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08"/>
  </p:notesMasterIdLst>
  <p:handoutMasterIdLst>
    <p:handoutMasterId r:id="rId109"/>
  </p:handoutMasterIdLst>
  <p:sldIdLst>
    <p:sldId id="257" r:id="rId2"/>
    <p:sldId id="461" r:id="rId3"/>
    <p:sldId id="290" r:id="rId4"/>
    <p:sldId id="463" r:id="rId5"/>
    <p:sldId id="459" r:id="rId6"/>
    <p:sldId id="462" r:id="rId7"/>
    <p:sldId id="464" r:id="rId8"/>
    <p:sldId id="522" r:id="rId9"/>
    <p:sldId id="465" r:id="rId10"/>
    <p:sldId id="500" r:id="rId11"/>
    <p:sldId id="501" r:id="rId12"/>
    <p:sldId id="502" r:id="rId13"/>
    <p:sldId id="508" r:id="rId14"/>
    <p:sldId id="291" r:id="rId15"/>
    <p:sldId id="520" r:id="rId16"/>
    <p:sldId id="523" r:id="rId17"/>
    <p:sldId id="410" r:id="rId18"/>
    <p:sldId id="467" r:id="rId19"/>
    <p:sldId id="524" r:id="rId20"/>
    <p:sldId id="525" r:id="rId21"/>
    <p:sldId id="470" r:id="rId22"/>
    <p:sldId id="292" r:id="rId23"/>
    <p:sldId id="471" r:id="rId24"/>
    <p:sldId id="494" r:id="rId25"/>
    <p:sldId id="472" r:id="rId26"/>
    <p:sldId id="473" r:id="rId27"/>
    <p:sldId id="474" r:id="rId28"/>
    <p:sldId id="441" r:id="rId29"/>
    <p:sldId id="418" r:id="rId30"/>
    <p:sldId id="475" r:id="rId31"/>
    <p:sldId id="476" r:id="rId32"/>
    <p:sldId id="294" r:id="rId33"/>
    <p:sldId id="477" r:id="rId34"/>
    <p:sldId id="495" r:id="rId35"/>
    <p:sldId id="478" r:id="rId36"/>
    <p:sldId id="479" r:id="rId37"/>
    <p:sldId id="480" r:id="rId38"/>
    <p:sldId id="482" r:id="rId39"/>
    <p:sldId id="296" r:id="rId40"/>
    <p:sldId id="483" r:id="rId41"/>
    <p:sldId id="422" r:id="rId42"/>
    <p:sldId id="484" r:id="rId43"/>
    <p:sldId id="423" r:id="rId44"/>
    <p:sldId id="424" r:id="rId45"/>
    <p:sldId id="517" r:id="rId46"/>
    <p:sldId id="450" r:id="rId47"/>
    <p:sldId id="451" r:id="rId48"/>
    <p:sldId id="297" r:id="rId49"/>
    <p:sldId id="453" r:id="rId50"/>
    <p:sldId id="458" r:id="rId51"/>
    <p:sldId id="499" r:id="rId52"/>
    <p:sldId id="456" r:id="rId53"/>
    <p:sldId id="498" r:id="rId54"/>
    <p:sldId id="485" r:id="rId55"/>
    <p:sldId id="486" r:id="rId56"/>
    <p:sldId id="487" r:id="rId57"/>
    <p:sldId id="488" r:id="rId58"/>
    <p:sldId id="299" r:id="rId59"/>
    <p:sldId id="496" r:id="rId60"/>
    <p:sldId id="497" r:id="rId61"/>
    <p:sldId id="489" r:id="rId62"/>
    <p:sldId id="490" r:id="rId63"/>
    <p:sldId id="491" r:id="rId64"/>
    <p:sldId id="492" r:id="rId65"/>
    <p:sldId id="493" r:id="rId66"/>
    <p:sldId id="431" r:id="rId67"/>
    <p:sldId id="510" r:id="rId68"/>
    <p:sldId id="511" r:id="rId69"/>
    <p:sldId id="515" r:id="rId70"/>
    <p:sldId id="516" r:id="rId71"/>
    <p:sldId id="514" r:id="rId72"/>
    <p:sldId id="509" r:id="rId73"/>
    <p:sldId id="428" r:id="rId74"/>
    <p:sldId id="429" r:id="rId75"/>
    <p:sldId id="430" r:id="rId76"/>
    <p:sldId id="366" r:id="rId77"/>
    <p:sldId id="306" r:id="rId78"/>
    <p:sldId id="307" r:id="rId79"/>
    <p:sldId id="445" r:id="rId80"/>
    <p:sldId id="308" r:id="rId81"/>
    <p:sldId id="367" r:id="rId82"/>
    <p:sldId id="309" r:id="rId83"/>
    <p:sldId id="310" r:id="rId84"/>
    <p:sldId id="311" r:id="rId85"/>
    <p:sldId id="401" r:id="rId86"/>
    <p:sldId id="316" r:id="rId87"/>
    <p:sldId id="382" r:id="rId88"/>
    <p:sldId id="383" r:id="rId89"/>
    <p:sldId id="396" r:id="rId90"/>
    <p:sldId id="384" r:id="rId91"/>
    <p:sldId id="385" r:id="rId92"/>
    <p:sldId id="345" r:id="rId93"/>
    <p:sldId id="347" r:id="rId94"/>
    <p:sldId id="348" r:id="rId95"/>
    <p:sldId id="402" r:id="rId96"/>
    <p:sldId id="349" r:id="rId97"/>
    <p:sldId id="350" r:id="rId98"/>
    <p:sldId id="351" r:id="rId99"/>
    <p:sldId id="352" r:id="rId100"/>
    <p:sldId id="503" r:id="rId101"/>
    <p:sldId id="504" r:id="rId102"/>
    <p:sldId id="505" r:id="rId103"/>
    <p:sldId id="506" r:id="rId104"/>
    <p:sldId id="507" r:id="rId105"/>
    <p:sldId id="521" r:id="rId106"/>
    <p:sldId id="519" r:id="rId10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3F"/>
    <a:srgbClr val="FF9900"/>
    <a:srgbClr val="FF3300"/>
    <a:srgbClr val="FF6600"/>
    <a:srgbClr val="3EF030"/>
    <a:srgbClr val="FF0066"/>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93614" autoAdjust="0"/>
  </p:normalViewPr>
  <p:slideViewPr>
    <p:cSldViewPr>
      <p:cViewPr varScale="1">
        <p:scale>
          <a:sx n="82" d="100"/>
          <a:sy n="82" d="100"/>
        </p:scale>
        <p:origin x="-12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cs typeface="+mn-cs"/>
              </a:defRPr>
            </a:lvl1pPr>
          </a:lstStyle>
          <a:p>
            <a:pPr>
              <a:defRPr/>
            </a:pPr>
            <a:r>
              <a:rPr lang="en-US" altLang="zh-CN"/>
              <a:t>化学危险品</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fld id="{AA7CA6E7-6050-44A2-A3C4-BCC5CE766A53}" type="datetime1">
              <a:rPr lang="zh-CN" altLang="en-US"/>
              <a:pPr>
                <a:defRPr/>
              </a:pPr>
              <a:t>2017/3/7</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cs typeface="+mn-cs"/>
              </a:defRPr>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Arial" charset="0"/>
              </a:defRPr>
            </a:lvl1pPr>
          </a:lstStyle>
          <a:p>
            <a:fld id="{DF027801-E9C1-44F9-86C4-7644A04B1C57}" type="slidenum">
              <a:rPr lang="zh-CN" altLang="en-US"/>
              <a:pPr/>
              <a:t>‹#›</a:t>
            </a:fld>
            <a:endParaRPr lang="en-US" altLang="zh-CN"/>
          </a:p>
        </p:txBody>
      </p:sp>
    </p:spTree>
    <p:extLst>
      <p:ext uri="{BB962C8B-B14F-4D97-AF65-F5344CB8AC3E}">
        <p14:creationId xmlns:p14="http://schemas.microsoft.com/office/powerpoint/2010/main" val="50746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cs typeface="+mn-cs"/>
              </a:defRPr>
            </a:lvl1pPr>
          </a:lstStyle>
          <a:p>
            <a:pPr>
              <a:defRPr/>
            </a:pPr>
            <a:r>
              <a:rPr lang="en-US" altLang="zh-CN"/>
              <a:t>化学危险品</a:t>
            </a: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cs typeface="+mn-cs"/>
              </a:defRPr>
            </a:lvl1pPr>
          </a:lstStyle>
          <a:p>
            <a:pPr>
              <a:defRPr/>
            </a:pPr>
            <a:fld id="{057DF171-16F2-4B8F-91B9-378D4CF5DCD6}" type="datetime1">
              <a:rPr lang="zh-CN" altLang="en-US"/>
              <a:pPr>
                <a:defRPr/>
              </a:pPr>
              <a:t>2017/3/7</a:t>
            </a:fld>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cs typeface="+mn-cs"/>
              </a:defRPr>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Arial" charset="0"/>
              </a:defRPr>
            </a:lvl1pPr>
          </a:lstStyle>
          <a:p>
            <a:fld id="{2DF40706-69D2-4C09-AC6B-03CD8AC13149}" type="slidenum">
              <a:rPr lang="zh-CN" altLang="en-US"/>
              <a:pPr/>
              <a:t>‹#›</a:t>
            </a:fld>
            <a:endParaRPr lang="en-US" altLang="zh-CN"/>
          </a:p>
        </p:txBody>
      </p:sp>
    </p:spTree>
    <p:extLst>
      <p:ext uri="{BB962C8B-B14F-4D97-AF65-F5344CB8AC3E}">
        <p14:creationId xmlns:p14="http://schemas.microsoft.com/office/powerpoint/2010/main" val="539979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94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194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129A556A-47F3-4F89-A5D7-C9A701C66EFD}" type="datetime1">
              <a:rPr lang="zh-CN" altLang="en-US" smtClean="0"/>
              <a:pPr/>
              <a:t>2017/3/7</a:t>
            </a:fld>
            <a:endParaRPr lang="en-US" altLang="zh-CN" smtClean="0"/>
          </a:p>
        </p:txBody>
      </p:sp>
      <p:sp>
        <p:nvSpPr>
          <p:cNvPr id="194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194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998199D8-923F-4A78-870F-02EB4278B6CF}" type="slidenum">
              <a:rPr lang="zh-CN" altLang="en-US"/>
              <a:pPr/>
              <a:t>14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297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2970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66CAAD73-92CA-4326-9CE2-DD5C96C3F5F4}" type="datetime1">
              <a:rPr lang="zh-CN" altLang="en-US" smtClean="0"/>
              <a:pPr/>
              <a:t>2017/3/7</a:t>
            </a:fld>
            <a:endParaRPr lang="en-US" altLang="zh-CN" smtClean="0"/>
          </a:p>
        </p:txBody>
      </p:sp>
      <p:sp>
        <p:nvSpPr>
          <p:cNvPr id="2970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297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BDB224AF-D017-4C28-BFF0-074D3B970BBB}" type="slidenum">
              <a:rPr lang="zh-CN" altLang="en-US"/>
              <a:pPr/>
              <a:t>23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17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317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5B8E67F4-0189-45FF-A6E5-4BC926666171}" type="datetime1">
              <a:rPr lang="zh-CN" altLang="en-US" smtClean="0"/>
              <a:pPr/>
              <a:t>2017/3/7</a:t>
            </a:fld>
            <a:endParaRPr lang="en-US" altLang="zh-CN" smtClean="0"/>
          </a:p>
        </p:txBody>
      </p:sp>
      <p:sp>
        <p:nvSpPr>
          <p:cNvPr id="3175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317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722F1C80-2233-4A55-94C8-2B09CB77C4FD}" type="slidenum">
              <a:rPr lang="zh-CN" altLang="en-US"/>
              <a:pPr/>
              <a:t>24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37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12A29A9B-0356-4517-89A9-988673DB56B7}" type="datetime1">
              <a:rPr lang="zh-CN" altLang="en-US" smtClean="0"/>
              <a:pPr/>
              <a:t>2017/3/7</a:t>
            </a:fld>
            <a:endParaRPr lang="en-US" altLang="zh-CN" smtClean="0"/>
          </a:p>
        </p:txBody>
      </p:sp>
      <p:sp>
        <p:nvSpPr>
          <p:cNvPr id="3379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3379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BDBEE891-E1B1-4754-A990-FE69725222B7}" type="slidenum">
              <a:rPr lang="zh-CN" altLang="en-US"/>
              <a:pPr/>
              <a:t>25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58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358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6CC10B7B-8038-4FAD-BDEF-3945129689A0}" type="datetime1">
              <a:rPr lang="zh-CN" altLang="en-US" smtClean="0"/>
              <a:pPr/>
              <a:t>2017/3/7</a:t>
            </a:fld>
            <a:endParaRPr lang="en-US" altLang="zh-CN" smtClean="0"/>
          </a:p>
        </p:txBody>
      </p:sp>
      <p:sp>
        <p:nvSpPr>
          <p:cNvPr id="358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3584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D696B21C-274D-4370-971F-66AD8877F930}" type="slidenum">
              <a:rPr lang="zh-CN" altLang="en-US"/>
              <a:pPr/>
              <a:t>26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378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3789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F9B6CD39-AD9D-43B5-8042-9B870CFAF137}" type="datetime1">
              <a:rPr lang="zh-CN" altLang="en-US" smtClean="0"/>
              <a:pPr/>
              <a:t>2017/3/7</a:t>
            </a:fld>
            <a:endParaRPr lang="en-US" altLang="zh-CN" smtClean="0"/>
          </a:p>
        </p:txBody>
      </p:sp>
      <p:sp>
        <p:nvSpPr>
          <p:cNvPr id="378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3789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15E43E30-A172-4011-9113-8C8C5ECEF38A}" type="slidenum">
              <a:rPr lang="zh-CN" altLang="en-US"/>
              <a:pPr/>
              <a:t>27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50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450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38D27EB3-4E6E-45DD-A200-E869DD29AFB6}" type="datetime1">
              <a:rPr lang="zh-CN" altLang="en-US" smtClean="0"/>
              <a:pPr/>
              <a:t>2017/3/7</a:t>
            </a:fld>
            <a:endParaRPr lang="en-US" altLang="zh-CN" smtClean="0"/>
          </a:p>
        </p:txBody>
      </p:sp>
      <p:sp>
        <p:nvSpPr>
          <p:cNvPr id="450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450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3B96FCB7-7EC5-4F0B-A4E8-711817B9F3F1}" type="slidenum">
              <a:rPr lang="zh-CN" altLang="en-US"/>
              <a:pPr/>
              <a:t>33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481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化学危险品</a:t>
            </a:r>
          </a:p>
        </p:txBody>
      </p:sp>
      <p:sp>
        <p:nvSpPr>
          <p:cNvPr id="4813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F4186D8B-778C-450E-BF31-4CB11B2C390D}" type="datetime1">
              <a:rPr lang="zh-CN" altLang="en-US" smtClean="0"/>
              <a:pPr/>
              <a:t>2017/3/7</a:t>
            </a:fld>
            <a:endParaRPr lang="en-US" altLang="zh-CN" smtClean="0"/>
          </a:p>
        </p:txBody>
      </p:sp>
      <p:sp>
        <p:nvSpPr>
          <p:cNvPr id="4813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r>
              <a:rPr lang="en-US" altLang="zh-CN" smtClean="0"/>
              <a:t>北京化工大学</a:t>
            </a:r>
          </a:p>
        </p:txBody>
      </p:sp>
      <p:sp>
        <p:nvSpPr>
          <p:cNvPr id="4813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宋体" charset="-122"/>
              </a:defRPr>
            </a:lvl1pPr>
            <a:lvl2pPr marL="742950" indent="-285750">
              <a:defRPr sz="1200">
                <a:solidFill>
                  <a:schemeClr val="tx1"/>
                </a:solidFill>
                <a:latin typeface="Arial" charset="0"/>
                <a:ea typeface="宋体" charset="-122"/>
              </a:defRPr>
            </a:lvl2pPr>
            <a:lvl3pPr marL="1143000" indent="-228600">
              <a:defRPr sz="1200">
                <a:solidFill>
                  <a:schemeClr val="tx1"/>
                </a:solidFill>
                <a:latin typeface="Arial" charset="0"/>
                <a:ea typeface="宋体" charset="-122"/>
              </a:defRPr>
            </a:lvl3pPr>
            <a:lvl4pPr marL="1600200" indent="-228600">
              <a:defRPr sz="1200">
                <a:solidFill>
                  <a:schemeClr val="tx1"/>
                </a:solidFill>
                <a:latin typeface="Arial" charset="0"/>
                <a:ea typeface="宋体" charset="-122"/>
              </a:defRPr>
            </a:lvl4pPr>
            <a:lvl5pPr marL="2057400" indent="-228600">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fld id="{E18C7A83-43A8-4E5F-8A43-9625503C635E}" type="slidenum">
              <a:rPr lang="zh-CN" altLang="en-US"/>
              <a:pPr/>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8" name="Freeform 6"/>
            <p:cNvSpPr>
              <a:spLocks/>
            </p:cNvSpPr>
            <p:nvPr/>
          </p:nvSpPr>
          <p:spPr bwMode="hidden">
            <a:xfrm>
              <a:off x="4038" y="3577"/>
              <a:ext cx="1720" cy="65"/>
            </a:xfrm>
            <a:custGeom>
              <a:avLst/>
              <a:gdLst>
                <a:gd name="T0" fmla="*/ 1686 w 1722"/>
                <a:gd name="T1" fmla="*/ 48 h 66"/>
                <a:gd name="T2" fmla="*/ 1686 w 1722"/>
                <a:gd name="T3" fmla="*/ 42 h 66"/>
                <a:gd name="T4" fmla="*/ 0 w 1722"/>
                <a:gd name="T5" fmla="*/ 0 h 66"/>
                <a:gd name="T6" fmla="*/ 0 w 1722"/>
                <a:gd name="T7" fmla="*/ 33 h 66"/>
                <a:gd name="T8" fmla="*/ 1686 w 1722"/>
                <a:gd name="T9" fmla="*/ 48 h 66"/>
                <a:gd name="T10" fmla="*/ 1686 w 1722"/>
                <a:gd name="T11" fmla="*/ 4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ea typeface="宋体" panose="02010600030101010101" pitchFamily="2" charset="-122"/>
              </a:endParaRPr>
            </a:p>
          </p:txBody>
        </p:sp>
        <p:sp>
          <p:nvSpPr>
            <p:cNvPr id="10" name="Freeform 8"/>
            <p:cNvSpPr>
              <a:spLocks/>
            </p:cNvSpPr>
            <p:nvPr/>
          </p:nvSpPr>
          <p:spPr bwMode="hidden">
            <a:xfrm>
              <a:off x="4784" y="3702"/>
              <a:ext cx="974" cy="101"/>
            </a:xfrm>
            <a:custGeom>
              <a:avLst/>
              <a:gdLst>
                <a:gd name="T0" fmla="*/ 957 w 975"/>
                <a:gd name="T1" fmla="*/ 48 h 101"/>
                <a:gd name="T2" fmla="*/ 957 w 975"/>
                <a:gd name="T3" fmla="*/ 0 h 101"/>
                <a:gd name="T4" fmla="*/ 0 w 975"/>
                <a:gd name="T5" fmla="*/ 24 h 101"/>
                <a:gd name="T6" fmla="*/ 0 w 975"/>
                <a:gd name="T7" fmla="*/ 101 h 101"/>
                <a:gd name="T8" fmla="*/ 957 w 975"/>
                <a:gd name="T9" fmla="*/ 48 h 101"/>
                <a:gd name="T10" fmla="*/ 95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05 w 2141"/>
                <a:gd name="T1" fmla="*/ 0 h 198"/>
                <a:gd name="T2" fmla="*/ 0 w 2141"/>
                <a:gd name="T3" fmla="*/ 156 h 198"/>
                <a:gd name="T4" fmla="*/ 0 w 2141"/>
                <a:gd name="T5" fmla="*/ 198 h 198"/>
                <a:gd name="T6" fmla="*/ 2105 w 2141"/>
                <a:gd name="T7" fmla="*/ 0 h 198"/>
                <a:gd name="T8" fmla="*/ 210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3" name="Freeform 11"/>
            <p:cNvSpPr>
              <a:spLocks/>
            </p:cNvSpPr>
            <p:nvPr/>
          </p:nvSpPr>
          <p:spPr bwMode="hidden">
            <a:xfrm>
              <a:off x="2097" y="4043"/>
              <a:ext cx="2514" cy="276"/>
            </a:xfrm>
            <a:custGeom>
              <a:avLst/>
              <a:gdLst>
                <a:gd name="T0" fmla="*/ 2128 w 2517"/>
                <a:gd name="T1" fmla="*/ 276 h 276"/>
                <a:gd name="T2" fmla="*/ 2463 w 2517"/>
                <a:gd name="T3" fmla="*/ 204 h 276"/>
                <a:gd name="T4" fmla="*/ 2206 w 2517"/>
                <a:gd name="T5" fmla="*/ 0 h 276"/>
                <a:gd name="T6" fmla="*/ 0 w 2517"/>
                <a:gd name="T7" fmla="*/ 276 h 276"/>
                <a:gd name="T8" fmla="*/ 2128 w 2517"/>
                <a:gd name="T9" fmla="*/ 276 h 276"/>
                <a:gd name="T10" fmla="*/ 212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5" name="Freeform 13"/>
            <p:cNvSpPr>
              <a:spLocks/>
            </p:cNvSpPr>
            <p:nvPr/>
          </p:nvSpPr>
          <p:spPr bwMode="hidden">
            <a:xfrm>
              <a:off x="5030" y="3151"/>
              <a:ext cx="728" cy="240"/>
            </a:xfrm>
            <a:custGeom>
              <a:avLst/>
              <a:gdLst>
                <a:gd name="T0" fmla="*/ 711 w 729"/>
                <a:gd name="T1" fmla="*/ 240 h 240"/>
                <a:gd name="T2" fmla="*/ 0 w 729"/>
                <a:gd name="T3" fmla="*/ 0 h 240"/>
                <a:gd name="T4" fmla="*/ 0 w 729"/>
                <a:gd name="T5" fmla="*/ 6 h 240"/>
                <a:gd name="T6" fmla="*/ 711 w 729"/>
                <a:gd name="T7" fmla="*/ 240 h 240"/>
                <a:gd name="T8" fmla="*/ 71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 name="Freeform 15"/>
            <p:cNvSpPr>
              <a:spLocks/>
            </p:cNvSpPr>
            <p:nvPr/>
          </p:nvSpPr>
          <p:spPr bwMode="hidden">
            <a:xfrm>
              <a:off x="5030" y="3049"/>
              <a:ext cx="728" cy="318"/>
            </a:xfrm>
            <a:custGeom>
              <a:avLst/>
              <a:gdLst>
                <a:gd name="T0" fmla="*/ 711 w 729"/>
                <a:gd name="T1" fmla="*/ 318 h 318"/>
                <a:gd name="T2" fmla="*/ 711 w 729"/>
                <a:gd name="T3" fmla="*/ 312 h 318"/>
                <a:gd name="T4" fmla="*/ 0 w 729"/>
                <a:gd name="T5" fmla="*/ 0 h 318"/>
                <a:gd name="T6" fmla="*/ 0 w 729"/>
                <a:gd name="T7" fmla="*/ 54 h 318"/>
                <a:gd name="T8" fmla="*/ 711 w 729"/>
                <a:gd name="T9" fmla="*/ 318 h 318"/>
                <a:gd name="T10" fmla="*/ 71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ea typeface="宋体" panose="02010600030101010101" pitchFamily="2" charset="-122"/>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9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grpSp>
      </p:grpSp>
      <p:sp>
        <p:nvSpPr>
          <p:cNvPr id="174122"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123"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fld id="{8747705F-3F5C-4D98-8659-FE86B0E36DC1}" type="datetime1">
              <a:rPr lang="zh-CN" altLang="en-US"/>
              <a:pPr>
                <a:defRPr/>
              </a:pPr>
              <a:t>2017/3/7</a:t>
            </a:fld>
            <a:endParaRPr lang="en-US" altLang="zh-CN"/>
          </a:p>
        </p:txBody>
      </p:sp>
      <p:sp>
        <p:nvSpPr>
          <p:cNvPr id="45" name="Rectangle 45"/>
          <p:cNvSpPr>
            <a:spLocks noGrp="1" noChangeArrowheads="1"/>
          </p:cNvSpPr>
          <p:nvPr>
            <p:ph type="ftr" sz="quarter" idx="11"/>
          </p:nvPr>
        </p:nvSpPr>
        <p:spPr/>
        <p:txBody>
          <a:bodyPr/>
          <a:lstStyle>
            <a:lvl1pPr>
              <a:defRPr/>
            </a:lvl1pPr>
          </a:lstStyle>
          <a:p>
            <a:pPr>
              <a:defRPr/>
            </a:pPr>
            <a:r>
              <a:rPr lang="zh-CN" altLang="en-US"/>
              <a:t>北京化工大学</a:t>
            </a:r>
            <a:endParaRPr lang="en-US" altLang="zh-CN"/>
          </a:p>
        </p:txBody>
      </p:sp>
      <p:sp>
        <p:nvSpPr>
          <p:cNvPr id="46" name="Rectangle 46"/>
          <p:cNvSpPr>
            <a:spLocks noGrp="1" noChangeArrowheads="1"/>
          </p:cNvSpPr>
          <p:nvPr>
            <p:ph type="sldNum" sz="quarter" idx="12"/>
          </p:nvPr>
        </p:nvSpPr>
        <p:spPr/>
        <p:txBody>
          <a:bodyPr/>
          <a:lstStyle>
            <a:lvl1pPr>
              <a:defRPr/>
            </a:lvl1pPr>
          </a:lstStyle>
          <a:p>
            <a:fld id="{4307A865-375D-4622-A35F-4CE6B14CD704}" type="slidenum">
              <a:rPr lang="zh-CN" altLang="en-US"/>
              <a:pPr/>
              <a:t>‹#›</a:t>
            </a:fld>
            <a:endParaRPr lang="en-US" altLang="zh-CN"/>
          </a:p>
        </p:txBody>
      </p:sp>
    </p:spTree>
    <p:extLst>
      <p:ext uri="{BB962C8B-B14F-4D97-AF65-F5344CB8AC3E}">
        <p14:creationId xmlns:p14="http://schemas.microsoft.com/office/powerpoint/2010/main" val="3094465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012C30BB-3C00-449E-B416-F144D6C4BC1A}" type="datetime1">
              <a:rPr lang="zh-CN" altLang="en-US"/>
              <a:pPr>
                <a:defRPr/>
              </a:pPr>
              <a:t>2017/3/7</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fld id="{A867784F-5F21-4348-BDC0-85BA39974A14}" type="slidenum">
              <a:rPr lang="zh-CN" altLang="en-US"/>
              <a:pPr/>
              <a:t>‹#›</a:t>
            </a:fld>
            <a:endParaRPr lang="en-US" altLang="zh-CN"/>
          </a:p>
        </p:txBody>
      </p:sp>
    </p:spTree>
    <p:extLst>
      <p:ext uri="{BB962C8B-B14F-4D97-AF65-F5344CB8AC3E}">
        <p14:creationId xmlns:p14="http://schemas.microsoft.com/office/powerpoint/2010/main" val="325174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5A5D733E-A528-47BB-B486-92F9875780C1}" type="datetime1">
              <a:rPr lang="zh-CN" altLang="en-US"/>
              <a:pPr>
                <a:defRPr/>
              </a:pPr>
              <a:t>2017/3/7</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fld id="{037F015C-FFB7-43AA-B7D1-F49014137962}" type="slidenum">
              <a:rPr lang="zh-CN" altLang="en-US"/>
              <a:pPr/>
              <a:t>‹#›</a:t>
            </a:fld>
            <a:endParaRPr lang="en-US" altLang="zh-CN"/>
          </a:p>
        </p:txBody>
      </p:sp>
    </p:spTree>
    <p:extLst>
      <p:ext uri="{BB962C8B-B14F-4D97-AF65-F5344CB8AC3E}">
        <p14:creationId xmlns:p14="http://schemas.microsoft.com/office/powerpoint/2010/main" val="231051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30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fld id="{62FF28A1-BC1A-4AF8-A966-D1A42D3E4E14}" type="datetime1">
              <a:rPr lang="zh-CN" altLang="en-US"/>
              <a:pPr>
                <a:defRPr/>
              </a:pPr>
              <a:t>2017/3/7</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fld id="{8FC77D93-AC40-4C31-B8BB-F58C36BC694F}" type="slidenum">
              <a:rPr lang="zh-CN" altLang="en-US"/>
              <a:pPr/>
              <a:t>‹#›</a:t>
            </a:fld>
            <a:endParaRPr lang="en-US" altLang="zh-CN"/>
          </a:p>
        </p:txBody>
      </p:sp>
    </p:spTree>
    <p:extLst>
      <p:ext uri="{BB962C8B-B14F-4D97-AF65-F5344CB8AC3E}">
        <p14:creationId xmlns:p14="http://schemas.microsoft.com/office/powerpoint/2010/main" val="215298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457200" y="1600200"/>
            <a:ext cx="4038600" cy="4530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91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41763"/>
            <a:ext cx="4038600" cy="218916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4"/>
          <p:cNvSpPr>
            <a:spLocks noGrp="1" noChangeArrowheads="1"/>
          </p:cNvSpPr>
          <p:nvPr>
            <p:ph type="dt" sz="half" idx="10"/>
          </p:nvPr>
        </p:nvSpPr>
        <p:spPr>
          <a:ln/>
        </p:spPr>
        <p:txBody>
          <a:bodyPr/>
          <a:lstStyle>
            <a:lvl1pPr>
              <a:defRPr/>
            </a:lvl1pPr>
          </a:lstStyle>
          <a:p>
            <a:pPr>
              <a:defRPr/>
            </a:pPr>
            <a:fld id="{AE41A753-F2E5-41D4-9D6D-6162B68F7147}" type="datetime1">
              <a:rPr lang="zh-CN" altLang="en-US"/>
              <a:pPr>
                <a:defRPr/>
              </a:pPr>
              <a:t>2017/3/7</a:t>
            </a:fld>
            <a:endParaRPr lang="en-US" altLang="zh-CN"/>
          </a:p>
        </p:txBody>
      </p:sp>
      <p:sp>
        <p:nvSpPr>
          <p:cNvPr id="7"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8" name="Rectangle 46"/>
          <p:cNvSpPr>
            <a:spLocks noGrp="1" noChangeArrowheads="1"/>
          </p:cNvSpPr>
          <p:nvPr>
            <p:ph type="sldNum" sz="quarter" idx="12"/>
          </p:nvPr>
        </p:nvSpPr>
        <p:spPr>
          <a:ln/>
        </p:spPr>
        <p:txBody>
          <a:bodyPr/>
          <a:lstStyle>
            <a:lvl1pPr>
              <a:defRPr/>
            </a:lvl1pPr>
          </a:lstStyle>
          <a:p>
            <a:fld id="{018AE9AA-BE1E-4DB4-822F-E90CF756939F}" type="slidenum">
              <a:rPr lang="zh-CN" altLang="en-US"/>
              <a:pPr/>
              <a:t>‹#›</a:t>
            </a:fld>
            <a:endParaRPr lang="en-US" altLang="zh-CN"/>
          </a:p>
        </p:txBody>
      </p:sp>
    </p:spTree>
    <p:extLst>
      <p:ext uri="{BB962C8B-B14F-4D97-AF65-F5344CB8AC3E}">
        <p14:creationId xmlns:p14="http://schemas.microsoft.com/office/powerpoint/2010/main" val="295619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8A998F31-2DB6-4155-853C-62C6C144991D}" type="datetime1">
              <a:rPr lang="zh-CN" altLang="en-US"/>
              <a:pPr>
                <a:defRPr/>
              </a:pPr>
              <a:t>2017/3/7</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fld id="{B8DAB366-1085-4459-BBB2-1F2CA745F0BA}" type="slidenum">
              <a:rPr lang="zh-CN" altLang="en-US"/>
              <a:pPr/>
              <a:t>‹#›</a:t>
            </a:fld>
            <a:endParaRPr lang="en-US" altLang="zh-CN"/>
          </a:p>
        </p:txBody>
      </p:sp>
    </p:spTree>
    <p:extLst>
      <p:ext uri="{BB962C8B-B14F-4D97-AF65-F5344CB8AC3E}">
        <p14:creationId xmlns:p14="http://schemas.microsoft.com/office/powerpoint/2010/main" val="239712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fld id="{EBB1D0E5-B689-4703-A91F-15C58D69E74B}" type="datetime1">
              <a:rPr lang="zh-CN" altLang="en-US"/>
              <a:pPr>
                <a:defRPr/>
              </a:pPr>
              <a:t>2017/3/7</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fld id="{9C262B31-F1E3-4401-9791-D9307CFE0C90}" type="slidenum">
              <a:rPr lang="zh-CN" altLang="en-US"/>
              <a:pPr/>
              <a:t>‹#›</a:t>
            </a:fld>
            <a:endParaRPr lang="en-US" altLang="zh-CN"/>
          </a:p>
        </p:txBody>
      </p:sp>
    </p:spTree>
    <p:extLst>
      <p:ext uri="{BB962C8B-B14F-4D97-AF65-F5344CB8AC3E}">
        <p14:creationId xmlns:p14="http://schemas.microsoft.com/office/powerpoint/2010/main" val="51330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fld id="{DA640044-4C34-4063-B92E-5FEE038FDD72}" type="datetime1">
              <a:rPr lang="zh-CN" altLang="en-US"/>
              <a:pPr>
                <a:defRPr/>
              </a:pPr>
              <a:t>2017/3/7</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fld id="{038AD917-E793-436A-9390-95019F43A45E}" type="slidenum">
              <a:rPr lang="zh-CN" altLang="en-US"/>
              <a:pPr/>
              <a:t>‹#›</a:t>
            </a:fld>
            <a:endParaRPr lang="en-US" altLang="zh-CN"/>
          </a:p>
        </p:txBody>
      </p:sp>
    </p:spTree>
    <p:extLst>
      <p:ext uri="{BB962C8B-B14F-4D97-AF65-F5344CB8AC3E}">
        <p14:creationId xmlns:p14="http://schemas.microsoft.com/office/powerpoint/2010/main" val="225043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fld id="{21BB455C-4065-41D5-A5C4-0A69780CE052}" type="datetime1">
              <a:rPr lang="zh-CN" altLang="en-US"/>
              <a:pPr>
                <a:defRPr/>
              </a:pPr>
              <a:t>2017/3/7</a:t>
            </a:fld>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9" name="Rectangle 46"/>
          <p:cNvSpPr>
            <a:spLocks noGrp="1" noChangeArrowheads="1"/>
          </p:cNvSpPr>
          <p:nvPr>
            <p:ph type="sldNum" sz="quarter" idx="12"/>
          </p:nvPr>
        </p:nvSpPr>
        <p:spPr>
          <a:ln/>
        </p:spPr>
        <p:txBody>
          <a:bodyPr/>
          <a:lstStyle>
            <a:lvl1pPr>
              <a:defRPr/>
            </a:lvl1pPr>
          </a:lstStyle>
          <a:p>
            <a:fld id="{9BA74781-34CE-4F69-B7C9-A7FD7D139756}" type="slidenum">
              <a:rPr lang="zh-CN" altLang="en-US"/>
              <a:pPr/>
              <a:t>‹#›</a:t>
            </a:fld>
            <a:endParaRPr lang="en-US" altLang="zh-CN"/>
          </a:p>
        </p:txBody>
      </p:sp>
    </p:spTree>
    <p:extLst>
      <p:ext uri="{BB962C8B-B14F-4D97-AF65-F5344CB8AC3E}">
        <p14:creationId xmlns:p14="http://schemas.microsoft.com/office/powerpoint/2010/main" val="229609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fld id="{BB54FC2B-CBAE-45FC-8F23-13A532526B8C}" type="datetime1">
              <a:rPr lang="zh-CN" altLang="en-US"/>
              <a:pPr>
                <a:defRPr/>
              </a:pPr>
              <a:t>2017/3/7</a:t>
            </a:fld>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5" name="Rectangle 46"/>
          <p:cNvSpPr>
            <a:spLocks noGrp="1" noChangeArrowheads="1"/>
          </p:cNvSpPr>
          <p:nvPr>
            <p:ph type="sldNum" sz="quarter" idx="12"/>
          </p:nvPr>
        </p:nvSpPr>
        <p:spPr>
          <a:ln/>
        </p:spPr>
        <p:txBody>
          <a:bodyPr/>
          <a:lstStyle>
            <a:lvl1pPr>
              <a:defRPr/>
            </a:lvl1pPr>
          </a:lstStyle>
          <a:p>
            <a:fld id="{C0A46055-A359-45EE-A27A-9032C91D47B9}" type="slidenum">
              <a:rPr lang="zh-CN" altLang="en-US"/>
              <a:pPr/>
              <a:t>‹#›</a:t>
            </a:fld>
            <a:endParaRPr lang="en-US" altLang="zh-CN"/>
          </a:p>
        </p:txBody>
      </p:sp>
    </p:spTree>
    <p:extLst>
      <p:ext uri="{BB962C8B-B14F-4D97-AF65-F5344CB8AC3E}">
        <p14:creationId xmlns:p14="http://schemas.microsoft.com/office/powerpoint/2010/main" val="257773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470E58E8-9430-43C8-9899-16957FE5A556}" type="datetime1">
              <a:rPr lang="zh-CN" altLang="en-US"/>
              <a:pPr>
                <a:defRPr/>
              </a:pPr>
              <a:t>2017/3/7</a:t>
            </a:fld>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4" name="Rectangle 46"/>
          <p:cNvSpPr>
            <a:spLocks noGrp="1" noChangeArrowheads="1"/>
          </p:cNvSpPr>
          <p:nvPr>
            <p:ph type="sldNum" sz="quarter" idx="12"/>
          </p:nvPr>
        </p:nvSpPr>
        <p:spPr>
          <a:ln/>
        </p:spPr>
        <p:txBody>
          <a:bodyPr/>
          <a:lstStyle>
            <a:lvl1pPr>
              <a:defRPr/>
            </a:lvl1pPr>
          </a:lstStyle>
          <a:p>
            <a:fld id="{08C03281-CA4E-404E-B120-C440BA32E43B}" type="slidenum">
              <a:rPr lang="zh-CN" altLang="en-US"/>
              <a:pPr/>
              <a:t>‹#›</a:t>
            </a:fld>
            <a:endParaRPr lang="en-US" altLang="zh-CN"/>
          </a:p>
        </p:txBody>
      </p:sp>
    </p:spTree>
    <p:extLst>
      <p:ext uri="{BB962C8B-B14F-4D97-AF65-F5344CB8AC3E}">
        <p14:creationId xmlns:p14="http://schemas.microsoft.com/office/powerpoint/2010/main" val="44007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9849EC78-65D4-49B1-93B3-F28554D22EB6}" type="datetime1">
              <a:rPr lang="zh-CN" altLang="en-US"/>
              <a:pPr>
                <a:defRPr/>
              </a:pPr>
              <a:t>2017/3/7</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fld id="{BB6822E8-0475-46D4-ACDE-304ECE9E65F2}" type="slidenum">
              <a:rPr lang="zh-CN" altLang="en-US"/>
              <a:pPr/>
              <a:t>‹#›</a:t>
            </a:fld>
            <a:endParaRPr lang="en-US" altLang="zh-CN"/>
          </a:p>
        </p:txBody>
      </p:sp>
    </p:spTree>
    <p:extLst>
      <p:ext uri="{BB962C8B-B14F-4D97-AF65-F5344CB8AC3E}">
        <p14:creationId xmlns:p14="http://schemas.microsoft.com/office/powerpoint/2010/main" val="341754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3BCE2C61-E1A2-48EE-A285-481B09C2BC03}" type="datetime1">
              <a:rPr lang="zh-CN" altLang="en-US"/>
              <a:pPr>
                <a:defRPr/>
              </a:pPr>
              <a:t>2017/3/7</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fld id="{66A076BC-7EB3-47E9-8689-7C79BEFED299}" type="slidenum">
              <a:rPr lang="zh-CN" altLang="en-US"/>
              <a:pPr/>
              <a:t>‹#›</a:t>
            </a:fld>
            <a:endParaRPr lang="en-US" altLang="zh-CN"/>
          </a:p>
        </p:txBody>
      </p:sp>
    </p:spTree>
    <p:extLst>
      <p:ext uri="{BB962C8B-B14F-4D97-AF65-F5344CB8AC3E}">
        <p14:creationId xmlns:p14="http://schemas.microsoft.com/office/powerpoint/2010/main" val="245420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17305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6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6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35" name="Freeform 6"/>
            <p:cNvSpPr>
              <a:spLocks/>
            </p:cNvSpPr>
            <p:nvPr/>
          </p:nvSpPr>
          <p:spPr bwMode="hidden">
            <a:xfrm>
              <a:off x="4038" y="3577"/>
              <a:ext cx="1720" cy="65"/>
            </a:xfrm>
            <a:custGeom>
              <a:avLst/>
              <a:gdLst>
                <a:gd name="T0" fmla="*/ 1686 w 1722"/>
                <a:gd name="T1" fmla="*/ 48 h 66"/>
                <a:gd name="T2" fmla="*/ 1686 w 1722"/>
                <a:gd name="T3" fmla="*/ 42 h 66"/>
                <a:gd name="T4" fmla="*/ 0 w 1722"/>
                <a:gd name="T5" fmla="*/ 0 h 66"/>
                <a:gd name="T6" fmla="*/ 0 w 1722"/>
                <a:gd name="T7" fmla="*/ 33 h 66"/>
                <a:gd name="T8" fmla="*/ 1686 w 1722"/>
                <a:gd name="T9" fmla="*/ 48 h 66"/>
                <a:gd name="T10" fmla="*/ 1686 w 1722"/>
                <a:gd name="T11" fmla="*/ 4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6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ea typeface="宋体" panose="02010600030101010101" pitchFamily="2" charset="-122"/>
              </a:endParaRPr>
            </a:p>
          </p:txBody>
        </p:sp>
        <p:sp>
          <p:nvSpPr>
            <p:cNvPr id="1037" name="Freeform 8"/>
            <p:cNvSpPr>
              <a:spLocks/>
            </p:cNvSpPr>
            <p:nvPr/>
          </p:nvSpPr>
          <p:spPr bwMode="hidden">
            <a:xfrm>
              <a:off x="4784" y="3702"/>
              <a:ext cx="974" cy="101"/>
            </a:xfrm>
            <a:custGeom>
              <a:avLst/>
              <a:gdLst>
                <a:gd name="T0" fmla="*/ 957 w 975"/>
                <a:gd name="T1" fmla="*/ 48 h 101"/>
                <a:gd name="T2" fmla="*/ 957 w 975"/>
                <a:gd name="T3" fmla="*/ 0 h 101"/>
                <a:gd name="T4" fmla="*/ 0 w 975"/>
                <a:gd name="T5" fmla="*/ 24 h 101"/>
                <a:gd name="T6" fmla="*/ 0 w 975"/>
                <a:gd name="T7" fmla="*/ 101 h 101"/>
                <a:gd name="T8" fmla="*/ 957 w 975"/>
                <a:gd name="T9" fmla="*/ 48 h 101"/>
                <a:gd name="T10" fmla="*/ 95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p:cNvSpPr>
              <a:spLocks/>
            </p:cNvSpPr>
            <p:nvPr/>
          </p:nvSpPr>
          <p:spPr bwMode="hidden">
            <a:xfrm>
              <a:off x="3619" y="3815"/>
              <a:ext cx="2139" cy="198"/>
            </a:xfrm>
            <a:custGeom>
              <a:avLst/>
              <a:gdLst>
                <a:gd name="T0" fmla="*/ 2105 w 2141"/>
                <a:gd name="T1" fmla="*/ 0 h 198"/>
                <a:gd name="T2" fmla="*/ 0 w 2141"/>
                <a:gd name="T3" fmla="*/ 156 h 198"/>
                <a:gd name="T4" fmla="*/ 0 w 2141"/>
                <a:gd name="T5" fmla="*/ 198 h 198"/>
                <a:gd name="T6" fmla="*/ 2105 w 2141"/>
                <a:gd name="T7" fmla="*/ 0 h 198"/>
                <a:gd name="T8" fmla="*/ 210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6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40" name="Freeform 11"/>
            <p:cNvSpPr>
              <a:spLocks/>
            </p:cNvSpPr>
            <p:nvPr/>
          </p:nvSpPr>
          <p:spPr bwMode="hidden">
            <a:xfrm>
              <a:off x="2097" y="4043"/>
              <a:ext cx="2514" cy="276"/>
            </a:xfrm>
            <a:custGeom>
              <a:avLst/>
              <a:gdLst>
                <a:gd name="T0" fmla="*/ 2128 w 2517"/>
                <a:gd name="T1" fmla="*/ 276 h 276"/>
                <a:gd name="T2" fmla="*/ 2463 w 2517"/>
                <a:gd name="T3" fmla="*/ 204 h 276"/>
                <a:gd name="T4" fmla="*/ 2206 w 2517"/>
                <a:gd name="T5" fmla="*/ 0 h 276"/>
                <a:gd name="T6" fmla="*/ 0 w 2517"/>
                <a:gd name="T7" fmla="*/ 276 h 276"/>
                <a:gd name="T8" fmla="*/ 2128 w 2517"/>
                <a:gd name="T9" fmla="*/ 276 h 276"/>
                <a:gd name="T10" fmla="*/ 212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6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42" name="Freeform 13"/>
            <p:cNvSpPr>
              <a:spLocks/>
            </p:cNvSpPr>
            <p:nvPr/>
          </p:nvSpPr>
          <p:spPr bwMode="hidden">
            <a:xfrm>
              <a:off x="5030" y="3151"/>
              <a:ext cx="728" cy="240"/>
            </a:xfrm>
            <a:custGeom>
              <a:avLst/>
              <a:gdLst>
                <a:gd name="T0" fmla="*/ 711 w 729"/>
                <a:gd name="T1" fmla="*/ 240 h 240"/>
                <a:gd name="T2" fmla="*/ 0 w 729"/>
                <a:gd name="T3" fmla="*/ 0 h 240"/>
                <a:gd name="T4" fmla="*/ 0 w 729"/>
                <a:gd name="T5" fmla="*/ 6 h 240"/>
                <a:gd name="T6" fmla="*/ 711 w 729"/>
                <a:gd name="T7" fmla="*/ 240 h 240"/>
                <a:gd name="T8" fmla="*/ 71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7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44" name="Freeform 15"/>
            <p:cNvSpPr>
              <a:spLocks/>
            </p:cNvSpPr>
            <p:nvPr/>
          </p:nvSpPr>
          <p:spPr bwMode="hidden">
            <a:xfrm>
              <a:off x="5030" y="3049"/>
              <a:ext cx="728" cy="318"/>
            </a:xfrm>
            <a:custGeom>
              <a:avLst/>
              <a:gdLst>
                <a:gd name="T0" fmla="*/ 711 w 729"/>
                <a:gd name="T1" fmla="*/ 318 h 318"/>
                <a:gd name="T2" fmla="*/ 711 w 729"/>
                <a:gd name="T3" fmla="*/ 312 h 318"/>
                <a:gd name="T4" fmla="*/ 0 w 729"/>
                <a:gd name="T5" fmla="*/ 0 h 318"/>
                <a:gd name="T6" fmla="*/ 0 w 729"/>
                <a:gd name="T7" fmla="*/ 54 h 318"/>
                <a:gd name="T8" fmla="*/ 711 w 729"/>
                <a:gd name="T9" fmla="*/ 318 h 318"/>
                <a:gd name="T10" fmla="*/ 71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7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7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7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7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7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7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ea typeface="宋体" panose="02010600030101010101" pitchFamily="2" charset="-122"/>
              </a:endParaRPr>
            </a:p>
          </p:txBody>
        </p:sp>
        <p:sp>
          <p:nvSpPr>
            <p:cNvPr id="17308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8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29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8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8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ea typeface="宋体" panose="02010600030101010101" pitchFamily="2" charset="-122"/>
              </a:endParaRPr>
            </a:p>
          </p:txBody>
        </p:sp>
        <p:grpSp>
          <p:nvGrpSpPr>
            <p:cNvPr id="1068" name="Group 39"/>
            <p:cNvGrpSpPr>
              <a:grpSpLocks/>
            </p:cNvGrpSpPr>
            <p:nvPr userDrawn="1"/>
          </p:nvGrpSpPr>
          <p:grpSpPr bwMode="auto">
            <a:xfrm>
              <a:off x="0" y="1632"/>
              <a:ext cx="5758" cy="1858"/>
              <a:chOff x="0" y="1632"/>
              <a:chExt cx="5758" cy="1858"/>
            </a:xfrm>
          </p:grpSpPr>
          <p:sp>
            <p:nvSpPr>
              <p:cNvPr id="17309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sp>
            <p:nvSpPr>
              <p:cNvPr id="17309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ea typeface="宋体" panose="02010600030101010101" pitchFamily="2" charset="-122"/>
                </a:endParaRPr>
              </a:p>
            </p:txBody>
          </p:sp>
        </p:grpSp>
      </p:grpSp>
      <p:sp>
        <p:nvSpPr>
          <p:cNvPr id="173098"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73099"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3100"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ea typeface="宋体" pitchFamily="2" charset="-122"/>
                <a:cs typeface="+mn-cs"/>
              </a:defRPr>
            </a:lvl1pPr>
          </a:lstStyle>
          <a:p>
            <a:pPr>
              <a:defRPr/>
            </a:pPr>
            <a:fld id="{D8B2B97F-3E4F-4906-B5FE-6EEA789A27E6}" type="datetime1">
              <a:rPr lang="zh-CN" altLang="en-US"/>
              <a:pPr>
                <a:defRPr/>
              </a:pPr>
              <a:t>2017/3/7</a:t>
            </a:fld>
            <a:endParaRPr lang="en-US" altLang="zh-CN"/>
          </a:p>
        </p:txBody>
      </p:sp>
      <p:sp>
        <p:nvSpPr>
          <p:cNvPr id="173101"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ea typeface="宋体" pitchFamily="2" charset="-122"/>
                <a:cs typeface="+mn-cs"/>
              </a:defRPr>
            </a:lvl1pPr>
          </a:lstStyle>
          <a:p>
            <a:pPr>
              <a:defRPr/>
            </a:pPr>
            <a:r>
              <a:rPr lang="zh-CN" altLang="en-US"/>
              <a:t>北京化工大学</a:t>
            </a:r>
            <a:endParaRPr lang="en-US" altLang="zh-CN"/>
          </a:p>
        </p:txBody>
      </p:sp>
      <p:sp>
        <p:nvSpPr>
          <p:cNvPr id="173102"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cs typeface="Arial" charset="0"/>
              </a:defRPr>
            </a:lvl1pPr>
          </a:lstStyle>
          <a:p>
            <a:fld id="{2A4FEC53-B161-4537-AC70-2086F4FC84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360" r:id="rId1"/>
    <p:sldLayoutId id="2147484348" r:id="rId2"/>
    <p:sldLayoutId id="2147484349" r:id="rId3"/>
    <p:sldLayoutId id="2147484350" r:id="rId4"/>
    <p:sldLayoutId id="2147484351" r:id="rId5"/>
    <p:sldLayoutId id="2147484352" r:id="rId6"/>
    <p:sldLayoutId id="2147484353" r:id="rId7"/>
    <p:sldLayoutId id="2147484354" r:id="rId8"/>
    <p:sldLayoutId id="2147484355" r:id="rId9"/>
    <p:sldLayoutId id="2147484356" r:id="rId10"/>
    <p:sldLayoutId id="2147484357" r:id="rId11"/>
    <p:sldLayoutId id="2147484358" r:id="rId12"/>
    <p:sldLayoutId id="2147484359" r:id="rId13"/>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6"/>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hyperlink" Target="http://www.nfpa.org/index.asp"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4.png"/><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8.wmf"/></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46.xml.rels><?xml version="1.0" encoding="UTF-8" standalone="yes"?>
<Relationships xmlns="http://schemas.openxmlformats.org/package/2006/relationships"><Relationship Id="rId3" Type="http://schemas.openxmlformats.org/officeDocument/2006/relationships/hyperlink" Target="http://baike.sogou.com/lemma/ShowInnerLink.htm?lemmaId=61673135&amp;ss_c=ssc.citiao.link" TargetMode="External"/><Relationship Id="rId7" Type="http://schemas.openxmlformats.org/officeDocument/2006/relationships/image" Target="../media/image4.png"/><Relationship Id="rId2" Type="http://schemas.openxmlformats.org/officeDocument/2006/relationships/hyperlink" Target="http://baike.sogou.com/lemma/ShowInnerLink.htm?lemmaId=65774&amp;ss_c=ssc.citiao.link" TargetMode="External"/><Relationship Id="rId1" Type="http://schemas.openxmlformats.org/officeDocument/2006/relationships/slideLayout" Target="../slideLayouts/slideLayout12.xml"/><Relationship Id="rId6" Type="http://schemas.openxmlformats.org/officeDocument/2006/relationships/hyperlink" Target="http://baike.sogou.com/lemma/ShowInnerLink.htm?lemmaId=1386055&amp;ss_c=ssc.citiao.link" TargetMode="External"/><Relationship Id="rId5" Type="http://schemas.openxmlformats.org/officeDocument/2006/relationships/hyperlink" Target="http://baike.sogou.com/lemma/ShowInnerLink.htm?lemmaId=4169539&amp;ss_c=ssc.citiao.link" TargetMode="External"/><Relationship Id="rId4" Type="http://schemas.openxmlformats.org/officeDocument/2006/relationships/hyperlink" Target="http://baike.sogou.com/lemma/ShowInnerLink.htm?lemmaId=64812126&amp;ss_c=ssc.citiao.link"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zh.wikipedia.org/wiki/%CE%9Cm" TargetMode="External"/><Relationship Id="rId13" Type="http://schemas.openxmlformats.org/officeDocument/2006/relationships/hyperlink" Target="http://zh.wikipedia.org/wiki/5%E6%9C%883%E6%97%A5" TargetMode="External"/><Relationship Id="rId3" Type="http://schemas.openxmlformats.org/officeDocument/2006/relationships/hyperlink" Target="http://zh.wikipedia.org/wiki/%E7%97%85%E6%AF%92" TargetMode="External"/><Relationship Id="rId7" Type="http://schemas.openxmlformats.org/officeDocument/2006/relationships/hyperlink" Target="http://zh.wikipedia.org/wiki/%E7%BB%86%E8%83%9E" TargetMode="External"/><Relationship Id="rId12" Type="http://schemas.openxmlformats.org/officeDocument/2006/relationships/hyperlink" Target="http://zh.wikipedia.org/wiki/1910%E5%B9%B4" TargetMode="External"/><Relationship Id="rId2" Type="http://schemas.openxmlformats.org/officeDocument/2006/relationships/hyperlink" Target="http://zh.wikipedia.org/wiki/%E7%BB%86%E8%8F%8C" TargetMode="Externa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http://zh.wikipedia.org/wiki/%E5%8A%A8%E7%89%A9" TargetMode="External"/><Relationship Id="rId11" Type="http://schemas.openxmlformats.org/officeDocument/2006/relationships/hyperlink" Target="http://zh.wikipedia.org/wiki/2%E6%9C%889%E6%97%A5" TargetMode="External"/><Relationship Id="rId5" Type="http://schemas.openxmlformats.org/officeDocument/2006/relationships/hyperlink" Target="http://zh.wikipedia.org/w/index.php?title=%E7%93%B7%E6%BF%BE%E5%99%A8&amp;action=edit&amp;redlink=1" TargetMode="External"/><Relationship Id="rId15" Type="http://schemas.openxmlformats.org/officeDocument/2006/relationships/hyperlink" Target="http://zh.wikipedia.org/w/index.php?title=%E9%BC%A0%E5%9E%8B%E6%96%91%E7%96%B9%E4%BC%A4%E5%AF%92&amp;action=edit&amp;redlink=1" TargetMode="External"/><Relationship Id="rId10" Type="http://schemas.openxmlformats.org/officeDocument/2006/relationships/hyperlink" Target="http://zh.wikipedia.org/wiki/1871%E5%B9%B4" TargetMode="External"/><Relationship Id="rId4" Type="http://schemas.openxmlformats.org/officeDocument/2006/relationships/hyperlink" Target="http://zh.wikipedia.org/wiki/%E5%9F%B9%E5%85%BB%E5%9F%BA" TargetMode="External"/><Relationship Id="rId9" Type="http://schemas.openxmlformats.org/officeDocument/2006/relationships/hyperlink" Target="http://zh.wikipedia.org/wiki/%E7%BE%8E%E5%9B%BD" TargetMode="External"/><Relationship Id="rId14" Type="http://schemas.openxmlformats.org/officeDocument/2006/relationships/hyperlink" Target="http://zh.wikipedia.org/wiki/%E8%8A%9D%E5%8A%A0%E5%93%A5%E5%A4%A7%E5%AD%A6"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hyperlink" Target="http://baike.sogou.com/lemma/ShowInnerLink.htm?lemmaId=61661930&amp;ss_c=ssc.citiao.link" TargetMode="External"/><Relationship Id="rId4" Type="http://schemas.openxmlformats.org/officeDocument/2006/relationships/hyperlink" Target="http://baike.sogou.com/lemma/ShowInnerLink.htm?lemmaId=330121&amp;ss_c=ssc.citiao.link"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774E3EE-AEFE-4690-B129-EF88BE0C5872}"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2360243-806B-4DFF-8E30-F4CF0B2FBF60}" type="slidenum">
              <a:rPr lang="zh-CN" altLang="en-US" sz="1200"/>
              <a:pPr/>
              <a:t>1</a:t>
            </a:fld>
            <a:endParaRPr lang="en-US" altLang="zh-CN" sz="1200"/>
          </a:p>
        </p:txBody>
      </p:sp>
      <p:sp>
        <p:nvSpPr>
          <p:cNvPr id="33794"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33795" name="Rectangle 3"/>
          <p:cNvSpPr>
            <a:spLocks noGrp="1" noChangeArrowheads="1"/>
          </p:cNvSpPr>
          <p:nvPr>
            <p:ph type="body" idx="1"/>
          </p:nvPr>
        </p:nvSpPr>
        <p:spPr>
          <a:xfrm>
            <a:off x="457200" y="1371600"/>
            <a:ext cx="8229600" cy="4572000"/>
          </a:xfrm>
        </p:spPr>
        <p:txBody>
          <a:bodyPr/>
          <a:lstStyle/>
          <a:p>
            <a:pPr eaLnBrk="1" hangingPunct="1">
              <a:buFont typeface="Wingdings" pitchFamily="2" charset="2"/>
              <a:buNone/>
              <a:defRPr/>
            </a:pPr>
            <a:r>
              <a:rPr lang="zh-CN" altLang="en-US" sz="3600" b="1" dirty="0" smtClean="0">
                <a:solidFill>
                  <a:srgbClr val="FF6600"/>
                </a:solidFill>
              </a:rPr>
              <a:t>主要内容</a:t>
            </a:r>
          </a:p>
          <a:p>
            <a:pPr eaLnBrk="1" hangingPunct="1">
              <a:buFont typeface="Wingdings" pitchFamily="2" charset="2"/>
              <a:buNone/>
              <a:defRPr/>
            </a:pPr>
            <a:r>
              <a:rPr lang="en-US" altLang="zh-CN" sz="2400" b="1" dirty="0" smtClean="0"/>
              <a:t>3.1 </a:t>
            </a:r>
            <a:r>
              <a:rPr lang="zh-CN" altLang="en-US" sz="2400" b="1" dirty="0" smtClean="0"/>
              <a:t>中国界定与分类法</a:t>
            </a:r>
          </a:p>
          <a:p>
            <a:pPr eaLnBrk="1" hangingPunct="1">
              <a:lnSpc>
                <a:spcPct val="120000"/>
              </a:lnSpc>
              <a:buFont typeface="Wingdings" pitchFamily="2" charset="2"/>
              <a:buNone/>
              <a:defRPr/>
            </a:pPr>
            <a:r>
              <a:rPr lang="en-US" altLang="zh-CN" sz="2400" b="1" dirty="0" smtClean="0"/>
              <a:t>3.2 </a:t>
            </a:r>
            <a:r>
              <a:rPr lang="zh-CN" altLang="en-US" sz="2400" b="1" dirty="0" smtClean="0"/>
              <a:t>美国防火协会的分类</a:t>
            </a:r>
          </a:p>
          <a:p>
            <a:pPr eaLnBrk="1" hangingPunct="1">
              <a:lnSpc>
                <a:spcPct val="120000"/>
              </a:lnSpc>
              <a:buFont typeface="Wingdings" pitchFamily="2" charset="2"/>
              <a:buNone/>
              <a:defRPr/>
            </a:pPr>
            <a:r>
              <a:rPr lang="en-US" altLang="zh-CN" sz="2400" b="1" dirty="0" smtClean="0"/>
              <a:t>3.3 </a:t>
            </a:r>
            <a:r>
              <a:rPr lang="zh-CN" altLang="en-US" sz="2400" b="1" dirty="0" smtClean="0"/>
              <a:t>中国建筑设计防火规范的分类</a:t>
            </a:r>
          </a:p>
          <a:p>
            <a:pPr eaLnBrk="1" hangingPunct="1">
              <a:lnSpc>
                <a:spcPct val="120000"/>
              </a:lnSpc>
              <a:buFont typeface="Wingdings" pitchFamily="2" charset="2"/>
              <a:buNone/>
              <a:defRPr/>
            </a:pPr>
            <a:r>
              <a:rPr lang="en-US" altLang="zh-CN" sz="2400" b="1" dirty="0" smtClean="0"/>
              <a:t>3.4</a:t>
            </a:r>
            <a:r>
              <a:rPr lang="en-US" altLang="zh-CN" sz="2400" b="1" dirty="0"/>
              <a:t> </a:t>
            </a:r>
            <a:r>
              <a:rPr lang="zh-CN" altLang="en-US" sz="2400" b="1" dirty="0"/>
              <a:t>中国关于危险物的分类定</a:t>
            </a:r>
            <a:r>
              <a:rPr lang="zh-CN" altLang="en-US" sz="2400" b="1" dirty="0" smtClean="0"/>
              <a:t>义</a:t>
            </a:r>
            <a:endParaRPr lang="en-US" altLang="zh-CN" sz="2400" b="1" dirty="0" smtClean="0"/>
          </a:p>
          <a:p>
            <a:pPr eaLnBrk="1" hangingPunct="1">
              <a:lnSpc>
                <a:spcPct val="120000"/>
              </a:lnSpc>
              <a:buFont typeface="Wingdings" pitchFamily="2" charset="2"/>
              <a:buNone/>
              <a:defRPr/>
            </a:pPr>
            <a:r>
              <a:rPr lang="en-US" altLang="zh-CN" sz="2400" b="1" dirty="0"/>
              <a:t>3.5 </a:t>
            </a:r>
            <a:r>
              <a:rPr lang="zh-CN" altLang="en-US" sz="2400" b="1" dirty="0"/>
              <a:t>中国建筑设计防火规范的分类定</a:t>
            </a:r>
            <a:r>
              <a:rPr lang="zh-CN" altLang="en-US" sz="2400" b="1" dirty="0" smtClean="0"/>
              <a:t>义</a:t>
            </a:r>
            <a:endParaRPr lang="en-US" altLang="zh-CN" sz="2400" b="1" dirty="0" smtClean="0"/>
          </a:p>
          <a:p>
            <a:pPr eaLnBrk="1" hangingPunct="1">
              <a:lnSpc>
                <a:spcPct val="120000"/>
              </a:lnSpc>
              <a:buFont typeface="Wingdings" pitchFamily="2" charset="2"/>
              <a:buNone/>
              <a:defRPr/>
            </a:pPr>
            <a:r>
              <a:rPr lang="en-US" altLang="zh-CN" sz="2400" b="1" dirty="0" smtClean="0"/>
              <a:t>3.6 </a:t>
            </a:r>
            <a:r>
              <a:rPr lang="zh-CN" altLang="en-US" sz="2400" b="1" dirty="0"/>
              <a:t>中国建筑设计防火规范的分</a:t>
            </a:r>
            <a:r>
              <a:rPr lang="zh-CN" altLang="en-US" sz="2400" b="1" dirty="0" smtClean="0"/>
              <a:t>类举例</a:t>
            </a:r>
            <a:endParaRPr lang="en-US" altLang="zh-CN" sz="2400" b="1" dirty="0"/>
          </a:p>
          <a:p>
            <a:pPr eaLnBrk="1" hangingPunct="1">
              <a:lnSpc>
                <a:spcPct val="120000"/>
              </a:lnSpc>
              <a:buFont typeface="Wingdings" pitchFamily="2" charset="2"/>
              <a:buNone/>
              <a:defRPr/>
            </a:pPr>
            <a:r>
              <a:rPr lang="en-US" altLang="zh-CN" sz="2400" b="1" dirty="0"/>
              <a:t>3.7 </a:t>
            </a:r>
            <a:r>
              <a:rPr lang="zh-CN" altLang="en-US" sz="2400" b="1" dirty="0"/>
              <a:t>危险化学品按危险特性分类、分组</a:t>
            </a:r>
          </a:p>
          <a:p>
            <a:pPr eaLnBrk="1" hangingPunct="1">
              <a:lnSpc>
                <a:spcPct val="120000"/>
              </a:lnSpc>
              <a:buFont typeface="Wingdings" pitchFamily="2" charset="2"/>
              <a:buNone/>
              <a:defRPr/>
            </a:pPr>
            <a:r>
              <a:rPr lang="en-US" altLang="zh-CN" sz="2400" b="1" dirty="0"/>
              <a:t>3.8 </a:t>
            </a:r>
            <a:r>
              <a:rPr lang="zh-CN" altLang="en-US" sz="2400" b="1" dirty="0" smtClean="0"/>
              <a:t>如何获</a:t>
            </a:r>
            <a:r>
              <a:rPr lang="zh-CN" altLang="en-US" sz="2400" b="1" dirty="0"/>
              <a:t>取危险化学品分</a:t>
            </a:r>
            <a:r>
              <a:rPr lang="zh-CN" altLang="en-US" sz="2400" b="1" dirty="0" smtClean="0"/>
              <a:t>类信</a:t>
            </a:r>
            <a:r>
              <a:rPr lang="zh-CN" altLang="en-US" sz="2400" b="1" dirty="0"/>
              <a:t>息</a:t>
            </a:r>
          </a:p>
          <a:p>
            <a:pPr eaLnBrk="1" hangingPunct="1">
              <a:lnSpc>
                <a:spcPct val="120000"/>
              </a:lnSpc>
              <a:buFont typeface="Wingdings" pitchFamily="2" charset="2"/>
              <a:buNone/>
              <a:defRPr/>
            </a:pPr>
            <a:endParaRPr lang="zh-CN" altLang="en-US" dirty="0"/>
          </a:p>
        </p:txBody>
      </p:sp>
      <p:grpSp>
        <p:nvGrpSpPr>
          <p:cNvPr id="5126"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1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E697665F-86BF-4C36-A0E9-C9D9FB50BCEE}" type="datetime1">
              <a:rPr lang="zh-CN" altLang="en-US"/>
              <a:pPr>
                <a:defRPr/>
              </a:pPr>
              <a:t>2017/3/7</a:t>
            </a:fld>
            <a:endParaRPr lang="en-US" altLang="zh-CN"/>
          </a:p>
        </p:txBody>
      </p:sp>
      <p:sp>
        <p:nvSpPr>
          <p:cNvPr id="7" name="Footer Placeholder 6"/>
          <p:cNvSpPr>
            <a:spLocks noGrp="1"/>
          </p:cNvSpPr>
          <p:nvPr>
            <p:ph type="ftr" sz="quarter" idx="11"/>
          </p:nvPr>
        </p:nvSpPr>
        <p:spPr/>
        <p:txBody>
          <a:bodyPr/>
          <a:lstStyle/>
          <a:p>
            <a:pPr>
              <a:defRPr/>
            </a:pPr>
            <a:r>
              <a:rPr lang="zh-CN" altLang="en-US" dirty="0"/>
              <a:t>北京化工大学</a:t>
            </a:r>
            <a:endParaRPr lang="en-US" altLang="zh-CN" dirty="0"/>
          </a:p>
        </p:txBody>
      </p:sp>
      <p:sp>
        <p:nvSpPr>
          <p:cNvPr id="8" name="Slide Number Placeholder 7"/>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F176626-6FCF-4F78-908D-D24B050050C1}" type="slidenum">
              <a:rPr lang="zh-CN" altLang="en-US" sz="1200"/>
              <a:pPr/>
              <a:t>10</a:t>
            </a:fld>
            <a:endParaRPr lang="en-US" altLang="zh-CN" sz="1200"/>
          </a:p>
        </p:txBody>
      </p:sp>
      <p:sp>
        <p:nvSpPr>
          <p:cNvPr id="86019" name="Rectangle 3"/>
          <p:cNvSpPr>
            <a:spLocks noGrp="1" noChangeArrowheads="1"/>
          </p:cNvSpPr>
          <p:nvPr>
            <p:ph type="body" sz="half" idx="1"/>
          </p:nvPr>
        </p:nvSpPr>
        <p:spPr>
          <a:xfrm>
            <a:off x="533400" y="1219200"/>
            <a:ext cx="7620000" cy="533400"/>
          </a:xfrm>
        </p:spPr>
        <p:txBody>
          <a:bodyPr/>
          <a:lstStyle/>
          <a:p>
            <a:pPr eaLnBrk="1" hangingPunct="1">
              <a:lnSpc>
                <a:spcPct val="90000"/>
              </a:lnSpc>
              <a:buFont typeface="Wingdings" pitchFamily="2" charset="2"/>
              <a:buNone/>
              <a:defRPr/>
            </a:pPr>
            <a:r>
              <a:rPr lang="en-US" altLang="zh-CN" sz="2800" b="1" dirty="0" smtClean="0">
                <a:solidFill>
                  <a:srgbClr val="FF6600"/>
                </a:solidFill>
                <a:latin typeface="Times New Roman" panose="02020603050405020304" pitchFamily="18" charset="0"/>
                <a:cs typeface="Times New Roman" panose="02020603050405020304" pitchFamily="18" charset="0"/>
              </a:rPr>
              <a:t>3.2 </a:t>
            </a:r>
            <a:r>
              <a:rPr lang="zh-CN" altLang="en-US" sz="2800" b="1" dirty="0" smtClean="0">
                <a:solidFill>
                  <a:srgbClr val="FF6600"/>
                </a:solidFill>
                <a:latin typeface="Times New Roman" panose="02020603050405020304" pitchFamily="18" charset="0"/>
                <a:cs typeface="Times New Roman" panose="02020603050405020304" pitchFamily="18" charset="0"/>
              </a:rPr>
              <a:t>美国防火协会（ＮＦＰＡ）的分类法</a:t>
            </a:r>
          </a:p>
        </p:txBody>
      </p:sp>
      <p:pic>
        <p:nvPicPr>
          <p:cNvPr id="14342" name="Picture 22" descr="nfpadiamond"/>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806575" y="3500438"/>
            <a:ext cx="2971800" cy="2971800"/>
          </a:xfrm>
        </p:spPr>
      </p:pic>
      <p:sp>
        <p:nvSpPr>
          <p:cNvPr id="32775" name="Text Box 27"/>
          <p:cNvSpPr txBox="1">
            <a:spLocks noChangeArrowheads="1"/>
          </p:cNvSpPr>
          <p:nvPr/>
        </p:nvSpPr>
        <p:spPr bwMode="auto">
          <a:xfrm>
            <a:off x="5410200" y="1819275"/>
            <a:ext cx="3657600" cy="3600450"/>
          </a:xfrm>
          <a:prstGeom prst="rect">
            <a:avLst/>
          </a:prstGeom>
          <a:noFill/>
          <a:ln w="9525">
            <a:noFill/>
            <a:miter lim="800000"/>
            <a:headEnd/>
            <a:tailEnd/>
          </a:ln>
        </p:spPr>
        <p:txBody>
          <a:bodyPr>
            <a:spAutoFit/>
          </a:bodyPr>
          <a:lstStyle/>
          <a:p>
            <a:pPr>
              <a:spcBef>
                <a:spcPct val="50000"/>
              </a:spcBef>
              <a:defRPr/>
            </a:pPr>
            <a:r>
              <a:rPr lang="zh-CN" altLang="en-US" sz="2400" b="1" dirty="0">
                <a:latin typeface="Times New Roman" pitchFamily="18" charset="0"/>
                <a:ea typeface="宋体" panose="02010600030101010101" pitchFamily="2" charset="-122"/>
              </a:rPr>
              <a:t>图形意义</a:t>
            </a:r>
          </a:p>
          <a:p>
            <a:pPr>
              <a:spcBef>
                <a:spcPct val="50000"/>
              </a:spcBef>
              <a:defRPr/>
            </a:pPr>
            <a:r>
              <a:rPr lang="zh-CN" altLang="en-US" sz="2400" b="1" dirty="0">
                <a:solidFill>
                  <a:srgbClr val="FF3300"/>
                </a:solidFill>
                <a:latin typeface="Times New Roman" pitchFamily="18" charset="0"/>
                <a:ea typeface="宋体" panose="02010600030101010101" pitchFamily="2" charset="-122"/>
              </a:rPr>
              <a:t>红色：表示易燃性</a:t>
            </a:r>
          </a:p>
          <a:p>
            <a:pPr>
              <a:spcBef>
                <a:spcPct val="50000"/>
              </a:spcBef>
              <a:defRPr/>
            </a:pPr>
            <a:r>
              <a:rPr lang="zh-CN" altLang="en-US" sz="2400" b="1" dirty="0">
                <a:solidFill>
                  <a:schemeClr val="accent5">
                    <a:lumMod val="75000"/>
                  </a:schemeClr>
                </a:solidFill>
                <a:latin typeface="Times New Roman" pitchFamily="18" charset="0"/>
                <a:ea typeface="宋体" panose="02010600030101010101" pitchFamily="2" charset="-122"/>
              </a:rPr>
              <a:t>蓝色：表示人身危害性</a:t>
            </a:r>
          </a:p>
          <a:p>
            <a:pPr>
              <a:spcBef>
                <a:spcPct val="50000"/>
              </a:spcBef>
              <a:defRPr/>
            </a:pPr>
            <a:r>
              <a:rPr lang="zh-CN" altLang="en-US" sz="2400" b="1" dirty="0">
                <a:solidFill>
                  <a:srgbClr val="FFFF00"/>
                </a:solidFill>
                <a:latin typeface="Times New Roman" pitchFamily="18" charset="0"/>
                <a:ea typeface="宋体" panose="02010600030101010101" pitchFamily="2" charset="-122"/>
              </a:rPr>
              <a:t>黄色：表示反应性</a:t>
            </a:r>
          </a:p>
          <a:p>
            <a:pPr>
              <a:spcBef>
                <a:spcPct val="50000"/>
              </a:spcBef>
              <a:defRPr/>
            </a:pPr>
            <a:r>
              <a:rPr lang="zh-CN" altLang="en-US" sz="2400" b="1" dirty="0">
                <a:solidFill>
                  <a:srgbClr val="FFFFFF"/>
                </a:solidFill>
                <a:latin typeface="Times New Roman" pitchFamily="18" charset="0"/>
                <a:ea typeface="宋体" panose="02010600030101010101" pitchFamily="2" charset="-122"/>
              </a:rPr>
              <a:t>白色：表示其他特性及消防注意事项</a:t>
            </a:r>
          </a:p>
          <a:p>
            <a:pPr>
              <a:spcBef>
                <a:spcPct val="50000"/>
              </a:spcBef>
              <a:defRPr/>
            </a:pPr>
            <a:r>
              <a:rPr lang="zh-CN" altLang="en-US" sz="2400" b="1" dirty="0">
                <a:latin typeface="Times New Roman" pitchFamily="18" charset="0"/>
                <a:ea typeface="宋体" panose="02010600030101010101" pitchFamily="2" charset="-122"/>
              </a:rPr>
              <a:t>数字：危险性级别（</a:t>
            </a:r>
            <a:r>
              <a:rPr lang="en-US" altLang="zh-CN" sz="2400" b="1" dirty="0">
                <a:latin typeface="Times New Roman" pitchFamily="18" charset="0"/>
                <a:ea typeface="宋体" panose="02010600030101010101" pitchFamily="2" charset="-122"/>
              </a:rPr>
              <a:t>0-4</a:t>
            </a:r>
            <a:r>
              <a:rPr lang="zh-CN" altLang="en-US" sz="2400" b="1" dirty="0">
                <a:latin typeface="Times New Roman" pitchFamily="18" charset="0"/>
                <a:ea typeface="宋体" panose="02010600030101010101" pitchFamily="2" charset="-122"/>
              </a:rPr>
              <a:t>）</a:t>
            </a:r>
          </a:p>
        </p:txBody>
      </p:sp>
      <p:grpSp>
        <p:nvGrpSpPr>
          <p:cNvPr id="14344"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4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14345" name="Picture 13" descr="NFPA home page link">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38" y="1814513"/>
            <a:ext cx="4464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4347" name="矩形 1"/>
          <p:cNvSpPr>
            <a:spLocks noChangeArrowheads="1"/>
          </p:cNvSpPr>
          <p:nvPr/>
        </p:nvSpPr>
        <p:spPr bwMode="auto">
          <a:xfrm>
            <a:off x="152400" y="2867025"/>
            <a:ext cx="513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a:solidFill>
                  <a:srgbClr val="FF6600"/>
                </a:solidFill>
                <a:latin typeface="Times New Roman" pitchFamily="18" charset="0"/>
                <a:cs typeface="Times New Roman" pitchFamily="18" charset="0"/>
              </a:rPr>
              <a:t>ＮＦＰＡ 使用如下的图形度危险物质进行标识</a:t>
            </a:r>
            <a:endParaRPr lang="en-US" altLang="en-US" sz="2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4"/>
          <p:cNvSpPr>
            <a:spLocks noGrp="1"/>
          </p:cNvSpPr>
          <p:nvPr>
            <p:ph type="dt" sz="quarter" idx="10"/>
          </p:nvPr>
        </p:nvSpPr>
        <p:spPr/>
        <p:txBody>
          <a:bodyPr/>
          <a:lstStyle/>
          <a:p>
            <a:pPr>
              <a:defRPr/>
            </a:pPr>
            <a:fld id="{03780841-C92B-4875-9990-36A88E107961}" type="datetime1">
              <a:rPr lang="zh-CN" altLang="en-US"/>
              <a:pPr>
                <a:defRPr/>
              </a:pPr>
              <a:t>2017/3/7</a:t>
            </a:fld>
            <a:endParaRPr lang="en-US" altLang="zh-CN"/>
          </a:p>
        </p:txBody>
      </p:sp>
      <p:sp>
        <p:nvSpPr>
          <p:cNvPr id="25"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6"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86D2FA2-6B6E-4C6E-A111-70AED8940C2E}" type="slidenum">
              <a:rPr lang="zh-CN" altLang="en-US" sz="1200"/>
              <a:pPr/>
              <a:t>100</a:t>
            </a:fld>
            <a:endParaRPr lang="en-US" altLang="zh-CN" sz="1200"/>
          </a:p>
        </p:txBody>
      </p:sp>
      <p:graphicFrame>
        <p:nvGraphicFramePr>
          <p:cNvPr id="88164" name="Group 100"/>
          <p:cNvGraphicFramePr>
            <a:graphicFrameLocks noGrp="1"/>
          </p:cNvGraphicFramePr>
          <p:nvPr>
            <p:ph sz="half" idx="2"/>
          </p:nvPr>
        </p:nvGraphicFramePr>
        <p:xfrm>
          <a:off x="228600" y="2971800"/>
          <a:ext cx="8763000" cy="2284413"/>
        </p:xfrm>
        <a:graphic>
          <a:graphicData uri="http://schemas.openxmlformats.org/drawingml/2006/table">
            <a:tbl>
              <a:tblPr/>
              <a:tblGrid>
                <a:gridCol w="717550">
                  <a:extLst>
                    <a:ext uri="{9D8B030D-6E8A-4147-A177-3AD203B41FA5}">
                      <a16:colId xmlns="" xmlns:a16="http://schemas.microsoft.com/office/drawing/2014/main" val="20000"/>
                    </a:ext>
                  </a:extLst>
                </a:gridCol>
                <a:gridCol w="2708275">
                  <a:extLst>
                    <a:ext uri="{9D8B030D-6E8A-4147-A177-3AD203B41FA5}">
                      <a16:colId xmlns="" xmlns:a16="http://schemas.microsoft.com/office/drawing/2014/main" val="20001"/>
                    </a:ext>
                  </a:extLst>
                </a:gridCol>
                <a:gridCol w="2655888">
                  <a:extLst>
                    <a:ext uri="{9D8B030D-6E8A-4147-A177-3AD203B41FA5}">
                      <a16:colId xmlns="" xmlns:a16="http://schemas.microsoft.com/office/drawing/2014/main" val="20002"/>
                    </a:ext>
                  </a:extLst>
                </a:gridCol>
                <a:gridCol w="2681287">
                  <a:extLst>
                    <a:ext uri="{9D8B030D-6E8A-4147-A177-3AD203B41FA5}">
                      <a16:colId xmlns="" xmlns:a16="http://schemas.microsoft.com/office/drawing/2014/main" val="20003"/>
                    </a:ext>
                  </a:extLst>
                </a:gridCol>
              </a:tblGrid>
              <a:tr h="518232">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级别</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危险性</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518232">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易燃性</a:t>
                      </a:r>
                      <a:endPar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人身危害性</a:t>
                      </a:r>
                      <a:endPar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反应危险性</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4794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0</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无</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暴露于火灾条件下对人无害和危险性低于普通可燃物</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在火灾下也很稳定，且不与水反应，可用常规灭火作业</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88101" name="Text Box 37"/>
          <p:cNvSpPr txBox="1">
            <a:spLocks noChangeArrowheads="1"/>
          </p:cNvSpPr>
          <p:nvPr/>
        </p:nvSpPr>
        <p:spPr bwMode="auto">
          <a:xfrm>
            <a:off x="990600" y="2133600"/>
            <a:ext cx="6400800" cy="519113"/>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NFPA</a:t>
            </a:r>
            <a:r>
              <a:rPr lang="zh-CN" altLang="en-US"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危险性分类、分级及危害性内容</a:t>
            </a:r>
          </a:p>
        </p:txBody>
      </p:sp>
      <p:grpSp>
        <p:nvGrpSpPr>
          <p:cNvPr id="116761"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67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4"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4"/>
          <p:cNvSpPr>
            <a:spLocks noGrp="1"/>
          </p:cNvSpPr>
          <p:nvPr>
            <p:ph type="dt" sz="quarter" idx="10"/>
          </p:nvPr>
        </p:nvSpPr>
        <p:spPr/>
        <p:txBody>
          <a:bodyPr/>
          <a:lstStyle/>
          <a:p>
            <a:pPr>
              <a:defRPr/>
            </a:pPr>
            <a:fld id="{E8ECC10E-511D-428C-AFCE-ABEC4385472A}" type="datetime1">
              <a:rPr lang="zh-CN" altLang="en-US"/>
              <a:pPr>
                <a:defRPr/>
              </a:pPr>
              <a:t>2017/3/7</a:t>
            </a:fld>
            <a:endParaRPr lang="en-US" altLang="zh-CN"/>
          </a:p>
        </p:txBody>
      </p:sp>
      <p:sp>
        <p:nvSpPr>
          <p:cNvPr id="25"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6"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03E8F2FB-120F-421B-8520-95E80F365547}" type="slidenum">
              <a:rPr lang="zh-CN" altLang="en-US" sz="1200"/>
              <a:pPr/>
              <a:t>101</a:t>
            </a:fld>
            <a:endParaRPr lang="en-US" altLang="zh-CN" sz="1200"/>
          </a:p>
        </p:txBody>
      </p:sp>
      <p:graphicFrame>
        <p:nvGraphicFramePr>
          <p:cNvPr id="177182" name="Group 30"/>
          <p:cNvGraphicFramePr>
            <a:graphicFrameLocks noGrp="1"/>
          </p:cNvGraphicFramePr>
          <p:nvPr>
            <p:ph sz="half" idx="2"/>
          </p:nvPr>
        </p:nvGraphicFramePr>
        <p:xfrm>
          <a:off x="228600" y="2438400"/>
          <a:ext cx="8763000" cy="2971800"/>
        </p:xfrm>
        <a:graphic>
          <a:graphicData uri="http://schemas.openxmlformats.org/drawingml/2006/table">
            <a:tbl>
              <a:tblPr/>
              <a:tblGrid>
                <a:gridCol w="717550">
                  <a:extLst>
                    <a:ext uri="{9D8B030D-6E8A-4147-A177-3AD203B41FA5}">
                      <a16:colId xmlns="" xmlns:a16="http://schemas.microsoft.com/office/drawing/2014/main" val="20000"/>
                    </a:ext>
                  </a:extLst>
                </a:gridCol>
                <a:gridCol w="2681288">
                  <a:extLst>
                    <a:ext uri="{9D8B030D-6E8A-4147-A177-3AD203B41FA5}">
                      <a16:colId xmlns="" xmlns:a16="http://schemas.microsoft.com/office/drawing/2014/main" val="20001"/>
                    </a:ext>
                  </a:extLst>
                </a:gridCol>
                <a:gridCol w="2682875">
                  <a:extLst>
                    <a:ext uri="{9D8B030D-6E8A-4147-A177-3AD203B41FA5}">
                      <a16:colId xmlns="" xmlns:a16="http://schemas.microsoft.com/office/drawing/2014/main" val="20002"/>
                    </a:ext>
                  </a:extLst>
                </a:gridCol>
                <a:gridCol w="2681287">
                  <a:extLst>
                    <a:ext uri="{9D8B030D-6E8A-4147-A177-3AD203B41FA5}">
                      <a16:colId xmlns="" xmlns:a16="http://schemas.microsoft.com/office/drawing/2014/main" val="20003"/>
                    </a:ext>
                  </a:extLst>
                </a:gridCol>
              </a:tblGrid>
              <a:tr h="409575">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级别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危险性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易燃性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人身危害性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反应危险性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点燃前需预热的物品，如大多数可燃固体。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对人体有轻微危害，最好用隔绝式呼吸器。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本身稳定，但升温、升压下可变得不稳定，遇水能缓慢反应和放热，接近火区用水时要小心。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
        <p:nvSpPr>
          <p:cNvPr id="177180" name="Text Box 28"/>
          <p:cNvSpPr txBox="1">
            <a:spLocks noChangeArrowheads="1"/>
          </p:cNvSpPr>
          <p:nvPr/>
        </p:nvSpPr>
        <p:spPr bwMode="auto">
          <a:xfrm>
            <a:off x="1066800" y="1905000"/>
            <a:ext cx="6400800" cy="519113"/>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NFPA</a:t>
            </a:r>
            <a:r>
              <a:rPr lang="zh-CN" altLang="en-US"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危险性分类、分级及危害性内容</a:t>
            </a:r>
          </a:p>
        </p:txBody>
      </p:sp>
      <p:grpSp>
        <p:nvGrpSpPr>
          <p:cNvPr id="117785"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77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4"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4"/>
          <p:cNvSpPr>
            <a:spLocks noGrp="1"/>
          </p:cNvSpPr>
          <p:nvPr>
            <p:ph type="dt" sz="quarter" idx="10"/>
          </p:nvPr>
        </p:nvSpPr>
        <p:spPr/>
        <p:txBody>
          <a:bodyPr/>
          <a:lstStyle/>
          <a:p>
            <a:pPr>
              <a:defRPr/>
            </a:pPr>
            <a:fld id="{7E3E7D26-721B-49FC-9EE1-45D02A8174B8}" type="datetime1">
              <a:rPr lang="zh-CN" altLang="en-US"/>
              <a:pPr>
                <a:defRPr/>
              </a:pPr>
              <a:t>2017/3/7</a:t>
            </a:fld>
            <a:endParaRPr lang="en-US" altLang="zh-CN"/>
          </a:p>
        </p:txBody>
      </p:sp>
      <p:sp>
        <p:nvSpPr>
          <p:cNvPr id="24"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5"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AB4829D-62DA-4F44-8AF0-BB0A02BD7AB7}" type="slidenum">
              <a:rPr lang="zh-CN" altLang="en-US" sz="1200"/>
              <a:pPr/>
              <a:t>102</a:t>
            </a:fld>
            <a:endParaRPr lang="en-US" altLang="zh-CN" sz="1200"/>
          </a:p>
        </p:txBody>
      </p:sp>
      <p:graphicFrame>
        <p:nvGraphicFramePr>
          <p:cNvPr id="90158" name="Group 46"/>
          <p:cNvGraphicFramePr>
            <a:graphicFrameLocks noGrp="1"/>
          </p:cNvGraphicFramePr>
          <p:nvPr>
            <p:ph sz="half" idx="2"/>
          </p:nvPr>
        </p:nvGraphicFramePr>
        <p:xfrm>
          <a:off x="228600" y="1828800"/>
          <a:ext cx="8610600" cy="4341830"/>
        </p:xfrm>
        <a:graphic>
          <a:graphicData uri="http://schemas.openxmlformats.org/drawingml/2006/table">
            <a:tbl>
              <a:tblPr/>
              <a:tblGrid>
                <a:gridCol w="533400">
                  <a:extLst>
                    <a:ext uri="{9D8B030D-6E8A-4147-A177-3AD203B41FA5}">
                      <a16:colId xmlns="" xmlns:a16="http://schemas.microsoft.com/office/drawing/2014/main" val="20000"/>
                    </a:ext>
                  </a:extLst>
                </a:gridCol>
                <a:gridCol w="2806700">
                  <a:extLst>
                    <a:ext uri="{9D8B030D-6E8A-4147-A177-3AD203B41FA5}">
                      <a16:colId xmlns="" xmlns:a16="http://schemas.microsoft.com/office/drawing/2014/main" val="20001"/>
                    </a:ext>
                  </a:extLst>
                </a:gridCol>
                <a:gridCol w="2608263">
                  <a:extLst>
                    <a:ext uri="{9D8B030D-6E8A-4147-A177-3AD203B41FA5}">
                      <a16:colId xmlns="" xmlns:a16="http://schemas.microsoft.com/office/drawing/2014/main" val="20002"/>
                    </a:ext>
                  </a:extLst>
                </a:gridCol>
                <a:gridCol w="2662237">
                  <a:extLst>
                    <a:ext uri="{9D8B030D-6E8A-4147-A177-3AD203B41FA5}">
                      <a16:colId xmlns="" xmlns:a16="http://schemas.microsoft.com/office/drawing/2014/main" val="20003"/>
                    </a:ext>
                  </a:extLst>
                </a:gridCol>
              </a:tblGrid>
              <a:tr h="457162">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级别</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危险性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501422">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易燃性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人身危害性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反应危险性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38322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2</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点燃前须缓慢受热的液体和易放出蒸汽的固体，可用雾状水灭火，因水可使之冷却至闪点以下。</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对人身有害，戴隔绝式呼吸器后可自由进入事故区。</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本身极不稳定，易发生剧烈反应但不起爆。在常温常压或升温升压下能剧烈反应，遇水剧烈反应或生成潜在爆炸性混合物。灭火应站在有防护的地点。</a:t>
                      </a:r>
                    </a:p>
                  </a:txBody>
                  <a:tcPr marT="45702" marB="4570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pSp>
        <p:nvGrpSpPr>
          <p:cNvPr id="11880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8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4"/>
          <p:cNvSpPr>
            <a:spLocks noGrp="1"/>
          </p:cNvSpPr>
          <p:nvPr>
            <p:ph type="dt" sz="quarter" idx="10"/>
          </p:nvPr>
        </p:nvSpPr>
        <p:spPr/>
        <p:txBody>
          <a:bodyPr/>
          <a:lstStyle/>
          <a:p>
            <a:pPr>
              <a:defRPr/>
            </a:pPr>
            <a:fld id="{C2CEDC44-D7D9-45D9-8F1C-17C2C6ECFC80}" type="datetime1">
              <a:rPr lang="zh-CN" altLang="en-US"/>
              <a:pPr>
                <a:defRPr/>
              </a:pPr>
              <a:t>2017/3/7</a:t>
            </a:fld>
            <a:endParaRPr lang="en-US" altLang="zh-CN"/>
          </a:p>
        </p:txBody>
      </p:sp>
      <p:sp>
        <p:nvSpPr>
          <p:cNvPr id="24"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5"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EC0FF28D-9768-4DBE-8C8F-5B7159954C34}" type="slidenum">
              <a:rPr lang="zh-CN" altLang="en-US" sz="1200"/>
              <a:pPr/>
              <a:t>103</a:t>
            </a:fld>
            <a:endParaRPr lang="en-US" altLang="zh-CN" sz="1200"/>
          </a:p>
        </p:txBody>
      </p:sp>
      <p:graphicFrame>
        <p:nvGraphicFramePr>
          <p:cNvPr id="91173" name="Group 37"/>
          <p:cNvGraphicFramePr>
            <a:graphicFrameLocks noGrp="1"/>
          </p:cNvGraphicFramePr>
          <p:nvPr>
            <p:ph sz="half" idx="2"/>
          </p:nvPr>
        </p:nvGraphicFramePr>
        <p:xfrm>
          <a:off x="381000" y="1828800"/>
          <a:ext cx="8382000" cy="4341830"/>
        </p:xfrm>
        <a:graphic>
          <a:graphicData uri="http://schemas.openxmlformats.org/drawingml/2006/table">
            <a:tbl>
              <a:tblPr/>
              <a:tblGrid>
                <a:gridCol w="685800">
                  <a:extLst>
                    <a:ext uri="{9D8B030D-6E8A-4147-A177-3AD203B41FA5}">
                      <a16:colId xmlns="" xmlns:a16="http://schemas.microsoft.com/office/drawing/2014/main" val="20000"/>
                    </a:ext>
                  </a:extLst>
                </a:gridCol>
                <a:gridCol w="2565400">
                  <a:extLst>
                    <a:ext uri="{9D8B030D-6E8A-4147-A177-3AD203B41FA5}">
                      <a16:colId xmlns="" xmlns:a16="http://schemas.microsoft.com/office/drawing/2014/main" val="20001"/>
                    </a:ext>
                  </a:extLst>
                </a:gridCol>
                <a:gridCol w="2565400">
                  <a:extLst>
                    <a:ext uri="{9D8B030D-6E8A-4147-A177-3AD203B41FA5}">
                      <a16:colId xmlns="" xmlns:a16="http://schemas.microsoft.com/office/drawing/2014/main" val="20002"/>
                    </a:ext>
                  </a:extLst>
                </a:gridCol>
                <a:gridCol w="2565400">
                  <a:extLst>
                    <a:ext uri="{9D8B030D-6E8A-4147-A177-3AD203B41FA5}">
                      <a16:colId xmlns="" xmlns:a16="http://schemas.microsoft.com/office/drawing/2014/main" val="20003"/>
                    </a:ext>
                  </a:extLst>
                </a:gridCol>
              </a:tblGrid>
              <a:tr h="457162">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级别</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危险性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501422">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易燃性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人身危害性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反应危险性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38322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3</a:t>
                      </a:r>
                    </a:p>
                  </a:txBody>
                  <a:tcPr marT="45702" marB="4570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常温下能着火的液体，闪点低，水灭火无效。尘粒、会闪火的片状或纤维固体。自身含氧能迅速燃烧的固体及常温下于空气中能自燃的物品。</a:t>
                      </a:r>
                    </a:p>
                  </a:txBody>
                  <a:tcPr marT="45702" marB="4570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对人身有极大危害，进入事故区时必须全身防护、戴隔绝式呼吸器，不准许外露皮肤。</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本身可发生爆炸反应，不需强力起爆源或在密闭条件下受热。或遇水会爆炸。灭火时应在防爆设施后进行。</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pSp>
        <p:nvGrpSpPr>
          <p:cNvPr id="119832"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98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4"/>
          <p:cNvSpPr>
            <a:spLocks noGrp="1"/>
          </p:cNvSpPr>
          <p:nvPr>
            <p:ph type="dt" sz="quarter" idx="10"/>
          </p:nvPr>
        </p:nvSpPr>
        <p:spPr/>
        <p:txBody>
          <a:bodyPr/>
          <a:lstStyle/>
          <a:p>
            <a:pPr>
              <a:defRPr/>
            </a:pPr>
            <a:fld id="{E01ACFD6-21CB-4F32-9EF5-15E6291520A8}" type="datetime1">
              <a:rPr lang="zh-CN" altLang="en-US"/>
              <a:pPr>
                <a:defRPr/>
              </a:pPr>
              <a:t>2017/3/7</a:t>
            </a:fld>
            <a:endParaRPr lang="en-US" altLang="zh-CN"/>
          </a:p>
        </p:txBody>
      </p:sp>
      <p:sp>
        <p:nvSpPr>
          <p:cNvPr id="24"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5"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071A0619-A139-4A4E-9037-93211A4F7F34}" type="slidenum">
              <a:rPr lang="zh-CN" altLang="en-US" sz="1200"/>
              <a:pPr/>
              <a:t>104</a:t>
            </a:fld>
            <a:endParaRPr lang="en-US" altLang="zh-CN" sz="1200"/>
          </a:p>
        </p:txBody>
      </p:sp>
      <p:graphicFrame>
        <p:nvGraphicFramePr>
          <p:cNvPr id="92192" name="Group 32"/>
          <p:cNvGraphicFramePr>
            <a:graphicFrameLocks noGrp="1"/>
          </p:cNvGraphicFramePr>
          <p:nvPr>
            <p:ph sz="half" idx="2"/>
          </p:nvPr>
        </p:nvGraphicFramePr>
        <p:xfrm>
          <a:off x="152400" y="2057400"/>
          <a:ext cx="8763000" cy="3244850"/>
        </p:xfrm>
        <a:graphic>
          <a:graphicData uri="http://schemas.openxmlformats.org/drawingml/2006/table">
            <a:tbl>
              <a:tblPr/>
              <a:tblGrid>
                <a:gridCol w="717550">
                  <a:extLst>
                    <a:ext uri="{9D8B030D-6E8A-4147-A177-3AD203B41FA5}">
                      <a16:colId xmlns="" xmlns:a16="http://schemas.microsoft.com/office/drawing/2014/main" val="20000"/>
                    </a:ext>
                  </a:extLst>
                </a:gridCol>
                <a:gridCol w="2681288">
                  <a:extLst>
                    <a:ext uri="{9D8B030D-6E8A-4147-A177-3AD203B41FA5}">
                      <a16:colId xmlns="" xmlns:a16="http://schemas.microsoft.com/office/drawing/2014/main" val="20001"/>
                    </a:ext>
                  </a:extLst>
                </a:gridCol>
                <a:gridCol w="2682875">
                  <a:extLst>
                    <a:ext uri="{9D8B030D-6E8A-4147-A177-3AD203B41FA5}">
                      <a16:colId xmlns="" xmlns:a16="http://schemas.microsoft.com/office/drawing/2014/main" val="20002"/>
                    </a:ext>
                  </a:extLst>
                </a:gridCol>
                <a:gridCol w="2681287">
                  <a:extLst>
                    <a:ext uri="{9D8B030D-6E8A-4147-A177-3AD203B41FA5}">
                      <a16:colId xmlns="" xmlns:a16="http://schemas.microsoft.com/office/drawing/2014/main" val="20003"/>
                    </a:ext>
                  </a:extLst>
                </a:gridCol>
              </a:tblGrid>
              <a:tr h="228600">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级别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危险性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 xmlns:a16="http://schemas.microsoft.com/office/drawing/2014/main" val="10000"/>
                  </a:ext>
                </a:extLst>
              </a:tr>
              <a:tr h="5016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易燃性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人身危害性</a:t>
                      </a: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反应危险性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非常易燃的气体，极易挥发的易燃液体，已形成爆炸混合物的粉尘。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气体或蒸汽侵入消防人员防护服可致人死亡。消防人员需着可防止皮肤接触的专用防护服。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常温常压下能爆炸，对机械或热的局部冲击很敏感。如处在炽烈或大规模火灾中，则火灾区人员必须全部疏散。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pSp>
        <p:nvGrpSpPr>
          <p:cNvPr id="12085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20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txBox="1">
            <a:spLocks noChangeArrowheads="1"/>
          </p:cNvSpPr>
          <p:nvPr/>
        </p:nvSpPr>
        <p:spPr bwMode="auto">
          <a:xfrm>
            <a:off x="4572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4"/>
          <p:cNvSpPr>
            <a:spLocks noGrp="1"/>
          </p:cNvSpPr>
          <p:nvPr>
            <p:ph type="dt" sz="quarter" idx="10"/>
          </p:nvPr>
        </p:nvSpPr>
        <p:spPr/>
        <p:txBody>
          <a:bodyPr/>
          <a:lstStyle/>
          <a:p>
            <a:pPr>
              <a:defRPr/>
            </a:pPr>
            <a:fld id="{E01ACFD6-21CB-4F32-9EF5-15E6291520A8}" type="datetime1">
              <a:rPr lang="zh-CN" altLang="en-US"/>
              <a:pPr>
                <a:defRPr/>
              </a:pPr>
              <a:t>2017/3/7</a:t>
            </a:fld>
            <a:endParaRPr lang="en-US" altLang="zh-CN"/>
          </a:p>
        </p:txBody>
      </p:sp>
      <p:sp>
        <p:nvSpPr>
          <p:cNvPr id="24"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5"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E747CD4-454B-42FB-BA45-C399FF342A69}" type="slidenum">
              <a:rPr lang="zh-CN" altLang="en-US" sz="1200"/>
              <a:pPr/>
              <a:t>105</a:t>
            </a:fld>
            <a:endParaRPr lang="en-US" altLang="zh-CN" sz="1200"/>
          </a:p>
        </p:txBody>
      </p:sp>
      <p:sp>
        <p:nvSpPr>
          <p:cNvPr id="92183" name="Text Box 23"/>
          <p:cNvSpPr txBox="1">
            <a:spLocks noChangeArrowheads="1"/>
          </p:cNvSpPr>
          <p:nvPr/>
        </p:nvSpPr>
        <p:spPr bwMode="auto">
          <a:xfrm>
            <a:off x="533400" y="1328738"/>
            <a:ext cx="6400800" cy="481012"/>
          </a:xfrm>
          <a:prstGeom prst="rect">
            <a:avLst/>
          </a:prstGeom>
          <a:noFill/>
          <a:ln w="9525">
            <a:noFill/>
            <a:miter lim="800000"/>
            <a:headEnd/>
            <a:tailEnd/>
          </a:ln>
          <a:effectLst/>
        </p:spPr>
        <p:txBody>
          <a:bodyPr>
            <a:spAutoFit/>
          </a:bodyPr>
          <a:lstStyle/>
          <a:p>
            <a:pPr marL="342900" indent="-342900" eaLnBrk="1" hangingPunct="1">
              <a:lnSpc>
                <a:spcPct val="90000"/>
              </a:lnSpc>
              <a:spcBef>
                <a:spcPct val="20000"/>
              </a:spcBef>
              <a:buClr>
                <a:schemeClr val="hlink"/>
              </a:buClr>
              <a:buSzPct val="90000"/>
              <a:defRPr/>
            </a:pPr>
            <a:r>
              <a:rPr lang="en-US" altLang="zh-CN" sz="2800" b="1" kern="0" dirty="0">
                <a:solidFill>
                  <a:srgbClr val="FF6600"/>
                </a:solidFill>
                <a:effectLst>
                  <a:outerShdw blurRad="38100" dist="38100" dir="2700000" algn="tl">
                    <a:srgbClr val="000000"/>
                  </a:outerShdw>
                </a:effectLst>
                <a:latin typeface="+mn-lt"/>
                <a:ea typeface="+mn-ea"/>
              </a:rPr>
              <a:t>3.8 </a:t>
            </a:r>
            <a:r>
              <a:rPr lang="zh-CN" altLang="en-US" sz="2800" b="1" kern="0" dirty="0">
                <a:solidFill>
                  <a:srgbClr val="FF6600"/>
                </a:solidFill>
                <a:effectLst>
                  <a:outerShdw blurRad="38100" dist="38100" dir="2700000" algn="tl">
                    <a:srgbClr val="000000"/>
                  </a:outerShdw>
                </a:effectLst>
                <a:latin typeface="+mn-lt"/>
                <a:ea typeface="+mn-ea"/>
              </a:rPr>
              <a:t>如何获取危险化学品分类信息</a:t>
            </a:r>
          </a:p>
        </p:txBody>
      </p:sp>
      <p:grpSp>
        <p:nvGrpSpPr>
          <p:cNvPr id="121862"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218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21864" name="Rectangle 3"/>
          <p:cNvSpPr>
            <a:spLocks noChangeArrowheads="1"/>
          </p:cNvSpPr>
          <p:nvPr/>
        </p:nvSpPr>
        <p:spPr bwMode="auto">
          <a:xfrm>
            <a:off x="652463" y="212725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50000"/>
              </a:lnSpc>
              <a:buFont typeface="Wingdings" pitchFamily="2" charset="2"/>
              <a:buChar char="ü"/>
            </a:pPr>
            <a:r>
              <a:rPr lang="zh-CN" altLang="en-US" sz="2400">
                <a:cs typeface="Arial" charset="0"/>
              </a:rPr>
              <a:t>联合国危险货物编号</a:t>
            </a:r>
            <a:endParaRPr lang="en-US" altLang="zh-CN" sz="2400">
              <a:cs typeface="Arial" charset="0"/>
            </a:endParaRPr>
          </a:p>
          <a:p>
            <a:pPr marL="342900" indent="-342900" eaLnBrk="1" hangingPunct="1">
              <a:lnSpc>
                <a:spcPct val="150000"/>
              </a:lnSpc>
              <a:buFont typeface="Wingdings" pitchFamily="2" charset="2"/>
              <a:buChar char="ü"/>
            </a:pPr>
            <a:r>
              <a:rPr lang="en-US" altLang="zh-CN" sz="2400">
                <a:cs typeface="Arial" charset="0"/>
              </a:rPr>
              <a:t>GB 12268-2012 </a:t>
            </a:r>
            <a:r>
              <a:rPr lang="zh-CN" altLang="en-US" sz="2400">
                <a:cs typeface="Arial" charset="0"/>
              </a:rPr>
              <a:t>危险货物品名表</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09FC9663-3C10-46FB-9AD4-43DBCB3F8AB0}" type="datetime1">
              <a:rPr lang="zh-CN" altLang="en-US"/>
              <a:pPr>
                <a:defRPr/>
              </a:pPr>
              <a:t>2017/3/7</a:t>
            </a:fld>
            <a:endParaRPr lang="en-US" altLang="zh-CN"/>
          </a:p>
        </p:txBody>
      </p:sp>
      <p:sp>
        <p:nvSpPr>
          <p:cNvPr id="6"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B03ED20-1683-4665-89ED-DC4001D2A3EC}" type="slidenum">
              <a:rPr lang="zh-CN" altLang="en-US" sz="1200"/>
              <a:pPr/>
              <a:t>106</a:t>
            </a:fld>
            <a:endParaRPr lang="en-US" altLang="zh-CN" sz="1200"/>
          </a:p>
        </p:txBody>
      </p:sp>
      <p:sp>
        <p:nvSpPr>
          <p:cNvPr id="208898" name="Rectangle 2"/>
          <p:cNvSpPr>
            <a:spLocks noGrp="1" noChangeArrowheads="1"/>
          </p:cNvSpPr>
          <p:nvPr>
            <p:ph type="title"/>
          </p:nvPr>
        </p:nvSpPr>
        <p:spPr>
          <a:xfrm>
            <a:off x="2895600" y="277813"/>
            <a:ext cx="6248400" cy="1143000"/>
          </a:xfrm>
        </p:spPr>
        <p:txBody>
          <a:bodyPr/>
          <a:lstStyle/>
          <a:p>
            <a:pPr eaLnBrk="1" hangingPunct="1">
              <a:defRPr/>
            </a:pPr>
            <a:r>
              <a:rPr lang="zh-CN" altLang="en-US" sz="3600" dirty="0" smtClean="0"/>
              <a:t>第三章：危险化学品分类总论</a:t>
            </a:r>
          </a:p>
        </p:txBody>
      </p:sp>
      <p:sp>
        <p:nvSpPr>
          <p:cNvPr id="122886" name="Text Box 4"/>
          <p:cNvSpPr txBox="1">
            <a:spLocks noChangeArrowheads="1"/>
          </p:cNvSpPr>
          <p:nvPr/>
        </p:nvSpPr>
        <p:spPr bwMode="auto">
          <a:xfrm>
            <a:off x="411163" y="1171575"/>
            <a:ext cx="8382000"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marL="342900" indent="-342900" algn="just" eaLnBrk="1" hangingPunct="1">
              <a:lnSpc>
                <a:spcPct val="150000"/>
              </a:lnSpc>
            </a:pPr>
            <a:r>
              <a:rPr lang="zh-CN" altLang="en-US" sz="1800" b="1">
                <a:cs typeface="Arial" charset="0"/>
              </a:rPr>
              <a:t>第三章作业</a:t>
            </a:r>
          </a:p>
          <a:p>
            <a:pPr marL="342900" indent="-342900" algn="just" eaLnBrk="1" hangingPunct="1">
              <a:lnSpc>
                <a:spcPct val="150000"/>
              </a:lnSpc>
              <a:buFont typeface="Arial" charset="0"/>
              <a:buAutoNum type="arabicPeriod"/>
            </a:pPr>
            <a:r>
              <a:rPr lang="zh-CN" altLang="en-US" sz="1800" b="1">
                <a:cs typeface="Arial" charset="0"/>
              </a:rPr>
              <a:t>按照中国及联合国的界定与分类法，化学危险品是如何分类的？它们分别是什么？</a:t>
            </a:r>
          </a:p>
          <a:p>
            <a:pPr marL="342900" indent="-342900" algn="just" eaLnBrk="1" hangingPunct="1">
              <a:lnSpc>
                <a:spcPct val="150000"/>
              </a:lnSpc>
              <a:buFont typeface="Arial" charset="0"/>
              <a:buAutoNum type="arabicPeriod"/>
            </a:pPr>
            <a:r>
              <a:rPr lang="zh-CN" altLang="en-US" sz="1800" b="1">
                <a:cs typeface="Arial" charset="0"/>
              </a:rPr>
              <a:t>爆炸品的分组存放原则是什么？</a:t>
            </a:r>
            <a:endParaRPr lang="en-US" altLang="zh-CN" sz="1800" b="1">
              <a:cs typeface="Arial" charset="0"/>
            </a:endParaRPr>
          </a:p>
          <a:p>
            <a:pPr marL="342900" indent="-342900" algn="just" eaLnBrk="1" hangingPunct="1">
              <a:lnSpc>
                <a:spcPct val="150000"/>
              </a:lnSpc>
              <a:buClr>
                <a:schemeClr val="hlink"/>
              </a:buClr>
              <a:buSzPct val="90000"/>
              <a:buFont typeface="Arial" charset="0"/>
              <a:buAutoNum type="arabicPeriod"/>
            </a:pPr>
            <a:r>
              <a:rPr lang="zh-CN" altLang="en-US" sz="1800" b="1">
                <a:cs typeface="Arial" charset="0"/>
              </a:rPr>
              <a:t>安全一班的同学查一下：</a:t>
            </a:r>
            <a:r>
              <a:rPr lang="en-US" altLang="zh-CN" sz="1800" b="1">
                <a:cs typeface="Arial" charset="0"/>
              </a:rPr>
              <a:t>UN 2212</a:t>
            </a:r>
            <a:r>
              <a:rPr lang="zh-CN" altLang="en-US" sz="1800" b="1">
                <a:cs typeface="Arial" charset="0"/>
              </a:rPr>
              <a:t>，</a:t>
            </a:r>
            <a:r>
              <a:rPr lang="en-US" altLang="zh-CN" sz="1800" b="1">
                <a:cs typeface="Arial" charset="0"/>
              </a:rPr>
              <a:t>UN 2590 </a:t>
            </a:r>
            <a:r>
              <a:rPr lang="zh-CN" altLang="en-US" sz="1800" b="1">
                <a:cs typeface="Arial" charset="0"/>
              </a:rPr>
              <a:t>，</a:t>
            </a:r>
            <a:r>
              <a:rPr lang="en-US" altLang="zh-CN" sz="1800" b="1">
                <a:cs typeface="Arial" charset="0"/>
              </a:rPr>
              <a:t>UN 2211</a:t>
            </a:r>
            <a:r>
              <a:rPr lang="zh-CN" altLang="en-US" sz="1800" b="1">
                <a:cs typeface="Arial" charset="0"/>
              </a:rPr>
              <a:t>， </a:t>
            </a:r>
            <a:r>
              <a:rPr lang="en-US" altLang="zh-CN" sz="1800" b="1">
                <a:cs typeface="Arial" charset="0"/>
              </a:rPr>
              <a:t>UN 3314</a:t>
            </a:r>
            <a:r>
              <a:rPr lang="zh-CN" altLang="en-US" sz="1800" b="1">
                <a:cs typeface="Arial" charset="0"/>
              </a:rPr>
              <a:t>，</a:t>
            </a:r>
            <a:r>
              <a:rPr lang="en-US" altLang="zh-CN" sz="1800" b="1">
                <a:cs typeface="Arial" charset="0"/>
              </a:rPr>
              <a:t>UN 3090</a:t>
            </a:r>
            <a:r>
              <a:rPr lang="zh-CN" altLang="en-US" sz="1800" b="1">
                <a:cs typeface="Arial" charset="0"/>
              </a:rPr>
              <a:t>， </a:t>
            </a:r>
            <a:r>
              <a:rPr lang="en-US" altLang="zh-CN" sz="1800" b="1">
                <a:cs typeface="Arial" charset="0"/>
              </a:rPr>
              <a:t>UN 3091</a:t>
            </a:r>
            <a:r>
              <a:rPr lang="zh-CN" altLang="en-US" sz="1800" b="1">
                <a:cs typeface="Arial" charset="0"/>
              </a:rPr>
              <a:t>，</a:t>
            </a:r>
            <a:r>
              <a:rPr lang="en-US" altLang="zh-CN" sz="1800" b="1">
                <a:cs typeface="Arial" charset="0"/>
              </a:rPr>
              <a:t>UN 3480</a:t>
            </a:r>
            <a:r>
              <a:rPr lang="zh-CN" altLang="en-US" sz="1800" b="1">
                <a:cs typeface="Arial" charset="0"/>
              </a:rPr>
              <a:t>， </a:t>
            </a:r>
            <a:r>
              <a:rPr lang="en-US" altLang="zh-CN" sz="1800" b="1">
                <a:cs typeface="Arial" charset="0"/>
              </a:rPr>
              <a:t>UN 3481</a:t>
            </a:r>
            <a:r>
              <a:rPr lang="zh-CN" altLang="en-US" sz="1800" b="1">
                <a:cs typeface="Arial" charset="0"/>
              </a:rPr>
              <a:t>是什么物质。安全二班的同学查一下： </a:t>
            </a:r>
            <a:r>
              <a:rPr lang="en-US" altLang="zh-CN" sz="1800" b="1">
                <a:cs typeface="Arial" charset="0"/>
              </a:rPr>
              <a:t>UN 2990</a:t>
            </a:r>
            <a:r>
              <a:rPr lang="zh-CN" altLang="en-US" sz="1800" b="1">
                <a:cs typeface="Arial" charset="0"/>
              </a:rPr>
              <a:t>， </a:t>
            </a:r>
            <a:r>
              <a:rPr lang="en-US" altLang="zh-CN" sz="1800" b="1">
                <a:cs typeface="Arial" charset="0"/>
              </a:rPr>
              <a:t>UN 3072</a:t>
            </a:r>
            <a:r>
              <a:rPr lang="zh-CN" altLang="en-US" sz="1800" b="1">
                <a:cs typeface="Arial" charset="0"/>
              </a:rPr>
              <a:t>，</a:t>
            </a:r>
            <a:r>
              <a:rPr lang="en-US" altLang="zh-CN" sz="1800" b="1">
                <a:cs typeface="Arial" charset="0"/>
              </a:rPr>
              <a:t>UN 3268</a:t>
            </a:r>
            <a:r>
              <a:rPr lang="zh-CN" altLang="en-US" sz="1800" b="1">
                <a:cs typeface="Arial" charset="0"/>
              </a:rPr>
              <a:t>，</a:t>
            </a:r>
            <a:r>
              <a:rPr lang="en-US" altLang="zh-CN" sz="1800" b="1">
                <a:cs typeface="Arial" charset="0"/>
              </a:rPr>
              <a:t>UN 2315</a:t>
            </a:r>
            <a:r>
              <a:rPr lang="zh-CN" altLang="en-US" sz="1800" b="1">
                <a:cs typeface="Arial" charset="0"/>
              </a:rPr>
              <a:t>，</a:t>
            </a:r>
            <a:r>
              <a:rPr lang="en-US" altLang="zh-CN" sz="1800" b="1">
                <a:cs typeface="Arial" charset="0"/>
              </a:rPr>
              <a:t>UN 3432</a:t>
            </a:r>
            <a:r>
              <a:rPr lang="zh-CN" altLang="en-US" sz="1800" b="1">
                <a:cs typeface="Arial" charset="0"/>
              </a:rPr>
              <a:t>，</a:t>
            </a:r>
            <a:r>
              <a:rPr lang="en-US" altLang="zh-CN" sz="1800" b="1">
                <a:cs typeface="Arial" charset="0"/>
              </a:rPr>
              <a:t>UN 3151</a:t>
            </a:r>
            <a:r>
              <a:rPr lang="zh-CN" altLang="en-US" sz="1800" b="1">
                <a:cs typeface="Arial" charset="0"/>
              </a:rPr>
              <a:t>，</a:t>
            </a:r>
            <a:r>
              <a:rPr lang="en-US" altLang="zh-CN" sz="1800" b="1">
                <a:cs typeface="Arial" charset="0"/>
              </a:rPr>
              <a:t>UN 3152</a:t>
            </a:r>
            <a:r>
              <a:rPr lang="zh-CN" altLang="en-US" sz="1800" b="1">
                <a:cs typeface="Arial" charset="0"/>
              </a:rPr>
              <a:t>，</a:t>
            </a:r>
            <a:r>
              <a:rPr lang="en-US" altLang="zh-CN" sz="1800" b="1">
                <a:cs typeface="Arial" charset="0"/>
              </a:rPr>
              <a:t>UN 3257</a:t>
            </a:r>
            <a:r>
              <a:rPr lang="zh-CN" altLang="en-US" sz="1800" b="1">
                <a:cs typeface="Arial" charset="0"/>
              </a:rPr>
              <a:t>， </a:t>
            </a:r>
            <a:r>
              <a:rPr lang="en-US" altLang="zh-CN" sz="1800" b="1">
                <a:cs typeface="Arial" charset="0"/>
              </a:rPr>
              <a:t>UN 3258</a:t>
            </a:r>
            <a:r>
              <a:rPr lang="zh-CN" altLang="en-US" sz="1800" b="1">
                <a:cs typeface="Arial" charset="0"/>
              </a:rPr>
              <a:t>是什么物质。其余班级的同学查一下：</a:t>
            </a:r>
            <a:r>
              <a:rPr lang="en-US" altLang="zh-CN" sz="1800" b="1">
                <a:cs typeface="Arial" charset="0"/>
              </a:rPr>
              <a:t> UN 3077</a:t>
            </a:r>
            <a:r>
              <a:rPr lang="zh-CN" altLang="en-US" sz="1800" b="1">
                <a:cs typeface="Arial" charset="0"/>
              </a:rPr>
              <a:t>， </a:t>
            </a:r>
            <a:r>
              <a:rPr lang="en-US" altLang="zh-CN" sz="1800" b="1">
                <a:cs typeface="Arial" charset="0"/>
              </a:rPr>
              <a:t>UN 3082</a:t>
            </a:r>
            <a:r>
              <a:rPr lang="zh-CN" altLang="en-US" sz="1800" b="1">
                <a:cs typeface="Arial" charset="0"/>
              </a:rPr>
              <a:t>；</a:t>
            </a:r>
            <a:r>
              <a:rPr lang="en-US" altLang="zh-CN" sz="1800" b="1">
                <a:cs typeface="Arial" charset="0"/>
              </a:rPr>
              <a:t> UN 3245</a:t>
            </a:r>
            <a:r>
              <a:rPr lang="zh-CN" altLang="en-US" sz="1800" b="1">
                <a:cs typeface="Arial" charset="0"/>
              </a:rPr>
              <a:t>，</a:t>
            </a:r>
            <a:r>
              <a:rPr lang="en-US" altLang="zh-CN" sz="1800" b="1">
                <a:cs typeface="Arial" charset="0"/>
              </a:rPr>
              <a:t>UN 1841</a:t>
            </a:r>
            <a:r>
              <a:rPr lang="zh-CN" altLang="en-US" sz="1800" b="1">
                <a:cs typeface="Arial" charset="0"/>
              </a:rPr>
              <a:t>， </a:t>
            </a:r>
            <a:r>
              <a:rPr lang="en-US" altLang="zh-CN" sz="1800" b="1">
                <a:cs typeface="Arial" charset="0"/>
              </a:rPr>
              <a:t>UN 1845</a:t>
            </a:r>
            <a:r>
              <a:rPr lang="zh-CN" altLang="en-US" sz="1800" b="1">
                <a:cs typeface="Arial" charset="0"/>
              </a:rPr>
              <a:t>， </a:t>
            </a:r>
            <a:r>
              <a:rPr lang="en-US" altLang="zh-CN" sz="1800" b="1">
                <a:cs typeface="Arial" charset="0"/>
              </a:rPr>
              <a:t>UN 1931</a:t>
            </a:r>
            <a:r>
              <a:rPr lang="zh-CN" altLang="en-US" sz="1800" b="1">
                <a:cs typeface="Arial" charset="0"/>
              </a:rPr>
              <a:t>， </a:t>
            </a:r>
            <a:r>
              <a:rPr lang="en-US" altLang="zh-CN" sz="1800" b="1">
                <a:cs typeface="Arial" charset="0"/>
              </a:rPr>
              <a:t>UN 1991</a:t>
            </a:r>
            <a:r>
              <a:rPr lang="zh-CN" altLang="en-US" sz="1800" b="1">
                <a:cs typeface="Arial" charset="0"/>
              </a:rPr>
              <a:t>， </a:t>
            </a:r>
            <a:r>
              <a:rPr lang="en-US" altLang="zh-CN" sz="1800" b="1">
                <a:cs typeface="Arial" charset="0"/>
              </a:rPr>
              <a:t>UN 2071</a:t>
            </a:r>
            <a:r>
              <a:rPr lang="zh-CN" altLang="en-US" sz="1800" b="1">
                <a:cs typeface="Arial" charset="0"/>
              </a:rPr>
              <a:t>， </a:t>
            </a:r>
            <a:r>
              <a:rPr lang="en-US" altLang="zh-CN" sz="1800" b="1">
                <a:cs typeface="Arial" charset="0"/>
              </a:rPr>
              <a:t>UN 2216</a:t>
            </a:r>
            <a:r>
              <a:rPr lang="zh-CN" altLang="en-US" sz="1800" b="1">
                <a:cs typeface="Arial" charset="0"/>
              </a:rPr>
              <a:t>，</a:t>
            </a:r>
            <a:r>
              <a:rPr lang="en-US" altLang="zh-CN" sz="1800" b="1">
                <a:cs typeface="Arial" charset="0"/>
              </a:rPr>
              <a:t>UN 2807 </a:t>
            </a:r>
            <a:r>
              <a:rPr lang="zh-CN" altLang="en-US" sz="1800" b="1">
                <a:cs typeface="Arial" charset="0"/>
              </a:rPr>
              <a:t>是什么物质。</a:t>
            </a:r>
            <a:endParaRPr lang="en-US" altLang="zh-CN" sz="1800" b="1">
              <a:cs typeface="Arial" charset="0"/>
            </a:endParaRPr>
          </a:p>
          <a:p>
            <a:pPr marL="342900" indent="-342900" algn="just" eaLnBrk="1" hangingPunct="1">
              <a:lnSpc>
                <a:spcPct val="150000"/>
              </a:lnSpc>
              <a:buClr>
                <a:schemeClr val="hlink"/>
              </a:buClr>
              <a:buSzPct val="90000"/>
              <a:buFont typeface="Arial" charset="0"/>
              <a:buAutoNum type="arabicPeriod"/>
            </a:pPr>
            <a:r>
              <a:rPr lang="zh-CN" altLang="en-US" sz="1800" b="1">
                <a:cs typeface="Arial" charset="0"/>
              </a:rPr>
              <a:t>请认真理解常见的危险化学品第二类，第三类和第四类物质的定义。但不用写到作业中。</a:t>
            </a:r>
            <a:endParaRPr lang="en-US" altLang="zh-CN" sz="1800" b="1">
              <a:cs typeface="Arial" charset="0"/>
            </a:endParaRPr>
          </a:p>
        </p:txBody>
      </p:sp>
      <p:grpSp>
        <p:nvGrpSpPr>
          <p:cNvPr id="122887"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228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quarter" idx="10"/>
          </p:nvPr>
        </p:nvSpPr>
        <p:spPr/>
        <p:txBody>
          <a:bodyPr/>
          <a:lstStyle/>
          <a:p>
            <a:pPr>
              <a:defRPr/>
            </a:pPr>
            <a:fld id="{ED198250-7BB7-4692-B95F-8B7F8E5C75D1}" type="datetime1">
              <a:rPr lang="zh-CN" altLang="en-US"/>
              <a:pPr>
                <a:defRPr/>
              </a:pPr>
              <a:t>2017/3/7</a:t>
            </a:fld>
            <a:endParaRPr lang="en-US" altLang="zh-CN"/>
          </a:p>
        </p:txBody>
      </p:sp>
      <p:sp>
        <p:nvSpPr>
          <p:cNvPr id="14"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15"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0A9B4F6-7988-42D6-AEB5-B73972ECFE16}" type="slidenum">
              <a:rPr lang="zh-CN" altLang="en-US" sz="1200"/>
              <a:pPr/>
              <a:t>11</a:t>
            </a:fld>
            <a:endParaRPr lang="en-US" altLang="zh-CN" sz="1200"/>
          </a:p>
        </p:txBody>
      </p:sp>
      <p:sp>
        <p:nvSpPr>
          <p:cNvPr id="93207" name="Text Box 23"/>
          <p:cNvSpPr txBox="1">
            <a:spLocks noChangeArrowheads="1"/>
          </p:cNvSpPr>
          <p:nvPr/>
        </p:nvSpPr>
        <p:spPr bwMode="auto">
          <a:xfrm>
            <a:off x="1143000" y="1600200"/>
            <a:ext cx="6400800" cy="519113"/>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NFPA</a:t>
            </a:r>
            <a:r>
              <a:rPr lang="zh-CN" altLang="en-US"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危险性分类、分级及危害性内容</a:t>
            </a:r>
          </a:p>
        </p:txBody>
      </p:sp>
      <p:grpSp>
        <p:nvGrpSpPr>
          <p:cNvPr id="15366" name="Group 20"/>
          <p:cNvGrpSpPr>
            <a:grpSpLocks/>
          </p:cNvGrpSpPr>
          <p:nvPr/>
        </p:nvGrpSpPr>
        <p:grpSpPr bwMode="auto">
          <a:xfrm>
            <a:off x="1143000" y="2371725"/>
            <a:ext cx="6781800" cy="762000"/>
            <a:chOff x="990600" y="2362200"/>
            <a:chExt cx="6781800" cy="762000"/>
          </a:xfrm>
        </p:grpSpPr>
        <p:sp>
          <p:nvSpPr>
            <p:cNvPr id="15379" name="Text Box 25"/>
            <p:cNvSpPr txBox="1">
              <a:spLocks noChangeArrowheads="1"/>
            </p:cNvSpPr>
            <p:nvPr/>
          </p:nvSpPr>
          <p:spPr bwMode="auto">
            <a:xfrm>
              <a:off x="990600" y="2362200"/>
              <a:ext cx="6781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spcBef>
                  <a:spcPct val="50000"/>
                </a:spcBef>
              </a:pPr>
              <a:r>
                <a:rPr lang="en-US" altLang="zh-CN" sz="4400">
                  <a:latin typeface="Times New Roman" pitchFamily="18" charset="0"/>
                  <a:cs typeface="Arial" charset="0"/>
                </a:rPr>
                <a:t>W  </a:t>
              </a:r>
              <a:r>
                <a:rPr lang="en-US" altLang="zh-CN">
                  <a:latin typeface="Times New Roman" pitchFamily="18" charset="0"/>
                  <a:cs typeface="Arial" charset="0"/>
                </a:rPr>
                <a:t>-  </a:t>
              </a:r>
              <a:r>
                <a:rPr lang="zh-CN" altLang="en-US">
                  <a:latin typeface="Times New Roman" pitchFamily="18" charset="0"/>
                  <a:cs typeface="Arial" charset="0"/>
                </a:rPr>
                <a:t>表示用水灭火可能发生危险</a:t>
              </a:r>
            </a:p>
          </p:txBody>
        </p:sp>
        <p:sp>
          <p:nvSpPr>
            <p:cNvPr id="15380" name="Line 27"/>
            <p:cNvSpPr>
              <a:spLocks noChangeShapeType="1"/>
            </p:cNvSpPr>
            <p:nvPr/>
          </p:nvSpPr>
          <p:spPr bwMode="auto">
            <a:xfrm>
              <a:off x="1023938" y="274320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7" name="Text Box 29"/>
          <p:cNvSpPr txBox="1">
            <a:spLocks noChangeArrowheads="1"/>
          </p:cNvSpPr>
          <p:nvPr/>
        </p:nvSpPr>
        <p:spPr bwMode="auto">
          <a:xfrm>
            <a:off x="3200400" y="3810000"/>
            <a:ext cx="5486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spcBef>
                <a:spcPct val="50000"/>
              </a:spcBef>
            </a:pPr>
            <a:r>
              <a:rPr lang="zh-CN" altLang="en-US" sz="2000">
                <a:solidFill>
                  <a:schemeClr val="tx2"/>
                </a:solidFill>
                <a:latin typeface="Times New Roman" pitchFamily="18" charset="0"/>
                <a:cs typeface="Arial" charset="0"/>
              </a:rPr>
              <a:t>       </a:t>
            </a:r>
            <a:endParaRPr lang="zh-CN" altLang="en-US" sz="2000">
              <a:latin typeface="Times New Roman" pitchFamily="18" charset="0"/>
              <a:cs typeface="Arial" charset="0"/>
            </a:endParaRPr>
          </a:p>
          <a:p>
            <a:pPr>
              <a:spcBef>
                <a:spcPct val="50000"/>
              </a:spcBef>
            </a:pPr>
            <a:endParaRPr lang="zh-CN" altLang="en-US" sz="2000">
              <a:latin typeface="Times New Roman" pitchFamily="18" charset="0"/>
              <a:cs typeface="Arial" charset="0"/>
            </a:endParaRPr>
          </a:p>
        </p:txBody>
      </p:sp>
      <p:grpSp>
        <p:nvGrpSpPr>
          <p:cNvPr id="15368" name="Group 18"/>
          <p:cNvGrpSpPr>
            <a:grpSpLocks/>
          </p:cNvGrpSpPr>
          <p:nvPr/>
        </p:nvGrpSpPr>
        <p:grpSpPr bwMode="auto">
          <a:xfrm>
            <a:off x="1176338" y="3375025"/>
            <a:ext cx="5257800" cy="609600"/>
            <a:chOff x="838200" y="3962400"/>
            <a:chExt cx="5257800" cy="609600"/>
          </a:xfrm>
        </p:grpSpPr>
        <p:grpSp>
          <p:nvGrpSpPr>
            <p:cNvPr id="15374" name="Group 34"/>
            <p:cNvGrpSpPr>
              <a:grpSpLocks/>
            </p:cNvGrpSpPr>
            <p:nvPr/>
          </p:nvGrpSpPr>
          <p:grpSpPr bwMode="auto">
            <a:xfrm>
              <a:off x="838200" y="4038600"/>
              <a:ext cx="533400" cy="533400"/>
              <a:chOff x="480" y="2544"/>
              <a:chExt cx="912" cy="672"/>
            </a:xfrm>
          </p:grpSpPr>
          <p:sp>
            <p:nvSpPr>
              <p:cNvPr id="15376" name="AutoShape 30"/>
              <p:cNvSpPr>
                <a:spLocks noChangeArrowheads="1"/>
              </p:cNvSpPr>
              <p:nvPr/>
            </p:nvSpPr>
            <p:spPr bwMode="auto">
              <a:xfrm flipV="1">
                <a:off x="720" y="2544"/>
                <a:ext cx="432" cy="336"/>
              </a:xfrm>
              <a:prstGeom prst="triangle">
                <a:avLst>
                  <a:gd name="adj" fmla="val 50000"/>
                </a:avLst>
              </a:prstGeom>
              <a:solidFill>
                <a:schemeClr val="tx1"/>
              </a:solidFill>
              <a:ln w="9525">
                <a:solidFill>
                  <a:srgbClr val="080808"/>
                </a:solidFill>
                <a:miter lim="800000"/>
                <a:headEnd/>
                <a:tailEnd/>
              </a:ln>
            </p:spPr>
            <p:txBody>
              <a:bodyPr wrap="none" anchor="ctr"/>
              <a:lstStyle/>
              <a:p>
                <a:pPr eaLnBrk="1" hangingPunct="1"/>
                <a:endParaRPr lang="zh-CN" altLang="en-US">
                  <a:cs typeface="Arial" charset="0"/>
                </a:endParaRPr>
              </a:p>
            </p:txBody>
          </p:sp>
          <p:sp>
            <p:nvSpPr>
              <p:cNvPr id="15377" name="AutoShape 32"/>
              <p:cNvSpPr>
                <a:spLocks noChangeArrowheads="1"/>
              </p:cNvSpPr>
              <p:nvPr/>
            </p:nvSpPr>
            <p:spPr bwMode="auto">
              <a:xfrm flipV="1">
                <a:off x="480" y="2880"/>
                <a:ext cx="432" cy="336"/>
              </a:xfrm>
              <a:prstGeom prst="triangle">
                <a:avLst>
                  <a:gd name="adj" fmla="val 50000"/>
                </a:avLst>
              </a:prstGeom>
              <a:solidFill>
                <a:schemeClr val="tx1"/>
              </a:solidFill>
              <a:ln w="9525">
                <a:solidFill>
                  <a:srgbClr val="080808"/>
                </a:solidFill>
                <a:miter lim="800000"/>
                <a:headEnd/>
                <a:tailEnd/>
              </a:ln>
            </p:spPr>
            <p:txBody>
              <a:bodyPr wrap="none" anchor="ctr"/>
              <a:lstStyle/>
              <a:p>
                <a:pPr eaLnBrk="1" hangingPunct="1"/>
                <a:endParaRPr lang="zh-CN" altLang="en-US">
                  <a:cs typeface="Arial" charset="0"/>
                </a:endParaRPr>
              </a:p>
            </p:txBody>
          </p:sp>
          <p:sp>
            <p:nvSpPr>
              <p:cNvPr id="15378" name="AutoShape 33"/>
              <p:cNvSpPr>
                <a:spLocks noChangeArrowheads="1"/>
              </p:cNvSpPr>
              <p:nvPr/>
            </p:nvSpPr>
            <p:spPr bwMode="auto">
              <a:xfrm flipV="1">
                <a:off x="960" y="2880"/>
                <a:ext cx="432" cy="336"/>
              </a:xfrm>
              <a:prstGeom prst="triangle">
                <a:avLst>
                  <a:gd name="adj" fmla="val 50000"/>
                </a:avLst>
              </a:prstGeom>
              <a:solidFill>
                <a:schemeClr val="tx1"/>
              </a:solidFill>
              <a:ln w="9525">
                <a:solidFill>
                  <a:srgbClr val="080808"/>
                </a:solidFill>
                <a:miter lim="800000"/>
                <a:headEnd/>
                <a:tailEnd/>
              </a:ln>
            </p:spPr>
            <p:txBody>
              <a:bodyPr wrap="none" anchor="ctr"/>
              <a:lstStyle/>
              <a:p>
                <a:pPr eaLnBrk="1" hangingPunct="1"/>
                <a:endParaRPr lang="zh-CN" altLang="en-US">
                  <a:cs typeface="Arial" charset="0"/>
                </a:endParaRPr>
              </a:p>
            </p:txBody>
          </p:sp>
        </p:grpSp>
        <p:sp>
          <p:nvSpPr>
            <p:cNvPr id="15375" name="Text Box 35"/>
            <p:cNvSpPr txBox="1">
              <a:spLocks noChangeArrowheads="1"/>
            </p:cNvSpPr>
            <p:nvPr/>
          </p:nvSpPr>
          <p:spPr bwMode="auto">
            <a:xfrm>
              <a:off x="1524000" y="3962400"/>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spcBef>
                  <a:spcPct val="50000"/>
                </a:spcBef>
              </a:pPr>
              <a:r>
                <a:rPr lang="en-US" altLang="zh-CN">
                  <a:latin typeface="Times New Roman" pitchFamily="18" charset="0"/>
                  <a:cs typeface="Arial" charset="0"/>
                </a:rPr>
                <a:t>- </a:t>
              </a:r>
              <a:r>
                <a:rPr lang="zh-CN" altLang="en-US">
                  <a:latin typeface="Times New Roman" pitchFamily="18" charset="0"/>
                  <a:cs typeface="Arial" charset="0"/>
                </a:rPr>
                <a:t>表示有放射性危险</a:t>
              </a:r>
            </a:p>
          </p:txBody>
        </p:sp>
      </p:grpSp>
      <p:sp>
        <p:nvSpPr>
          <p:cNvPr id="15369" name="Text Box 37"/>
          <p:cNvSpPr txBox="1">
            <a:spLocks noChangeArrowheads="1"/>
          </p:cNvSpPr>
          <p:nvPr/>
        </p:nvSpPr>
        <p:spPr bwMode="auto">
          <a:xfrm>
            <a:off x="1176338" y="41910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spcBef>
                <a:spcPct val="50000"/>
              </a:spcBef>
            </a:pPr>
            <a:r>
              <a:rPr lang="en-US" altLang="zh-CN" sz="4000">
                <a:latin typeface="Times New Roman" pitchFamily="18" charset="0"/>
                <a:cs typeface="Arial" charset="0"/>
              </a:rPr>
              <a:t>OXY - </a:t>
            </a:r>
            <a:r>
              <a:rPr lang="zh-CN" altLang="en-US">
                <a:latin typeface="Times New Roman" pitchFamily="18" charset="0"/>
                <a:cs typeface="Arial" charset="0"/>
              </a:rPr>
              <a:t>表示有氧化性</a:t>
            </a:r>
          </a:p>
        </p:txBody>
      </p:sp>
      <p:grpSp>
        <p:nvGrpSpPr>
          <p:cNvPr id="15370" name="Group 15"/>
          <p:cNvGrpSpPr>
            <a:grpSpLocks/>
          </p:cNvGrpSpPr>
          <p:nvPr/>
        </p:nvGrpSpPr>
        <p:grpSpPr bwMode="auto">
          <a:xfrm>
            <a:off x="152400" y="152400"/>
            <a:ext cx="2362200" cy="1000125"/>
            <a:chOff x="152400" y="152400"/>
            <a:chExt cx="2362200" cy="1000125"/>
          </a:xfrm>
        </p:grpSpPr>
        <p:sp>
          <p:nvSpPr>
            <p:cNvPr id="1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53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0"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68BA8F7A-7A3B-497D-BEDD-F0DCB247F915}" type="datetime1">
              <a:rPr lang="zh-CN" altLang="en-US"/>
              <a:pPr>
                <a:defRPr/>
              </a:pPr>
              <a:t>2017/3/7</a:t>
            </a:fld>
            <a:endParaRPr lang="en-US" altLang="zh-CN"/>
          </a:p>
        </p:txBody>
      </p:sp>
      <p:sp>
        <p:nvSpPr>
          <p:cNvPr id="6"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A6AD134-EA9F-44DB-9FFF-87AB065D3921}" type="slidenum">
              <a:rPr lang="zh-CN" altLang="en-US" sz="1200"/>
              <a:pPr/>
              <a:t>12</a:t>
            </a:fld>
            <a:endParaRPr lang="en-US" altLang="zh-CN" sz="1200"/>
          </a:p>
        </p:txBody>
      </p:sp>
      <p:sp>
        <p:nvSpPr>
          <p:cNvPr id="193539" name="Text Box 3"/>
          <p:cNvSpPr txBox="1">
            <a:spLocks noChangeArrowheads="1"/>
          </p:cNvSpPr>
          <p:nvPr/>
        </p:nvSpPr>
        <p:spPr bwMode="auto">
          <a:xfrm>
            <a:off x="1143000" y="1600200"/>
            <a:ext cx="6400800" cy="519113"/>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NFPA</a:t>
            </a:r>
            <a:r>
              <a:rPr lang="zh-CN" altLang="en-US" sz="2800" b="1">
                <a:solidFill>
                  <a:srgbClr val="33CC33"/>
                </a:solidFill>
                <a:effectLst>
                  <a:outerShdw blurRad="38100" dist="38100" dir="2700000" algn="tl">
                    <a:srgbClr val="000000"/>
                  </a:outerShdw>
                </a:effectLst>
                <a:latin typeface="Times New Roman" pitchFamily="18" charset="0"/>
                <a:ea typeface="宋体" panose="02010600030101010101" pitchFamily="2" charset="-122"/>
              </a:rPr>
              <a:t>危险性分类、分级及危害性内容</a:t>
            </a:r>
          </a:p>
        </p:txBody>
      </p:sp>
      <p:sp>
        <p:nvSpPr>
          <p:cNvPr id="16390" name="Text Box 13"/>
          <p:cNvSpPr txBox="1">
            <a:spLocks noChangeArrowheads="1"/>
          </p:cNvSpPr>
          <p:nvPr/>
        </p:nvSpPr>
        <p:spPr bwMode="auto">
          <a:xfrm>
            <a:off x="381000" y="2438400"/>
            <a:ext cx="84582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spcBef>
                <a:spcPct val="50000"/>
              </a:spcBef>
            </a:pPr>
            <a:r>
              <a:rPr lang="en-US" altLang="zh-CN" sz="2800" b="1">
                <a:solidFill>
                  <a:srgbClr val="FFFF00"/>
                </a:solidFill>
                <a:cs typeface="Arial" charset="0"/>
              </a:rPr>
              <a:t>NAFA</a:t>
            </a:r>
            <a:r>
              <a:rPr lang="zh-CN" altLang="en-US" sz="2800" b="1">
                <a:solidFill>
                  <a:srgbClr val="FFFF00"/>
                </a:solidFill>
                <a:cs typeface="Arial" charset="0"/>
              </a:rPr>
              <a:t>分类的特点：</a:t>
            </a:r>
          </a:p>
          <a:p>
            <a:pPr eaLnBrk="1" hangingPunct="1">
              <a:spcBef>
                <a:spcPct val="50000"/>
              </a:spcBef>
            </a:pPr>
            <a:r>
              <a:rPr lang="zh-CN" altLang="en-US" sz="2800" b="1">
                <a:solidFill>
                  <a:srgbClr val="FFFF00"/>
                </a:solidFill>
                <a:cs typeface="Arial" charset="0"/>
              </a:rPr>
              <a:t>危险性分成三类：易燃性，人身危害性，反应危险性</a:t>
            </a:r>
          </a:p>
          <a:p>
            <a:pPr eaLnBrk="1" hangingPunct="1">
              <a:spcBef>
                <a:spcPct val="50000"/>
              </a:spcBef>
            </a:pPr>
            <a:r>
              <a:rPr lang="zh-CN" altLang="en-US" sz="2800" b="1">
                <a:solidFill>
                  <a:srgbClr val="FFFF00"/>
                </a:solidFill>
                <a:cs typeface="Arial" charset="0"/>
              </a:rPr>
              <a:t>每种危险性分成</a:t>
            </a:r>
            <a:r>
              <a:rPr lang="en-US" altLang="zh-CN" sz="2800" b="1">
                <a:solidFill>
                  <a:srgbClr val="FFFF00"/>
                </a:solidFill>
                <a:cs typeface="Arial" charset="0"/>
              </a:rPr>
              <a:t>5</a:t>
            </a:r>
            <a:r>
              <a:rPr lang="zh-CN" altLang="en-US" sz="2800" b="1">
                <a:solidFill>
                  <a:srgbClr val="FFFF00"/>
                </a:solidFill>
                <a:cs typeface="Arial" charset="0"/>
              </a:rPr>
              <a:t>级：</a:t>
            </a:r>
            <a:r>
              <a:rPr lang="en-US" altLang="zh-CN" sz="2800" b="1">
                <a:solidFill>
                  <a:srgbClr val="FFFF00"/>
                </a:solidFill>
                <a:cs typeface="Arial" charset="0"/>
              </a:rPr>
              <a:t>0 – 4</a:t>
            </a:r>
            <a:r>
              <a:rPr lang="zh-CN" altLang="en-US" sz="2800" b="1">
                <a:solidFill>
                  <a:srgbClr val="FFFF00"/>
                </a:solidFill>
                <a:cs typeface="Arial" charset="0"/>
              </a:rPr>
              <a:t>，危险性越高，级别越高</a:t>
            </a:r>
            <a:endParaRPr lang="en-US" altLang="zh-CN" sz="2800" b="1">
              <a:solidFill>
                <a:srgbClr val="FFFF00"/>
              </a:solidFill>
              <a:cs typeface="Arial" charset="0"/>
            </a:endParaRPr>
          </a:p>
        </p:txBody>
      </p:sp>
      <p:grpSp>
        <p:nvGrpSpPr>
          <p:cNvPr id="1639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63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68BA8F7A-7A3B-497D-BEDD-F0DCB247F915}" type="datetime1">
              <a:rPr lang="zh-CN" altLang="en-US"/>
              <a:pPr>
                <a:defRPr/>
              </a:pPr>
              <a:t>2017/3/7</a:t>
            </a:fld>
            <a:endParaRPr lang="en-US" altLang="zh-CN"/>
          </a:p>
        </p:txBody>
      </p:sp>
      <p:sp>
        <p:nvSpPr>
          <p:cNvPr id="6"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79B6EB4-D5E6-4A4B-9073-6A957C530811}" type="slidenum">
              <a:rPr lang="zh-CN" altLang="en-US" sz="1200"/>
              <a:pPr/>
              <a:t>13</a:t>
            </a:fld>
            <a:endParaRPr lang="en-US" altLang="zh-CN" sz="1200"/>
          </a:p>
        </p:txBody>
      </p:sp>
      <p:grpSp>
        <p:nvGrpSpPr>
          <p:cNvPr id="1741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7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7415" name="Rectangle 1"/>
          <p:cNvSpPr>
            <a:spLocks noChangeArrowheads="1"/>
          </p:cNvSpPr>
          <p:nvPr/>
        </p:nvSpPr>
        <p:spPr bwMode="auto">
          <a:xfrm>
            <a:off x="407988" y="1377950"/>
            <a:ext cx="6170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zh-CN" sz="2800" b="1">
                <a:solidFill>
                  <a:srgbClr val="FF6600"/>
                </a:solidFill>
                <a:cs typeface="Arial" charset="0"/>
              </a:rPr>
              <a:t>3.3 </a:t>
            </a:r>
            <a:r>
              <a:rPr lang="zh-CN" altLang="zh-CN" sz="2800" b="1">
                <a:solidFill>
                  <a:srgbClr val="FF6600"/>
                </a:solidFill>
                <a:cs typeface="Arial" charset="0"/>
              </a:rPr>
              <a:t>中国建筑设计防火规范的分类方法</a:t>
            </a:r>
          </a:p>
        </p:txBody>
      </p:sp>
      <p:sp>
        <p:nvSpPr>
          <p:cNvPr id="3" name="Rectangle 2"/>
          <p:cNvSpPr/>
          <p:nvPr/>
        </p:nvSpPr>
        <p:spPr>
          <a:xfrm>
            <a:off x="381000" y="1905000"/>
            <a:ext cx="8382000" cy="3970338"/>
          </a:xfrm>
          <a:prstGeom prst="rect">
            <a:avLst/>
          </a:prstGeom>
        </p:spPr>
        <p:txBody>
          <a:bodyPr>
            <a:spAutoFit/>
          </a:bodyPr>
          <a:lstStyle/>
          <a:p>
            <a:pPr algn="just" eaLnBrk="1" hangingPunct="1">
              <a:lnSpc>
                <a:spcPct val="150000"/>
              </a:lnSpc>
              <a:defRPr/>
            </a:pPr>
            <a:r>
              <a:rPr lang="zh-CN" altLang="zh-CN" sz="2400" b="1" dirty="0">
                <a:latin typeface="Times New Roman" panose="02020603050405020304" pitchFamily="18" charset="0"/>
                <a:ea typeface="+mn-ea"/>
                <a:cs typeface="Times New Roman" panose="02020603050405020304" pitchFamily="18" charset="0"/>
              </a:rPr>
              <a:t>最近一版的中国《建筑设计防火规范》是以</a:t>
            </a:r>
            <a:r>
              <a:rPr lang="en-US" altLang="zh-CN" sz="2400" b="1" dirty="0">
                <a:latin typeface="Times New Roman" panose="02020603050405020304" pitchFamily="18" charset="0"/>
                <a:ea typeface="+mn-ea"/>
                <a:cs typeface="Times New Roman" panose="02020603050405020304" pitchFamily="18" charset="0"/>
              </a:rPr>
              <a:t>GB50016-2006 </a:t>
            </a:r>
            <a:r>
              <a:rPr lang="zh-CN" altLang="zh-CN" sz="2400" b="1" dirty="0">
                <a:latin typeface="Times New Roman" panose="02020603050405020304" pitchFamily="18" charset="0"/>
                <a:ea typeface="+mn-ea"/>
                <a:cs typeface="Times New Roman" panose="02020603050405020304" pitchFamily="18" charset="0"/>
              </a:rPr>
              <a:t>形式由中华人民共和国建设部和国家质量监督检验检疫总局联合发布的。</a:t>
            </a:r>
          </a:p>
          <a:p>
            <a:pPr algn="just" eaLnBrk="1" hangingPunct="1">
              <a:lnSpc>
                <a:spcPct val="150000"/>
              </a:lnSpc>
              <a:defRPr/>
            </a:pPr>
            <a:r>
              <a:rPr lang="en-US" altLang="zh-CN" sz="2400" b="1" dirty="0">
                <a:latin typeface="Times New Roman" panose="02020603050405020304" pitchFamily="18" charset="0"/>
                <a:ea typeface="+mn-ea"/>
                <a:cs typeface="Times New Roman" panose="02020603050405020304" pitchFamily="18" charset="0"/>
              </a:rPr>
              <a:t>《</a:t>
            </a:r>
            <a:r>
              <a:rPr lang="zh-CN" altLang="zh-CN" sz="2400" b="1" dirty="0">
                <a:latin typeface="Times New Roman" panose="02020603050405020304" pitchFamily="18" charset="0"/>
                <a:ea typeface="+mn-ea"/>
                <a:cs typeface="Times New Roman" panose="02020603050405020304" pitchFamily="18" charset="0"/>
              </a:rPr>
              <a:t>建筑设计防火规范》中将生产和存储的火灾危险性分为</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lnSpc>
                <a:spcPct val="150000"/>
              </a:lnSpc>
              <a:defRPr/>
            </a:pPr>
            <a:r>
              <a:rPr lang="zh-CN" altLang="zh-CN" sz="2400" b="1" u="sng" dirty="0">
                <a:solidFill>
                  <a:srgbClr val="FF3300"/>
                </a:solidFill>
                <a:latin typeface="Times New Roman" panose="02020603050405020304" pitchFamily="18" charset="0"/>
                <a:ea typeface="+mn-ea"/>
                <a:cs typeface="Times New Roman" panose="02020603050405020304" pitchFamily="18" charset="0"/>
              </a:rPr>
              <a:t>甲、乙，丙、丁、戊</a:t>
            </a:r>
            <a:r>
              <a:rPr lang="en-US" altLang="zh-CN" sz="2400" b="1" u="sng" dirty="0">
                <a:solidFill>
                  <a:srgbClr val="FF3300"/>
                </a:solidFill>
                <a:latin typeface="Times New Roman" panose="02020603050405020304" pitchFamily="18" charset="0"/>
                <a:ea typeface="+mn-ea"/>
                <a:cs typeface="Times New Roman" panose="02020603050405020304" pitchFamily="18" charset="0"/>
              </a:rPr>
              <a:t> </a:t>
            </a:r>
            <a:r>
              <a:rPr lang="zh-CN" altLang="zh-CN" sz="2400" b="1" dirty="0">
                <a:latin typeface="Times New Roman" panose="02020603050405020304" pitchFamily="18" charset="0"/>
                <a:ea typeface="+mn-ea"/>
                <a:cs typeface="Times New Roman" panose="02020603050405020304" pitchFamily="18" charset="0"/>
              </a:rPr>
              <a:t>五类。</a:t>
            </a:r>
            <a:endParaRPr lang="en-US" altLang="zh-CN" sz="2400" b="1" dirty="0">
              <a:latin typeface="Times New Roman" panose="02020603050405020304" pitchFamily="18" charset="0"/>
              <a:ea typeface="+mn-ea"/>
              <a:cs typeface="Times New Roman" panose="02020603050405020304" pitchFamily="18" charset="0"/>
            </a:endParaRPr>
          </a:p>
          <a:p>
            <a:pPr algn="just" eaLnBrk="1" hangingPunct="1">
              <a:lnSpc>
                <a:spcPct val="150000"/>
              </a:lnSpc>
              <a:defRPr/>
            </a:pPr>
            <a:r>
              <a:rPr lang="zh-CN" altLang="zh-CN" sz="2400" b="1" dirty="0">
                <a:latin typeface="Times New Roman" panose="02020603050405020304" pitchFamily="18" charset="0"/>
                <a:ea typeface="+mn-ea"/>
                <a:cs typeface="Times New Roman" panose="02020603050405020304" pitchFamily="18" charset="0"/>
              </a:rPr>
              <a:t>每一类中包含的物质对于生产和存储</a:t>
            </a:r>
            <a:r>
              <a:rPr lang="zh-CN" altLang="en-US" sz="2400" b="1" dirty="0">
                <a:latin typeface="Times New Roman" panose="02020603050405020304" pitchFamily="18" charset="0"/>
                <a:ea typeface="+mn-ea"/>
                <a:cs typeface="Times New Roman" panose="02020603050405020304" pitchFamily="18" charset="0"/>
              </a:rPr>
              <a:t>要求</a:t>
            </a:r>
            <a:r>
              <a:rPr lang="zh-CN" altLang="zh-CN" sz="2400" b="1" dirty="0">
                <a:latin typeface="Times New Roman" panose="02020603050405020304" pitchFamily="18" charset="0"/>
                <a:ea typeface="+mn-ea"/>
                <a:cs typeface="Times New Roman" panose="02020603050405020304" pitchFamily="18" charset="0"/>
              </a:rPr>
              <a:t>基本相同，但应注意也存在细微的差别。</a:t>
            </a:r>
            <a:endParaRPr lang="zh-CN" altLang="en-US" sz="2400" b="1"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62A9CBEC-0A29-439C-8342-B4CE0306E6BB}"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457E098-E007-46EA-BA4B-F4A4ACCC4A6D}" type="slidenum">
              <a:rPr lang="zh-CN" altLang="en-US" sz="1200"/>
              <a:pPr/>
              <a:t>14</a:t>
            </a:fld>
            <a:endParaRPr lang="en-US" altLang="zh-CN" sz="1200"/>
          </a:p>
        </p:txBody>
      </p:sp>
      <p:sp>
        <p:nvSpPr>
          <p:cNvPr id="73731" name="Rectangle 3"/>
          <p:cNvSpPr>
            <a:spLocks noGrp="1" noChangeArrowheads="1"/>
          </p:cNvSpPr>
          <p:nvPr>
            <p:ph type="body" sz="half" idx="1"/>
          </p:nvPr>
        </p:nvSpPr>
        <p:spPr>
          <a:xfrm>
            <a:off x="304800" y="1152525"/>
            <a:ext cx="6858000" cy="381000"/>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a:t>
            </a:r>
            <a:r>
              <a:rPr lang="zh-CN" altLang="en-US" sz="2800" b="1" dirty="0">
                <a:solidFill>
                  <a:srgbClr val="FF6600"/>
                </a:solidFill>
              </a:rPr>
              <a:t>分</a:t>
            </a:r>
            <a:r>
              <a:rPr lang="zh-CN" altLang="en-US" sz="2800" b="1" dirty="0" smtClean="0">
                <a:solidFill>
                  <a:srgbClr val="FF6600"/>
                </a:solidFill>
              </a:rPr>
              <a:t>类定义</a:t>
            </a:r>
          </a:p>
        </p:txBody>
      </p:sp>
      <p:graphicFrame>
        <p:nvGraphicFramePr>
          <p:cNvPr id="73798" name="Group 70"/>
          <p:cNvGraphicFramePr>
            <a:graphicFrameLocks noGrp="1"/>
          </p:cNvGraphicFramePr>
          <p:nvPr>
            <p:ph sz="half" idx="2"/>
          </p:nvPr>
        </p:nvGraphicFramePr>
        <p:xfrm>
          <a:off x="228600" y="1752600"/>
          <a:ext cx="8610600" cy="4373563"/>
        </p:xfrm>
        <a:graphic>
          <a:graphicData uri="http://schemas.openxmlformats.org/drawingml/2006/table">
            <a:tbl>
              <a:tblPr/>
              <a:tblGrid>
                <a:gridCol w="12954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6324600">
                  <a:extLst>
                    <a:ext uri="{9D8B030D-6E8A-4147-A177-3AD203B41FA5}">
                      <a16:colId xmlns="" xmlns:a16="http://schemas.microsoft.com/office/drawing/2014/main" val="20002"/>
                    </a:ext>
                  </a:extLst>
                </a:gridCol>
              </a:tblGrid>
              <a:tr h="8960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名称</a:t>
                      </a:r>
                    </a:p>
                  </a:txBody>
                  <a:tcPr marT="45689" marB="456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689" marB="456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77513">
                <a:tc>
                  <a:txBody>
                    <a:bodyPr/>
                    <a:lstStyle/>
                    <a:p>
                      <a:pPr marL="0" marR="0" lvl="0" indent="0" algn="ctr" defTabSz="914400" rtl="0" eaLnBrk="1" fontAlgn="base" latinLnBrk="0" hangingPunct="1">
                        <a:lnSpc>
                          <a:spcPct val="100000"/>
                        </a:lnSpc>
                        <a:spcBef>
                          <a:spcPts val="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1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类</a:t>
                      </a: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ts val="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爆炸品</a:t>
                      </a: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endParaRPr>
                    </a:p>
                  </a:txBody>
                  <a:tcPr marT="45689" marB="456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1.3</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6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1.4</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1.5</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1.6</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有整体爆炸危险的物质和物品</a:t>
                      </a: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有迸射危险，但无整体爆炸危险的物质和物品</a:t>
                      </a: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有燃烧危险并有局部爆炸危险或局部迸射危险或这两者危险都有，但无整体爆炸危险的物质和物品</a:t>
                      </a:r>
                      <a:endParaRPr kumimoji="0" lang="en-US" altLang="zh-CN"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不呈现重大危险的物质和物品</a:t>
                      </a:r>
                      <a:endParaRPr kumimoji="0" lang="en-US" altLang="zh-CN"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有整体爆炸危险的非常不敏感物质</a:t>
                      </a:r>
                      <a:endParaRPr kumimoji="0" lang="en-US" altLang="zh-CN"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zh-CN" altLang="en-US"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rPr>
                        <a:t>无整体爆炸危险的极端不敏感物质</a:t>
                      </a:r>
                      <a:endParaRPr kumimoji="0" lang="en-US" altLang="zh-CN" sz="2400" b="1" i="0" u="none" strike="noStrike" cap="none" normalizeH="0" baseline="0" dirty="0" smtClean="0">
                        <a:ln>
                          <a:noFill/>
                        </a:ln>
                        <a:solidFill>
                          <a:srgbClr val="3EF030"/>
                        </a:solidFill>
                        <a:effectLst>
                          <a:outerShdw blurRad="38100" dist="38100" dir="2700000" algn="tl">
                            <a:srgbClr val="000000"/>
                          </a:outerShdw>
                        </a:effectLst>
                        <a:latin typeface="Arial" charset="0"/>
                        <a:ea typeface="宋体" pitchFamily="2" charset="-122"/>
                      </a:endParaRP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1845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845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1585A3F-03EF-408D-99AA-77E7659D3D70}" type="slidenum">
              <a:rPr lang="zh-CN" altLang="en-US" sz="1200"/>
              <a:pPr/>
              <a:t>15</a:t>
            </a:fld>
            <a:endParaRPr lang="en-US" altLang="zh-CN" sz="1200"/>
          </a:p>
        </p:txBody>
      </p:sp>
      <p:sp>
        <p:nvSpPr>
          <p:cNvPr id="176131" name="Rectangle 3"/>
          <p:cNvSpPr>
            <a:spLocks noGrp="1" noChangeArrowheads="1"/>
          </p:cNvSpPr>
          <p:nvPr>
            <p:ph type="body" sz="half" idx="1"/>
          </p:nvPr>
        </p:nvSpPr>
        <p:spPr>
          <a:xfrm>
            <a:off x="381000" y="1295400"/>
            <a:ext cx="62484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0485"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04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304800" y="1828800"/>
            <a:ext cx="8686800"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ts val="4000"/>
              </a:lnSpc>
              <a:spcBef>
                <a:spcPct val="20000"/>
              </a:spcBef>
              <a:buClr>
                <a:schemeClr val="hlink"/>
              </a:buClr>
              <a:buSzPct val="90000"/>
              <a:defRPr/>
            </a:pPr>
            <a:r>
              <a:rPr lang="zh-CN" altLang="en-US" sz="2400" b="1" dirty="0" smtClean="0">
                <a:solidFill>
                  <a:srgbClr val="FFC000"/>
                </a:solidFill>
                <a:effectLst>
                  <a:outerShdw blurRad="38100" dist="38100" dir="2700000" algn="tl">
                    <a:srgbClr val="000000"/>
                  </a:outerShdw>
                </a:effectLst>
                <a:ea typeface="宋体" pitchFamily="2" charset="-122"/>
                <a:cs typeface="Arial" charset="0"/>
              </a:rPr>
              <a:t>爆炸性物质：</a:t>
            </a:r>
            <a:r>
              <a:rPr lang="zh-CN" altLang="en-US" sz="2400" b="1" dirty="0" smtClean="0">
                <a:cs typeface="Arial" charset="0"/>
              </a:rPr>
              <a:t>固体或液体物质（或物质化合物），自身能够通过化学反应产生气体，其温度、压力和速度高到能够对周围造成破坏。烟火物质即使不放出气体，也包括在内。</a:t>
            </a:r>
            <a:endParaRPr lang="en-US" altLang="zh-CN" sz="2400" b="1" dirty="0" smtClean="0">
              <a:cs typeface="Arial" charset="0"/>
            </a:endParaRPr>
          </a:p>
          <a:p>
            <a:pPr algn="just" eaLnBrk="1" hangingPunct="1">
              <a:lnSpc>
                <a:spcPts val="4000"/>
              </a:lnSpc>
              <a:spcBef>
                <a:spcPct val="20000"/>
              </a:spcBef>
              <a:buClr>
                <a:schemeClr val="hlink"/>
              </a:buClr>
              <a:buSzPct val="90000"/>
              <a:defRPr/>
            </a:pPr>
            <a:r>
              <a:rPr lang="zh-CN" altLang="en-US" sz="2400" b="1" dirty="0" smtClean="0">
                <a:solidFill>
                  <a:srgbClr val="FFC000"/>
                </a:solidFill>
                <a:effectLst>
                  <a:outerShdw blurRad="38100" dist="38100" dir="2700000" algn="tl">
                    <a:srgbClr val="000000"/>
                  </a:outerShdw>
                </a:effectLst>
                <a:ea typeface="宋体" pitchFamily="2" charset="-122"/>
                <a:cs typeface="Arial" charset="0"/>
              </a:rPr>
              <a:t>爆炸性物品：</a:t>
            </a:r>
            <a:r>
              <a:rPr lang="zh-CN" altLang="en-US" sz="2400" b="1" dirty="0" smtClean="0">
                <a:cs typeface="Arial" charset="0"/>
              </a:rPr>
              <a:t>指含有一种或几种爆炸性物质的物品。</a:t>
            </a:r>
            <a:endParaRPr lang="en-US" altLang="zh-CN" sz="2400" b="1" dirty="0" smtClean="0">
              <a:cs typeface="Arial" charset="0"/>
            </a:endParaRPr>
          </a:p>
          <a:p>
            <a:pPr algn="just" eaLnBrk="1" hangingPunct="1">
              <a:lnSpc>
                <a:spcPts val="4000"/>
              </a:lnSpc>
              <a:spcBef>
                <a:spcPct val="20000"/>
              </a:spcBef>
              <a:buClr>
                <a:schemeClr val="hlink"/>
              </a:buClr>
              <a:buSzPct val="90000"/>
              <a:defRPr/>
            </a:pPr>
            <a:r>
              <a:rPr lang="zh-CN" altLang="en-US" sz="2400" b="1" dirty="0" smtClean="0">
                <a:solidFill>
                  <a:srgbClr val="FFC000"/>
                </a:solidFill>
                <a:effectLst>
                  <a:outerShdw blurRad="38100" dist="38100" dir="2700000" algn="tl">
                    <a:srgbClr val="000000"/>
                  </a:outerShdw>
                </a:effectLst>
                <a:ea typeface="宋体" pitchFamily="2" charset="-122"/>
                <a:cs typeface="Arial" charset="0"/>
              </a:rPr>
              <a:t>整体爆炸：</a:t>
            </a:r>
            <a:r>
              <a:rPr lang="zh-CN" altLang="en-US" sz="2400" b="1" dirty="0" smtClean="0">
                <a:cs typeface="Arial" charset="0"/>
              </a:rPr>
              <a:t>指瞬间能够影响到几乎全部载荷的爆炸。</a:t>
            </a:r>
            <a:endParaRPr lang="en-US" altLang="zh-CN" sz="2400" b="1" dirty="0" smtClean="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172FF8C-643F-41D0-BC18-544240E868C5}" type="slidenum">
              <a:rPr lang="zh-CN" altLang="en-US" sz="1200"/>
              <a:pPr/>
              <a:t>16</a:t>
            </a:fld>
            <a:endParaRPr lang="en-US" altLang="zh-CN" sz="1200"/>
          </a:p>
        </p:txBody>
      </p:sp>
      <p:sp>
        <p:nvSpPr>
          <p:cNvPr id="176131" name="Rectangle 3"/>
          <p:cNvSpPr>
            <a:spLocks noGrp="1" noChangeArrowheads="1"/>
          </p:cNvSpPr>
          <p:nvPr>
            <p:ph type="body" sz="half" idx="1"/>
          </p:nvPr>
        </p:nvSpPr>
        <p:spPr>
          <a:xfrm>
            <a:off x="381000" y="1295400"/>
            <a:ext cx="62484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1509"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15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304800" y="1828800"/>
            <a:ext cx="86868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ts val="4000"/>
              </a:lnSpc>
              <a:spcBef>
                <a:spcPct val="20000"/>
              </a:spcBef>
              <a:buClr>
                <a:schemeClr val="hlink"/>
              </a:buClr>
              <a:buSzPct val="90000"/>
            </a:pPr>
            <a:r>
              <a:rPr lang="zh-CN" altLang="en-US" sz="2800" b="1">
                <a:solidFill>
                  <a:srgbClr val="FFC000"/>
                </a:solidFill>
                <a:effectLst>
                  <a:outerShdw blurRad="38100" dist="38100" dir="2700000" algn="tl">
                    <a:srgbClr val="000000"/>
                  </a:outerShdw>
                </a:effectLst>
                <a:latin typeface="Times New Roman" pitchFamily="18" charset="0"/>
                <a:cs typeface="Times New Roman" pitchFamily="18" charset="0"/>
              </a:rPr>
              <a:t>烟火物质</a:t>
            </a:r>
            <a:r>
              <a:rPr lang="en-US" altLang="zh-CN" sz="2800" b="1">
                <a:solidFill>
                  <a:srgbClr val="FFC000"/>
                </a:solidFill>
                <a:effectLst>
                  <a:outerShdw blurRad="38100" dist="38100" dir="2700000" algn="tl">
                    <a:srgbClr val="000000"/>
                  </a:outerShdw>
                </a:effectLst>
                <a:latin typeface="Times New Roman" pitchFamily="18" charset="0"/>
                <a:cs typeface="Times New Roman" pitchFamily="18" charset="0"/>
              </a:rPr>
              <a:t>(pyrotechnic composition): </a:t>
            </a:r>
            <a:r>
              <a:rPr lang="en-US" altLang="zh-CN" sz="2800">
                <a:latin typeface="Times New Roman" pitchFamily="18" charset="0"/>
                <a:cs typeface="Times New Roman" pitchFamily="18" charset="0"/>
              </a:rPr>
              <a:t>A pyrotechnic composition is a substance or mixture of substances designed to produce an effect by heat, light, sound, gas/smoke or a combination of these, as a result of non-detonative self-sustaining exothermic chemical reactions. Pyrotechnic substances do not rely on oxygen from external sources to sustain the reaction.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D7D8A9C-7EE9-4FB8-99A8-ADACB710915B}" type="slidenum">
              <a:rPr lang="zh-CN" altLang="en-US" sz="1200"/>
              <a:pPr/>
              <a:t>17</a:t>
            </a:fld>
            <a:endParaRPr lang="en-US" altLang="zh-CN" sz="1200"/>
          </a:p>
        </p:txBody>
      </p:sp>
      <p:sp>
        <p:nvSpPr>
          <p:cNvPr id="176131" name="Rectangle 3"/>
          <p:cNvSpPr>
            <a:spLocks noGrp="1" noChangeArrowheads="1"/>
          </p:cNvSpPr>
          <p:nvPr>
            <p:ph type="body" sz="half" idx="1"/>
          </p:nvPr>
        </p:nvSpPr>
        <p:spPr>
          <a:xfrm>
            <a:off x="304800" y="1219200"/>
            <a:ext cx="60960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2533"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25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16391" name="TextBox 11"/>
          <p:cNvSpPr txBox="1">
            <a:spLocks noChangeArrowheads="1"/>
          </p:cNvSpPr>
          <p:nvPr/>
        </p:nvSpPr>
        <p:spPr bwMode="auto">
          <a:xfrm>
            <a:off x="304800" y="1600200"/>
            <a:ext cx="868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9pPr>
          </a:lstStyle>
          <a:p>
            <a:pPr algn="just" eaLnBrk="1" hangingPunct="1">
              <a:buFont typeface="Wingdings" pitchFamily="2" charset="2"/>
              <a:buNone/>
              <a:defRPr/>
            </a:pPr>
            <a:r>
              <a:rPr lang="zh-CN" altLang="en-US" sz="2400" b="1" dirty="0" smtClean="0">
                <a:solidFill>
                  <a:srgbClr val="00B050"/>
                </a:solidFill>
                <a:latin typeface="Times New Roman" pitchFamily="18" charset="0"/>
                <a:cs typeface="Times New Roman" pitchFamily="18" charset="0"/>
              </a:rPr>
              <a:t>爆炸品包括</a:t>
            </a:r>
            <a:r>
              <a:rPr lang="zh-CN" altLang="en-US" sz="2400" b="1" dirty="0" smtClean="0">
                <a:solidFill>
                  <a:srgbClr val="00B050"/>
                </a:solidFill>
                <a:latin typeface="Times New Roman" pitchFamily="18" charset="0"/>
                <a:cs typeface="Times New Roman" pitchFamily="18" charset="0"/>
                <a:sym typeface="Wingdings" panose="05000000000000000000" pitchFamily="2" charset="2"/>
              </a:rPr>
              <a:t>：</a:t>
            </a:r>
            <a:r>
              <a:rPr lang="zh-CN" altLang="en-US" sz="2400" b="1" dirty="0" smtClean="0">
                <a:latin typeface="Times New Roman" pitchFamily="18" charset="0"/>
                <a:cs typeface="Times New Roman" pitchFamily="18" charset="0"/>
                <a:sym typeface="Wingdings" panose="05000000000000000000" pitchFamily="2" charset="2"/>
              </a:rPr>
              <a:t>（</a:t>
            </a:r>
            <a:r>
              <a:rPr lang="en-US" altLang="zh-CN" sz="2400" b="1" dirty="0" smtClean="0">
                <a:latin typeface="Times New Roman" pitchFamily="18" charset="0"/>
                <a:cs typeface="Times New Roman" pitchFamily="18" charset="0"/>
                <a:sym typeface="Wingdings" panose="05000000000000000000" pitchFamily="2" charset="2"/>
              </a:rPr>
              <a:t>A</a:t>
            </a:r>
            <a:r>
              <a:rPr lang="zh-CN" altLang="en-US" sz="2400" b="1" dirty="0" smtClean="0">
                <a:latin typeface="Times New Roman" pitchFamily="18" charset="0"/>
                <a:cs typeface="Times New Roman" pitchFamily="18" charset="0"/>
                <a:sym typeface="Wingdings" panose="05000000000000000000" pitchFamily="2" charset="2"/>
              </a:rPr>
              <a:t>）</a:t>
            </a:r>
            <a:r>
              <a:rPr lang="zh-CN" altLang="en-US" sz="2400" b="1" dirty="0" smtClean="0">
                <a:latin typeface="Times New Roman" pitchFamily="18" charset="0"/>
                <a:cs typeface="Times New Roman" pitchFamily="18" charset="0"/>
              </a:rPr>
              <a:t>爆炸性物质，（</a:t>
            </a: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a:t>
            </a:r>
            <a:r>
              <a:rPr lang="zh-CN" altLang="en-US" sz="2400" b="1" dirty="0" smtClean="0">
                <a:latin typeface="Times New Roman" pitchFamily="18" charset="0"/>
                <a:cs typeface="Times New Roman" pitchFamily="18" charset="0"/>
              </a:rPr>
              <a:t>爆炸性物品，和 （</a:t>
            </a:r>
            <a:r>
              <a:rPr lang="en-US" altLang="zh-CN" sz="2400" b="1" dirty="0" smtClean="0">
                <a:latin typeface="Times New Roman" pitchFamily="18" charset="0"/>
                <a:cs typeface="Times New Roman" pitchFamily="18" charset="0"/>
              </a:rPr>
              <a:t>C</a:t>
            </a:r>
            <a:r>
              <a:rPr lang="zh-CN" altLang="en-US" sz="2400" b="1" dirty="0" smtClean="0">
                <a:latin typeface="Times New Roman" pitchFamily="18" charset="0"/>
                <a:cs typeface="Times New Roman" pitchFamily="18" charset="0"/>
              </a:rPr>
              <a:t>）为产生爆炸或烟火实际效果而制造的 </a:t>
            </a:r>
            <a:r>
              <a:rPr lang="en-US" altLang="zh-CN" sz="2400" b="1" dirty="0" smtClean="0">
                <a:latin typeface="Times New Roman" pitchFamily="18" charset="0"/>
                <a:cs typeface="Times New Roman" pitchFamily="18" charset="0"/>
              </a:rPr>
              <a:t>A </a:t>
            </a:r>
            <a:r>
              <a:rPr lang="zh-CN" altLang="en-US" sz="2400" b="1" dirty="0" smtClean="0">
                <a:latin typeface="Times New Roman" pitchFamily="18" charset="0"/>
                <a:cs typeface="Times New Roman" pitchFamily="18" charset="0"/>
              </a:rPr>
              <a:t>和 </a:t>
            </a:r>
            <a:r>
              <a:rPr lang="en-US" altLang="zh-CN" sz="2400" b="1" dirty="0" smtClean="0">
                <a:latin typeface="Times New Roman" pitchFamily="18" charset="0"/>
                <a:cs typeface="Times New Roman" pitchFamily="18" charset="0"/>
              </a:rPr>
              <a:t>B</a:t>
            </a:r>
            <a:r>
              <a:rPr lang="zh-CN" altLang="en-US" sz="2400" b="1" dirty="0" smtClean="0">
                <a:latin typeface="Times New Roman" pitchFamily="18" charset="0"/>
                <a:cs typeface="Times New Roman" pitchFamily="18" charset="0"/>
              </a:rPr>
              <a:t>中未提及的物质或物品。</a:t>
            </a:r>
            <a:endParaRPr lang="en-US" altLang="zh-CN" sz="2400" b="1" dirty="0" smtClean="0">
              <a:latin typeface="Times New Roman" panose="02020603050405020304" pitchFamily="18" charset="0"/>
              <a:cs typeface="Times New Roman" panose="02020603050405020304" pitchFamily="18" charset="0"/>
            </a:endParaRPr>
          </a:p>
          <a:p>
            <a:pPr algn="just" eaLnBrk="1" hangingPunct="1">
              <a:buFont typeface="Wingdings" pitchFamily="2" charset="2"/>
              <a:buNone/>
              <a:defRPr/>
            </a:pPr>
            <a:r>
              <a:rPr lang="zh-CN" altLang="en-US" sz="2400" b="1" dirty="0" smtClean="0">
                <a:solidFill>
                  <a:srgbClr val="FF0000"/>
                </a:solidFill>
                <a:latin typeface="Times New Roman" pitchFamily="18" charset="0"/>
                <a:cs typeface="Times New Roman" pitchFamily="18" charset="0"/>
              </a:rPr>
              <a:t>爆炸性物质不包括：</a:t>
            </a:r>
            <a:endParaRPr lang="en-US" altLang="zh-CN" sz="2400" b="1" dirty="0" smtClean="0">
              <a:solidFill>
                <a:srgbClr val="FF0000"/>
              </a:solidFill>
              <a:latin typeface="Times New Roman" pitchFamily="18" charset="0"/>
              <a:cs typeface="Times New Roman" pitchFamily="18" charset="0"/>
            </a:endParaRPr>
          </a:p>
          <a:p>
            <a:pPr marL="342900" indent="-342900" algn="just" eaLnBrk="1" hangingPunct="1">
              <a:buFont typeface="Wingdings" pitchFamily="2" charset="2"/>
              <a:buChar char="ü"/>
              <a:defRPr/>
            </a:pPr>
            <a:r>
              <a:rPr lang="zh-CN" altLang="en-US" sz="2400" b="1" dirty="0" smtClean="0">
                <a:latin typeface="Times New Roman" pitchFamily="18" charset="0"/>
                <a:cs typeface="Times New Roman" pitchFamily="18" charset="0"/>
              </a:rPr>
              <a:t>太危险以致不能运输或其主要危险性符合气体类别的物质。</a:t>
            </a:r>
            <a:endParaRPr lang="en-US" altLang="zh-CN" sz="2400" b="1" dirty="0" smtClean="0">
              <a:latin typeface="Times New Roman" pitchFamily="18" charset="0"/>
              <a:cs typeface="Times New Roman" pitchFamily="18" charset="0"/>
            </a:endParaRPr>
          </a:p>
          <a:p>
            <a:pPr marL="342900" indent="-342900" algn="just" eaLnBrk="1" hangingPunct="1">
              <a:buFont typeface="Wingdings" pitchFamily="2" charset="2"/>
              <a:buChar char="ü"/>
              <a:defRPr/>
            </a:pPr>
            <a:r>
              <a:rPr lang="zh-CN" altLang="en-US" sz="2400" b="1" dirty="0" smtClean="0">
                <a:latin typeface="Times New Roman" pitchFamily="18" charset="0"/>
                <a:cs typeface="Times New Roman" pitchFamily="18" charset="0"/>
              </a:rPr>
              <a:t>物质本身不是爆炸品，但能够形成气体、蒸汽或粉尘爆炸环境。</a:t>
            </a:r>
            <a:endParaRPr lang="en-US" altLang="zh-CN" sz="2400" b="1" dirty="0" smtClean="0">
              <a:latin typeface="Times New Roman" pitchFamily="18" charset="0"/>
              <a:cs typeface="Times New Roman" pitchFamily="18" charset="0"/>
            </a:endParaRPr>
          </a:p>
          <a:p>
            <a:pPr algn="just" eaLnBrk="1" hangingPunct="1">
              <a:buFont typeface="Wingdings" pitchFamily="2" charset="2"/>
              <a:buNone/>
              <a:defRPr/>
            </a:pPr>
            <a:r>
              <a:rPr lang="zh-CN" altLang="en-US" sz="2400" b="1" dirty="0" smtClean="0">
                <a:solidFill>
                  <a:srgbClr val="FF0000"/>
                </a:solidFill>
                <a:latin typeface="Times New Roman" pitchFamily="18" charset="0"/>
                <a:cs typeface="Times New Roman" pitchFamily="18" charset="0"/>
              </a:rPr>
              <a:t>爆炸性物品不包括下述装置：</a:t>
            </a:r>
            <a:endParaRPr lang="en-US" altLang="zh-CN" sz="2400" b="1" dirty="0" smtClean="0">
              <a:solidFill>
                <a:srgbClr val="FF0000"/>
              </a:solidFill>
              <a:latin typeface="Times New Roman" pitchFamily="18" charset="0"/>
              <a:cs typeface="Times New Roman" pitchFamily="18" charset="0"/>
            </a:endParaRPr>
          </a:p>
          <a:p>
            <a:pPr marL="342900" indent="-342900" algn="just" eaLnBrk="1" hangingPunct="1">
              <a:buFont typeface="Wingdings" pitchFamily="2" charset="2"/>
              <a:buChar char="ü"/>
              <a:defRPr/>
            </a:pPr>
            <a:r>
              <a:rPr lang="zh-CN" altLang="en-US" sz="2400" b="1" dirty="0" smtClean="0">
                <a:latin typeface="Times New Roman" pitchFamily="18" charset="0"/>
                <a:cs typeface="Times New Roman" pitchFamily="18" charset="0"/>
              </a:rPr>
              <a:t>其中所含爆炸性物质的数量和特性不会使其在运输过程中偶然或意外被点燃或引发后因迸射、发火、冒烟、发热或巨响而在装置外部产生任何影响。</a:t>
            </a:r>
            <a:endParaRPr lang="en-US" altLang="zh-CN"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E53F5082-26F5-4164-A3D4-9CF4783CB54C}" type="slidenum">
              <a:rPr lang="zh-CN" altLang="en-US" sz="1200"/>
              <a:pPr/>
              <a:t>18</a:t>
            </a:fld>
            <a:endParaRPr lang="en-US" altLang="zh-CN" sz="1200"/>
          </a:p>
        </p:txBody>
      </p:sp>
      <p:sp>
        <p:nvSpPr>
          <p:cNvPr id="176131" name="Rectangle 3"/>
          <p:cNvSpPr>
            <a:spLocks noGrp="1" noChangeArrowheads="1"/>
          </p:cNvSpPr>
          <p:nvPr>
            <p:ph type="body" sz="half" idx="1"/>
          </p:nvPr>
        </p:nvSpPr>
        <p:spPr>
          <a:xfrm>
            <a:off x="152400" y="1171575"/>
            <a:ext cx="61722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3557"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35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606425" y="1770063"/>
            <a:ext cx="80772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buClr>
                <a:schemeClr val="hlink"/>
              </a:buClr>
              <a:buSzPct val="90000"/>
              <a:defRPr/>
            </a:pPr>
            <a:r>
              <a:rPr lang="en-US" altLang="zh-CN" sz="2400" b="1" dirty="0" smtClean="0">
                <a:solidFill>
                  <a:srgbClr val="3EF030"/>
                </a:solidFill>
                <a:latin typeface="Times New Roman" pitchFamily="18" charset="0"/>
                <a:cs typeface="Times New Roman" pitchFamily="18" charset="0"/>
              </a:rPr>
              <a:t>1.3 </a:t>
            </a:r>
            <a:r>
              <a:rPr lang="zh-CN" altLang="en-US" sz="2400" b="1" dirty="0" smtClean="0">
                <a:solidFill>
                  <a:srgbClr val="3EF030"/>
                </a:solidFill>
                <a:latin typeface="Times New Roman" pitchFamily="18" charset="0"/>
                <a:cs typeface="Times New Roman" pitchFamily="18" charset="0"/>
              </a:rPr>
              <a:t>项：</a:t>
            </a:r>
            <a:r>
              <a:rPr lang="zh-CN" altLang="en-US" sz="2400" b="1" dirty="0" smtClean="0">
                <a:effectLst>
                  <a:outerShdw blurRad="38100" dist="38100" dir="2700000" algn="tl">
                    <a:srgbClr val="000000"/>
                  </a:outerShdw>
                </a:effectLst>
                <a:ea typeface="宋体" pitchFamily="2" charset="-122"/>
                <a:cs typeface="Arial" charset="0"/>
              </a:rPr>
              <a:t>有燃烧危险并有局部爆炸危险或局部迸射危险或这两者危险都有，但无整体爆炸危险的物质和物品。</a:t>
            </a:r>
            <a:r>
              <a:rPr lang="zh-CN" altLang="en-US" sz="2400" b="1" dirty="0" smtClean="0">
                <a:solidFill>
                  <a:srgbClr val="3EF030"/>
                </a:solidFill>
                <a:latin typeface="Times New Roman" pitchFamily="18" charset="0"/>
                <a:cs typeface="Times New Roman" pitchFamily="18" charset="0"/>
              </a:rPr>
              <a:t>包括满足下列条件之一的物质和物品：</a:t>
            </a:r>
            <a:endParaRPr lang="en-US" altLang="zh-CN" sz="2400" b="1" dirty="0" smtClean="0">
              <a:solidFill>
                <a:srgbClr val="3EF030"/>
              </a:solidFill>
              <a:latin typeface="Times New Roman" pitchFamily="18" charset="0"/>
              <a:cs typeface="Times New Roman" pitchFamily="18" charset="0"/>
            </a:endParaRPr>
          </a:p>
          <a:p>
            <a:pPr algn="just" eaLnBrk="1" hangingPunct="1">
              <a:lnSpc>
                <a:spcPct val="150000"/>
              </a:lnSpc>
              <a:spcBef>
                <a:spcPct val="20000"/>
              </a:spcBef>
              <a:buClr>
                <a:schemeClr val="hlink"/>
              </a:buClr>
              <a:buSzPct val="90000"/>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a</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）可产生大量辐射热的物质和物品；</a:t>
            </a:r>
            <a:endPar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endParaRPr>
          </a:p>
          <a:p>
            <a:pPr algn="just" eaLnBrk="1" hangingPunct="1">
              <a:lnSpc>
                <a:spcPct val="150000"/>
              </a:lnSpc>
              <a:spcBef>
                <a:spcPct val="20000"/>
              </a:spcBef>
              <a:buClr>
                <a:schemeClr val="hlink"/>
              </a:buClr>
              <a:buSzPct val="90000"/>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b</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）相继燃烧产生局部爆炸或迸射效应或两者效应兼而有之的物质和物品。</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DC442C8-D80E-42DB-B72F-B0BAB3747361}" type="slidenum">
              <a:rPr lang="zh-CN" altLang="en-US" sz="1200"/>
              <a:pPr/>
              <a:t>19</a:t>
            </a:fld>
            <a:endParaRPr lang="en-US" altLang="zh-CN" sz="1200"/>
          </a:p>
        </p:txBody>
      </p:sp>
      <p:sp>
        <p:nvSpPr>
          <p:cNvPr id="176131" name="Rectangle 3"/>
          <p:cNvSpPr>
            <a:spLocks noGrp="1" noChangeArrowheads="1"/>
          </p:cNvSpPr>
          <p:nvPr>
            <p:ph type="body" sz="half" idx="1"/>
          </p:nvPr>
        </p:nvSpPr>
        <p:spPr>
          <a:xfrm>
            <a:off x="152400" y="1171575"/>
            <a:ext cx="61722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4581"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45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457200" y="1835150"/>
            <a:ext cx="8001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defRPr/>
            </a:pPr>
            <a:r>
              <a:rPr lang="en-US" altLang="zh-CN" sz="2400" b="1" dirty="0" smtClean="0">
                <a:solidFill>
                  <a:srgbClr val="3EF030"/>
                </a:solidFill>
                <a:latin typeface="Times New Roman" pitchFamily="18" charset="0"/>
                <a:cs typeface="Times New Roman" pitchFamily="18" charset="0"/>
              </a:rPr>
              <a:t>1.4 </a:t>
            </a:r>
            <a:r>
              <a:rPr lang="zh-CN" altLang="en-US" sz="2400" b="1" dirty="0" smtClean="0">
                <a:solidFill>
                  <a:srgbClr val="3EF030"/>
                </a:solidFill>
                <a:latin typeface="Times New Roman" pitchFamily="18" charset="0"/>
                <a:cs typeface="Times New Roman" pitchFamily="18" charset="0"/>
              </a:rPr>
              <a:t>项：</a:t>
            </a:r>
            <a:r>
              <a:rPr lang="zh-CN" altLang="en-US" sz="2400" b="1" dirty="0" smtClean="0">
                <a:effectLst>
                  <a:outerShdw blurRad="38100" dist="38100" dir="2700000" algn="tl">
                    <a:srgbClr val="000000"/>
                  </a:outerShdw>
                </a:effectLst>
                <a:ea typeface="宋体" pitchFamily="2" charset="-122"/>
                <a:cs typeface="Arial" charset="0"/>
              </a:rPr>
              <a:t>不呈现重大危险的物质和物品 </a:t>
            </a:r>
            <a:r>
              <a:rPr lang="zh-CN" altLang="en-US" sz="2400" b="1" dirty="0" smtClean="0">
                <a:solidFill>
                  <a:srgbClr val="3EF030"/>
                </a:solidFill>
                <a:latin typeface="Times New Roman" pitchFamily="18" charset="0"/>
                <a:cs typeface="Times New Roman" pitchFamily="18" charset="0"/>
              </a:rPr>
              <a:t>包括：</a:t>
            </a:r>
            <a:endParaRPr lang="en-US" altLang="zh-CN" sz="2400" b="1" dirty="0" smtClean="0">
              <a:solidFill>
                <a:srgbClr val="3EF030"/>
              </a:solidFill>
              <a:effectLst>
                <a:outerShdw blurRad="38100" dist="38100" dir="2700000" algn="tl">
                  <a:srgbClr val="000000"/>
                </a:outerShdw>
              </a:effectLst>
              <a:ea typeface="宋体" pitchFamily="2" charset="-122"/>
              <a:cs typeface="Arial" charset="0"/>
            </a:endParaRPr>
          </a:p>
          <a:p>
            <a:pPr algn="just" eaLnBrk="1" hangingPunct="1">
              <a:lnSpc>
                <a:spcPct val="150000"/>
              </a:lnSpc>
              <a:defRPr/>
            </a:pP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运输中万一被点燃或引发时仅出现小危险的物质和物品；其影响主要限于包件本身，并预计射出的碎片不大，射程也不远，外部火烧不会引起包件内部全部内装物的瞬间爆炸。</a:t>
            </a:r>
            <a:endPar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B64F839-4E24-4470-A066-00CE039AB7D7}" type="slidenum">
              <a:rPr lang="zh-CN" altLang="en-US" sz="1200"/>
              <a:pPr/>
              <a:t>2</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algn="just"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algn="just" eaLnBrk="1" hangingPunct="1">
              <a:lnSpc>
                <a:spcPct val="150000"/>
              </a:lnSpc>
              <a:spcBef>
                <a:spcPts val="1200"/>
              </a:spcBef>
              <a:buFont typeface="Wingdings" pitchFamily="2" charset="2"/>
              <a:buNone/>
              <a:defRPr/>
            </a:pPr>
            <a:r>
              <a:rPr lang="zh-CN" altLang="en-US" sz="2400" b="1" dirty="0" smtClean="0"/>
              <a:t>中国对危险货物的分类和品名编号是通过</a:t>
            </a:r>
            <a:r>
              <a:rPr lang="en-US" altLang="zh-CN" sz="2400" b="1" dirty="0" smtClean="0"/>
              <a:t>GB 6944-2012《</a:t>
            </a:r>
            <a:r>
              <a:rPr lang="zh-CN" altLang="en-US" sz="2400" b="1" dirty="0" smtClean="0"/>
              <a:t>危</a:t>
            </a:r>
            <a:r>
              <a:rPr lang="zh-CN" altLang="en-US" sz="2400" b="1" dirty="0"/>
              <a:t>险货</a:t>
            </a:r>
            <a:r>
              <a:rPr lang="zh-CN" altLang="en-US" sz="2400" b="1" dirty="0" smtClean="0"/>
              <a:t>物分类和品名编号</a:t>
            </a:r>
            <a:r>
              <a:rPr lang="en-US" altLang="zh-CN" sz="2400" b="1" dirty="0" smtClean="0"/>
              <a:t>》</a:t>
            </a:r>
            <a:r>
              <a:rPr lang="zh-CN" altLang="en-US" sz="2400" b="1" dirty="0" smtClean="0"/>
              <a:t>规定的。最新一版的</a:t>
            </a:r>
            <a:r>
              <a:rPr lang="en-US" altLang="zh-CN" sz="2400" b="1" dirty="0"/>
              <a:t>《</a:t>
            </a:r>
            <a:r>
              <a:rPr lang="zh-CN" altLang="en-US" sz="2400" b="1" dirty="0"/>
              <a:t>危险货物分类和品名编号</a:t>
            </a:r>
            <a:r>
              <a:rPr lang="en-US" altLang="zh-CN" sz="2400" b="1" dirty="0"/>
              <a:t>》 </a:t>
            </a:r>
            <a:r>
              <a:rPr lang="zh-CN" altLang="en-US" sz="2400" b="1" dirty="0" smtClean="0"/>
              <a:t>是</a:t>
            </a:r>
            <a:r>
              <a:rPr lang="en-US" altLang="zh-CN" sz="2400" b="1" dirty="0" smtClean="0"/>
              <a:t>2012</a:t>
            </a:r>
            <a:r>
              <a:rPr lang="zh-CN" altLang="en-US" sz="2400" b="1" dirty="0" smtClean="0"/>
              <a:t>年修订的。</a:t>
            </a:r>
            <a:endParaRPr lang="en-US" altLang="zh-CN" sz="2400" b="1" dirty="0" smtClean="0"/>
          </a:p>
          <a:p>
            <a:pPr marL="0" algn="just" eaLnBrk="1" hangingPunct="1">
              <a:lnSpc>
                <a:spcPct val="150000"/>
              </a:lnSpc>
              <a:spcBef>
                <a:spcPts val="1200"/>
              </a:spcBef>
              <a:buFont typeface="Wingdings" pitchFamily="2" charset="2"/>
              <a:buNone/>
              <a:defRPr/>
            </a:pPr>
            <a:r>
              <a:rPr lang="en-US" altLang="zh-CN" sz="2400" b="1" dirty="0" smtClean="0"/>
              <a:t> </a:t>
            </a:r>
            <a:r>
              <a:rPr lang="en-US" altLang="zh-CN" sz="2400" b="1" dirty="0">
                <a:solidFill>
                  <a:srgbClr val="FFD13F"/>
                </a:solidFill>
              </a:rPr>
              <a:t>GB 6944-2012《</a:t>
            </a:r>
            <a:r>
              <a:rPr lang="zh-CN" altLang="en-US" sz="2400" b="1" dirty="0">
                <a:solidFill>
                  <a:srgbClr val="FFD13F"/>
                </a:solidFill>
              </a:rPr>
              <a:t>危险货物分类和品名编号</a:t>
            </a:r>
            <a:r>
              <a:rPr lang="en-US" altLang="zh-CN" sz="2400" b="1" dirty="0">
                <a:solidFill>
                  <a:srgbClr val="FFD13F"/>
                </a:solidFill>
              </a:rPr>
              <a:t>》</a:t>
            </a:r>
            <a:endParaRPr lang="en-US" altLang="zh-CN" sz="2400" b="1" dirty="0" smtClean="0">
              <a:solidFill>
                <a:srgbClr val="FFD13F"/>
              </a:solidFill>
            </a:endParaRPr>
          </a:p>
          <a:p>
            <a:pPr marL="0" algn="just" eaLnBrk="1" hangingPunct="1">
              <a:lnSpc>
                <a:spcPct val="150000"/>
              </a:lnSpc>
              <a:spcBef>
                <a:spcPts val="1200"/>
              </a:spcBef>
              <a:buFont typeface="Wingdings" pitchFamily="2" charset="2"/>
              <a:buChar char="ü"/>
              <a:defRPr/>
            </a:pPr>
            <a:r>
              <a:rPr lang="zh-CN" altLang="en-US" sz="2400" b="1" dirty="0" smtClean="0"/>
              <a:t>规定了危险货物分类、危险货物危险性的先后顺序和危险货物编号。</a:t>
            </a:r>
            <a:endParaRPr lang="en-US" altLang="zh-CN" sz="2400" b="1" dirty="0" smtClean="0"/>
          </a:p>
          <a:p>
            <a:pPr marL="0" algn="just" eaLnBrk="1" hangingPunct="1">
              <a:spcBef>
                <a:spcPts val="1200"/>
              </a:spcBef>
              <a:buFont typeface="Wingdings" pitchFamily="2" charset="2"/>
              <a:buChar char="ü"/>
              <a:defRPr/>
            </a:pPr>
            <a:r>
              <a:rPr lang="zh-CN" altLang="en-US" sz="2400" b="1" dirty="0"/>
              <a:t>适用</a:t>
            </a:r>
            <a:r>
              <a:rPr lang="zh-CN" altLang="en-US" sz="2400" b="1" dirty="0" smtClean="0"/>
              <a:t>于危险货物运输、储存、经销及相关活动。</a:t>
            </a:r>
            <a:endParaRPr lang="en-US" altLang="zh-CN" sz="2400" b="1" dirty="0"/>
          </a:p>
          <a:p>
            <a:pPr marL="0" algn="just" eaLnBrk="1" hangingPunct="1">
              <a:spcBef>
                <a:spcPts val="1200"/>
              </a:spcBef>
              <a:buFont typeface="Wingdings" pitchFamily="2" charset="2"/>
              <a:buNone/>
              <a:defRPr/>
            </a:pPr>
            <a:endParaRPr lang="en-US" altLang="zh-CN" sz="2800" b="1" dirty="0" smtClean="0"/>
          </a:p>
        </p:txBody>
      </p:sp>
      <p:grpSp>
        <p:nvGrpSpPr>
          <p:cNvPr id="6149"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1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9AEF92C-1E60-47D1-8D51-5DDCDB8C8367}" type="slidenum">
              <a:rPr lang="zh-CN" altLang="en-US" sz="1200"/>
              <a:pPr/>
              <a:t>20</a:t>
            </a:fld>
            <a:endParaRPr lang="en-US" altLang="zh-CN" sz="1200"/>
          </a:p>
        </p:txBody>
      </p:sp>
      <p:sp>
        <p:nvSpPr>
          <p:cNvPr id="176131" name="Rectangle 3"/>
          <p:cNvSpPr>
            <a:spLocks noGrp="1" noChangeArrowheads="1"/>
          </p:cNvSpPr>
          <p:nvPr>
            <p:ph type="body" sz="half" idx="1"/>
          </p:nvPr>
        </p:nvSpPr>
        <p:spPr>
          <a:xfrm>
            <a:off x="152400" y="1219200"/>
            <a:ext cx="62484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5605"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56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609600" y="1801813"/>
            <a:ext cx="80772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defRPr/>
            </a:pPr>
            <a:r>
              <a:rPr lang="en-US" altLang="zh-CN"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1.5</a:t>
            </a:r>
            <a:r>
              <a:rPr lang="zh-CN" altLang="en-US"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项：</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有整体爆炸危险的非常不敏感物质。 </a:t>
            </a:r>
            <a:r>
              <a:rPr lang="zh-CN" altLang="en-US"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包括：</a:t>
            </a:r>
            <a:endParaRPr lang="en-US" altLang="zh-CN"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eaLnBrk="1" hangingPunct="1">
              <a:lnSpc>
                <a:spcPct val="150000"/>
              </a:lnSpc>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a</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）有整体爆炸危险性，但非常不敏感，以致在正常运输条件下引发或由燃烧转为爆炸的可能性很小的物质。</a:t>
            </a:r>
            <a:endPar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endParaRPr>
          </a:p>
          <a:p>
            <a:pPr algn="just" eaLnBrk="1" hangingPunct="1">
              <a:lnSpc>
                <a:spcPct val="150000"/>
              </a:lnSpc>
              <a:spcBef>
                <a:spcPct val="20000"/>
              </a:spcBef>
              <a:buClr>
                <a:schemeClr val="hlink"/>
              </a:buClr>
              <a:buSzPct val="90000"/>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b</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）船舱内有大量本项物质时，由燃烧转为爆炸的可能性较大。</a:t>
            </a:r>
            <a:endPar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F5846F6B-12A0-4AAD-9A19-B28B8A711A5D}" type="slidenum">
              <a:rPr lang="zh-CN" altLang="en-US" sz="1200"/>
              <a:pPr/>
              <a:t>21</a:t>
            </a:fld>
            <a:endParaRPr lang="en-US" altLang="zh-CN" sz="1200"/>
          </a:p>
        </p:txBody>
      </p:sp>
      <p:sp>
        <p:nvSpPr>
          <p:cNvPr id="176131" name="Rectangle 3"/>
          <p:cNvSpPr>
            <a:spLocks noGrp="1" noChangeArrowheads="1"/>
          </p:cNvSpPr>
          <p:nvPr>
            <p:ph type="body" sz="half" idx="1"/>
          </p:nvPr>
        </p:nvSpPr>
        <p:spPr>
          <a:xfrm>
            <a:off x="152400" y="1219200"/>
            <a:ext cx="62484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6629"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66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90800" y="228600"/>
            <a:ext cx="6172200" cy="941388"/>
          </a:xfrm>
        </p:spPr>
        <p:txBody>
          <a:bodyPr/>
          <a:lstStyle/>
          <a:p>
            <a:pPr eaLnBrk="1" hangingPunct="1">
              <a:defRPr/>
            </a:pPr>
            <a:r>
              <a:rPr lang="zh-CN" altLang="en-US" sz="3600" dirty="0" smtClean="0"/>
              <a:t>第三章：危险化学品分类总论</a:t>
            </a:r>
          </a:p>
        </p:txBody>
      </p:sp>
      <p:sp>
        <p:nvSpPr>
          <p:cNvPr id="8199" name="TextBox 11"/>
          <p:cNvSpPr txBox="1">
            <a:spLocks noChangeArrowheads="1"/>
          </p:cNvSpPr>
          <p:nvPr/>
        </p:nvSpPr>
        <p:spPr bwMode="auto">
          <a:xfrm>
            <a:off x="477838" y="1828800"/>
            <a:ext cx="83058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50000"/>
              </a:lnSpc>
              <a:buClr>
                <a:schemeClr val="hlink"/>
              </a:buClr>
              <a:buSzPct val="90000"/>
              <a:defRPr/>
            </a:pPr>
            <a:r>
              <a:rPr lang="en-US" altLang="zh-CN"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1.6 </a:t>
            </a:r>
            <a:r>
              <a:rPr lang="zh-CN" altLang="en-US"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项：</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无整体爆炸危险的极端不敏感物质。 </a:t>
            </a:r>
            <a:r>
              <a:rPr lang="zh-CN" altLang="en-US"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rPr>
              <a:t>包括：</a:t>
            </a:r>
            <a:endParaRPr lang="en-US" altLang="zh-CN" sz="2400" b="1" dirty="0" smtClean="0">
              <a:solidFill>
                <a:srgbClr val="3EF030"/>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algn="just" eaLnBrk="1" hangingPunct="1">
              <a:lnSpc>
                <a:spcPct val="150000"/>
              </a:lnSpc>
              <a:spcBef>
                <a:spcPct val="20000"/>
              </a:spcBef>
              <a:buClr>
                <a:schemeClr val="hlink"/>
              </a:buClr>
              <a:buSzPct val="90000"/>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a</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a:t>
            </a:r>
            <a:r>
              <a:rPr lang="zh-CN"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仅含有极端不敏感</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爆炸</a:t>
            </a:r>
            <a:r>
              <a:rPr lang="zh-CN"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物质、并且其意外引发爆炸或传播的概率可忽略不计的物品。</a:t>
            </a:r>
          </a:p>
          <a:p>
            <a:pPr algn="just" eaLnBrk="1" hangingPunct="1">
              <a:lnSpc>
                <a:spcPct val="150000"/>
              </a:lnSpc>
              <a:spcBef>
                <a:spcPct val="20000"/>
              </a:spcBef>
              <a:buClr>
                <a:schemeClr val="hlink"/>
              </a:buClr>
              <a:buSzPct val="90000"/>
              <a:defRPr/>
            </a:pPr>
            <a:r>
              <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b</a:t>
            </a:r>
            <a:r>
              <a:rPr lang="zh-CN" altLang="en-US"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rPr>
              <a:t>）危险仅限于单个物品的爆炸。</a:t>
            </a:r>
            <a:endParaRPr lang="en-US" altLang="zh-CN" sz="2400" b="1" dirty="0" smtClean="0">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F5819500-5E15-4066-8D8D-91FFCD7215D7}"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6D452FF2-B3D7-4173-B36F-3DF5244B9B5E}" type="slidenum">
              <a:rPr lang="zh-CN" altLang="en-US" sz="1200"/>
              <a:pPr/>
              <a:t>22</a:t>
            </a:fld>
            <a:endParaRPr lang="en-US" altLang="zh-CN" sz="1200"/>
          </a:p>
        </p:txBody>
      </p:sp>
      <p:sp>
        <p:nvSpPr>
          <p:cNvPr id="75779" name="Rectangle 3"/>
          <p:cNvSpPr>
            <a:spLocks noGrp="1" noChangeArrowheads="1"/>
          </p:cNvSpPr>
          <p:nvPr>
            <p:ph type="body" sz="half" idx="1"/>
          </p:nvPr>
        </p:nvSpPr>
        <p:spPr>
          <a:xfrm>
            <a:off x="304800" y="1371600"/>
            <a:ext cx="54102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aphicFrame>
        <p:nvGraphicFramePr>
          <p:cNvPr id="75865" name="Group 89"/>
          <p:cNvGraphicFramePr>
            <a:graphicFrameLocks noGrp="1"/>
          </p:cNvGraphicFramePr>
          <p:nvPr>
            <p:ph sz="half" idx="2"/>
          </p:nvPr>
        </p:nvGraphicFramePr>
        <p:xfrm>
          <a:off x="228600" y="1981200"/>
          <a:ext cx="8610600" cy="4143375"/>
        </p:xfrm>
        <a:graphic>
          <a:graphicData uri="http://schemas.openxmlformats.org/drawingml/2006/table">
            <a:tbl>
              <a:tblPr/>
              <a:tblGrid>
                <a:gridCol w="2251075">
                  <a:extLst>
                    <a:ext uri="{9D8B030D-6E8A-4147-A177-3AD203B41FA5}">
                      <a16:colId xmlns="" xmlns:a16="http://schemas.microsoft.com/office/drawing/2014/main" val="20000"/>
                    </a:ext>
                  </a:extLst>
                </a:gridCol>
                <a:gridCol w="879475">
                  <a:extLst>
                    <a:ext uri="{9D8B030D-6E8A-4147-A177-3AD203B41FA5}">
                      <a16:colId xmlns="" xmlns:a16="http://schemas.microsoft.com/office/drawing/2014/main" val="20001"/>
                    </a:ext>
                  </a:extLst>
                </a:gridCol>
                <a:gridCol w="5480050">
                  <a:extLst>
                    <a:ext uri="{9D8B030D-6E8A-4147-A177-3AD203B41FA5}">
                      <a16:colId xmlns="" xmlns:a16="http://schemas.microsoft.com/office/drawing/2014/main" val="20002"/>
                    </a:ext>
                  </a:extLst>
                </a:gridCol>
              </a:tblGrid>
              <a:tr h="457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危险物名称</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86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2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类</a:t>
                      </a: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气体</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5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1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1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2.3</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l">
                        <a:lnSpc>
                          <a:spcPct val="150000"/>
                        </a:lnSpc>
                      </a:pPr>
                      <a:r>
                        <a:rPr lang="zh-CN" altLang="zh-CN" sz="2400" b="1" kern="1200" dirty="0" smtClean="0">
                          <a:solidFill>
                            <a:srgbClr val="3EF030"/>
                          </a:solidFill>
                          <a:latin typeface="+mn-lt"/>
                          <a:ea typeface="+mn-ea"/>
                          <a:cs typeface="+mn-cs"/>
                        </a:rPr>
                        <a:t>易燃气体</a:t>
                      </a:r>
                      <a:endParaRPr lang="en-US" altLang="zh-CN" sz="2400" b="1" kern="1200" dirty="0" smtClean="0">
                        <a:solidFill>
                          <a:srgbClr val="3EF030"/>
                        </a:solidFill>
                        <a:latin typeface="+mn-lt"/>
                        <a:ea typeface="+mn-ea"/>
                        <a:cs typeface="+mn-cs"/>
                      </a:endParaRPr>
                    </a:p>
                    <a:p>
                      <a:pPr algn="l">
                        <a:lnSpc>
                          <a:spcPct val="150000"/>
                        </a:lnSpc>
                      </a:pPr>
                      <a:endParaRPr lang="en-US" altLang="zh-CN" sz="2400" b="1" kern="1200" dirty="0" smtClean="0">
                        <a:solidFill>
                          <a:srgbClr val="3EF030"/>
                        </a:solidFill>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zh-CN" sz="2400" b="1" kern="1200" dirty="0" smtClean="0">
                          <a:solidFill>
                            <a:srgbClr val="3EF030"/>
                          </a:solidFill>
                          <a:latin typeface="+mn-lt"/>
                          <a:ea typeface="+mn-ea"/>
                          <a:cs typeface="+mn-cs"/>
                        </a:rPr>
                        <a:t>非易燃无毒气体</a:t>
                      </a:r>
                    </a:p>
                    <a:p>
                      <a:pPr algn="l">
                        <a:lnSpc>
                          <a:spcPct val="150000"/>
                        </a:lnSpc>
                      </a:pPr>
                      <a:endParaRPr lang="en-US" altLang="zh-CN" sz="2400" b="1" kern="1200" dirty="0" smtClean="0">
                        <a:solidFill>
                          <a:srgbClr val="3EF030"/>
                        </a:solidFill>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zh-CN" sz="2400" b="1" kern="1200" dirty="0" smtClean="0">
                          <a:solidFill>
                            <a:srgbClr val="3EF030"/>
                          </a:solidFill>
                          <a:latin typeface="+mn-lt"/>
                          <a:ea typeface="+mn-ea"/>
                          <a:cs typeface="+mn-cs"/>
                        </a:rPr>
                        <a:t>毒性气体</a:t>
                      </a:r>
                    </a:p>
                    <a:p>
                      <a:pPr algn="ctr">
                        <a:lnSpc>
                          <a:spcPct val="150000"/>
                        </a:lnSpc>
                      </a:pPr>
                      <a:endParaRPr lang="zh-CN" altLang="zh-CN" sz="2400" b="1" kern="1200" dirty="0" smtClean="0">
                        <a:solidFill>
                          <a:srgbClr val="3EF030"/>
                        </a:solidFill>
                        <a:latin typeface="+mn-lt"/>
                        <a:ea typeface="+mn-ea"/>
                        <a:cs typeface="+mn-cs"/>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27667"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76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F700F81-2DEE-49CA-B2E8-F03286CEDB01}" type="slidenum">
              <a:rPr lang="zh-CN" altLang="en-US" sz="1200"/>
              <a:pPr/>
              <a:t>23</a:t>
            </a:fld>
            <a:endParaRPr lang="en-US" altLang="zh-CN" sz="1200"/>
          </a:p>
        </p:txBody>
      </p:sp>
      <p:sp>
        <p:nvSpPr>
          <p:cNvPr id="176131" name="Rectangle 3"/>
          <p:cNvSpPr>
            <a:spLocks noGrp="1" noChangeArrowheads="1"/>
          </p:cNvSpPr>
          <p:nvPr>
            <p:ph type="body" sz="half" idx="1"/>
          </p:nvPr>
        </p:nvSpPr>
        <p:spPr>
          <a:xfrm>
            <a:off x="298450" y="1371600"/>
            <a:ext cx="56769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28677"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286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271" name="TextBox 11"/>
          <p:cNvSpPr txBox="1">
            <a:spLocks noChangeArrowheads="1"/>
          </p:cNvSpPr>
          <p:nvPr/>
        </p:nvSpPr>
        <p:spPr bwMode="auto">
          <a:xfrm>
            <a:off x="307975" y="1905000"/>
            <a:ext cx="8534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defRPr/>
            </a:pPr>
            <a:r>
              <a:rPr lang="zh-CN" altLang="en-US" sz="2400" b="1" dirty="0" smtClean="0">
                <a:solidFill>
                  <a:srgbClr val="FF0000"/>
                </a:solidFill>
                <a:latin typeface="Times New Roman" pitchFamily="18" charset="0"/>
                <a:cs typeface="Times New Roman" pitchFamily="18" charset="0"/>
              </a:rPr>
              <a:t>第</a:t>
            </a:r>
            <a:r>
              <a:rPr lang="en-US" altLang="zh-CN" sz="2400" b="1" dirty="0" smtClean="0">
                <a:solidFill>
                  <a:srgbClr val="FF0000"/>
                </a:solidFill>
                <a:latin typeface="Times New Roman" pitchFamily="18" charset="0"/>
                <a:cs typeface="Times New Roman" pitchFamily="18" charset="0"/>
              </a:rPr>
              <a:t>2</a:t>
            </a:r>
            <a:r>
              <a:rPr lang="zh-CN" altLang="en-US" sz="2400" b="1" dirty="0" smtClean="0">
                <a:solidFill>
                  <a:srgbClr val="FF0000"/>
                </a:solidFill>
                <a:latin typeface="Times New Roman" pitchFamily="18" charset="0"/>
                <a:cs typeface="Times New Roman" pitchFamily="18" charset="0"/>
              </a:rPr>
              <a:t>类：</a:t>
            </a:r>
            <a:r>
              <a:rPr lang="zh-CN" altLang="en-US" sz="2400" b="1" dirty="0" smtClean="0">
                <a:latin typeface="Times New Roman" pitchFamily="18" charset="0"/>
                <a:cs typeface="Times New Roman" pitchFamily="18" charset="0"/>
              </a:rPr>
              <a:t>气体指满足下列条件之一的物质：</a:t>
            </a:r>
            <a:endParaRPr lang="en-US" altLang="zh-CN" sz="2400" b="1" dirty="0" smtClean="0">
              <a:latin typeface="Times New Roman" pitchFamily="18" charset="0"/>
              <a:cs typeface="Times New Roman" pitchFamily="18" charset="0"/>
            </a:endParaRPr>
          </a:p>
          <a:p>
            <a:pPr marL="457200" indent="-457200" algn="just" eaLnBrk="1" hangingPunct="1">
              <a:lnSpc>
                <a:spcPct val="150000"/>
              </a:lnSpc>
              <a:buFontTx/>
              <a:buAutoNum type="alphaLcParenR"/>
              <a:defRPr/>
            </a:pPr>
            <a:r>
              <a:rPr lang="zh-CN" altLang="zh-CN" sz="2400" b="1" dirty="0" smtClean="0">
                <a:latin typeface="Times New Roman" pitchFamily="18" charset="0"/>
                <a:cs typeface="Times New Roman" pitchFamily="18" charset="0"/>
              </a:rPr>
              <a:t>在</a:t>
            </a:r>
            <a:r>
              <a:rPr lang="en-US" altLang="zh-CN" sz="2400" b="1" dirty="0" smtClean="0">
                <a:latin typeface="Times New Roman" pitchFamily="18" charset="0"/>
                <a:cs typeface="Times New Roman" pitchFamily="18" charset="0"/>
              </a:rPr>
              <a:t> 50</a:t>
            </a:r>
            <a:r>
              <a:rPr lang="zh-CN" altLang="zh-CN" sz="2400" b="1" dirty="0" smtClean="0">
                <a:latin typeface="Times New Roman" pitchFamily="18" charset="0"/>
                <a:cs typeface="Times New Roman" pitchFamily="18" charset="0"/>
              </a:rPr>
              <a:t>℃时，蒸气压力大于</a:t>
            </a:r>
            <a:r>
              <a:rPr lang="en-US" altLang="zh-CN" sz="2400" b="1" dirty="0" smtClean="0">
                <a:latin typeface="Times New Roman" pitchFamily="18" charset="0"/>
                <a:cs typeface="Times New Roman" pitchFamily="18" charset="0"/>
              </a:rPr>
              <a:t> 300 </a:t>
            </a:r>
            <a:r>
              <a:rPr lang="en-US" altLang="zh-CN" sz="2400" b="1" dirty="0" err="1" smtClean="0">
                <a:latin typeface="Times New Roman" pitchFamily="18" charset="0"/>
                <a:cs typeface="Times New Roman" pitchFamily="18" charset="0"/>
              </a:rPr>
              <a:t>kPa</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的物质</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algn="just" eaLnBrk="1" hangingPunct="1">
              <a:lnSpc>
                <a:spcPct val="150000"/>
              </a:lnSpc>
              <a:defRPr/>
            </a:pPr>
            <a:r>
              <a:rPr lang="en-US" altLang="zh-CN" sz="2400" b="1" dirty="0" smtClean="0">
                <a:latin typeface="Times New Roman" pitchFamily="18" charset="0"/>
                <a:cs typeface="Times New Roman" pitchFamily="18" charset="0"/>
              </a:rPr>
              <a:t>b)  20</a:t>
            </a:r>
            <a:r>
              <a:rPr lang="zh-CN" altLang="zh-CN" sz="2400" b="1" dirty="0" smtClean="0">
                <a:latin typeface="Times New Roman" pitchFamily="18" charset="0"/>
                <a:cs typeface="Times New Roman" pitchFamily="18" charset="0"/>
              </a:rPr>
              <a:t>℃ 时在</a:t>
            </a:r>
            <a:r>
              <a:rPr lang="en-US" altLang="zh-CN" sz="2400" b="1" dirty="0" smtClean="0">
                <a:latin typeface="Times New Roman" pitchFamily="18" charset="0"/>
                <a:cs typeface="Times New Roman" pitchFamily="18" charset="0"/>
              </a:rPr>
              <a:t> 101.3 </a:t>
            </a:r>
            <a:r>
              <a:rPr lang="en-US" altLang="zh-CN" sz="2400" b="1" dirty="0" err="1" smtClean="0">
                <a:latin typeface="Times New Roman" pitchFamily="18" charset="0"/>
                <a:cs typeface="Times New Roman" pitchFamily="18" charset="0"/>
              </a:rPr>
              <a:t>kPa</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标准压力下完全是气态的物质。</a:t>
            </a:r>
          </a:p>
          <a:p>
            <a:pPr algn="just" eaLnBrk="1" hangingPunct="1">
              <a:lnSpc>
                <a:spcPct val="150000"/>
              </a:lnSpc>
              <a:defRPr/>
            </a:pPr>
            <a:r>
              <a:rPr lang="zh-CN" altLang="zh-CN" sz="2400" b="1" dirty="0" smtClean="0">
                <a:latin typeface="Times New Roman" pitchFamily="18" charset="0"/>
                <a:cs typeface="Times New Roman" pitchFamily="18" charset="0"/>
              </a:rPr>
              <a:t>本类包括</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342900" indent="-342900" algn="just" eaLnBrk="1" hangingPunct="1">
              <a:lnSpc>
                <a:spcPct val="150000"/>
              </a:lnSpc>
              <a:buFont typeface="Wingdings" panose="05000000000000000000" pitchFamily="2" charset="2"/>
              <a:buChar char="ü"/>
              <a:defRPr/>
            </a:pPr>
            <a:r>
              <a:rPr lang="zh-CN" altLang="zh-CN" sz="2400" b="1" dirty="0" smtClean="0">
                <a:latin typeface="Times New Roman" pitchFamily="18" charset="0"/>
                <a:cs typeface="Times New Roman" pitchFamily="18" charset="0"/>
              </a:rPr>
              <a:t>压缩气体、液化气体、溶解气体和冷冻液化气体</a:t>
            </a:r>
            <a:endParaRPr lang="en-US" altLang="zh-CN" sz="2400" b="1" dirty="0" smtClean="0">
              <a:latin typeface="Times New Roman" pitchFamily="18" charset="0"/>
              <a:cs typeface="Times New Roman" pitchFamily="18" charset="0"/>
            </a:endParaRPr>
          </a:p>
          <a:p>
            <a:pPr marL="342900" indent="-342900" algn="just" eaLnBrk="1" hangingPunct="1">
              <a:lnSpc>
                <a:spcPct val="150000"/>
              </a:lnSpc>
              <a:buFont typeface="Wingdings" panose="05000000000000000000" pitchFamily="2" charset="2"/>
              <a:buChar char="ü"/>
              <a:defRPr/>
            </a:pPr>
            <a:r>
              <a:rPr lang="zh-CN" altLang="zh-CN" sz="2400" b="1" dirty="0" smtClean="0">
                <a:latin typeface="Times New Roman" pitchFamily="18" charset="0"/>
                <a:cs typeface="Times New Roman" pitchFamily="18" charset="0"/>
              </a:rPr>
              <a:t>一种或多种气体与一种或多种其他类别物质的蒸气的混合物</a:t>
            </a:r>
            <a:endParaRPr lang="en-US" altLang="zh-CN" sz="2400" b="1" dirty="0" smtClean="0">
              <a:latin typeface="Times New Roman" pitchFamily="18" charset="0"/>
              <a:cs typeface="Times New Roman" pitchFamily="18" charset="0"/>
            </a:endParaRPr>
          </a:p>
          <a:p>
            <a:pPr marL="342900" indent="-342900" algn="just" eaLnBrk="1" hangingPunct="1">
              <a:lnSpc>
                <a:spcPct val="150000"/>
              </a:lnSpc>
              <a:buFont typeface="Wingdings" panose="05000000000000000000" pitchFamily="2" charset="2"/>
              <a:buChar char="ü"/>
              <a:defRPr/>
            </a:pPr>
            <a:r>
              <a:rPr lang="zh-CN" altLang="zh-CN" sz="2400" b="1" dirty="0" smtClean="0">
                <a:latin typeface="Times New Roman" pitchFamily="18" charset="0"/>
                <a:cs typeface="Times New Roman" pitchFamily="18" charset="0"/>
              </a:rPr>
              <a:t>充有气体的物品和烟雾剂</a:t>
            </a:r>
            <a:endParaRPr lang="en-US" altLang="zh-CN"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836B6900-C650-443B-9F7D-8E0BB03990DE}" type="slidenum">
              <a:rPr lang="zh-CN" altLang="en-US" sz="1200"/>
              <a:pPr/>
              <a:t>24</a:t>
            </a:fld>
            <a:endParaRPr lang="en-US" altLang="zh-CN" sz="1200"/>
          </a:p>
        </p:txBody>
      </p:sp>
      <p:sp>
        <p:nvSpPr>
          <p:cNvPr id="176131" name="Rectangle 3"/>
          <p:cNvSpPr>
            <a:spLocks noGrp="1" noChangeArrowheads="1"/>
          </p:cNvSpPr>
          <p:nvPr>
            <p:ph type="body" sz="half" idx="1"/>
          </p:nvPr>
        </p:nvSpPr>
        <p:spPr>
          <a:xfrm>
            <a:off x="307975" y="1384300"/>
            <a:ext cx="58293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30725"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07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30727" name="TextBox 11"/>
          <p:cNvSpPr txBox="1">
            <a:spLocks noChangeArrowheads="1"/>
          </p:cNvSpPr>
          <p:nvPr/>
        </p:nvSpPr>
        <p:spPr bwMode="auto">
          <a:xfrm>
            <a:off x="307975" y="1828800"/>
            <a:ext cx="85344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ts val="4000"/>
              </a:lnSpc>
            </a:pPr>
            <a:r>
              <a:rPr lang="zh-CN" altLang="en-US" sz="2400" b="1">
                <a:solidFill>
                  <a:srgbClr val="FFC000"/>
                </a:solidFill>
                <a:latin typeface="Times New Roman" pitchFamily="18" charset="0"/>
                <a:cs typeface="Times New Roman" pitchFamily="18" charset="0"/>
              </a:rPr>
              <a:t>压缩气体：</a:t>
            </a:r>
            <a:r>
              <a:rPr lang="zh-CN" altLang="en-US" sz="2400" b="1">
                <a:latin typeface="Times New Roman" pitchFamily="18" charset="0"/>
                <a:cs typeface="Times New Roman" pitchFamily="18" charset="0"/>
              </a:rPr>
              <a:t>指在</a:t>
            </a:r>
            <a:r>
              <a:rPr lang="en-US" altLang="zh-CN" sz="2400" b="1">
                <a:latin typeface="Times New Roman" pitchFamily="18" charset="0"/>
                <a:cs typeface="Times New Roman" pitchFamily="18" charset="0"/>
              </a:rPr>
              <a:t>-50</a:t>
            </a:r>
            <a:r>
              <a:rPr lang="zh-CN"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下加压包装供运输时完全是气态的气体，包括临界温度小于或等于</a:t>
            </a:r>
            <a:r>
              <a:rPr lang="en-US" altLang="zh-CN" sz="2400" b="1">
                <a:latin typeface="Times New Roman" pitchFamily="18" charset="0"/>
                <a:cs typeface="Times New Roman" pitchFamily="18" charset="0"/>
              </a:rPr>
              <a:t>-50</a:t>
            </a:r>
            <a:r>
              <a:rPr lang="zh-CN"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的所有气体。</a:t>
            </a:r>
            <a:endParaRPr lang="en-US" altLang="zh-CN" sz="2400" b="1">
              <a:solidFill>
                <a:srgbClr val="FFC000"/>
              </a:solidFill>
              <a:latin typeface="Times New Roman" pitchFamily="18" charset="0"/>
              <a:cs typeface="Times New Roman" pitchFamily="18" charset="0"/>
            </a:endParaRPr>
          </a:p>
          <a:p>
            <a:pPr algn="just">
              <a:lnSpc>
                <a:spcPts val="4000"/>
              </a:lnSpc>
            </a:pPr>
            <a:r>
              <a:rPr lang="zh-CN" altLang="en-US" sz="2400" b="1">
                <a:solidFill>
                  <a:srgbClr val="FFC000"/>
                </a:solidFill>
                <a:latin typeface="Times New Roman" pitchFamily="18" charset="0"/>
                <a:cs typeface="Times New Roman" pitchFamily="18" charset="0"/>
              </a:rPr>
              <a:t>液化气体：</a:t>
            </a:r>
            <a:r>
              <a:rPr lang="zh-CN" altLang="en-US" sz="2400" b="1">
                <a:latin typeface="Times New Roman" pitchFamily="18" charset="0"/>
                <a:cs typeface="Times New Roman" pitchFamily="18" charset="0"/>
              </a:rPr>
              <a:t>指在温度大于</a:t>
            </a:r>
            <a:r>
              <a:rPr lang="en-US" altLang="zh-CN" sz="2400" b="1">
                <a:latin typeface="Times New Roman" pitchFamily="18" charset="0"/>
                <a:cs typeface="Times New Roman" pitchFamily="18" charset="0"/>
              </a:rPr>
              <a:t>-50</a:t>
            </a:r>
            <a:r>
              <a:rPr lang="zh-CN"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下加压包装供运输时部分是液态的气体，可分为：</a:t>
            </a:r>
            <a:endParaRPr lang="en-US" altLang="zh-CN" sz="2400" b="1">
              <a:latin typeface="Times New Roman" pitchFamily="18" charset="0"/>
              <a:cs typeface="Times New Roman" pitchFamily="18" charset="0"/>
            </a:endParaRPr>
          </a:p>
          <a:p>
            <a:pPr algn="just">
              <a:lnSpc>
                <a:spcPts val="40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）高压液化气体：临界温度在</a:t>
            </a:r>
            <a:r>
              <a:rPr lang="en-US" altLang="zh-CN" sz="2400" b="1">
                <a:latin typeface="Times New Roman" pitchFamily="18" charset="0"/>
                <a:cs typeface="Times New Roman" pitchFamily="18" charset="0"/>
              </a:rPr>
              <a:t>-50</a:t>
            </a:r>
            <a:r>
              <a:rPr lang="zh-CN" altLang="zh-CN"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 ~ 65</a:t>
            </a:r>
            <a:r>
              <a:rPr lang="zh-CN"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之间的气体；</a:t>
            </a:r>
            <a:endParaRPr lang="en-US" altLang="zh-CN" sz="2400" b="1">
              <a:latin typeface="Times New Roman" pitchFamily="18" charset="0"/>
              <a:cs typeface="Times New Roman" pitchFamily="18" charset="0"/>
            </a:endParaRPr>
          </a:p>
          <a:p>
            <a:pPr algn="just">
              <a:lnSpc>
                <a:spcPts val="40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）低压液化气体：临界温度大于</a:t>
            </a:r>
            <a:r>
              <a:rPr lang="en-US" altLang="zh-CN" sz="2400" b="1">
                <a:latin typeface="Times New Roman" pitchFamily="18" charset="0"/>
                <a:cs typeface="Times New Roman" pitchFamily="18" charset="0"/>
              </a:rPr>
              <a:t>65</a:t>
            </a:r>
            <a:r>
              <a:rPr lang="zh-CN"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的气体。</a:t>
            </a:r>
            <a:endParaRPr lang="en-US" altLang="zh-CN" sz="2400" b="1">
              <a:latin typeface="Times New Roman" pitchFamily="18" charset="0"/>
              <a:cs typeface="Times New Roman" pitchFamily="18" charset="0"/>
            </a:endParaRPr>
          </a:p>
          <a:p>
            <a:pPr algn="just">
              <a:lnSpc>
                <a:spcPts val="4000"/>
              </a:lnSpc>
              <a:buFont typeface="Wingdings" pitchFamily="2" charset="2"/>
              <a:buNone/>
            </a:pPr>
            <a:r>
              <a:rPr lang="zh-CN" altLang="en-US" sz="2400" b="1">
                <a:solidFill>
                  <a:srgbClr val="FFC000"/>
                </a:solidFill>
                <a:latin typeface="Times New Roman" pitchFamily="18" charset="0"/>
                <a:cs typeface="Times New Roman" pitchFamily="18" charset="0"/>
              </a:rPr>
              <a:t>溶解气体：</a:t>
            </a:r>
            <a:r>
              <a:rPr lang="zh-CN" altLang="en-US" sz="2400" b="1">
                <a:latin typeface="Times New Roman" pitchFamily="18" charset="0"/>
                <a:cs typeface="Times New Roman" pitchFamily="18" charset="0"/>
              </a:rPr>
              <a:t>加压包装运输时溶解于液相溶剂中的气体。</a:t>
            </a:r>
            <a:endParaRPr lang="en-US" altLang="zh-CN"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47A5F60-B818-484D-8972-E4168B9AFC96}" type="slidenum">
              <a:rPr lang="zh-CN" altLang="en-US" sz="1200"/>
              <a:pPr/>
              <a:t>25</a:t>
            </a:fld>
            <a:endParaRPr lang="en-US" altLang="zh-CN" sz="1200"/>
          </a:p>
        </p:txBody>
      </p:sp>
      <p:sp>
        <p:nvSpPr>
          <p:cNvPr id="176131" name="Rectangle 3"/>
          <p:cNvSpPr>
            <a:spLocks noGrp="1" noChangeArrowheads="1"/>
          </p:cNvSpPr>
          <p:nvPr>
            <p:ph type="body" sz="half" idx="1"/>
          </p:nvPr>
        </p:nvSpPr>
        <p:spPr>
          <a:xfrm>
            <a:off x="493713" y="1295400"/>
            <a:ext cx="60198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32773"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27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32775" name="TextBox 11"/>
          <p:cNvSpPr txBox="1">
            <a:spLocks noChangeArrowheads="1"/>
          </p:cNvSpPr>
          <p:nvPr/>
        </p:nvSpPr>
        <p:spPr bwMode="auto">
          <a:xfrm>
            <a:off x="457200" y="1676400"/>
            <a:ext cx="83058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50000"/>
              </a:lnSpc>
            </a:pPr>
            <a:r>
              <a:rPr lang="zh-CN" altLang="en-US" sz="2400" b="1">
                <a:solidFill>
                  <a:srgbClr val="FFC000"/>
                </a:solidFill>
                <a:latin typeface="Times New Roman" pitchFamily="18" charset="0"/>
                <a:cs typeface="Times New Roman" pitchFamily="18" charset="0"/>
              </a:rPr>
              <a:t>冷冻液化气体：</a:t>
            </a:r>
            <a:r>
              <a:rPr lang="zh-CN" altLang="en-US" sz="2400" b="1">
                <a:latin typeface="Times New Roman" pitchFamily="18" charset="0"/>
                <a:cs typeface="Times New Roman" pitchFamily="18" charset="0"/>
              </a:rPr>
              <a:t>包装运输时由于其温度低而部分呈液态的气体。</a:t>
            </a:r>
            <a:endParaRPr lang="en-US" altLang="zh-CN" sz="2400" b="1">
              <a:latin typeface="Times New Roman" pitchFamily="18" charset="0"/>
              <a:cs typeface="Times New Roman" pitchFamily="18" charset="0"/>
            </a:endParaRPr>
          </a:p>
          <a:p>
            <a:pPr algn="just">
              <a:lnSpc>
                <a:spcPct val="150000"/>
              </a:lnSpc>
            </a:pPr>
            <a:r>
              <a:rPr lang="zh-CN" altLang="en-US" sz="2400" b="1">
                <a:solidFill>
                  <a:srgbClr val="FFC000"/>
                </a:solidFill>
                <a:latin typeface="Times New Roman" pitchFamily="18" charset="0"/>
                <a:cs typeface="Times New Roman" pitchFamily="18" charset="0"/>
              </a:rPr>
              <a:t>气体的危险性顺序：</a:t>
            </a:r>
            <a:endParaRPr lang="en-US" altLang="zh-CN" sz="2400" b="1">
              <a:solidFill>
                <a:srgbClr val="FFC000"/>
              </a:solidFill>
              <a:latin typeface="Times New Roman" pitchFamily="18" charset="0"/>
              <a:cs typeface="Times New Roman" pitchFamily="18" charset="0"/>
            </a:endParaRPr>
          </a:p>
          <a:p>
            <a:pPr algn="just">
              <a:lnSpc>
                <a:spcPct val="150000"/>
              </a:lnSpc>
            </a:pPr>
            <a:r>
              <a:rPr lang="zh-CN" altLang="zh-CN" sz="2400" b="1">
                <a:latin typeface="Times New Roman" pitchFamily="18" charset="0"/>
                <a:cs typeface="Times New Roman" pitchFamily="18" charset="0"/>
              </a:rPr>
              <a:t>具有两个项别以上危险性的气体和气体混合物，其危险性先后顺序</a:t>
            </a:r>
            <a:r>
              <a:rPr lang="zh-CN" altLang="en-US" sz="2400" b="1">
                <a:latin typeface="Times New Roman" pitchFamily="18" charset="0"/>
                <a:cs typeface="Times New Roman" pitchFamily="18" charset="0"/>
              </a:rPr>
              <a:t>如下：</a:t>
            </a:r>
            <a:endParaRPr lang="en-US" altLang="zh-CN" sz="2400" b="1">
              <a:latin typeface="Times New Roman" pitchFamily="18" charset="0"/>
              <a:cs typeface="Times New Roman" pitchFamily="18" charset="0"/>
            </a:endParaRPr>
          </a:p>
          <a:p>
            <a:pPr algn="just">
              <a:lnSpc>
                <a:spcPct val="1500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2.3</a:t>
            </a:r>
            <a:r>
              <a:rPr lang="zh-CN" altLang="zh-CN" sz="2400" b="1">
                <a:latin typeface="Times New Roman" pitchFamily="18" charset="0"/>
                <a:cs typeface="Times New Roman" pitchFamily="18" charset="0"/>
              </a:rPr>
              <a:t>项优先于</a:t>
            </a:r>
            <a:r>
              <a:rPr lang="zh-CN" altLang="en-US" sz="2400" b="1">
                <a:latin typeface="Times New Roman" pitchFamily="18" charset="0"/>
                <a:cs typeface="Times New Roman" pitchFamily="18" charset="0"/>
              </a:rPr>
              <a:t>所有</a:t>
            </a:r>
            <a:r>
              <a:rPr lang="zh-CN" altLang="zh-CN" sz="2400" b="1">
                <a:latin typeface="Times New Roman" pitchFamily="18" charset="0"/>
                <a:cs typeface="Times New Roman" pitchFamily="18" charset="0"/>
              </a:rPr>
              <a:t>其他项，</a:t>
            </a:r>
            <a:endParaRPr lang="en-US" altLang="zh-CN" sz="2400" b="1">
              <a:latin typeface="Times New Roman" pitchFamily="18" charset="0"/>
              <a:cs typeface="Times New Roman" pitchFamily="18" charset="0"/>
            </a:endParaRPr>
          </a:p>
          <a:p>
            <a:pPr algn="just">
              <a:lnSpc>
                <a:spcPct val="1500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2.1</a:t>
            </a:r>
            <a:r>
              <a:rPr lang="zh-CN" altLang="zh-CN" sz="2400" b="1">
                <a:latin typeface="Times New Roman" pitchFamily="18" charset="0"/>
                <a:cs typeface="Times New Roman" pitchFamily="18" charset="0"/>
              </a:rPr>
              <a:t>项优先于</a:t>
            </a:r>
            <a:r>
              <a:rPr lang="en-US" altLang="zh-CN" sz="2400" b="1">
                <a:latin typeface="Times New Roman" pitchFamily="18" charset="0"/>
                <a:cs typeface="Times New Roman" pitchFamily="18" charset="0"/>
              </a:rPr>
              <a:t>2.2</a:t>
            </a:r>
            <a:r>
              <a:rPr lang="zh-CN" altLang="zh-CN" sz="2400" b="1">
                <a:latin typeface="Times New Roman" pitchFamily="18" charset="0"/>
                <a:cs typeface="Times New Roman" pitchFamily="18" charset="0"/>
              </a:rPr>
              <a:t>项</a:t>
            </a:r>
            <a:r>
              <a:rPr lang="zh-CN" altLang="en-US" sz="2400" b="1">
                <a:latin typeface="Times New Roman" pitchFamily="18" charset="0"/>
                <a:cs typeface="Times New Roman" pitchFamily="18" charset="0"/>
              </a:rPr>
              <a:t>。</a:t>
            </a:r>
            <a:endParaRPr lang="zh-CN" altLang="zh-CN"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AFAF4BC-F70C-442D-B60E-10BB409478D1}" type="slidenum">
              <a:rPr lang="zh-CN" altLang="en-US" sz="1200"/>
              <a:pPr/>
              <a:t>26</a:t>
            </a:fld>
            <a:endParaRPr lang="en-US" altLang="zh-CN" sz="1200"/>
          </a:p>
        </p:txBody>
      </p:sp>
      <p:grpSp>
        <p:nvGrpSpPr>
          <p:cNvPr id="34820"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48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271" name="TextBox 11"/>
          <p:cNvSpPr txBox="1">
            <a:spLocks noChangeArrowheads="1"/>
          </p:cNvSpPr>
          <p:nvPr/>
        </p:nvSpPr>
        <p:spPr bwMode="auto">
          <a:xfrm>
            <a:off x="304800" y="1720850"/>
            <a:ext cx="8534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defRPr/>
            </a:pPr>
            <a:r>
              <a:rPr lang="en-US" altLang="zh-CN" sz="2400" b="1" dirty="0" smtClean="0">
                <a:solidFill>
                  <a:srgbClr val="3EF030"/>
                </a:solidFill>
                <a:latin typeface="Times New Roman" pitchFamily="18" charset="0"/>
                <a:cs typeface="Times New Roman" pitchFamily="18" charset="0"/>
              </a:rPr>
              <a:t>2.1 </a:t>
            </a:r>
            <a:r>
              <a:rPr lang="zh-CN" altLang="en-US" sz="2400" b="1" dirty="0" smtClean="0">
                <a:solidFill>
                  <a:srgbClr val="3EF030"/>
                </a:solidFill>
                <a:latin typeface="Times New Roman" pitchFamily="18" charset="0"/>
                <a:cs typeface="Times New Roman" pitchFamily="18" charset="0"/>
              </a:rPr>
              <a:t>项 </a:t>
            </a:r>
            <a:r>
              <a:rPr lang="zh-CN" altLang="en-US" sz="2400" b="1" dirty="0" smtClean="0">
                <a:latin typeface="Times New Roman" pitchFamily="18" charset="0"/>
                <a:cs typeface="Times New Roman" pitchFamily="18" charset="0"/>
              </a:rPr>
              <a:t>易燃气体</a:t>
            </a:r>
            <a:endParaRPr lang="en-US" altLang="zh-CN" sz="2400" b="1" dirty="0" smtClean="0">
              <a:latin typeface="Times New Roman" pitchFamily="18" charset="0"/>
              <a:cs typeface="Times New Roman" pitchFamily="18" charset="0"/>
            </a:endParaRPr>
          </a:p>
          <a:p>
            <a:pPr>
              <a:lnSpc>
                <a:spcPct val="150000"/>
              </a:lnSpc>
              <a:defRPr/>
            </a:pPr>
            <a:r>
              <a:rPr lang="zh-CN" altLang="zh-CN" sz="2400" b="1" dirty="0" smtClean="0">
                <a:latin typeface="Times New Roman" pitchFamily="18" charset="0"/>
                <a:cs typeface="Times New Roman" pitchFamily="18" charset="0"/>
              </a:rPr>
              <a:t>包括在</a:t>
            </a:r>
            <a:r>
              <a:rPr lang="en-US" altLang="zh-CN" sz="2400" b="1" dirty="0" smtClean="0">
                <a:latin typeface="Times New Roman" pitchFamily="18" charset="0"/>
                <a:cs typeface="Times New Roman" pitchFamily="18" charset="0"/>
              </a:rPr>
              <a:t> 20</a:t>
            </a:r>
            <a:r>
              <a:rPr lang="zh-CN" altLang="zh-CN" sz="2400" b="1" dirty="0" smtClean="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和</a:t>
            </a:r>
            <a:r>
              <a:rPr lang="en-US" altLang="zh-CN" sz="2400" b="1" dirty="0" smtClean="0">
                <a:latin typeface="Times New Roman" pitchFamily="18" charset="0"/>
                <a:cs typeface="Times New Roman" pitchFamily="18" charset="0"/>
              </a:rPr>
              <a:t> 101.3 </a:t>
            </a:r>
            <a:r>
              <a:rPr lang="en-US" altLang="zh-CN" sz="2400" b="1" dirty="0" err="1" smtClean="0">
                <a:latin typeface="Times New Roman" pitchFamily="18" charset="0"/>
                <a:cs typeface="Times New Roman" pitchFamily="18" charset="0"/>
              </a:rPr>
              <a:t>kPa</a:t>
            </a:r>
            <a:r>
              <a:rPr lang="en-US" altLang="zh-CN" sz="2400" b="1" dirty="0" smtClean="0">
                <a:latin typeface="Times New Roman" pitchFamily="18" charset="0"/>
                <a:cs typeface="Times New Roman" pitchFamily="18" charset="0"/>
              </a:rPr>
              <a:t> </a:t>
            </a:r>
            <a:r>
              <a:rPr lang="zh-CN" altLang="zh-CN" sz="2400" b="1" dirty="0" smtClean="0">
                <a:latin typeface="Times New Roman" pitchFamily="18" charset="0"/>
                <a:cs typeface="Times New Roman" pitchFamily="18" charset="0"/>
              </a:rPr>
              <a:t>条件下</a:t>
            </a:r>
            <a:r>
              <a:rPr lang="zh-CN" altLang="en-US" sz="2400" b="1" dirty="0" smtClean="0">
                <a:latin typeface="Times New Roman" pitchFamily="18" charset="0"/>
                <a:cs typeface="Times New Roman" pitchFamily="18" charset="0"/>
              </a:rPr>
              <a:t>满足下列条件之一的气体：</a:t>
            </a:r>
            <a:endParaRPr lang="zh-CN" altLang="zh-CN" sz="2400" b="1" dirty="0" smtClean="0">
              <a:latin typeface="Times New Roman" pitchFamily="18" charset="0"/>
              <a:cs typeface="Times New Roman" pitchFamily="18" charset="0"/>
            </a:endParaRPr>
          </a:p>
          <a:p>
            <a:pPr marL="457200" indent="-457200">
              <a:lnSpc>
                <a:spcPct val="150000"/>
              </a:lnSpc>
              <a:buFontTx/>
              <a:buAutoNum type="alphaLcParenR"/>
              <a:defRPr/>
            </a:pPr>
            <a:r>
              <a:rPr lang="zh-CN" altLang="en-US" sz="2400" b="1" dirty="0" smtClean="0">
                <a:latin typeface="Times New Roman" pitchFamily="18" charset="0"/>
                <a:cs typeface="Times New Roman" pitchFamily="18" charset="0"/>
              </a:rPr>
              <a:t>爆炸下线小于或等于</a:t>
            </a:r>
            <a:r>
              <a:rPr lang="en-US" altLang="zh-CN" sz="2400" b="1" dirty="0" smtClean="0">
                <a:solidFill>
                  <a:srgbClr val="FFC000"/>
                </a:solidFill>
                <a:latin typeface="Times New Roman" pitchFamily="18" charset="0"/>
                <a:cs typeface="Times New Roman" pitchFamily="18" charset="0"/>
              </a:rPr>
              <a:t>13%</a:t>
            </a:r>
            <a:r>
              <a:rPr lang="zh-CN" altLang="zh-CN" sz="2400" b="1" dirty="0" smtClean="0">
                <a:latin typeface="Times New Roman" pitchFamily="18" charset="0"/>
                <a:cs typeface="Times New Roman" pitchFamily="18" charset="0"/>
              </a:rPr>
              <a:t>的气体</a:t>
            </a:r>
            <a:r>
              <a:rPr lang="zh-CN" altLang="en-US" sz="2400" b="1" dirty="0" smtClean="0">
                <a:latin typeface="Times New Roman" pitchFamily="18" charset="0"/>
                <a:cs typeface="Times New Roman" pitchFamily="18" charset="0"/>
              </a:rPr>
              <a:t>；</a:t>
            </a:r>
            <a:endParaRPr lang="en-US" altLang="zh-CN" sz="2400" b="1" dirty="0" smtClean="0">
              <a:latin typeface="Times New Roman" pitchFamily="18" charset="0"/>
              <a:cs typeface="Times New Roman" pitchFamily="18" charset="0"/>
            </a:endParaRPr>
          </a:p>
          <a:p>
            <a:pPr marL="457200" indent="-457200">
              <a:lnSpc>
                <a:spcPct val="150000"/>
              </a:lnSpc>
              <a:buFontTx/>
              <a:buAutoNum type="alphaLcParenR"/>
              <a:defRPr/>
            </a:pPr>
            <a:r>
              <a:rPr lang="zh-CN" altLang="en-US" sz="2400" b="1" dirty="0" smtClean="0">
                <a:latin typeface="Times New Roman" pitchFamily="18" charset="0"/>
                <a:cs typeface="Times New Roman" pitchFamily="18" charset="0"/>
              </a:rPr>
              <a:t>不论其爆炸下线如何，其爆炸极限（</a:t>
            </a:r>
            <a:r>
              <a:rPr lang="zh-CN" altLang="zh-CN" sz="2400" b="1" dirty="0" smtClean="0">
                <a:latin typeface="Times New Roman" pitchFamily="18" charset="0"/>
                <a:cs typeface="Times New Roman" pitchFamily="18" charset="0"/>
              </a:rPr>
              <a:t>燃烧</a:t>
            </a:r>
            <a:r>
              <a:rPr lang="zh-CN" altLang="en-US" sz="2400" b="1" dirty="0">
                <a:latin typeface="Times New Roman" pitchFamily="18" charset="0"/>
                <a:cs typeface="Times New Roman" pitchFamily="18" charset="0"/>
              </a:rPr>
              <a:t>）</a:t>
            </a:r>
            <a:r>
              <a:rPr lang="zh-CN" altLang="zh-CN" sz="2400" b="1" dirty="0" smtClean="0">
                <a:latin typeface="Times New Roman" pitchFamily="18" charset="0"/>
                <a:cs typeface="Times New Roman" pitchFamily="18" charset="0"/>
              </a:rPr>
              <a:t>范围</a:t>
            </a:r>
            <a:r>
              <a:rPr lang="zh-CN" altLang="en-US" sz="2400" b="1" dirty="0" smtClean="0">
                <a:latin typeface="Times New Roman" pitchFamily="18" charset="0"/>
                <a:cs typeface="Times New Roman" pitchFamily="18" charset="0"/>
              </a:rPr>
              <a:t>大于或等于</a:t>
            </a:r>
            <a:r>
              <a:rPr lang="en-US" altLang="zh-CN" sz="2400" b="1" dirty="0" smtClean="0">
                <a:solidFill>
                  <a:srgbClr val="FFC000"/>
                </a:solidFill>
                <a:latin typeface="Times New Roman" pitchFamily="18" charset="0"/>
                <a:cs typeface="Times New Roman" pitchFamily="18" charset="0"/>
              </a:rPr>
              <a:t>12%</a:t>
            </a:r>
            <a:r>
              <a:rPr lang="zh-CN" altLang="zh-CN" sz="2400" b="1" dirty="0" smtClean="0">
                <a:latin typeface="Times New Roman" pitchFamily="18" charset="0"/>
                <a:cs typeface="Times New Roman" pitchFamily="18" charset="0"/>
              </a:rPr>
              <a:t>的气体。</a:t>
            </a:r>
            <a:endParaRPr lang="en-US" altLang="zh-CN" sz="2400" b="1" dirty="0" smtClean="0">
              <a:latin typeface="Times New Roman" pitchFamily="18" charset="0"/>
              <a:cs typeface="Times New Roman" pitchFamily="18" charset="0"/>
            </a:endParaRPr>
          </a:p>
          <a:p>
            <a:pPr>
              <a:lnSpc>
                <a:spcPct val="150000"/>
              </a:lnSpc>
              <a:defRPr/>
            </a:pPr>
            <a:r>
              <a:rPr lang="zh-CN" altLang="en-US" sz="2400" b="1" dirty="0" smtClean="0">
                <a:solidFill>
                  <a:srgbClr val="FFC000"/>
                </a:solidFill>
                <a:latin typeface="Times New Roman" pitchFamily="18" charset="0"/>
              </a:rPr>
              <a:t>爆炸极限：</a:t>
            </a:r>
            <a:r>
              <a:rPr lang="zh-CN" altLang="en-US" sz="2400" b="1" dirty="0" smtClean="0">
                <a:latin typeface="Times New Roman" pitchFamily="18" charset="0"/>
              </a:rPr>
              <a:t>可</a:t>
            </a:r>
            <a:r>
              <a:rPr lang="zh-CN" altLang="en-US" sz="2400" b="1" dirty="0">
                <a:latin typeface="Times New Roman" pitchFamily="18" charset="0"/>
              </a:rPr>
              <a:t>燃气体和可燃液体蒸汽与空气形成的混合物只有在一定范围内才可能发生爆炸。可发生爆炸的最低的可燃气体或可燃液体蒸汽浓度称为爆炸下</a:t>
            </a:r>
            <a:r>
              <a:rPr lang="zh-CN" altLang="en-US" sz="2400" b="1" dirty="0" smtClean="0">
                <a:latin typeface="Times New Roman" pitchFamily="18" charset="0"/>
              </a:rPr>
              <a:t>线，</a:t>
            </a:r>
            <a:r>
              <a:rPr lang="zh-CN" altLang="en-US" sz="2400" b="1" dirty="0">
                <a:latin typeface="Times New Roman" pitchFamily="18" charset="0"/>
              </a:rPr>
              <a:t>最高浓度称为上</a:t>
            </a:r>
            <a:r>
              <a:rPr lang="zh-CN" altLang="en-US" sz="2400" b="1" dirty="0" smtClean="0">
                <a:latin typeface="Times New Roman" pitchFamily="18" charset="0"/>
              </a:rPr>
              <a:t>限。</a:t>
            </a:r>
            <a:endParaRPr lang="en-US" altLang="zh-CN" sz="2400" b="1" dirty="0">
              <a:latin typeface="Times New Roman" pitchFamily="18" charset="0"/>
            </a:endParaRPr>
          </a:p>
        </p:txBody>
      </p:sp>
      <p:sp>
        <p:nvSpPr>
          <p:cNvPr id="11" name="Rectangle 3"/>
          <p:cNvSpPr>
            <a:spLocks noGrp="1" noChangeArrowheads="1"/>
          </p:cNvSpPr>
          <p:nvPr>
            <p:ph type="body" sz="half" idx="1"/>
          </p:nvPr>
        </p:nvSpPr>
        <p:spPr>
          <a:xfrm>
            <a:off x="493713" y="1295400"/>
            <a:ext cx="60198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4CAACFA6-126A-4638-A621-08EE50DAE542}" type="datetime1">
              <a:rPr lang="zh-CN" altLang="en-US"/>
              <a:pPr>
                <a:defRPr/>
              </a:pPr>
              <a:t>2017/3/7</a:t>
            </a:fld>
            <a:endParaRPr lang="en-US" altLang="zh-CN" dirty="0"/>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EAE6A44-B0C1-4342-91DD-389340142D19}" type="slidenum">
              <a:rPr lang="zh-CN" altLang="en-US" sz="1200"/>
              <a:pPr/>
              <a:t>27</a:t>
            </a:fld>
            <a:endParaRPr lang="en-US" altLang="zh-CN" sz="1200"/>
          </a:p>
        </p:txBody>
      </p:sp>
      <p:grpSp>
        <p:nvGrpSpPr>
          <p:cNvPr id="36868"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68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36870" name="TextBox 11"/>
          <p:cNvSpPr txBox="1">
            <a:spLocks noChangeArrowheads="1"/>
          </p:cNvSpPr>
          <p:nvPr/>
        </p:nvSpPr>
        <p:spPr bwMode="auto">
          <a:xfrm>
            <a:off x="314325" y="1676400"/>
            <a:ext cx="85344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ts val="3500"/>
              </a:lnSpc>
            </a:pPr>
            <a:r>
              <a:rPr lang="en-US" altLang="zh-CN" sz="2400" b="1">
                <a:solidFill>
                  <a:srgbClr val="3EF030"/>
                </a:solidFill>
                <a:latin typeface="Times New Roman" pitchFamily="18" charset="0"/>
                <a:cs typeface="Times New Roman" pitchFamily="18" charset="0"/>
              </a:rPr>
              <a:t>2.2 </a:t>
            </a:r>
            <a:r>
              <a:rPr lang="zh-CN" altLang="en-US" sz="2400" b="1">
                <a:solidFill>
                  <a:srgbClr val="3EF030"/>
                </a:solidFill>
                <a:latin typeface="Times New Roman" pitchFamily="18" charset="0"/>
                <a:cs typeface="Times New Roman" pitchFamily="18" charset="0"/>
              </a:rPr>
              <a:t>项 </a:t>
            </a:r>
            <a:r>
              <a:rPr lang="zh-CN" altLang="en-US" sz="2400" b="1">
                <a:latin typeface="Times New Roman" pitchFamily="18" charset="0"/>
                <a:cs typeface="Times New Roman" pitchFamily="18" charset="0"/>
              </a:rPr>
              <a:t>非易燃无毒气体，</a:t>
            </a:r>
            <a:endParaRPr lang="en-US" altLang="zh-CN" sz="2400" b="1">
              <a:latin typeface="Times New Roman" pitchFamily="18" charset="0"/>
              <a:cs typeface="Times New Roman" pitchFamily="18" charset="0"/>
            </a:endParaRPr>
          </a:p>
          <a:p>
            <a:pPr algn="just" eaLnBrk="1" hangingPunct="1">
              <a:lnSpc>
                <a:spcPts val="3500"/>
              </a:lnSpc>
            </a:pPr>
            <a:r>
              <a:rPr lang="zh-CN" altLang="zh-CN" sz="2400" b="1">
                <a:latin typeface="Times New Roman" pitchFamily="18" charset="0"/>
                <a:cs typeface="Times New Roman" pitchFamily="18" charset="0"/>
              </a:rPr>
              <a:t>包括</a:t>
            </a:r>
            <a:r>
              <a:rPr lang="zh-CN" altLang="en-US" sz="2400" b="1">
                <a:latin typeface="Times New Roman" pitchFamily="18" charset="0"/>
                <a:cs typeface="Times New Roman" pitchFamily="18" charset="0"/>
              </a:rPr>
              <a:t>：窒息性气体以及不属于其他项别的气体。</a:t>
            </a:r>
            <a:endParaRPr lang="en-US" altLang="zh-CN" sz="2400" b="1">
              <a:latin typeface="Times New Roman" pitchFamily="18" charset="0"/>
              <a:cs typeface="Times New Roman" pitchFamily="18" charset="0"/>
            </a:endParaRPr>
          </a:p>
          <a:p>
            <a:pPr algn="just" eaLnBrk="1" hangingPunct="1">
              <a:lnSpc>
                <a:spcPts val="3500"/>
              </a:lnSpc>
            </a:pPr>
            <a:r>
              <a:rPr lang="zh-CN" altLang="en-US" sz="2400" b="1">
                <a:latin typeface="Times New Roman" pitchFamily="18" charset="0"/>
                <a:cs typeface="Times New Roman" pitchFamily="18" charset="0"/>
              </a:rPr>
              <a:t>不包括：在温度</a:t>
            </a:r>
            <a:r>
              <a:rPr lang="en-US" altLang="zh-CN" sz="2400" b="1">
                <a:latin typeface="Times New Roman" pitchFamily="18" charset="0"/>
                <a:cs typeface="Times New Roman" pitchFamily="18" charset="0"/>
              </a:rPr>
              <a:t>20</a:t>
            </a:r>
            <a:r>
              <a:rPr lang="en-US" altLang="zh-CN" sz="2400" b="1">
                <a:latin typeface="宋体" charset="-122"/>
                <a:cs typeface="Times New Roman" pitchFamily="18" charset="0"/>
              </a:rPr>
              <a:t>℃</a:t>
            </a:r>
            <a:r>
              <a:rPr lang="zh-CN" altLang="en-US" sz="2400" b="1">
                <a:latin typeface="宋体" charset="-122"/>
                <a:cs typeface="Times New Roman" pitchFamily="18" charset="0"/>
              </a:rPr>
              <a:t>时的压力低于</a:t>
            </a:r>
            <a:r>
              <a:rPr lang="en-US" altLang="zh-CN" sz="2400" b="1">
                <a:latin typeface="宋体" charset="-122"/>
                <a:cs typeface="Times New Roman" pitchFamily="18" charset="0"/>
              </a:rPr>
              <a:t>200kPa</a:t>
            </a:r>
            <a:r>
              <a:rPr lang="zh-CN" altLang="en-US" sz="2400" b="1">
                <a:latin typeface="宋体" charset="-122"/>
                <a:cs typeface="Times New Roman" pitchFamily="18" charset="0"/>
              </a:rPr>
              <a:t>，并且未经液化或冷冻的气体。</a:t>
            </a:r>
            <a:endParaRPr lang="en-US" altLang="zh-CN" sz="2400" b="1">
              <a:latin typeface="Times New Roman" pitchFamily="18" charset="0"/>
              <a:cs typeface="Times New Roman" pitchFamily="18" charset="0"/>
            </a:endParaRPr>
          </a:p>
          <a:p>
            <a:pPr algn="just" eaLnBrk="1" hangingPunct="1">
              <a:lnSpc>
                <a:spcPts val="3500"/>
              </a:lnSpc>
            </a:pPr>
            <a:r>
              <a:rPr lang="en-US" altLang="zh-CN" sz="2400" b="1">
                <a:solidFill>
                  <a:srgbClr val="3EF030"/>
                </a:solidFill>
                <a:latin typeface="Times New Roman" pitchFamily="18" charset="0"/>
                <a:cs typeface="Times New Roman" pitchFamily="18" charset="0"/>
              </a:rPr>
              <a:t>2.3 </a:t>
            </a:r>
            <a:r>
              <a:rPr lang="zh-CN" altLang="en-US" sz="2400" b="1">
                <a:solidFill>
                  <a:srgbClr val="3EF030"/>
                </a:solidFill>
                <a:latin typeface="Times New Roman" pitchFamily="18" charset="0"/>
                <a:cs typeface="Times New Roman" pitchFamily="18" charset="0"/>
              </a:rPr>
              <a:t>项 </a:t>
            </a:r>
            <a:r>
              <a:rPr lang="zh-CN" altLang="en-US" sz="2400" b="1">
                <a:latin typeface="Times New Roman" pitchFamily="18" charset="0"/>
                <a:cs typeface="Times New Roman" pitchFamily="18" charset="0"/>
              </a:rPr>
              <a:t>毒性气体，本项包括满足下列条件之一的气体：</a:t>
            </a:r>
            <a:endParaRPr lang="en-US" altLang="zh-CN" sz="2400" b="1">
              <a:latin typeface="Times New Roman" pitchFamily="18" charset="0"/>
              <a:cs typeface="Times New Roman" pitchFamily="18" charset="0"/>
            </a:endParaRPr>
          </a:p>
          <a:p>
            <a:pPr algn="just" eaLnBrk="1" hangingPunct="1">
              <a:lnSpc>
                <a:spcPts val="35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）其</a:t>
            </a:r>
            <a:r>
              <a:rPr lang="zh-CN" altLang="zh-CN" sz="2400" b="1">
                <a:latin typeface="Times New Roman" pitchFamily="18" charset="0"/>
                <a:cs typeface="Times New Roman" pitchFamily="18" charset="0"/>
              </a:rPr>
              <a:t>毒性或腐蚀性对</a:t>
            </a:r>
            <a:r>
              <a:rPr lang="zh-CN" altLang="en-US" sz="2400" b="1">
                <a:latin typeface="Times New Roman" pitchFamily="18" charset="0"/>
                <a:cs typeface="Times New Roman" pitchFamily="18" charset="0"/>
              </a:rPr>
              <a:t>人类</a:t>
            </a:r>
            <a:r>
              <a:rPr lang="zh-CN" altLang="zh-CN" sz="2400" b="1">
                <a:latin typeface="Times New Roman" pitchFamily="18" charset="0"/>
                <a:cs typeface="Times New Roman" pitchFamily="18" charset="0"/>
              </a:rPr>
              <a:t>健康造成危害的气体</a:t>
            </a:r>
            <a:r>
              <a:rPr lang="zh-CN" altLang="en-US" sz="2400" b="1">
                <a:latin typeface="Times New Roman" pitchFamily="18" charset="0"/>
                <a:cs typeface="Times New Roman" pitchFamily="18" charset="0"/>
              </a:rPr>
              <a:t>；</a:t>
            </a:r>
            <a:endParaRPr lang="en-US" altLang="zh-CN" sz="2400" b="1">
              <a:latin typeface="Times New Roman" pitchFamily="18" charset="0"/>
              <a:cs typeface="Times New Roman" pitchFamily="18" charset="0"/>
            </a:endParaRPr>
          </a:p>
          <a:p>
            <a:pPr algn="just" eaLnBrk="1" hangingPunct="1">
              <a:lnSpc>
                <a:spcPts val="35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zh-CN" altLang="zh-CN" sz="2400" b="1">
                <a:latin typeface="Times New Roman" pitchFamily="18" charset="0"/>
                <a:cs typeface="Times New Roman" pitchFamily="18" charset="0"/>
              </a:rPr>
              <a:t>半数致死浓度</a:t>
            </a:r>
            <a:r>
              <a:rPr lang="en-US" altLang="zh-CN" sz="2400" b="1">
                <a:solidFill>
                  <a:srgbClr val="FFC000"/>
                </a:solidFill>
                <a:latin typeface="Times New Roman" pitchFamily="18" charset="0"/>
                <a:cs typeface="Times New Roman" pitchFamily="18" charset="0"/>
              </a:rPr>
              <a:t>LC</a:t>
            </a:r>
            <a:r>
              <a:rPr lang="en-US" altLang="zh-CN" sz="2000" b="1" baseline="-25000">
                <a:solidFill>
                  <a:srgbClr val="FFC000"/>
                </a:solidFill>
                <a:latin typeface="Times New Roman" pitchFamily="18" charset="0"/>
                <a:cs typeface="Times New Roman" pitchFamily="18" charset="0"/>
              </a:rPr>
              <a:t>50</a:t>
            </a:r>
            <a:r>
              <a:rPr lang="zh-CN" altLang="zh-CN" sz="2400" b="1">
                <a:latin typeface="Times New Roman" pitchFamily="18" charset="0"/>
                <a:cs typeface="Times New Roman" pitchFamily="18" charset="0"/>
              </a:rPr>
              <a:t>值不大于</a:t>
            </a:r>
            <a:r>
              <a:rPr lang="zh-CN" altLang="en-US" sz="2400" b="1">
                <a:latin typeface="Times New Roman" pitchFamily="18" charset="0"/>
                <a:cs typeface="Times New Roman" pitchFamily="18" charset="0"/>
              </a:rPr>
              <a:t>或等于</a:t>
            </a:r>
            <a:r>
              <a:rPr lang="en-US" altLang="zh-CN" sz="2400" b="1">
                <a:latin typeface="Times New Roman" pitchFamily="18" charset="0"/>
                <a:cs typeface="Times New Roman" pitchFamily="18" charset="0"/>
              </a:rPr>
              <a:t>5000 ml/m</a:t>
            </a:r>
            <a:r>
              <a:rPr lang="en-US" altLang="zh-CN" sz="2400" b="1" baseline="30000">
                <a:latin typeface="Times New Roman" pitchFamily="18" charset="0"/>
                <a:cs typeface="Times New Roman" pitchFamily="18" charset="0"/>
              </a:rPr>
              <a:t>3</a:t>
            </a:r>
            <a:r>
              <a:rPr lang="en-US" altLang="zh-CN" sz="2400" b="1">
                <a:latin typeface="Times New Roman" pitchFamily="18" charset="0"/>
                <a:cs typeface="Times New Roman" pitchFamily="18" charset="0"/>
              </a:rPr>
              <a:t> </a:t>
            </a:r>
            <a:r>
              <a:rPr lang="zh-CN" altLang="en-US" sz="2400" b="1">
                <a:latin typeface="Times New Roman" pitchFamily="18" charset="0"/>
                <a:cs typeface="Times New Roman" pitchFamily="18" charset="0"/>
              </a:rPr>
              <a:t>的</a:t>
            </a:r>
            <a:r>
              <a:rPr lang="zh-CN" altLang="zh-CN" sz="2400" b="1">
                <a:latin typeface="Times New Roman" pitchFamily="18" charset="0"/>
                <a:cs typeface="Times New Roman" pitchFamily="18" charset="0"/>
              </a:rPr>
              <a:t>毒性或腐蚀性气体。</a:t>
            </a:r>
          </a:p>
          <a:p>
            <a:pPr algn="just" eaLnBrk="1" hangingPunct="1">
              <a:lnSpc>
                <a:spcPts val="3500"/>
              </a:lnSpc>
            </a:pPr>
            <a:r>
              <a:rPr lang="en-US" altLang="zh-CN" sz="2400" b="1">
                <a:solidFill>
                  <a:srgbClr val="FFC000"/>
                </a:solidFill>
                <a:latin typeface="Times New Roman" pitchFamily="18" charset="0"/>
                <a:cs typeface="Times New Roman" pitchFamily="18" charset="0"/>
              </a:rPr>
              <a:t>LC</a:t>
            </a:r>
            <a:r>
              <a:rPr lang="en-US" altLang="zh-CN" sz="2400" b="1" baseline="-25000">
                <a:solidFill>
                  <a:srgbClr val="FFC000"/>
                </a:solidFill>
                <a:latin typeface="Times New Roman" pitchFamily="18" charset="0"/>
                <a:cs typeface="Times New Roman" pitchFamily="18" charset="0"/>
              </a:rPr>
              <a:t>50</a:t>
            </a:r>
            <a:r>
              <a:rPr lang="zh-CN" altLang="en-US" sz="2400" b="1">
                <a:solidFill>
                  <a:srgbClr val="FFC000"/>
                </a:solidFill>
                <a:latin typeface="Times New Roman" pitchFamily="18" charset="0"/>
                <a:cs typeface="Times New Roman" pitchFamily="18" charset="0"/>
              </a:rPr>
              <a:t>：使雌雄青年大白鼠连续吸入</a:t>
            </a:r>
            <a:r>
              <a:rPr lang="en-US" altLang="zh-CN" sz="2400" b="1">
                <a:solidFill>
                  <a:srgbClr val="FFC000"/>
                </a:solidFill>
                <a:latin typeface="Times New Roman" pitchFamily="18" charset="0"/>
                <a:cs typeface="Times New Roman" pitchFamily="18" charset="0"/>
              </a:rPr>
              <a:t>1h</a:t>
            </a:r>
            <a:r>
              <a:rPr lang="zh-CN" altLang="en-US" sz="2400" b="1">
                <a:solidFill>
                  <a:srgbClr val="FFC000"/>
                </a:solidFill>
                <a:latin typeface="Times New Roman" pitchFamily="18" charset="0"/>
                <a:cs typeface="Times New Roman" pitchFamily="18" charset="0"/>
              </a:rPr>
              <a:t>，最可能使受试动物在</a:t>
            </a:r>
            <a:r>
              <a:rPr lang="en-US" altLang="zh-CN" sz="2400" b="1">
                <a:solidFill>
                  <a:srgbClr val="FFC000"/>
                </a:solidFill>
                <a:latin typeface="Times New Roman" pitchFamily="18" charset="0"/>
                <a:cs typeface="Times New Roman" pitchFamily="18" charset="0"/>
              </a:rPr>
              <a:t>14d </a:t>
            </a:r>
            <a:r>
              <a:rPr lang="zh-CN" altLang="en-US" sz="2400" b="1">
                <a:solidFill>
                  <a:srgbClr val="FFC000"/>
                </a:solidFill>
                <a:latin typeface="Times New Roman" pitchFamily="18" charset="0"/>
                <a:cs typeface="Times New Roman" pitchFamily="18" charset="0"/>
              </a:rPr>
              <a:t>内死亡一半的气体浓度。</a:t>
            </a:r>
            <a:endParaRPr lang="en-US" altLang="zh-CN" sz="2400" b="1">
              <a:solidFill>
                <a:srgbClr val="FFC000"/>
              </a:solidFill>
              <a:latin typeface="Times New Roman" pitchFamily="18" charset="0"/>
              <a:cs typeface="Times New Roman" pitchFamily="18" charset="0"/>
            </a:endParaRPr>
          </a:p>
        </p:txBody>
      </p:sp>
      <p:sp>
        <p:nvSpPr>
          <p:cNvPr id="11" name="Rectangle 3"/>
          <p:cNvSpPr txBox="1">
            <a:spLocks noChangeArrowheads="1"/>
          </p:cNvSpPr>
          <p:nvPr/>
        </p:nvSpPr>
        <p:spPr bwMode="auto">
          <a:xfrm>
            <a:off x="381000" y="1168400"/>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5"/>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3.4 </a:t>
            </a:r>
            <a:r>
              <a:rPr lang="zh-CN" altLang="en-US" sz="2800" b="1" kern="0" dirty="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4"/>
          <p:cNvSpPr>
            <a:spLocks noGrp="1"/>
          </p:cNvSpPr>
          <p:nvPr>
            <p:ph type="dt" sz="quarter" idx="10"/>
          </p:nvPr>
        </p:nvSpPr>
        <p:spPr/>
        <p:txBody>
          <a:bodyPr/>
          <a:lstStyle/>
          <a:p>
            <a:pPr>
              <a:defRPr/>
            </a:pPr>
            <a:fld id="{F5819500-5E15-4066-8D8D-91FFCD7215D7}" type="datetime1">
              <a:rPr lang="zh-CN" altLang="en-US"/>
              <a:pPr>
                <a:defRPr/>
              </a:pPr>
              <a:t>2017/3/7</a:t>
            </a:fld>
            <a:endParaRPr lang="en-US" altLang="zh-CN"/>
          </a:p>
        </p:txBody>
      </p:sp>
      <p:sp>
        <p:nvSpPr>
          <p:cNvPr id="21"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D68645E-BB6B-4B96-9700-4FA4C44DB7C5}" type="slidenum">
              <a:rPr lang="zh-CN" altLang="en-US" sz="1200"/>
              <a:pPr/>
              <a:t>28</a:t>
            </a:fld>
            <a:endParaRPr lang="en-US" altLang="zh-CN" sz="1200"/>
          </a:p>
        </p:txBody>
      </p:sp>
      <p:graphicFrame>
        <p:nvGraphicFramePr>
          <p:cNvPr id="75865" name="Group 89"/>
          <p:cNvGraphicFramePr>
            <a:graphicFrameLocks noGrp="1"/>
          </p:cNvGraphicFramePr>
          <p:nvPr>
            <p:ph sz="half" idx="2"/>
          </p:nvPr>
        </p:nvGraphicFramePr>
        <p:xfrm>
          <a:off x="304800" y="2057400"/>
          <a:ext cx="8610600" cy="2357438"/>
        </p:xfrm>
        <a:graphic>
          <a:graphicData uri="http://schemas.openxmlformats.org/drawingml/2006/table">
            <a:tbl>
              <a:tblPr/>
              <a:tblGrid>
                <a:gridCol w="16002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6019800">
                  <a:extLst>
                    <a:ext uri="{9D8B030D-6E8A-4147-A177-3AD203B41FA5}">
                      <a16:colId xmlns="" xmlns:a16="http://schemas.microsoft.com/office/drawing/2014/main" val="20002"/>
                    </a:ext>
                  </a:extLst>
                </a:gridCol>
              </a:tblGrid>
              <a:tr h="89606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危险</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物名称</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编号</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4613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Tx/>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3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类</a:t>
                      </a: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Tx/>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易燃液体</a:t>
                      </a: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3</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Arial" charset="0"/>
                        <a:ea typeface="宋体" charset="-122"/>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38930"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89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493713" y="1295400"/>
            <a:ext cx="60198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172200"/>
            <a:ext cx="2133600" cy="457200"/>
          </a:xfrm>
        </p:spPr>
        <p:txBody>
          <a:bodyPr/>
          <a:lstStyle/>
          <a:p>
            <a:pPr>
              <a:defRPr/>
            </a:pPr>
            <a:fld id="{51781D0E-71BA-4132-840E-2DED3E207564}"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81BD9AD5-67CA-43F7-BF8D-FBABEE7D87D3}" type="slidenum">
              <a:rPr lang="zh-CN" altLang="en-US" sz="1200"/>
              <a:pPr/>
              <a:t>29</a:t>
            </a:fld>
            <a:endParaRPr lang="en-US" altLang="zh-CN" sz="1200"/>
          </a:p>
        </p:txBody>
      </p:sp>
      <p:sp>
        <p:nvSpPr>
          <p:cNvPr id="160772" name="Text Box 4"/>
          <p:cNvSpPr txBox="1">
            <a:spLocks noChangeArrowheads="1"/>
          </p:cNvSpPr>
          <p:nvPr/>
        </p:nvSpPr>
        <p:spPr bwMode="auto">
          <a:xfrm>
            <a:off x="381000" y="1752600"/>
            <a:ext cx="8458200" cy="4081463"/>
          </a:xfrm>
          <a:prstGeom prst="rect">
            <a:avLst/>
          </a:prstGeom>
          <a:noFill/>
          <a:ln w="9525">
            <a:noFill/>
            <a:miter lim="800000"/>
            <a:headEnd/>
            <a:tailEnd/>
          </a:ln>
          <a:effectLst/>
        </p:spPr>
        <p:txBody>
          <a:bodyPr>
            <a:spAutoFit/>
          </a:bodyPr>
          <a:lstStyle/>
          <a:p>
            <a:pPr algn="just" eaLnBrk="1" hangingPunct="1">
              <a:lnSpc>
                <a:spcPct val="120000"/>
              </a:lnSpc>
              <a:defRPr/>
            </a:pPr>
            <a:r>
              <a:rPr lang="en-US" altLang="zh-CN" sz="2400" b="1" dirty="0">
                <a:solidFill>
                  <a:srgbClr val="3EF030"/>
                </a:solidFill>
                <a:cs typeface="Arial" charset="0"/>
              </a:rPr>
              <a:t>3 </a:t>
            </a:r>
            <a:r>
              <a:rPr lang="zh-CN" altLang="en-US" sz="2400" b="1" dirty="0">
                <a:solidFill>
                  <a:srgbClr val="3EF030"/>
                </a:solidFill>
                <a:cs typeface="Arial" charset="0"/>
              </a:rPr>
              <a:t>易燃液体 </a:t>
            </a:r>
            <a:endParaRPr lang="en-US" altLang="zh-CN" sz="2400" b="1" dirty="0">
              <a:solidFill>
                <a:srgbClr val="3EF030"/>
              </a:solidFill>
              <a:cs typeface="Arial" charset="0"/>
            </a:endParaRPr>
          </a:p>
          <a:p>
            <a:pPr algn="just" eaLnBrk="1" hangingPunct="1">
              <a:lnSpc>
                <a:spcPct val="120000"/>
              </a:lnSpc>
              <a:defRPr/>
            </a:pPr>
            <a:r>
              <a:rPr lang="zh-CN" altLang="en-US" sz="2400" b="1" dirty="0">
                <a:cs typeface="Arial" charset="0"/>
              </a:rPr>
              <a:t>包括：易燃液体和</a:t>
            </a:r>
            <a:r>
              <a:rPr lang="zh-CN" altLang="zh-CN" sz="2400" b="1" dirty="0">
                <a:cs typeface="Arial" charset="0"/>
              </a:rPr>
              <a:t>液态退敏爆炸品</a:t>
            </a:r>
            <a:endParaRPr lang="zh-CN" altLang="en-US" sz="2800" b="1" dirty="0">
              <a:cs typeface="Arial" charset="0"/>
            </a:endParaRPr>
          </a:p>
          <a:p>
            <a:pPr algn="just" eaLnBrk="1" hangingPunct="1">
              <a:lnSpc>
                <a:spcPct val="120000"/>
              </a:lnSpc>
              <a:defRPr/>
            </a:pPr>
            <a:r>
              <a:rPr lang="zh-CN" altLang="en-US" sz="2400" b="1" dirty="0">
                <a:solidFill>
                  <a:srgbClr val="FFC000"/>
                </a:solidFill>
                <a:effectLst>
                  <a:outerShdw blurRad="38100" dist="38100" dir="2700000" algn="tl">
                    <a:srgbClr val="000000"/>
                  </a:outerShdw>
                </a:effectLst>
                <a:ea typeface="宋体" panose="02010600030101010101" pitchFamily="2" charset="-122"/>
              </a:rPr>
              <a:t>易燃液体：</a:t>
            </a:r>
            <a:r>
              <a:rPr lang="zh-CN" altLang="en-US" sz="2400" b="1" dirty="0">
                <a:ea typeface="宋体" panose="02010600030101010101" pitchFamily="2" charset="-122"/>
              </a:rPr>
              <a:t>是指易燃的液体或液体混合物，或是在溶液或悬浮液中有固体的液体。其</a:t>
            </a:r>
            <a:r>
              <a:rPr lang="zh-CN" altLang="en-US" sz="2400" b="1" u="sng" dirty="0">
                <a:ea typeface="宋体" panose="02010600030101010101" pitchFamily="2" charset="-122"/>
              </a:rPr>
              <a:t>闭杯试验闪点</a:t>
            </a:r>
            <a:r>
              <a:rPr lang="zh-CN" altLang="en-US" sz="2400" b="1" dirty="0">
                <a:ea typeface="宋体" panose="02010600030101010101" pitchFamily="2" charset="-122"/>
              </a:rPr>
              <a:t>不高于</a:t>
            </a:r>
            <a:r>
              <a:rPr lang="en-US" altLang="zh-CN" sz="2400" b="1" dirty="0">
                <a:solidFill>
                  <a:srgbClr val="FF0000"/>
                </a:solidFill>
                <a:ea typeface="宋体" panose="02010600030101010101" pitchFamily="2" charset="-122"/>
              </a:rPr>
              <a:t>60</a:t>
            </a:r>
            <a:r>
              <a:rPr lang="en-US" altLang="zh-CN" sz="2400" b="1" dirty="0">
                <a:latin typeface="宋体"/>
                <a:ea typeface="宋体"/>
              </a:rPr>
              <a:t>℃</a:t>
            </a:r>
            <a:r>
              <a:rPr lang="zh-CN" altLang="en-US" sz="2400" b="1" dirty="0">
                <a:latin typeface="宋体"/>
                <a:ea typeface="宋体"/>
              </a:rPr>
              <a:t>，或</a:t>
            </a:r>
            <a:r>
              <a:rPr lang="zh-CN" altLang="en-US" sz="2400" b="1" u="sng" dirty="0">
                <a:latin typeface="宋体"/>
                <a:ea typeface="宋体"/>
              </a:rPr>
              <a:t>开杯</a:t>
            </a:r>
            <a:r>
              <a:rPr lang="zh-CN" altLang="en-US" sz="2400" b="1" u="sng" dirty="0">
                <a:ea typeface="宋体" panose="02010600030101010101" pitchFamily="2" charset="-122"/>
                <a:cs typeface="Arial" charset="0"/>
              </a:rPr>
              <a:t>试验闪点</a:t>
            </a:r>
            <a:r>
              <a:rPr lang="zh-CN" altLang="en-US" sz="2400" b="1" dirty="0">
                <a:ea typeface="宋体" panose="02010600030101010101" pitchFamily="2" charset="-122"/>
                <a:cs typeface="Arial" charset="0"/>
              </a:rPr>
              <a:t>不高于</a:t>
            </a:r>
            <a:r>
              <a:rPr lang="en-US" altLang="zh-CN" sz="2400" b="1" dirty="0">
                <a:solidFill>
                  <a:srgbClr val="FF0000"/>
                </a:solidFill>
                <a:ea typeface="宋体" panose="02010600030101010101" pitchFamily="2" charset="-122"/>
                <a:cs typeface="Arial" charset="0"/>
              </a:rPr>
              <a:t>65.6</a:t>
            </a:r>
            <a:r>
              <a:rPr lang="en-US" altLang="zh-CN" sz="2400" b="1" dirty="0">
                <a:latin typeface="宋体"/>
                <a:ea typeface="宋体"/>
                <a:cs typeface="Arial" charset="0"/>
              </a:rPr>
              <a:t> ℃</a:t>
            </a:r>
            <a:r>
              <a:rPr lang="zh-CN" altLang="en-US" sz="2400" b="1" dirty="0">
                <a:latin typeface="宋体"/>
                <a:ea typeface="宋体"/>
                <a:cs typeface="Arial" charset="0"/>
              </a:rPr>
              <a:t>。</a:t>
            </a:r>
            <a:endParaRPr lang="en-US" altLang="zh-CN" sz="2400" b="1" dirty="0">
              <a:latin typeface="宋体"/>
              <a:ea typeface="宋体"/>
              <a:cs typeface="Arial" charset="0"/>
            </a:endParaRPr>
          </a:p>
          <a:p>
            <a:pPr algn="just" eaLnBrk="1" hangingPunct="1">
              <a:lnSpc>
                <a:spcPct val="120000"/>
              </a:lnSpc>
              <a:defRPr/>
            </a:pPr>
            <a:r>
              <a:rPr lang="zh-CN" altLang="en-US" sz="2400" b="1" dirty="0">
                <a:solidFill>
                  <a:srgbClr val="FFC000"/>
                </a:solidFill>
                <a:effectLst>
                  <a:outerShdw blurRad="38100" dist="38100" dir="2700000" algn="tl">
                    <a:srgbClr val="000000"/>
                  </a:outerShdw>
                </a:effectLst>
                <a:ea typeface="宋体" panose="02010600030101010101" pitchFamily="2" charset="-122"/>
              </a:rPr>
              <a:t>易燃液体还包括满足下列条件之一的液体：</a:t>
            </a:r>
            <a:endParaRPr lang="en-US" altLang="zh-CN" sz="2400" b="1" dirty="0">
              <a:solidFill>
                <a:srgbClr val="FFC000"/>
              </a:solidFill>
              <a:effectLst>
                <a:outerShdw blurRad="38100" dist="38100" dir="2700000" algn="tl">
                  <a:srgbClr val="000000"/>
                </a:outerShdw>
              </a:effectLst>
              <a:ea typeface="宋体" panose="02010600030101010101" pitchFamily="2" charset="-122"/>
            </a:endParaRPr>
          </a:p>
          <a:p>
            <a:pPr algn="just" eaLnBrk="1" hangingPunct="1">
              <a:lnSpc>
                <a:spcPct val="120000"/>
              </a:lnSpc>
              <a:defRPr/>
            </a:pPr>
            <a:r>
              <a:rPr lang="en-US" altLang="zh-CN" sz="2400" b="1" dirty="0">
                <a:effectLst>
                  <a:outerShdw blurRad="38100" dist="38100" dir="2700000" algn="tl">
                    <a:srgbClr val="000000"/>
                  </a:outerShdw>
                </a:effectLst>
                <a:latin typeface="宋体"/>
                <a:ea typeface="宋体"/>
              </a:rPr>
              <a:t>a</a:t>
            </a:r>
            <a:r>
              <a:rPr lang="zh-CN" altLang="en-US" sz="2400" b="1" dirty="0">
                <a:effectLst>
                  <a:outerShdw blurRad="38100" dist="38100" dir="2700000" algn="tl">
                    <a:srgbClr val="000000"/>
                  </a:outerShdw>
                </a:effectLst>
                <a:latin typeface="宋体"/>
                <a:ea typeface="宋体"/>
              </a:rPr>
              <a:t>）在温度等于或高于其闪点的条件下提交运输的液体；</a:t>
            </a:r>
            <a:endParaRPr lang="en-US" altLang="zh-CN" sz="2400" b="1" dirty="0">
              <a:effectLst>
                <a:outerShdw blurRad="38100" dist="38100" dir="2700000" algn="tl">
                  <a:srgbClr val="000000"/>
                </a:outerShdw>
              </a:effectLst>
              <a:latin typeface="宋体"/>
              <a:ea typeface="宋体"/>
            </a:endParaRPr>
          </a:p>
          <a:p>
            <a:pPr algn="just" eaLnBrk="1" hangingPunct="1">
              <a:lnSpc>
                <a:spcPct val="120000"/>
              </a:lnSpc>
              <a:defRPr/>
            </a:pPr>
            <a:r>
              <a:rPr lang="en-US" altLang="zh-CN" sz="2400" b="1" dirty="0">
                <a:effectLst>
                  <a:outerShdw blurRad="38100" dist="38100" dir="2700000" algn="tl">
                    <a:srgbClr val="000000"/>
                  </a:outerShdw>
                </a:effectLst>
                <a:latin typeface="宋体"/>
                <a:ea typeface="宋体"/>
              </a:rPr>
              <a:t>b</a:t>
            </a:r>
            <a:r>
              <a:rPr lang="zh-CN" altLang="en-US" sz="2400" b="1" dirty="0">
                <a:effectLst>
                  <a:outerShdw blurRad="38100" dist="38100" dir="2700000" algn="tl">
                    <a:srgbClr val="000000"/>
                  </a:outerShdw>
                </a:effectLst>
                <a:latin typeface="宋体"/>
                <a:ea typeface="宋体"/>
              </a:rPr>
              <a:t>）以液态在高温条件下运输或提交运输、并在温度等于或低于最高运输温度下放出易燃蒸汽的物质。</a:t>
            </a:r>
            <a:endParaRPr lang="en-US" altLang="zh-CN" sz="2400" b="1" dirty="0">
              <a:effectLst>
                <a:outerShdw blurRad="38100" dist="38100" dir="2700000" algn="tl">
                  <a:srgbClr val="000000"/>
                </a:outerShdw>
              </a:effectLst>
              <a:latin typeface="宋体"/>
              <a:ea typeface="宋体"/>
            </a:endParaRPr>
          </a:p>
        </p:txBody>
      </p:sp>
      <p:grpSp>
        <p:nvGrpSpPr>
          <p:cNvPr id="39941"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399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0" name="Rectangle 3"/>
          <p:cNvSpPr txBox="1">
            <a:spLocks noChangeArrowheads="1"/>
          </p:cNvSpPr>
          <p:nvPr/>
        </p:nvSpPr>
        <p:spPr bwMode="auto">
          <a:xfrm>
            <a:off x="493713" y="1295400"/>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smtClean="0">
                <a:solidFill>
                  <a:srgbClr val="FF6600"/>
                </a:solidFill>
              </a:rPr>
              <a:t>3.4 </a:t>
            </a:r>
            <a:r>
              <a:rPr lang="zh-CN" altLang="en-US" sz="2800" b="1" kern="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1466DB3-7C69-4CB8-B9A0-533434E64A6F}" type="slidenum">
              <a:rPr lang="zh-CN" altLang="en-US" sz="1200"/>
              <a:pPr/>
              <a:t>3</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eaLnBrk="1" hangingPunct="1">
              <a:spcBef>
                <a:spcPts val="1200"/>
              </a:spcBef>
              <a:buFont typeface="Wingdings" pitchFamily="2" charset="2"/>
              <a:buNone/>
              <a:defRPr/>
            </a:pPr>
            <a:r>
              <a:rPr lang="en-US" altLang="zh-CN" sz="2400" b="1" dirty="0" smtClean="0"/>
              <a:t>《GB 6944-2012 </a:t>
            </a:r>
            <a:r>
              <a:rPr lang="zh-CN" altLang="en-US" sz="2400" b="1" dirty="0" smtClean="0"/>
              <a:t>危险货物分类和品名编号</a:t>
            </a:r>
            <a:r>
              <a:rPr lang="en-US" altLang="zh-CN" sz="2400" b="1" dirty="0" smtClean="0"/>
              <a:t>》</a:t>
            </a:r>
            <a:r>
              <a:rPr lang="zh-CN" altLang="en-US" sz="2400" b="1" dirty="0" smtClean="0"/>
              <a:t>将危险化学品分成</a:t>
            </a:r>
            <a:r>
              <a:rPr lang="en-US" altLang="zh-CN" sz="2400" b="1" dirty="0" smtClean="0"/>
              <a:t>9</a:t>
            </a:r>
            <a:r>
              <a:rPr lang="zh-CN" altLang="en-US" sz="2400" b="1" dirty="0" smtClean="0"/>
              <a:t>类：</a:t>
            </a:r>
            <a:endParaRPr lang="en-US" altLang="zh-CN" sz="2400" b="1" dirty="0" smtClean="0"/>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1 </a:t>
            </a:r>
            <a:r>
              <a:rPr lang="zh-CN" altLang="en-US" sz="2000" b="1" dirty="0" smtClean="0">
                <a:solidFill>
                  <a:srgbClr val="FFC000"/>
                </a:solidFill>
              </a:rPr>
              <a:t>类：爆炸品</a:t>
            </a: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2 </a:t>
            </a:r>
            <a:r>
              <a:rPr lang="zh-CN" altLang="en-US" sz="2000" b="1" dirty="0" smtClean="0">
                <a:solidFill>
                  <a:srgbClr val="FFC000"/>
                </a:solidFill>
              </a:rPr>
              <a:t>类：气体</a:t>
            </a:r>
            <a:endParaRPr lang="en-US" altLang="zh-CN" sz="2000" b="1" dirty="0" smtClean="0">
              <a:solidFill>
                <a:srgbClr val="FFC000"/>
              </a:solidFill>
            </a:endParaRP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3 </a:t>
            </a:r>
            <a:r>
              <a:rPr lang="zh-CN" altLang="en-US" sz="2000" b="1" dirty="0" smtClean="0">
                <a:solidFill>
                  <a:srgbClr val="FFC000"/>
                </a:solidFill>
              </a:rPr>
              <a:t>类：易燃液体</a:t>
            </a: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4 </a:t>
            </a:r>
            <a:r>
              <a:rPr lang="zh-CN" altLang="en-US" sz="2000" b="1" dirty="0" smtClean="0">
                <a:solidFill>
                  <a:srgbClr val="FFC000"/>
                </a:solidFill>
              </a:rPr>
              <a:t>类：</a:t>
            </a:r>
            <a:r>
              <a:rPr lang="zh-CN" altLang="zh-CN" sz="2000" b="1" dirty="0" smtClean="0">
                <a:solidFill>
                  <a:srgbClr val="FFC000"/>
                </a:solidFill>
              </a:rPr>
              <a:t>易燃固体、易于自燃的物质、遇水放出易燃气体的物质</a:t>
            </a:r>
            <a:endParaRPr lang="zh-CN" altLang="en-US" sz="2000" b="1" dirty="0" smtClean="0">
              <a:solidFill>
                <a:srgbClr val="FFC000"/>
              </a:solidFill>
            </a:endParaRP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5 </a:t>
            </a:r>
            <a:r>
              <a:rPr lang="zh-CN" altLang="en-US" sz="2000" b="1" dirty="0" smtClean="0">
                <a:solidFill>
                  <a:srgbClr val="FFC000"/>
                </a:solidFill>
              </a:rPr>
              <a:t>类：</a:t>
            </a:r>
            <a:r>
              <a:rPr lang="zh-CN" altLang="zh-CN" sz="2000" b="1" dirty="0" smtClean="0">
                <a:solidFill>
                  <a:srgbClr val="FFC000"/>
                </a:solidFill>
              </a:rPr>
              <a:t>氧化性物质和有机过氧化物</a:t>
            </a:r>
            <a:endParaRPr lang="zh-CN" altLang="en-US" sz="2000" b="1" dirty="0" smtClean="0">
              <a:solidFill>
                <a:srgbClr val="FFC000"/>
              </a:solidFill>
            </a:endParaRP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6 </a:t>
            </a:r>
            <a:r>
              <a:rPr lang="zh-CN" altLang="en-US" sz="2000" b="1" dirty="0" smtClean="0">
                <a:solidFill>
                  <a:srgbClr val="FFC000"/>
                </a:solidFill>
              </a:rPr>
              <a:t>类：</a:t>
            </a:r>
            <a:r>
              <a:rPr lang="zh-CN" altLang="zh-CN" sz="2000" b="1" dirty="0" smtClean="0">
                <a:solidFill>
                  <a:srgbClr val="FFC000"/>
                </a:solidFill>
              </a:rPr>
              <a:t>毒性物质和感染性物质</a:t>
            </a:r>
            <a:endParaRPr lang="zh-CN" altLang="en-US" sz="2000" b="1" dirty="0" smtClean="0">
              <a:solidFill>
                <a:srgbClr val="FFC000"/>
              </a:solidFill>
            </a:endParaRP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7 </a:t>
            </a:r>
            <a:r>
              <a:rPr lang="zh-CN" altLang="en-US" sz="2000" b="1" dirty="0" smtClean="0">
                <a:solidFill>
                  <a:srgbClr val="FFC000"/>
                </a:solidFill>
              </a:rPr>
              <a:t>类：放射性</a:t>
            </a:r>
            <a:r>
              <a:rPr lang="zh-CN" altLang="zh-CN" sz="2000" b="1" dirty="0" smtClean="0">
                <a:solidFill>
                  <a:srgbClr val="FFC000"/>
                </a:solidFill>
              </a:rPr>
              <a:t>物质</a:t>
            </a:r>
            <a:endParaRPr lang="zh-CN" altLang="en-US" sz="2000" b="1" dirty="0" smtClean="0">
              <a:solidFill>
                <a:srgbClr val="FFC000"/>
              </a:solidFill>
            </a:endParaRP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8 </a:t>
            </a:r>
            <a:r>
              <a:rPr lang="zh-CN" altLang="en-US" sz="2000" b="1" dirty="0" smtClean="0">
                <a:solidFill>
                  <a:srgbClr val="FFC000"/>
                </a:solidFill>
              </a:rPr>
              <a:t>类：</a:t>
            </a:r>
            <a:r>
              <a:rPr lang="zh-CN" altLang="zh-CN" sz="2000" b="1" dirty="0" smtClean="0">
                <a:solidFill>
                  <a:srgbClr val="FFC000"/>
                </a:solidFill>
              </a:rPr>
              <a:t>腐蚀性物质</a:t>
            </a:r>
          </a:p>
          <a:p>
            <a:pPr eaLnBrk="1" hangingPunct="1">
              <a:buFont typeface="Wingdings" pitchFamily="2" charset="2"/>
              <a:buNone/>
              <a:defRPr/>
            </a:pPr>
            <a:r>
              <a:rPr lang="zh-CN" altLang="en-US" sz="2000" b="1" dirty="0" smtClean="0">
                <a:solidFill>
                  <a:srgbClr val="FFC000"/>
                </a:solidFill>
              </a:rPr>
              <a:t>第 </a:t>
            </a:r>
            <a:r>
              <a:rPr lang="en-US" altLang="zh-CN" sz="2000" b="1" dirty="0" smtClean="0">
                <a:solidFill>
                  <a:srgbClr val="FFC000"/>
                </a:solidFill>
              </a:rPr>
              <a:t>9 </a:t>
            </a:r>
            <a:r>
              <a:rPr lang="zh-CN" altLang="en-US" sz="2000" b="1" dirty="0" smtClean="0">
                <a:solidFill>
                  <a:srgbClr val="FFC000"/>
                </a:solidFill>
              </a:rPr>
              <a:t>类：</a:t>
            </a:r>
            <a:r>
              <a:rPr lang="zh-CN" altLang="zh-CN" sz="2000" b="1" dirty="0" smtClean="0">
                <a:solidFill>
                  <a:srgbClr val="FFC000"/>
                </a:solidFill>
              </a:rPr>
              <a:t>杂项危险物质和物品</a:t>
            </a:r>
            <a:r>
              <a:rPr lang="zh-CN" altLang="en-US" sz="2000" b="1" dirty="0" smtClean="0">
                <a:solidFill>
                  <a:srgbClr val="FFC000"/>
                </a:solidFill>
              </a:rPr>
              <a:t>，包括危害环境物质</a:t>
            </a:r>
            <a:endParaRPr lang="zh-CN" altLang="zh-CN" sz="2400" b="1" dirty="0" smtClean="0">
              <a:solidFill>
                <a:srgbClr val="FFC000"/>
              </a:solidFill>
            </a:endParaRPr>
          </a:p>
        </p:txBody>
      </p:sp>
      <p:grpSp>
        <p:nvGrpSpPr>
          <p:cNvPr id="7173"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1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172200"/>
            <a:ext cx="2133600" cy="457200"/>
          </a:xfrm>
        </p:spPr>
        <p:txBody>
          <a:bodyPr/>
          <a:lstStyle/>
          <a:p>
            <a:pPr>
              <a:defRPr/>
            </a:pPr>
            <a:fld id="{51781D0E-71BA-4132-840E-2DED3E207564}"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E45D712-3F5B-4DA5-8E96-A62B10EA0034}" type="slidenum">
              <a:rPr lang="zh-CN" altLang="en-US" sz="1200"/>
              <a:pPr/>
              <a:t>30</a:t>
            </a:fld>
            <a:endParaRPr lang="en-US" altLang="zh-CN" sz="1200"/>
          </a:p>
        </p:txBody>
      </p:sp>
      <p:sp>
        <p:nvSpPr>
          <p:cNvPr id="160772" name="Text Box 4"/>
          <p:cNvSpPr txBox="1">
            <a:spLocks noChangeArrowheads="1"/>
          </p:cNvSpPr>
          <p:nvPr/>
        </p:nvSpPr>
        <p:spPr bwMode="auto">
          <a:xfrm>
            <a:off x="381000" y="1676400"/>
            <a:ext cx="8458200" cy="4524375"/>
          </a:xfrm>
          <a:prstGeom prst="rect">
            <a:avLst/>
          </a:prstGeom>
          <a:noFill/>
          <a:ln w="9525">
            <a:noFill/>
            <a:miter lim="800000"/>
            <a:headEnd/>
            <a:tailEnd/>
          </a:ln>
          <a:effectLst/>
        </p:spPr>
        <p:txBody>
          <a:bodyPr>
            <a:spAutoFit/>
          </a:bodyPr>
          <a:lstStyle/>
          <a:p>
            <a:pPr algn="just" eaLnBrk="1" hangingPunct="1">
              <a:lnSpc>
                <a:spcPct val="120000"/>
              </a:lnSpc>
              <a:defRPr/>
            </a:pPr>
            <a:r>
              <a:rPr lang="zh-CN"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液态退敏爆炸品（</a:t>
            </a:r>
            <a:r>
              <a:rPr lang="en-US"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Liquid Desensitized Explosives</a:t>
            </a:r>
            <a:r>
              <a:rPr lang="zh-CN"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指为</a:t>
            </a:r>
            <a:r>
              <a:rPr lang="zh-CN" altLang="zh-CN" sz="2400" b="1" dirty="0">
                <a:latin typeface="Times New Roman" panose="02020603050405020304" pitchFamily="18" charset="0"/>
                <a:cs typeface="Times New Roman" panose="02020603050405020304" pitchFamily="18" charset="0"/>
              </a:rPr>
              <a:t>抑制爆炸性</a:t>
            </a:r>
            <a:r>
              <a:rPr lang="zh-CN" altLang="en-US" sz="2400" b="1" dirty="0">
                <a:latin typeface="Times New Roman" panose="02020603050405020304" pitchFamily="18" charset="0"/>
                <a:cs typeface="Times New Roman" panose="02020603050405020304" pitchFamily="18" charset="0"/>
              </a:rPr>
              <a:t>物质</a:t>
            </a:r>
            <a:r>
              <a:rPr lang="zh-CN" altLang="zh-CN" sz="2400" b="1" dirty="0">
                <a:latin typeface="Times New Roman" panose="02020603050405020304" pitchFamily="18" charset="0"/>
                <a:cs typeface="Times New Roman" panose="02020603050405020304" pitchFamily="18" charset="0"/>
              </a:rPr>
              <a:t>的爆炸性</a:t>
            </a:r>
            <a:r>
              <a:rPr lang="zh-CN" altLang="en-US" sz="2400" b="1" dirty="0">
                <a:latin typeface="Times New Roman" panose="02020603050405020304" pitchFamily="18" charset="0"/>
                <a:cs typeface="Times New Roman" panose="02020603050405020304" pitchFamily="18" charset="0"/>
              </a:rPr>
              <a:t>能，将</a:t>
            </a:r>
            <a:r>
              <a:rPr lang="zh-CN" altLang="zh-CN" sz="2400" b="1" dirty="0">
                <a:latin typeface="Times New Roman" panose="02020603050405020304" pitchFamily="18" charset="0"/>
                <a:cs typeface="Times New Roman" panose="02020603050405020304" pitchFamily="18" charset="0"/>
              </a:rPr>
              <a:t>爆炸性</a:t>
            </a:r>
            <a:r>
              <a:rPr lang="zh-CN" altLang="en-US" sz="2400" b="1" dirty="0">
                <a:latin typeface="Times New Roman" panose="02020603050405020304" pitchFamily="18" charset="0"/>
                <a:cs typeface="Times New Roman" panose="02020603050405020304" pitchFamily="18" charset="0"/>
              </a:rPr>
              <a:t>物质</a:t>
            </a:r>
            <a:r>
              <a:rPr lang="zh-CN" altLang="zh-CN" sz="2400" b="1" dirty="0">
                <a:latin typeface="Times New Roman" panose="02020603050405020304" pitchFamily="18" charset="0"/>
                <a:cs typeface="Times New Roman" panose="02020603050405020304" pitchFamily="18" charset="0"/>
              </a:rPr>
              <a:t>溶解或悬浮在水中或其他液态物质</a:t>
            </a:r>
            <a:r>
              <a:rPr lang="zh-CN" altLang="en-US" sz="2400" b="1" dirty="0">
                <a:latin typeface="Times New Roman" panose="02020603050405020304" pitchFamily="18" charset="0"/>
                <a:cs typeface="Times New Roman" panose="02020603050405020304" pitchFamily="18" charset="0"/>
              </a:rPr>
              <a:t>后，而</a:t>
            </a:r>
            <a:r>
              <a:rPr lang="zh-CN" altLang="zh-CN" sz="2400" b="1" dirty="0">
                <a:latin typeface="Times New Roman" panose="02020603050405020304" pitchFamily="18" charset="0"/>
                <a:cs typeface="Times New Roman" panose="02020603050405020304" pitchFamily="18" charset="0"/>
              </a:rPr>
              <a:t>形成</a:t>
            </a:r>
            <a:r>
              <a:rPr lang="zh-CN" altLang="en-US" sz="2400" b="1" dirty="0">
                <a:latin typeface="Times New Roman" panose="02020603050405020304" pitchFamily="18" charset="0"/>
                <a:cs typeface="Times New Roman" panose="02020603050405020304" pitchFamily="18" charset="0"/>
              </a:rPr>
              <a:t>的</a:t>
            </a:r>
            <a:r>
              <a:rPr lang="zh-CN" altLang="zh-CN" sz="2400" b="1" dirty="0">
                <a:latin typeface="Times New Roman" panose="02020603050405020304" pitchFamily="18" charset="0"/>
                <a:cs typeface="Times New Roman" panose="02020603050405020304" pitchFamily="18" charset="0"/>
              </a:rPr>
              <a:t>均匀液体</a:t>
            </a:r>
            <a:r>
              <a:rPr lang="zh-CN" altLang="en-US" sz="2400" b="1" dirty="0">
                <a:latin typeface="Times New Roman" panose="02020603050405020304" pitchFamily="18" charset="0"/>
                <a:cs typeface="Times New Roman" panose="02020603050405020304" pitchFamily="18" charset="0"/>
              </a:rPr>
              <a:t>混</a:t>
            </a:r>
            <a:r>
              <a:rPr lang="zh-CN" altLang="zh-CN" sz="2400" b="1" dirty="0">
                <a:latin typeface="Times New Roman" panose="02020603050405020304" pitchFamily="18" charset="0"/>
                <a:cs typeface="Times New Roman" panose="02020603050405020304" pitchFamily="18" charset="0"/>
              </a:rPr>
              <a:t>合物。</a:t>
            </a:r>
            <a:endParaRPr lang="en-US" altLang="zh-CN" sz="2800" b="1" dirty="0">
              <a:solidFill>
                <a:srgbClr val="FFFF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0000"/>
              </a:lnSpc>
              <a:defRPr/>
            </a:pPr>
            <a:r>
              <a:rPr lang="zh-CN" altLang="en-US" sz="2400" b="1" dirty="0">
                <a:solidFill>
                  <a:srgbClr val="FFC000"/>
                </a:solidFill>
                <a:latin typeface="Times New Roman" panose="02020603050405020304" pitchFamily="18" charset="0"/>
                <a:cs typeface="Times New Roman" panose="02020603050405020304" pitchFamily="18" charset="0"/>
              </a:rPr>
              <a:t>符合易燃液体的定义，但闪点高于</a:t>
            </a:r>
            <a:r>
              <a:rPr lang="en-US" altLang="zh-CN" sz="2400" b="1" dirty="0">
                <a:solidFill>
                  <a:srgbClr val="FFC000"/>
                </a:solidFill>
                <a:latin typeface="Times New Roman" panose="02020603050405020304" pitchFamily="18" charset="0"/>
                <a:cs typeface="Times New Roman" panose="02020603050405020304" pitchFamily="18" charset="0"/>
              </a:rPr>
              <a:t>35℃</a:t>
            </a:r>
            <a:r>
              <a:rPr lang="zh-CN" altLang="en-US" sz="2400" b="1" dirty="0">
                <a:solidFill>
                  <a:srgbClr val="FFC000"/>
                </a:solidFill>
                <a:latin typeface="Times New Roman" panose="02020603050405020304" pitchFamily="18" charset="0"/>
                <a:cs typeface="Times New Roman" panose="02020603050405020304" pitchFamily="18" charset="0"/>
              </a:rPr>
              <a:t>而却不持续燃烧的液体，在本标准中不视为易燃液体。符合下列条件之一的液体被视为不能持续燃烧：</a:t>
            </a:r>
            <a:endParaRPr lang="en-US" altLang="zh-CN" sz="2400" b="1" dirty="0">
              <a:solidFill>
                <a:srgbClr val="FFC000"/>
              </a:solidFill>
              <a:latin typeface="Times New Roman" panose="02020603050405020304" pitchFamily="18" charset="0"/>
              <a:cs typeface="Times New Roman" panose="02020603050405020304" pitchFamily="18" charset="0"/>
            </a:endParaRPr>
          </a:p>
          <a:p>
            <a:pPr algn="just" eaLnBrk="1" hangingPunct="1">
              <a:lnSpc>
                <a:spcPct val="120000"/>
              </a:lnSpc>
              <a:defRPr/>
            </a:pP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）按照 </a:t>
            </a:r>
            <a:r>
              <a:rPr lang="en-US" altLang="zh-CN" sz="2400" b="1" dirty="0">
                <a:latin typeface="Times New Roman" panose="02020603050405020304" pitchFamily="18" charset="0"/>
                <a:cs typeface="Times New Roman" panose="02020603050405020304" pitchFamily="18" charset="0"/>
              </a:rPr>
              <a:t>GB/T21622 </a:t>
            </a:r>
            <a:r>
              <a:rPr lang="zh-CN" altLang="en-US" sz="2400" b="1" dirty="0">
                <a:latin typeface="Times New Roman" panose="02020603050405020304" pitchFamily="18" charset="0"/>
                <a:cs typeface="Times New Roman" panose="02020603050405020304" pitchFamily="18" charset="0"/>
              </a:rPr>
              <a:t>规定进行持续燃烧试验，结果表明不能持续燃烧的液体；</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defRPr/>
            </a:pP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）按照 </a:t>
            </a:r>
            <a:r>
              <a:rPr lang="en-US" altLang="zh-CN" sz="2400" b="1" dirty="0">
                <a:latin typeface="Times New Roman" panose="02020603050405020304" pitchFamily="18" charset="0"/>
                <a:cs typeface="Times New Roman" panose="02020603050405020304" pitchFamily="18" charset="0"/>
              </a:rPr>
              <a:t>GB/T3536 </a:t>
            </a:r>
            <a:r>
              <a:rPr lang="zh-CN" altLang="en-US" sz="2400" b="1" dirty="0">
                <a:latin typeface="Times New Roman" panose="02020603050405020304" pitchFamily="18" charset="0"/>
                <a:cs typeface="Times New Roman" panose="02020603050405020304" pitchFamily="18" charset="0"/>
              </a:rPr>
              <a:t>确定的</a:t>
            </a:r>
            <a:r>
              <a:rPr lang="zh-CN" altLang="en-US" sz="2400" b="1" dirty="0">
                <a:solidFill>
                  <a:srgbClr val="FF0000"/>
                </a:solidFill>
                <a:latin typeface="Times New Roman" panose="02020603050405020304" pitchFamily="18" charset="0"/>
                <a:cs typeface="Times New Roman" panose="02020603050405020304" pitchFamily="18" charset="0"/>
              </a:rPr>
              <a:t>燃点</a:t>
            </a:r>
            <a:r>
              <a:rPr lang="zh-CN" altLang="en-US" sz="2400" b="1" dirty="0">
                <a:latin typeface="Times New Roman" panose="02020603050405020304" pitchFamily="18" charset="0"/>
                <a:cs typeface="Times New Roman" panose="02020603050405020304" pitchFamily="18" charset="0"/>
              </a:rPr>
              <a:t>大于</a:t>
            </a:r>
            <a:r>
              <a:rPr lang="en-US" altLang="zh-CN" sz="2400" b="1" dirty="0">
                <a:solidFill>
                  <a:srgbClr val="FFC000"/>
                </a:solidFill>
                <a:latin typeface="Times New Roman" panose="02020603050405020304" pitchFamily="18" charset="0"/>
                <a:cs typeface="Times New Roman" panose="02020603050405020304" pitchFamily="18" charset="0"/>
              </a:rPr>
              <a:t>100℃</a:t>
            </a:r>
            <a:r>
              <a:rPr lang="zh-CN" altLang="en-US" sz="2400" b="1" dirty="0">
                <a:latin typeface="Times New Roman" panose="02020603050405020304" pitchFamily="18" charset="0"/>
                <a:cs typeface="Times New Roman" panose="02020603050405020304" pitchFamily="18" charset="0"/>
              </a:rPr>
              <a:t>的液体；</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defRPr/>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）按质量含水大于</a:t>
            </a:r>
            <a:r>
              <a:rPr lang="en-US" altLang="zh-CN" sz="2400" b="1" dirty="0">
                <a:latin typeface="Times New Roman" panose="02020603050405020304" pitchFamily="18" charset="0"/>
                <a:cs typeface="Times New Roman" panose="02020603050405020304" pitchFamily="18" charset="0"/>
              </a:rPr>
              <a:t>90%</a:t>
            </a:r>
            <a:r>
              <a:rPr lang="zh-CN" altLang="en-US" sz="2400" b="1" dirty="0">
                <a:latin typeface="Times New Roman" panose="02020603050405020304" pitchFamily="18" charset="0"/>
                <a:cs typeface="Times New Roman" panose="02020603050405020304" pitchFamily="18" charset="0"/>
              </a:rPr>
              <a:t>且混溶于水的溶液。</a:t>
            </a:r>
            <a:endParaRPr lang="en-US" altLang="zh-CN" sz="2400" b="1" dirty="0">
              <a:latin typeface="Times New Roman" panose="02020603050405020304" pitchFamily="18" charset="0"/>
              <a:cs typeface="Times New Roman" panose="02020603050405020304" pitchFamily="18" charset="0"/>
            </a:endParaRPr>
          </a:p>
        </p:txBody>
      </p:sp>
      <p:grpSp>
        <p:nvGrpSpPr>
          <p:cNvPr id="40965"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09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0" name="Rectangle 3"/>
          <p:cNvSpPr txBox="1">
            <a:spLocks noChangeArrowheads="1"/>
          </p:cNvSpPr>
          <p:nvPr/>
        </p:nvSpPr>
        <p:spPr bwMode="auto">
          <a:xfrm>
            <a:off x="381000" y="1152525"/>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3.4 </a:t>
            </a:r>
            <a:r>
              <a:rPr lang="zh-CN" altLang="en-US" sz="2800" b="1" kern="0" dirty="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172200"/>
            <a:ext cx="2133600" cy="457200"/>
          </a:xfrm>
        </p:spPr>
        <p:txBody>
          <a:bodyPr/>
          <a:lstStyle/>
          <a:p>
            <a:pPr>
              <a:defRPr/>
            </a:pPr>
            <a:fld id="{51781D0E-71BA-4132-840E-2DED3E207564}" type="datetime1">
              <a:rPr lang="zh-CN" altLang="en-US"/>
              <a:pPr>
                <a:defRPr/>
              </a:pPr>
              <a:t>2017/3/7</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0CF8C51-A686-4084-843E-410249F203D0}" type="slidenum">
              <a:rPr lang="zh-CN" altLang="en-US" sz="1200"/>
              <a:pPr/>
              <a:t>31</a:t>
            </a:fld>
            <a:endParaRPr lang="en-US" altLang="zh-CN" sz="1200"/>
          </a:p>
        </p:txBody>
      </p:sp>
      <p:sp>
        <p:nvSpPr>
          <p:cNvPr id="160772" name="Text Box 4"/>
          <p:cNvSpPr txBox="1">
            <a:spLocks noChangeArrowheads="1"/>
          </p:cNvSpPr>
          <p:nvPr/>
        </p:nvSpPr>
        <p:spPr bwMode="auto">
          <a:xfrm>
            <a:off x="325438" y="1752600"/>
            <a:ext cx="8458200" cy="3543300"/>
          </a:xfrm>
          <a:prstGeom prst="rect">
            <a:avLst/>
          </a:prstGeom>
          <a:noFill/>
          <a:ln w="9525">
            <a:noFill/>
            <a:miter lim="800000"/>
            <a:headEnd/>
            <a:tailEnd/>
          </a:ln>
          <a:effectLst/>
        </p:spPr>
        <p:txBody>
          <a:bodyPr>
            <a:spAutoFit/>
          </a:bodyPr>
          <a:lstStyle/>
          <a:p>
            <a:pPr algn="just" eaLnBrk="1" hangingPunct="1">
              <a:lnSpc>
                <a:spcPts val="4000"/>
              </a:lnSpc>
              <a:defRPr/>
            </a:pPr>
            <a:r>
              <a:rPr lang="zh-CN" altLang="en-US"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闪点（</a:t>
            </a:r>
            <a:r>
              <a:rPr lang="en-US"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Flash Point</a:t>
            </a:r>
            <a:r>
              <a:rPr lang="zh-CN" altLang="en-US"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闪点是指石油产品在规定条件下，加热到它的蒸汽与火焰接触发生瞬间闪火时的最低温度。 </a:t>
            </a:r>
          </a:p>
          <a:p>
            <a:pPr algn="just" eaLnBrk="1" hangingPunct="1">
              <a:lnSpc>
                <a:spcPts val="4000"/>
              </a:lnSpc>
              <a:defRPr/>
            </a:pPr>
            <a:r>
              <a:rPr lang="zh-CN" altLang="en-US" sz="2400" b="1" dirty="0">
                <a:latin typeface="Times New Roman" panose="02020603050405020304" pitchFamily="18" charset="0"/>
                <a:cs typeface="Times New Roman" panose="02020603050405020304" pitchFamily="18" charset="0"/>
              </a:rPr>
              <a:t>对闪点较低的液体，一般采用闭口杯法（国家标准</a:t>
            </a:r>
            <a:r>
              <a:rPr lang="en-US" altLang="zh-CN" sz="2400" b="1" dirty="0">
                <a:latin typeface="Times New Roman" panose="02020603050405020304" pitchFamily="18" charset="0"/>
                <a:cs typeface="Times New Roman" panose="02020603050405020304" pitchFamily="18" charset="0"/>
              </a:rPr>
              <a:t>GB261-83</a:t>
            </a:r>
            <a:r>
              <a:rPr lang="zh-CN" altLang="en-US" sz="2400" b="1" dirty="0">
                <a:latin typeface="Times New Roman" panose="02020603050405020304" pitchFamily="18" charset="0"/>
                <a:cs typeface="Times New Roman" panose="02020603050405020304" pitchFamily="18" charset="0"/>
              </a:rPr>
              <a:t>）；对闪点较高液体，一般采用开口杯法。（国家标准 </a:t>
            </a:r>
            <a:r>
              <a:rPr lang="en-US" altLang="zh-CN" sz="2400" b="1" dirty="0">
                <a:latin typeface="Times New Roman" panose="02020603050405020304" pitchFamily="18" charset="0"/>
                <a:cs typeface="Times New Roman" panose="02020603050405020304" pitchFamily="18" charset="0"/>
              </a:rPr>
              <a:t>GB3536-83</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algn="just" eaLnBrk="1" hangingPunct="1">
              <a:lnSpc>
                <a:spcPct val="120000"/>
              </a:lnSpc>
              <a:defRPr/>
            </a:pPr>
            <a:r>
              <a:rPr lang="zh-CN" altLang="en-US"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燃点（</a:t>
            </a:r>
            <a:r>
              <a:rPr lang="en-US" altLang="zh-CN"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Ignition Point</a:t>
            </a:r>
            <a:r>
              <a:rPr lang="zh-CN" altLang="en-US" sz="2400" b="1" dirty="0">
                <a:solidFill>
                  <a:srgbClr val="FFC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也叫着火点。在空气存在下，可燃物被加热到与火焰接触即燃烧并能持续</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5</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秒钟以上时的最低温度。</a:t>
            </a:r>
            <a:endParaRPr lang="en-US" altLang="zh-CN" sz="2400" b="1" dirty="0">
              <a:latin typeface="Times New Roman" panose="02020603050405020304" pitchFamily="18" charset="0"/>
              <a:cs typeface="Times New Roman" panose="02020603050405020304" pitchFamily="18" charset="0"/>
            </a:endParaRPr>
          </a:p>
        </p:txBody>
      </p:sp>
      <p:grpSp>
        <p:nvGrpSpPr>
          <p:cNvPr id="41989"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19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0" name="Rectangle 3"/>
          <p:cNvSpPr txBox="1">
            <a:spLocks noChangeArrowheads="1"/>
          </p:cNvSpPr>
          <p:nvPr/>
        </p:nvSpPr>
        <p:spPr bwMode="auto">
          <a:xfrm>
            <a:off x="349250" y="1295400"/>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3.4 </a:t>
            </a:r>
            <a:r>
              <a:rPr lang="zh-CN" altLang="en-US" sz="2800" b="1" kern="0" dirty="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A9484008-E355-4055-AC35-59D533887331}"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044BD09-5884-41FC-8575-475372F9CA14}" type="slidenum">
              <a:rPr lang="zh-CN" altLang="en-US" sz="1200"/>
              <a:pPr/>
              <a:t>32</a:t>
            </a:fld>
            <a:endParaRPr lang="en-US" altLang="zh-CN" sz="1200"/>
          </a:p>
        </p:txBody>
      </p:sp>
      <p:graphicFrame>
        <p:nvGraphicFramePr>
          <p:cNvPr id="78890" name="Group 42"/>
          <p:cNvGraphicFramePr>
            <a:graphicFrameLocks noGrp="1"/>
          </p:cNvGraphicFramePr>
          <p:nvPr>
            <p:ph sz="half" idx="2"/>
          </p:nvPr>
        </p:nvGraphicFramePr>
        <p:xfrm>
          <a:off x="228600" y="1828800"/>
          <a:ext cx="8763000" cy="3481388"/>
        </p:xfrm>
        <a:graphic>
          <a:graphicData uri="http://schemas.openxmlformats.org/drawingml/2006/table">
            <a:tbl>
              <a:tblPr/>
              <a:tblGrid>
                <a:gridCol w="2514600">
                  <a:extLst>
                    <a:ext uri="{9D8B030D-6E8A-4147-A177-3AD203B41FA5}">
                      <a16:colId xmlns="" xmlns:a16="http://schemas.microsoft.com/office/drawing/2014/main" val="20000"/>
                    </a:ext>
                  </a:extLst>
                </a:gridCol>
                <a:gridCol w="1524000">
                  <a:extLst>
                    <a:ext uri="{9D8B030D-6E8A-4147-A177-3AD203B41FA5}">
                      <a16:colId xmlns="" xmlns:a16="http://schemas.microsoft.com/office/drawing/2014/main" val="20001"/>
                    </a:ext>
                  </a:extLst>
                </a:gridCol>
                <a:gridCol w="4724400">
                  <a:extLst>
                    <a:ext uri="{9D8B030D-6E8A-4147-A177-3AD203B41FA5}">
                      <a16:colId xmlns="" xmlns:a16="http://schemas.microsoft.com/office/drawing/2014/main" val="20002"/>
                    </a:ext>
                  </a:extLst>
                </a:gridCol>
              </a:tblGrid>
              <a:tr h="22857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危险物名称</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24210">
                <a:tc>
                  <a:txBody>
                    <a:bodyPr/>
                    <a:lstStyle/>
                    <a:p>
                      <a:r>
                        <a:rPr lang="zh-CN" altLang="zh-CN" sz="2400" b="1" kern="1200" dirty="0" smtClean="0">
                          <a:solidFill>
                            <a:srgbClr val="FF0000"/>
                          </a:solidFill>
                          <a:latin typeface="+mn-lt"/>
                          <a:ea typeface="+mn-ea"/>
                          <a:cs typeface="+mn-cs"/>
                        </a:rPr>
                        <a:t>第</a:t>
                      </a:r>
                      <a:r>
                        <a:rPr lang="en-US" altLang="zh-CN" sz="2400" b="1" kern="1200" dirty="0" smtClean="0">
                          <a:solidFill>
                            <a:srgbClr val="FF0000"/>
                          </a:solidFill>
                          <a:latin typeface="+mn-lt"/>
                          <a:ea typeface="+mn-ea"/>
                          <a:cs typeface="+mn-cs"/>
                        </a:rPr>
                        <a:t>4</a:t>
                      </a:r>
                      <a:r>
                        <a:rPr lang="zh-CN" altLang="zh-CN" sz="2400" b="1" kern="1200" dirty="0" smtClean="0">
                          <a:solidFill>
                            <a:srgbClr val="FF0000"/>
                          </a:solidFill>
                          <a:latin typeface="+mn-lt"/>
                          <a:ea typeface="+mn-ea"/>
                          <a:cs typeface="+mn-cs"/>
                        </a:rPr>
                        <a:t>类</a:t>
                      </a:r>
                      <a:endParaRPr lang="en-US" altLang="zh-CN" sz="2400" b="1" kern="1200" dirty="0" smtClean="0">
                        <a:solidFill>
                          <a:srgbClr val="FF0000"/>
                        </a:solidFill>
                        <a:latin typeface="+mn-lt"/>
                        <a:ea typeface="+mn-ea"/>
                        <a:cs typeface="+mn-cs"/>
                      </a:endParaRPr>
                    </a:p>
                    <a:p>
                      <a:r>
                        <a:rPr lang="zh-CN" altLang="zh-CN" sz="2400" b="1" kern="1200" dirty="0" smtClean="0">
                          <a:solidFill>
                            <a:srgbClr val="FF0000"/>
                          </a:solidFill>
                          <a:latin typeface="+mn-lt"/>
                          <a:ea typeface="+mn-ea"/>
                          <a:cs typeface="+mn-cs"/>
                        </a:rPr>
                        <a:t>易燃固体、</a:t>
                      </a:r>
                      <a:endParaRPr lang="en-US" altLang="zh-CN" sz="2400" b="1" kern="1200" dirty="0" smtClean="0">
                        <a:solidFill>
                          <a:srgbClr val="FF0000"/>
                        </a:solidFill>
                        <a:latin typeface="+mn-lt"/>
                        <a:ea typeface="+mn-ea"/>
                        <a:cs typeface="+mn-cs"/>
                      </a:endParaRPr>
                    </a:p>
                    <a:p>
                      <a:r>
                        <a:rPr lang="zh-CN" altLang="zh-CN" sz="2400" b="1" kern="1200" dirty="0" smtClean="0">
                          <a:solidFill>
                            <a:srgbClr val="FF0000"/>
                          </a:solidFill>
                          <a:latin typeface="+mn-lt"/>
                          <a:ea typeface="+mn-ea"/>
                          <a:cs typeface="+mn-cs"/>
                        </a:rPr>
                        <a:t>易于自燃的物质、遇水放出易燃气体的物质</a:t>
                      </a:r>
                      <a:endParaRPr lang="zh-CN" altLang="zh-CN" sz="2400" b="1" kern="1200" dirty="0">
                        <a:solidFill>
                          <a:srgbClr val="FF0000"/>
                        </a:solidFill>
                        <a:latin typeface="+mn-lt"/>
                        <a:ea typeface="+mn-ea"/>
                        <a:cs typeface="+mn-cs"/>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4.1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4.2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2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4.3</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zh-CN" altLang="en-US" sz="2400" b="1" kern="1200" dirty="0" smtClean="0">
                          <a:solidFill>
                            <a:srgbClr val="3EF030"/>
                          </a:solidFill>
                          <a:latin typeface="+mn-lt"/>
                          <a:ea typeface="+mn-ea"/>
                          <a:cs typeface="+mn-cs"/>
                        </a:rPr>
                        <a:t>易燃固体、自反应物质和固态退敏爆炸品</a:t>
                      </a:r>
                      <a:endParaRPr lang="en-US" altLang="zh-CN" sz="2400" b="1" kern="1200" dirty="0" smtClean="0">
                        <a:solidFill>
                          <a:srgbClr val="3EF030"/>
                        </a:solidFill>
                        <a:latin typeface="+mn-lt"/>
                        <a:ea typeface="+mn-ea"/>
                        <a:cs typeface="+mn-cs"/>
                      </a:endParaRPr>
                    </a:p>
                    <a:p>
                      <a:endParaRPr lang="en-US" altLang="zh-CN" sz="2400" b="1" kern="1200" dirty="0" smtClean="0">
                        <a:solidFill>
                          <a:srgbClr val="3EF030"/>
                        </a:solidFill>
                        <a:latin typeface="+mn-lt"/>
                        <a:ea typeface="+mn-ea"/>
                        <a:cs typeface="+mn-cs"/>
                      </a:endParaRPr>
                    </a:p>
                    <a:p>
                      <a:r>
                        <a:rPr lang="zh-CN" altLang="en-US" sz="2400" b="1" kern="1200" dirty="0" smtClean="0">
                          <a:solidFill>
                            <a:srgbClr val="3EF030"/>
                          </a:solidFill>
                          <a:latin typeface="+mn-lt"/>
                          <a:ea typeface="+mn-ea"/>
                          <a:cs typeface="+mn-cs"/>
                        </a:rPr>
                        <a:t>易于</a:t>
                      </a:r>
                      <a:r>
                        <a:rPr lang="zh-CN" altLang="zh-CN" sz="2400" b="1" kern="1200" dirty="0" smtClean="0">
                          <a:solidFill>
                            <a:srgbClr val="3EF030"/>
                          </a:solidFill>
                          <a:latin typeface="+mn-lt"/>
                          <a:ea typeface="+mn-ea"/>
                          <a:cs typeface="+mn-cs"/>
                        </a:rPr>
                        <a:t>自燃的物质</a:t>
                      </a:r>
                    </a:p>
                    <a:p>
                      <a:endParaRPr lang="en-US" altLang="zh-CN" sz="2400" b="1" kern="1200" dirty="0" smtClean="0">
                        <a:solidFill>
                          <a:schemeClr val="tx1"/>
                        </a:solidFill>
                        <a:latin typeface="+mn-lt"/>
                        <a:ea typeface="+mn-ea"/>
                        <a:cs typeface="+mn-cs"/>
                      </a:endParaRPr>
                    </a:p>
                    <a:p>
                      <a:endParaRPr lang="en-US" altLang="zh-CN" sz="2400" b="1" kern="1200" dirty="0" smtClean="0">
                        <a:solidFill>
                          <a:srgbClr val="3EF030"/>
                        </a:solidFill>
                        <a:latin typeface="+mn-lt"/>
                        <a:ea typeface="+mn-ea"/>
                        <a:cs typeface="+mn-cs"/>
                      </a:endParaRPr>
                    </a:p>
                    <a:p>
                      <a:r>
                        <a:rPr lang="zh-CN" altLang="zh-CN" sz="2400" b="1" kern="1200" dirty="0" smtClean="0">
                          <a:solidFill>
                            <a:srgbClr val="3EF030"/>
                          </a:solidFill>
                          <a:latin typeface="+mn-lt"/>
                          <a:ea typeface="+mn-ea"/>
                          <a:cs typeface="+mn-cs"/>
                        </a:rPr>
                        <a:t>遇水放出易燃气体的物质</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4302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30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0" name="Rectangle 3"/>
          <p:cNvSpPr>
            <a:spLocks noGrp="1" noChangeArrowheads="1"/>
          </p:cNvSpPr>
          <p:nvPr>
            <p:ph type="body" sz="half" idx="1"/>
          </p:nvPr>
        </p:nvSpPr>
        <p:spPr>
          <a:xfrm>
            <a:off x="493713" y="1295400"/>
            <a:ext cx="60198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A9484008-E355-4055-AC35-59D533887331}"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E5D6F55-1CEF-4D55-A854-0FAA3DA5E2FD}" type="slidenum">
              <a:rPr lang="zh-CN" altLang="en-US" sz="1200"/>
              <a:pPr/>
              <a:t>33</a:t>
            </a:fld>
            <a:endParaRPr lang="en-US" altLang="zh-CN" sz="1200"/>
          </a:p>
        </p:txBody>
      </p:sp>
      <p:grpSp>
        <p:nvGrpSpPr>
          <p:cNvPr id="4403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40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4038" name="Rectangle 2"/>
          <p:cNvSpPr>
            <a:spLocks noChangeArrowheads="1"/>
          </p:cNvSpPr>
          <p:nvPr/>
        </p:nvSpPr>
        <p:spPr bwMode="auto">
          <a:xfrm>
            <a:off x="430213" y="1712913"/>
            <a:ext cx="828992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ts val="4000"/>
              </a:lnSpc>
            </a:pPr>
            <a:r>
              <a:rPr lang="en-US" altLang="zh-CN" sz="2400" b="1">
                <a:solidFill>
                  <a:srgbClr val="3EF030"/>
                </a:solidFill>
                <a:latin typeface="Times New Roman" pitchFamily="18" charset="0"/>
                <a:cs typeface="Times New Roman" pitchFamily="18" charset="0"/>
              </a:rPr>
              <a:t>4.1</a:t>
            </a:r>
            <a:r>
              <a:rPr lang="zh-CN" altLang="en-US" sz="2400" b="1">
                <a:solidFill>
                  <a:srgbClr val="3EF030"/>
                </a:solidFill>
                <a:latin typeface="Times New Roman" pitchFamily="18" charset="0"/>
                <a:cs typeface="Times New Roman" pitchFamily="18" charset="0"/>
              </a:rPr>
              <a:t>易燃固体、自反应物质和固态退敏爆炸品</a:t>
            </a:r>
            <a:endParaRPr lang="en-US" altLang="zh-CN" sz="2400" b="1">
              <a:solidFill>
                <a:srgbClr val="3EF030"/>
              </a:solidFill>
              <a:latin typeface="Times New Roman" pitchFamily="18" charset="0"/>
              <a:cs typeface="Times New Roman" pitchFamily="18" charset="0"/>
            </a:endParaRPr>
          </a:p>
          <a:p>
            <a:pPr algn="just" eaLnBrk="1" hangingPunct="1">
              <a:lnSpc>
                <a:spcPts val="4000"/>
              </a:lnSpc>
            </a:pPr>
            <a:r>
              <a:rPr lang="en-US" altLang="zh-CN" sz="2400" b="1">
                <a:solidFill>
                  <a:srgbClr val="FFC000"/>
                </a:solidFill>
                <a:latin typeface="Times New Roman" pitchFamily="18" charset="0"/>
                <a:cs typeface="Times New Roman" pitchFamily="18" charset="0"/>
              </a:rPr>
              <a:t>a</a:t>
            </a:r>
            <a:r>
              <a:rPr lang="zh-CN" altLang="en-US" sz="2400" b="1">
                <a:solidFill>
                  <a:srgbClr val="FFC000"/>
                </a:solidFill>
                <a:latin typeface="Times New Roman" pitchFamily="18" charset="0"/>
                <a:cs typeface="Times New Roman" pitchFamily="18" charset="0"/>
              </a:rPr>
              <a:t>）易燃固体：</a:t>
            </a:r>
            <a:r>
              <a:rPr lang="zh-CN" altLang="en-US" sz="2400" b="1">
                <a:latin typeface="Times New Roman" pitchFamily="18" charset="0"/>
                <a:cs typeface="Times New Roman" pitchFamily="18" charset="0"/>
              </a:rPr>
              <a:t>易于燃烧的固体和摩擦可能起火的固体；</a:t>
            </a:r>
            <a:endParaRPr lang="en-US" altLang="zh-CN" sz="2400" b="1">
              <a:latin typeface="Times New Roman" pitchFamily="18" charset="0"/>
              <a:cs typeface="Times New Roman" pitchFamily="18" charset="0"/>
            </a:endParaRPr>
          </a:p>
          <a:p>
            <a:pPr algn="just" eaLnBrk="1" hangingPunct="1">
              <a:lnSpc>
                <a:spcPts val="4000"/>
              </a:lnSpc>
            </a:pPr>
            <a:r>
              <a:rPr lang="en-US" altLang="zh-CN" sz="2400" b="1">
                <a:solidFill>
                  <a:srgbClr val="FFC000"/>
                </a:solidFill>
                <a:latin typeface="Times New Roman" pitchFamily="18" charset="0"/>
                <a:cs typeface="Times New Roman" pitchFamily="18" charset="0"/>
              </a:rPr>
              <a:t>b</a:t>
            </a:r>
            <a:r>
              <a:rPr lang="zh-CN" altLang="en-US" sz="2400" b="1">
                <a:solidFill>
                  <a:srgbClr val="FFC000"/>
                </a:solidFill>
                <a:latin typeface="Times New Roman" pitchFamily="18" charset="0"/>
                <a:cs typeface="Times New Roman" pitchFamily="18" charset="0"/>
              </a:rPr>
              <a:t>）自反应物质：</a:t>
            </a:r>
            <a:r>
              <a:rPr lang="zh-CN" altLang="en-US" sz="2400" b="1">
                <a:latin typeface="Times New Roman" pitchFamily="18" charset="0"/>
                <a:cs typeface="Times New Roman" pitchFamily="18" charset="0"/>
              </a:rPr>
              <a:t>即使没有氧气（空气）存在，也容易发生激烈放热分解的热不稳定物质；</a:t>
            </a:r>
            <a:endParaRPr lang="en-US" altLang="zh-CN" sz="2400" b="1">
              <a:latin typeface="Times New Roman" pitchFamily="18" charset="0"/>
              <a:cs typeface="Times New Roman" pitchFamily="18" charset="0"/>
            </a:endParaRPr>
          </a:p>
          <a:p>
            <a:pPr algn="just" eaLnBrk="1" hangingPunct="1">
              <a:lnSpc>
                <a:spcPts val="4000"/>
              </a:lnSpc>
            </a:pPr>
            <a:r>
              <a:rPr lang="en-US" altLang="zh-CN" sz="2400" b="1">
                <a:solidFill>
                  <a:srgbClr val="FFC000"/>
                </a:solidFill>
                <a:latin typeface="Times New Roman" pitchFamily="18" charset="0"/>
                <a:cs typeface="Times New Roman" pitchFamily="18" charset="0"/>
              </a:rPr>
              <a:t>c</a:t>
            </a:r>
            <a:r>
              <a:rPr lang="zh-CN" altLang="en-US" sz="2400" b="1">
                <a:solidFill>
                  <a:srgbClr val="FFC000"/>
                </a:solidFill>
                <a:latin typeface="Times New Roman" pitchFamily="18" charset="0"/>
                <a:cs typeface="Times New Roman" pitchFamily="18" charset="0"/>
              </a:rPr>
              <a:t>）固态退敏爆炸品：</a:t>
            </a:r>
            <a:r>
              <a:rPr lang="zh-CN" altLang="en-US" sz="2400" b="1">
                <a:latin typeface="Times New Roman" pitchFamily="18" charset="0"/>
                <a:cs typeface="Times New Roman" pitchFamily="18" charset="0"/>
              </a:rPr>
              <a:t>为抑制爆炸性物质的爆炸性能，用水或酒精湿润爆炸性物质，或用其他物质稀释爆炸性物质后，而形成的均匀的固态混合物。</a:t>
            </a:r>
            <a:endParaRPr lang="en-US" altLang="zh-CN" sz="2400" b="1">
              <a:latin typeface="Times New Roman" pitchFamily="18" charset="0"/>
              <a:cs typeface="Times New Roman" pitchFamily="18" charset="0"/>
            </a:endParaRPr>
          </a:p>
        </p:txBody>
      </p:sp>
      <p:sp>
        <p:nvSpPr>
          <p:cNvPr id="13" name="Rectangle 3"/>
          <p:cNvSpPr txBox="1">
            <a:spLocks noChangeArrowheads="1"/>
          </p:cNvSpPr>
          <p:nvPr/>
        </p:nvSpPr>
        <p:spPr bwMode="auto">
          <a:xfrm>
            <a:off x="493713" y="1295400"/>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5"/>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smtClean="0">
                <a:solidFill>
                  <a:srgbClr val="FF6600"/>
                </a:solidFill>
              </a:rPr>
              <a:t>3.4 </a:t>
            </a:r>
            <a:r>
              <a:rPr lang="zh-CN" altLang="en-US" sz="2800" b="1" kern="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A9484008-E355-4055-AC35-59D533887331}" type="datetime1">
              <a:rPr lang="zh-CN" altLang="en-US"/>
              <a:pPr>
                <a:defRPr/>
              </a:pPr>
              <a:t>2017/3/7</a:t>
            </a:fld>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8EA8DFE-59E8-49AA-A89C-F190FBBB3100}" type="slidenum">
              <a:rPr lang="zh-CN" altLang="en-US" sz="1200"/>
              <a:pPr/>
              <a:t>34</a:t>
            </a:fld>
            <a:endParaRPr lang="en-US" altLang="zh-CN" sz="1200"/>
          </a:p>
        </p:txBody>
      </p:sp>
      <p:grpSp>
        <p:nvGrpSpPr>
          <p:cNvPr id="46084"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60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6086" name="TextBox 12"/>
          <p:cNvSpPr txBox="1">
            <a:spLocks noChangeArrowheads="1"/>
          </p:cNvSpPr>
          <p:nvPr/>
        </p:nvSpPr>
        <p:spPr bwMode="auto">
          <a:xfrm>
            <a:off x="304800" y="16764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lnSpc>
                <a:spcPct val="150000"/>
              </a:lnSpc>
            </a:pPr>
            <a:r>
              <a:rPr lang="zh-CN" altLang="en-US" sz="2400" b="1">
                <a:solidFill>
                  <a:srgbClr val="FFFF00"/>
                </a:solidFill>
                <a:cs typeface="Arial" charset="0"/>
              </a:rPr>
              <a:t>自反 应 物 质</a:t>
            </a:r>
            <a:endParaRPr lang="en-US" altLang="zh-CN" sz="2400" b="1">
              <a:solidFill>
                <a:srgbClr val="FFFF00"/>
              </a:solidFill>
              <a:cs typeface="Arial" charset="0"/>
            </a:endParaRPr>
          </a:p>
          <a:p>
            <a:pPr eaLnBrk="1" hangingPunct="1">
              <a:lnSpc>
                <a:spcPct val="150000"/>
              </a:lnSpc>
            </a:pPr>
            <a:r>
              <a:rPr lang="en-US" altLang="zh-CN" sz="2400">
                <a:cs typeface="Arial" charset="0"/>
              </a:rPr>
              <a:t>3-azidosulfonylbenzoic acid</a:t>
            </a:r>
            <a:r>
              <a:rPr lang="zh-CN" altLang="en-US" sz="2400">
                <a:cs typeface="Arial" charset="0"/>
              </a:rPr>
              <a:t>，</a:t>
            </a:r>
            <a:r>
              <a:rPr lang="en-US" altLang="zh-CN" sz="2400">
                <a:cs typeface="Arial" charset="0"/>
              </a:rPr>
              <a:t> 3-</a:t>
            </a:r>
            <a:r>
              <a:rPr lang="zh-CN" altLang="en-US" sz="2400">
                <a:cs typeface="Arial" charset="0"/>
              </a:rPr>
              <a:t>叠氮硫酰基苯甲酸</a:t>
            </a:r>
            <a:r>
              <a:rPr lang="en-US" altLang="zh-CN" sz="2400">
                <a:cs typeface="Arial" charset="0"/>
              </a:rPr>
              <a:t> </a:t>
            </a:r>
          </a:p>
          <a:p>
            <a:r>
              <a:rPr lang="en-US" altLang="zh-CN" sz="2400">
                <a:cs typeface="Arial" charset="0"/>
              </a:rPr>
              <a:t> 2,2‘-dimethyl-2,2’-azodipropiononitrile</a:t>
            </a:r>
            <a:r>
              <a:rPr lang="zh-CN" altLang="en-US" sz="2400">
                <a:cs typeface="Arial" charset="0"/>
              </a:rPr>
              <a:t>，</a:t>
            </a:r>
            <a:r>
              <a:rPr lang="en-US" altLang="zh-CN" sz="2400">
                <a:cs typeface="Arial" charset="0"/>
              </a:rPr>
              <a:t> </a:t>
            </a:r>
            <a:r>
              <a:rPr lang="zh-CN" altLang="en-US" sz="2400">
                <a:cs typeface="Arial" charset="0"/>
              </a:rPr>
              <a:t>偶氮二异丁腈</a:t>
            </a:r>
            <a:r>
              <a:rPr lang="en-US" altLang="zh-CN" sz="2400">
                <a:cs typeface="Arial" charset="0"/>
              </a:rPr>
              <a:t> </a:t>
            </a:r>
          </a:p>
          <a:p>
            <a:r>
              <a:rPr lang="en-US" altLang="zh-CN" sz="2400">
                <a:cs typeface="Arial" charset="0"/>
              </a:rPr>
              <a:t> Hydrazine-trinitromethane</a:t>
            </a:r>
            <a:r>
              <a:rPr lang="zh-CN" altLang="en-US" sz="2400">
                <a:cs typeface="Arial" charset="0"/>
              </a:rPr>
              <a:t>，肼三硝基甲烷</a:t>
            </a:r>
            <a:endParaRPr lang="en-US" altLang="zh-CN" sz="2400" b="1">
              <a:solidFill>
                <a:srgbClr val="FFFF00"/>
              </a:solidFill>
              <a:cs typeface="Arial" charset="0"/>
            </a:endParaRPr>
          </a:p>
        </p:txBody>
      </p:sp>
      <p:pic>
        <p:nvPicPr>
          <p:cNvPr id="21517" name="Picture 13"/>
          <p:cNvPicPr>
            <a:picLocks noChangeAspect="1" noChangeArrowheads="1"/>
          </p:cNvPicPr>
          <p:nvPr/>
        </p:nvPicPr>
        <p:blipFill>
          <a:blip r:embed="rId4"/>
          <a:srcRect/>
          <a:stretch>
            <a:fillRect/>
          </a:stretch>
        </p:blipFill>
        <p:spPr bwMode="auto">
          <a:xfrm>
            <a:off x="6172200" y="4143375"/>
            <a:ext cx="2362200" cy="18002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pic>
      <p:pic>
        <p:nvPicPr>
          <p:cNvPr id="21518" name="Picture 14"/>
          <p:cNvPicPr>
            <a:picLocks noChangeAspect="1" noChangeArrowheads="1"/>
          </p:cNvPicPr>
          <p:nvPr/>
        </p:nvPicPr>
        <p:blipFill>
          <a:blip r:embed="rId5"/>
          <a:srcRect/>
          <a:stretch>
            <a:fillRect/>
          </a:stretch>
        </p:blipFill>
        <p:spPr bwMode="auto">
          <a:xfrm>
            <a:off x="3352800" y="4179888"/>
            <a:ext cx="2514600" cy="1763712"/>
          </a:xfrm>
          <a:prstGeom prst="rect">
            <a:avLst/>
          </a:prstGeom>
          <a:gradFill>
            <a:gsLst>
              <a:gs pos="0">
                <a:schemeClr val="accent1">
                  <a:tint val="66000"/>
                  <a:satMod val="160000"/>
                </a:schemeClr>
              </a:gs>
              <a:gs pos="26000">
                <a:schemeClr val="accent1">
                  <a:tint val="44500"/>
                  <a:satMod val="160000"/>
                </a:schemeClr>
              </a:gs>
              <a:gs pos="100000">
                <a:schemeClr val="accent1">
                  <a:tint val="23500"/>
                  <a:satMod val="160000"/>
                </a:schemeClr>
              </a:gs>
            </a:gsLst>
            <a:lin ang="5400000" scaled="0"/>
          </a:gradFill>
          <a:ln>
            <a:noFill/>
          </a:ln>
          <a:effectLst/>
        </p:spPr>
      </p:pic>
      <p:graphicFrame>
        <p:nvGraphicFramePr>
          <p:cNvPr id="46089" name="Object 1"/>
          <p:cNvGraphicFramePr>
            <a:graphicFrameLocks noChangeAspect="1"/>
          </p:cNvGraphicFramePr>
          <p:nvPr/>
        </p:nvGraphicFramePr>
        <p:xfrm>
          <a:off x="755650" y="4648200"/>
          <a:ext cx="2222500" cy="1239838"/>
        </p:xfrm>
        <a:graphic>
          <a:graphicData uri="http://schemas.openxmlformats.org/presentationml/2006/ole">
            <mc:AlternateContent xmlns:mc="http://schemas.openxmlformats.org/markup-compatibility/2006">
              <mc:Choice xmlns:v="urn:schemas-microsoft-com:vml" Requires="v">
                <p:oleObj spid="_x0000_s46102" name="ChemSketch" r:id="rId6" imgW="2221992" imgH="1240536" progId="ACD.ChemSketch.20">
                  <p:embed/>
                </p:oleObj>
              </mc:Choice>
              <mc:Fallback>
                <p:oleObj name="ChemSketch" r:id="rId6" imgW="2221992" imgH="1240536" progId="ACD.ChemSketch.20">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4648200"/>
                        <a:ext cx="222250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0" name="Object 2"/>
          <p:cNvGraphicFramePr>
            <a:graphicFrameLocks noChangeAspect="1"/>
          </p:cNvGraphicFramePr>
          <p:nvPr/>
        </p:nvGraphicFramePr>
        <p:xfrm>
          <a:off x="457200" y="4179888"/>
          <a:ext cx="2611438" cy="1687512"/>
        </p:xfrm>
        <a:graphic>
          <a:graphicData uri="http://schemas.openxmlformats.org/presentationml/2006/ole">
            <mc:AlternateContent xmlns:mc="http://schemas.openxmlformats.org/markup-compatibility/2006">
              <mc:Choice xmlns:v="urn:schemas-microsoft-com:vml" Requires="v">
                <p:oleObj spid="_x0000_s46103" name="ChemSketch" r:id="rId8" imgW="2133600" imgH="1182624" progId="ACD.ChemSketch.20">
                  <p:embed/>
                </p:oleObj>
              </mc:Choice>
              <mc:Fallback>
                <p:oleObj name="ChemSketch" r:id="rId8" imgW="2133600" imgH="1182624" progId="ACD.ChemSketch.20">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79888"/>
                        <a:ext cx="2611438" cy="1687512"/>
                      </a:xfrm>
                      <a:prstGeom prst="rect">
                        <a:avLst/>
                      </a:prstGeom>
                      <a:gradFill rotWithShape="0">
                        <a:gsLst>
                          <a:gs pos="0">
                            <a:srgbClr val="869BFF"/>
                          </a:gs>
                          <a:gs pos="50999">
                            <a:srgbClr val="B6C1FF"/>
                          </a:gs>
                          <a:gs pos="100000">
                            <a:srgbClr val="DBE0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3"/>
          <p:cNvSpPr>
            <a:spLocks noGrp="1" noChangeArrowheads="1"/>
          </p:cNvSpPr>
          <p:nvPr>
            <p:ph type="body" sz="half" idx="1"/>
          </p:nvPr>
        </p:nvSpPr>
        <p:spPr>
          <a:xfrm>
            <a:off x="493713" y="1295400"/>
            <a:ext cx="60198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A9484008-E355-4055-AC35-59D533887331}" type="datetime1">
              <a:rPr lang="zh-CN" altLang="en-US"/>
              <a:pPr>
                <a:defRPr/>
              </a:pPr>
              <a:t>2017/3/7</a:t>
            </a:fld>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00C35DF9-8124-42EF-A22B-720406FF7CCE}" type="slidenum">
              <a:rPr lang="zh-CN" altLang="en-US" sz="1200"/>
              <a:pPr/>
              <a:t>35</a:t>
            </a:fld>
            <a:endParaRPr lang="en-US" altLang="zh-CN" sz="1200"/>
          </a:p>
        </p:txBody>
      </p:sp>
      <p:grpSp>
        <p:nvGrpSpPr>
          <p:cNvPr id="4710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71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7110" name="Rectangle 2"/>
          <p:cNvSpPr>
            <a:spLocks noChangeArrowheads="1"/>
          </p:cNvSpPr>
          <p:nvPr/>
        </p:nvSpPr>
        <p:spPr bwMode="auto">
          <a:xfrm>
            <a:off x="457200" y="1692275"/>
            <a:ext cx="828992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ts val="4000"/>
              </a:lnSpc>
            </a:pPr>
            <a:r>
              <a:rPr lang="en-US" altLang="zh-CN" sz="2400">
                <a:solidFill>
                  <a:srgbClr val="3EF030"/>
                </a:solidFill>
                <a:latin typeface="Times New Roman" pitchFamily="18" charset="0"/>
                <a:cs typeface="Times New Roman" pitchFamily="18" charset="0"/>
              </a:rPr>
              <a:t>4.2 </a:t>
            </a:r>
            <a:r>
              <a:rPr lang="zh-CN" altLang="en-US" sz="2400">
                <a:solidFill>
                  <a:srgbClr val="3EF030"/>
                </a:solidFill>
                <a:latin typeface="Times New Roman" pitchFamily="18" charset="0"/>
                <a:cs typeface="Times New Roman" pitchFamily="18" charset="0"/>
              </a:rPr>
              <a:t>易于自然的物质 </a:t>
            </a:r>
            <a:r>
              <a:rPr lang="zh-CN" altLang="en-US" sz="2400">
                <a:latin typeface="Times New Roman" pitchFamily="18" charset="0"/>
                <a:cs typeface="Times New Roman" pitchFamily="18" charset="0"/>
              </a:rPr>
              <a:t>本项包括：发火物质和自热物质</a:t>
            </a:r>
            <a:endParaRPr lang="en-US" altLang="zh-CN" sz="2400">
              <a:latin typeface="Times New Roman" pitchFamily="18" charset="0"/>
              <a:cs typeface="Times New Roman" pitchFamily="18" charset="0"/>
            </a:endParaRPr>
          </a:p>
          <a:p>
            <a:pPr algn="just" eaLnBrk="1" hangingPunct="1">
              <a:lnSpc>
                <a:spcPts val="4000"/>
              </a:lnSpc>
            </a:pPr>
            <a:r>
              <a:rPr lang="en-US" altLang="zh-CN" sz="2400">
                <a:solidFill>
                  <a:srgbClr val="FFC000"/>
                </a:solidFill>
                <a:latin typeface="Times New Roman" pitchFamily="18" charset="0"/>
                <a:cs typeface="Times New Roman" pitchFamily="18" charset="0"/>
              </a:rPr>
              <a:t>a</a:t>
            </a:r>
            <a:r>
              <a:rPr lang="zh-CN" altLang="en-US" sz="2400">
                <a:solidFill>
                  <a:srgbClr val="FFC000"/>
                </a:solidFill>
                <a:latin typeface="Times New Roman" pitchFamily="18" charset="0"/>
                <a:cs typeface="Times New Roman" pitchFamily="18" charset="0"/>
              </a:rPr>
              <a:t>）发火物质：</a:t>
            </a:r>
            <a:r>
              <a:rPr lang="zh-CN" altLang="en-US" sz="2400">
                <a:latin typeface="Times New Roman" pitchFamily="18" charset="0"/>
                <a:cs typeface="Times New Roman" pitchFamily="18" charset="0"/>
              </a:rPr>
              <a:t>即使只有少量与空气接触，不到</a:t>
            </a:r>
            <a:r>
              <a:rPr lang="en-US" altLang="zh-CN" sz="2400">
                <a:latin typeface="Times New Roman" pitchFamily="18" charset="0"/>
                <a:cs typeface="Times New Roman" pitchFamily="18" charset="0"/>
              </a:rPr>
              <a:t>5min</a:t>
            </a:r>
            <a:r>
              <a:rPr lang="zh-CN" altLang="en-US" sz="2400">
                <a:latin typeface="Times New Roman" pitchFamily="18" charset="0"/>
                <a:cs typeface="Times New Roman" pitchFamily="18" charset="0"/>
              </a:rPr>
              <a:t>时间便燃烧的物质，包括混合物和溶液（液体或固体）。</a:t>
            </a:r>
            <a:endParaRPr lang="en-US" altLang="zh-CN" sz="2400">
              <a:latin typeface="Times New Roman" pitchFamily="18" charset="0"/>
              <a:cs typeface="Times New Roman" pitchFamily="18" charset="0"/>
            </a:endParaRPr>
          </a:p>
          <a:p>
            <a:pPr algn="just" eaLnBrk="1" hangingPunct="1">
              <a:lnSpc>
                <a:spcPts val="4000"/>
              </a:lnSpc>
            </a:pPr>
            <a:r>
              <a:rPr lang="en-US" altLang="zh-CN" sz="2400">
                <a:solidFill>
                  <a:srgbClr val="FFC000"/>
                </a:solidFill>
                <a:latin typeface="Times New Roman" pitchFamily="18" charset="0"/>
                <a:cs typeface="Times New Roman" pitchFamily="18" charset="0"/>
              </a:rPr>
              <a:t>b</a:t>
            </a:r>
            <a:r>
              <a:rPr lang="zh-CN" altLang="en-US" sz="2400">
                <a:solidFill>
                  <a:srgbClr val="FFC000"/>
                </a:solidFill>
                <a:latin typeface="Times New Roman" pitchFamily="18" charset="0"/>
                <a:cs typeface="Times New Roman" pitchFamily="18" charset="0"/>
              </a:rPr>
              <a:t>）自热物质：</a:t>
            </a:r>
            <a:r>
              <a:rPr lang="zh-CN" altLang="en-US" sz="2400">
                <a:latin typeface="Times New Roman" pitchFamily="18" charset="0"/>
                <a:cs typeface="Times New Roman" pitchFamily="18" charset="0"/>
              </a:rPr>
              <a:t>发火物质以外的与空气接触便能自己发热的物质。</a:t>
            </a:r>
            <a:endParaRPr lang="en-US" altLang="zh-CN" sz="2400">
              <a:latin typeface="Times New Roman" pitchFamily="18" charset="0"/>
              <a:cs typeface="Times New Roman" pitchFamily="18" charset="0"/>
            </a:endParaRPr>
          </a:p>
          <a:p>
            <a:pPr algn="just" eaLnBrk="1" hangingPunct="1">
              <a:lnSpc>
                <a:spcPts val="4000"/>
              </a:lnSpc>
            </a:pPr>
            <a:r>
              <a:rPr lang="en-US" altLang="zh-CN" sz="2400">
                <a:solidFill>
                  <a:srgbClr val="3EF030"/>
                </a:solidFill>
                <a:latin typeface="Times New Roman" pitchFamily="18" charset="0"/>
                <a:cs typeface="Times New Roman" pitchFamily="18" charset="0"/>
              </a:rPr>
              <a:t>4.3 </a:t>
            </a:r>
            <a:r>
              <a:rPr lang="zh-CN" altLang="zh-CN" sz="2400">
                <a:solidFill>
                  <a:srgbClr val="3EF030"/>
                </a:solidFill>
                <a:latin typeface="Times New Roman" pitchFamily="18" charset="0"/>
                <a:cs typeface="Times New Roman" pitchFamily="18" charset="0"/>
              </a:rPr>
              <a:t>遇水放出易燃气体的物质</a:t>
            </a:r>
          </a:p>
          <a:p>
            <a:pPr algn="just" eaLnBrk="1" hangingPunct="1">
              <a:lnSpc>
                <a:spcPts val="4000"/>
              </a:lnSpc>
            </a:pPr>
            <a:r>
              <a:rPr lang="zh-CN" altLang="en-US" sz="2400">
                <a:latin typeface="Times New Roman" pitchFamily="18" charset="0"/>
                <a:cs typeface="Times New Roman" pitchFamily="18" charset="0"/>
              </a:rPr>
              <a:t>指遇水放出易燃气体，且该气体与空气混合能够形成爆炸性混合物的物质。</a:t>
            </a:r>
            <a:endParaRPr lang="en-US" altLang="zh-CN" sz="2400">
              <a:latin typeface="Times New Roman" pitchFamily="18" charset="0"/>
              <a:cs typeface="Times New Roman" pitchFamily="18" charset="0"/>
            </a:endParaRPr>
          </a:p>
        </p:txBody>
      </p:sp>
      <p:sp>
        <p:nvSpPr>
          <p:cNvPr id="13" name="Rectangle 3"/>
          <p:cNvSpPr txBox="1">
            <a:spLocks noChangeArrowheads="1"/>
          </p:cNvSpPr>
          <p:nvPr/>
        </p:nvSpPr>
        <p:spPr bwMode="auto">
          <a:xfrm>
            <a:off x="493713" y="1295400"/>
            <a:ext cx="6019800" cy="381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5"/>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6"/>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smtClean="0">
                <a:solidFill>
                  <a:srgbClr val="FF6600"/>
                </a:solidFill>
              </a:rPr>
              <a:t>3.4 </a:t>
            </a:r>
            <a:r>
              <a:rPr lang="zh-CN" altLang="en-US" sz="2800" b="1" kern="0" smtClean="0">
                <a:solidFill>
                  <a:srgbClr val="FF6600"/>
                </a:solidFill>
              </a:rPr>
              <a:t>中国关于危险物的分类定义</a:t>
            </a:r>
            <a:endParaRPr lang="zh-CN" altLang="en-US" sz="2800" b="1" kern="0" dirty="0">
              <a:solidFill>
                <a:srgbClr val="FF66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C8AEDD74-62D9-421C-BB58-AC571B9F8FD0}"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FC7310AA-916E-4813-9DE1-80C9EA57E5CA}" type="slidenum">
              <a:rPr lang="zh-CN" altLang="en-US" sz="1200"/>
              <a:pPr/>
              <a:t>36</a:t>
            </a:fld>
            <a:endParaRPr lang="en-US" altLang="zh-CN" sz="1200"/>
          </a:p>
        </p:txBody>
      </p:sp>
      <p:sp>
        <p:nvSpPr>
          <p:cNvPr id="79875" name="Rectangle 3"/>
          <p:cNvSpPr>
            <a:spLocks noGrp="1" noChangeArrowheads="1"/>
          </p:cNvSpPr>
          <p:nvPr>
            <p:ph type="body" sz="half" idx="1"/>
          </p:nvPr>
        </p:nvSpPr>
        <p:spPr>
          <a:xfrm>
            <a:off x="381000" y="1524000"/>
            <a:ext cx="5486400" cy="4572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aphicFrame>
        <p:nvGraphicFramePr>
          <p:cNvPr id="79906" name="Group 34"/>
          <p:cNvGraphicFramePr>
            <a:graphicFrameLocks noGrp="1"/>
          </p:cNvGraphicFramePr>
          <p:nvPr>
            <p:ph sz="half" idx="2"/>
          </p:nvPr>
        </p:nvGraphicFramePr>
        <p:xfrm>
          <a:off x="381000" y="2286000"/>
          <a:ext cx="8382000" cy="2609850"/>
        </p:xfrm>
        <a:graphic>
          <a:graphicData uri="http://schemas.openxmlformats.org/drawingml/2006/table">
            <a:tbl>
              <a:tblPr/>
              <a:tblGrid>
                <a:gridCol w="2499895">
                  <a:extLst>
                    <a:ext uri="{9D8B030D-6E8A-4147-A177-3AD203B41FA5}">
                      <a16:colId xmlns="" xmlns:a16="http://schemas.microsoft.com/office/drawing/2014/main" val="20000"/>
                    </a:ext>
                  </a:extLst>
                </a:gridCol>
                <a:gridCol w="1249947">
                  <a:extLst>
                    <a:ext uri="{9D8B030D-6E8A-4147-A177-3AD203B41FA5}">
                      <a16:colId xmlns="" xmlns:a16="http://schemas.microsoft.com/office/drawing/2014/main" val="20001"/>
                    </a:ext>
                  </a:extLst>
                </a:gridCol>
                <a:gridCol w="4632158">
                  <a:extLst>
                    <a:ext uri="{9D8B030D-6E8A-4147-A177-3AD203B41FA5}">
                      <a16:colId xmlns="" xmlns:a16="http://schemas.microsoft.com/office/drawing/2014/main" val="20002"/>
                    </a:ext>
                  </a:extLst>
                </a:gridCol>
              </a:tblGrid>
              <a:tr h="4571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危险物名称</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152678">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5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类</a:t>
                      </a: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zh-CN" sz="2400" b="1" i="0" u="none" strike="noStrike" kern="1200"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cs typeface="+mn-cs"/>
                        </a:rPr>
                        <a:t>氧化性物质和有机过氧化物</a:t>
                      </a:r>
                      <a:endParaRPr kumimoji="0" lang="zh-CN" altLang="zh-CN" sz="2400" b="1" i="0" u="none" strike="noStrike" kern="1200" cap="none" normalizeH="0" baseline="0" dirty="0">
                        <a:ln>
                          <a:noFill/>
                        </a:ln>
                        <a:solidFill>
                          <a:srgbClr val="FF0000"/>
                        </a:solidFill>
                        <a:effectLst>
                          <a:outerShdw blurRad="38100" dist="38100" dir="2700000" algn="tl">
                            <a:srgbClr val="000000"/>
                          </a:outerShdw>
                        </a:effectLst>
                        <a:latin typeface="Arial" charset="0"/>
                        <a:ea typeface="宋体" pitchFamily="2" charset="-122"/>
                        <a:cs typeface="+mn-cs"/>
                      </a:endParaRP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6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5.1</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5.2</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nSpc>
                          <a:spcPct val="150000"/>
                        </a:lnSpc>
                      </a:pPr>
                      <a:r>
                        <a:rPr lang="zh-CN" altLang="zh-CN" sz="2400" b="1" kern="1200" dirty="0" smtClean="0">
                          <a:solidFill>
                            <a:srgbClr val="3EF030"/>
                          </a:solidFill>
                          <a:latin typeface="+mn-lt"/>
                          <a:ea typeface="+mn-ea"/>
                          <a:cs typeface="+mn-cs"/>
                        </a:rPr>
                        <a:t>氧化性物质</a:t>
                      </a:r>
                      <a:endParaRPr lang="en-US" altLang="zh-CN" sz="2400" b="1" kern="1200" dirty="0" smtClean="0">
                        <a:solidFill>
                          <a:srgbClr val="3EF030"/>
                        </a:solidFill>
                        <a:latin typeface="+mn-lt"/>
                        <a:ea typeface="+mn-ea"/>
                        <a:cs typeface="+mn-cs"/>
                      </a:endParaRPr>
                    </a:p>
                    <a:p>
                      <a:pPr>
                        <a:lnSpc>
                          <a:spcPct val="150000"/>
                        </a:lnSpc>
                      </a:pPr>
                      <a:endParaRPr lang="en-US" altLang="zh-CN" sz="1400" b="1" kern="1200" dirty="0" smtClean="0">
                        <a:solidFill>
                          <a:srgbClr val="3EF030"/>
                        </a:solidFill>
                        <a:latin typeface="+mn-lt"/>
                        <a:ea typeface="+mn-ea"/>
                        <a:cs typeface="+mn-cs"/>
                      </a:endParaRPr>
                    </a:p>
                    <a:p>
                      <a:pPr>
                        <a:lnSpc>
                          <a:spcPct val="150000"/>
                        </a:lnSpc>
                      </a:pPr>
                      <a:r>
                        <a:rPr lang="zh-CN" altLang="en-US" sz="2400" b="1" kern="1200" dirty="0" smtClean="0">
                          <a:solidFill>
                            <a:srgbClr val="3EF030"/>
                          </a:solidFill>
                          <a:latin typeface="+mn-lt"/>
                          <a:ea typeface="+mn-ea"/>
                          <a:cs typeface="+mn-cs"/>
                        </a:rPr>
                        <a:t>有机过氧化物</a:t>
                      </a:r>
                      <a:endParaRPr lang="zh-CN" altLang="zh-CN" sz="2400" b="1" kern="1200" dirty="0" smtClean="0">
                        <a:solidFill>
                          <a:srgbClr val="3EF030"/>
                        </a:solidFill>
                        <a:latin typeface="+mn-lt"/>
                        <a:ea typeface="+mn-ea"/>
                        <a:cs typeface="+mn-cs"/>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4917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491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C8AEDD74-62D9-421C-BB58-AC571B9F8FD0}"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D56F6C5-E26C-42AA-83DB-C8480D1A834A}" type="slidenum">
              <a:rPr lang="zh-CN" altLang="en-US" sz="1200"/>
              <a:pPr/>
              <a:t>37</a:t>
            </a:fld>
            <a:endParaRPr lang="en-US" altLang="zh-CN" sz="1200"/>
          </a:p>
        </p:txBody>
      </p:sp>
      <p:sp>
        <p:nvSpPr>
          <p:cNvPr id="79875" name="Rectangle 3"/>
          <p:cNvSpPr>
            <a:spLocks noGrp="1" noChangeArrowheads="1"/>
          </p:cNvSpPr>
          <p:nvPr>
            <p:ph type="body" sz="half" idx="1"/>
          </p:nvPr>
        </p:nvSpPr>
        <p:spPr>
          <a:xfrm>
            <a:off x="325438" y="1182688"/>
            <a:ext cx="61722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018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01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3" name="Rectangle 2"/>
          <p:cNvSpPr/>
          <p:nvPr/>
        </p:nvSpPr>
        <p:spPr>
          <a:xfrm>
            <a:off x="325438" y="1600200"/>
            <a:ext cx="8589962" cy="5029200"/>
          </a:xfrm>
          <a:prstGeom prst="rect">
            <a:avLst/>
          </a:prstGeom>
        </p:spPr>
        <p:txBody>
          <a:bodyPr>
            <a:spAutoFit/>
          </a:bodyPr>
          <a:lstStyle/>
          <a:p>
            <a:pPr algn="just" eaLnBrk="1" hangingPunct="1">
              <a:lnSpc>
                <a:spcPts val="3500"/>
              </a:lnSpc>
              <a:defRPr/>
            </a:pPr>
            <a:r>
              <a:rPr lang="en-US" altLang="zh-CN" sz="2400" dirty="0">
                <a:solidFill>
                  <a:srgbClr val="3EF030"/>
                </a:solidFill>
                <a:effectLst>
                  <a:outerShdw blurRad="38100" dist="38100" dir="2700000" algn="tl">
                    <a:srgbClr val="000000"/>
                  </a:outerShdw>
                </a:effectLst>
                <a:ea typeface="宋体" panose="02010600030101010101" pitchFamily="2" charset="-122"/>
                <a:cs typeface="Arial" charset="0"/>
              </a:rPr>
              <a:t>5.1 </a:t>
            </a:r>
            <a:r>
              <a:rPr lang="zh-CN" altLang="en-US" sz="2400" dirty="0">
                <a:solidFill>
                  <a:srgbClr val="3EF030"/>
                </a:solidFill>
                <a:effectLst>
                  <a:outerShdw blurRad="38100" dist="38100" dir="2700000" algn="tl">
                    <a:srgbClr val="000000"/>
                  </a:outerShdw>
                </a:effectLst>
                <a:ea typeface="宋体" panose="02010600030101010101" pitchFamily="2" charset="-122"/>
                <a:cs typeface="Arial" charset="0"/>
              </a:rPr>
              <a:t>氧化性物质</a:t>
            </a:r>
            <a:endParaRPr lang="en-US" altLang="zh-CN" sz="2400" dirty="0">
              <a:solidFill>
                <a:srgbClr val="3EF030"/>
              </a:solidFill>
              <a:effectLst>
                <a:outerShdw blurRad="38100" dist="38100" dir="2700000" algn="tl">
                  <a:srgbClr val="000000"/>
                </a:outerShdw>
              </a:effectLst>
              <a:ea typeface="宋体" panose="02010600030101010101" pitchFamily="2" charset="-122"/>
              <a:cs typeface="Arial" charset="0"/>
            </a:endParaRPr>
          </a:p>
          <a:p>
            <a:pPr algn="just" eaLnBrk="1" hangingPunct="1">
              <a:lnSpc>
                <a:spcPts val="3500"/>
              </a:lnSpc>
              <a:defRPr/>
            </a:pPr>
            <a:r>
              <a:rPr lang="zh-CN" altLang="en-US" sz="2400" dirty="0">
                <a:cs typeface="Arial" charset="0"/>
              </a:rPr>
              <a:t>氧化性物质是指</a:t>
            </a:r>
            <a:r>
              <a:rPr lang="zh-CN" altLang="zh-CN" sz="2400" dirty="0">
                <a:cs typeface="Arial" charset="0"/>
              </a:rPr>
              <a:t>本身不一定可燃，但通常因放出氧可能引起或促使其他物质燃烧的物质</a:t>
            </a:r>
            <a:r>
              <a:rPr lang="zh-CN" altLang="en-US" sz="2400" dirty="0">
                <a:cs typeface="Arial" charset="0"/>
              </a:rPr>
              <a:t>，包括（氧化性固体和氧化性液体）。</a:t>
            </a:r>
            <a:endParaRPr lang="en-US" altLang="zh-CN" sz="2400" dirty="0">
              <a:cs typeface="Arial" charset="0"/>
            </a:endParaRPr>
          </a:p>
          <a:p>
            <a:pPr algn="just" eaLnBrk="1" hangingPunct="1">
              <a:lnSpc>
                <a:spcPts val="3500"/>
              </a:lnSpc>
              <a:defRPr/>
            </a:pPr>
            <a:r>
              <a:rPr lang="en-US" altLang="zh-CN" sz="2400" dirty="0">
                <a:solidFill>
                  <a:srgbClr val="3EF030"/>
                </a:solidFill>
                <a:effectLst>
                  <a:outerShdw blurRad="38100" dist="38100" dir="2700000" algn="tl">
                    <a:srgbClr val="000000"/>
                  </a:outerShdw>
                </a:effectLst>
                <a:ea typeface="宋体" panose="02010600030101010101" pitchFamily="2" charset="-122"/>
                <a:cs typeface="Arial" charset="0"/>
              </a:rPr>
              <a:t>5.2 </a:t>
            </a:r>
            <a:r>
              <a:rPr lang="zh-CN" altLang="zh-CN" sz="2400" dirty="0">
                <a:solidFill>
                  <a:srgbClr val="3EF030"/>
                </a:solidFill>
                <a:effectLst>
                  <a:outerShdw blurRad="38100" dist="38100" dir="2700000" algn="tl">
                    <a:srgbClr val="000000"/>
                  </a:outerShdw>
                </a:effectLst>
                <a:ea typeface="宋体" panose="02010600030101010101" pitchFamily="2" charset="-122"/>
                <a:cs typeface="Arial" charset="0"/>
              </a:rPr>
              <a:t>有机过氧化物</a:t>
            </a:r>
            <a:endParaRPr lang="en-US" altLang="zh-CN" sz="2400" dirty="0">
              <a:solidFill>
                <a:srgbClr val="3EF030"/>
              </a:solidFill>
              <a:effectLst>
                <a:outerShdw blurRad="38100" dist="38100" dir="2700000" algn="tl">
                  <a:srgbClr val="000000"/>
                </a:outerShdw>
              </a:effectLst>
              <a:ea typeface="宋体" panose="02010600030101010101" pitchFamily="2" charset="-122"/>
              <a:cs typeface="Arial" charset="0"/>
            </a:endParaRPr>
          </a:p>
          <a:p>
            <a:pPr algn="just" eaLnBrk="1" hangingPunct="1">
              <a:lnSpc>
                <a:spcPts val="3500"/>
              </a:lnSpc>
              <a:defRPr/>
            </a:pPr>
            <a:r>
              <a:rPr lang="zh-CN" altLang="en-US" sz="2400" dirty="0">
                <a:cs typeface="Arial" charset="0"/>
              </a:rPr>
              <a:t>指含有两价过氧基（</a:t>
            </a:r>
            <a:r>
              <a:rPr lang="en-US" altLang="zh-CN" sz="2400" dirty="0">
                <a:cs typeface="Arial" charset="0"/>
              </a:rPr>
              <a:t>-O-O-</a:t>
            </a:r>
            <a:r>
              <a:rPr lang="zh-CN" altLang="en-US" sz="2400" dirty="0">
                <a:cs typeface="Arial" charset="0"/>
              </a:rPr>
              <a:t>）结构的物质。</a:t>
            </a:r>
            <a:r>
              <a:rPr lang="en-US" altLang="zh-CN" sz="2400" dirty="0">
                <a:cs typeface="Arial" charset="0"/>
              </a:rPr>
              <a:t> </a:t>
            </a:r>
          </a:p>
          <a:p>
            <a:pPr algn="just" eaLnBrk="1" hangingPunct="1">
              <a:lnSpc>
                <a:spcPts val="3500"/>
              </a:lnSpc>
              <a:defRPr/>
            </a:pPr>
            <a:r>
              <a:rPr lang="zh-CN" altLang="en-US" sz="2400" dirty="0">
                <a:cs typeface="Arial" charset="0"/>
              </a:rPr>
              <a:t>当有机过氧化物配制品满足下列条件之一时，视为非有机氧化物：</a:t>
            </a:r>
            <a:endParaRPr lang="en-US" altLang="zh-CN" sz="2400" dirty="0">
              <a:cs typeface="Arial" charset="0"/>
            </a:endParaRPr>
          </a:p>
          <a:p>
            <a:pPr algn="just" eaLnBrk="1" hangingPunct="1">
              <a:lnSpc>
                <a:spcPts val="3500"/>
              </a:lnSpc>
              <a:defRPr/>
            </a:pPr>
            <a:r>
              <a:rPr lang="en-US" altLang="zh-CN" sz="2400" dirty="0">
                <a:cs typeface="Arial" charset="0"/>
              </a:rPr>
              <a:t>a</a:t>
            </a:r>
            <a:r>
              <a:rPr lang="zh-CN" altLang="en-US" sz="2400" dirty="0">
                <a:cs typeface="Arial" charset="0"/>
              </a:rPr>
              <a:t>）其有机氧化物的有效氧质量分数不超过</a:t>
            </a:r>
            <a:r>
              <a:rPr lang="en-US" altLang="zh-CN" sz="2400" dirty="0">
                <a:cs typeface="Arial" charset="0"/>
              </a:rPr>
              <a:t>1.0%</a:t>
            </a:r>
            <a:r>
              <a:rPr lang="zh-CN" altLang="en-US" sz="2400" dirty="0">
                <a:cs typeface="Arial" charset="0"/>
              </a:rPr>
              <a:t>，而且过氧化氢质量分数不超过</a:t>
            </a:r>
            <a:r>
              <a:rPr lang="en-US" altLang="zh-CN" sz="2400" dirty="0">
                <a:cs typeface="Arial" charset="0"/>
              </a:rPr>
              <a:t>1.0%</a:t>
            </a:r>
            <a:r>
              <a:rPr lang="zh-CN" altLang="en-US" sz="2400" dirty="0">
                <a:cs typeface="Arial" charset="0"/>
              </a:rPr>
              <a:t>。</a:t>
            </a:r>
            <a:endParaRPr lang="en-US" altLang="zh-CN" sz="2400" dirty="0">
              <a:cs typeface="Arial" charset="0"/>
            </a:endParaRPr>
          </a:p>
          <a:p>
            <a:pPr algn="just" eaLnBrk="1" hangingPunct="1">
              <a:lnSpc>
                <a:spcPts val="3500"/>
              </a:lnSpc>
              <a:defRPr/>
            </a:pPr>
            <a:r>
              <a:rPr lang="en-US" altLang="zh-CN" sz="2400" dirty="0">
                <a:cs typeface="Arial" charset="0"/>
              </a:rPr>
              <a:t>b</a:t>
            </a:r>
            <a:r>
              <a:rPr lang="zh-CN" altLang="en-US" sz="2400" dirty="0">
                <a:cs typeface="Arial" charset="0"/>
              </a:rPr>
              <a:t>）其中有机过氧化物的有效氧质量分数不超过</a:t>
            </a:r>
            <a:r>
              <a:rPr lang="en-US" altLang="zh-CN" sz="2400" dirty="0">
                <a:cs typeface="Arial" charset="0"/>
              </a:rPr>
              <a:t>0.5%</a:t>
            </a:r>
            <a:r>
              <a:rPr lang="zh-CN" altLang="en-US" sz="2400" dirty="0">
                <a:cs typeface="Arial" charset="0"/>
              </a:rPr>
              <a:t>，而且过氧化氢质量分数超过</a:t>
            </a:r>
            <a:r>
              <a:rPr lang="en-US" altLang="zh-CN" sz="2400" dirty="0">
                <a:cs typeface="Arial" charset="0"/>
              </a:rPr>
              <a:t>1.0%</a:t>
            </a:r>
            <a:r>
              <a:rPr lang="zh-CN" altLang="en-US" sz="2400" dirty="0">
                <a:cs typeface="Arial" charset="0"/>
              </a:rPr>
              <a:t>但不超过</a:t>
            </a:r>
            <a:r>
              <a:rPr lang="en-US" altLang="zh-CN" sz="2400" dirty="0">
                <a:cs typeface="Arial" charset="0"/>
              </a:rPr>
              <a:t>7.0%</a:t>
            </a:r>
            <a:r>
              <a:rPr lang="zh-CN" altLang="en-US" sz="2400" dirty="0">
                <a:cs typeface="Arial" charset="0"/>
              </a:rPr>
              <a:t>。</a:t>
            </a:r>
            <a:endParaRPr lang="en-US" altLang="zh-CN" sz="2400" b="1" dirty="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C8AEDD74-62D9-421C-BB58-AC571B9F8FD0}"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14729A9-20B1-4E43-ACEE-440705921D83}" type="slidenum">
              <a:rPr lang="zh-CN" altLang="en-US" sz="1200"/>
              <a:pPr/>
              <a:t>38</a:t>
            </a:fld>
            <a:endParaRPr lang="en-US" altLang="zh-CN" sz="1200"/>
          </a:p>
        </p:txBody>
      </p:sp>
      <p:sp>
        <p:nvSpPr>
          <p:cNvPr id="79875" name="Rectangle 3"/>
          <p:cNvSpPr>
            <a:spLocks noGrp="1" noChangeArrowheads="1"/>
          </p:cNvSpPr>
          <p:nvPr>
            <p:ph type="body" sz="half" idx="1"/>
          </p:nvPr>
        </p:nvSpPr>
        <p:spPr>
          <a:xfrm>
            <a:off x="457200" y="1295400"/>
            <a:ext cx="61722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1205"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12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51207" name="Rectangle 2"/>
          <p:cNvSpPr>
            <a:spLocks noChangeArrowheads="1"/>
          </p:cNvSpPr>
          <p:nvPr/>
        </p:nvSpPr>
        <p:spPr bwMode="auto">
          <a:xfrm>
            <a:off x="304800" y="1676400"/>
            <a:ext cx="8305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ts val="4000"/>
              </a:lnSpc>
            </a:pPr>
            <a:endParaRPr lang="en-US" altLang="zh-CN" sz="2400">
              <a:cs typeface="Arial" charset="0"/>
            </a:endParaRPr>
          </a:p>
          <a:p>
            <a:pPr eaLnBrk="1" hangingPunct="1">
              <a:lnSpc>
                <a:spcPts val="4000"/>
              </a:lnSpc>
            </a:pPr>
            <a:endParaRPr lang="en-US" altLang="zh-CN" sz="2400" b="1">
              <a:cs typeface="Arial" charset="0"/>
            </a:endParaRPr>
          </a:p>
          <a:p>
            <a:pPr eaLnBrk="1" hangingPunct="1"/>
            <a:endParaRPr lang="en-US" altLang="zh-CN" sz="2400" b="1">
              <a:cs typeface="Arial" charset="0"/>
            </a:endParaRPr>
          </a:p>
          <a:p>
            <a:pPr eaLnBrk="1" hangingPunct="1">
              <a:lnSpc>
                <a:spcPct val="150000"/>
              </a:lnSpc>
            </a:pPr>
            <a:endParaRPr lang="zh-CN" altLang="zh-CN" sz="2400" b="1">
              <a:cs typeface="Arial" charset="0"/>
            </a:endParaRPr>
          </a:p>
        </p:txBody>
      </p:sp>
      <p:graphicFrame>
        <p:nvGraphicFramePr>
          <p:cNvPr id="51208" name="Object 1"/>
          <p:cNvGraphicFramePr>
            <a:graphicFrameLocks noChangeAspect="1"/>
          </p:cNvGraphicFramePr>
          <p:nvPr/>
        </p:nvGraphicFramePr>
        <p:xfrm>
          <a:off x="2895600" y="2093913"/>
          <a:ext cx="3478213" cy="1206500"/>
        </p:xfrm>
        <a:graphic>
          <a:graphicData uri="http://schemas.openxmlformats.org/presentationml/2006/ole">
            <mc:AlternateContent xmlns:mc="http://schemas.openxmlformats.org/markup-compatibility/2006">
              <mc:Choice xmlns:v="urn:schemas-microsoft-com:vml" Requires="v">
                <p:oleObj spid="_x0000_s51216" name="Equation" r:id="rId4" imgW="1244600" imgH="431800" progId="Equation.DSMT4">
                  <p:embed/>
                </p:oleObj>
              </mc:Choice>
              <mc:Fallback>
                <p:oleObj name="Equation" r:id="rId4" imgW="12446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2093913"/>
                        <a:ext cx="3478213" cy="12065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TextBox 3"/>
          <p:cNvSpPr txBox="1">
            <a:spLocks noChangeArrowheads="1"/>
          </p:cNvSpPr>
          <p:nvPr/>
        </p:nvSpPr>
        <p:spPr bwMode="auto">
          <a:xfrm>
            <a:off x="871538" y="3505200"/>
            <a:ext cx="723900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lnSpc>
                <a:spcPts val="4000"/>
              </a:lnSpc>
            </a:pPr>
            <a:r>
              <a:rPr lang="zh-CN" altLang="en-US" sz="2400">
                <a:cs typeface="Arial" charset="0"/>
              </a:rPr>
              <a:t>式中：</a:t>
            </a:r>
            <a:endParaRPr lang="en-US" altLang="zh-CN" sz="2400">
              <a:cs typeface="Arial" charset="0"/>
            </a:endParaRPr>
          </a:p>
          <a:p>
            <a:pPr eaLnBrk="1" hangingPunct="1">
              <a:lnSpc>
                <a:spcPts val="4000"/>
              </a:lnSpc>
            </a:pPr>
            <a:r>
              <a:rPr lang="en-US" altLang="zh-CN" sz="2400" i="1">
                <a:cs typeface="Arial" charset="0"/>
              </a:rPr>
              <a:t>X</a:t>
            </a:r>
            <a:r>
              <a:rPr lang="en-US" altLang="zh-CN" sz="2400">
                <a:cs typeface="Arial" charset="0"/>
              </a:rPr>
              <a:t> – </a:t>
            </a:r>
            <a:r>
              <a:rPr lang="zh-CN" altLang="en-US" sz="2400">
                <a:cs typeface="Arial" charset="0"/>
              </a:rPr>
              <a:t>有效氧含量，以质量分数表示，</a:t>
            </a:r>
            <a:r>
              <a:rPr lang="en-US" altLang="zh-CN" sz="2400">
                <a:cs typeface="Arial" charset="0"/>
              </a:rPr>
              <a:t>%</a:t>
            </a:r>
            <a:r>
              <a:rPr lang="zh-CN" altLang="en-US" sz="2400">
                <a:cs typeface="Arial" charset="0"/>
              </a:rPr>
              <a:t>；</a:t>
            </a:r>
            <a:endParaRPr lang="en-US" altLang="zh-CN" sz="2400">
              <a:cs typeface="Arial" charset="0"/>
            </a:endParaRPr>
          </a:p>
          <a:p>
            <a:pPr eaLnBrk="1" hangingPunct="1">
              <a:lnSpc>
                <a:spcPts val="4000"/>
              </a:lnSpc>
            </a:pPr>
            <a:r>
              <a:rPr lang="en-US" altLang="zh-CN" sz="2400" i="1">
                <a:cs typeface="Arial" charset="0"/>
              </a:rPr>
              <a:t>n </a:t>
            </a:r>
            <a:r>
              <a:rPr lang="en-US" altLang="zh-CN" sz="2400" i="1" baseline="-25000">
                <a:cs typeface="Arial" charset="0"/>
              </a:rPr>
              <a:t>i</a:t>
            </a:r>
            <a:r>
              <a:rPr lang="en-US" altLang="zh-CN" sz="2400">
                <a:cs typeface="Arial" charset="0"/>
              </a:rPr>
              <a:t> – </a:t>
            </a:r>
            <a:r>
              <a:rPr lang="zh-CN" altLang="en-US" sz="2400">
                <a:cs typeface="Arial" charset="0"/>
              </a:rPr>
              <a:t>有机过氧化物每个分子中的过氧基数目；</a:t>
            </a:r>
            <a:endParaRPr lang="en-US" altLang="zh-CN" sz="2400">
              <a:cs typeface="Arial" charset="0"/>
            </a:endParaRPr>
          </a:p>
          <a:p>
            <a:pPr eaLnBrk="1" hangingPunct="1">
              <a:lnSpc>
                <a:spcPts val="4000"/>
              </a:lnSpc>
            </a:pPr>
            <a:r>
              <a:rPr lang="en-US" altLang="zh-CN" sz="2400" i="1">
                <a:cs typeface="Arial" charset="0"/>
              </a:rPr>
              <a:t>C </a:t>
            </a:r>
            <a:r>
              <a:rPr lang="en-US" altLang="zh-CN" sz="2400" i="1" baseline="-25000">
                <a:cs typeface="Arial" charset="0"/>
              </a:rPr>
              <a:t>i</a:t>
            </a:r>
            <a:r>
              <a:rPr lang="en-US" altLang="zh-CN" sz="2400">
                <a:cs typeface="Arial" charset="0"/>
              </a:rPr>
              <a:t> – </a:t>
            </a:r>
            <a:r>
              <a:rPr lang="zh-CN" altLang="en-US" sz="2400">
                <a:cs typeface="Arial" charset="0"/>
              </a:rPr>
              <a:t>有机过氧化物的浓度，以质量分数表示，</a:t>
            </a:r>
            <a:r>
              <a:rPr lang="en-US" altLang="zh-CN" sz="2400">
                <a:cs typeface="Arial" charset="0"/>
              </a:rPr>
              <a:t>%</a:t>
            </a:r>
            <a:r>
              <a:rPr lang="zh-CN" altLang="en-US" sz="2400">
                <a:cs typeface="Arial" charset="0"/>
              </a:rPr>
              <a:t>；</a:t>
            </a:r>
            <a:endParaRPr lang="en-US" altLang="zh-CN" sz="2400">
              <a:cs typeface="Arial" charset="0"/>
            </a:endParaRPr>
          </a:p>
          <a:p>
            <a:pPr eaLnBrk="1" hangingPunct="1">
              <a:lnSpc>
                <a:spcPts val="4000"/>
              </a:lnSpc>
            </a:pPr>
            <a:r>
              <a:rPr lang="en-US" altLang="zh-CN" sz="2400" i="1">
                <a:cs typeface="Arial" charset="0"/>
              </a:rPr>
              <a:t>m </a:t>
            </a:r>
            <a:r>
              <a:rPr lang="en-US" altLang="zh-CN" sz="2400" i="1" baseline="-25000">
                <a:cs typeface="Arial" charset="0"/>
              </a:rPr>
              <a:t>i</a:t>
            </a:r>
            <a:r>
              <a:rPr lang="en-US" altLang="zh-CN" sz="2400" i="1">
                <a:cs typeface="Arial" charset="0"/>
              </a:rPr>
              <a:t> </a:t>
            </a:r>
            <a:r>
              <a:rPr lang="en-US" altLang="zh-CN" sz="2400">
                <a:cs typeface="Arial" charset="0"/>
              </a:rPr>
              <a:t>-</a:t>
            </a:r>
            <a:r>
              <a:rPr lang="zh-CN" altLang="en-US" sz="2400">
                <a:cs typeface="Arial" charset="0"/>
              </a:rPr>
              <a:t>有机过氧化物的相对分子量。</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956541D-52B6-4923-9D51-92CEEA30B170}" type="slidenum">
              <a:rPr lang="zh-CN" altLang="en-US" sz="1200"/>
              <a:pPr/>
              <a:t>39</a:t>
            </a:fld>
            <a:endParaRPr lang="en-US" altLang="zh-CN" sz="1200"/>
          </a:p>
        </p:txBody>
      </p:sp>
      <p:sp>
        <p:nvSpPr>
          <p:cNvPr id="80899" name="Rectangle 3"/>
          <p:cNvSpPr>
            <a:spLocks noGrp="1" noChangeArrowheads="1"/>
          </p:cNvSpPr>
          <p:nvPr>
            <p:ph type="body" sz="half" idx="1"/>
          </p:nvPr>
        </p:nvSpPr>
        <p:spPr>
          <a:xfrm>
            <a:off x="152400" y="1371600"/>
            <a:ext cx="60960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aphicFrame>
        <p:nvGraphicFramePr>
          <p:cNvPr id="80952" name="Group 56"/>
          <p:cNvGraphicFramePr>
            <a:graphicFrameLocks noGrp="1"/>
          </p:cNvGraphicFramePr>
          <p:nvPr>
            <p:ph sz="half" idx="2"/>
          </p:nvPr>
        </p:nvGraphicFramePr>
        <p:xfrm>
          <a:off x="179388" y="1981200"/>
          <a:ext cx="8686800" cy="2487613"/>
        </p:xfrm>
        <a:graphic>
          <a:graphicData uri="http://schemas.openxmlformats.org/drawingml/2006/table">
            <a:tbl>
              <a:tblPr/>
              <a:tblGrid>
                <a:gridCol w="22860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5181600">
                  <a:extLst>
                    <a:ext uri="{9D8B030D-6E8A-4147-A177-3AD203B41FA5}">
                      <a16:colId xmlns="" xmlns:a16="http://schemas.microsoft.com/office/drawing/2014/main" val="20002"/>
                    </a:ext>
                  </a:extLst>
                </a:gridCol>
              </a:tblGrid>
              <a:tr h="45729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危险物名称</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030322">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6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类</a:t>
                      </a:r>
                    </a:p>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zh-CN" altLang="zh-CN" sz="2400" b="1" kern="1200" dirty="0" smtClean="0">
                          <a:solidFill>
                            <a:srgbClr val="FF0000"/>
                          </a:solidFill>
                          <a:latin typeface="+mn-lt"/>
                          <a:ea typeface="+mn-ea"/>
                          <a:cs typeface="+mn-cs"/>
                        </a:rPr>
                        <a:t>毒性物质和感染性物质</a:t>
                      </a:r>
                      <a:endParaRPr kumimoji="0" lang="zh-CN" altLang="en-US" sz="32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endParaRPr>
                    </a:p>
                  </a:txBody>
                  <a:tcPr marT="45735" marB="457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6.1</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6.2</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nSpc>
                          <a:spcPct val="100000"/>
                        </a:lnSpc>
                      </a:pPr>
                      <a:r>
                        <a:rPr lang="zh-CN" altLang="zh-CN" sz="2400" b="1" kern="1200" dirty="0" smtClean="0">
                          <a:solidFill>
                            <a:srgbClr val="3EF030"/>
                          </a:solidFill>
                          <a:latin typeface="+mn-lt"/>
                          <a:ea typeface="+mn-ea"/>
                          <a:cs typeface="+mn-cs"/>
                        </a:rPr>
                        <a:t>毒性物质</a:t>
                      </a:r>
                      <a:endParaRPr lang="en-US" altLang="zh-CN" sz="2400" b="1" kern="1200" dirty="0" smtClean="0">
                        <a:solidFill>
                          <a:srgbClr val="3EF030"/>
                        </a:solidFill>
                        <a:latin typeface="+mn-lt"/>
                        <a:ea typeface="+mn-ea"/>
                        <a:cs typeface="+mn-cs"/>
                      </a:endParaRPr>
                    </a:p>
                    <a:p>
                      <a:pPr>
                        <a:lnSpc>
                          <a:spcPct val="100000"/>
                        </a:lnSpc>
                      </a:pPr>
                      <a:endParaRPr lang="en-US" altLang="zh-CN" sz="2400" b="1" kern="1200" dirty="0" smtClean="0">
                        <a:solidFill>
                          <a:srgbClr val="3EF030"/>
                        </a:solidFill>
                        <a:latin typeface="+mn-lt"/>
                        <a:ea typeface="+mn-ea"/>
                        <a:cs typeface="+mn-cs"/>
                      </a:endParaRPr>
                    </a:p>
                    <a:p>
                      <a:pPr>
                        <a:lnSpc>
                          <a:spcPct val="100000"/>
                        </a:lnSpc>
                      </a:pPr>
                      <a:endParaRPr lang="en-US" altLang="zh-CN" sz="2400" b="1" kern="1200" dirty="0" smtClean="0">
                        <a:solidFill>
                          <a:srgbClr val="3EF03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b="1" kern="1200" dirty="0" smtClean="0">
                          <a:solidFill>
                            <a:srgbClr val="3EF030"/>
                          </a:solidFill>
                          <a:latin typeface="+mn-lt"/>
                          <a:ea typeface="+mn-ea"/>
                          <a:cs typeface="+mn-cs"/>
                        </a:rPr>
                        <a:t>感染性物质</a:t>
                      </a:r>
                    </a:p>
                    <a:p>
                      <a:pPr>
                        <a:lnSpc>
                          <a:spcPct val="100000"/>
                        </a:lnSpc>
                      </a:pPr>
                      <a:endParaRPr lang="zh-CN" altLang="zh-CN" sz="2400" b="1" kern="1200" dirty="0" smtClean="0">
                        <a:solidFill>
                          <a:srgbClr val="3EF030"/>
                        </a:solidFill>
                        <a:latin typeface="+mn-lt"/>
                        <a:ea typeface="+mn-ea"/>
                        <a:cs typeface="+mn-cs"/>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5224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22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7761F63-27B4-4C1F-943A-268AD4A9C4A4}" type="slidenum">
              <a:rPr lang="zh-CN" altLang="en-US" sz="1200"/>
              <a:pPr/>
              <a:t>4</a:t>
            </a:fld>
            <a:endParaRPr lang="en-US" altLang="zh-CN" sz="1200"/>
          </a:p>
        </p:txBody>
      </p:sp>
      <p:sp>
        <p:nvSpPr>
          <p:cNvPr id="72707" name="Rectangle 3"/>
          <p:cNvSpPr>
            <a:spLocks noGrp="1" noChangeArrowheads="1"/>
          </p:cNvSpPr>
          <p:nvPr>
            <p:ph type="body" idx="1"/>
          </p:nvPr>
        </p:nvSpPr>
        <p:spPr>
          <a:xfrm>
            <a:off x="457200" y="1295400"/>
            <a:ext cx="8229600" cy="48768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endParaRPr lang="en-US" altLang="zh-CN" sz="2800" b="1" dirty="0" smtClean="0">
              <a:solidFill>
                <a:srgbClr val="FF6600"/>
              </a:solidFill>
            </a:endParaRPr>
          </a:p>
          <a:p>
            <a:pPr marL="0" eaLnBrk="1" hangingPunct="1">
              <a:spcBef>
                <a:spcPts val="0"/>
              </a:spcBef>
              <a:buFont typeface="Wingdings" pitchFamily="2" charset="2"/>
              <a:buNone/>
              <a:defRPr/>
            </a:pPr>
            <a:r>
              <a:rPr lang="en-US" altLang="zh-CN" sz="2800" b="1" dirty="0" smtClean="0">
                <a:latin typeface="Times New Roman" panose="02020603050405020304" pitchFamily="18" charset="0"/>
                <a:cs typeface="Times New Roman" panose="02020603050405020304" pitchFamily="18" charset="0"/>
              </a:rPr>
              <a:t>GB 6944-2012</a:t>
            </a:r>
            <a:r>
              <a:rPr lang="zh-CN" altLang="en-US" sz="2800" b="1" dirty="0" smtClean="0">
                <a:latin typeface="Times New Roman" panose="02020603050405020304" pitchFamily="18" charset="0"/>
                <a:cs typeface="Times New Roman" panose="02020603050405020304" pitchFamily="18" charset="0"/>
              </a:rPr>
              <a:t>、</a:t>
            </a:r>
            <a:endParaRPr lang="en-US" altLang="zh-CN" sz="28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与联合国</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关于危险货物运输的建议书  规章范本</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（第</a:t>
            </a:r>
            <a:r>
              <a:rPr lang="en-US" altLang="zh-CN" sz="2400" b="1" dirty="0" smtClean="0">
                <a:latin typeface="Times New Roman" panose="02020603050405020304" pitchFamily="18" charset="0"/>
                <a:cs typeface="Times New Roman" panose="02020603050405020304" pitchFamily="18" charset="0"/>
              </a:rPr>
              <a:t>16 </a:t>
            </a:r>
            <a:r>
              <a:rPr lang="zh-CN" altLang="en-US" sz="2400" b="1" dirty="0" smtClean="0">
                <a:latin typeface="Times New Roman" panose="02020603050405020304" pitchFamily="18" charset="0"/>
                <a:cs typeface="Times New Roman" panose="02020603050405020304" pitchFamily="18" charset="0"/>
              </a:rPr>
              <a:t>修订版）第</a:t>
            </a: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部分；分类的技术内容一致。</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本标准由中华人民共和国交通运输部提出</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全国危险化学品管理标准化技术委员会（</a:t>
            </a:r>
            <a:r>
              <a:rPr lang="en-US" altLang="zh-CN" sz="2400" b="1" dirty="0" smtClean="0">
                <a:latin typeface="Times New Roman" panose="02020603050405020304" pitchFamily="18" charset="0"/>
                <a:cs typeface="Times New Roman" panose="02020603050405020304" pitchFamily="18" charset="0"/>
              </a:rPr>
              <a:t>SAC/TC251</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归</a:t>
            </a:r>
            <a:r>
              <a:rPr lang="zh-CN" altLang="en-US" sz="2400" b="1" dirty="0" smtClean="0">
                <a:latin typeface="Times New Roman" panose="02020603050405020304" pitchFamily="18" charset="0"/>
                <a:cs typeface="Times New Roman" panose="02020603050405020304" pitchFamily="18" charset="0"/>
              </a:rPr>
              <a:t>口</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a:latin typeface="Times New Roman" panose="02020603050405020304" pitchFamily="18" charset="0"/>
                <a:cs typeface="Times New Roman" panose="02020603050405020304" pitchFamily="18" charset="0"/>
              </a:rPr>
              <a:t>起</a:t>
            </a:r>
            <a:r>
              <a:rPr lang="zh-CN" altLang="en-US" sz="2400" b="1" dirty="0" smtClean="0">
                <a:latin typeface="Times New Roman" panose="02020603050405020304" pitchFamily="18" charset="0"/>
                <a:cs typeface="Times New Roman" panose="02020603050405020304" pitchFamily="18" charset="0"/>
              </a:rPr>
              <a:t>草单位：交通运</a:t>
            </a:r>
            <a:r>
              <a:rPr lang="zh-CN" altLang="en-US" sz="2400" b="1" dirty="0">
                <a:latin typeface="Times New Roman" panose="02020603050405020304" pitchFamily="18" charset="0"/>
                <a:cs typeface="Times New Roman" panose="02020603050405020304" pitchFamily="18" charset="0"/>
              </a:rPr>
              <a:t>输部</a:t>
            </a:r>
            <a:r>
              <a:rPr lang="zh-CN" altLang="en-US" sz="2400" b="1" dirty="0" smtClean="0">
                <a:latin typeface="Times New Roman" panose="02020603050405020304" pitchFamily="18" charset="0"/>
                <a:cs typeface="Times New Roman" panose="02020603050405020304" pitchFamily="18" charset="0"/>
              </a:rPr>
              <a:t>水运科学研究所，上海化工研究院</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起  草 人：陈荣昌、顾慧丽、吴维平、范宾、陈正才、褚家成</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0"/>
              </a:spcBef>
              <a:buFont typeface="Wingdings" pitchFamily="2" charset="2"/>
              <a:buChar char="ü"/>
              <a:defRPr/>
            </a:pPr>
            <a:r>
              <a:rPr lang="zh-CN" altLang="en-US" sz="2400" b="1" dirty="0">
                <a:latin typeface="Times New Roman" panose="02020603050405020304" pitchFamily="18" charset="0"/>
                <a:cs typeface="Times New Roman" panose="02020603050405020304" pitchFamily="18" charset="0"/>
              </a:rPr>
              <a:t>本标准代替 </a:t>
            </a:r>
            <a:r>
              <a:rPr lang="en-US" altLang="zh-CN" sz="2400" b="1" dirty="0">
                <a:latin typeface="Times New Roman" panose="02020603050405020304" pitchFamily="18" charset="0"/>
                <a:cs typeface="Times New Roman" panose="02020603050405020304" pitchFamily="18" charset="0"/>
              </a:rPr>
              <a:t>GB 6944-1986</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GB </a:t>
            </a:r>
            <a:r>
              <a:rPr lang="en-US" altLang="zh-CN" sz="2400" b="1" dirty="0" smtClean="0">
                <a:latin typeface="Times New Roman" panose="02020603050405020304" pitchFamily="18" charset="0"/>
                <a:cs typeface="Times New Roman" panose="02020603050405020304" pitchFamily="18" charset="0"/>
              </a:rPr>
              <a:t>6944-2005</a:t>
            </a:r>
            <a:endParaRPr lang="en-US" altLang="zh-CN" sz="2800" b="1" dirty="0" smtClean="0">
              <a:latin typeface="Times New Roman" panose="02020603050405020304" pitchFamily="18" charset="0"/>
              <a:cs typeface="Times New Roman" panose="02020603050405020304" pitchFamily="18" charset="0"/>
            </a:endParaRPr>
          </a:p>
        </p:txBody>
      </p:sp>
      <p:grpSp>
        <p:nvGrpSpPr>
          <p:cNvPr id="8197"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2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2F2FAF4-E682-4F14-9C75-CB26E3A9BE65}" type="slidenum">
              <a:rPr lang="zh-CN" altLang="en-US" sz="1200"/>
              <a:pPr/>
              <a:t>40</a:t>
            </a:fld>
            <a:endParaRPr lang="en-US" altLang="zh-CN" sz="1200"/>
          </a:p>
        </p:txBody>
      </p:sp>
      <p:sp>
        <p:nvSpPr>
          <p:cNvPr id="80899" name="Rectangle 3"/>
          <p:cNvSpPr>
            <a:spLocks noGrp="1" noChangeArrowheads="1"/>
          </p:cNvSpPr>
          <p:nvPr>
            <p:ph type="body" sz="half" idx="1"/>
          </p:nvPr>
        </p:nvSpPr>
        <p:spPr>
          <a:xfrm>
            <a:off x="477838" y="1295400"/>
            <a:ext cx="59436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325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32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53255" name="Rectangle 2"/>
          <p:cNvSpPr>
            <a:spLocks noChangeArrowheads="1"/>
          </p:cNvSpPr>
          <p:nvPr/>
        </p:nvSpPr>
        <p:spPr bwMode="auto">
          <a:xfrm>
            <a:off x="457200" y="1752600"/>
            <a:ext cx="8229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2400" b="1">
                <a:solidFill>
                  <a:srgbClr val="3EF030"/>
                </a:solidFill>
                <a:latin typeface="Times New Roman" pitchFamily="18" charset="0"/>
                <a:cs typeface="Times New Roman" pitchFamily="18" charset="0"/>
              </a:rPr>
              <a:t>6.1 </a:t>
            </a:r>
            <a:r>
              <a:rPr lang="zh-CN" altLang="zh-CN" sz="2400" b="1">
                <a:solidFill>
                  <a:srgbClr val="3EF030"/>
                </a:solidFill>
                <a:latin typeface="Times New Roman" pitchFamily="18" charset="0"/>
                <a:cs typeface="Times New Roman" pitchFamily="18" charset="0"/>
              </a:rPr>
              <a:t>毒性物质</a:t>
            </a:r>
          </a:p>
          <a:p>
            <a:pPr eaLnBrk="1" hangingPunct="1">
              <a:lnSpc>
                <a:spcPct val="150000"/>
              </a:lnSpc>
            </a:pPr>
            <a:r>
              <a:rPr lang="zh-CN" altLang="en-US" sz="2400" b="1">
                <a:latin typeface="Times New Roman" pitchFamily="18" charset="0"/>
                <a:cs typeface="Times New Roman" pitchFamily="18" charset="0"/>
              </a:rPr>
              <a:t>指</a:t>
            </a:r>
            <a:r>
              <a:rPr lang="zh-CN" altLang="zh-CN" sz="2400" b="1">
                <a:latin typeface="Times New Roman" pitchFamily="18" charset="0"/>
                <a:cs typeface="Times New Roman" pitchFamily="18" charset="0"/>
              </a:rPr>
              <a:t>经吞食、吸入或皮肤接触后可能造成死亡或严重受伤或健康损害的物质。</a:t>
            </a:r>
          </a:p>
          <a:p>
            <a:pPr eaLnBrk="1" hangingPunct="1">
              <a:lnSpc>
                <a:spcPct val="150000"/>
              </a:lnSpc>
            </a:pPr>
            <a:r>
              <a:rPr lang="zh-CN" altLang="en-US" sz="2400" b="1">
                <a:latin typeface="Times New Roman" pitchFamily="18" charset="0"/>
                <a:cs typeface="Times New Roman" pitchFamily="18" charset="0"/>
              </a:rPr>
              <a:t>本项包括满足下列条件之一的毒性物质（固体或液体）：</a:t>
            </a:r>
            <a:endParaRPr lang="en-US" altLang="zh-CN" sz="2400" b="1">
              <a:latin typeface="Times New Roman" pitchFamily="18" charset="0"/>
              <a:cs typeface="Times New Roman" pitchFamily="18" charset="0"/>
            </a:endParaRPr>
          </a:p>
          <a:p>
            <a:pPr eaLnBrk="1" hangingPunct="1">
              <a:lnSpc>
                <a:spcPct val="1500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）急性口服</a:t>
            </a:r>
            <a:r>
              <a:rPr lang="zh-CN" altLang="zh-CN" sz="2400" b="1">
                <a:latin typeface="Times New Roman" pitchFamily="18" charset="0"/>
                <a:cs typeface="Times New Roman" pitchFamily="18" charset="0"/>
              </a:rPr>
              <a:t>毒性</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			LD</a:t>
            </a:r>
            <a:r>
              <a:rPr lang="en-US" altLang="zh-CN" sz="2400" b="1" baseline="-25000">
                <a:latin typeface="Times New Roman" pitchFamily="18" charset="0"/>
                <a:cs typeface="Times New Roman" pitchFamily="18" charset="0"/>
              </a:rPr>
              <a:t>50</a:t>
            </a:r>
            <a:r>
              <a:rPr lang="en-US" altLang="zh-CN" sz="2400" b="1">
                <a:latin typeface="Times New Roman" pitchFamily="18" charset="0"/>
                <a:cs typeface="Times New Roman" pitchFamily="18" charset="0"/>
              </a:rPr>
              <a:t> ≤ 300 mg/kg</a:t>
            </a:r>
          </a:p>
          <a:p>
            <a:pPr eaLnBrk="1" hangingPunct="1">
              <a:lnSpc>
                <a:spcPct val="1500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）急性皮肤接触毒性：</a:t>
            </a:r>
            <a:r>
              <a:rPr lang="en-US" altLang="zh-CN" sz="2400" b="1">
                <a:latin typeface="Times New Roman" pitchFamily="18" charset="0"/>
                <a:cs typeface="Times New Roman" pitchFamily="18" charset="0"/>
              </a:rPr>
              <a:t>		LD</a:t>
            </a:r>
            <a:r>
              <a:rPr lang="en-US" altLang="zh-CN" sz="2400" b="1" baseline="-25000">
                <a:latin typeface="Times New Roman" pitchFamily="18" charset="0"/>
                <a:cs typeface="Times New Roman" pitchFamily="18" charset="0"/>
              </a:rPr>
              <a:t>50</a:t>
            </a:r>
            <a:r>
              <a:rPr lang="en-US" altLang="zh-CN" sz="2400" b="1">
                <a:latin typeface="Times New Roman" pitchFamily="18" charset="0"/>
                <a:cs typeface="Times New Roman" pitchFamily="18" charset="0"/>
              </a:rPr>
              <a:t> ≤ 1000 mg/kg</a:t>
            </a:r>
          </a:p>
          <a:p>
            <a:pPr eaLnBrk="1" hangingPunct="1">
              <a:lnSpc>
                <a:spcPct val="150000"/>
              </a:lnSpc>
            </a:pPr>
            <a:r>
              <a:rPr lang="en-US" altLang="zh-CN" sz="2400" b="1">
                <a:latin typeface="Times New Roman" pitchFamily="18" charset="0"/>
                <a:cs typeface="Times New Roman" pitchFamily="18" charset="0"/>
              </a:rPr>
              <a:t>c</a:t>
            </a:r>
            <a:r>
              <a:rPr lang="zh-CN" altLang="en-US" sz="2400" b="1">
                <a:latin typeface="Times New Roman" pitchFamily="18" charset="0"/>
                <a:cs typeface="Times New Roman" pitchFamily="18" charset="0"/>
              </a:rPr>
              <a:t>）急性吸入粉尘和烟雾毒性：</a:t>
            </a:r>
            <a:r>
              <a:rPr lang="en-US" altLang="zh-CN" sz="2400" b="1">
                <a:latin typeface="Times New Roman" pitchFamily="18" charset="0"/>
                <a:cs typeface="Times New Roman" pitchFamily="18" charset="0"/>
              </a:rPr>
              <a:t>	LC</a:t>
            </a:r>
            <a:r>
              <a:rPr lang="en-US" altLang="zh-CN" sz="2400" b="1" baseline="-25000">
                <a:latin typeface="Times New Roman" pitchFamily="18" charset="0"/>
                <a:cs typeface="Times New Roman" pitchFamily="18" charset="0"/>
              </a:rPr>
              <a:t>50</a:t>
            </a:r>
            <a:r>
              <a:rPr lang="en-US" altLang="zh-CN" sz="2400" b="1">
                <a:latin typeface="Times New Roman" pitchFamily="18" charset="0"/>
                <a:cs typeface="Times New Roman" pitchFamily="18" charset="0"/>
              </a:rPr>
              <a:t> ≤ 4 mg/L</a:t>
            </a:r>
          </a:p>
          <a:p>
            <a:pPr eaLnBrk="1" hangingPunct="1">
              <a:lnSpc>
                <a:spcPct val="150000"/>
              </a:lnSpc>
            </a:pPr>
            <a:r>
              <a:rPr lang="en-US" altLang="zh-CN" sz="2400" b="1">
                <a:latin typeface="Times New Roman" pitchFamily="18" charset="0"/>
                <a:cs typeface="Times New Roman" pitchFamily="18" charset="0"/>
              </a:rPr>
              <a:t>d</a:t>
            </a:r>
            <a:r>
              <a:rPr lang="zh-CN" altLang="en-US" sz="2400" b="1">
                <a:latin typeface="Times New Roman" pitchFamily="18" charset="0"/>
                <a:cs typeface="Times New Roman" pitchFamily="18" charset="0"/>
              </a:rPr>
              <a:t>）急性吸入蒸汽毒性：</a:t>
            </a:r>
            <a:r>
              <a:rPr lang="en-US" altLang="zh-CN" sz="2400" b="1">
                <a:latin typeface="Times New Roman" pitchFamily="18" charset="0"/>
                <a:cs typeface="Times New Roman" pitchFamily="18" charset="0"/>
              </a:rPr>
              <a:t>		LC</a:t>
            </a:r>
            <a:r>
              <a:rPr lang="en-US" altLang="zh-CN" sz="2400" b="1" baseline="-25000">
                <a:latin typeface="Times New Roman" pitchFamily="18" charset="0"/>
                <a:cs typeface="Times New Roman" pitchFamily="18" charset="0"/>
              </a:rPr>
              <a:t>50 </a:t>
            </a:r>
            <a:r>
              <a:rPr lang="en-US" altLang="zh-CN" sz="2400" b="1">
                <a:latin typeface="Times New Roman" pitchFamily="18" charset="0"/>
                <a:cs typeface="Times New Roman" pitchFamily="18" charset="0"/>
              </a:rPr>
              <a:t>≤ 500 m L/m</a:t>
            </a:r>
            <a:r>
              <a:rPr lang="en-US" altLang="zh-CN" sz="2400" b="1" baseline="30000">
                <a:latin typeface="Times New Roman" pitchFamily="18" charset="0"/>
                <a:cs typeface="Times New Roman" pitchFamily="18" charset="0"/>
              </a:rPr>
              <a:t>3</a:t>
            </a:r>
            <a:r>
              <a:rPr lang="zh-CN" altLang="en-US" sz="2400" b="1">
                <a:latin typeface="Times New Roman" pitchFamily="18" charset="0"/>
                <a:cs typeface="Times New Roman" pitchFamily="18" charset="0"/>
              </a:rPr>
              <a:t>。</a:t>
            </a:r>
            <a:endParaRPr lang="en-US" altLang="zh-CN"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673412B-673F-49AC-B9D5-E88B7E826819}" type="slidenum">
              <a:rPr lang="zh-CN" altLang="en-US" sz="1200"/>
              <a:pPr/>
              <a:t>41</a:t>
            </a:fld>
            <a:endParaRPr lang="en-US" altLang="zh-CN" sz="1200"/>
          </a:p>
        </p:txBody>
      </p:sp>
      <p:sp>
        <p:nvSpPr>
          <p:cNvPr id="80899" name="Rectangle 3"/>
          <p:cNvSpPr>
            <a:spLocks noGrp="1" noChangeArrowheads="1"/>
          </p:cNvSpPr>
          <p:nvPr>
            <p:ph type="body" sz="half" idx="1"/>
          </p:nvPr>
        </p:nvSpPr>
        <p:spPr>
          <a:xfrm>
            <a:off x="381000" y="1295400"/>
            <a:ext cx="59436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4277"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42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54279" name="TextBox 2"/>
          <p:cNvSpPr txBox="1">
            <a:spLocks noChangeArrowheads="1"/>
          </p:cNvSpPr>
          <p:nvPr/>
        </p:nvSpPr>
        <p:spPr bwMode="auto">
          <a:xfrm>
            <a:off x="360363" y="1905000"/>
            <a:ext cx="85375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ts val="4000"/>
              </a:lnSpc>
            </a:pPr>
            <a:r>
              <a:rPr lang="zh-CN" altLang="en-US" sz="2400" b="1">
                <a:solidFill>
                  <a:srgbClr val="FFC000"/>
                </a:solidFill>
                <a:latin typeface="Times New Roman" pitchFamily="18" charset="0"/>
                <a:cs typeface="Times New Roman" pitchFamily="18" charset="0"/>
              </a:rPr>
              <a:t>急性口服</a:t>
            </a:r>
            <a:r>
              <a:rPr lang="en-US" altLang="zh-CN" sz="2400" b="1">
                <a:solidFill>
                  <a:srgbClr val="FFC000"/>
                </a:solidFill>
                <a:latin typeface="Times New Roman" pitchFamily="18" charset="0"/>
                <a:cs typeface="Times New Roman" pitchFamily="18" charset="0"/>
              </a:rPr>
              <a:t>LD</a:t>
            </a:r>
            <a:r>
              <a:rPr lang="en-US" altLang="zh-CN" sz="2400" b="1" baseline="-25000">
                <a:solidFill>
                  <a:srgbClr val="FFC000"/>
                </a:solidFill>
                <a:latin typeface="Times New Roman" pitchFamily="18" charset="0"/>
                <a:cs typeface="Times New Roman" pitchFamily="18" charset="0"/>
              </a:rPr>
              <a:t>50</a:t>
            </a:r>
            <a:r>
              <a:rPr lang="zh-CN" altLang="en-US" sz="2400" b="1">
                <a:solidFill>
                  <a:srgbClr val="FFC000"/>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青年大白鼠口服后，最可能引起受试动物在</a:t>
            </a:r>
            <a:r>
              <a:rPr lang="en-US" altLang="zh-CN" sz="2400" b="1">
                <a:latin typeface="Times New Roman" pitchFamily="18" charset="0"/>
                <a:cs typeface="Times New Roman" pitchFamily="18" charset="0"/>
              </a:rPr>
              <a:t>14d</a:t>
            </a:r>
            <a:r>
              <a:rPr lang="zh-CN" altLang="en-US" sz="2400" b="1">
                <a:latin typeface="Times New Roman" pitchFamily="18" charset="0"/>
                <a:cs typeface="Times New Roman" pitchFamily="18" charset="0"/>
              </a:rPr>
              <a:t>内死亡一半的物质量，试验结果以</a:t>
            </a:r>
            <a:r>
              <a:rPr lang="en-US" altLang="zh-CN" sz="2400" b="1">
                <a:latin typeface="Times New Roman" pitchFamily="18" charset="0"/>
                <a:cs typeface="Times New Roman" pitchFamily="18" charset="0"/>
              </a:rPr>
              <a:t>mg/kg</a:t>
            </a:r>
            <a:r>
              <a:rPr lang="zh-CN" altLang="en-US" sz="2400" b="1">
                <a:latin typeface="Times New Roman" pitchFamily="18" charset="0"/>
                <a:cs typeface="Times New Roman" pitchFamily="18" charset="0"/>
              </a:rPr>
              <a:t>体重表示。</a:t>
            </a:r>
            <a:endParaRPr lang="en-US" altLang="zh-CN" sz="2400" b="1">
              <a:latin typeface="Times New Roman" pitchFamily="18" charset="0"/>
              <a:cs typeface="Times New Roman" pitchFamily="18" charset="0"/>
            </a:endParaRPr>
          </a:p>
          <a:p>
            <a:pPr algn="just" eaLnBrk="1" hangingPunct="1">
              <a:lnSpc>
                <a:spcPts val="4000"/>
              </a:lnSpc>
            </a:pPr>
            <a:endParaRPr lang="en-US" altLang="zh-CN" sz="2400" b="1">
              <a:solidFill>
                <a:srgbClr val="FFC000"/>
              </a:solidFill>
              <a:latin typeface="Times New Roman" pitchFamily="18" charset="0"/>
              <a:cs typeface="Times New Roman" pitchFamily="18" charset="0"/>
            </a:endParaRPr>
          </a:p>
          <a:p>
            <a:pPr algn="just" eaLnBrk="1" hangingPunct="1">
              <a:lnSpc>
                <a:spcPts val="4000"/>
              </a:lnSpc>
            </a:pPr>
            <a:r>
              <a:rPr lang="zh-CN" altLang="en-US" sz="2400" b="1">
                <a:solidFill>
                  <a:srgbClr val="FFC000"/>
                </a:solidFill>
                <a:latin typeface="Times New Roman" pitchFamily="18" charset="0"/>
                <a:cs typeface="Times New Roman" pitchFamily="18" charset="0"/>
              </a:rPr>
              <a:t>急性接触</a:t>
            </a:r>
            <a:r>
              <a:rPr lang="en-US" altLang="zh-CN" sz="2400" b="1">
                <a:solidFill>
                  <a:srgbClr val="FFC000"/>
                </a:solidFill>
                <a:latin typeface="Times New Roman" pitchFamily="18" charset="0"/>
                <a:cs typeface="Times New Roman" pitchFamily="18" charset="0"/>
              </a:rPr>
              <a:t>LD</a:t>
            </a:r>
            <a:r>
              <a:rPr lang="en-US" altLang="zh-CN" sz="2400" b="1" baseline="-25000">
                <a:solidFill>
                  <a:srgbClr val="FFC000"/>
                </a:solidFill>
                <a:latin typeface="Times New Roman" pitchFamily="18" charset="0"/>
                <a:cs typeface="Times New Roman" pitchFamily="18" charset="0"/>
              </a:rPr>
              <a:t>50</a:t>
            </a:r>
            <a:r>
              <a:rPr lang="zh-CN" altLang="en-US" sz="2400" b="1">
                <a:solidFill>
                  <a:srgbClr val="FFC000"/>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使白兔的裸露皮肤持续接触 </a:t>
            </a:r>
            <a:r>
              <a:rPr lang="en-US" altLang="zh-CN" sz="2400" b="1">
                <a:latin typeface="Times New Roman" pitchFamily="18" charset="0"/>
                <a:cs typeface="Times New Roman" pitchFamily="18" charset="0"/>
              </a:rPr>
              <a:t>24 h</a:t>
            </a:r>
            <a:r>
              <a:rPr lang="zh-CN" altLang="en-US" sz="2400" b="1">
                <a:latin typeface="Times New Roman" pitchFamily="18" charset="0"/>
                <a:cs typeface="Times New Roman" pitchFamily="18" charset="0"/>
              </a:rPr>
              <a:t>，最可能引起受试动物在</a:t>
            </a:r>
            <a:r>
              <a:rPr lang="en-US" altLang="zh-CN" sz="2400" b="1">
                <a:latin typeface="Times New Roman" pitchFamily="18" charset="0"/>
                <a:cs typeface="Times New Roman" pitchFamily="18" charset="0"/>
              </a:rPr>
              <a:t>14d</a:t>
            </a:r>
            <a:r>
              <a:rPr lang="zh-CN" altLang="en-US" sz="2400" b="1">
                <a:latin typeface="Times New Roman" pitchFamily="18" charset="0"/>
                <a:cs typeface="Times New Roman" pitchFamily="18" charset="0"/>
              </a:rPr>
              <a:t>内死亡一半的物质量，试验结果以</a:t>
            </a:r>
            <a:r>
              <a:rPr lang="en-US" altLang="zh-CN" sz="2400" b="1">
                <a:latin typeface="Times New Roman" pitchFamily="18" charset="0"/>
                <a:cs typeface="Times New Roman" pitchFamily="18" charset="0"/>
              </a:rPr>
              <a:t>mg/kg</a:t>
            </a:r>
            <a:r>
              <a:rPr lang="zh-CN" altLang="en-US" sz="2400" b="1">
                <a:latin typeface="Times New Roman" pitchFamily="18" charset="0"/>
                <a:cs typeface="Times New Roman" pitchFamily="18" charset="0"/>
              </a:rPr>
              <a:t>体重表示。</a:t>
            </a:r>
            <a:endParaRPr lang="en-US" altLang="zh-CN"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00FE9861-43DE-464A-BC2E-5022E74E6B89}" type="slidenum">
              <a:rPr lang="zh-CN" altLang="en-US" sz="1200"/>
              <a:pPr/>
              <a:t>42</a:t>
            </a:fld>
            <a:endParaRPr lang="en-US" altLang="zh-CN" sz="1200"/>
          </a:p>
        </p:txBody>
      </p:sp>
      <p:sp>
        <p:nvSpPr>
          <p:cNvPr id="80899" name="Rectangle 3"/>
          <p:cNvSpPr>
            <a:spLocks noGrp="1" noChangeArrowheads="1"/>
          </p:cNvSpPr>
          <p:nvPr>
            <p:ph type="body" sz="half" idx="1"/>
          </p:nvPr>
        </p:nvSpPr>
        <p:spPr>
          <a:xfrm>
            <a:off x="381000" y="1152525"/>
            <a:ext cx="6172200" cy="5334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530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530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0967" name="TextBox 2"/>
          <p:cNvSpPr txBox="1">
            <a:spLocks noChangeArrowheads="1"/>
          </p:cNvSpPr>
          <p:nvPr/>
        </p:nvSpPr>
        <p:spPr bwMode="auto">
          <a:xfrm>
            <a:off x="381000" y="1676400"/>
            <a:ext cx="8537575"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90000"/>
              <a:buFont typeface="Wingdings" pitchFamily="2" charset="2"/>
              <a:buBlip>
                <a:blip r:embed="rId3"/>
              </a:buBlip>
              <a:defRPr sz="3200">
                <a:solidFill>
                  <a:schemeClr val="tx1"/>
                </a:solidFill>
                <a:latin typeface="Arial" charset="0"/>
                <a:ea typeface="宋体" charset="-122"/>
              </a:defRPr>
            </a:lvl1pPr>
            <a:lvl2pPr marL="742950" indent="-285750" eaLnBrk="0" hangingPunct="0">
              <a:spcBef>
                <a:spcPct val="20000"/>
              </a:spcBef>
              <a:buChar char="–"/>
              <a:defRPr sz="28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buBlip>
                <a:blip r:embed="rId4"/>
              </a:buBlip>
              <a:defRPr sz="2400">
                <a:solidFill>
                  <a:schemeClr val="tx1"/>
                </a:solidFill>
                <a:latin typeface="Arial" charset="0"/>
                <a:ea typeface="宋体" charset="-122"/>
              </a:defRPr>
            </a:lvl3pPr>
            <a:lvl4pPr marL="1600200" indent="-228600" eaLnBrk="0" hangingPunct="0">
              <a:spcBef>
                <a:spcPct val="20000"/>
              </a:spcBef>
              <a:buChar char="–"/>
              <a:defRPr sz="2000">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buBlip>
                <a:blip r:embed="rId5"/>
              </a:buBlip>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latin typeface="Arial" charset="0"/>
                <a:ea typeface="宋体" charset="-122"/>
              </a:defRPr>
            </a:lvl9pPr>
          </a:lstStyle>
          <a:p>
            <a:pPr algn="just" eaLnBrk="1" hangingPunct="1">
              <a:lnSpc>
                <a:spcPts val="3500"/>
              </a:lnSpc>
              <a:spcBef>
                <a:spcPct val="0"/>
              </a:spcBef>
              <a:buClrTx/>
              <a:buSzTx/>
              <a:buFontTx/>
              <a:buNone/>
              <a:defRPr/>
            </a:pPr>
            <a:r>
              <a:rPr lang="zh-CN" altLang="en-US" sz="2400" dirty="0" smtClean="0">
                <a:solidFill>
                  <a:srgbClr val="FFC000"/>
                </a:solidFill>
                <a:latin typeface="Times New Roman" panose="02020603050405020304" pitchFamily="18" charset="0"/>
                <a:cs typeface="Times New Roman" panose="02020603050405020304" pitchFamily="18" charset="0"/>
              </a:rPr>
              <a:t>急性吸入</a:t>
            </a:r>
            <a:r>
              <a:rPr lang="en-US" altLang="zh-CN" sz="2400" dirty="0" smtClean="0">
                <a:solidFill>
                  <a:srgbClr val="FFC000"/>
                </a:solidFill>
                <a:latin typeface="Times New Roman" panose="02020603050405020304" pitchFamily="18" charset="0"/>
                <a:cs typeface="Times New Roman" panose="02020603050405020304" pitchFamily="18" charset="0"/>
              </a:rPr>
              <a:t>LC</a:t>
            </a:r>
            <a:r>
              <a:rPr lang="en-US" altLang="zh-CN" sz="2400" baseline="-25000" dirty="0" smtClean="0">
                <a:solidFill>
                  <a:srgbClr val="FFC000"/>
                </a:solidFill>
                <a:latin typeface="Times New Roman" panose="02020603050405020304" pitchFamily="18" charset="0"/>
                <a:cs typeface="Times New Roman" panose="02020603050405020304" pitchFamily="18" charset="0"/>
              </a:rPr>
              <a:t>50</a:t>
            </a:r>
            <a:r>
              <a:rPr lang="zh-CN" altLang="en-US" sz="2400" dirty="0" smtClean="0">
                <a:solidFill>
                  <a:srgbClr val="FFC000"/>
                </a:solidFill>
                <a:latin typeface="Times New Roman" panose="02020603050405020304" pitchFamily="18" charset="0"/>
                <a:cs typeface="Times New Roman" panose="02020603050405020304" pitchFamily="18" charset="0"/>
              </a:rPr>
              <a:t>：</a:t>
            </a:r>
            <a:r>
              <a:rPr lang="zh-CN" altLang="en-US" sz="2400" dirty="0" smtClean="0">
                <a:latin typeface="Times New Roman" pitchFamily="18" charset="0"/>
                <a:cs typeface="Times New Roman" pitchFamily="18" charset="0"/>
              </a:rPr>
              <a:t>使雌雄青年大白鼠连续吸入</a:t>
            </a:r>
            <a:r>
              <a:rPr lang="en-US" altLang="zh-CN" sz="2400" dirty="0" smtClean="0">
                <a:latin typeface="Times New Roman" pitchFamily="18" charset="0"/>
                <a:cs typeface="Times New Roman" pitchFamily="18" charset="0"/>
              </a:rPr>
              <a:t> 1 h</a:t>
            </a:r>
            <a:r>
              <a:rPr lang="zh-CN" altLang="en-US" sz="2400" dirty="0" smtClean="0">
                <a:latin typeface="Times New Roman" pitchFamily="18" charset="0"/>
                <a:cs typeface="Times New Roman" pitchFamily="18" charset="0"/>
              </a:rPr>
              <a:t>，最可能引起受试动物在</a:t>
            </a:r>
            <a:r>
              <a:rPr lang="en-US" altLang="zh-CN" sz="2400" dirty="0" smtClean="0">
                <a:latin typeface="Times New Roman" pitchFamily="18" charset="0"/>
                <a:cs typeface="Times New Roman" pitchFamily="18" charset="0"/>
              </a:rPr>
              <a:t>14d</a:t>
            </a:r>
            <a:r>
              <a:rPr lang="zh-CN" altLang="en-US" sz="2400" dirty="0" smtClean="0">
                <a:latin typeface="Times New Roman" pitchFamily="18" charset="0"/>
                <a:cs typeface="Times New Roman" pitchFamily="18" charset="0"/>
              </a:rPr>
              <a:t>内死亡一半的蒸汽、烟雾或粉尘的浓度。</a:t>
            </a:r>
            <a:endParaRPr lang="en-US" altLang="zh-CN" sz="2400" dirty="0" smtClean="0">
              <a:latin typeface="Times New Roman" pitchFamily="18" charset="0"/>
              <a:cs typeface="Times New Roman" pitchFamily="18" charset="0"/>
            </a:endParaRPr>
          </a:p>
          <a:p>
            <a:pPr algn="just" eaLnBrk="1" hangingPunct="1">
              <a:lnSpc>
                <a:spcPts val="3500"/>
              </a:lnSpc>
              <a:spcBef>
                <a:spcPct val="0"/>
              </a:spcBef>
              <a:buClrTx/>
              <a:buSzTx/>
              <a:buFontTx/>
              <a:buNone/>
              <a:defRPr/>
            </a:pPr>
            <a:endParaRPr lang="en-US" altLang="zh-CN" sz="2400" dirty="0" smtClean="0">
              <a:latin typeface="Times New Roman" pitchFamily="18" charset="0"/>
              <a:cs typeface="Times New Roman" pitchFamily="18" charset="0"/>
            </a:endParaRPr>
          </a:p>
          <a:p>
            <a:pPr marL="342900" indent="-342900" algn="just" eaLnBrk="1" hangingPunct="1">
              <a:lnSpc>
                <a:spcPts val="3500"/>
              </a:lnSpc>
              <a:spcBef>
                <a:spcPct val="0"/>
              </a:spcBef>
              <a:buClrTx/>
              <a:buSzTx/>
              <a:buFont typeface="Wingdings" pitchFamily="2" charset="2"/>
              <a:buChar char="ü"/>
              <a:defRPr/>
            </a:pPr>
            <a:r>
              <a:rPr lang="zh-CN" altLang="en-US" sz="2000" b="1" dirty="0" smtClean="0">
                <a:latin typeface="Times New Roman" pitchFamily="18" charset="0"/>
                <a:cs typeface="Times New Roman" pitchFamily="18" charset="0"/>
              </a:rPr>
              <a:t>固态物质如果其总质量的</a:t>
            </a:r>
            <a:r>
              <a:rPr lang="en-US" altLang="zh-CN" sz="2000" b="1" dirty="0" smtClean="0">
                <a:latin typeface="Times New Roman" pitchFamily="18" charset="0"/>
                <a:cs typeface="Times New Roman" pitchFamily="18" charset="0"/>
              </a:rPr>
              <a:t>10%</a:t>
            </a:r>
            <a:r>
              <a:rPr lang="zh-CN" altLang="en-US" sz="2000" b="1" dirty="0" smtClean="0">
                <a:latin typeface="Times New Roman" pitchFamily="18" charset="0"/>
                <a:cs typeface="Times New Roman" pitchFamily="18" charset="0"/>
              </a:rPr>
              <a:t>以上是可吸入范围的粉尘（即粉尘粒子的空气动力学直径 ≤ </a:t>
            </a:r>
            <a:r>
              <a:rPr lang="en-US" altLang="zh-CN" sz="2000" b="1" dirty="0" smtClean="0">
                <a:latin typeface="Times New Roman" pitchFamily="18" charset="0"/>
                <a:cs typeface="Times New Roman" pitchFamily="18" charset="0"/>
              </a:rPr>
              <a:t>10</a:t>
            </a:r>
            <a:r>
              <a:rPr lang="el-GR" altLang="zh-CN" sz="2000" b="1" dirty="0" smtClean="0">
                <a:latin typeface="Times New Roman" pitchFamily="18" charset="0"/>
                <a:cs typeface="Times New Roman" pitchFamily="18" charset="0"/>
              </a:rPr>
              <a:t>μ</a:t>
            </a:r>
            <a:r>
              <a:rPr lang="en-US" altLang="zh-CN" sz="2000" b="1" dirty="0" smtClean="0">
                <a:latin typeface="Times New Roman" pitchFamily="18" charset="0"/>
                <a:cs typeface="Times New Roman" pitchFamily="18" charset="0"/>
              </a:rPr>
              <a:t>m</a:t>
            </a:r>
            <a:r>
              <a:rPr lang="zh-CN" altLang="en-US" sz="2000" b="1" dirty="0" smtClean="0">
                <a:latin typeface="Times New Roman" pitchFamily="18" charset="0"/>
                <a:cs typeface="Times New Roman" pitchFamily="18" charset="0"/>
              </a:rPr>
              <a:t>）应进行试验。</a:t>
            </a:r>
            <a:endParaRPr lang="en-US" altLang="zh-CN" sz="2000" b="1" dirty="0" smtClean="0">
              <a:latin typeface="Times New Roman" pitchFamily="18" charset="0"/>
              <a:cs typeface="Times New Roman" pitchFamily="18" charset="0"/>
            </a:endParaRPr>
          </a:p>
          <a:p>
            <a:pPr marL="342900" indent="-342900" algn="just" eaLnBrk="1" hangingPunct="1">
              <a:lnSpc>
                <a:spcPts val="3500"/>
              </a:lnSpc>
              <a:spcBef>
                <a:spcPct val="0"/>
              </a:spcBef>
              <a:buClrTx/>
              <a:buSzTx/>
              <a:buFont typeface="Wingdings" pitchFamily="2" charset="2"/>
              <a:buChar char="ü"/>
              <a:defRPr/>
            </a:pPr>
            <a:r>
              <a:rPr lang="zh-CN" altLang="en-US" sz="2000" b="1" dirty="0" smtClean="0">
                <a:latin typeface="Times New Roman" pitchFamily="18" charset="0"/>
                <a:cs typeface="Times New Roman" pitchFamily="18" charset="0"/>
              </a:rPr>
              <a:t>液体物质如果在运输密封装置时可能产生烟雾，应进行试验。</a:t>
            </a:r>
            <a:endParaRPr lang="en-US" altLang="zh-CN" sz="2000" b="1" dirty="0" smtClean="0">
              <a:latin typeface="Times New Roman" pitchFamily="18" charset="0"/>
              <a:cs typeface="Times New Roman" pitchFamily="18" charset="0"/>
            </a:endParaRPr>
          </a:p>
          <a:p>
            <a:pPr marL="342900" indent="-342900" algn="just" eaLnBrk="1" hangingPunct="1">
              <a:lnSpc>
                <a:spcPts val="3500"/>
              </a:lnSpc>
              <a:spcBef>
                <a:spcPct val="0"/>
              </a:spcBef>
              <a:buClrTx/>
              <a:buSzTx/>
              <a:buFont typeface="Wingdings" pitchFamily="2" charset="2"/>
              <a:buChar char="ü"/>
              <a:defRPr/>
            </a:pPr>
            <a:r>
              <a:rPr lang="zh-CN" altLang="en-US" sz="2000" b="1" dirty="0" smtClean="0">
                <a:latin typeface="Times New Roman" pitchFamily="18" charset="0"/>
                <a:cs typeface="Times New Roman" pitchFamily="18" charset="0"/>
              </a:rPr>
              <a:t>不管是固态物质还是液体物质，准备用于吸入试验的样品的</a:t>
            </a:r>
            <a:r>
              <a:rPr lang="en-US" altLang="zh-CN" sz="2000" b="1" dirty="0" smtClean="0">
                <a:latin typeface="Times New Roman" pitchFamily="18" charset="0"/>
                <a:cs typeface="Times New Roman" pitchFamily="18" charset="0"/>
              </a:rPr>
              <a:t>90%</a:t>
            </a:r>
            <a:r>
              <a:rPr lang="zh-CN" altLang="en-US" sz="2000" b="1" dirty="0" smtClean="0">
                <a:latin typeface="Times New Roman" pitchFamily="18" charset="0"/>
                <a:cs typeface="Times New Roman" pitchFamily="18" charset="0"/>
              </a:rPr>
              <a:t>以上（按质量计算）应在上述规定的可吸入范围。</a:t>
            </a:r>
            <a:endParaRPr lang="en-US" altLang="zh-CN" sz="2000" b="1" dirty="0" smtClean="0">
              <a:latin typeface="Times New Roman" pitchFamily="18" charset="0"/>
              <a:cs typeface="Times New Roman" pitchFamily="18" charset="0"/>
            </a:endParaRPr>
          </a:p>
          <a:p>
            <a:pPr marL="342900" indent="-342900" algn="just" eaLnBrk="1" hangingPunct="1">
              <a:lnSpc>
                <a:spcPts val="3500"/>
              </a:lnSpc>
              <a:spcBef>
                <a:spcPct val="0"/>
              </a:spcBef>
              <a:buClrTx/>
              <a:buSzTx/>
              <a:buFont typeface="Wingdings" pitchFamily="2" charset="2"/>
              <a:buChar char="ü"/>
              <a:defRPr/>
            </a:pPr>
            <a:r>
              <a:rPr lang="zh-CN" altLang="en-US" sz="2000" b="1" dirty="0" smtClean="0">
                <a:latin typeface="Times New Roman" pitchFamily="18" charset="0"/>
                <a:cs typeface="Times New Roman" pitchFamily="18" charset="0"/>
              </a:rPr>
              <a:t>对粉尘和烟雾，试验结果以</a:t>
            </a:r>
            <a:r>
              <a:rPr lang="en-US" altLang="zh-CN" sz="2000" b="1" dirty="0" smtClean="0">
                <a:latin typeface="Times New Roman" pitchFamily="18" charset="0"/>
                <a:cs typeface="Times New Roman" pitchFamily="18" charset="0"/>
              </a:rPr>
              <a:t>mg/L</a:t>
            </a:r>
            <a:r>
              <a:rPr lang="zh-CN" altLang="en-US" sz="2000" b="1" dirty="0" smtClean="0">
                <a:latin typeface="Times New Roman" pitchFamily="18" charset="0"/>
                <a:cs typeface="Times New Roman" pitchFamily="18" charset="0"/>
              </a:rPr>
              <a:t>表示；对蒸汽，验结果以</a:t>
            </a:r>
            <a:r>
              <a:rPr lang="en-US" altLang="zh-CN" sz="2000" b="1" dirty="0" smtClean="0">
                <a:latin typeface="Times New Roman" pitchFamily="18" charset="0"/>
                <a:cs typeface="Times New Roman" pitchFamily="18" charset="0"/>
              </a:rPr>
              <a:t>mL/m</a:t>
            </a:r>
            <a:r>
              <a:rPr lang="en-US" altLang="zh-CN" sz="2000" b="1" baseline="30000" dirty="0" smtClean="0">
                <a:latin typeface="Times New Roman" pitchFamily="18" charset="0"/>
                <a:cs typeface="Times New Roman" pitchFamily="18" charset="0"/>
              </a:rPr>
              <a:t>3</a:t>
            </a:r>
            <a:r>
              <a:rPr lang="zh-CN" altLang="en-US" sz="2000" b="1" dirty="0" smtClean="0">
                <a:latin typeface="Times New Roman" pitchFamily="18" charset="0"/>
                <a:cs typeface="Times New Roman" pitchFamily="18" charset="0"/>
              </a:rPr>
              <a:t>表示。</a:t>
            </a:r>
            <a:endParaRPr lang="en-US" altLang="zh-CN" sz="2000" b="1" dirty="0" smtClean="0">
              <a:latin typeface="Times New Roman" pitchFamily="18" charset="0"/>
              <a:cs typeface="Times New Roman" pitchFamily="18" charset="0"/>
            </a:endParaRPr>
          </a:p>
          <a:p>
            <a:pPr marL="342900" indent="-342900" algn="just" eaLnBrk="1" hangingPunct="1">
              <a:spcBef>
                <a:spcPct val="0"/>
              </a:spcBef>
              <a:buClrTx/>
              <a:buSzTx/>
              <a:buFont typeface="Wingdings" pitchFamily="2" charset="2"/>
              <a:buChar char="ü"/>
              <a:defRPr/>
            </a:pPr>
            <a:endParaRPr lang="zh-CN" altLang="en-US" sz="24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dirty="0"/>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09F5912C-6311-481D-BD86-19376665DCD4}" type="slidenum">
              <a:rPr lang="zh-CN" altLang="en-US" sz="1200"/>
              <a:pPr/>
              <a:t>43</a:t>
            </a:fld>
            <a:endParaRPr lang="en-US" altLang="zh-CN" sz="1200"/>
          </a:p>
        </p:txBody>
      </p:sp>
      <p:sp>
        <p:nvSpPr>
          <p:cNvPr id="80899" name="Rectangle 3"/>
          <p:cNvSpPr>
            <a:spLocks noGrp="1" noChangeArrowheads="1"/>
          </p:cNvSpPr>
          <p:nvPr>
            <p:ph type="body" sz="half" idx="1"/>
          </p:nvPr>
        </p:nvSpPr>
        <p:spPr>
          <a:xfrm>
            <a:off x="301625" y="1181100"/>
            <a:ext cx="6019800" cy="468313"/>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632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63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56328" name="Rectangle 2"/>
          <p:cNvSpPr>
            <a:spLocks noChangeArrowheads="1"/>
          </p:cNvSpPr>
          <p:nvPr/>
        </p:nvSpPr>
        <p:spPr bwMode="auto">
          <a:xfrm>
            <a:off x="304800" y="1676400"/>
            <a:ext cx="8564563"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ts val="4100"/>
              </a:lnSpc>
            </a:pPr>
            <a:r>
              <a:rPr lang="en-US" altLang="zh-CN" sz="2400" b="1">
                <a:solidFill>
                  <a:srgbClr val="3EF030"/>
                </a:solidFill>
                <a:latin typeface="Times New Roman" pitchFamily="18" charset="0"/>
                <a:cs typeface="Times New Roman" pitchFamily="18" charset="0"/>
              </a:rPr>
              <a:t>6.2 </a:t>
            </a:r>
            <a:r>
              <a:rPr lang="zh-CN" altLang="zh-CN" sz="2400" b="1">
                <a:solidFill>
                  <a:srgbClr val="3EF030"/>
                </a:solidFill>
                <a:latin typeface="Times New Roman" pitchFamily="18" charset="0"/>
                <a:cs typeface="Times New Roman" pitchFamily="18" charset="0"/>
              </a:rPr>
              <a:t>感染性物质</a:t>
            </a:r>
            <a:r>
              <a:rPr lang="en-US" altLang="zh-CN" sz="2400" b="1">
                <a:solidFill>
                  <a:srgbClr val="3EF030"/>
                </a:solidFill>
                <a:latin typeface="Times New Roman" pitchFamily="18" charset="0"/>
                <a:cs typeface="Times New Roman" pitchFamily="18" charset="0"/>
              </a:rPr>
              <a:t> </a:t>
            </a:r>
            <a:r>
              <a:rPr lang="zh-CN" altLang="en-US" sz="2400" b="1">
                <a:latin typeface="Times New Roman" pitchFamily="18" charset="0"/>
                <a:cs typeface="Times New Roman" pitchFamily="18" charset="0"/>
              </a:rPr>
              <a:t>是已知或有理由认为含有病原体的物质。</a:t>
            </a:r>
            <a:endParaRPr lang="en-US" altLang="zh-CN" sz="2400" b="1">
              <a:latin typeface="Times New Roman" pitchFamily="18" charset="0"/>
              <a:cs typeface="Times New Roman" pitchFamily="18" charset="0"/>
            </a:endParaRPr>
          </a:p>
          <a:p>
            <a:pPr algn="just" eaLnBrk="1" hangingPunct="1">
              <a:lnSpc>
                <a:spcPts val="4100"/>
              </a:lnSpc>
            </a:pPr>
            <a:r>
              <a:rPr lang="zh-CN" altLang="zh-CN" sz="2400" b="1">
                <a:latin typeface="Times New Roman" pitchFamily="18" charset="0"/>
                <a:cs typeface="Times New Roman" pitchFamily="18" charset="0"/>
              </a:rPr>
              <a:t>感染性物质</a:t>
            </a:r>
            <a:r>
              <a:rPr lang="zh-CN" altLang="en-US" sz="2400" b="1">
                <a:latin typeface="Times New Roman" pitchFamily="18" charset="0"/>
                <a:cs typeface="Times New Roman" pitchFamily="18" charset="0"/>
              </a:rPr>
              <a:t>分为</a:t>
            </a: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类和</a:t>
            </a: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类：</a:t>
            </a:r>
            <a:endParaRPr lang="en-US" altLang="zh-CN" sz="2400" b="1">
              <a:latin typeface="Times New Roman" pitchFamily="18" charset="0"/>
              <a:cs typeface="Times New Roman" pitchFamily="18" charset="0"/>
            </a:endParaRPr>
          </a:p>
          <a:p>
            <a:pPr algn="just" eaLnBrk="1" hangingPunct="1">
              <a:lnSpc>
                <a:spcPts val="41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类：以某种形式运输的感染性物质，在与之发生接触（发生接触是在感染性物质泄漏到保护性包装之外，造成与人或动物的实际接触）时，可造成健康的人或动物永久性失残、生命危险或致命疾病。</a:t>
            </a:r>
            <a:endParaRPr lang="en-US" altLang="zh-CN" sz="2400" b="1">
              <a:latin typeface="Times New Roman" pitchFamily="18" charset="0"/>
              <a:cs typeface="Times New Roman" pitchFamily="18" charset="0"/>
            </a:endParaRPr>
          </a:p>
          <a:p>
            <a:pPr algn="just" eaLnBrk="1" hangingPunct="1">
              <a:lnSpc>
                <a:spcPts val="41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类：</a:t>
            </a: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类以外的感染性物质。</a:t>
            </a:r>
            <a:endParaRPr lang="en-US" altLang="zh-CN" sz="2400" b="1">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F5A83E2D-36F1-471D-9279-E6B1052A51A3}"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AF558A5-8906-47A8-BC9C-4DE9606ED638}" type="slidenum">
              <a:rPr lang="zh-CN" altLang="en-US" sz="1200"/>
              <a:pPr/>
              <a:t>44</a:t>
            </a:fld>
            <a:endParaRPr lang="en-US" altLang="zh-CN" sz="1200"/>
          </a:p>
        </p:txBody>
      </p:sp>
      <p:sp>
        <p:nvSpPr>
          <p:cNvPr id="80899" name="Rectangle 3"/>
          <p:cNvSpPr>
            <a:spLocks noGrp="1" noChangeArrowheads="1"/>
          </p:cNvSpPr>
          <p:nvPr>
            <p:ph type="body" sz="half" idx="1"/>
          </p:nvPr>
        </p:nvSpPr>
        <p:spPr>
          <a:xfrm>
            <a:off x="288925" y="1219200"/>
            <a:ext cx="5867400" cy="523875"/>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p:txBody>
      </p:sp>
      <p:grpSp>
        <p:nvGrpSpPr>
          <p:cNvPr id="57349"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73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57351" name="Rectangle 10"/>
          <p:cNvSpPr>
            <a:spLocks noChangeArrowheads="1"/>
          </p:cNvSpPr>
          <p:nvPr/>
        </p:nvSpPr>
        <p:spPr bwMode="auto">
          <a:xfrm>
            <a:off x="304800" y="1600200"/>
            <a:ext cx="8458200" cy="4524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hangingPunct="1">
              <a:lnSpc>
                <a:spcPct val="150000"/>
              </a:lnSpc>
            </a:pPr>
            <a:r>
              <a:rPr lang="zh-CN" altLang="en-US" sz="2400" b="1">
                <a:solidFill>
                  <a:srgbClr val="FFC000"/>
                </a:solidFill>
                <a:latin typeface="Times New Roman" pitchFamily="18" charset="0"/>
                <a:cs typeface="Times New Roman" pitchFamily="18" charset="0"/>
              </a:rPr>
              <a:t>病原 体（ </a:t>
            </a:r>
            <a:r>
              <a:rPr lang="en-US" altLang="zh-CN" sz="2400" b="1">
                <a:solidFill>
                  <a:srgbClr val="FFC000"/>
                </a:solidFill>
                <a:latin typeface="Times New Roman" pitchFamily="18" charset="0"/>
                <a:cs typeface="Times New Roman" pitchFamily="18" charset="0"/>
              </a:rPr>
              <a:t>Pathogens</a:t>
            </a:r>
            <a:r>
              <a:rPr lang="zh-CN" altLang="en-US" sz="2400" b="1">
                <a:solidFill>
                  <a:srgbClr val="FFC000"/>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指可造成人或动物感染疾病的微生物（包括细菌、病毒、立克次氏体、寄生虫、真菌）或其他媒介（微生物重组体包括杂交体或突变体）。</a:t>
            </a:r>
            <a:endParaRPr lang="en-US" altLang="zh-CN" sz="2400" b="1">
              <a:latin typeface="Times New Roman" pitchFamily="18" charset="0"/>
              <a:cs typeface="Times New Roman" pitchFamily="18" charset="0"/>
            </a:endParaRPr>
          </a:p>
          <a:p>
            <a:pPr algn="just" eaLnBrk="1" hangingPunct="1">
              <a:lnSpc>
                <a:spcPct val="150000"/>
              </a:lnSpc>
            </a:pPr>
            <a:r>
              <a:rPr lang="zh-CN" altLang="en-US" sz="2400" b="1">
                <a:solidFill>
                  <a:srgbClr val="FFC000"/>
                </a:solidFill>
                <a:latin typeface="Times New Roman" pitchFamily="18" charset="0"/>
                <a:cs typeface="Times New Roman" pitchFamily="18" charset="0"/>
              </a:rPr>
              <a:t>细菌：</a:t>
            </a:r>
            <a:r>
              <a:rPr lang="zh-CN" altLang="en-US" sz="2400" b="1">
                <a:latin typeface="Times New Roman" pitchFamily="18" charset="0"/>
                <a:cs typeface="Times New Roman" pitchFamily="18" charset="0"/>
              </a:rPr>
              <a:t>细菌主要由细胞壁、细胞膜、细胞质、核质体等部分构成，有的细菌还有夹膜、鞭毛、菌毛等特殊结构。绝大多数细菌的直径大小在</a:t>
            </a:r>
            <a:r>
              <a:rPr lang="en-US" altLang="zh-CN" sz="2400" b="1">
                <a:latin typeface="Times New Roman" pitchFamily="18" charset="0"/>
                <a:cs typeface="Times New Roman" pitchFamily="18" charset="0"/>
              </a:rPr>
              <a:t>0.5~5μm</a:t>
            </a:r>
            <a:r>
              <a:rPr lang="zh-CN" altLang="en-US" sz="2400" b="1">
                <a:latin typeface="Times New Roman" pitchFamily="18" charset="0"/>
                <a:cs typeface="Times New Roman" pitchFamily="18" charset="0"/>
              </a:rPr>
              <a:t>之间。可根据形状分为三类，即：球菌、杆菌和螺旋菌（包括弧形菌）。细菌是在自然界分布最广、个体数量最多的有机体，是大自然物质循环的主要参与者。</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A6E50073-5BD0-4139-9B4C-87377F90416B}"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A556974-3B62-4A09-9668-11CBCAD5A321}" type="slidenum">
              <a:rPr lang="zh-CN" altLang="en-US" sz="1200"/>
              <a:pPr/>
              <a:t>45</a:t>
            </a:fld>
            <a:endParaRPr lang="en-US" altLang="zh-CN" sz="1200"/>
          </a:p>
        </p:txBody>
      </p:sp>
      <p:sp>
        <p:nvSpPr>
          <p:cNvPr id="205826" name="Rectangle 2"/>
          <p:cNvSpPr>
            <a:spLocks noGrp="1" noChangeArrowheads="1"/>
          </p:cNvSpPr>
          <p:nvPr>
            <p:ph type="title"/>
          </p:nvPr>
        </p:nvSpPr>
        <p:spPr>
          <a:xfrm>
            <a:off x="2971800" y="277813"/>
            <a:ext cx="6172200" cy="1143000"/>
          </a:xfrm>
        </p:spPr>
        <p:txBody>
          <a:bodyPr/>
          <a:lstStyle/>
          <a:p>
            <a:pPr eaLnBrk="1" hangingPunct="1">
              <a:defRPr/>
            </a:pPr>
            <a:r>
              <a:rPr lang="zh-CN" altLang="en-US" sz="3600" dirty="0" smtClean="0"/>
              <a:t>第三章：危险化学品分类总论</a:t>
            </a:r>
          </a:p>
        </p:txBody>
      </p:sp>
      <p:grpSp>
        <p:nvGrpSpPr>
          <p:cNvPr id="58373"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83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58374" name="Picture 2" descr="http://upload.wikimedia.org/wikipedia/commons/8/86/Rickettsia_rickettsi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38400"/>
            <a:ext cx="26654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3"/>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a:cs typeface="Arial" charset="0"/>
              </a:rPr>
              <a:t>立式立克次体</a:t>
            </a:r>
          </a:p>
        </p:txBody>
      </p:sp>
      <p:sp>
        <p:nvSpPr>
          <p:cNvPr id="58376" name="TextBox 14"/>
          <p:cNvSpPr txBox="1">
            <a:spLocks noChangeArrowheads="1"/>
          </p:cNvSpPr>
          <p:nvPr/>
        </p:nvSpPr>
        <p:spPr bwMode="auto">
          <a:xfrm>
            <a:off x="6172200" y="5029200"/>
            <a:ext cx="274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eaLnBrk="1" hangingPunct="1"/>
            <a:r>
              <a:rPr lang="zh-CN" altLang="en-US" b="1">
                <a:cs typeface="Arial" charset="0"/>
              </a:rPr>
              <a:t>立克次体</a:t>
            </a:r>
          </a:p>
        </p:txBody>
      </p:sp>
      <p:pic>
        <p:nvPicPr>
          <p:cNvPr id="58377" name="Picture 15" descr="http://photo.hanyu.iciba.com/upload/encyclopedia/ef/bf/bk_efbf983651aceb8e647f50a46a55f874_1opVy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514600"/>
            <a:ext cx="319563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Picture 17" descr="http://t0.gstatic.com/images?q=tbn:ANd9GcSKmxWffqRuXpAxwN1tLuC7NxOpal-xy3C2b6H6wsChl-SXCakl2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439988"/>
            <a:ext cx="2492375"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TextBox 14"/>
          <p:cNvSpPr txBox="1">
            <a:spLocks noChangeArrowheads="1"/>
          </p:cNvSpPr>
          <p:nvPr/>
        </p:nvSpPr>
        <p:spPr bwMode="auto">
          <a:xfrm>
            <a:off x="838200" y="5029200"/>
            <a:ext cx="205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eaLnBrk="1" hangingPunct="1"/>
            <a:r>
              <a:rPr lang="zh-CN" altLang="en-US" sz="2800">
                <a:cs typeface="Arial" charset="0"/>
              </a:rPr>
              <a:t>细菌</a:t>
            </a:r>
          </a:p>
        </p:txBody>
      </p:sp>
      <p:sp>
        <p:nvSpPr>
          <p:cNvPr id="58380" name="TextBox 15"/>
          <p:cNvSpPr txBox="1">
            <a:spLocks noChangeArrowheads="1"/>
          </p:cNvSpPr>
          <p:nvPr/>
        </p:nvSpPr>
        <p:spPr bwMode="auto">
          <a:xfrm>
            <a:off x="3810000" y="5029200"/>
            <a:ext cx="205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eaLnBrk="1" hangingPunct="1"/>
            <a:r>
              <a:rPr lang="zh-CN" altLang="en-US">
                <a:cs typeface="Arial" charset="0"/>
              </a:rPr>
              <a:t>病毒</a:t>
            </a:r>
          </a:p>
        </p:txBody>
      </p:sp>
      <p:sp>
        <p:nvSpPr>
          <p:cNvPr id="58381" name="Rectangle 1"/>
          <p:cNvSpPr>
            <a:spLocks noChangeArrowheads="1"/>
          </p:cNvSpPr>
          <p:nvPr/>
        </p:nvSpPr>
        <p:spPr bwMode="auto">
          <a:xfrm>
            <a:off x="123825" y="1371600"/>
            <a:ext cx="5873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A6E50073-5BD0-4139-9B4C-87377F90416B}"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8C38EB7-6563-427D-BA75-386F4827EA11}" type="slidenum">
              <a:rPr lang="zh-CN" altLang="en-US" sz="1200"/>
              <a:pPr/>
              <a:t>46</a:t>
            </a:fld>
            <a:endParaRPr lang="en-US" altLang="zh-CN" sz="1200"/>
          </a:p>
        </p:txBody>
      </p:sp>
      <p:sp>
        <p:nvSpPr>
          <p:cNvPr id="205826" name="Rectangle 2"/>
          <p:cNvSpPr>
            <a:spLocks noGrp="1" noChangeArrowheads="1"/>
          </p:cNvSpPr>
          <p:nvPr>
            <p:ph type="title"/>
          </p:nvPr>
        </p:nvSpPr>
        <p:spPr>
          <a:xfrm>
            <a:off x="2971800" y="277813"/>
            <a:ext cx="6172200" cy="1143000"/>
          </a:xfrm>
        </p:spPr>
        <p:txBody>
          <a:bodyPr/>
          <a:lstStyle/>
          <a:p>
            <a:pPr eaLnBrk="1" hangingPunct="1">
              <a:defRPr/>
            </a:pPr>
            <a:r>
              <a:rPr lang="zh-CN" altLang="en-US" sz="3600" dirty="0" smtClean="0"/>
              <a:t>第三章：危险化学品分类总论</a:t>
            </a:r>
          </a:p>
        </p:txBody>
      </p:sp>
      <p:sp>
        <p:nvSpPr>
          <p:cNvPr id="59397" name="Text Box 5"/>
          <p:cNvSpPr txBox="1">
            <a:spLocks noChangeArrowheads="1"/>
          </p:cNvSpPr>
          <p:nvPr/>
        </p:nvSpPr>
        <p:spPr bwMode="auto">
          <a:xfrm>
            <a:off x="304800" y="1811338"/>
            <a:ext cx="84772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ct val="150000"/>
              </a:lnSpc>
            </a:pPr>
            <a:r>
              <a:rPr lang="zh-CN" altLang="en-US" sz="2400" b="1">
                <a:solidFill>
                  <a:srgbClr val="FFC000"/>
                </a:solidFill>
                <a:cs typeface="Arial" charset="0"/>
              </a:rPr>
              <a:t>病毒：</a:t>
            </a:r>
            <a:r>
              <a:rPr lang="zh-CN" altLang="en-US" sz="2400" b="1">
                <a:cs typeface="Arial" charset="0"/>
              </a:rPr>
              <a:t>病毒是一种具有</a:t>
            </a:r>
            <a:r>
              <a:rPr lang="zh-CN" altLang="en-US" sz="2400" b="1">
                <a:cs typeface="Arial" charset="0"/>
                <a:hlinkClick r:id="rId2"/>
              </a:rPr>
              <a:t>细胞</a:t>
            </a:r>
            <a:r>
              <a:rPr lang="zh-CN" altLang="en-US" sz="2400" b="1">
                <a:cs typeface="Arial" charset="0"/>
                <a:hlinkClick r:id="rId3"/>
              </a:rPr>
              <a:t>感染</a:t>
            </a:r>
            <a:r>
              <a:rPr lang="zh-CN" altLang="en-US" sz="2400" b="1">
                <a:cs typeface="Arial" charset="0"/>
              </a:rPr>
              <a:t>性的亚显微粒子，它实际上就是由一个保护性的外壳包裹的一段</a:t>
            </a:r>
            <a:r>
              <a:rPr lang="en-US" altLang="zh-CN" sz="2400" b="1">
                <a:cs typeface="Arial" charset="0"/>
              </a:rPr>
              <a:t>DNA</a:t>
            </a:r>
            <a:r>
              <a:rPr lang="zh-CN" altLang="en-US" sz="2400" b="1">
                <a:cs typeface="Arial" charset="0"/>
              </a:rPr>
              <a:t>或者</a:t>
            </a:r>
            <a:r>
              <a:rPr lang="en-US" altLang="zh-CN" sz="2400" b="1">
                <a:cs typeface="Arial" charset="0"/>
              </a:rPr>
              <a:t>RNA</a:t>
            </a:r>
            <a:r>
              <a:rPr lang="zh-CN" altLang="en-US" sz="2400" b="1">
                <a:cs typeface="Arial" charset="0"/>
              </a:rPr>
              <a:t>，借由感染的机制，这些简单的生物体可以利用</a:t>
            </a:r>
            <a:r>
              <a:rPr lang="zh-CN" altLang="en-US" sz="2400" b="1">
                <a:cs typeface="Arial" charset="0"/>
                <a:hlinkClick r:id="rId4"/>
              </a:rPr>
              <a:t>宿主</a:t>
            </a:r>
            <a:r>
              <a:rPr lang="zh-CN" altLang="en-US" sz="2400" b="1">
                <a:cs typeface="Arial" charset="0"/>
              </a:rPr>
              <a:t>的细胞系统进行自我复制，但无法独立生长和复制。病毒可以感染所有的具有</a:t>
            </a:r>
            <a:r>
              <a:rPr lang="zh-CN" altLang="en-US" sz="2400" b="1">
                <a:cs typeface="Arial" charset="0"/>
                <a:hlinkClick r:id="rId5"/>
              </a:rPr>
              <a:t>细胞结构</a:t>
            </a:r>
            <a:r>
              <a:rPr lang="zh-CN" altLang="en-US" sz="2400" b="1">
                <a:cs typeface="Arial" charset="0"/>
              </a:rPr>
              <a:t>的</a:t>
            </a:r>
            <a:r>
              <a:rPr lang="zh-CN" altLang="en-US" sz="2400" b="1">
                <a:cs typeface="Arial" charset="0"/>
                <a:hlinkClick r:id="rId6"/>
              </a:rPr>
              <a:t>生命体</a:t>
            </a:r>
            <a:r>
              <a:rPr lang="zh-CN" altLang="en-US" sz="2400" b="1">
                <a:cs typeface="Arial" charset="0"/>
              </a:rPr>
              <a:t>。</a:t>
            </a:r>
          </a:p>
        </p:txBody>
      </p:sp>
      <p:grpSp>
        <p:nvGrpSpPr>
          <p:cNvPr id="59398"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5940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9399" name="Rectangle 1"/>
          <p:cNvSpPr>
            <a:spLocks noChangeArrowheads="1"/>
          </p:cNvSpPr>
          <p:nvPr/>
        </p:nvSpPr>
        <p:spPr bwMode="auto">
          <a:xfrm>
            <a:off x="314325" y="1328738"/>
            <a:ext cx="6010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A6E50073-5BD0-4139-9B4C-87377F90416B}"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2B7B619-B789-45E1-879A-D8123E161A2C}" type="slidenum">
              <a:rPr lang="zh-CN" altLang="en-US" sz="1200"/>
              <a:pPr/>
              <a:t>47</a:t>
            </a:fld>
            <a:endParaRPr lang="en-US" altLang="zh-CN" sz="1200"/>
          </a:p>
        </p:txBody>
      </p:sp>
      <p:sp>
        <p:nvSpPr>
          <p:cNvPr id="205826" name="Rectangle 2"/>
          <p:cNvSpPr>
            <a:spLocks noGrp="1" noChangeArrowheads="1"/>
          </p:cNvSpPr>
          <p:nvPr>
            <p:ph type="title"/>
          </p:nvPr>
        </p:nvSpPr>
        <p:spPr>
          <a:xfrm>
            <a:off x="2971800" y="277813"/>
            <a:ext cx="6172200" cy="1143000"/>
          </a:xfrm>
        </p:spPr>
        <p:txBody>
          <a:bodyPr/>
          <a:lstStyle/>
          <a:p>
            <a:pPr eaLnBrk="1" hangingPunct="1">
              <a:defRPr/>
            </a:pPr>
            <a:r>
              <a:rPr lang="zh-CN" altLang="en-US" sz="3600" dirty="0" smtClean="0"/>
              <a:t>第三章：危险化学品分类总论</a:t>
            </a:r>
          </a:p>
        </p:txBody>
      </p:sp>
      <p:sp>
        <p:nvSpPr>
          <p:cNvPr id="60421" name="Text Box 5"/>
          <p:cNvSpPr txBox="1">
            <a:spLocks noChangeArrowheads="1"/>
          </p:cNvSpPr>
          <p:nvPr/>
        </p:nvSpPr>
        <p:spPr bwMode="auto">
          <a:xfrm>
            <a:off x="295275" y="1981200"/>
            <a:ext cx="86868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ts val="3000"/>
              </a:lnSpc>
            </a:pPr>
            <a:r>
              <a:rPr lang="zh-CN" altLang="en-US" sz="2400" b="1">
                <a:solidFill>
                  <a:srgbClr val="FFC000"/>
                </a:solidFill>
                <a:latin typeface="Times New Roman" pitchFamily="18" charset="0"/>
                <a:cs typeface="Times New Roman" pitchFamily="18" charset="0"/>
              </a:rPr>
              <a:t>立克次体</a:t>
            </a:r>
            <a:r>
              <a:rPr lang="en-US" altLang="zh-CN" sz="2400" b="1">
                <a:solidFill>
                  <a:srgbClr val="FFC000"/>
                </a:solidFill>
                <a:latin typeface="Times New Roman" pitchFamily="18" charset="0"/>
                <a:cs typeface="Times New Roman" pitchFamily="18" charset="0"/>
              </a:rPr>
              <a:t>(</a:t>
            </a:r>
            <a:r>
              <a:rPr lang="en-US" altLang="zh-CN" sz="2400" b="1" i="1">
                <a:solidFill>
                  <a:srgbClr val="FFC000"/>
                </a:solidFill>
                <a:latin typeface="Times New Roman" pitchFamily="18" charset="0"/>
                <a:cs typeface="Times New Roman" pitchFamily="18" charset="0"/>
              </a:rPr>
              <a:t>Rickettsia</a:t>
            </a:r>
            <a:r>
              <a:rPr lang="en-US" altLang="zh-CN" sz="2400" b="1">
                <a:solidFill>
                  <a:srgbClr val="FFC000"/>
                </a:solidFill>
                <a:latin typeface="Times New Roman" pitchFamily="18" charset="0"/>
                <a:cs typeface="Times New Roman" pitchFamily="18" charset="0"/>
              </a:rPr>
              <a:t>)</a:t>
            </a:r>
            <a:r>
              <a:rPr lang="zh-CN" altLang="en-US" sz="2400" b="1">
                <a:solidFill>
                  <a:srgbClr val="FFC000"/>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或者称立克次氏体是一类</a:t>
            </a:r>
            <a:r>
              <a:rPr lang="zh-CN" altLang="en-US" sz="2400" b="1">
                <a:latin typeface="Times New Roman" pitchFamily="18" charset="0"/>
                <a:cs typeface="Times New Roman" pitchFamily="18" charset="0"/>
                <a:hlinkClick r:id="rId2" action="ppaction://hlinkfile"/>
              </a:rPr>
              <a:t>细菌</a:t>
            </a:r>
            <a:r>
              <a:rPr lang="zh-CN" altLang="en-US" sz="2400" b="1">
                <a:latin typeface="Times New Roman" pitchFamily="18" charset="0"/>
                <a:cs typeface="Times New Roman" pitchFamily="18" charset="0"/>
              </a:rPr>
              <a:t>，但许多特征和</a:t>
            </a:r>
            <a:r>
              <a:rPr lang="zh-CN" altLang="en-US" sz="2400" b="1">
                <a:latin typeface="Times New Roman" pitchFamily="18" charset="0"/>
                <a:cs typeface="Times New Roman" pitchFamily="18" charset="0"/>
                <a:hlinkClick r:id="rId3" action="ppaction://hlinkfile"/>
              </a:rPr>
              <a:t>病毒</a:t>
            </a:r>
            <a:r>
              <a:rPr lang="zh-CN" altLang="en-US" sz="2400" b="1">
                <a:latin typeface="Times New Roman" pitchFamily="18" charset="0"/>
                <a:cs typeface="Times New Roman" pitchFamily="18" charset="0"/>
              </a:rPr>
              <a:t>一样，如不能在</a:t>
            </a:r>
            <a:r>
              <a:rPr lang="zh-CN" altLang="en-US" sz="2400" b="1">
                <a:latin typeface="Times New Roman" pitchFamily="18" charset="0"/>
                <a:cs typeface="Times New Roman" pitchFamily="18" charset="0"/>
                <a:hlinkClick r:id="rId4" action="ppaction://hlinkfile"/>
              </a:rPr>
              <a:t>培养基</a:t>
            </a:r>
            <a:r>
              <a:rPr lang="zh-CN" altLang="en-US" sz="2400" b="1">
                <a:latin typeface="Times New Roman" pitchFamily="18" charset="0"/>
                <a:cs typeface="Times New Roman" pitchFamily="18" charset="0"/>
              </a:rPr>
              <a:t>上培养，可以通过</a:t>
            </a:r>
            <a:r>
              <a:rPr lang="zh-CN" altLang="en-US" sz="2400" b="1">
                <a:latin typeface="Times New Roman" pitchFamily="18" charset="0"/>
                <a:cs typeface="Times New Roman" pitchFamily="18" charset="0"/>
                <a:hlinkClick r:id="rId5" action="ppaction://hlinkfile" tooltip="瓷濾器"/>
              </a:rPr>
              <a:t>瓷濾器</a:t>
            </a:r>
            <a:r>
              <a:rPr lang="zh-CN" altLang="en-US" sz="2400" b="1">
                <a:latin typeface="Times New Roman" pitchFamily="18" charset="0"/>
                <a:cs typeface="Times New Roman" pitchFamily="18" charset="0"/>
              </a:rPr>
              <a:t>过滤，只能在</a:t>
            </a:r>
            <a:r>
              <a:rPr lang="zh-CN" altLang="en-US" sz="2400" b="1">
                <a:latin typeface="Times New Roman" pitchFamily="18" charset="0"/>
                <a:cs typeface="Times New Roman" pitchFamily="18" charset="0"/>
                <a:hlinkClick r:id="rId6" action="ppaction://hlinkfile"/>
              </a:rPr>
              <a:t>动物</a:t>
            </a:r>
            <a:r>
              <a:rPr lang="zh-CN" altLang="en-US" sz="2400" b="1">
                <a:latin typeface="Times New Roman" pitchFamily="18" charset="0"/>
                <a:cs typeface="Times New Roman" pitchFamily="18" charset="0"/>
                <a:hlinkClick r:id="rId7" action="ppaction://hlinkfile"/>
              </a:rPr>
              <a:t>细胞</a:t>
            </a:r>
            <a:r>
              <a:rPr lang="zh-CN" altLang="en-US" sz="2400" b="1">
                <a:latin typeface="Times New Roman" pitchFamily="18" charset="0"/>
                <a:cs typeface="Times New Roman" pitchFamily="18" charset="0"/>
              </a:rPr>
              <a:t>内寄生繁殖等。直径只有</a:t>
            </a:r>
            <a:r>
              <a:rPr lang="en-US" altLang="zh-CN" sz="2400" b="1">
                <a:latin typeface="Times New Roman" pitchFamily="18" charset="0"/>
                <a:cs typeface="Times New Roman" pitchFamily="18" charset="0"/>
              </a:rPr>
              <a:t>0.3-1</a:t>
            </a:r>
            <a:r>
              <a:rPr lang="en-US" altLang="zh-CN" sz="2400" b="1">
                <a:latin typeface="Times New Roman" pitchFamily="18" charset="0"/>
                <a:cs typeface="Times New Roman" pitchFamily="18" charset="0"/>
                <a:hlinkClick r:id="rId8" action="ppaction://hlinkfile" tooltip="Μm"/>
              </a:rPr>
              <a:t>μm</a:t>
            </a:r>
            <a:r>
              <a:rPr lang="zh-CN" altLang="en-US" sz="2400" b="1">
                <a:latin typeface="Times New Roman" pitchFamily="18" charset="0"/>
                <a:cs typeface="Times New Roman" pitchFamily="18" charset="0"/>
              </a:rPr>
              <a:t>，小于绝大多数细菌。</a:t>
            </a:r>
            <a:endParaRPr lang="en-US" altLang="zh-CN" sz="2400" b="1">
              <a:latin typeface="Times New Roman" pitchFamily="18" charset="0"/>
              <a:cs typeface="Times New Roman" pitchFamily="18" charset="0"/>
            </a:endParaRPr>
          </a:p>
          <a:p>
            <a:pPr algn="just" eaLnBrk="1" hangingPunct="1">
              <a:lnSpc>
                <a:spcPts val="3000"/>
              </a:lnSpc>
            </a:pPr>
            <a:endParaRPr lang="en-US" altLang="zh-CN" sz="2400" b="1">
              <a:latin typeface="Times New Roman" pitchFamily="18" charset="0"/>
              <a:cs typeface="Times New Roman" pitchFamily="18" charset="0"/>
            </a:endParaRPr>
          </a:p>
          <a:p>
            <a:pPr algn="just" eaLnBrk="1" hangingPunct="1">
              <a:lnSpc>
                <a:spcPts val="3000"/>
              </a:lnSpc>
            </a:pPr>
            <a:r>
              <a:rPr lang="zh-CN" altLang="en-US" sz="2400" b="1">
                <a:latin typeface="Times New Roman" pitchFamily="18" charset="0"/>
                <a:cs typeface="Times New Roman" pitchFamily="18" charset="0"/>
              </a:rPr>
              <a:t>立克次体取名是为了纪念</a:t>
            </a:r>
            <a:r>
              <a:rPr lang="zh-CN" altLang="en-US" sz="2400" b="1">
                <a:latin typeface="Times New Roman" pitchFamily="18" charset="0"/>
                <a:cs typeface="Times New Roman" pitchFamily="18" charset="0"/>
                <a:hlinkClick r:id="rId9" action="ppaction://hlinkfile" tooltip="美国"/>
              </a:rPr>
              <a:t>美国</a:t>
            </a:r>
            <a:r>
              <a:rPr lang="zh-CN" altLang="en-US" sz="2400" b="1">
                <a:latin typeface="Times New Roman" pitchFamily="18" charset="0"/>
                <a:cs typeface="Times New Roman" pitchFamily="18" charset="0"/>
              </a:rPr>
              <a:t>病理学家哈佛</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泰勒</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立克次（</a:t>
            </a:r>
            <a:r>
              <a:rPr lang="en-US" altLang="zh-CN" sz="2400" b="1">
                <a:latin typeface="Times New Roman" pitchFamily="18" charset="0"/>
                <a:cs typeface="Times New Roman" pitchFamily="18" charset="0"/>
              </a:rPr>
              <a:t>Howard Taylor Ricketts</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hlinkClick r:id="rId10" action="ppaction://hlinkfile"/>
              </a:rPr>
              <a:t>1871</a:t>
            </a:r>
            <a:r>
              <a:rPr lang="zh-CN" altLang="en-US" sz="2400" b="1">
                <a:latin typeface="Times New Roman" pitchFamily="18" charset="0"/>
                <a:cs typeface="Times New Roman" pitchFamily="18" charset="0"/>
                <a:hlinkClick r:id="rId10" action="ppaction://hlinkfile"/>
              </a:rPr>
              <a:t>年</a:t>
            </a:r>
            <a:r>
              <a:rPr lang="en-US" altLang="zh-CN" sz="2400" b="1">
                <a:latin typeface="Times New Roman" pitchFamily="18" charset="0"/>
                <a:cs typeface="Times New Roman" pitchFamily="18" charset="0"/>
                <a:hlinkClick r:id="rId11" action="ppaction://hlinkfile"/>
              </a:rPr>
              <a:t>2</a:t>
            </a:r>
            <a:r>
              <a:rPr lang="zh-CN" altLang="en-US" sz="2400" b="1">
                <a:latin typeface="Times New Roman" pitchFamily="18" charset="0"/>
                <a:cs typeface="Times New Roman" pitchFamily="18" charset="0"/>
                <a:hlinkClick r:id="rId11" action="ppaction://hlinkfile"/>
              </a:rPr>
              <a:t>月</a:t>
            </a:r>
            <a:r>
              <a:rPr lang="en-US" altLang="zh-CN" sz="2400" b="1">
                <a:latin typeface="Times New Roman" pitchFamily="18" charset="0"/>
                <a:cs typeface="Times New Roman" pitchFamily="18" charset="0"/>
                <a:hlinkClick r:id="rId11" action="ppaction://hlinkfile"/>
              </a:rPr>
              <a:t>9</a:t>
            </a:r>
            <a:r>
              <a:rPr lang="zh-CN" altLang="en-US" sz="2400" b="1">
                <a:latin typeface="Times New Roman" pitchFamily="18" charset="0"/>
                <a:cs typeface="Times New Roman" pitchFamily="18" charset="0"/>
                <a:hlinkClick r:id="rId11" action="ppaction://hlinkfile"/>
              </a:rPr>
              <a:t>日</a:t>
            </a: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 </a:t>
            </a:r>
            <a:r>
              <a:rPr lang="en-US" altLang="zh-CN" sz="2400" b="1">
                <a:latin typeface="Times New Roman" pitchFamily="18" charset="0"/>
                <a:cs typeface="Times New Roman" pitchFamily="18" charset="0"/>
                <a:hlinkClick r:id="rId12" action="ppaction://hlinkfile"/>
              </a:rPr>
              <a:t>1910</a:t>
            </a:r>
            <a:r>
              <a:rPr lang="zh-CN" altLang="en-US" sz="2400" b="1">
                <a:latin typeface="Times New Roman" pitchFamily="18" charset="0"/>
                <a:cs typeface="Times New Roman" pitchFamily="18" charset="0"/>
                <a:hlinkClick r:id="rId12" action="ppaction://hlinkfile"/>
              </a:rPr>
              <a:t>年</a:t>
            </a:r>
            <a:r>
              <a:rPr lang="en-US" altLang="zh-CN" sz="2400" b="1">
                <a:latin typeface="Times New Roman" pitchFamily="18" charset="0"/>
                <a:cs typeface="Times New Roman" pitchFamily="18" charset="0"/>
                <a:hlinkClick r:id="rId13" action="ppaction://hlinkfile"/>
              </a:rPr>
              <a:t>5</a:t>
            </a:r>
            <a:r>
              <a:rPr lang="zh-CN" altLang="en-US" sz="2400" b="1">
                <a:latin typeface="Times New Roman" pitchFamily="18" charset="0"/>
                <a:cs typeface="Times New Roman" pitchFamily="18" charset="0"/>
                <a:hlinkClick r:id="rId13" action="ppaction://hlinkfile"/>
              </a:rPr>
              <a:t>月</a:t>
            </a:r>
            <a:r>
              <a:rPr lang="en-US" altLang="zh-CN" sz="2400" b="1">
                <a:latin typeface="Times New Roman" pitchFamily="18" charset="0"/>
                <a:cs typeface="Times New Roman" pitchFamily="18" charset="0"/>
                <a:hlinkClick r:id="rId13" action="ppaction://hlinkfile"/>
              </a:rPr>
              <a:t>3</a:t>
            </a:r>
            <a:r>
              <a:rPr lang="zh-CN" altLang="en-US" sz="2400" b="1">
                <a:latin typeface="Times New Roman" pitchFamily="18" charset="0"/>
                <a:cs typeface="Times New Roman" pitchFamily="18" charset="0"/>
                <a:hlinkClick r:id="rId13" action="ppaction://hlinkfile"/>
              </a:rPr>
              <a:t>日</a:t>
            </a:r>
            <a:r>
              <a:rPr lang="zh-CN" altLang="en-US" sz="2400" b="1">
                <a:latin typeface="Times New Roman" pitchFamily="18" charset="0"/>
                <a:cs typeface="Times New Roman" pitchFamily="18" charset="0"/>
              </a:rPr>
              <a:t>），立克次在</a:t>
            </a:r>
            <a:r>
              <a:rPr lang="zh-CN" altLang="en-US" sz="2400" b="1">
                <a:latin typeface="Times New Roman" pitchFamily="18" charset="0"/>
                <a:cs typeface="Times New Roman" pitchFamily="18" charset="0"/>
                <a:hlinkClick r:id="rId14" action="ppaction://hlinkfile"/>
              </a:rPr>
              <a:t>芝加哥大学</a:t>
            </a:r>
            <a:r>
              <a:rPr lang="zh-CN" altLang="en-US" sz="2400" b="1">
                <a:latin typeface="Times New Roman" pitchFamily="18" charset="0"/>
                <a:cs typeface="Times New Roman" pitchFamily="18" charset="0"/>
              </a:rPr>
              <a:t>工作期间发现了“落基山斑点热 ”和“</a:t>
            </a:r>
            <a:r>
              <a:rPr lang="zh-CN" altLang="en-US" sz="2400" b="1">
                <a:latin typeface="Times New Roman" pitchFamily="18" charset="0"/>
                <a:cs typeface="Times New Roman" pitchFamily="18" charset="0"/>
                <a:hlinkClick r:id="rId15" action="ppaction://hlinkfile" tooltip="鼠型斑疹伤寒"/>
              </a:rPr>
              <a:t>鼠型斑疹伤寒</a:t>
            </a:r>
            <a:r>
              <a:rPr lang="zh-CN" altLang="en-US" sz="2400" b="1">
                <a:latin typeface="Times New Roman" pitchFamily="18" charset="0"/>
                <a:cs typeface="Times New Roman" pitchFamily="18" charset="0"/>
              </a:rPr>
              <a:t>”的病原体（立克次体）和传播方式。由于工作原因，他自己也死于斑疹伤寒。他所发现的病原体被命名为立克次体属。</a:t>
            </a:r>
          </a:p>
        </p:txBody>
      </p:sp>
      <p:grpSp>
        <p:nvGrpSpPr>
          <p:cNvPr id="60422"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0425"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0423" name="Rectangle 1"/>
          <p:cNvSpPr>
            <a:spLocks noChangeArrowheads="1"/>
          </p:cNvSpPr>
          <p:nvPr/>
        </p:nvSpPr>
        <p:spPr bwMode="auto">
          <a:xfrm>
            <a:off x="331788" y="1274763"/>
            <a:ext cx="591661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90000"/>
              </a:lnSpc>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872D77E3-26BB-4CEE-832D-35E97D951593}" type="datetime1">
              <a:rPr lang="zh-CN" altLang="en-US"/>
              <a:pPr>
                <a:defRPr/>
              </a:pPr>
              <a:t>2017/3/7</a:t>
            </a:fld>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9C600B0-3116-4A6B-8CEC-BB1159D8D1D8}" type="slidenum">
              <a:rPr lang="zh-CN" altLang="en-US" sz="1200"/>
              <a:pPr/>
              <a:t>48</a:t>
            </a:fld>
            <a:endParaRPr lang="en-US" altLang="zh-CN" sz="1200"/>
          </a:p>
        </p:txBody>
      </p:sp>
      <p:sp>
        <p:nvSpPr>
          <p:cNvPr id="82947" name="Rectangle 3"/>
          <p:cNvSpPr>
            <a:spLocks noGrp="1" noChangeArrowheads="1"/>
          </p:cNvSpPr>
          <p:nvPr>
            <p:ph type="body" sz="half" idx="1"/>
          </p:nvPr>
        </p:nvSpPr>
        <p:spPr>
          <a:xfrm>
            <a:off x="228600" y="1524000"/>
            <a:ext cx="6096000" cy="3810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a:p>
            <a:pPr algn="ctr" eaLnBrk="1" hangingPunct="1">
              <a:lnSpc>
                <a:spcPct val="90000"/>
              </a:lnSpc>
              <a:buFont typeface="Wingdings" pitchFamily="2" charset="2"/>
              <a:buNone/>
              <a:defRPr/>
            </a:pPr>
            <a:endParaRPr lang="zh-CN" altLang="en-US" sz="2800" b="1" dirty="0" smtClean="0">
              <a:solidFill>
                <a:srgbClr val="FF6600"/>
              </a:solidFill>
            </a:endParaRPr>
          </a:p>
        </p:txBody>
      </p:sp>
      <p:graphicFrame>
        <p:nvGraphicFramePr>
          <p:cNvPr id="82973" name="Group 29"/>
          <p:cNvGraphicFramePr>
            <a:graphicFrameLocks noGrp="1"/>
          </p:cNvGraphicFramePr>
          <p:nvPr>
            <p:ph sz="half" idx="2"/>
          </p:nvPr>
        </p:nvGraphicFramePr>
        <p:xfrm>
          <a:off x="228600" y="2286000"/>
          <a:ext cx="8534400" cy="2925763"/>
        </p:xfrm>
        <a:graphic>
          <a:graphicData uri="http://schemas.openxmlformats.org/drawingml/2006/table">
            <a:tbl>
              <a:tblPr/>
              <a:tblGrid>
                <a:gridCol w="2397125">
                  <a:extLst>
                    <a:ext uri="{9D8B030D-6E8A-4147-A177-3AD203B41FA5}">
                      <a16:colId xmlns="" xmlns:a16="http://schemas.microsoft.com/office/drawing/2014/main" val="20000"/>
                    </a:ext>
                  </a:extLst>
                </a:gridCol>
                <a:gridCol w="879475">
                  <a:extLst>
                    <a:ext uri="{9D8B030D-6E8A-4147-A177-3AD203B41FA5}">
                      <a16:colId xmlns="" xmlns:a16="http://schemas.microsoft.com/office/drawing/2014/main" val="20001"/>
                    </a:ext>
                  </a:extLst>
                </a:gridCol>
                <a:gridCol w="5257800">
                  <a:extLst>
                    <a:ext uri="{9D8B030D-6E8A-4147-A177-3AD203B41FA5}">
                      <a16:colId xmlns="" xmlns:a16="http://schemas.microsoft.com/office/drawing/2014/main" val="20002"/>
                    </a:ext>
                  </a:extLst>
                </a:gridCol>
              </a:tblGrid>
              <a:tr h="457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危险物名称</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编号</a:t>
                      </a: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46860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7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类：</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放射性物质</a:t>
                      </a:r>
                    </a:p>
                  </a:txBody>
                  <a:tcPr marT="45701" marB="457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7</a:t>
                      </a:r>
                      <a:endParaRPr kumimoji="0" lang="en-US" altLang="zh-CN" sz="16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1" marB="457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ltLang="zh-CN" sz="2400" b="1" kern="1200" dirty="0" smtClean="0">
                        <a:solidFill>
                          <a:schemeClr val="tx1"/>
                        </a:solidFill>
                        <a:latin typeface="+mn-lt"/>
                        <a:ea typeface="+mn-ea"/>
                        <a:cs typeface="+mn-cs"/>
                      </a:endParaRPr>
                    </a:p>
                    <a:p>
                      <a:endParaRPr lang="zh-CN" altLang="zh-CN" sz="2400" b="1" kern="1200" dirty="0">
                        <a:solidFill>
                          <a:schemeClr val="tx1"/>
                        </a:solidFill>
                        <a:latin typeface="+mn-lt"/>
                        <a:ea typeface="+mn-ea"/>
                        <a:cs typeface="+mn-cs"/>
                      </a:endParaRPr>
                    </a:p>
                  </a:txBody>
                  <a:tcPr marT="45701" marB="457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61459"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14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79C51213-10C5-42C7-9E1B-C786D189CC8D}"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14487934-BCA5-4841-8295-93AD9043424E}" type="slidenum">
              <a:rPr lang="zh-CN" altLang="en-US" sz="1200"/>
              <a:pPr/>
              <a:t>49</a:t>
            </a:fld>
            <a:endParaRPr lang="en-US" altLang="zh-CN" sz="1200"/>
          </a:p>
        </p:txBody>
      </p:sp>
      <p:sp>
        <p:nvSpPr>
          <p:cNvPr id="152578" name="Rectangle 2"/>
          <p:cNvSpPr>
            <a:spLocks noGrp="1" noChangeArrowheads="1"/>
          </p:cNvSpPr>
          <p:nvPr>
            <p:ph type="title"/>
          </p:nvPr>
        </p:nvSpPr>
        <p:spPr>
          <a:xfrm>
            <a:off x="2895600" y="277813"/>
            <a:ext cx="6248400" cy="1143000"/>
          </a:xfrm>
        </p:spPr>
        <p:txBody>
          <a:bodyPr/>
          <a:lstStyle/>
          <a:p>
            <a:pPr eaLnBrk="1" hangingPunct="1">
              <a:defRPr/>
            </a:pPr>
            <a:r>
              <a:rPr lang="zh-CN" altLang="en-US" sz="3600" dirty="0" smtClean="0"/>
              <a:t>第三章：危险化学品分类总论</a:t>
            </a:r>
          </a:p>
        </p:txBody>
      </p:sp>
      <p:grpSp>
        <p:nvGrpSpPr>
          <p:cNvPr id="62469"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24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 name="Rectangle 3"/>
          <p:cNvSpPr>
            <a:spLocks noGrp="1" noChangeArrowheads="1"/>
          </p:cNvSpPr>
          <p:nvPr>
            <p:ph type="body" sz="half" idx="1"/>
          </p:nvPr>
        </p:nvSpPr>
        <p:spPr>
          <a:xfrm>
            <a:off x="304800" y="1295400"/>
            <a:ext cx="5676900" cy="431800"/>
          </a:xfrm>
        </p:spPr>
        <p:txBody>
          <a:bodyPr/>
          <a:lstStyle/>
          <a:p>
            <a:pPr eaLnBrk="1" hangingPunct="1">
              <a:lnSpc>
                <a:spcPct val="90000"/>
              </a:lnSpc>
              <a:buFont typeface="Wingdings" pitchFamily="2" charset="2"/>
              <a:buNone/>
              <a:defRPr/>
            </a:pPr>
            <a:r>
              <a:rPr lang="en-US" altLang="zh-CN" sz="2800" b="1" dirty="0">
                <a:solidFill>
                  <a:srgbClr val="FF6600"/>
                </a:solidFill>
              </a:rPr>
              <a:t>3.4 </a:t>
            </a:r>
            <a:r>
              <a:rPr lang="zh-CN" altLang="en-US" sz="2800" b="1" dirty="0">
                <a:solidFill>
                  <a:srgbClr val="FF6600"/>
                </a:solidFill>
              </a:rPr>
              <a:t>中国关于危险物的分类定义</a:t>
            </a:r>
          </a:p>
          <a:p>
            <a:pPr algn="ctr" eaLnBrk="1" hangingPunct="1">
              <a:lnSpc>
                <a:spcPct val="90000"/>
              </a:lnSpc>
              <a:buFont typeface="Wingdings" pitchFamily="2" charset="2"/>
              <a:buNone/>
              <a:defRPr/>
            </a:pPr>
            <a:endParaRPr lang="zh-CN" altLang="en-US" sz="2800" b="1" dirty="0" smtClean="0">
              <a:solidFill>
                <a:srgbClr val="FF6600"/>
              </a:solidFill>
            </a:endParaRPr>
          </a:p>
        </p:txBody>
      </p:sp>
      <p:sp>
        <p:nvSpPr>
          <p:cNvPr id="44039" name="TextBox 1"/>
          <p:cNvSpPr txBox="1">
            <a:spLocks noChangeArrowheads="1"/>
          </p:cNvSpPr>
          <p:nvPr/>
        </p:nvSpPr>
        <p:spPr bwMode="auto">
          <a:xfrm>
            <a:off x="304800" y="1676400"/>
            <a:ext cx="8589963"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ts val="3500"/>
              </a:lnSpc>
              <a:defRPr/>
            </a:pPr>
            <a:r>
              <a:rPr lang="en-US" altLang="zh-CN" sz="2400" b="1" dirty="0" smtClean="0">
                <a:solidFill>
                  <a:srgbClr val="3EF030"/>
                </a:solidFill>
                <a:latin typeface="Times New Roman" pitchFamily="18" charset="0"/>
              </a:rPr>
              <a:t>7 </a:t>
            </a:r>
            <a:r>
              <a:rPr lang="zh-CN" altLang="en-US" sz="2400" b="1" dirty="0" smtClean="0">
                <a:solidFill>
                  <a:srgbClr val="3EF030"/>
                </a:solidFill>
                <a:latin typeface="Times New Roman" pitchFamily="18" charset="0"/>
              </a:rPr>
              <a:t>放射性物质  </a:t>
            </a:r>
            <a:r>
              <a:rPr lang="zh-CN" altLang="en-US" sz="2400" b="1" dirty="0" smtClean="0"/>
              <a:t>是指任何</a:t>
            </a:r>
            <a:r>
              <a:rPr lang="zh-CN" altLang="zh-CN" sz="2400" b="1" dirty="0" smtClean="0"/>
              <a:t>有放射性核素且其放射性活度浓度和总活度都超过</a:t>
            </a:r>
            <a:r>
              <a:rPr lang="en-US" altLang="zh-CN" sz="2400" b="1" dirty="0" smtClean="0"/>
              <a:t>GB-11806 </a:t>
            </a:r>
            <a:r>
              <a:rPr lang="zh-CN" altLang="zh-CN" sz="2400" b="1" dirty="0" smtClean="0"/>
              <a:t>规定的限值的物质。</a:t>
            </a:r>
            <a:endParaRPr lang="en-US" altLang="zh-CN" sz="2400" b="1" dirty="0" smtClean="0"/>
          </a:p>
          <a:p>
            <a:pPr indent="360000" algn="just" eaLnBrk="1" hangingPunct="1">
              <a:lnSpc>
                <a:spcPts val="3500"/>
              </a:lnSpc>
              <a:defRPr/>
            </a:pPr>
            <a:r>
              <a:rPr lang="zh-CN" altLang="en-US" sz="2000" b="1" dirty="0" smtClean="0"/>
              <a:t>放射性物质的原子核不稳定，能够从其原子核内部自发地（即不受外界温度压力的影响）不断地向周围放射出穿透力很强，而人的感觉器官察觉不到的射线的物质。</a:t>
            </a:r>
          </a:p>
          <a:p>
            <a:pPr indent="360000" algn="just" eaLnBrk="1" hangingPunct="1">
              <a:lnSpc>
                <a:spcPts val="3500"/>
              </a:lnSpc>
              <a:defRPr/>
            </a:pPr>
            <a:r>
              <a:rPr lang="zh-CN" altLang="en-US" sz="2000" b="1" dirty="0" smtClean="0"/>
              <a:t>放射性物质包括天然放射性物质和人工放射性物质。天然放射物质指自然界中天然存在的具有放射性的物质。有些元素本身不是天然放射性物质，经过原子反应堆或加速器后变成了放射性物质，称为人工放射性物质。</a:t>
            </a:r>
            <a:endParaRPr lang="en-US" altLang="zh-CN" sz="2000" b="1" dirty="0" smtClean="0"/>
          </a:p>
          <a:p>
            <a:pPr indent="360000" algn="just" eaLnBrk="1" hangingPunct="1">
              <a:lnSpc>
                <a:spcPts val="3500"/>
              </a:lnSpc>
              <a:defRPr/>
            </a:pPr>
            <a:r>
              <a:rPr lang="zh-CN" altLang="en-US" sz="2000" b="1" dirty="0" smtClean="0"/>
              <a:t>放射性物质所放出的射线可对人体产生极大的危害，可致病、致畸、致癌，甚至死亡。</a:t>
            </a:r>
            <a:endParaRPr lang="en-US" altLang="zh-CN" sz="20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71FA978-2956-42CA-9399-1A18D1164BEC}" type="slidenum">
              <a:rPr lang="zh-CN" altLang="en-US" sz="1200"/>
              <a:pPr/>
              <a:t>5</a:t>
            </a:fld>
            <a:endParaRPr lang="en-US" altLang="zh-CN" sz="1200"/>
          </a:p>
        </p:txBody>
      </p:sp>
      <p:sp>
        <p:nvSpPr>
          <p:cNvPr id="72707" name="Rectangle 3"/>
          <p:cNvSpPr>
            <a:spLocks noGrp="1" noChangeArrowheads="1"/>
          </p:cNvSpPr>
          <p:nvPr>
            <p:ph type="body" idx="1"/>
          </p:nvPr>
        </p:nvSpPr>
        <p:spPr>
          <a:xfrm>
            <a:off x="457200" y="990600"/>
            <a:ext cx="8229600" cy="5334000"/>
          </a:xfrm>
        </p:spPr>
        <p:txBody>
          <a:bodyPr/>
          <a:lstStyle/>
          <a:p>
            <a:pPr eaLnBrk="1" hangingPunct="1">
              <a:lnSpc>
                <a:spcPct val="150000"/>
              </a:lnSpc>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eaLnBrk="1" hangingPunct="1">
              <a:lnSpc>
                <a:spcPct val="150000"/>
              </a:lnSpc>
              <a:spcBef>
                <a:spcPts val="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GB 6944-2012</a:t>
            </a:r>
            <a:r>
              <a:rPr lang="zh-CN" altLang="en-US" sz="2400" b="1" dirty="0" smtClean="0">
                <a:latin typeface="Times New Roman" panose="02020603050405020304" pitchFamily="18" charset="0"/>
                <a:cs typeface="Times New Roman" panose="02020603050405020304" pitchFamily="18" charset="0"/>
              </a:rPr>
              <a:t>更新内容：</a:t>
            </a:r>
            <a:endParaRPr lang="en-US" altLang="zh-CN" sz="24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、按照</a:t>
            </a:r>
            <a:r>
              <a:rPr lang="en-US" altLang="zh-CN" sz="2400" b="1" dirty="0" smtClean="0">
                <a:latin typeface="Times New Roman" panose="02020603050405020304" pitchFamily="18" charset="0"/>
                <a:cs typeface="Times New Roman" panose="02020603050405020304" pitchFamily="18" charset="0"/>
              </a:rPr>
              <a:t>GB/T 1.1-2009</a:t>
            </a:r>
            <a:r>
              <a:rPr lang="zh-CN" altLang="en-US" sz="2400" b="1" dirty="0" smtClean="0">
                <a:latin typeface="Times New Roman" panose="02020603050405020304" pitchFamily="18" charset="0"/>
                <a:cs typeface="Times New Roman" panose="02020603050405020304" pitchFamily="18" charset="0"/>
              </a:rPr>
              <a:t>（标准化工作导则 第一部分标准的结构和编写）的规则起草。</a:t>
            </a:r>
            <a:endParaRPr lang="en-US" altLang="zh-CN" sz="24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、代替</a:t>
            </a:r>
            <a:r>
              <a:rPr lang="en-US" altLang="zh-CN" sz="2400" b="1" dirty="0" smtClean="0">
                <a:latin typeface="Times New Roman" panose="02020603050405020304" pitchFamily="18" charset="0"/>
                <a:cs typeface="Times New Roman" panose="02020603050405020304" pitchFamily="18" charset="0"/>
              </a:rPr>
              <a:t>GB 6944-2005《</a:t>
            </a:r>
            <a:r>
              <a:rPr lang="zh-CN" altLang="en-US" sz="2400" b="1" dirty="0" smtClean="0">
                <a:latin typeface="Times New Roman" panose="02020603050405020304" pitchFamily="18" charset="0"/>
                <a:cs typeface="Times New Roman" panose="02020603050405020304" pitchFamily="18" charset="0"/>
              </a:rPr>
              <a:t>危险货物分类和品名编号</a:t>
            </a:r>
            <a:r>
              <a:rPr lang="en-US" altLang="zh-CN" sz="2400" b="1" dirty="0" smtClean="0">
                <a:latin typeface="Times New Roman" panose="02020603050405020304" pitchFamily="18" charset="0"/>
                <a:cs typeface="Times New Roman" panose="02020603050405020304" pitchFamily="18" charset="0"/>
              </a:rPr>
              <a:t>》</a:t>
            </a:r>
          </a:p>
          <a:p>
            <a:pPr marL="0" eaLnBrk="1" hangingPunct="1">
              <a:lnSpc>
                <a:spcPct val="150000"/>
              </a:lnSpc>
              <a:spcBef>
                <a:spcPts val="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3</a:t>
            </a:r>
            <a:r>
              <a:rPr lang="zh-CN" altLang="en-US" sz="2400" b="1" dirty="0" smtClean="0">
                <a:latin typeface="Times New Roman" panose="02020603050405020304" pitchFamily="18" charset="0"/>
                <a:cs typeface="Times New Roman" panose="02020603050405020304" pitchFamily="18" charset="0"/>
              </a:rPr>
              <a:t>、与</a:t>
            </a:r>
            <a:r>
              <a:rPr lang="en-US" altLang="zh-CN" sz="2400" b="1" dirty="0" smtClean="0">
                <a:latin typeface="Times New Roman" panose="02020603050405020304" pitchFamily="18" charset="0"/>
                <a:cs typeface="Times New Roman" panose="02020603050405020304" pitchFamily="18" charset="0"/>
              </a:rPr>
              <a:t>GB 6944-2005</a:t>
            </a:r>
            <a:r>
              <a:rPr lang="zh-CN" altLang="en-US" sz="2400" b="1" dirty="0" smtClean="0">
                <a:latin typeface="Times New Roman" panose="02020603050405020304" pitchFamily="18" charset="0"/>
                <a:cs typeface="Times New Roman" panose="02020603050405020304" pitchFamily="18" charset="0"/>
              </a:rPr>
              <a:t>的差异如下：</a:t>
            </a:r>
            <a:endParaRPr lang="en-US" altLang="zh-CN" sz="24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Char char="ü"/>
              <a:defRPr/>
            </a:pPr>
            <a:r>
              <a:rPr lang="zh-CN" altLang="en-US" sz="2000" b="1" dirty="0">
                <a:latin typeface="Times New Roman" panose="02020603050405020304" pitchFamily="18" charset="0"/>
                <a:cs typeface="Times New Roman" panose="02020603050405020304" pitchFamily="18" charset="0"/>
              </a:rPr>
              <a:t>修订</a:t>
            </a:r>
            <a:r>
              <a:rPr lang="zh-CN" altLang="en-US" sz="2000" b="1" dirty="0" smtClean="0">
                <a:latin typeface="Times New Roman" panose="02020603050405020304" pitchFamily="18" charset="0"/>
                <a:cs typeface="Times New Roman" panose="02020603050405020304" pitchFamily="18" charset="0"/>
              </a:rPr>
              <a:t>了原标准中的术语和定义，不同危险货物类、项的判据；</a:t>
            </a:r>
            <a:endParaRPr lang="en-US" altLang="zh-CN" sz="20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Char char="ü"/>
              <a:defRPr/>
            </a:pPr>
            <a:r>
              <a:rPr lang="zh-CN" altLang="en-US" sz="2000" b="1" dirty="0" smtClean="0">
                <a:latin typeface="Times New Roman" panose="02020603050405020304" pitchFamily="18" charset="0"/>
                <a:cs typeface="Times New Roman" panose="02020603050405020304" pitchFamily="18" charset="0"/>
              </a:rPr>
              <a:t>增加了爆炸品配装组分类和组合；</a:t>
            </a:r>
            <a:endParaRPr lang="en-US" altLang="zh-CN" sz="20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Char char="ü"/>
              <a:defRPr/>
            </a:pPr>
            <a:r>
              <a:rPr lang="zh-CN" altLang="en-US" sz="2000" b="1" dirty="0" smtClean="0">
                <a:latin typeface="Times New Roman" panose="02020603050405020304" pitchFamily="18" charset="0"/>
                <a:cs typeface="Times New Roman" panose="02020603050405020304" pitchFamily="18" charset="0"/>
              </a:rPr>
              <a:t>增加了危险货物危险性的先后顺序；</a:t>
            </a:r>
            <a:endParaRPr lang="en-US" altLang="zh-CN" sz="2000" b="1" dirty="0" smtClean="0">
              <a:latin typeface="Times New Roman" panose="02020603050405020304" pitchFamily="18" charset="0"/>
              <a:cs typeface="Times New Roman" panose="02020603050405020304" pitchFamily="18" charset="0"/>
            </a:endParaRPr>
          </a:p>
          <a:p>
            <a:pPr marL="0" eaLnBrk="1" hangingPunct="1">
              <a:lnSpc>
                <a:spcPct val="150000"/>
              </a:lnSpc>
              <a:spcBef>
                <a:spcPts val="0"/>
              </a:spcBef>
              <a:buFont typeface="Wingdings" pitchFamily="2" charset="2"/>
              <a:buChar char="ü"/>
              <a:defRPr/>
            </a:pPr>
            <a:r>
              <a:rPr lang="zh-CN" altLang="en-US" sz="2000" b="1" dirty="0">
                <a:latin typeface="Times New Roman" panose="02020603050405020304" pitchFamily="18" charset="0"/>
                <a:cs typeface="Times New Roman" panose="02020603050405020304" pitchFamily="18" charset="0"/>
              </a:rPr>
              <a:t>增</a:t>
            </a:r>
            <a:r>
              <a:rPr lang="zh-CN" altLang="en-US" sz="2000" b="1" dirty="0" smtClean="0">
                <a:latin typeface="Times New Roman" panose="02020603050405020304" pitchFamily="18" charset="0"/>
                <a:cs typeface="Times New Roman" panose="02020603050405020304" pitchFamily="18" charset="0"/>
              </a:rPr>
              <a:t>加了危险货物包装类别。</a:t>
            </a:r>
            <a:endParaRPr lang="en-US" altLang="zh-CN" sz="2000" b="1" dirty="0" smtClean="0">
              <a:latin typeface="Times New Roman" panose="02020603050405020304" pitchFamily="18" charset="0"/>
              <a:cs typeface="Times New Roman" panose="02020603050405020304" pitchFamily="18" charset="0"/>
            </a:endParaRPr>
          </a:p>
          <a:p>
            <a:pPr marL="0" indent="0" eaLnBrk="1" hangingPunct="1">
              <a:spcBef>
                <a:spcPts val="0"/>
              </a:spcBef>
              <a:buFont typeface="Wingdings" pitchFamily="2" charset="2"/>
              <a:buNone/>
              <a:defRPr/>
            </a:pPr>
            <a:endParaRPr lang="en-US" altLang="zh-CN" sz="2400" b="1" dirty="0" smtClean="0"/>
          </a:p>
        </p:txBody>
      </p:sp>
      <p:grpSp>
        <p:nvGrpSpPr>
          <p:cNvPr id="9221"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2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B150E19-BD91-4DC6-9FC8-E79F9AB223BE}" type="datetime1">
              <a:rPr lang="zh-CN" altLang="en-US">
                <a:solidFill>
                  <a:srgbClr val="FFFFFF"/>
                </a:solidFill>
              </a:rPr>
              <a:pPr>
                <a:defRPr/>
              </a:pPr>
              <a:t>2017/3/7</a:t>
            </a:fld>
            <a:endParaRPr lang="en-US" altLang="zh-CN">
              <a:solidFill>
                <a:srgbClr val="FFFFFF"/>
              </a:solidFill>
            </a:endParaRPr>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4D36166-43A6-4093-8E43-05D7C5F016BE}" type="slidenum">
              <a:rPr lang="zh-CN" altLang="en-US" sz="1200">
                <a:solidFill>
                  <a:srgbClr val="FFFFFF"/>
                </a:solidFill>
              </a:rPr>
              <a:pPr/>
              <a:t>50</a:t>
            </a:fld>
            <a:endParaRPr lang="en-US" altLang="zh-CN" sz="1200">
              <a:solidFill>
                <a:srgbClr val="FFFFFF"/>
              </a:solidFill>
            </a:endParaRPr>
          </a:p>
        </p:txBody>
      </p:sp>
      <p:sp>
        <p:nvSpPr>
          <p:cNvPr id="162821" name="Text Box 5"/>
          <p:cNvSpPr txBox="1">
            <a:spLocks noChangeArrowheads="1"/>
          </p:cNvSpPr>
          <p:nvPr/>
        </p:nvSpPr>
        <p:spPr bwMode="auto">
          <a:xfrm>
            <a:off x="381000" y="2286000"/>
            <a:ext cx="8534400" cy="2160588"/>
          </a:xfrm>
          <a:prstGeom prst="rect">
            <a:avLst/>
          </a:prstGeom>
          <a:noFill/>
          <a:ln w="9525">
            <a:noFill/>
            <a:miter lim="800000"/>
            <a:headEnd/>
            <a:tailEnd/>
          </a:ln>
          <a:effectLst/>
        </p:spPr>
        <p:txBody>
          <a:bodyPr>
            <a:spAutoFit/>
          </a:bodyPr>
          <a:lstStyle/>
          <a:p>
            <a:pPr eaLnBrk="1" hangingPunct="1">
              <a:lnSpc>
                <a:spcPct val="140000"/>
              </a:lnSpc>
              <a:defRPr/>
            </a:pPr>
            <a:r>
              <a:rPr lang="zh-CN" altLang="en-US" sz="2400" b="1" dirty="0">
                <a:solidFill>
                  <a:srgbClr val="FFFF00"/>
                </a:solidFill>
                <a:effectLst>
                  <a:outerShdw blurRad="38100" dist="38100" dir="2700000" algn="tl">
                    <a:srgbClr val="000000"/>
                  </a:outerShdw>
                </a:effectLst>
                <a:ea typeface="宋体" panose="02010600030101010101" pitchFamily="2" charset="-122"/>
                <a:cs typeface="Arial" charset="0"/>
              </a:rPr>
              <a:t>放射性活度：</a:t>
            </a:r>
            <a:r>
              <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rPr>
              <a:t>一个放射源在单位时间内发生衰变的原子核数称为它的放射性活度（或称衰变率），单位为贝克（</a:t>
            </a:r>
            <a:r>
              <a:rPr lang="en-US" altLang="zh-CN" sz="2400" b="1" dirty="0" err="1">
                <a:solidFill>
                  <a:srgbClr val="FFFFFF"/>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Bq</a:t>
            </a:r>
            <a:r>
              <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rPr>
              <a:t>）。</a:t>
            </a:r>
            <a:endParaRPr lang="en-US" altLang="zh-CN" sz="2400" b="1" dirty="0">
              <a:solidFill>
                <a:srgbClr val="FFFFFF"/>
              </a:solidFill>
              <a:effectLst>
                <a:outerShdw blurRad="38100" dist="38100" dir="2700000" algn="tl">
                  <a:srgbClr val="000000"/>
                </a:outerShdw>
              </a:effectLst>
              <a:ea typeface="宋体" panose="02010600030101010101" pitchFamily="2" charset="-122"/>
              <a:cs typeface="Arial" charset="0"/>
            </a:endParaRPr>
          </a:p>
          <a:p>
            <a:pPr eaLnBrk="1" hangingPunct="1">
              <a:lnSpc>
                <a:spcPct val="140000"/>
              </a:lnSpc>
              <a:defRPr/>
            </a:pPr>
            <a:r>
              <a:rPr lang="zh-CN" altLang="en-US" sz="2400" b="1" dirty="0">
                <a:solidFill>
                  <a:srgbClr val="FFFF00"/>
                </a:solidFill>
                <a:effectLst>
                  <a:outerShdw blurRad="38100" dist="38100" dir="2700000" algn="tl">
                    <a:srgbClr val="000000"/>
                  </a:outerShdw>
                </a:effectLst>
                <a:ea typeface="宋体" panose="02010600030101010101" pitchFamily="2" charset="-122"/>
                <a:cs typeface="Arial" charset="0"/>
              </a:rPr>
              <a:t>放射性比活度：</a:t>
            </a:r>
            <a:r>
              <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rPr>
              <a:t>指单位质量的物质在单位时间内发生衰变的原子核数，单位为贝克</a:t>
            </a:r>
            <a:r>
              <a:rPr lang="en-US" altLang="zh-CN" sz="2400" b="1" dirty="0">
                <a:solidFill>
                  <a:srgbClr val="FFFFFF"/>
                </a:solidFill>
                <a:effectLst>
                  <a:outerShdw blurRad="38100" dist="38100" dir="2700000" algn="tl">
                    <a:srgbClr val="000000"/>
                  </a:outerShdw>
                </a:effectLst>
                <a:ea typeface="宋体" panose="02010600030101010101" pitchFamily="2" charset="-122"/>
                <a:cs typeface="Arial" charset="0"/>
              </a:rPr>
              <a:t>/</a:t>
            </a:r>
            <a:r>
              <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rPr>
              <a:t>千克（</a:t>
            </a:r>
            <a:r>
              <a:rPr lang="en-US" altLang="zh-CN" sz="2400" b="1" dirty="0" err="1">
                <a:solidFill>
                  <a:srgbClr val="FFFFFF"/>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Bq</a:t>
            </a:r>
            <a:r>
              <a:rPr lang="en-US" altLang="zh-CN" sz="2400" b="1" dirty="0">
                <a:solidFill>
                  <a:srgbClr val="FFFFFF"/>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/kg</a:t>
            </a:r>
            <a:r>
              <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rPr>
              <a:t>）。</a:t>
            </a:r>
            <a:r>
              <a:rPr lang="en-US" altLang="zh-CN" sz="2400" b="1" dirty="0">
                <a:solidFill>
                  <a:srgbClr val="FFFFFF"/>
                </a:solidFill>
                <a:effectLst>
                  <a:outerShdw blurRad="38100" dist="38100" dir="2700000" algn="tl">
                    <a:srgbClr val="000000"/>
                  </a:outerShdw>
                </a:effectLst>
                <a:ea typeface="宋体" panose="02010600030101010101" pitchFamily="2" charset="-122"/>
                <a:cs typeface="Arial" charset="0"/>
              </a:rPr>
              <a:t>    </a:t>
            </a:r>
            <a:endParaRPr lang="zh-CN" altLang="en-US" sz="2400" b="1" dirty="0">
              <a:solidFill>
                <a:srgbClr val="FFFFFF"/>
              </a:solidFill>
              <a:effectLst>
                <a:outerShdw blurRad="38100" dist="38100" dir="2700000" algn="tl">
                  <a:srgbClr val="000000"/>
                </a:outerShdw>
              </a:effectLst>
              <a:ea typeface="宋体" panose="02010600030101010101" pitchFamily="2" charset="-122"/>
              <a:cs typeface="Arial" charset="0"/>
            </a:endParaRPr>
          </a:p>
        </p:txBody>
      </p:sp>
      <p:grpSp>
        <p:nvGrpSpPr>
          <p:cNvPr id="63493" name="Group 6"/>
          <p:cNvGrpSpPr>
            <a:grpSpLocks/>
          </p:cNvGrpSpPr>
          <p:nvPr/>
        </p:nvGrpSpPr>
        <p:grpSpPr bwMode="auto">
          <a:xfrm>
            <a:off x="152400" y="152400"/>
            <a:ext cx="2362200" cy="1000125"/>
            <a:chOff x="152400" y="152400"/>
            <a:chExt cx="2362200" cy="1000125"/>
          </a:xfrm>
        </p:grpSpPr>
        <p:sp>
          <p:nvSpPr>
            <p:cNvPr id="63496" name="Footer Placeholder 5"/>
            <p:cNvSpPr txBox="1">
              <a:spLocks/>
            </p:cNvSpPr>
            <p:nvPr/>
          </p:nvSpPr>
          <p:spPr bwMode="auto">
            <a:xfrm>
              <a:off x="1219200" y="533400"/>
              <a:ext cx="12954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eaLnBrk="1" hangingPunct="1"/>
              <a:r>
                <a:rPr lang="zh-CN" altLang="en-US" sz="1200">
                  <a:solidFill>
                    <a:srgbClr val="2929FF"/>
                  </a:solidFill>
                  <a:cs typeface="Arial" charset="0"/>
                </a:rPr>
                <a:t>北京化工大学</a:t>
              </a:r>
              <a:endParaRPr lang="en-US" altLang="zh-CN" sz="1200">
                <a:solidFill>
                  <a:srgbClr val="2929FF"/>
                </a:solidFill>
                <a:cs typeface="Arial" charset="0"/>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63495" name="Rectangle 1"/>
          <p:cNvSpPr>
            <a:spLocks noChangeArrowheads="1"/>
          </p:cNvSpPr>
          <p:nvPr/>
        </p:nvSpPr>
        <p:spPr bwMode="auto">
          <a:xfrm>
            <a:off x="457200" y="1447800"/>
            <a:ext cx="5111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buFont typeface="Wingdings" pitchFamily="2" charset="2"/>
              <a:buNone/>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42C46BEF-94A2-4815-8551-667727F31778}"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7F44516-3A83-40DA-B6F7-F90C7F0B9036}" type="slidenum">
              <a:rPr lang="zh-CN" altLang="en-US" sz="1200"/>
              <a:pPr/>
              <a:t>51</a:t>
            </a:fld>
            <a:endParaRPr lang="en-US" altLang="zh-CN" sz="1200"/>
          </a:p>
        </p:txBody>
      </p:sp>
      <p:sp>
        <p:nvSpPr>
          <p:cNvPr id="207874" name="Rectangle 2"/>
          <p:cNvSpPr>
            <a:spLocks noGrp="1" noChangeArrowheads="1"/>
          </p:cNvSpPr>
          <p:nvPr>
            <p:ph type="title"/>
          </p:nvPr>
        </p:nvSpPr>
        <p:spPr>
          <a:xfrm>
            <a:off x="2590800" y="277813"/>
            <a:ext cx="6553200" cy="1143000"/>
          </a:xfrm>
        </p:spPr>
        <p:txBody>
          <a:bodyPr/>
          <a:lstStyle/>
          <a:p>
            <a:pPr eaLnBrk="1" hangingPunct="1">
              <a:defRPr/>
            </a:pPr>
            <a:r>
              <a:rPr lang="zh-CN" altLang="en-US" sz="3600" dirty="0" smtClean="0"/>
              <a:t>第三章：危险化学品分类总论</a:t>
            </a:r>
          </a:p>
        </p:txBody>
      </p:sp>
      <p:sp>
        <p:nvSpPr>
          <p:cNvPr id="207876" name="Text Box 4"/>
          <p:cNvSpPr txBox="1">
            <a:spLocks noChangeArrowheads="1"/>
          </p:cNvSpPr>
          <p:nvPr/>
        </p:nvSpPr>
        <p:spPr bwMode="auto">
          <a:xfrm>
            <a:off x="374650" y="1617663"/>
            <a:ext cx="8458200" cy="4894262"/>
          </a:xfrm>
          <a:prstGeom prst="rect">
            <a:avLst/>
          </a:prstGeom>
          <a:noFill/>
          <a:ln w="9525">
            <a:noFill/>
            <a:miter lim="800000"/>
            <a:headEnd/>
            <a:tailEnd/>
          </a:ln>
          <a:effectLst/>
        </p:spPr>
        <p:txBody>
          <a:bodyPr anchor="ctr">
            <a:spAutoFit/>
          </a:bodyPr>
          <a:lstStyle/>
          <a:p>
            <a:pPr indent="-360000" algn="just">
              <a:lnSpc>
                <a:spcPct val="150000"/>
              </a:lnSpc>
              <a:spcBef>
                <a:spcPct val="50000"/>
              </a:spcBef>
              <a:defRPr/>
            </a:pPr>
            <a:r>
              <a:rPr lang="en-US" altLang="zh-CN" sz="2400" b="1" dirty="0">
                <a:solidFill>
                  <a:srgbClr val="3EF030"/>
                </a:solidFill>
                <a:latin typeface="Times New Roman" pitchFamily="18" charset="0"/>
              </a:rPr>
              <a:t>7 </a:t>
            </a:r>
            <a:r>
              <a:rPr lang="zh-CN" altLang="en-US" sz="2400" b="1" dirty="0">
                <a:solidFill>
                  <a:srgbClr val="3EF030"/>
                </a:solidFill>
                <a:latin typeface="Times New Roman" pitchFamily="18" charset="0"/>
              </a:rPr>
              <a:t>放射性物质 </a:t>
            </a:r>
            <a:endParaRPr lang="en-US" altLang="zh-CN" sz="2400" b="1" dirty="0">
              <a:solidFill>
                <a:srgbClr val="3EF030"/>
              </a:solidFill>
              <a:latin typeface="Times New Roman" pitchFamily="18" charset="0"/>
            </a:endParaRPr>
          </a:p>
          <a:p>
            <a:pPr indent="-360000" algn="just">
              <a:lnSpc>
                <a:spcPct val="150000"/>
              </a:lnSpc>
              <a:spcBef>
                <a:spcPct val="50000"/>
              </a:spcBef>
              <a:defRPr/>
            </a:pP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放射性物质所放出的射线通常有三种，</a:t>
            </a:r>
            <a:r>
              <a:rPr lang="el-GR"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α</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射线、</a:t>
            </a:r>
            <a:r>
              <a:rPr lang="el-GR" altLang="zh-CN" sz="2400" b="1" dirty="0">
                <a:effectLst>
                  <a:outerShdw blurRad="38100" dist="38100" dir="2700000" algn="tl">
                    <a:srgbClr val="000000"/>
                  </a:outerShdw>
                </a:effectLst>
                <a:latin typeface="Times New Roman" pitchFamily="18" charset="0"/>
                <a:ea typeface="宋体" panose="02010600030101010101" pitchFamily="2" charset="-122"/>
              </a:rPr>
              <a:t>β</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射线和</a:t>
            </a:r>
            <a:r>
              <a:rPr lang="el-GR" altLang="zh-CN" sz="2400" b="1" dirty="0">
                <a:effectLst>
                  <a:outerShdw blurRad="38100" dist="38100" dir="2700000" algn="tl">
                    <a:srgbClr val="000000"/>
                  </a:outerShdw>
                </a:effectLst>
                <a:latin typeface="Times New Roman" pitchFamily="18" charset="0"/>
                <a:ea typeface="宋体" panose="02010600030101010101" pitchFamily="2" charset="-122"/>
              </a:rPr>
              <a:t>γ</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射线。在众多的放射性物质中，有的只放出一种射线，有的可放出几种射线。除以上三种射线外，还有中子流，它是原子核衰变的产物，是由原子核分裂产生的。</a:t>
            </a:r>
          </a:p>
          <a:p>
            <a:pPr indent="-360000" algn="just">
              <a:lnSpc>
                <a:spcPct val="150000"/>
              </a:lnSpc>
              <a:spcBef>
                <a:spcPct val="50000"/>
              </a:spcBef>
              <a:defRPr/>
            </a:pP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由于不同的射线对人造成的危害不同，因此在衡量放射性危害时，引入了放射性物质对人体造成危害能力的指标</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rPr>
              <a:t>品质因子和剂量当量率。</a:t>
            </a:r>
          </a:p>
        </p:txBody>
      </p:sp>
      <p:grpSp>
        <p:nvGrpSpPr>
          <p:cNvPr id="6451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45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4519" name="Rectangle 1"/>
          <p:cNvSpPr>
            <a:spLocks noChangeArrowheads="1"/>
          </p:cNvSpPr>
          <p:nvPr/>
        </p:nvSpPr>
        <p:spPr bwMode="auto">
          <a:xfrm>
            <a:off x="533400" y="1152525"/>
            <a:ext cx="5111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buFont typeface="Wingdings" pitchFamily="2" charset="2"/>
              <a:buNone/>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62D18678-B52F-4E5A-95B0-9D6A47DFB06F}" type="datetime1">
              <a:rPr lang="zh-CN" altLang="en-US"/>
              <a:pPr>
                <a:defRPr/>
              </a:pPr>
              <a:t>2017/3/7</a:t>
            </a:fld>
            <a:endParaRPr lang="en-US" altLang="zh-CN" dirty="0"/>
          </a:p>
        </p:txBody>
      </p:sp>
      <p:sp>
        <p:nvSpPr>
          <p:cNvPr id="6"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1B2D8C4E-D41E-42B3-A7E7-44A1BC1DD7C2}" type="slidenum">
              <a:rPr lang="zh-CN" altLang="en-US" sz="1200"/>
              <a:pPr/>
              <a:t>52</a:t>
            </a:fld>
            <a:endParaRPr lang="en-US" altLang="zh-CN" sz="1200"/>
          </a:p>
        </p:txBody>
      </p:sp>
      <p:sp>
        <p:nvSpPr>
          <p:cNvPr id="153602" name="Rectangle 2"/>
          <p:cNvSpPr>
            <a:spLocks noGrp="1" noChangeArrowheads="1"/>
          </p:cNvSpPr>
          <p:nvPr>
            <p:ph type="title"/>
          </p:nvPr>
        </p:nvSpPr>
        <p:spPr>
          <a:xfrm>
            <a:off x="2819400" y="228600"/>
            <a:ext cx="6324600" cy="1143000"/>
          </a:xfrm>
        </p:spPr>
        <p:txBody>
          <a:bodyPr/>
          <a:lstStyle/>
          <a:p>
            <a:pPr eaLnBrk="1" hangingPunct="1">
              <a:defRPr/>
            </a:pPr>
            <a:r>
              <a:rPr lang="zh-CN" altLang="en-US" sz="3600" dirty="0" smtClean="0"/>
              <a:t>第三章：危险化学品分类总论</a:t>
            </a:r>
          </a:p>
        </p:txBody>
      </p:sp>
      <p:sp>
        <p:nvSpPr>
          <p:cNvPr id="65542" name="Text Box 4"/>
          <p:cNvSpPr txBox="1">
            <a:spLocks noChangeArrowheads="1"/>
          </p:cNvSpPr>
          <p:nvPr/>
        </p:nvSpPr>
        <p:spPr bwMode="auto">
          <a:xfrm>
            <a:off x="338138" y="1981200"/>
            <a:ext cx="8424862"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ts val="4000"/>
              </a:lnSpc>
            </a:pPr>
            <a:r>
              <a:rPr lang="zh-CN" altLang="en-US" sz="2400" b="1">
                <a:solidFill>
                  <a:srgbClr val="FFFF00"/>
                </a:solidFill>
                <a:latin typeface="Times New Roman" pitchFamily="18" charset="0"/>
                <a:cs typeface="Arial" charset="0"/>
              </a:rPr>
              <a:t>放射线的品质因子：</a:t>
            </a:r>
            <a:r>
              <a:rPr lang="zh-CN" altLang="en-US" sz="2400" b="1">
                <a:latin typeface="Times New Roman" pitchFamily="18" charset="0"/>
                <a:cs typeface="Arial" charset="0"/>
              </a:rPr>
              <a:t>是某种射线对人体危害能力的综合评价指标。</a:t>
            </a:r>
          </a:p>
          <a:p>
            <a:pPr algn="just">
              <a:lnSpc>
                <a:spcPts val="4000"/>
              </a:lnSpc>
            </a:pPr>
            <a:r>
              <a:rPr lang="zh-CN" altLang="en-US" sz="2400" b="1">
                <a:solidFill>
                  <a:srgbClr val="FFFF00"/>
                </a:solidFill>
                <a:latin typeface="Times New Roman" pitchFamily="18" charset="0"/>
                <a:cs typeface="Arial" charset="0"/>
              </a:rPr>
              <a:t>放射剂量当量率：</a:t>
            </a:r>
            <a:r>
              <a:rPr lang="zh-CN" altLang="en-US" sz="2400" b="1">
                <a:latin typeface="Times New Roman" pitchFamily="18" charset="0"/>
                <a:cs typeface="Arial" charset="0"/>
              </a:rPr>
              <a:t>人体在单位时间里吸收某种射线的强度乘以该射线的品质因子为放射剂量当量率 </a:t>
            </a:r>
            <a:r>
              <a:rPr lang="en-US" altLang="zh-CN" sz="2400" b="1">
                <a:latin typeface="Times New Roman" pitchFamily="18" charset="0"/>
                <a:cs typeface="Arial" charset="0"/>
              </a:rPr>
              <a:t>(SI</a:t>
            </a:r>
            <a:r>
              <a:rPr lang="zh-CN" altLang="en-US" sz="2400" b="1">
                <a:latin typeface="Times New Roman" pitchFamily="18" charset="0"/>
                <a:cs typeface="Arial" charset="0"/>
              </a:rPr>
              <a:t>单位</a:t>
            </a:r>
            <a:r>
              <a:rPr lang="en-US" altLang="zh-CN" sz="2400" b="1">
                <a:latin typeface="Times New Roman" pitchFamily="18" charset="0"/>
                <a:cs typeface="Arial" charset="0"/>
              </a:rPr>
              <a:t>/mSv/h</a:t>
            </a:r>
            <a:r>
              <a:rPr lang="zh-CN" altLang="en-US" sz="2400" b="1">
                <a:latin typeface="Times New Roman" pitchFamily="18" charset="0"/>
                <a:cs typeface="Arial" charset="0"/>
              </a:rPr>
              <a:t>，</a:t>
            </a:r>
            <a:r>
              <a:rPr lang="en-US" altLang="zh-CN" sz="2400" b="1">
                <a:latin typeface="Times New Roman" pitchFamily="18" charset="0"/>
                <a:cs typeface="Arial" charset="0"/>
              </a:rPr>
              <a:t>Sv </a:t>
            </a:r>
            <a:r>
              <a:rPr lang="zh-CN" altLang="en-US" sz="2400" b="1">
                <a:cs typeface="Arial" charset="0"/>
              </a:rPr>
              <a:t>希沃特</a:t>
            </a:r>
            <a:r>
              <a:rPr lang="zh-CN" altLang="en-US" sz="2400" b="1">
                <a:latin typeface="Times New Roman" pitchFamily="18" charset="0"/>
                <a:cs typeface="Arial" charset="0"/>
              </a:rPr>
              <a:t>）。剂量当量率的数值直接反应了放射性物质对人体的危害程度。</a:t>
            </a:r>
          </a:p>
        </p:txBody>
      </p:sp>
      <p:grpSp>
        <p:nvGrpSpPr>
          <p:cNvPr id="6554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55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5544" name="Rectangle 1"/>
          <p:cNvSpPr>
            <a:spLocks noChangeArrowheads="1"/>
          </p:cNvSpPr>
          <p:nvPr/>
        </p:nvSpPr>
        <p:spPr bwMode="auto">
          <a:xfrm>
            <a:off x="338138" y="1447800"/>
            <a:ext cx="5111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buFont typeface="Wingdings" pitchFamily="2" charset="2"/>
              <a:buNone/>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62D18678-B52F-4E5A-95B0-9D6A47DFB06F}" type="datetime1">
              <a:rPr lang="zh-CN" altLang="en-US"/>
              <a:pPr>
                <a:defRPr/>
              </a:pPr>
              <a:t>2017/3/7</a:t>
            </a:fld>
            <a:endParaRPr lang="en-US" altLang="zh-CN" dirty="0"/>
          </a:p>
        </p:txBody>
      </p:sp>
      <p:sp>
        <p:nvSpPr>
          <p:cNvPr id="6"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997A999-702F-4921-BBC3-0BE7FF6AA672}" type="slidenum">
              <a:rPr lang="zh-CN" altLang="en-US" sz="1200"/>
              <a:pPr/>
              <a:t>53</a:t>
            </a:fld>
            <a:endParaRPr lang="en-US" altLang="zh-CN" sz="1200"/>
          </a:p>
        </p:txBody>
      </p:sp>
      <p:sp>
        <p:nvSpPr>
          <p:cNvPr id="153602" name="Rectangle 2"/>
          <p:cNvSpPr>
            <a:spLocks noGrp="1" noChangeArrowheads="1"/>
          </p:cNvSpPr>
          <p:nvPr>
            <p:ph type="title"/>
          </p:nvPr>
        </p:nvSpPr>
        <p:spPr>
          <a:xfrm>
            <a:off x="2819400" y="228600"/>
            <a:ext cx="6324600" cy="1143000"/>
          </a:xfrm>
        </p:spPr>
        <p:txBody>
          <a:bodyPr/>
          <a:lstStyle/>
          <a:p>
            <a:pPr eaLnBrk="1" hangingPunct="1">
              <a:defRPr/>
            </a:pPr>
            <a:r>
              <a:rPr lang="zh-CN" altLang="en-US" sz="3600" dirty="0" smtClean="0"/>
              <a:t>第三章：危险化学品分类总论</a:t>
            </a:r>
          </a:p>
        </p:txBody>
      </p:sp>
      <p:sp>
        <p:nvSpPr>
          <p:cNvPr id="66566" name="Text Box 4"/>
          <p:cNvSpPr txBox="1">
            <a:spLocks noChangeArrowheads="1"/>
          </p:cNvSpPr>
          <p:nvPr/>
        </p:nvSpPr>
        <p:spPr bwMode="auto">
          <a:xfrm>
            <a:off x="400050" y="1981200"/>
            <a:ext cx="84248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a:lnSpc>
                <a:spcPts val="4000"/>
              </a:lnSpc>
            </a:pPr>
            <a:r>
              <a:rPr lang="zh-CN" altLang="en-US" sz="2400" b="1">
                <a:solidFill>
                  <a:srgbClr val="FFFF00"/>
                </a:solidFill>
                <a:latin typeface="Times New Roman" pitchFamily="18" charset="0"/>
                <a:cs typeface="Arial" charset="0"/>
              </a:rPr>
              <a:t>放射线的品质因子</a:t>
            </a:r>
            <a:endParaRPr lang="zh-CN" altLang="en-US" sz="2400">
              <a:latin typeface="Times New Roman" pitchFamily="18" charset="0"/>
              <a:cs typeface="Arial" charset="0"/>
            </a:endParaRPr>
          </a:p>
        </p:txBody>
      </p:sp>
      <p:grpSp>
        <p:nvGrpSpPr>
          <p:cNvPr id="66567"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65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2" name="Table 1"/>
          <p:cNvGraphicFramePr>
            <a:graphicFrameLocks noGrp="1"/>
          </p:cNvGraphicFramePr>
          <p:nvPr/>
        </p:nvGraphicFramePr>
        <p:xfrm>
          <a:off x="914400" y="2559050"/>
          <a:ext cx="7239000" cy="3657600"/>
        </p:xfrm>
        <a:graphic>
          <a:graphicData uri="http://schemas.openxmlformats.org/drawingml/2006/table">
            <a:tbl>
              <a:tblPr firstRow="1" bandRow="1">
                <a:tableStyleId>{5C22544A-7EE6-4342-B048-85BDC9FD1C3A}</a:tableStyleId>
              </a:tblPr>
              <a:tblGrid>
                <a:gridCol w="3786554">
                  <a:extLst>
                    <a:ext uri="{9D8B030D-6E8A-4147-A177-3AD203B41FA5}">
                      <a16:colId xmlns="" xmlns:a16="http://schemas.microsoft.com/office/drawing/2014/main" val="20000"/>
                    </a:ext>
                  </a:extLst>
                </a:gridCol>
                <a:gridCol w="3452446">
                  <a:extLst>
                    <a:ext uri="{9D8B030D-6E8A-4147-A177-3AD203B41FA5}">
                      <a16:colId xmlns="" xmlns:a16="http://schemas.microsoft.com/office/drawing/2014/main" val="20001"/>
                    </a:ext>
                  </a:extLst>
                </a:gridCol>
              </a:tblGrid>
              <a:tr h="370840">
                <a:tc>
                  <a:txBody>
                    <a:bodyPr/>
                    <a:lstStyle/>
                    <a:p>
                      <a:r>
                        <a:rPr lang="zh-CN" altLang="en-US" sz="2400" dirty="0" smtClean="0"/>
                        <a:t>射线</a:t>
                      </a:r>
                      <a:endParaRPr lang="zh-CN" altLang="en-US" sz="2400" dirty="0"/>
                    </a:p>
                  </a:txBody>
                  <a:tcPr/>
                </a:tc>
                <a:tc>
                  <a:txBody>
                    <a:bodyPr/>
                    <a:lstStyle/>
                    <a:p>
                      <a:pPr algn="ctr"/>
                      <a:r>
                        <a:rPr lang="en-US" altLang="zh-CN" sz="2400" dirty="0" smtClean="0"/>
                        <a:t>RBE</a:t>
                      </a:r>
                      <a:endParaRPr lang="zh-CN" altLang="en-US" sz="2400" dirty="0"/>
                    </a:p>
                  </a:txBody>
                  <a:tcPr/>
                </a:tc>
                <a:extLst>
                  <a:ext uri="{0D108BD9-81ED-4DB2-BD59-A6C34878D82A}">
                    <a16:rowId xmlns="" xmlns:a16="http://schemas.microsoft.com/office/drawing/2014/main" val="10000"/>
                  </a:ext>
                </a:extLst>
              </a:tr>
              <a:tr h="370840">
                <a:tc>
                  <a:txBody>
                    <a:bodyPr/>
                    <a:lstStyle/>
                    <a:p>
                      <a:r>
                        <a:rPr lang="en-US" altLang="zh-CN" sz="2400" b="1" dirty="0" smtClean="0">
                          <a:latin typeface="Times New Roman" pitchFamily="18" charset="0"/>
                          <a:cs typeface="Times New Roman" pitchFamily="18" charset="0"/>
                        </a:rPr>
                        <a:t>X</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a:t>
                      </a:r>
                      <a:endParaRPr lang="zh-CN" altLang="en-US" sz="2400" dirty="0"/>
                    </a:p>
                  </a:txBody>
                  <a:tcPr/>
                </a:tc>
                <a:extLst>
                  <a:ext uri="{0D108BD9-81ED-4DB2-BD59-A6C34878D82A}">
                    <a16:rowId xmlns="" xmlns:a16="http://schemas.microsoft.com/office/drawing/2014/main" val="10001"/>
                  </a:ext>
                </a:extLst>
              </a:tr>
              <a:tr h="370840">
                <a:tc>
                  <a:txBody>
                    <a:bodyPr/>
                    <a:lstStyle/>
                    <a:p>
                      <a:r>
                        <a:rPr lang="el-GR" altLang="zh-CN" sz="2400" b="1" dirty="0" smtClean="0">
                          <a:latin typeface="Times New Roman" pitchFamily="18" charset="0"/>
                          <a:cs typeface="Times New Roman" pitchFamily="18" charset="0"/>
                        </a:rPr>
                        <a:t>γ</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a:t>
                      </a:r>
                      <a:endParaRPr lang="zh-CN" altLang="en-US" sz="2400" dirty="0"/>
                    </a:p>
                  </a:txBody>
                  <a:tcPr/>
                </a:tc>
                <a:extLst>
                  <a:ext uri="{0D108BD9-81ED-4DB2-BD59-A6C34878D82A}">
                    <a16:rowId xmlns="" xmlns:a16="http://schemas.microsoft.com/office/drawing/2014/main" val="10002"/>
                  </a:ext>
                </a:extLst>
              </a:tr>
              <a:tr h="457200">
                <a:tc>
                  <a:txBody>
                    <a:bodyPr/>
                    <a:lstStyle/>
                    <a:p>
                      <a:r>
                        <a:rPr lang="zh-CN" altLang="en-US" sz="2400" b="1" dirty="0" smtClean="0">
                          <a:latin typeface="Times New Roman" pitchFamily="18" charset="0"/>
                          <a:cs typeface="Times New Roman" pitchFamily="18" charset="0"/>
                        </a:rPr>
                        <a:t>电子</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a:t>
                      </a:r>
                      <a:endParaRPr lang="zh-CN" altLang="en-US" sz="2400" dirty="0"/>
                    </a:p>
                  </a:txBody>
                  <a:tcPr/>
                </a:tc>
                <a:extLst>
                  <a:ext uri="{0D108BD9-81ED-4DB2-BD59-A6C34878D82A}">
                    <a16:rowId xmlns="" xmlns:a16="http://schemas.microsoft.com/office/drawing/2014/main" val="10003"/>
                  </a:ext>
                </a:extLst>
              </a:tr>
              <a:tr h="370840">
                <a:tc>
                  <a:txBody>
                    <a:bodyPr/>
                    <a:lstStyle/>
                    <a:p>
                      <a:r>
                        <a:rPr lang="zh-CN" altLang="en-US" sz="2400" b="1" dirty="0" smtClean="0">
                          <a:latin typeface="Times New Roman" pitchFamily="18" charset="0"/>
                          <a:cs typeface="Times New Roman" pitchFamily="18" charset="0"/>
                        </a:rPr>
                        <a:t>质子（</a:t>
                      </a:r>
                      <a:r>
                        <a:rPr lang="en-US" altLang="zh-CN" sz="2400" b="1" dirty="0" smtClean="0">
                          <a:latin typeface="Times New Roman" pitchFamily="18" charset="0"/>
                          <a:cs typeface="Times New Roman" pitchFamily="18" charset="0"/>
                        </a:rPr>
                        <a:t>10Mev</a:t>
                      </a: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10</a:t>
                      </a:r>
                      <a:endParaRPr lang="zh-CN" altLang="en-US" sz="2400" dirty="0"/>
                    </a:p>
                  </a:txBody>
                  <a:tcPr/>
                </a:tc>
                <a:extLst>
                  <a:ext uri="{0D108BD9-81ED-4DB2-BD59-A6C34878D82A}">
                    <a16:rowId xmlns="" xmlns:a16="http://schemas.microsoft.com/office/drawing/2014/main" val="10004"/>
                  </a:ext>
                </a:extLst>
              </a:tr>
              <a:tr h="370840">
                <a:tc>
                  <a:txBody>
                    <a:bodyPr/>
                    <a:lstStyle/>
                    <a:p>
                      <a:r>
                        <a:rPr lang="zh-CN" altLang="en-US" sz="2400" b="1" dirty="0" smtClean="0">
                          <a:latin typeface="Times New Roman" pitchFamily="18" charset="0"/>
                          <a:cs typeface="Times New Roman" pitchFamily="18" charset="0"/>
                        </a:rPr>
                        <a:t>快中子（</a:t>
                      </a:r>
                      <a:r>
                        <a:rPr lang="en-US" altLang="zh-CN" sz="2400" b="1" dirty="0" smtClean="0">
                          <a:latin typeface="Times New Roman" pitchFamily="18" charset="0"/>
                          <a:cs typeface="Times New Roman" pitchFamily="18" charset="0"/>
                        </a:rPr>
                        <a:t>10Mev</a:t>
                      </a:r>
                      <a:r>
                        <a:rPr lang="zh-CN" altLang="en-US" sz="2400" b="1" dirty="0" smtClean="0">
                          <a:latin typeface="Times New Roman" pitchFamily="18" charset="0"/>
                          <a:cs typeface="Times New Roman" pitchFamily="18" charset="0"/>
                        </a:rPr>
                        <a:t>）</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10</a:t>
                      </a:r>
                      <a:endParaRPr lang="zh-CN" altLang="en-US" sz="2400" dirty="0"/>
                    </a:p>
                  </a:txBody>
                  <a:tcPr/>
                </a:tc>
                <a:extLst>
                  <a:ext uri="{0D108BD9-81ED-4DB2-BD59-A6C34878D82A}">
                    <a16:rowId xmlns="" xmlns:a16="http://schemas.microsoft.com/office/drawing/2014/main" val="10005"/>
                  </a:ext>
                </a:extLst>
              </a:tr>
              <a:tr h="370840">
                <a:tc>
                  <a:txBody>
                    <a:bodyPr/>
                    <a:lstStyle/>
                    <a:p>
                      <a:r>
                        <a:rPr lang="zh-CN" altLang="en-US" sz="2400" b="1" dirty="0" smtClean="0">
                          <a:latin typeface="Times New Roman" pitchFamily="18" charset="0"/>
                          <a:cs typeface="Times New Roman" pitchFamily="18" charset="0"/>
                        </a:rPr>
                        <a:t>自然</a:t>
                      </a:r>
                      <a:r>
                        <a:rPr lang="el-GR" altLang="zh-CN" sz="2400" b="1" dirty="0" smtClean="0">
                          <a:latin typeface="Times New Roman" pitchFamily="18" charset="0"/>
                          <a:cs typeface="Times New Roman" pitchFamily="18" charset="0"/>
                        </a:rPr>
                        <a:t>α</a:t>
                      </a:r>
                      <a:r>
                        <a:rPr lang="zh-CN" altLang="en-US" sz="2400" b="1" dirty="0" smtClean="0">
                          <a:latin typeface="Times New Roman" pitchFamily="18" charset="0"/>
                          <a:cs typeface="Times New Roman" pitchFamily="18" charset="0"/>
                        </a:rPr>
                        <a:t>粒子</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10</a:t>
                      </a:r>
                      <a:endParaRPr lang="zh-CN" altLang="en-US" sz="2400" dirty="0"/>
                    </a:p>
                  </a:txBody>
                  <a:tcPr/>
                </a:tc>
                <a:extLst>
                  <a:ext uri="{0D108BD9-81ED-4DB2-BD59-A6C34878D82A}">
                    <a16:rowId xmlns="" xmlns:a16="http://schemas.microsoft.com/office/drawing/2014/main" val="10006"/>
                  </a:ext>
                </a:extLst>
              </a:tr>
              <a:tr h="370840">
                <a:tc>
                  <a:txBody>
                    <a:bodyPr/>
                    <a:lstStyle/>
                    <a:p>
                      <a:r>
                        <a:rPr lang="zh-CN" altLang="en-US" sz="2400" b="1" dirty="0" smtClean="0">
                          <a:latin typeface="Times New Roman" pitchFamily="18" charset="0"/>
                          <a:cs typeface="Times New Roman" pitchFamily="18" charset="0"/>
                        </a:rPr>
                        <a:t>重反冲核</a:t>
                      </a:r>
                      <a:endParaRPr lang="zh-CN" altLang="en-US" sz="2400" b="1" dirty="0">
                        <a:latin typeface="Times New Roman" pitchFamily="18" charset="0"/>
                        <a:cs typeface="Times New Roman" pitchFamily="18" charset="0"/>
                      </a:endParaRPr>
                    </a:p>
                  </a:txBody>
                  <a:tcPr/>
                </a:tc>
                <a:tc>
                  <a:txBody>
                    <a:bodyPr/>
                    <a:lstStyle/>
                    <a:p>
                      <a:pPr algn="ctr"/>
                      <a:r>
                        <a:rPr lang="en-US" altLang="zh-CN" sz="2400" dirty="0" smtClean="0"/>
                        <a:t>20</a:t>
                      </a:r>
                      <a:endParaRPr lang="zh-CN" altLang="en-US" sz="2400" dirty="0"/>
                    </a:p>
                  </a:txBody>
                  <a:tcPr/>
                </a:tc>
                <a:extLst>
                  <a:ext uri="{0D108BD9-81ED-4DB2-BD59-A6C34878D82A}">
                    <a16:rowId xmlns="" xmlns:a16="http://schemas.microsoft.com/office/drawing/2014/main" val="10007"/>
                  </a:ext>
                </a:extLst>
              </a:tr>
            </a:tbl>
          </a:graphicData>
        </a:graphic>
      </p:graphicFrame>
      <p:sp>
        <p:nvSpPr>
          <p:cNvPr id="66597" name="Rectangle 2"/>
          <p:cNvSpPr>
            <a:spLocks noChangeArrowheads="1"/>
          </p:cNvSpPr>
          <p:nvPr/>
        </p:nvSpPr>
        <p:spPr bwMode="auto">
          <a:xfrm>
            <a:off x="628650" y="1346200"/>
            <a:ext cx="5113338"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lnSpc>
                <a:spcPct val="90000"/>
              </a:lnSpc>
              <a:buFont typeface="Wingdings" pitchFamily="2" charset="2"/>
              <a:buNone/>
            </a:pPr>
            <a:r>
              <a:rPr lang="en-US" altLang="zh-CN" sz="2800" b="1">
                <a:solidFill>
                  <a:srgbClr val="FF6600"/>
                </a:solidFill>
                <a:cs typeface="Arial" charset="0"/>
              </a:rPr>
              <a:t>3.4 </a:t>
            </a:r>
            <a:r>
              <a:rPr lang="zh-CN" altLang="en-US" sz="2800" b="1">
                <a:solidFill>
                  <a:srgbClr val="FF6600"/>
                </a:solidFill>
                <a:cs typeface="Arial" charset="0"/>
              </a:rPr>
              <a:t>中国关于危险物的分类定义</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0EB15A42-2087-40E4-AC0A-BD6E1E0447E0}"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1B73F49C-BCFD-44AF-8D05-5150C95E7868}" type="slidenum">
              <a:rPr lang="zh-CN" altLang="en-US" sz="1200"/>
              <a:pPr/>
              <a:t>54</a:t>
            </a:fld>
            <a:endParaRPr lang="en-US" altLang="zh-CN" sz="1200"/>
          </a:p>
        </p:txBody>
      </p:sp>
      <p:sp>
        <p:nvSpPr>
          <p:cNvPr id="83971" name="Rectangle 3"/>
          <p:cNvSpPr>
            <a:spLocks noGrp="1" noChangeArrowheads="1"/>
          </p:cNvSpPr>
          <p:nvPr>
            <p:ph type="body" sz="half" idx="1"/>
          </p:nvPr>
        </p:nvSpPr>
        <p:spPr>
          <a:xfrm>
            <a:off x="228600" y="1371600"/>
            <a:ext cx="5943600" cy="500063"/>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p:txBody>
      </p:sp>
      <p:graphicFrame>
        <p:nvGraphicFramePr>
          <p:cNvPr id="84020" name="Group 52"/>
          <p:cNvGraphicFramePr>
            <a:graphicFrameLocks noGrp="1"/>
          </p:cNvGraphicFramePr>
          <p:nvPr>
            <p:ph sz="half" idx="2"/>
          </p:nvPr>
        </p:nvGraphicFramePr>
        <p:xfrm>
          <a:off x="228600" y="2057400"/>
          <a:ext cx="8610600" cy="2057400"/>
        </p:xfrm>
        <a:graphic>
          <a:graphicData uri="http://schemas.openxmlformats.org/drawingml/2006/table">
            <a:tbl>
              <a:tblPr/>
              <a:tblGrid>
                <a:gridCol w="20574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5562600">
                  <a:extLst>
                    <a:ext uri="{9D8B030D-6E8A-4147-A177-3AD203B41FA5}">
                      <a16:colId xmlns="" xmlns:a16="http://schemas.microsoft.com/office/drawing/2014/main" val="20002"/>
                    </a:ext>
                  </a:extLst>
                </a:gridCol>
              </a:tblGrid>
              <a:tr h="5608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危险物名称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编号</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49650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8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类</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腐蚀性物质</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8</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67604"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76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0EB15A42-2087-40E4-AC0A-BD6E1E0447E0}"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dirty="0"/>
              <a:t>北京化工大学</a:t>
            </a:r>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C31FC10-5DC5-496A-B153-707D86F15491}" type="slidenum">
              <a:rPr lang="zh-CN" altLang="en-US" sz="1200"/>
              <a:pPr/>
              <a:t>55</a:t>
            </a:fld>
            <a:endParaRPr lang="en-US" altLang="zh-CN" sz="1200"/>
          </a:p>
        </p:txBody>
      </p:sp>
      <p:sp>
        <p:nvSpPr>
          <p:cNvPr id="83971" name="Rectangle 3"/>
          <p:cNvSpPr>
            <a:spLocks noGrp="1" noChangeArrowheads="1"/>
          </p:cNvSpPr>
          <p:nvPr>
            <p:ph type="body" sz="half" idx="1"/>
          </p:nvPr>
        </p:nvSpPr>
        <p:spPr>
          <a:xfrm>
            <a:off x="304800" y="1371600"/>
            <a:ext cx="6324600" cy="500063"/>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p:txBody>
      </p:sp>
      <p:grpSp>
        <p:nvGrpSpPr>
          <p:cNvPr id="68614"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86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68616" name="TextBox 10"/>
          <p:cNvSpPr txBox="1">
            <a:spLocks noChangeArrowheads="1"/>
          </p:cNvSpPr>
          <p:nvPr/>
        </p:nvSpPr>
        <p:spPr bwMode="auto">
          <a:xfrm>
            <a:off x="304800" y="1905000"/>
            <a:ext cx="8534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ct val="150000"/>
              </a:lnSpc>
            </a:pPr>
            <a:r>
              <a:rPr lang="en-US" altLang="zh-CN" sz="2400" b="1">
                <a:solidFill>
                  <a:srgbClr val="3EF030"/>
                </a:solidFill>
                <a:latin typeface="Times New Roman" pitchFamily="18" charset="0"/>
                <a:cs typeface="Times New Roman" pitchFamily="18" charset="0"/>
              </a:rPr>
              <a:t>8 </a:t>
            </a:r>
            <a:r>
              <a:rPr lang="zh-CN" altLang="en-US" sz="2400" b="1">
                <a:solidFill>
                  <a:srgbClr val="3EF030"/>
                </a:solidFill>
                <a:latin typeface="Times New Roman" pitchFamily="18" charset="0"/>
                <a:cs typeface="Times New Roman" pitchFamily="18" charset="0"/>
              </a:rPr>
              <a:t>腐蚀性物质</a:t>
            </a:r>
            <a:r>
              <a:rPr lang="en-US" altLang="zh-CN" sz="2400" b="1">
                <a:solidFill>
                  <a:srgbClr val="3EF030"/>
                </a:solidFill>
                <a:latin typeface="Times New Roman" pitchFamily="18" charset="0"/>
                <a:cs typeface="Times New Roman" pitchFamily="18" charset="0"/>
              </a:rPr>
              <a:t>: </a:t>
            </a:r>
            <a:r>
              <a:rPr lang="zh-CN" altLang="zh-CN" sz="2400" b="1">
                <a:latin typeface="Times New Roman" pitchFamily="18" charset="0"/>
                <a:cs typeface="Times New Roman" pitchFamily="18" charset="0"/>
              </a:rPr>
              <a:t>通过化学作用使生物组织接触时造成严重损伤、或在渗漏时会严重损害甚至毁坏其他货物或运载工具的物质。</a:t>
            </a:r>
            <a:r>
              <a:rPr lang="zh-CN" altLang="en-US" sz="2400" b="1">
                <a:latin typeface="Times New Roman" pitchFamily="18" charset="0"/>
                <a:cs typeface="Times New Roman" pitchFamily="18" charset="0"/>
              </a:rPr>
              <a:t>本类物质包括满足下列条件之一的物质：</a:t>
            </a:r>
            <a:endParaRPr lang="zh-CN" altLang="zh-CN" sz="2400" b="1">
              <a:latin typeface="Times New Roman" pitchFamily="18" charset="0"/>
              <a:cs typeface="Times New Roman" pitchFamily="18" charset="0"/>
            </a:endParaRPr>
          </a:p>
          <a:p>
            <a:pPr algn="just" eaLnBrk="1" hangingPunct="1">
              <a:lnSpc>
                <a:spcPct val="150000"/>
              </a:lnSpc>
            </a:pPr>
            <a:r>
              <a:rPr lang="en-US" altLang="zh-CN" sz="2400" b="1">
                <a:latin typeface="Times New Roman" pitchFamily="18" charset="0"/>
                <a:cs typeface="Times New Roman" pitchFamily="18" charset="0"/>
              </a:rPr>
              <a:t>a</a:t>
            </a:r>
            <a:r>
              <a:rPr lang="zh-CN" altLang="en-US" sz="2400" b="1">
                <a:latin typeface="Times New Roman" pitchFamily="18" charset="0"/>
                <a:cs typeface="Times New Roman" pitchFamily="18" charset="0"/>
              </a:rPr>
              <a:t>）使完好</a:t>
            </a:r>
            <a:r>
              <a:rPr lang="zh-CN" altLang="zh-CN" sz="2400" b="1">
                <a:latin typeface="Times New Roman" pitchFamily="18" charset="0"/>
                <a:cs typeface="Times New Roman" pitchFamily="18" charset="0"/>
              </a:rPr>
              <a:t>皮肤组织</a:t>
            </a:r>
            <a:r>
              <a:rPr lang="zh-CN" altLang="en-US" sz="2400" b="1">
                <a:latin typeface="Times New Roman" pitchFamily="18" charset="0"/>
                <a:cs typeface="Times New Roman" pitchFamily="18" charset="0"/>
              </a:rPr>
              <a:t>在暴露</a:t>
            </a:r>
            <a:r>
              <a:rPr lang="zh-CN" altLang="zh-CN" sz="2400" b="1">
                <a:latin typeface="Times New Roman" pitchFamily="18" charset="0"/>
                <a:cs typeface="Times New Roman" pitchFamily="18" charset="0"/>
              </a:rPr>
              <a:t>超过</a:t>
            </a:r>
            <a:r>
              <a:rPr lang="en-US" altLang="zh-CN" sz="2400" b="1">
                <a:latin typeface="Times New Roman" pitchFamily="18" charset="0"/>
                <a:cs typeface="Times New Roman" pitchFamily="18" charset="0"/>
              </a:rPr>
              <a:t> 60 min</a:t>
            </a:r>
            <a:r>
              <a:rPr lang="zh-CN" altLang="en-US" sz="2400" b="1">
                <a:latin typeface="Times New Roman" pitchFamily="18" charset="0"/>
                <a:cs typeface="Times New Roman" pitchFamily="18" charset="0"/>
              </a:rPr>
              <a:t>，但不超过 </a:t>
            </a:r>
            <a:r>
              <a:rPr lang="en-US" altLang="zh-CN" sz="2400" b="1">
                <a:latin typeface="Times New Roman" pitchFamily="18" charset="0"/>
                <a:cs typeface="Times New Roman" pitchFamily="18" charset="0"/>
              </a:rPr>
              <a:t>4 h </a:t>
            </a:r>
            <a:r>
              <a:rPr lang="zh-CN" altLang="en-US" sz="2400" b="1">
                <a:latin typeface="Times New Roman" pitchFamily="18" charset="0"/>
                <a:cs typeface="Times New Roman" pitchFamily="18" charset="0"/>
              </a:rPr>
              <a:t>之后开始的最多</a:t>
            </a:r>
            <a:r>
              <a:rPr lang="en-US" altLang="zh-CN" sz="2400" b="1">
                <a:latin typeface="Times New Roman" pitchFamily="18" charset="0"/>
                <a:cs typeface="Times New Roman" pitchFamily="18" charset="0"/>
              </a:rPr>
              <a:t>14 d </a:t>
            </a:r>
            <a:r>
              <a:rPr lang="zh-CN" altLang="zh-CN" sz="2400" b="1">
                <a:latin typeface="Times New Roman" pitchFamily="18" charset="0"/>
                <a:cs typeface="Times New Roman" pitchFamily="18" charset="0"/>
              </a:rPr>
              <a:t>观察期</a:t>
            </a:r>
            <a:r>
              <a:rPr lang="zh-CN" altLang="en-US" sz="2400" b="1">
                <a:latin typeface="Times New Roman" pitchFamily="18" charset="0"/>
                <a:cs typeface="Times New Roman" pitchFamily="18" charset="0"/>
              </a:rPr>
              <a:t>内</a:t>
            </a:r>
            <a:r>
              <a:rPr lang="zh-CN" altLang="zh-CN" sz="2400" b="1">
                <a:latin typeface="Times New Roman" pitchFamily="18" charset="0"/>
                <a:cs typeface="Times New Roman" pitchFamily="18" charset="0"/>
              </a:rPr>
              <a:t>全厚度损毁</a:t>
            </a:r>
            <a:r>
              <a:rPr lang="zh-CN" altLang="en-US" sz="2400" b="1">
                <a:latin typeface="Times New Roman" pitchFamily="18" charset="0"/>
                <a:cs typeface="Times New Roman" pitchFamily="18" charset="0"/>
              </a:rPr>
              <a:t>的物质；</a:t>
            </a:r>
            <a:endParaRPr lang="en-US" altLang="zh-CN" sz="2400" b="1">
              <a:latin typeface="Times New Roman" pitchFamily="18" charset="0"/>
              <a:cs typeface="Times New Roman" pitchFamily="18" charset="0"/>
            </a:endParaRPr>
          </a:p>
          <a:p>
            <a:pPr algn="just" eaLnBrk="1" hangingPunct="1">
              <a:lnSpc>
                <a:spcPct val="150000"/>
              </a:lnSpc>
            </a:pPr>
            <a:r>
              <a:rPr lang="en-US" altLang="zh-CN" sz="2400" b="1">
                <a:latin typeface="Times New Roman" pitchFamily="18" charset="0"/>
                <a:cs typeface="Times New Roman" pitchFamily="18" charset="0"/>
              </a:rPr>
              <a:t>b</a:t>
            </a:r>
            <a:r>
              <a:rPr lang="zh-CN" altLang="en-US" sz="2400" b="1">
                <a:latin typeface="Times New Roman" pitchFamily="18" charset="0"/>
                <a:cs typeface="Times New Roman" pitchFamily="18" charset="0"/>
              </a:rPr>
              <a:t>）被判定不引起完好皮肤组织全厚度毁损，但</a:t>
            </a:r>
            <a:r>
              <a:rPr lang="zh-CN" altLang="zh-CN" sz="2400" b="1">
                <a:latin typeface="Times New Roman" pitchFamily="18" charset="0"/>
                <a:cs typeface="Times New Roman" pitchFamily="18" charset="0"/>
              </a:rPr>
              <a:t>在</a:t>
            </a:r>
            <a:r>
              <a:rPr lang="en-US" altLang="zh-CN" sz="2400" b="1">
                <a:latin typeface="Times New Roman" pitchFamily="18" charset="0"/>
                <a:cs typeface="Times New Roman" pitchFamily="18" charset="0"/>
              </a:rPr>
              <a:t>55</a:t>
            </a:r>
            <a:r>
              <a:rPr lang="zh-CN"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试验温度下</a:t>
            </a:r>
            <a:r>
              <a:rPr lang="zh-CN" altLang="zh-CN" sz="2400" b="1">
                <a:latin typeface="Times New Roman" pitchFamily="18" charset="0"/>
                <a:cs typeface="Times New Roman" pitchFamily="18" charset="0"/>
              </a:rPr>
              <a:t>，对钢或铝的表面</a:t>
            </a:r>
            <a:r>
              <a:rPr lang="zh-CN" altLang="en-US" sz="2400" b="1">
                <a:latin typeface="Times New Roman" pitchFamily="18" charset="0"/>
                <a:cs typeface="Times New Roman" pitchFamily="18" charset="0"/>
              </a:rPr>
              <a:t>腐蚀率超过 </a:t>
            </a:r>
            <a:r>
              <a:rPr lang="en-US" altLang="zh-CN" sz="2400" b="1">
                <a:latin typeface="Times New Roman" pitchFamily="18" charset="0"/>
                <a:cs typeface="Times New Roman" pitchFamily="18" charset="0"/>
              </a:rPr>
              <a:t>6.25 mm/a </a:t>
            </a:r>
            <a:r>
              <a:rPr lang="zh-CN" altLang="zh-CN" sz="2400" b="1">
                <a:latin typeface="Times New Roman" pitchFamily="18" charset="0"/>
                <a:cs typeface="Times New Roman" pitchFamily="18" charset="0"/>
              </a:rPr>
              <a:t>的物质。</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0EB15A42-2087-40E4-AC0A-BD6E1E0447E0}"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B2DAF73-430D-4B2D-8365-2D7B5A9E3C67}" type="slidenum">
              <a:rPr lang="zh-CN" altLang="en-US" sz="1200"/>
              <a:pPr/>
              <a:t>56</a:t>
            </a:fld>
            <a:endParaRPr lang="en-US" altLang="zh-CN" sz="1200"/>
          </a:p>
        </p:txBody>
      </p:sp>
      <p:sp>
        <p:nvSpPr>
          <p:cNvPr id="83971" name="Rectangle 3"/>
          <p:cNvSpPr>
            <a:spLocks noGrp="1" noChangeArrowheads="1"/>
          </p:cNvSpPr>
          <p:nvPr>
            <p:ph type="body" sz="half" idx="1"/>
          </p:nvPr>
        </p:nvSpPr>
        <p:spPr>
          <a:xfrm>
            <a:off x="152400" y="1295400"/>
            <a:ext cx="6438900" cy="500063"/>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p:txBody>
      </p:sp>
      <p:graphicFrame>
        <p:nvGraphicFramePr>
          <p:cNvPr id="84020" name="Group 52"/>
          <p:cNvGraphicFramePr>
            <a:graphicFrameLocks noGrp="1"/>
          </p:cNvGraphicFramePr>
          <p:nvPr>
            <p:ph sz="half" idx="2"/>
          </p:nvPr>
        </p:nvGraphicFramePr>
        <p:xfrm>
          <a:off x="228600" y="2057400"/>
          <a:ext cx="8610600" cy="2667000"/>
        </p:xfrm>
        <a:graphic>
          <a:graphicData uri="http://schemas.openxmlformats.org/drawingml/2006/table">
            <a:tbl>
              <a:tblPr/>
              <a:tblGrid>
                <a:gridCol w="20574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5562600">
                  <a:extLst>
                    <a:ext uri="{9D8B030D-6E8A-4147-A177-3AD203B41FA5}">
                      <a16:colId xmlns="" xmlns:a16="http://schemas.microsoft.com/office/drawing/2014/main" val="20002"/>
                    </a:ext>
                  </a:extLst>
                </a:gridCol>
              </a:tblGrid>
              <a:tr h="68351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危险物名称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charset="-122"/>
                        </a:rPr>
                        <a:t>编号</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分项名称</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9834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第 </a:t>
                      </a: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9 </a:t>
                      </a: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类</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rPr>
                        <a:t>杂项危险物质和物品，包括危害环境物质</a:t>
                      </a:r>
                      <a:endParaRPr kumimoji="0" lang="zh-CN" altLang="zh-CN"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charset="-122"/>
                        </a:rPr>
                        <a:t>9</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69652"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696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dirty="0"/>
          </a:p>
        </p:txBody>
      </p:sp>
      <p:sp>
        <p:nvSpPr>
          <p:cNvPr id="19" name="Footer Placeholder 5"/>
          <p:cNvSpPr>
            <a:spLocks noGrp="1"/>
          </p:cNvSpPr>
          <p:nvPr>
            <p:ph type="ftr" sz="quarter" idx="11"/>
          </p:nvPr>
        </p:nvSpPr>
        <p:spPr/>
        <p:txBody>
          <a:bodyPr/>
          <a:lstStyle/>
          <a:p>
            <a:pPr>
              <a:defRPr/>
            </a:pPr>
            <a:r>
              <a:rPr lang="zh-CN" altLang="en-US" dirty="0"/>
              <a:t>北京化工大学</a:t>
            </a:r>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DB9B5DB-685A-4DBD-8742-DB875CA7E65B}" type="slidenum">
              <a:rPr lang="zh-CN" altLang="en-US" sz="1200"/>
              <a:pPr/>
              <a:t>57</a:t>
            </a:fld>
            <a:endParaRPr lang="en-US" altLang="zh-CN" sz="1200"/>
          </a:p>
        </p:txBody>
      </p:sp>
      <p:sp>
        <p:nvSpPr>
          <p:cNvPr id="84995" name="Rectangle 3"/>
          <p:cNvSpPr>
            <a:spLocks noGrp="1" noChangeArrowheads="1"/>
          </p:cNvSpPr>
          <p:nvPr>
            <p:ph type="body" sz="half" idx="1"/>
          </p:nvPr>
        </p:nvSpPr>
        <p:spPr>
          <a:xfrm>
            <a:off x="381000" y="1066800"/>
            <a:ext cx="57912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algn="ctr" eaLnBrk="1" hangingPunct="1">
              <a:lnSpc>
                <a:spcPct val="90000"/>
              </a:lnSpc>
              <a:buFont typeface="Wingdings" pitchFamily="2" charset="2"/>
              <a:buNone/>
              <a:defRPr/>
            </a:pPr>
            <a:endParaRPr lang="zh-CN" altLang="en-US" sz="2800" b="1" dirty="0" smtClean="0">
              <a:solidFill>
                <a:srgbClr val="FF6600"/>
              </a:solidFill>
            </a:endParaRPr>
          </a:p>
        </p:txBody>
      </p:sp>
      <p:grpSp>
        <p:nvGrpSpPr>
          <p:cNvPr id="70662"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06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 name="Rectangle 3"/>
          <p:cNvSpPr/>
          <p:nvPr/>
        </p:nvSpPr>
        <p:spPr>
          <a:xfrm>
            <a:off x="304800" y="1447800"/>
            <a:ext cx="8458200" cy="5041900"/>
          </a:xfrm>
          <a:prstGeom prst="rect">
            <a:avLst/>
          </a:prstGeom>
        </p:spPr>
        <p:txBody>
          <a:bodyPr>
            <a:spAutoFit/>
          </a:bodyPr>
          <a:lstStyle/>
          <a:p>
            <a:pPr algn="just" eaLnBrk="1" hangingPunct="1">
              <a:spcBef>
                <a:spcPct val="20000"/>
              </a:spcBef>
              <a:buClr>
                <a:schemeClr val="hlink"/>
              </a:buClr>
              <a:buSzPct val="90000"/>
              <a:defRPr/>
            </a:pPr>
            <a:r>
              <a:rPr lang="zh-CN" altLang="en-US" sz="2400" b="1" dirty="0">
                <a:solidFill>
                  <a:srgbClr val="3EF030"/>
                </a:solidFill>
                <a:effectLst>
                  <a:outerShdw blurRad="38100" dist="38100" dir="2700000" algn="tl">
                    <a:srgbClr val="000000"/>
                  </a:outerShdw>
                </a:effectLst>
                <a:latin typeface="Times New Roman" pitchFamily="18" charset="0"/>
                <a:cs typeface="Times New Roman" pitchFamily="18" charset="0"/>
              </a:rPr>
              <a:t>第 </a:t>
            </a:r>
            <a:r>
              <a:rPr lang="en-US" altLang="zh-CN" sz="2400" b="1" dirty="0">
                <a:solidFill>
                  <a:srgbClr val="3EF030"/>
                </a:solidFill>
                <a:effectLst>
                  <a:outerShdw blurRad="38100" dist="38100" dir="2700000" algn="tl">
                    <a:srgbClr val="000000"/>
                  </a:outerShdw>
                </a:effectLst>
                <a:latin typeface="Times New Roman" pitchFamily="18" charset="0"/>
                <a:cs typeface="Times New Roman" pitchFamily="18" charset="0"/>
              </a:rPr>
              <a:t>9 </a:t>
            </a:r>
            <a:r>
              <a:rPr lang="zh-CN" altLang="en-US" sz="2400" b="1" dirty="0">
                <a:solidFill>
                  <a:srgbClr val="3EF030"/>
                </a:solidFill>
                <a:effectLst>
                  <a:outerShdw blurRad="38100" dist="38100" dir="2700000" algn="tl">
                    <a:srgbClr val="000000"/>
                  </a:outerShdw>
                </a:effectLst>
                <a:latin typeface="Times New Roman" pitchFamily="18" charset="0"/>
                <a:cs typeface="Times New Roman" pitchFamily="18" charset="0"/>
              </a:rPr>
              <a:t>类  </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杂项危险物质和物品，包括危害环境物质</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指存在危险但不能满足其他类别定义的物质和物品，包括：</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a</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）以细微粉尘吸入可危害健康的物质，如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2212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2590</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b</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）会放出易燃气体的物质， 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2211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3314</a:t>
            </a: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c</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）锂电池组，如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3090</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3091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3480</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3481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d</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）救生设备， 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2990</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3072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3268</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e</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）一旦发生火灾可形成二噁英的物质和物品，如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2315</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3432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3151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3152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spcBef>
                <a:spcPct val="2000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f</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）在高温下运输或提交运输的物质，是指在液态温度达到或超过</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100℃</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，或固体温度达到或超过</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240 ℃</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条件下运输的物质，如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3257</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3258</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873F27A-F7DD-46F9-8D9A-E6A14B733B24}" type="slidenum">
              <a:rPr lang="zh-CN" altLang="en-US" sz="1200"/>
              <a:pPr/>
              <a:t>58</a:t>
            </a:fld>
            <a:endParaRPr lang="en-US" altLang="zh-CN" sz="1200"/>
          </a:p>
        </p:txBody>
      </p:sp>
      <p:sp>
        <p:nvSpPr>
          <p:cNvPr id="84995" name="Rectangle 3"/>
          <p:cNvSpPr>
            <a:spLocks noGrp="1" noChangeArrowheads="1"/>
          </p:cNvSpPr>
          <p:nvPr>
            <p:ph type="body" sz="half" idx="1"/>
          </p:nvPr>
        </p:nvSpPr>
        <p:spPr>
          <a:xfrm>
            <a:off x="288925" y="1219200"/>
            <a:ext cx="64389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dirty="0" smtClean="0">
              <a:solidFill>
                <a:srgbClr val="FF6600"/>
              </a:solidFill>
            </a:endParaRPr>
          </a:p>
        </p:txBody>
      </p:sp>
      <p:grpSp>
        <p:nvGrpSpPr>
          <p:cNvPr id="7168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16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 name="Rectangle 3"/>
          <p:cNvSpPr/>
          <p:nvPr/>
        </p:nvSpPr>
        <p:spPr>
          <a:xfrm>
            <a:off x="274638" y="1828800"/>
            <a:ext cx="8458200" cy="3683000"/>
          </a:xfrm>
          <a:prstGeom prst="rect">
            <a:avLst/>
          </a:prstGeom>
        </p:spPr>
        <p:txBody>
          <a:bodyPr>
            <a:spAutoFit/>
          </a:bodyPr>
          <a:lstStyle/>
          <a:p>
            <a:pPr algn="just" eaLnBrk="1" hangingPunct="1">
              <a:lnSpc>
                <a:spcPts val="3500"/>
              </a:lnSpc>
              <a:spcBef>
                <a:spcPts val="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g</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）危害环境物质，包括污染水生环境的液体或固体物质，以及这类物质的混合物（如制剂和废物），如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3077</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3082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h</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）不符合</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6.1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项毒性物质或</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6.2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项感染下物质定义的经基因修改的微生物和生物体，如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3245</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400" b="1" dirty="0" err="1">
                <a:effectLst>
                  <a:outerShdw blurRad="38100" dist="38100" dir="2700000" algn="tl">
                    <a:srgbClr val="000000"/>
                  </a:outerShdw>
                </a:effectLst>
                <a:latin typeface="Times New Roman" pitchFamily="18" charset="0"/>
                <a:ea typeface="宋体"/>
                <a:cs typeface="Times New Roman" pitchFamily="18" charset="0"/>
              </a:rPr>
              <a:t>i</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）其他，如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1841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1845</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1931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1991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	UN 2071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2216</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2807</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2969</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3166</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	UN 3334</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3335</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3359</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UN 3363</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  </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F8A65AD-12F4-4718-A549-36998DAE4274}" type="slidenum">
              <a:rPr lang="zh-CN" altLang="en-US" sz="1200"/>
              <a:pPr/>
              <a:t>59</a:t>
            </a:fld>
            <a:endParaRPr lang="en-US" altLang="zh-CN" sz="1200"/>
          </a:p>
        </p:txBody>
      </p:sp>
      <p:sp>
        <p:nvSpPr>
          <p:cNvPr id="84995" name="Rectangle 3"/>
          <p:cNvSpPr>
            <a:spLocks noGrp="1" noChangeArrowheads="1"/>
          </p:cNvSpPr>
          <p:nvPr>
            <p:ph type="body" sz="half" idx="1"/>
          </p:nvPr>
        </p:nvSpPr>
        <p:spPr>
          <a:xfrm>
            <a:off x="304800" y="1152525"/>
            <a:ext cx="59817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dirty="0" smtClean="0">
              <a:solidFill>
                <a:srgbClr val="FF6600"/>
              </a:solidFill>
            </a:endParaRPr>
          </a:p>
        </p:txBody>
      </p:sp>
      <p:grpSp>
        <p:nvGrpSpPr>
          <p:cNvPr id="72710"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27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 name="Rectangle 3"/>
          <p:cNvSpPr/>
          <p:nvPr/>
        </p:nvSpPr>
        <p:spPr>
          <a:xfrm>
            <a:off x="304800" y="1676400"/>
            <a:ext cx="1562100" cy="541338"/>
          </a:xfrm>
          <a:prstGeom prst="rect">
            <a:avLst/>
          </a:prstGeom>
        </p:spPr>
        <p:txBody>
          <a:bodyPr>
            <a:spAutoFit/>
          </a:bodyPr>
          <a:lstStyle/>
          <a:p>
            <a:pPr algn="just"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二噁英</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pic>
        <p:nvPicPr>
          <p:cNvPr id="72713" name="Picture 2" descr="C:\Users\JidongXPS\Desktop\20130625103126-10072908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36576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4" name="Rectangle 1"/>
          <p:cNvSpPr>
            <a:spLocks noChangeArrowheads="1"/>
          </p:cNvSpPr>
          <p:nvPr/>
        </p:nvSpPr>
        <p:spPr bwMode="auto">
          <a:xfrm>
            <a:off x="915988" y="5638800"/>
            <a:ext cx="2690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b="1">
                <a:cs typeface="Arial" charset="0"/>
              </a:rPr>
              <a:t>即</a:t>
            </a:r>
            <a:r>
              <a:rPr lang="en-US" altLang="zh-CN" sz="2000" b="1">
                <a:cs typeface="Arial" charset="0"/>
              </a:rPr>
              <a:t>1,4-</a:t>
            </a:r>
            <a:r>
              <a:rPr lang="zh-CN" altLang="en-US" sz="2000" b="1">
                <a:cs typeface="Arial" charset="0"/>
              </a:rPr>
              <a:t>二氧</a:t>
            </a:r>
            <a:r>
              <a:rPr lang="zh-CN" altLang="en-US" sz="2000" b="1">
                <a:cs typeface="Arial" charset="0"/>
                <a:hlinkClick r:id="rId4"/>
              </a:rPr>
              <a:t>杂环</a:t>
            </a:r>
            <a:r>
              <a:rPr lang="zh-CN" altLang="en-US" sz="2000" b="1" u="sng">
                <a:cs typeface="Arial" charset="0"/>
                <a:hlinkClick r:id="rId5"/>
              </a:rPr>
              <a:t>己二烯</a:t>
            </a:r>
            <a:endParaRPr lang="en-US" altLang="zh-CN" sz="2000" b="1" u="sng">
              <a:cs typeface="Arial" charset="0"/>
            </a:endParaRPr>
          </a:p>
        </p:txBody>
      </p:sp>
      <p:pic>
        <p:nvPicPr>
          <p:cNvPr id="72715" name="Picture 3" descr="C:\Users\JidongXPS\Desktop\20130625103141-70486311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378075"/>
            <a:ext cx="40386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6" name="Rectangle 14"/>
          <p:cNvSpPr>
            <a:spLocks noChangeArrowheads="1"/>
          </p:cNvSpPr>
          <p:nvPr/>
        </p:nvSpPr>
        <p:spPr bwMode="auto">
          <a:xfrm>
            <a:off x="4648200" y="5559425"/>
            <a:ext cx="419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000" b="1">
                <a:cs typeface="Arial" charset="0"/>
              </a:rPr>
              <a:t>四氯二苯并</a:t>
            </a:r>
            <a:r>
              <a:rPr lang="en-US" altLang="zh-CN" sz="2000" b="1">
                <a:cs typeface="Arial" charset="0"/>
              </a:rPr>
              <a:t>-</a:t>
            </a:r>
            <a:r>
              <a:rPr lang="zh-CN" altLang="en-US" sz="2000" b="1">
                <a:cs typeface="Arial" charset="0"/>
              </a:rPr>
              <a:t>对</a:t>
            </a:r>
            <a:r>
              <a:rPr lang="en-US" altLang="zh-CN" sz="2000" b="1">
                <a:cs typeface="Arial" charset="0"/>
              </a:rPr>
              <a:t>-</a:t>
            </a:r>
            <a:r>
              <a:rPr lang="zh-CN" altLang="en-US" sz="2000" b="1">
                <a:cs typeface="Arial" charset="0"/>
              </a:rPr>
              <a:t>二噁英</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7234A8E-BA4F-4587-8FF6-7C380A14631C}" type="slidenum">
              <a:rPr lang="zh-CN" altLang="en-US" sz="1200"/>
              <a:pPr/>
              <a:t>6</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中国及的界定与分类法</a:t>
            </a:r>
          </a:p>
          <a:p>
            <a:pPr marL="0" eaLnBrk="1" hangingPunct="1">
              <a:spcBef>
                <a:spcPts val="1200"/>
              </a:spcBef>
              <a:buFont typeface="Wingdings" pitchFamily="2" charset="2"/>
              <a:buNone/>
              <a:defRPr/>
            </a:pPr>
            <a:r>
              <a:rPr lang="en-US" altLang="zh-CN" sz="2400" b="1" dirty="0" smtClean="0"/>
              <a:t>GB 6944-2012 </a:t>
            </a:r>
            <a:r>
              <a:rPr lang="zh-CN" altLang="en-US" sz="2400" b="1" dirty="0" smtClean="0"/>
              <a:t>引用标准</a:t>
            </a:r>
            <a:endParaRPr lang="en-US" altLang="zh-CN" sz="2400" b="1" dirty="0"/>
          </a:p>
          <a:p>
            <a:pPr marL="0" eaLnBrk="1" hangingPunct="1">
              <a:spcBef>
                <a:spcPts val="1200"/>
              </a:spcBef>
              <a:buFont typeface="Wingdings" pitchFamily="2" charset="2"/>
              <a:buChar char="ü"/>
              <a:defRPr/>
            </a:pPr>
            <a:r>
              <a:rPr lang="en-US" altLang="zh-CN" sz="2400" b="1" dirty="0" smtClean="0"/>
              <a:t>GB 11806 </a:t>
            </a:r>
            <a:r>
              <a:rPr lang="zh-CN" altLang="en-US" sz="2400" b="1" dirty="0" smtClean="0"/>
              <a:t>放射性物质安全运输规程</a:t>
            </a:r>
            <a:endParaRPr lang="en-US" altLang="zh-CN" sz="2400" b="1" dirty="0" smtClean="0"/>
          </a:p>
          <a:p>
            <a:pPr marL="0" eaLnBrk="1" hangingPunct="1">
              <a:spcBef>
                <a:spcPts val="1200"/>
              </a:spcBef>
              <a:buFont typeface="Wingdings" pitchFamily="2" charset="2"/>
              <a:buChar char="ü"/>
              <a:defRPr/>
            </a:pPr>
            <a:r>
              <a:rPr lang="en-US" altLang="zh-CN" sz="2400" b="1" dirty="0" smtClean="0"/>
              <a:t>GB/T 3536 </a:t>
            </a:r>
            <a:r>
              <a:rPr lang="zh-CN" altLang="en-US" sz="2400" b="1" dirty="0" smtClean="0"/>
              <a:t>石油产品闪点和燃点的测定</a:t>
            </a:r>
            <a:r>
              <a:rPr lang="en-US" altLang="zh-CN" sz="2400" b="1" dirty="0" smtClean="0"/>
              <a:t>-</a:t>
            </a:r>
            <a:r>
              <a:rPr lang="zh-CN" altLang="en-US" sz="2400" b="1" dirty="0" smtClean="0"/>
              <a:t> 克利夫兰开口杯法</a:t>
            </a:r>
            <a:endParaRPr lang="en-US" altLang="zh-CN" sz="2400" b="1" dirty="0" smtClean="0"/>
          </a:p>
          <a:p>
            <a:pPr marL="0" eaLnBrk="1" hangingPunct="1">
              <a:spcBef>
                <a:spcPts val="1200"/>
              </a:spcBef>
              <a:buFont typeface="Wingdings" pitchFamily="2" charset="2"/>
              <a:buChar char="ü"/>
              <a:defRPr/>
            </a:pPr>
            <a:r>
              <a:rPr lang="en-US" altLang="zh-CN" sz="2400" b="1" dirty="0" smtClean="0"/>
              <a:t>GB/T 21622  </a:t>
            </a:r>
            <a:r>
              <a:rPr lang="zh-CN" altLang="en-US" sz="2400" b="1" dirty="0" smtClean="0"/>
              <a:t>危险品易燃液体持续燃烧</a:t>
            </a:r>
            <a:r>
              <a:rPr lang="zh-CN" altLang="en-US" sz="2400" b="1" dirty="0"/>
              <a:t>试验方法</a:t>
            </a:r>
            <a:endParaRPr lang="en-US" altLang="zh-CN" sz="2400" b="1" dirty="0" smtClean="0"/>
          </a:p>
          <a:p>
            <a:pPr marL="0" eaLnBrk="1" hangingPunct="1">
              <a:spcBef>
                <a:spcPts val="1200"/>
              </a:spcBef>
              <a:buFont typeface="Wingdings" pitchFamily="2" charset="2"/>
              <a:buChar char="ü"/>
              <a:defRPr/>
            </a:pPr>
            <a:r>
              <a:rPr lang="en-US" altLang="zh-CN" sz="2400" b="1" dirty="0" smtClean="0"/>
              <a:t>GB/T 21624  </a:t>
            </a:r>
            <a:r>
              <a:rPr lang="zh-CN" altLang="en-US" sz="2400" b="1" dirty="0" smtClean="0"/>
              <a:t>危</a:t>
            </a:r>
            <a:r>
              <a:rPr lang="zh-CN" altLang="en-US" sz="2400" b="1" dirty="0"/>
              <a:t>险</a:t>
            </a:r>
            <a:r>
              <a:rPr lang="zh-CN" altLang="en-US" sz="2400" b="1" dirty="0" smtClean="0"/>
              <a:t>品易燃粘性液体溶剂分离试验方法</a:t>
            </a:r>
            <a:endParaRPr lang="en-US" altLang="zh-CN" sz="2400" b="1" dirty="0" smtClean="0"/>
          </a:p>
          <a:p>
            <a:pPr marL="0" eaLnBrk="1" hangingPunct="1">
              <a:spcBef>
                <a:spcPts val="1200"/>
              </a:spcBef>
              <a:buFont typeface="Wingdings" pitchFamily="2" charset="2"/>
              <a:buChar char="ü"/>
              <a:defRPr/>
            </a:pPr>
            <a:r>
              <a:rPr lang="en-US" altLang="zh-CN" sz="2400" b="1" dirty="0"/>
              <a:t>GB/T </a:t>
            </a:r>
            <a:r>
              <a:rPr lang="en-US" altLang="zh-CN" sz="2400" b="1" dirty="0" smtClean="0"/>
              <a:t>21617  </a:t>
            </a:r>
            <a:r>
              <a:rPr lang="zh-CN" altLang="en-US" sz="2400" b="1" dirty="0"/>
              <a:t>危险</a:t>
            </a:r>
            <a:r>
              <a:rPr lang="zh-CN" altLang="en-US" sz="2400" b="1" dirty="0" smtClean="0"/>
              <a:t>品固体氧化性</a:t>
            </a:r>
            <a:r>
              <a:rPr lang="zh-CN" altLang="en-US" sz="2400" b="1" dirty="0"/>
              <a:t>试验方法</a:t>
            </a:r>
            <a:endParaRPr lang="en-US" altLang="zh-CN" sz="2400" b="1" dirty="0" smtClean="0"/>
          </a:p>
          <a:p>
            <a:pPr marL="0" eaLnBrk="1" hangingPunct="1">
              <a:spcBef>
                <a:spcPts val="1200"/>
              </a:spcBef>
              <a:buFont typeface="Wingdings" pitchFamily="2" charset="2"/>
              <a:buChar char="ü"/>
              <a:defRPr/>
            </a:pPr>
            <a:r>
              <a:rPr lang="en-US" altLang="zh-CN" sz="2400" b="1" dirty="0" smtClean="0"/>
              <a:t>GB/T 21620  </a:t>
            </a:r>
            <a:r>
              <a:rPr lang="zh-CN" altLang="en-US" sz="2400" b="1" dirty="0"/>
              <a:t>危险</a:t>
            </a:r>
            <a:r>
              <a:rPr lang="zh-CN" altLang="en-US" sz="2400" b="1" dirty="0" smtClean="0"/>
              <a:t>品液体</a:t>
            </a:r>
            <a:r>
              <a:rPr lang="zh-CN" altLang="en-US" sz="2400" b="1" dirty="0"/>
              <a:t>氧化性试验方</a:t>
            </a:r>
            <a:r>
              <a:rPr lang="zh-CN" altLang="en-US" sz="2400" b="1" dirty="0" smtClean="0"/>
              <a:t>法  </a:t>
            </a:r>
            <a:endParaRPr lang="en-US" altLang="zh-CN" sz="2400" b="1" dirty="0" smtClean="0"/>
          </a:p>
          <a:p>
            <a:pPr marL="0" indent="0" eaLnBrk="1" hangingPunct="1">
              <a:spcBef>
                <a:spcPts val="1200"/>
              </a:spcBef>
              <a:buFont typeface="Wingdings" pitchFamily="2" charset="2"/>
              <a:buNone/>
              <a:defRPr/>
            </a:pPr>
            <a:endParaRPr lang="en-US" altLang="zh-CN" sz="2000" b="1" dirty="0" smtClean="0"/>
          </a:p>
        </p:txBody>
      </p:sp>
      <p:grpSp>
        <p:nvGrpSpPr>
          <p:cNvPr id="10245"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2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dirty="0"/>
              <a:t>北京化工大学</a:t>
            </a:r>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1F96AE9-287C-4AA0-90ED-505A723D7A53}" type="slidenum">
              <a:rPr lang="zh-CN" altLang="en-US" sz="1200"/>
              <a:pPr/>
              <a:t>60</a:t>
            </a:fld>
            <a:endParaRPr lang="en-US" altLang="zh-CN" sz="1200"/>
          </a:p>
        </p:txBody>
      </p:sp>
      <p:grpSp>
        <p:nvGrpSpPr>
          <p:cNvPr id="7373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37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4" name="Rectangle 3"/>
          <p:cNvSpPr/>
          <p:nvPr/>
        </p:nvSpPr>
        <p:spPr>
          <a:xfrm>
            <a:off x="304800" y="1676400"/>
            <a:ext cx="8610600" cy="4581525"/>
          </a:xfrm>
          <a:prstGeom prst="rect">
            <a:avLst/>
          </a:prstGeom>
        </p:spPr>
        <p:txBody>
          <a:bodyPr>
            <a:spAutoFit/>
          </a:bodyPr>
          <a:lstStyle/>
          <a:p>
            <a:pPr algn="just"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二噁英：</a:t>
            </a:r>
            <a:r>
              <a:rPr lang="zh-CN" altLang="en-US" sz="2400" b="1" dirty="0"/>
              <a:t>包括</a:t>
            </a:r>
            <a:r>
              <a:rPr lang="en-US" altLang="zh-CN" sz="2400" b="1" dirty="0"/>
              <a:t>210</a:t>
            </a:r>
            <a:r>
              <a:rPr lang="zh-CN" altLang="en-US" sz="2400" b="1" dirty="0"/>
              <a:t>种化合物</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400" b="1" dirty="0"/>
              <a:t>1</a:t>
            </a:r>
            <a:r>
              <a:rPr lang="zh-CN" altLang="en-US" sz="2400" b="1" dirty="0"/>
              <a:t>、自然界的微生物和水解作用对二</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噁</a:t>
            </a:r>
            <a:r>
              <a:rPr lang="zh-CN" altLang="en-US" sz="2400" b="1" dirty="0"/>
              <a:t>英的分子结构影响较小，因此，环境中的二</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噁</a:t>
            </a:r>
            <a:r>
              <a:rPr lang="zh-CN" altLang="en-US" sz="2400" b="1" dirty="0"/>
              <a:t>英很难自然降解消除。</a:t>
            </a:r>
            <a:endParaRPr lang="en-US" altLang="zh-CN" sz="2400" b="1" dirty="0"/>
          </a:p>
          <a:p>
            <a:pPr algn="just" eaLnBrk="1" hangingPunct="1">
              <a:lnSpc>
                <a:spcPts val="3500"/>
              </a:lnSpc>
              <a:spcBef>
                <a:spcPts val="0"/>
              </a:spcBef>
              <a:buClr>
                <a:schemeClr val="hlink"/>
              </a:buClr>
              <a:buSzPct val="90000"/>
              <a:defRPr/>
            </a:pPr>
            <a:r>
              <a:rPr lang="en-US" altLang="zh-CN" sz="2400" b="1" dirty="0"/>
              <a:t>2</a:t>
            </a:r>
            <a:r>
              <a:rPr lang="zh-CN" altLang="en-US" sz="2400" b="1" dirty="0"/>
              <a:t>、它的毒性十分大，是砒霜的</a:t>
            </a:r>
            <a:r>
              <a:rPr lang="en-US" altLang="zh-CN" sz="2400" b="1" dirty="0"/>
              <a:t>900</a:t>
            </a:r>
            <a:r>
              <a:rPr lang="zh-CN" altLang="en-US" sz="2400" b="1" dirty="0"/>
              <a:t>倍。国际癌症研究中心已将其列为人类的一级致癌物</a:t>
            </a:r>
            <a:r>
              <a:rPr lang="zh-CN" altLang="en-US" sz="2800" b="1" dirty="0"/>
              <a:t>。</a:t>
            </a:r>
            <a:endParaRPr lang="en-US" altLang="zh-CN" sz="2400" b="1" dirty="0"/>
          </a:p>
          <a:p>
            <a:pPr algn="just" eaLnBrk="1" hangingPunct="1">
              <a:lnSpc>
                <a:spcPts val="3500"/>
              </a:lnSpc>
              <a:spcBef>
                <a:spcPts val="0"/>
              </a:spcBef>
              <a:buClr>
                <a:schemeClr val="hlink"/>
              </a:buClr>
              <a:buSzPct val="90000"/>
              <a:defRPr/>
            </a:pPr>
            <a:r>
              <a:rPr lang="en-US" altLang="zh-CN" sz="2400" b="1" dirty="0"/>
              <a:t>3</a:t>
            </a:r>
            <a:r>
              <a:rPr lang="zh-CN" altLang="en-US" sz="2400" b="1" dirty="0"/>
              <a:t>、具有生殖毒性和遗传毒性。</a:t>
            </a:r>
            <a:endParaRPr lang="en-US" altLang="zh-CN" sz="2400" b="1" dirty="0"/>
          </a:p>
          <a:p>
            <a:pPr marL="342900" indent="-342900" algn="just" eaLnBrk="1" hangingPunct="1">
              <a:lnSpc>
                <a:spcPts val="3500"/>
              </a:lnSpc>
              <a:spcBef>
                <a:spcPts val="0"/>
              </a:spcBef>
              <a:buClr>
                <a:schemeClr val="hlink"/>
              </a:buClr>
              <a:buSzPct val="90000"/>
              <a:buFont typeface="Wingdings" pitchFamily="2" charset="2"/>
              <a:buChar char="ü"/>
              <a:defRPr/>
            </a:pPr>
            <a:r>
              <a:rPr lang="zh-CN" altLang="en-US" sz="2400" b="1" dirty="0">
                <a:solidFill>
                  <a:srgbClr val="FFD13F"/>
                </a:solidFill>
              </a:rPr>
              <a:t>二噁英来源：</a:t>
            </a:r>
            <a:r>
              <a:rPr lang="zh-CN" altLang="en-US" sz="2400" b="1" dirty="0"/>
              <a:t>化工冶金工业、垃圾焚烧、造纸以及生产杀虫剂等产业。日常生活所用的胶袋，</a:t>
            </a:r>
            <a:r>
              <a:rPr lang="en-US" altLang="zh-CN" sz="2400" b="1" dirty="0"/>
              <a:t>PVC</a:t>
            </a:r>
            <a:r>
              <a:rPr lang="zh-CN" altLang="en-US" sz="2400" b="1" dirty="0"/>
              <a:t>（聚氯乙烯）等物都含有氯，燃烧这些物品时便会释放出二噁英。</a:t>
            </a:r>
            <a:endParaRPr lang="en-US" altLang="zh-CN" sz="2400" b="1" dirty="0"/>
          </a:p>
          <a:p>
            <a:pPr marL="342900" indent="-342900" algn="just" eaLnBrk="1" hangingPunct="1">
              <a:lnSpc>
                <a:spcPts val="3500"/>
              </a:lnSpc>
              <a:spcBef>
                <a:spcPts val="0"/>
              </a:spcBef>
              <a:buClr>
                <a:schemeClr val="hlink"/>
              </a:buClr>
              <a:buSzPct val="90000"/>
              <a:buFont typeface="Wingdings" pitchFamily="2" charset="2"/>
              <a:buChar char="ü"/>
              <a:defRPr/>
            </a:pPr>
            <a:r>
              <a:rPr lang="zh-CN" altLang="en-US" sz="2400" b="1" dirty="0">
                <a:solidFill>
                  <a:srgbClr val="FFD13F"/>
                </a:solidFill>
              </a:rPr>
              <a:t>存在方式：</a:t>
            </a:r>
            <a:r>
              <a:rPr lang="zh-CN" altLang="en-US" sz="2400" b="1" dirty="0"/>
              <a:t>二</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噁</a:t>
            </a:r>
            <a:r>
              <a:rPr lang="zh-CN" altLang="en-US" sz="2400" b="1" dirty="0"/>
              <a:t>英常以微小的颗粒存在于大气、土壤和水中。</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sp>
        <p:nvSpPr>
          <p:cNvPr id="13" name="Rectangle 3"/>
          <p:cNvSpPr txBox="1">
            <a:spLocks noChangeArrowheads="1"/>
          </p:cNvSpPr>
          <p:nvPr/>
        </p:nvSpPr>
        <p:spPr bwMode="auto">
          <a:xfrm>
            <a:off x="304800" y="1152525"/>
            <a:ext cx="5981700" cy="600075"/>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3.4 </a:t>
            </a:r>
            <a:r>
              <a:rPr lang="zh-CN" altLang="en-US" sz="2800" b="1" kern="0"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kern="0" dirty="0" smtClean="0">
              <a:solidFill>
                <a:srgbClr val="FF66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33C6B8D-7968-4F60-9DAB-CBC69DF83A69}" type="slidenum">
              <a:rPr lang="zh-CN" altLang="en-US" sz="1200"/>
              <a:pPr/>
              <a:t>61</a:t>
            </a:fld>
            <a:endParaRPr lang="en-US" altLang="zh-CN" sz="1200"/>
          </a:p>
        </p:txBody>
      </p:sp>
      <p:grpSp>
        <p:nvGrpSpPr>
          <p:cNvPr id="74757"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47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2" name="Rectangle 1"/>
          <p:cNvSpPr/>
          <p:nvPr/>
        </p:nvSpPr>
        <p:spPr>
          <a:xfrm>
            <a:off x="306388" y="2170113"/>
            <a:ext cx="8534400" cy="1438275"/>
          </a:xfrm>
          <a:prstGeom prst="rect">
            <a:avLst/>
          </a:prstGeom>
        </p:spPr>
        <p:txBody>
          <a:bodyPr>
            <a:spAutoFit/>
          </a:bodyPr>
          <a:lstStyle/>
          <a:p>
            <a:pPr algn="just"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危害水生环境物质的分类</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物质满足表</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5</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所列急性</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、慢性</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1</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或慢性</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2</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的标准，应列为“危害环境物质（水生环境）”。</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sp>
        <p:nvSpPr>
          <p:cNvPr id="13" name="Rectangle 3"/>
          <p:cNvSpPr>
            <a:spLocks noGrp="1" noChangeArrowheads="1"/>
          </p:cNvSpPr>
          <p:nvPr>
            <p:ph type="body" sz="half" idx="1"/>
          </p:nvPr>
        </p:nvSpPr>
        <p:spPr>
          <a:xfrm>
            <a:off x="304800" y="1152525"/>
            <a:ext cx="59817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dirty="0"/>
              <a:t>北京化工大学</a:t>
            </a:r>
            <a:endParaRPr lang="en-US" altLang="zh-CN" dirty="0"/>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90F4265-40D0-4DF0-8BA6-4A452A0D40E7}" type="slidenum">
              <a:rPr lang="zh-CN" altLang="en-US" sz="1200"/>
              <a:pPr/>
              <a:t>62</a:t>
            </a:fld>
            <a:endParaRPr lang="en-US" altLang="zh-CN" sz="1200"/>
          </a:p>
        </p:txBody>
      </p:sp>
      <p:grpSp>
        <p:nvGrpSpPr>
          <p:cNvPr id="7578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58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2" name="Rectangle 1"/>
          <p:cNvSpPr/>
          <p:nvPr/>
        </p:nvSpPr>
        <p:spPr>
          <a:xfrm>
            <a:off x="457200" y="1600200"/>
            <a:ext cx="8534400" cy="496888"/>
          </a:xfrm>
          <a:prstGeom prst="rect">
            <a:avLst/>
          </a:prstGeom>
        </p:spPr>
        <p:txBody>
          <a:bodyPr>
            <a:spAutoFit/>
          </a:bodyPr>
          <a:lstStyle/>
          <a:p>
            <a:pPr algn="ctr"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表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5 </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危害水生环境物质分类</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graphicFrame>
        <p:nvGraphicFramePr>
          <p:cNvPr id="3" name="Table 2"/>
          <p:cNvGraphicFramePr>
            <a:graphicFrameLocks noGrp="1"/>
          </p:cNvGraphicFramePr>
          <p:nvPr/>
        </p:nvGraphicFramePr>
        <p:xfrm>
          <a:off x="304800" y="2209800"/>
          <a:ext cx="8534400" cy="4127500"/>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752600">
                  <a:extLst>
                    <a:ext uri="{9D8B030D-6E8A-4147-A177-3AD203B41FA5}">
                      <a16:colId xmlns="" xmlns:a16="http://schemas.microsoft.com/office/drawing/2014/main" val="20002"/>
                    </a:ext>
                  </a:extLst>
                </a:gridCol>
                <a:gridCol w="2895600">
                  <a:extLst>
                    <a:ext uri="{9D8B030D-6E8A-4147-A177-3AD203B41FA5}">
                      <a16:colId xmlns="" xmlns:a16="http://schemas.microsoft.com/office/drawing/2014/main" val="20003"/>
                    </a:ext>
                  </a:extLst>
                </a:gridCol>
              </a:tblGrid>
              <a:tr h="396230">
                <a:tc rowSpan="3">
                  <a:txBody>
                    <a:bodyPr/>
                    <a:lstStyle/>
                    <a:p>
                      <a:pPr algn="ctr"/>
                      <a:r>
                        <a:rPr lang="zh-CN" altLang="en-US" sz="2000" dirty="0" smtClean="0"/>
                        <a:t>急性（短期）</a:t>
                      </a:r>
                      <a:endParaRPr lang="en-US" altLang="zh-CN" sz="2000" dirty="0" smtClean="0"/>
                    </a:p>
                    <a:p>
                      <a:pPr algn="ctr"/>
                      <a:r>
                        <a:rPr lang="zh-CN" altLang="en-US" sz="2000" dirty="0" smtClean="0"/>
                        <a:t>水生危害</a:t>
                      </a:r>
                      <a:r>
                        <a:rPr lang="en-US" altLang="zh-CN" sz="2000" baseline="30000" dirty="0" smtClean="0"/>
                        <a:t>a</a:t>
                      </a:r>
                      <a:endParaRPr lang="zh-CN" altLang="en-US" sz="2000" baseline="30000" dirty="0"/>
                    </a:p>
                  </a:txBody>
                  <a:tcPr marT="45715" marB="45715" anchor="ctr"/>
                </a:tc>
                <a:tc gridSpan="3">
                  <a:txBody>
                    <a:bodyPr/>
                    <a:lstStyle/>
                    <a:p>
                      <a:pPr algn="ctr"/>
                      <a:r>
                        <a:rPr lang="zh-CN" altLang="en-US" sz="2000" dirty="0" smtClean="0"/>
                        <a:t>慢性（长期）水生危害</a:t>
                      </a:r>
                      <a:r>
                        <a:rPr lang="en-US" altLang="zh-CN" sz="2000" baseline="30000" dirty="0" smtClean="0"/>
                        <a:t>b</a:t>
                      </a:r>
                      <a:endParaRPr lang="zh-CN" altLang="en-US" sz="2000" baseline="30000" dirty="0"/>
                    </a:p>
                  </a:txBody>
                  <a:tcPr marT="45715" marB="45715"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10000"/>
                  </a:ext>
                </a:extLst>
              </a:tr>
              <a:tr h="396230">
                <a:tc vMerge="1">
                  <a:txBody>
                    <a:bodyPr/>
                    <a:lstStyle/>
                    <a:p>
                      <a:endParaRPr lang="zh-CN" altLang="en-US" dirty="0"/>
                    </a:p>
                  </a:txBody>
                  <a:tcPr/>
                </a:tc>
                <a:tc gridSpan="2">
                  <a:txBody>
                    <a:bodyPr/>
                    <a:lstStyle/>
                    <a:p>
                      <a:pPr algn="ctr"/>
                      <a:r>
                        <a:rPr lang="zh-CN" altLang="en-US" sz="2000" b="1" dirty="0" smtClean="0"/>
                        <a:t>已掌握充分的慢毒性资料</a:t>
                      </a:r>
                      <a:endParaRPr lang="zh-CN" altLang="en-US" sz="2000" b="1" dirty="0"/>
                    </a:p>
                  </a:txBody>
                  <a:tcPr marT="45715" marB="45715" anchor="ctr"/>
                </a:tc>
                <a:tc hMerge="1">
                  <a:txBody>
                    <a:bodyPr/>
                    <a:lstStyle/>
                    <a:p>
                      <a:endParaRPr lang="zh-CN" altLang="en-US" dirty="0"/>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没掌握充分的慢毒性资料</a:t>
                      </a:r>
                      <a:r>
                        <a:rPr lang="en-US" altLang="zh-CN" sz="2000" b="1" baseline="30000" dirty="0" smtClean="0"/>
                        <a:t>c</a:t>
                      </a:r>
                      <a:endParaRPr lang="zh-CN" altLang="en-US" sz="2000" b="1" baseline="30000" dirty="0" smtClean="0"/>
                    </a:p>
                  </a:txBody>
                  <a:tcPr marT="45715" marB="45715" anchor="ctr"/>
                </a:tc>
                <a:extLst>
                  <a:ext uri="{0D108BD9-81ED-4DB2-BD59-A6C34878D82A}">
                    <a16:rowId xmlns="" xmlns:a16="http://schemas.microsoft.com/office/drawing/2014/main" val="10001"/>
                  </a:ext>
                </a:extLst>
              </a:tr>
              <a:tr h="701030">
                <a:tc vMerge="1">
                  <a:txBody>
                    <a:bodyPr/>
                    <a:lstStyle/>
                    <a:p>
                      <a:endParaRPr lang="zh-CN" altLang="en-US" dirty="0"/>
                    </a:p>
                  </a:txBody>
                  <a:tcPr/>
                </a:tc>
                <a:tc>
                  <a:txBody>
                    <a:bodyPr/>
                    <a:lstStyle/>
                    <a:p>
                      <a:pPr algn="ctr"/>
                      <a:r>
                        <a:rPr lang="zh-CN" altLang="en-US" sz="2000" b="1" dirty="0" smtClean="0"/>
                        <a:t>非快速</a:t>
                      </a:r>
                      <a:endParaRPr lang="en-US" altLang="zh-CN" sz="2000" b="1" dirty="0" smtClean="0"/>
                    </a:p>
                    <a:p>
                      <a:pPr algn="ctr"/>
                      <a:r>
                        <a:rPr lang="zh-CN" altLang="en-US" sz="2000" b="1" dirty="0" smtClean="0"/>
                        <a:t>降解物质</a:t>
                      </a:r>
                      <a:endParaRPr lang="zh-CN" altLang="en-US" sz="2000" b="1" dirty="0"/>
                    </a:p>
                  </a:txBody>
                  <a:tcPr marT="45715" marB="45715" anchor="ctr"/>
                </a:tc>
                <a:tc>
                  <a:txBody>
                    <a:bodyPr/>
                    <a:lstStyle/>
                    <a:p>
                      <a:pPr algn="ctr"/>
                      <a:r>
                        <a:rPr lang="zh-CN" altLang="en-US" sz="2000" b="1" dirty="0" smtClean="0"/>
                        <a:t>快速</a:t>
                      </a:r>
                      <a:endParaRPr lang="en-US" altLang="zh-CN" sz="2000" b="1" dirty="0" smtClean="0"/>
                    </a:p>
                    <a:p>
                      <a:pPr algn="ctr"/>
                      <a:r>
                        <a:rPr lang="zh-CN" altLang="en-US" sz="2000" b="1" dirty="0" smtClean="0"/>
                        <a:t>降解物质</a:t>
                      </a:r>
                      <a:endParaRPr lang="zh-CN" altLang="en-US" sz="2000" b="1" dirty="0"/>
                    </a:p>
                  </a:txBody>
                  <a:tcPr marT="45715" marB="45715" anchor="ctr"/>
                </a:tc>
                <a:tc vMerge="1">
                  <a:txBody>
                    <a:bodyPr/>
                    <a:lstStyle/>
                    <a:p>
                      <a:endParaRPr lang="zh-CN" altLang="en-US" dirty="0"/>
                    </a:p>
                  </a:txBody>
                  <a:tcPr anchor="ctr"/>
                </a:tc>
                <a:extLst>
                  <a:ext uri="{0D108BD9-81ED-4DB2-BD59-A6C34878D82A}">
                    <a16:rowId xmlns="" xmlns:a16="http://schemas.microsoft.com/office/drawing/2014/main" val="10002"/>
                  </a:ext>
                </a:extLst>
              </a:tr>
              <a:tr h="396230">
                <a:tc>
                  <a:txBody>
                    <a:bodyPr/>
                    <a:lstStyle/>
                    <a:p>
                      <a:pPr algn="ctr"/>
                      <a:r>
                        <a:rPr lang="zh-CN" altLang="en-US" sz="2000" b="1" dirty="0" smtClean="0"/>
                        <a:t>类别， 急性</a:t>
                      </a:r>
                      <a:endParaRPr lang="zh-CN" altLang="en-US" sz="2000" b="1" dirty="0"/>
                    </a:p>
                  </a:txBody>
                  <a:tcPr marT="45715" marB="45715" anchor="ctr"/>
                </a:tc>
                <a:tc>
                  <a:txBody>
                    <a:bodyPr/>
                    <a:lstStyle/>
                    <a:p>
                      <a:pPr algn="ctr"/>
                      <a:r>
                        <a:rPr lang="zh-CN" altLang="en-US" sz="2000" b="1" dirty="0" smtClean="0"/>
                        <a:t>类别，慢性 </a:t>
                      </a:r>
                      <a:r>
                        <a:rPr lang="en-US" altLang="zh-CN" sz="2000" b="1" dirty="0" smtClean="0"/>
                        <a:t>1</a:t>
                      </a:r>
                      <a:endParaRPr lang="zh-CN" altLang="en-US" sz="2000" b="1" dirty="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类别，慢性 </a:t>
                      </a:r>
                      <a:r>
                        <a:rPr lang="en-US" altLang="zh-CN" sz="2000" b="1" dirty="0" smtClean="0"/>
                        <a:t>1</a:t>
                      </a:r>
                      <a:endParaRPr lang="zh-CN" altLang="en-US" sz="2000" b="1" dirty="0" smtClean="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类别，慢性 </a:t>
                      </a:r>
                      <a:r>
                        <a:rPr lang="en-US" altLang="zh-CN" sz="2000" b="1" dirty="0" smtClean="0"/>
                        <a:t>1</a:t>
                      </a:r>
                      <a:endParaRPr lang="zh-CN" altLang="en-US" sz="2000" b="1" dirty="0" smtClean="0"/>
                    </a:p>
                  </a:txBody>
                  <a:tcPr marT="45715" marB="45715" anchor="ctr"/>
                </a:tc>
                <a:extLst>
                  <a:ext uri="{0D108BD9-81ED-4DB2-BD59-A6C34878D82A}">
                    <a16:rowId xmlns="" xmlns:a16="http://schemas.microsoft.com/office/drawing/2014/main" val="10003"/>
                  </a:ext>
                </a:extLst>
              </a:tr>
              <a:tr h="2237780">
                <a:tc>
                  <a:txBody>
                    <a:bodyPr/>
                    <a:lstStyle/>
                    <a:p>
                      <a:pPr algn="ctr"/>
                      <a:r>
                        <a:rPr lang="en-US" altLang="zh-CN" sz="2000" b="1" dirty="0" smtClean="0"/>
                        <a:t>LC</a:t>
                      </a:r>
                      <a:r>
                        <a:rPr lang="en-US" altLang="zh-CN" sz="2000" b="1" baseline="-25000" dirty="0" smtClean="0"/>
                        <a:t>50</a:t>
                      </a:r>
                      <a:r>
                        <a:rPr lang="zh-CN" altLang="en-US" sz="2000" b="1" dirty="0" smtClean="0"/>
                        <a:t>（或</a:t>
                      </a:r>
                      <a:r>
                        <a:rPr lang="en-US" altLang="zh-CN" sz="2000" b="1" dirty="0" err="1" smtClean="0"/>
                        <a:t>ECx</a:t>
                      </a:r>
                      <a:r>
                        <a:rPr lang="zh-CN" altLang="en-US" sz="2000" b="1" dirty="0" smtClean="0"/>
                        <a:t>）</a:t>
                      </a:r>
                      <a:r>
                        <a:rPr lang="zh-CN" altLang="en-US" sz="2000" b="1" dirty="0" smtClean="0">
                          <a:latin typeface="宋体"/>
                          <a:ea typeface="宋体"/>
                        </a:rPr>
                        <a:t>≤</a:t>
                      </a:r>
                      <a:r>
                        <a:rPr lang="en-US" altLang="zh-CN" sz="2000" b="1" dirty="0" smtClean="0">
                          <a:latin typeface="宋体"/>
                          <a:ea typeface="宋体"/>
                        </a:rPr>
                        <a:t>1.00</a:t>
                      </a:r>
                      <a:endParaRPr lang="zh-CN" altLang="en-US" sz="2000" b="1" dirty="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NOEC</a:t>
                      </a:r>
                      <a:r>
                        <a:rPr lang="zh-CN" altLang="en-US" sz="2000" b="1" dirty="0" smtClean="0"/>
                        <a:t>（或</a:t>
                      </a:r>
                      <a:r>
                        <a:rPr lang="en-US" altLang="zh-CN" sz="2000" b="1" dirty="0" err="1" smtClean="0"/>
                        <a:t>ECx</a:t>
                      </a:r>
                      <a:r>
                        <a:rPr lang="zh-CN" altLang="en-US" sz="2000" b="1" dirty="0" smtClean="0"/>
                        <a:t>）</a:t>
                      </a:r>
                      <a:r>
                        <a:rPr lang="zh-CN" altLang="en-US" sz="2000" b="1" dirty="0" smtClean="0">
                          <a:latin typeface="宋体"/>
                          <a:ea typeface="+mn-ea"/>
                        </a:rPr>
                        <a:t>≤</a:t>
                      </a:r>
                      <a:r>
                        <a:rPr lang="en-US" altLang="zh-CN" sz="2000" b="1" dirty="0" smtClean="0">
                          <a:latin typeface="宋体"/>
                          <a:ea typeface="+mn-ea"/>
                        </a:rPr>
                        <a:t>0.1</a:t>
                      </a:r>
                      <a:endParaRPr lang="zh-CN" altLang="en-US" sz="2000" b="1" dirty="0" smtClean="0"/>
                    </a:p>
                    <a:p>
                      <a:pPr algn="ctr"/>
                      <a:endParaRPr lang="zh-CN" altLang="en-US" sz="2000" b="1" dirty="0"/>
                    </a:p>
                  </a:txBody>
                  <a:tcPr marT="45715" marB="45715"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t>NOEC</a:t>
                      </a:r>
                      <a:r>
                        <a:rPr lang="zh-CN" altLang="en-US" sz="2000" b="1" dirty="0" smtClean="0"/>
                        <a:t>（或</a:t>
                      </a:r>
                      <a:r>
                        <a:rPr lang="en-US" altLang="zh-CN" sz="2000" b="1" dirty="0" err="1" smtClean="0"/>
                        <a:t>ECx</a:t>
                      </a:r>
                      <a:r>
                        <a:rPr lang="zh-CN" altLang="en-US" sz="2000" b="1" dirty="0" smtClean="0"/>
                        <a:t>）</a:t>
                      </a:r>
                      <a:r>
                        <a:rPr lang="zh-CN" altLang="en-US" sz="2000" b="1" dirty="0" smtClean="0">
                          <a:latin typeface="宋体"/>
                          <a:ea typeface="+mn-ea"/>
                        </a:rPr>
                        <a:t>≤</a:t>
                      </a:r>
                      <a:r>
                        <a:rPr lang="en-US" altLang="zh-CN" sz="2000" b="1" dirty="0" smtClean="0">
                          <a:latin typeface="宋体"/>
                          <a:ea typeface="+mn-ea"/>
                        </a:rPr>
                        <a:t>0.01</a:t>
                      </a:r>
                      <a:endParaRPr lang="zh-CN" altLang="en-US" sz="2000" b="1" dirty="0" smtClean="0"/>
                    </a:p>
                    <a:p>
                      <a:pPr algn="ctr"/>
                      <a:endParaRPr lang="zh-CN" altLang="en-US" sz="2000" b="1" dirty="0"/>
                    </a:p>
                  </a:txBody>
                  <a:tcPr marT="45715" marB="45715"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2000" b="1" dirty="0" smtClean="0"/>
                        <a:t>LC</a:t>
                      </a:r>
                      <a:r>
                        <a:rPr lang="en-US" altLang="zh-CN" sz="2000" b="1" baseline="-25000" dirty="0" smtClean="0"/>
                        <a:t>50 </a:t>
                      </a:r>
                      <a:r>
                        <a:rPr lang="en-US" altLang="zh-CN" sz="2000" b="1" dirty="0" smtClean="0"/>
                        <a:t>(</a:t>
                      </a:r>
                      <a:r>
                        <a:rPr lang="zh-CN" altLang="en-US" sz="2000" b="1" dirty="0" smtClean="0"/>
                        <a:t>或</a:t>
                      </a:r>
                      <a:r>
                        <a:rPr lang="en-US" altLang="zh-CN" sz="2000" b="1" dirty="0" err="1" smtClean="0"/>
                        <a:t>Ecx</a:t>
                      </a:r>
                      <a:r>
                        <a:rPr lang="en-US" altLang="zh-CN" sz="2000" b="1" dirty="0" smtClean="0"/>
                        <a:t>) </a:t>
                      </a:r>
                      <a:r>
                        <a:rPr lang="en-US" altLang="zh-CN" sz="2000" b="1" baseline="30000" dirty="0" smtClean="0"/>
                        <a:t>d  </a:t>
                      </a:r>
                      <a:r>
                        <a:rPr lang="zh-CN" altLang="en-US" sz="2000" b="1" dirty="0" smtClean="0">
                          <a:latin typeface="宋体"/>
                          <a:ea typeface="+mn-ea"/>
                        </a:rPr>
                        <a:t>≤ </a:t>
                      </a:r>
                      <a:r>
                        <a:rPr lang="en-US" altLang="zh-CN" sz="2000" b="1" dirty="0" smtClean="0">
                          <a:latin typeface="宋体"/>
                          <a:ea typeface="+mn-ea"/>
                        </a:rPr>
                        <a:t>1.00</a:t>
                      </a:r>
                      <a:endParaRPr lang="zh-CN" altLang="en-US" sz="2000" b="1" dirty="0" smtClean="0"/>
                    </a:p>
                    <a:p>
                      <a:pPr algn="just"/>
                      <a:r>
                        <a:rPr lang="zh-CN" altLang="en-US" sz="2000" b="1" dirty="0" smtClean="0"/>
                        <a:t>并且该物质满足资料条件之一：</a:t>
                      </a:r>
                      <a:endParaRPr lang="en-US" altLang="zh-CN" sz="2000" b="1" dirty="0" smtClean="0"/>
                    </a:p>
                    <a:p>
                      <a:pPr algn="just"/>
                      <a:r>
                        <a:rPr lang="zh-CN" altLang="en-US" sz="2000" b="1" dirty="0" smtClean="0"/>
                        <a:t>（</a:t>
                      </a:r>
                      <a:r>
                        <a:rPr lang="en-US" altLang="zh-CN" sz="2000" b="1" dirty="0" smtClean="0"/>
                        <a:t>1</a:t>
                      </a:r>
                      <a:r>
                        <a:rPr lang="zh-CN" altLang="en-US" sz="2000" b="1" dirty="0" smtClean="0"/>
                        <a:t>）非快速降解物质</a:t>
                      </a:r>
                      <a:endParaRPr lang="en-US" altLang="zh-CN" sz="2000" b="1" dirty="0" smtClean="0"/>
                    </a:p>
                    <a:p>
                      <a:pPr algn="just"/>
                      <a:r>
                        <a:rPr lang="zh-CN" altLang="en-US" sz="2000" b="1" dirty="0" smtClean="0"/>
                        <a:t>（</a:t>
                      </a:r>
                      <a:r>
                        <a:rPr lang="en-US" altLang="zh-CN" sz="2000" b="1" dirty="0" smtClean="0"/>
                        <a:t>2</a:t>
                      </a:r>
                      <a:r>
                        <a:rPr lang="zh-CN" altLang="en-US" sz="2000" b="1" dirty="0" smtClean="0"/>
                        <a:t>）</a:t>
                      </a:r>
                      <a:r>
                        <a:rPr lang="en-US" altLang="zh-CN" sz="2000" b="1" dirty="0" smtClean="0"/>
                        <a:t>BCF</a:t>
                      </a:r>
                      <a:r>
                        <a:rPr lang="en-US" altLang="zh-CN" sz="2000" b="1" dirty="0" smtClean="0">
                          <a:latin typeface="宋体"/>
                          <a:ea typeface="宋体"/>
                        </a:rPr>
                        <a:t>≥500</a:t>
                      </a:r>
                      <a:r>
                        <a:rPr lang="zh-CN" altLang="en-US" sz="2000" b="1" dirty="0" smtClean="0">
                          <a:latin typeface="宋体"/>
                          <a:ea typeface="宋体"/>
                        </a:rPr>
                        <a:t>，如没有改数值，</a:t>
                      </a:r>
                      <a:r>
                        <a:rPr lang="en-US" altLang="zh-CN" sz="2000" b="1" dirty="0" err="1" smtClean="0">
                          <a:latin typeface="宋体"/>
                          <a:ea typeface="宋体"/>
                        </a:rPr>
                        <a:t>lg</a:t>
                      </a:r>
                      <a:r>
                        <a:rPr lang="en-US" altLang="zh-CN" sz="2000" b="1" baseline="0" dirty="0" smtClean="0">
                          <a:latin typeface="宋体"/>
                          <a:ea typeface="宋体"/>
                        </a:rPr>
                        <a:t> </a:t>
                      </a:r>
                      <a:r>
                        <a:rPr lang="en-US" altLang="zh-CN" sz="2000" b="1" baseline="0" dirty="0" err="1" smtClean="0">
                          <a:latin typeface="宋体"/>
                          <a:ea typeface="宋体"/>
                        </a:rPr>
                        <a:t>Kow</a:t>
                      </a:r>
                      <a:r>
                        <a:rPr lang="en-US" altLang="zh-CN" sz="2000" b="1" baseline="0" dirty="0" smtClean="0">
                          <a:latin typeface="宋体"/>
                          <a:ea typeface="宋体"/>
                        </a:rPr>
                        <a:t> </a:t>
                      </a:r>
                      <a:r>
                        <a:rPr lang="en-US" altLang="zh-CN" sz="2000" b="1" dirty="0" smtClean="0">
                          <a:latin typeface="宋体"/>
                          <a:ea typeface="+mn-ea"/>
                        </a:rPr>
                        <a:t>≥ 4</a:t>
                      </a:r>
                      <a:endParaRPr lang="en-US" altLang="zh-CN" sz="2000" b="1" dirty="0" smtClean="0"/>
                    </a:p>
                  </a:txBody>
                  <a:tcPr marT="45715" marB="45715" anchor="ctr"/>
                </a:tc>
                <a:extLst>
                  <a:ext uri="{0D108BD9-81ED-4DB2-BD59-A6C34878D82A}">
                    <a16:rowId xmlns="" xmlns:a16="http://schemas.microsoft.com/office/drawing/2014/main" val="10004"/>
                  </a:ext>
                </a:extLst>
              </a:tr>
            </a:tbl>
          </a:graphicData>
        </a:graphic>
      </p:graphicFrame>
      <p:sp>
        <p:nvSpPr>
          <p:cNvPr id="13" name="Rectangle 3"/>
          <p:cNvSpPr>
            <a:spLocks noGrp="1" noChangeArrowheads="1"/>
          </p:cNvSpPr>
          <p:nvPr>
            <p:ph type="body" sz="half" idx="1"/>
          </p:nvPr>
        </p:nvSpPr>
        <p:spPr>
          <a:xfrm>
            <a:off x="304800" y="1014315"/>
            <a:ext cx="59817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B47EB65-EDB5-4C53-9A64-4C8C55E61380}" type="slidenum">
              <a:rPr lang="zh-CN" altLang="en-US" sz="1200"/>
              <a:pPr/>
              <a:t>63</a:t>
            </a:fld>
            <a:endParaRPr lang="en-US" altLang="zh-CN" sz="1200"/>
          </a:p>
        </p:txBody>
      </p:sp>
      <p:grpSp>
        <p:nvGrpSpPr>
          <p:cNvPr id="76805"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68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2" name="Rectangle 1"/>
          <p:cNvSpPr/>
          <p:nvPr/>
        </p:nvSpPr>
        <p:spPr>
          <a:xfrm>
            <a:off x="457200" y="1600200"/>
            <a:ext cx="8534400" cy="496888"/>
          </a:xfrm>
          <a:prstGeom prst="rect">
            <a:avLst/>
          </a:prstGeom>
        </p:spPr>
        <p:txBody>
          <a:bodyPr>
            <a:spAutoFit/>
          </a:bodyPr>
          <a:lstStyle/>
          <a:p>
            <a:pPr algn="ctr" eaLnBrk="1" hangingPunct="1">
              <a:lnSpc>
                <a:spcPts val="3500"/>
              </a:lnSpc>
              <a:spcBef>
                <a:spcPts val="0"/>
              </a:spcBef>
              <a:buClr>
                <a:schemeClr val="hlink"/>
              </a:buClr>
              <a:buSzPct val="90000"/>
              <a:defRPr/>
            </a:pP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表 </a:t>
            </a:r>
            <a:r>
              <a:rPr lang="en-US" altLang="zh-CN" sz="2400" b="1" dirty="0">
                <a:effectLst>
                  <a:outerShdw blurRad="38100" dist="38100" dir="2700000" algn="tl">
                    <a:srgbClr val="000000"/>
                  </a:outerShdw>
                </a:effectLst>
                <a:latin typeface="Times New Roman" pitchFamily="18" charset="0"/>
                <a:ea typeface="宋体"/>
                <a:cs typeface="Times New Roman" pitchFamily="18" charset="0"/>
              </a:rPr>
              <a:t>5 </a:t>
            </a:r>
            <a:r>
              <a:rPr lang="zh-CN" altLang="en-US" sz="2400" b="1" dirty="0">
                <a:effectLst>
                  <a:outerShdw blurRad="38100" dist="38100" dir="2700000" algn="tl">
                    <a:srgbClr val="000000"/>
                  </a:outerShdw>
                </a:effectLst>
                <a:latin typeface="Times New Roman" pitchFamily="18" charset="0"/>
                <a:ea typeface="宋体"/>
                <a:cs typeface="Times New Roman" pitchFamily="18" charset="0"/>
              </a:rPr>
              <a:t>危害水生环境物质分类</a:t>
            </a:r>
            <a:endParaRPr lang="en-US" altLang="zh-CN" sz="2400" b="1" dirty="0">
              <a:effectLst>
                <a:outerShdw blurRad="38100" dist="38100" dir="2700000" algn="tl">
                  <a:srgbClr val="000000"/>
                </a:outerShdw>
              </a:effectLst>
              <a:latin typeface="Times New Roman" pitchFamily="18" charset="0"/>
              <a:ea typeface="宋体"/>
              <a:cs typeface="Times New Roman" pitchFamily="18" charset="0"/>
            </a:endParaRPr>
          </a:p>
        </p:txBody>
      </p:sp>
      <p:graphicFrame>
        <p:nvGraphicFramePr>
          <p:cNvPr id="3" name="Table 2"/>
          <p:cNvGraphicFramePr>
            <a:graphicFrameLocks noGrp="1"/>
          </p:cNvGraphicFramePr>
          <p:nvPr/>
        </p:nvGraphicFramePr>
        <p:xfrm>
          <a:off x="381000" y="2209800"/>
          <a:ext cx="8534400" cy="4141788"/>
        </p:xfrm>
        <a:graphic>
          <a:graphicData uri="http://schemas.openxmlformats.org/drawingml/2006/table">
            <a:tbl>
              <a:tblPr firstRow="1" bandRow="1">
                <a:tableStyleId>{5C22544A-7EE6-4342-B048-85BDC9FD1C3A}</a:tableStyleId>
              </a:tblPr>
              <a:tblGrid>
                <a:gridCol w="1905000">
                  <a:extLst>
                    <a:ext uri="{9D8B030D-6E8A-4147-A177-3AD203B41FA5}">
                      <a16:colId xmlns="" xmlns:a16="http://schemas.microsoft.com/office/drawing/2014/main" val="20000"/>
                    </a:ext>
                  </a:extLst>
                </a:gridCol>
                <a:gridCol w="1888067">
                  <a:extLst>
                    <a:ext uri="{9D8B030D-6E8A-4147-A177-3AD203B41FA5}">
                      <a16:colId xmlns="" xmlns:a16="http://schemas.microsoft.com/office/drawing/2014/main" val="20001"/>
                    </a:ext>
                  </a:extLst>
                </a:gridCol>
                <a:gridCol w="1738489">
                  <a:extLst>
                    <a:ext uri="{9D8B030D-6E8A-4147-A177-3AD203B41FA5}">
                      <a16:colId xmlns="" xmlns:a16="http://schemas.microsoft.com/office/drawing/2014/main" val="20002"/>
                    </a:ext>
                  </a:extLst>
                </a:gridCol>
                <a:gridCol w="3002844">
                  <a:extLst>
                    <a:ext uri="{9D8B030D-6E8A-4147-A177-3AD203B41FA5}">
                      <a16:colId xmlns="" xmlns:a16="http://schemas.microsoft.com/office/drawing/2014/main" val="20003"/>
                    </a:ext>
                  </a:extLst>
                </a:gridCol>
              </a:tblGrid>
              <a:tr h="396242">
                <a:tc rowSpan="3">
                  <a:txBody>
                    <a:bodyPr/>
                    <a:lstStyle/>
                    <a:p>
                      <a:pPr algn="ctr"/>
                      <a:r>
                        <a:rPr lang="zh-CN" altLang="en-US" sz="2000" dirty="0" smtClean="0"/>
                        <a:t>急性（短期）</a:t>
                      </a:r>
                      <a:endParaRPr lang="en-US" altLang="zh-CN" sz="2000" dirty="0" smtClean="0"/>
                    </a:p>
                    <a:p>
                      <a:pPr algn="ctr"/>
                      <a:r>
                        <a:rPr lang="zh-CN" altLang="en-US" sz="2000" dirty="0" smtClean="0"/>
                        <a:t>水生危害</a:t>
                      </a:r>
                      <a:endParaRPr lang="zh-CN" altLang="en-US" sz="2000" dirty="0"/>
                    </a:p>
                  </a:txBody>
                  <a:tcPr marT="45721" marB="45721" anchor="ctr"/>
                </a:tc>
                <a:tc gridSpan="3">
                  <a:txBody>
                    <a:bodyPr/>
                    <a:lstStyle/>
                    <a:p>
                      <a:pPr algn="ctr"/>
                      <a:r>
                        <a:rPr lang="zh-CN" altLang="en-US" sz="2000" b="1" dirty="0" smtClean="0"/>
                        <a:t>慢性（长期）水生危害</a:t>
                      </a:r>
                      <a:endParaRPr lang="zh-CN" altLang="en-US" sz="2000" b="1" dirty="0"/>
                    </a:p>
                  </a:txBody>
                  <a:tcPr marT="45721" marB="45721"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 xmlns:a16="http://schemas.microsoft.com/office/drawing/2014/main" val="10000"/>
                  </a:ext>
                </a:extLst>
              </a:tr>
              <a:tr h="404945">
                <a:tc vMerge="1">
                  <a:txBody>
                    <a:bodyPr/>
                    <a:lstStyle/>
                    <a:p>
                      <a:endParaRPr lang="zh-CN" altLang="en-US" dirty="0"/>
                    </a:p>
                  </a:txBody>
                  <a:tcPr/>
                </a:tc>
                <a:tc gridSpan="2">
                  <a:txBody>
                    <a:bodyPr/>
                    <a:lstStyle/>
                    <a:p>
                      <a:pPr algn="ctr"/>
                      <a:r>
                        <a:rPr lang="zh-CN" altLang="en-US" sz="2000" b="1" dirty="0" smtClean="0"/>
                        <a:t>已掌握充分的慢毒性资料</a:t>
                      </a:r>
                      <a:endParaRPr lang="zh-CN" altLang="en-US" sz="2000" b="1" dirty="0"/>
                    </a:p>
                  </a:txBody>
                  <a:tcPr marT="45721" marB="45721" anchor="ctr"/>
                </a:tc>
                <a:tc hMerge="1">
                  <a:txBody>
                    <a:bodyPr/>
                    <a:lstStyle/>
                    <a:p>
                      <a:endParaRPr lang="zh-CN" altLang="en-US" dirty="0"/>
                    </a:p>
                  </a:txBody>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没掌握充分的慢毒性资料</a:t>
                      </a:r>
                    </a:p>
                    <a:p>
                      <a:pPr algn="ctr"/>
                      <a:endParaRPr lang="zh-CN" altLang="en-US" sz="2000" b="1" dirty="0"/>
                    </a:p>
                  </a:txBody>
                  <a:tcPr marT="45721" marB="45721" anchor="ctr"/>
                </a:tc>
                <a:extLst>
                  <a:ext uri="{0D108BD9-81ED-4DB2-BD59-A6C34878D82A}">
                    <a16:rowId xmlns="" xmlns:a16="http://schemas.microsoft.com/office/drawing/2014/main" val="10001"/>
                  </a:ext>
                </a:extLst>
              </a:tr>
              <a:tr h="708654">
                <a:tc vMerge="1">
                  <a:txBody>
                    <a:bodyPr/>
                    <a:lstStyle/>
                    <a:p>
                      <a:endParaRPr lang="zh-CN" altLang="en-US" dirty="0"/>
                    </a:p>
                  </a:txBody>
                  <a:tcPr/>
                </a:tc>
                <a:tc>
                  <a:txBody>
                    <a:bodyPr/>
                    <a:lstStyle/>
                    <a:p>
                      <a:pPr algn="ctr"/>
                      <a:r>
                        <a:rPr lang="zh-CN" altLang="en-US" sz="2000" b="1" dirty="0" smtClean="0"/>
                        <a:t>非快速</a:t>
                      </a:r>
                      <a:endParaRPr lang="en-US" altLang="zh-CN" sz="2000" b="1" dirty="0" smtClean="0"/>
                    </a:p>
                    <a:p>
                      <a:pPr algn="ctr"/>
                      <a:r>
                        <a:rPr lang="zh-CN" altLang="en-US" sz="2000" b="1" dirty="0" smtClean="0"/>
                        <a:t>降解物质</a:t>
                      </a:r>
                      <a:endParaRPr lang="zh-CN" altLang="en-US" sz="2000" b="1" dirty="0"/>
                    </a:p>
                  </a:txBody>
                  <a:tcPr marT="45721" marB="45721" anchor="ctr"/>
                </a:tc>
                <a:tc>
                  <a:txBody>
                    <a:bodyPr/>
                    <a:lstStyle/>
                    <a:p>
                      <a:pPr algn="ctr"/>
                      <a:r>
                        <a:rPr lang="zh-CN" altLang="en-US" sz="2000" b="1" dirty="0" smtClean="0"/>
                        <a:t>快速</a:t>
                      </a:r>
                      <a:endParaRPr lang="en-US" altLang="zh-CN" sz="2000" b="1" dirty="0" smtClean="0"/>
                    </a:p>
                    <a:p>
                      <a:pPr algn="ctr"/>
                      <a:r>
                        <a:rPr lang="zh-CN" altLang="en-US" sz="2000" b="1" dirty="0" smtClean="0"/>
                        <a:t>降解物质</a:t>
                      </a:r>
                      <a:endParaRPr lang="zh-CN" altLang="en-US" sz="2000" b="1" dirty="0"/>
                    </a:p>
                  </a:txBody>
                  <a:tcPr marT="45721" marB="45721" anchor="ctr"/>
                </a:tc>
                <a:tc vMerge="1">
                  <a:txBody>
                    <a:bodyPr/>
                    <a:lstStyle/>
                    <a:p>
                      <a:endParaRPr lang="zh-CN" altLang="en-US" dirty="0"/>
                    </a:p>
                  </a:txBody>
                  <a:tcPr anchor="ctr"/>
                </a:tc>
                <a:extLst>
                  <a:ext uri="{0D108BD9-81ED-4DB2-BD59-A6C34878D82A}">
                    <a16:rowId xmlns="" xmlns:a16="http://schemas.microsoft.com/office/drawing/2014/main" val="10002"/>
                  </a:ext>
                </a:extLst>
              </a:tr>
              <a:tr h="404945">
                <a:tc>
                  <a:txBody>
                    <a:bodyPr/>
                    <a:lstStyle/>
                    <a:p>
                      <a:pPr algn="ctr"/>
                      <a:r>
                        <a:rPr lang="en-US" altLang="zh-CN" sz="2000" dirty="0" smtClean="0"/>
                        <a:t>——</a:t>
                      </a:r>
                      <a:endParaRPr lang="zh-CN" altLang="en-US" sz="2000" dirty="0"/>
                    </a:p>
                  </a:txBody>
                  <a:tcPr marT="45721" marB="45721" anchor="ctr"/>
                </a:tc>
                <a:tc>
                  <a:txBody>
                    <a:bodyPr/>
                    <a:lstStyle/>
                    <a:p>
                      <a:pPr algn="ctr"/>
                      <a:r>
                        <a:rPr lang="zh-CN" altLang="en-US" sz="2000" b="1" dirty="0" smtClean="0"/>
                        <a:t>类别，慢性 </a:t>
                      </a:r>
                      <a:r>
                        <a:rPr lang="en-US" altLang="zh-CN" sz="2000" b="1" dirty="0" smtClean="0"/>
                        <a:t>2</a:t>
                      </a:r>
                      <a:endParaRPr lang="zh-CN" altLang="en-US" sz="2000" b="1"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类别，慢性 </a:t>
                      </a:r>
                      <a:r>
                        <a:rPr lang="en-US" altLang="zh-CN" sz="2000" b="1" dirty="0" smtClean="0"/>
                        <a:t>2</a:t>
                      </a:r>
                      <a:endParaRPr lang="zh-CN" altLang="en-US" sz="2000" b="1" dirty="0" smtClean="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t>类别，慢性 </a:t>
                      </a:r>
                      <a:r>
                        <a:rPr lang="en-US" altLang="zh-CN" sz="2000" b="1" dirty="0" smtClean="0"/>
                        <a:t>2</a:t>
                      </a:r>
                      <a:endParaRPr lang="zh-CN" altLang="en-US" sz="2000" b="1" dirty="0" smtClean="0"/>
                    </a:p>
                  </a:txBody>
                  <a:tcPr marT="45721" marB="45721" anchor="ctr"/>
                </a:tc>
                <a:extLst>
                  <a:ext uri="{0D108BD9-81ED-4DB2-BD59-A6C34878D82A}">
                    <a16:rowId xmlns="" xmlns:a16="http://schemas.microsoft.com/office/drawing/2014/main" val="10003"/>
                  </a:ext>
                </a:extLst>
              </a:tr>
              <a:tr h="2227002">
                <a:tc>
                  <a:txBody>
                    <a:bodyPr/>
                    <a:lstStyle/>
                    <a:p>
                      <a:pPr algn="ctr"/>
                      <a:r>
                        <a:rPr lang="en-US" altLang="zh-CN" sz="2000" dirty="0" smtClean="0"/>
                        <a:t>——</a:t>
                      </a:r>
                      <a:endParaRPr lang="zh-CN" altLang="en-US" sz="2000"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latin typeface="宋体"/>
                          <a:ea typeface="+mn-ea"/>
                        </a:rPr>
                        <a:t>0.1&lt;</a:t>
                      </a:r>
                      <a:r>
                        <a:rPr lang="en-US" altLang="zh-CN" sz="2000" b="1" dirty="0" smtClean="0"/>
                        <a:t>NOEC</a:t>
                      </a:r>
                      <a:r>
                        <a:rPr lang="zh-CN" altLang="en-US" sz="2000" b="1" dirty="0" smtClean="0"/>
                        <a:t>（或</a:t>
                      </a:r>
                      <a:r>
                        <a:rPr lang="en-US" altLang="zh-CN" sz="2000" b="1" dirty="0" err="1" smtClean="0"/>
                        <a:t>ECx</a:t>
                      </a:r>
                      <a:r>
                        <a:rPr lang="zh-CN" altLang="en-US" sz="2000" b="1" dirty="0" smtClean="0"/>
                        <a:t>）</a:t>
                      </a:r>
                      <a:r>
                        <a:rPr lang="zh-CN" altLang="en-US" sz="2000" b="1" dirty="0" smtClean="0">
                          <a:latin typeface="宋体"/>
                          <a:ea typeface="+mn-ea"/>
                        </a:rPr>
                        <a:t>≤ </a:t>
                      </a:r>
                      <a:r>
                        <a:rPr lang="en-US" altLang="zh-CN" sz="2000" b="1" dirty="0" smtClean="0">
                          <a:latin typeface="宋体"/>
                          <a:ea typeface="+mn-ea"/>
                        </a:rPr>
                        <a:t>1</a:t>
                      </a:r>
                      <a:endParaRPr lang="zh-CN" altLang="en-US" sz="2000" b="1" dirty="0" smtClean="0"/>
                    </a:p>
                    <a:p>
                      <a:pPr algn="ctr"/>
                      <a:endParaRPr lang="zh-CN" altLang="en-US" sz="2000" b="1"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latin typeface="宋体"/>
                          <a:ea typeface="+mn-ea"/>
                        </a:rPr>
                        <a:t>0.01&lt;</a:t>
                      </a:r>
                      <a:r>
                        <a:rPr lang="en-US" altLang="zh-CN" sz="2000" b="1" dirty="0" smtClean="0"/>
                        <a:t>NOEC</a:t>
                      </a:r>
                      <a:r>
                        <a:rPr lang="zh-CN" altLang="en-US" sz="2000" b="1" dirty="0" smtClean="0"/>
                        <a:t>（或</a:t>
                      </a:r>
                      <a:r>
                        <a:rPr lang="en-US" altLang="zh-CN" sz="2000" b="1" dirty="0" err="1" smtClean="0"/>
                        <a:t>ECx</a:t>
                      </a:r>
                      <a:r>
                        <a:rPr lang="zh-CN" altLang="en-US" sz="2000" b="1" dirty="0" smtClean="0"/>
                        <a:t>）</a:t>
                      </a:r>
                      <a:r>
                        <a:rPr lang="zh-CN" altLang="en-US" sz="2000" b="1" dirty="0" smtClean="0">
                          <a:latin typeface="宋体"/>
                          <a:ea typeface="+mn-ea"/>
                        </a:rPr>
                        <a:t>≤</a:t>
                      </a:r>
                      <a:r>
                        <a:rPr lang="en-US" altLang="zh-CN" sz="2000" b="1" dirty="0" smtClean="0">
                          <a:latin typeface="宋体"/>
                          <a:ea typeface="+mn-ea"/>
                        </a:rPr>
                        <a:t>0.1</a:t>
                      </a:r>
                      <a:endParaRPr lang="zh-CN" altLang="en-US" sz="2000" b="1" dirty="0" smtClean="0"/>
                    </a:p>
                    <a:p>
                      <a:pPr algn="ctr"/>
                      <a:endParaRPr lang="zh-CN" altLang="en-US" sz="2000" b="1" dirty="0"/>
                    </a:p>
                  </a:txBody>
                  <a:tcPr marT="45721" marB="4572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latin typeface="宋体"/>
                          <a:ea typeface="+mn-ea"/>
                        </a:rPr>
                        <a:t>0.1&lt;</a:t>
                      </a:r>
                      <a:r>
                        <a:rPr lang="en-US" altLang="zh-CN" sz="2000" b="1" dirty="0" smtClean="0"/>
                        <a:t>LC</a:t>
                      </a:r>
                      <a:r>
                        <a:rPr lang="en-US" altLang="zh-CN" sz="2000" b="1" baseline="-25000" dirty="0" smtClean="0"/>
                        <a:t>50 </a:t>
                      </a:r>
                      <a:r>
                        <a:rPr lang="en-US" altLang="zh-CN" sz="2000" b="1" dirty="0" smtClean="0"/>
                        <a:t>(</a:t>
                      </a:r>
                      <a:r>
                        <a:rPr lang="zh-CN" altLang="en-US" sz="2000" b="1" dirty="0" smtClean="0"/>
                        <a:t>或</a:t>
                      </a:r>
                      <a:r>
                        <a:rPr lang="en-US" altLang="zh-CN" sz="2000" b="1" dirty="0" err="1" smtClean="0"/>
                        <a:t>Ecx</a:t>
                      </a:r>
                      <a:r>
                        <a:rPr lang="en-US" altLang="zh-CN" sz="2000" b="1" dirty="0" smtClean="0"/>
                        <a:t>)</a:t>
                      </a:r>
                      <a:r>
                        <a:rPr lang="en-US" altLang="zh-CN" sz="2000" b="1" baseline="30000" dirty="0" smtClean="0"/>
                        <a:t> d </a:t>
                      </a:r>
                      <a:r>
                        <a:rPr lang="zh-CN" altLang="en-US" sz="2000" b="1" dirty="0" smtClean="0"/>
                        <a:t> </a:t>
                      </a:r>
                      <a:r>
                        <a:rPr lang="zh-CN" altLang="en-US" sz="2000" b="1" dirty="0" smtClean="0">
                          <a:latin typeface="宋体"/>
                          <a:ea typeface="+mn-ea"/>
                        </a:rPr>
                        <a:t>≤ </a:t>
                      </a:r>
                      <a:r>
                        <a:rPr lang="en-US" altLang="zh-CN" sz="2000" b="1" dirty="0" smtClean="0">
                          <a:latin typeface="宋体"/>
                          <a:ea typeface="+mn-ea"/>
                        </a:rPr>
                        <a:t>10.0</a:t>
                      </a:r>
                      <a:endParaRPr lang="zh-CN" altLang="en-US" sz="2000" b="1" dirty="0" smtClean="0"/>
                    </a:p>
                    <a:p>
                      <a:pPr algn="just"/>
                      <a:r>
                        <a:rPr lang="zh-CN" altLang="en-US" sz="2000" b="1" dirty="0" smtClean="0"/>
                        <a:t>并且该物质满足资料条件之一：</a:t>
                      </a:r>
                      <a:endParaRPr lang="en-US" altLang="zh-CN" sz="2000" b="1" dirty="0" smtClean="0"/>
                    </a:p>
                    <a:p>
                      <a:pPr algn="just"/>
                      <a:r>
                        <a:rPr lang="zh-CN" altLang="en-US" sz="2000" b="1" dirty="0" smtClean="0"/>
                        <a:t>（</a:t>
                      </a:r>
                      <a:r>
                        <a:rPr lang="en-US" altLang="zh-CN" sz="2000" b="1" dirty="0" smtClean="0"/>
                        <a:t>1</a:t>
                      </a:r>
                      <a:r>
                        <a:rPr lang="zh-CN" altLang="en-US" sz="2000" b="1" dirty="0" smtClean="0"/>
                        <a:t>）非快速降解物质</a:t>
                      </a:r>
                      <a:endParaRPr lang="en-US" altLang="zh-CN" sz="2000" b="1" dirty="0" smtClean="0"/>
                    </a:p>
                    <a:p>
                      <a:pPr algn="just"/>
                      <a:r>
                        <a:rPr lang="zh-CN" altLang="en-US" sz="2000" b="1" dirty="0" smtClean="0"/>
                        <a:t>（</a:t>
                      </a:r>
                      <a:r>
                        <a:rPr lang="en-US" altLang="zh-CN" sz="2000" b="1" dirty="0" smtClean="0"/>
                        <a:t>2</a:t>
                      </a:r>
                      <a:r>
                        <a:rPr lang="zh-CN" altLang="en-US" sz="2000" b="1" dirty="0" smtClean="0"/>
                        <a:t>）</a:t>
                      </a:r>
                      <a:r>
                        <a:rPr lang="en-US" altLang="zh-CN" sz="2000" b="1" dirty="0" smtClean="0"/>
                        <a:t>BCF</a:t>
                      </a:r>
                      <a:r>
                        <a:rPr lang="en-US" altLang="zh-CN" sz="2000" b="1" dirty="0" smtClean="0">
                          <a:latin typeface="宋体"/>
                          <a:ea typeface="宋体"/>
                        </a:rPr>
                        <a:t>≥500</a:t>
                      </a:r>
                      <a:r>
                        <a:rPr lang="zh-CN" altLang="en-US" sz="2000" b="1" dirty="0" smtClean="0">
                          <a:latin typeface="宋体"/>
                          <a:ea typeface="宋体"/>
                        </a:rPr>
                        <a:t>，如没有改数值，</a:t>
                      </a:r>
                      <a:r>
                        <a:rPr lang="en-US" altLang="zh-CN" sz="2000" b="1" dirty="0" err="1" smtClean="0">
                          <a:latin typeface="宋体"/>
                          <a:ea typeface="宋体"/>
                        </a:rPr>
                        <a:t>lg</a:t>
                      </a:r>
                      <a:r>
                        <a:rPr lang="en-US" altLang="zh-CN" sz="2000" b="1" baseline="0" dirty="0" smtClean="0">
                          <a:latin typeface="宋体"/>
                          <a:ea typeface="宋体"/>
                        </a:rPr>
                        <a:t> </a:t>
                      </a:r>
                      <a:r>
                        <a:rPr lang="en-US" altLang="zh-CN" sz="2000" b="1" baseline="0" dirty="0" err="1" smtClean="0">
                          <a:latin typeface="宋体"/>
                          <a:ea typeface="宋体"/>
                        </a:rPr>
                        <a:t>Kow</a:t>
                      </a:r>
                      <a:r>
                        <a:rPr lang="en-US" altLang="zh-CN" sz="2000" b="1" baseline="0" dirty="0" smtClean="0">
                          <a:latin typeface="宋体"/>
                          <a:ea typeface="宋体"/>
                        </a:rPr>
                        <a:t> </a:t>
                      </a:r>
                      <a:r>
                        <a:rPr lang="en-US" altLang="zh-CN" sz="2000" b="1" dirty="0" smtClean="0">
                          <a:latin typeface="宋体"/>
                          <a:ea typeface="+mn-ea"/>
                        </a:rPr>
                        <a:t>≥ 1</a:t>
                      </a:r>
                      <a:endParaRPr lang="en-US" altLang="zh-CN" sz="2000" b="1" dirty="0" smtClean="0"/>
                    </a:p>
                  </a:txBody>
                  <a:tcPr marT="45721" marB="45721" anchor="ctr"/>
                </a:tc>
                <a:extLst>
                  <a:ext uri="{0D108BD9-81ED-4DB2-BD59-A6C34878D82A}">
                    <a16:rowId xmlns="" xmlns:a16="http://schemas.microsoft.com/office/drawing/2014/main" val="10004"/>
                  </a:ext>
                </a:extLst>
              </a:tr>
            </a:tbl>
          </a:graphicData>
        </a:graphic>
      </p:graphicFrame>
      <p:sp>
        <p:nvSpPr>
          <p:cNvPr id="13" name="Rectangle 3"/>
          <p:cNvSpPr txBox="1">
            <a:spLocks noChangeArrowheads="1"/>
          </p:cNvSpPr>
          <p:nvPr/>
        </p:nvSpPr>
        <p:spPr bwMode="auto">
          <a:xfrm>
            <a:off x="304800" y="1152525"/>
            <a:ext cx="5981700" cy="600075"/>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smtClean="0">
                <a:solidFill>
                  <a:srgbClr val="FF6600"/>
                </a:solidFill>
              </a:rPr>
              <a:t>3.4 </a:t>
            </a:r>
            <a:r>
              <a:rPr lang="zh-CN" altLang="en-US" sz="2800" b="1" kern="0" smtClean="0">
                <a:solidFill>
                  <a:srgbClr val="FF6600"/>
                </a:solidFill>
              </a:rPr>
              <a:t>中国关于危险物的分类定义</a:t>
            </a:r>
          </a:p>
          <a:p>
            <a:pPr eaLnBrk="1" hangingPunct="1">
              <a:lnSpc>
                <a:spcPct val="90000"/>
              </a:lnSpc>
              <a:buFont typeface="Wingdings" pitchFamily="2" charset="2"/>
              <a:buNone/>
              <a:defRPr/>
            </a:pPr>
            <a:endParaRPr lang="zh-CN" altLang="en-US" sz="2800" b="1" kern="0" dirty="0" smtClean="0">
              <a:solidFill>
                <a:srgbClr val="FF66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80F71E8-7E07-4CEA-A970-875713F5CA8C}" type="slidenum">
              <a:rPr lang="zh-CN" altLang="en-US" sz="1200"/>
              <a:pPr/>
              <a:t>64</a:t>
            </a:fld>
            <a:endParaRPr lang="en-US" altLang="zh-CN" sz="1200"/>
          </a:p>
        </p:txBody>
      </p:sp>
      <p:grpSp>
        <p:nvGrpSpPr>
          <p:cNvPr id="77829"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78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2" name="Rectangle 1"/>
          <p:cNvSpPr/>
          <p:nvPr/>
        </p:nvSpPr>
        <p:spPr>
          <a:xfrm>
            <a:off x="304800" y="1524000"/>
            <a:ext cx="8610600" cy="5029200"/>
          </a:xfrm>
          <a:prstGeom prst="rect">
            <a:avLst/>
          </a:prstGeom>
        </p:spPr>
        <p:txBody>
          <a:bodyPr>
            <a:spAutoFit/>
          </a:bodyPr>
          <a:lstStyle/>
          <a:p>
            <a:pPr algn="just" eaLnBrk="1" hangingPunct="1">
              <a:lnSpc>
                <a:spcPts val="3500"/>
              </a:lnSpc>
              <a:spcBef>
                <a:spcPts val="0"/>
              </a:spcBef>
              <a:buClr>
                <a:schemeClr val="hlink"/>
              </a:buClr>
              <a:buSzPct val="90000"/>
              <a:defRPr/>
            </a:pP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表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5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注：</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BCF</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：生物富集系数；</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err="1">
                <a:effectLst>
                  <a:outerShdw blurRad="38100" dist="38100" dir="2700000" algn="tl">
                    <a:srgbClr val="000000"/>
                  </a:outerShdw>
                </a:effectLst>
                <a:latin typeface="Times New Roman" pitchFamily="18" charset="0"/>
                <a:ea typeface="宋体"/>
                <a:cs typeface="Times New Roman" pitchFamily="18" charset="0"/>
              </a:rPr>
              <a:t>ECx</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：产生</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x%</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反应的物质浓度，单位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EC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：造成</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最大反应的物质有效浓度，单位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ErC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：在减缓增长上的</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EC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，单位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err="1">
                <a:effectLst>
                  <a:outerShdw blurRad="38100" dist="38100" dir="2700000" algn="tl">
                    <a:srgbClr val="000000"/>
                  </a:outerShdw>
                </a:effectLst>
                <a:latin typeface="Times New Roman" pitchFamily="18" charset="0"/>
                <a:ea typeface="宋体"/>
                <a:cs typeface="Times New Roman" pitchFamily="18" charset="0"/>
              </a:rPr>
              <a:t>Kow</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：辛醇溶液分配系数；</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LC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000" dirty="0">
                <a:effectLst>
                  <a:outerShdw blurRad="38100" dist="38100" dir="2700000" algn="tl">
                    <a:srgbClr val="000000"/>
                  </a:outerShdw>
                </a:effectLst>
                <a:latin typeface="Times New Roman" pitchFamily="18" charset="0"/>
                <a:ea typeface="宋体"/>
                <a:cs typeface="Times New Roman" pitchFamily="18" charset="0"/>
                <a:sym typeface="Wingdings" pitchFamily="2" charset="2"/>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sym typeface="Wingdings" pitchFamily="2" charset="2"/>
              </a:rPr>
              <a:t>致命浓度），物质在水中造成一组实验动物</a:t>
            </a:r>
            <a:r>
              <a:rPr lang="en-US" altLang="zh-CN" sz="2000" dirty="0">
                <a:effectLst>
                  <a:outerShdw blurRad="38100" dist="38100" dir="2700000" algn="tl">
                    <a:srgbClr val="000000"/>
                  </a:outerShdw>
                </a:effectLst>
                <a:latin typeface="Times New Roman" pitchFamily="18" charset="0"/>
                <a:ea typeface="宋体"/>
                <a:cs typeface="Times New Roman" pitchFamily="18" charset="0"/>
                <a:sym typeface="Wingdings" pitchFamily="2" charset="2"/>
              </a:rPr>
              <a:t>50% </a:t>
            </a:r>
            <a:r>
              <a:rPr lang="zh-CN" altLang="en-US" sz="2000" dirty="0">
                <a:effectLst>
                  <a:outerShdw blurRad="38100" dist="38100" dir="2700000" algn="tl">
                    <a:srgbClr val="000000"/>
                  </a:outerShdw>
                </a:effectLst>
                <a:latin typeface="Times New Roman" pitchFamily="18" charset="0"/>
                <a:ea typeface="宋体"/>
                <a:cs typeface="Times New Roman" pitchFamily="18" charset="0"/>
                <a:sym typeface="Wingdings" pitchFamily="2" charset="2"/>
              </a:rPr>
              <a:t>死亡的浓度，</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单位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NOEC</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（无显见效果浓度）：试验浓度刚好低于产生在统计有效的有害影响的最低测得浓度。</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NOEC</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不产生在统计上有效的应受管制的有害影响。</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NOEC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单位</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p:txBody>
      </p:sp>
      <p:sp>
        <p:nvSpPr>
          <p:cNvPr id="13" name="Rectangle 3"/>
          <p:cNvSpPr txBox="1">
            <a:spLocks noChangeArrowheads="1"/>
          </p:cNvSpPr>
          <p:nvPr/>
        </p:nvSpPr>
        <p:spPr bwMode="auto">
          <a:xfrm>
            <a:off x="304800" y="1152525"/>
            <a:ext cx="5981700" cy="600075"/>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smtClean="0">
                <a:solidFill>
                  <a:srgbClr val="FF6600"/>
                </a:solidFill>
              </a:rPr>
              <a:t>3.4 </a:t>
            </a:r>
            <a:r>
              <a:rPr lang="zh-CN" altLang="en-US" sz="2800" b="1" kern="0" smtClean="0">
                <a:solidFill>
                  <a:srgbClr val="FF6600"/>
                </a:solidFill>
              </a:rPr>
              <a:t>中国关于危险物的分类定义</a:t>
            </a:r>
          </a:p>
          <a:p>
            <a:pPr eaLnBrk="1" hangingPunct="1">
              <a:lnSpc>
                <a:spcPct val="90000"/>
              </a:lnSpc>
              <a:buFont typeface="Wingdings" pitchFamily="2" charset="2"/>
              <a:buNone/>
              <a:defRPr/>
            </a:pPr>
            <a:endParaRPr lang="zh-CN" altLang="en-US" sz="2800" b="1" kern="0" dirty="0" smtClean="0">
              <a:solidFill>
                <a:srgbClr val="FF66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4"/>
          <p:cNvSpPr>
            <a:spLocks noGrp="1"/>
          </p:cNvSpPr>
          <p:nvPr>
            <p:ph type="dt" sz="quarter" idx="10"/>
          </p:nvPr>
        </p:nvSpPr>
        <p:spPr/>
        <p:txBody>
          <a:bodyPr/>
          <a:lstStyle/>
          <a:p>
            <a:pPr>
              <a:defRPr/>
            </a:pPr>
            <a:fld id="{51F25760-F2BC-447B-9268-AEDE4E37AF86}" type="datetime1">
              <a:rPr lang="zh-CN" altLang="en-US"/>
              <a:pPr>
                <a:defRPr/>
              </a:pPr>
              <a:t>2017/3/7</a:t>
            </a:fld>
            <a:endParaRPr lang="en-US" altLang="zh-CN"/>
          </a:p>
        </p:txBody>
      </p:sp>
      <p:sp>
        <p:nvSpPr>
          <p:cNvPr id="19" name="Footer Placeholder 5"/>
          <p:cNvSpPr>
            <a:spLocks noGrp="1"/>
          </p:cNvSpPr>
          <p:nvPr>
            <p:ph type="ftr" sz="quarter" idx="11"/>
          </p:nvPr>
        </p:nvSpPr>
        <p:spPr/>
        <p:txBody>
          <a:bodyPr/>
          <a:lstStyle/>
          <a:p>
            <a:pPr>
              <a:defRPr/>
            </a:pPr>
            <a:r>
              <a:rPr lang="zh-CN" altLang="en-US"/>
              <a:t>北京化工大学</a:t>
            </a:r>
            <a:endParaRPr lang="en-US" altLang="zh-CN"/>
          </a:p>
        </p:txBody>
      </p:sp>
      <p:sp>
        <p:nvSpPr>
          <p:cNvPr id="20"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9675E7D-1B8F-4D69-A3A5-0F04BFF3A0D4}" type="slidenum">
              <a:rPr lang="zh-CN" altLang="en-US" sz="1200"/>
              <a:pPr/>
              <a:t>65</a:t>
            </a:fld>
            <a:endParaRPr lang="en-US" altLang="zh-CN" sz="1200"/>
          </a:p>
        </p:txBody>
      </p:sp>
      <p:grpSp>
        <p:nvGrpSpPr>
          <p:cNvPr id="7885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88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2" name="Rectangle 1"/>
          <p:cNvSpPr/>
          <p:nvPr/>
        </p:nvSpPr>
        <p:spPr>
          <a:xfrm>
            <a:off x="304800" y="1600200"/>
            <a:ext cx="8534400" cy="4132263"/>
          </a:xfrm>
          <a:prstGeom prst="rect">
            <a:avLst/>
          </a:prstGeom>
        </p:spPr>
        <p:txBody>
          <a:bodyPr>
            <a:spAutoFit/>
          </a:bodyPr>
          <a:lstStyle/>
          <a:p>
            <a:pPr algn="just" eaLnBrk="1" hangingPunct="1">
              <a:lnSpc>
                <a:spcPts val="3500"/>
              </a:lnSpc>
              <a:spcBef>
                <a:spcPts val="0"/>
              </a:spcBef>
              <a:buClr>
                <a:schemeClr val="hlink"/>
              </a:buClr>
              <a:buSzPct val="90000"/>
              <a:defRPr/>
            </a:pP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表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5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注：</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3200" baseline="30000" dirty="0">
                <a:effectLst>
                  <a:outerShdw blurRad="38100" dist="38100" dir="2700000" algn="tl">
                    <a:srgbClr val="000000"/>
                  </a:outerShdw>
                </a:effectLst>
                <a:latin typeface="Times New Roman" pitchFamily="18" charset="0"/>
                <a:ea typeface="宋体"/>
                <a:cs typeface="Times New Roman" pitchFamily="18" charset="0"/>
              </a:rPr>
              <a:t>a: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以鱼类、甲壳纲动物，和</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或藻类或其他水生植物的</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LC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（或</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EC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）数值为基础的急性毒性范围。</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3200" baseline="30000" dirty="0">
                <a:effectLst>
                  <a:outerShdw blurRad="38100" dist="38100" dir="2700000" algn="tl">
                    <a:srgbClr val="000000"/>
                  </a:outerShdw>
                </a:effectLst>
                <a:latin typeface="Times New Roman" pitchFamily="18" charset="0"/>
                <a:ea typeface="宋体"/>
                <a:cs typeface="Times New Roman" pitchFamily="18" charset="0"/>
              </a:rPr>
              <a:t>b</a:t>
            </a:r>
            <a:r>
              <a:rPr lang="zh-CN" altLang="en-US" sz="3200" baseline="30000" dirty="0">
                <a:effectLst>
                  <a:outerShdw blurRad="38100" dist="38100" dir="2700000" algn="tl">
                    <a:srgbClr val="000000"/>
                  </a:outerShdw>
                </a:effectLst>
                <a:latin typeface="Times New Roman" pitchFamily="18" charset="0"/>
                <a:ea typeface="宋体"/>
                <a:cs typeface="Times New Roman" pitchFamily="18" charset="0"/>
              </a:rPr>
              <a:t>：</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物质按不同的毒性分类，除非掌握所有三个营养水平的充分的慢毒性数据，在水溶性以上或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1</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mg/L</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3600" baseline="30000" dirty="0">
                <a:effectLst>
                  <a:outerShdw blurRad="38100" dist="38100" dir="2700000" algn="tl">
                    <a:srgbClr val="000000"/>
                  </a:outerShdw>
                </a:effectLst>
                <a:latin typeface="Times New Roman" pitchFamily="18" charset="0"/>
                <a:ea typeface="宋体"/>
                <a:cs typeface="Times New Roman" pitchFamily="18" charset="0"/>
              </a:rPr>
              <a:t>c</a:t>
            </a:r>
            <a:r>
              <a:rPr lang="zh-CN" altLang="en-US" sz="3600" baseline="30000" dirty="0">
                <a:effectLst>
                  <a:outerShdw blurRad="38100" dist="38100" dir="2700000" algn="tl">
                    <a:srgbClr val="000000"/>
                  </a:outerShdw>
                </a:effectLst>
                <a:latin typeface="Times New Roman" pitchFamily="18" charset="0"/>
                <a:ea typeface="宋体"/>
                <a:cs typeface="Times New Roman" pitchFamily="18" charset="0"/>
              </a:rPr>
              <a:t>：</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慢性毒性范围以鱼类或甲壳纲动物的</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NOEC</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或等效的</a:t>
            </a:r>
            <a:r>
              <a:rPr lang="en-US" altLang="zh-CN" sz="2000" dirty="0" err="1">
                <a:effectLst>
                  <a:outerShdw blurRad="38100" dist="38100" dir="2700000" algn="tl">
                    <a:srgbClr val="000000"/>
                  </a:outerShdw>
                </a:effectLst>
                <a:latin typeface="Times New Roman" pitchFamily="18" charset="0"/>
                <a:ea typeface="宋体"/>
                <a:cs typeface="Times New Roman" pitchFamily="18" charset="0"/>
              </a:rPr>
              <a:t>Ecx</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，数值，或其他公认的慢毒性标准为基础。</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a:p>
            <a:pPr algn="just" eaLnBrk="1" hangingPunct="1">
              <a:lnSpc>
                <a:spcPts val="3500"/>
              </a:lnSpc>
              <a:spcBef>
                <a:spcPts val="0"/>
              </a:spcBef>
              <a:buClr>
                <a:schemeClr val="hlink"/>
              </a:buClr>
              <a:buSzPct val="90000"/>
              <a:defRPr/>
            </a:pPr>
            <a:r>
              <a:rPr lang="en-US" altLang="zh-CN" sz="3200" baseline="30000" dirty="0">
                <a:effectLst>
                  <a:outerShdw blurRad="38100" dist="38100" dir="2700000" algn="tl">
                    <a:srgbClr val="000000"/>
                  </a:outerShdw>
                </a:effectLst>
                <a:latin typeface="Times New Roman" pitchFamily="18" charset="0"/>
                <a:ea typeface="宋体"/>
                <a:cs typeface="Times New Roman" pitchFamily="18" charset="0"/>
              </a:rPr>
              <a:t>d</a:t>
            </a:r>
            <a:r>
              <a:rPr lang="zh-CN" altLang="en-US" sz="3200" baseline="30000" dirty="0">
                <a:effectLst>
                  <a:outerShdw blurRad="38100" dist="38100" dir="2700000" algn="tl">
                    <a:srgbClr val="000000"/>
                  </a:outerShdw>
                </a:effectLst>
                <a:latin typeface="Times New Roman" pitchFamily="18" charset="0"/>
                <a:ea typeface="宋体"/>
                <a:cs typeface="Times New Roman" pitchFamily="18" charset="0"/>
              </a:rPr>
              <a:t>：</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LC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或</a:t>
            </a:r>
            <a:r>
              <a:rPr lang="en-US" altLang="zh-CN" sz="2000" dirty="0" err="1">
                <a:effectLst>
                  <a:outerShdw blurRad="38100" dist="38100" dir="2700000" algn="tl">
                    <a:srgbClr val="000000"/>
                  </a:outerShdw>
                </a:effectLst>
                <a:latin typeface="Times New Roman" pitchFamily="18" charset="0"/>
                <a:ea typeface="宋体"/>
                <a:cs typeface="Times New Roman" pitchFamily="18" charset="0"/>
              </a:rPr>
              <a:t>ECx</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分别指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96 h LC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（对鱼类）、</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48 h EC</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（对甲壳纲动物），以及</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72 h </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或 </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96 h </a:t>
            </a:r>
            <a:r>
              <a:rPr lang="en-US" altLang="zh-CN" sz="2000" dirty="0" err="1">
                <a:effectLst>
                  <a:outerShdw blurRad="38100" dist="38100" dir="2700000" algn="tl">
                    <a:srgbClr val="000000"/>
                  </a:outerShdw>
                </a:effectLst>
                <a:latin typeface="Times New Roman" pitchFamily="18" charset="0"/>
                <a:ea typeface="宋体"/>
                <a:cs typeface="Times New Roman" pitchFamily="18" charset="0"/>
              </a:rPr>
              <a:t>ErC</a:t>
            </a:r>
            <a:r>
              <a:rPr lang="en-US" altLang="zh-CN" sz="2000" dirty="0">
                <a:effectLst>
                  <a:outerShdw blurRad="38100" dist="38100" dir="2700000" algn="tl">
                    <a:srgbClr val="000000"/>
                  </a:outerShdw>
                </a:effectLst>
                <a:latin typeface="Times New Roman" pitchFamily="18" charset="0"/>
                <a:ea typeface="宋体"/>
                <a:cs typeface="Times New Roman" pitchFamily="18" charset="0"/>
              </a:rPr>
              <a:t> </a:t>
            </a:r>
            <a:r>
              <a:rPr lang="en-US" altLang="zh-CN" sz="2000" baseline="-25000" dirty="0">
                <a:effectLst>
                  <a:outerShdw blurRad="38100" dist="38100" dir="2700000" algn="tl">
                    <a:srgbClr val="000000"/>
                  </a:outerShdw>
                </a:effectLst>
                <a:latin typeface="Times New Roman" pitchFamily="18" charset="0"/>
                <a:ea typeface="宋体"/>
                <a:cs typeface="Times New Roman" pitchFamily="18" charset="0"/>
              </a:rPr>
              <a:t>50</a:t>
            </a:r>
            <a:r>
              <a:rPr lang="zh-CN" altLang="en-US" sz="2000" dirty="0">
                <a:effectLst>
                  <a:outerShdw blurRad="38100" dist="38100" dir="2700000" algn="tl">
                    <a:srgbClr val="000000"/>
                  </a:outerShdw>
                </a:effectLst>
                <a:latin typeface="Times New Roman" pitchFamily="18" charset="0"/>
                <a:ea typeface="宋体"/>
                <a:cs typeface="Times New Roman" pitchFamily="18" charset="0"/>
              </a:rPr>
              <a:t>（对藻类或其他水生植物）。</a:t>
            </a:r>
            <a:endParaRPr lang="en-US" altLang="zh-CN" sz="2000" dirty="0">
              <a:effectLst>
                <a:outerShdw blurRad="38100" dist="38100" dir="2700000" algn="tl">
                  <a:srgbClr val="000000"/>
                </a:outerShdw>
              </a:effectLst>
              <a:latin typeface="Times New Roman" pitchFamily="18" charset="0"/>
              <a:ea typeface="宋体"/>
              <a:cs typeface="Times New Roman" pitchFamily="18" charset="0"/>
            </a:endParaRPr>
          </a:p>
        </p:txBody>
      </p:sp>
      <p:sp>
        <p:nvSpPr>
          <p:cNvPr id="13" name="Rectangle 3"/>
          <p:cNvSpPr>
            <a:spLocks noGrp="1" noChangeArrowheads="1"/>
          </p:cNvSpPr>
          <p:nvPr>
            <p:ph type="body" sz="half" idx="1"/>
          </p:nvPr>
        </p:nvSpPr>
        <p:spPr>
          <a:xfrm>
            <a:off x="304800" y="1152525"/>
            <a:ext cx="5981700" cy="600075"/>
          </a:xfrm>
        </p:spPr>
        <p:txBody>
          <a:bodyPr/>
          <a:lstStyle/>
          <a:p>
            <a:pPr eaLnBrk="1" hangingPunct="1">
              <a:lnSpc>
                <a:spcPct val="90000"/>
              </a:lnSpc>
              <a:buFont typeface="Wingdings" pitchFamily="2" charset="2"/>
              <a:buNone/>
              <a:defRPr/>
            </a:pPr>
            <a:r>
              <a:rPr lang="en-US" altLang="zh-CN" sz="2800" b="1" dirty="0" smtClean="0">
                <a:solidFill>
                  <a:srgbClr val="FF6600"/>
                </a:solidFill>
              </a:rPr>
              <a:t>3.4 </a:t>
            </a:r>
            <a:r>
              <a:rPr lang="zh-CN" altLang="en-US" sz="2800" b="1" dirty="0" smtClean="0">
                <a:solidFill>
                  <a:srgbClr val="FF6600"/>
                </a:solidFill>
              </a:rPr>
              <a:t>中国关于危险物的分类定义</a:t>
            </a:r>
          </a:p>
          <a:p>
            <a:pPr eaLnBrk="1" hangingPunct="1">
              <a:lnSpc>
                <a:spcPct val="90000"/>
              </a:lnSpc>
              <a:buFont typeface="Wingdings" pitchFamily="2" charset="2"/>
              <a:buNone/>
              <a:defRPr/>
            </a:pP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68CA2984-A775-49CA-95C1-44684C4F7294}" type="slidenum">
              <a:rPr lang="zh-CN" altLang="en-US" sz="1200"/>
              <a:pPr/>
              <a:t>66</a:t>
            </a:fld>
            <a:endParaRPr lang="en-US" altLang="zh-CN" sz="1200"/>
          </a:p>
        </p:txBody>
      </p:sp>
      <p:sp>
        <p:nvSpPr>
          <p:cNvPr id="164869" name="Text Box 5"/>
          <p:cNvSpPr txBox="1">
            <a:spLocks noChangeArrowheads="1"/>
          </p:cNvSpPr>
          <p:nvPr/>
        </p:nvSpPr>
        <p:spPr bwMode="auto">
          <a:xfrm>
            <a:off x="228600" y="1564481"/>
            <a:ext cx="8686800" cy="522288"/>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生产的火灾危险性分类</a:t>
            </a:r>
          </a:p>
        </p:txBody>
      </p:sp>
      <p:grpSp>
        <p:nvGrpSpPr>
          <p:cNvPr id="79877"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798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636911" y="1133669"/>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2455830576"/>
              </p:ext>
            </p:extLst>
          </p:nvPr>
        </p:nvGraphicFramePr>
        <p:xfrm>
          <a:off x="304800" y="2086769"/>
          <a:ext cx="8610600" cy="4216474"/>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370873">
                <a:tc rowSpan="2">
                  <a:txBody>
                    <a:bodyPr/>
                    <a:lstStyle/>
                    <a:p>
                      <a:pPr algn="ctr"/>
                      <a:r>
                        <a:rPr lang="zh-CN" altLang="en-US" sz="1800" dirty="0" smtClean="0">
                          <a:solidFill>
                            <a:schemeClr val="bg1"/>
                          </a:solidFill>
                        </a:rPr>
                        <a:t>生产类别</a:t>
                      </a:r>
                      <a:endParaRPr lang="zh-CN" altLang="en-US" sz="1800" dirty="0">
                        <a:solidFill>
                          <a:schemeClr val="bg1"/>
                        </a:solidFill>
                      </a:endParaRPr>
                    </a:p>
                  </a:txBody>
                  <a:tcPr marT="45724" marB="45724" anchor="ctr"/>
                </a:tc>
                <a:tc gridSpan="2">
                  <a:txBody>
                    <a:bodyPr/>
                    <a:lstStyle/>
                    <a:p>
                      <a:pPr algn="ctr"/>
                      <a:r>
                        <a:rPr lang="zh-CN" altLang="en-US" sz="1800" dirty="0" smtClean="0"/>
                        <a:t>火灾危险特征</a:t>
                      </a:r>
                      <a:endParaRPr lang="zh-CN" altLang="en-US" sz="1800" dirty="0"/>
                    </a:p>
                  </a:txBody>
                  <a:tcPr marT="45724" marB="45724"/>
                </a:tc>
                <a:tc hMerge="1">
                  <a:txBody>
                    <a:bodyPr/>
                    <a:lstStyle/>
                    <a:p>
                      <a:endParaRPr lang="zh-CN" altLang="en-US" dirty="0"/>
                    </a:p>
                  </a:txBody>
                  <a:tcPr/>
                </a:tc>
                <a:extLst>
                  <a:ext uri="{0D108BD9-81ED-4DB2-BD59-A6C34878D82A}">
                    <a16:rowId xmlns="" xmlns:a16="http://schemas.microsoft.com/office/drawing/2014/main" val="10000"/>
                  </a:ext>
                </a:extLst>
              </a:tr>
              <a:tr h="370873">
                <a:tc vMerge="1">
                  <a:txBody>
                    <a:bodyPr/>
                    <a:lstStyle/>
                    <a:p>
                      <a:endParaRPr lang="zh-CN" altLang="en-US" dirty="0"/>
                    </a:p>
                  </a:txBody>
                  <a:tcPr/>
                </a:tc>
                <a:tc>
                  <a:txBody>
                    <a:bodyPr/>
                    <a:lstStyle/>
                    <a:p>
                      <a:pPr algn="ctr"/>
                      <a:r>
                        <a:rPr lang="zh-CN" altLang="en-US" sz="1800" b="1" dirty="0" smtClean="0"/>
                        <a:t>项别</a:t>
                      </a:r>
                      <a:endParaRPr lang="zh-CN" altLang="en-US" sz="1800" b="1" dirty="0"/>
                    </a:p>
                  </a:txBody>
                  <a:tcPr marT="45724" marB="45724"/>
                </a:tc>
                <a:tc>
                  <a:txBody>
                    <a:bodyPr/>
                    <a:lstStyle/>
                    <a:p>
                      <a:pPr algn="ctr"/>
                      <a:r>
                        <a:rPr lang="zh-CN" altLang="en-US" sz="1800" b="1" dirty="0" smtClean="0"/>
                        <a:t>使用或生产下列物质的生产</a:t>
                      </a:r>
                      <a:endParaRPr lang="zh-CN" altLang="en-US" sz="1800" b="1" dirty="0"/>
                    </a:p>
                  </a:txBody>
                  <a:tcPr marT="45724" marB="45724"/>
                </a:tc>
                <a:extLst>
                  <a:ext uri="{0D108BD9-81ED-4DB2-BD59-A6C34878D82A}">
                    <a16:rowId xmlns="" xmlns:a16="http://schemas.microsoft.com/office/drawing/2014/main" val="10001"/>
                  </a:ext>
                </a:extLst>
              </a:tr>
              <a:tr h="2834891">
                <a:tc>
                  <a:txBody>
                    <a:bodyPr/>
                    <a:lstStyle/>
                    <a:p>
                      <a:pPr algn="ctr"/>
                      <a:r>
                        <a:rPr lang="zh-CN" altLang="en-US" sz="3200" b="1" dirty="0" smtClean="0">
                          <a:solidFill>
                            <a:srgbClr val="C00000"/>
                          </a:solidFill>
                        </a:rPr>
                        <a:t>甲</a:t>
                      </a:r>
                      <a:endParaRPr lang="zh-CN" altLang="en-US" sz="3200" b="1" dirty="0">
                        <a:solidFill>
                          <a:srgbClr val="C00000"/>
                        </a:solidFill>
                      </a:endParaRPr>
                    </a:p>
                  </a:txBody>
                  <a:tcPr marT="45724" marB="45724" anchor="ctr"/>
                </a:tc>
                <a:tc>
                  <a:txBody>
                    <a:bodyPr/>
                    <a:lstStyle/>
                    <a:p>
                      <a:pPr algn="ctr"/>
                      <a:r>
                        <a:rPr lang="en-US" altLang="zh-CN" sz="2000" dirty="0" smtClean="0"/>
                        <a:t>1</a:t>
                      </a:r>
                    </a:p>
                    <a:p>
                      <a:pPr algn="ctr"/>
                      <a:r>
                        <a:rPr lang="en-US" altLang="zh-CN" sz="2000" dirty="0" smtClean="0"/>
                        <a:t>2</a:t>
                      </a:r>
                    </a:p>
                    <a:p>
                      <a:pPr algn="ctr"/>
                      <a:r>
                        <a:rPr lang="en-US" altLang="zh-CN" sz="2000" dirty="0" smtClean="0"/>
                        <a:t>3</a:t>
                      </a:r>
                    </a:p>
                    <a:p>
                      <a:pPr algn="ctr"/>
                      <a:endParaRPr lang="en-US" altLang="zh-CN" sz="2400" dirty="0" smtClean="0"/>
                    </a:p>
                    <a:p>
                      <a:pPr algn="ctr"/>
                      <a:r>
                        <a:rPr lang="en-US" altLang="zh-CN" sz="2000" dirty="0" smtClean="0"/>
                        <a:t>4</a:t>
                      </a:r>
                    </a:p>
                    <a:p>
                      <a:pPr algn="ctr"/>
                      <a:endParaRPr lang="en-US" altLang="zh-CN" sz="1800" dirty="0" smtClean="0"/>
                    </a:p>
                    <a:p>
                      <a:pPr algn="ctr"/>
                      <a:r>
                        <a:rPr lang="en-US" altLang="zh-CN" sz="2000" dirty="0" smtClean="0"/>
                        <a:t>5</a:t>
                      </a:r>
                    </a:p>
                    <a:p>
                      <a:pPr algn="ctr"/>
                      <a:endParaRPr lang="en-US" altLang="zh-CN" sz="2000" dirty="0" smtClean="0"/>
                    </a:p>
                    <a:p>
                      <a:pPr algn="ctr"/>
                      <a:r>
                        <a:rPr lang="en-US" altLang="zh-CN" sz="2000" dirty="0" smtClean="0"/>
                        <a:t>6</a:t>
                      </a:r>
                    </a:p>
                    <a:p>
                      <a:pPr algn="ctr"/>
                      <a:endParaRPr lang="en-US" altLang="zh-CN" sz="2000" dirty="0" smtClean="0"/>
                    </a:p>
                    <a:p>
                      <a:pPr algn="ctr"/>
                      <a:r>
                        <a:rPr lang="en-US" altLang="zh-CN" sz="2000" dirty="0" smtClean="0"/>
                        <a:t>7</a:t>
                      </a:r>
                      <a:endParaRPr lang="zh-CN" altLang="en-US" sz="2000" dirty="0"/>
                    </a:p>
                  </a:txBody>
                  <a:tcPr marT="45724" marB="45724" anchor="ctr"/>
                </a:tc>
                <a:tc>
                  <a:txBody>
                    <a:bodyPr/>
                    <a:lstStyle/>
                    <a:p>
                      <a:r>
                        <a:rPr lang="zh-CN" altLang="en-US" sz="2000" dirty="0" smtClean="0"/>
                        <a:t>闪点小于</a:t>
                      </a:r>
                      <a:r>
                        <a:rPr lang="en-US" altLang="zh-CN" sz="2000" dirty="0" smtClean="0"/>
                        <a:t>28℃</a:t>
                      </a:r>
                      <a:r>
                        <a:rPr lang="zh-CN" altLang="en-US" sz="2000" dirty="0" smtClean="0"/>
                        <a:t>的液体</a:t>
                      </a:r>
                      <a:endParaRPr lang="en-US" altLang="zh-CN" sz="2000" dirty="0" smtClean="0"/>
                    </a:p>
                    <a:p>
                      <a:r>
                        <a:rPr lang="zh-CN" altLang="en-US" sz="2000" dirty="0" smtClean="0"/>
                        <a:t>爆炸下限小于</a:t>
                      </a:r>
                      <a:r>
                        <a:rPr lang="en-US" altLang="zh-CN" sz="2000" dirty="0" smtClean="0"/>
                        <a:t>10%</a:t>
                      </a:r>
                      <a:r>
                        <a:rPr lang="zh-CN" altLang="en-US" sz="2000" dirty="0" smtClean="0"/>
                        <a:t>的气体</a:t>
                      </a:r>
                      <a:endParaRPr lang="en-US" altLang="zh-CN" sz="2000" dirty="0" smtClean="0"/>
                    </a:p>
                    <a:p>
                      <a:r>
                        <a:rPr lang="zh-CN" altLang="en-US" sz="2000" dirty="0" smtClean="0"/>
                        <a:t>常温下能自行分解或在空气中氧化能导致迅速自然或爆炸的物质</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常温下受到水或空气中水蒸气的作用，能产生可燃气体并引起燃烧或爆炸的物质</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遇酸、受热、撞击、摩擦、催化以及遇有机物或硫磺等易燃的无机物，极易引起燃烧或爆炸的强氧化剂</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受撞击、摩擦或与氧化剂、有机物接触时能引起燃烧或爆炸的物质</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在密闭设备内操作温度大于等于物质本身自燃点的生产</a:t>
                      </a:r>
                    </a:p>
                  </a:txBody>
                  <a:tcPr marT="45724" marB="45724"/>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5DC16A3-F522-4FE8-A6B8-C4495BC1A1C4}" type="slidenum">
              <a:rPr lang="zh-CN" altLang="en-US" sz="1200"/>
              <a:pPr/>
              <a:t>67</a:t>
            </a:fld>
            <a:endParaRPr lang="en-US" altLang="zh-CN" sz="1200"/>
          </a:p>
        </p:txBody>
      </p:sp>
      <p:sp>
        <p:nvSpPr>
          <p:cNvPr id="164869" name="Text Box 5"/>
          <p:cNvSpPr txBox="1">
            <a:spLocks noChangeArrowheads="1"/>
          </p:cNvSpPr>
          <p:nvPr/>
        </p:nvSpPr>
        <p:spPr bwMode="auto">
          <a:xfrm>
            <a:off x="228600" y="1676400"/>
            <a:ext cx="8686800" cy="522288"/>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生产的火灾危险性分类</a:t>
            </a:r>
          </a:p>
        </p:txBody>
      </p:sp>
      <p:grpSp>
        <p:nvGrpSpPr>
          <p:cNvPr id="80901"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09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381000" y="1143000"/>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3328268303"/>
              </p:ext>
            </p:extLst>
          </p:nvPr>
        </p:nvGraphicFramePr>
        <p:xfrm>
          <a:off x="152400" y="2204682"/>
          <a:ext cx="8610600" cy="4181032"/>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370968">
                <a:tc rowSpan="2">
                  <a:txBody>
                    <a:bodyPr/>
                    <a:lstStyle/>
                    <a:p>
                      <a:pPr algn="ctr"/>
                      <a:r>
                        <a:rPr lang="zh-CN" altLang="en-US" sz="1800" dirty="0" smtClean="0"/>
                        <a:t>生产类别</a:t>
                      </a:r>
                      <a:endParaRPr lang="zh-CN" altLang="en-US" sz="1800" dirty="0"/>
                    </a:p>
                  </a:txBody>
                  <a:tcPr marT="45736" marB="45736" anchor="ctr"/>
                </a:tc>
                <a:tc gridSpan="2">
                  <a:txBody>
                    <a:bodyPr/>
                    <a:lstStyle/>
                    <a:p>
                      <a:pPr algn="ctr"/>
                      <a:r>
                        <a:rPr lang="zh-CN" altLang="en-US" sz="2800" dirty="0" smtClean="0"/>
                        <a:t>火灾危险特征</a:t>
                      </a:r>
                      <a:endParaRPr lang="zh-CN" altLang="en-US" sz="2800" dirty="0"/>
                    </a:p>
                  </a:txBody>
                  <a:tcPr marT="45736" marB="45736"/>
                </a:tc>
                <a:tc hMerge="1">
                  <a:txBody>
                    <a:bodyPr/>
                    <a:lstStyle/>
                    <a:p>
                      <a:endParaRPr lang="zh-CN" altLang="en-US" dirty="0"/>
                    </a:p>
                  </a:txBody>
                  <a:tcPr/>
                </a:tc>
                <a:extLst>
                  <a:ext uri="{0D108BD9-81ED-4DB2-BD59-A6C34878D82A}">
                    <a16:rowId xmlns="" xmlns:a16="http://schemas.microsoft.com/office/drawing/2014/main" val="10000"/>
                  </a:ext>
                </a:extLst>
              </a:tr>
              <a:tr h="370968">
                <a:tc vMerge="1">
                  <a:txBody>
                    <a:bodyPr/>
                    <a:lstStyle/>
                    <a:p>
                      <a:endParaRPr lang="zh-CN" altLang="en-US" dirty="0"/>
                    </a:p>
                  </a:txBody>
                  <a:tcPr/>
                </a:tc>
                <a:tc>
                  <a:txBody>
                    <a:bodyPr/>
                    <a:lstStyle/>
                    <a:p>
                      <a:pPr algn="ctr"/>
                      <a:r>
                        <a:rPr lang="zh-CN" altLang="en-US" sz="1800" b="0" dirty="0" smtClean="0"/>
                        <a:t>项别</a:t>
                      </a:r>
                      <a:endParaRPr lang="zh-CN" altLang="en-US" sz="1800" b="0" dirty="0"/>
                    </a:p>
                  </a:txBody>
                  <a:tcPr marT="45736" marB="45736"/>
                </a:tc>
                <a:tc>
                  <a:txBody>
                    <a:bodyPr/>
                    <a:lstStyle/>
                    <a:p>
                      <a:pPr algn="ctr"/>
                      <a:r>
                        <a:rPr lang="zh-CN" altLang="en-US" sz="1800" b="0" dirty="0" smtClean="0"/>
                        <a:t>使用或生产下列物质的生产</a:t>
                      </a:r>
                      <a:endParaRPr lang="zh-CN" altLang="en-US" sz="1800" b="0" dirty="0"/>
                    </a:p>
                  </a:txBody>
                  <a:tcPr marT="45736" marB="45736"/>
                </a:tc>
                <a:extLst>
                  <a:ext uri="{0D108BD9-81ED-4DB2-BD59-A6C34878D82A}">
                    <a16:rowId xmlns="" xmlns:a16="http://schemas.microsoft.com/office/drawing/2014/main" val="10001"/>
                  </a:ext>
                </a:extLst>
              </a:tr>
              <a:tr h="2012377">
                <a:tc>
                  <a:txBody>
                    <a:bodyPr/>
                    <a:lstStyle/>
                    <a:p>
                      <a:pPr algn="ctr"/>
                      <a:r>
                        <a:rPr lang="zh-CN" altLang="en-US" sz="3200" dirty="0" smtClean="0">
                          <a:solidFill>
                            <a:srgbClr val="C00000"/>
                          </a:solidFill>
                        </a:rPr>
                        <a:t>乙</a:t>
                      </a:r>
                      <a:endParaRPr lang="zh-CN" altLang="en-US" sz="3200" dirty="0">
                        <a:solidFill>
                          <a:srgbClr val="C00000"/>
                        </a:solidFill>
                      </a:endParaRPr>
                    </a:p>
                  </a:txBody>
                  <a:tcPr marT="45736" marB="45736" anchor="ctr"/>
                </a:tc>
                <a:tc>
                  <a:txBody>
                    <a:bodyPr/>
                    <a:lstStyle/>
                    <a:p>
                      <a:pPr algn="ctr">
                        <a:lnSpc>
                          <a:spcPct val="150000"/>
                        </a:lnSpc>
                      </a:pPr>
                      <a:r>
                        <a:rPr lang="en-US" altLang="zh-CN" sz="2000" dirty="0" smtClean="0"/>
                        <a:t>1</a:t>
                      </a:r>
                    </a:p>
                    <a:p>
                      <a:pPr algn="ctr">
                        <a:lnSpc>
                          <a:spcPct val="150000"/>
                        </a:lnSpc>
                      </a:pPr>
                      <a:r>
                        <a:rPr lang="en-US" altLang="zh-CN" sz="2000" dirty="0" smtClean="0"/>
                        <a:t>2</a:t>
                      </a:r>
                    </a:p>
                    <a:p>
                      <a:pPr algn="ctr">
                        <a:lnSpc>
                          <a:spcPct val="150000"/>
                        </a:lnSpc>
                      </a:pPr>
                      <a:r>
                        <a:rPr lang="en-US" altLang="zh-CN" sz="2000" dirty="0" smtClean="0"/>
                        <a:t>3</a:t>
                      </a:r>
                    </a:p>
                    <a:p>
                      <a:pPr algn="ctr">
                        <a:lnSpc>
                          <a:spcPct val="150000"/>
                        </a:lnSpc>
                      </a:pPr>
                      <a:r>
                        <a:rPr lang="en-US" altLang="zh-CN" sz="2000" dirty="0" smtClean="0"/>
                        <a:t>4</a:t>
                      </a:r>
                    </a:p>
                    <a:p>
                      <a:pPr algn="ctr">
                        <a:lnSpc>
                          <a:spcPct val="150000"/>
                        </a:lnSpc>
                      </a:pPr>
                      <a:r>
                        <a:rPr lang="en-US" altLang="zh-CN" sz="2000" dirty="0" smtClean="0"/>
                        <a:t>5</a:t>
                      </a:r>
                    </a:p>
                    <a:p>
                      <a:pPr algn="ctr">
                        <a:lnSpc>
                          <a:spcPct val="150000"/>
                        </a:lnSpc>
                      </a:pPr>
                      <a:r>
                        <a:rPr lang="en-US" altLang="zh-CN" sz="2000" dirty="0" smtClean="0"/>
                        <a:t>6</a:t>
                      </a:r>
                    </a:p>
                    <a:p>
                      <a:pPr algn="ctr">
                        <a:lnSpc>
                          <a:spcPct val="150000"/>
                        </a:lnSpc>
                      </a:pPr>
                      <a:endParaRPr lang="en-US" altLang="zh-CN" sz="2000" dirty="0" smtClean="0"/>
                    </a:p>
                  </a:txBody>
                  <a:tcPr marT="45736" marB="45736" anchor="ctr"/>
                </a:tc>
                <a:tc>
                  <a:txBody>
                    <a:bodyPr/>
                    <a:lstStyle/>
                    <a:p>
                      <a:pPr>
                        <a:lnSpc>
                          <a:spcPct val="150000"/>
                        </a:lnSpc>
                      </a:pPr>
                      <a:r>
                        <a:rPr lang="zh-CN" altLang="en-US" sz="2000" dirty="0" smtClean="0"/>
                        <a:t>闪点大于</a:t>
                      </a:r>
                      <a:r>
                        <a:rPr lang="en-US" altLang="zh-CN" sz="2000" b="0" dirty="0" smtClean="0"/>
                        <a:t>28</a:t>
                      </a:r>
                      <a:r>
                        <a:rPr lang="en-US" altLang="zh-CN" sz="2000" dirty="0" smtClean="0">
                          <a:latin typeface="宋体"/>
                          <a:ea typeface="宋体"/>
                        </a:rPr>
                        <a:t>℃</a:t>
                      </a:r>
                      <a:r>
                        <a:rPr lang="zh-CN" altLang="en-US" sz="2000" dirty="0" smtClean="0">
                          <a:latin typeface="宋体"/>
                          <a:ea typeface="宋体"/>
                        </a:rPr>
                        <a:t>，但小于</a:t>
                      </a:r>
                      <a:r>
                        <a:rPr lang="en-US" altLang="zh-CN" sz="2000" b="0" kern="1200" dirty="0" smtClean="0">
                          <a:solidFill>
                            <a:schemeClr val="dk1"/>
                          </a:solidFill>
                          <a:latin typeface="+mn-lt"/>
                          <a:ea typeface="+mn-ea"/>
                          <a:cs typeface="+mn-cs"/>
                        </a:rPr>
                        <a:t>60</a:t>
                      </a:r>
                      <a:r>
                        <a:rPr lang="en-US" altLang="zh-CN" sz="2000" dirty="0" smtClean="0">
                          <a:latin typeface="宋体"/>
                          <a:ea typeface="+mn-ea"/>
                        </a:rPr>
                        <a:t>℃</a:t>
                      </a:r>
                      <a:r>
                        <a:rPr lang="zh-CN" altLang="en-US" sz="2000" dirty="0" smtClean="0">
                          <a:latin typeface="宋体"/>
                          <a:ea typeface="宋体"/>
                        </a:rPr>
                        <a:t>的液体</a:t>
                      </a:r>
                      <a:endParaRPr lang="en-US" altLang="zh-CN" sz="2000" dirty="0" smtClean="0">
                        <a:latin typeface="宋体"/>
                        <a:ea typeface="宋体"/>
                      </a:endParaRPr>
                    </a:p>
                    <a:p>
                      <a:pPr>
                        <a:lnSpc>
                          <a:spcPct val="150000"/>
                        </a:lnSpc>
                      </a:pPr>
                      <a:r>
                        <a:rPr lang="zh-CN" altLang="en-US" sz="2000" dirty="0" smtClean="0">
                          <a:latin typeface="宋体"/>
                          <a:ea typeface="宋体"/>
                        </a:rPr>
                        <a:t>爆炸下限大于等于</a:t>
                      </a:r>
                      <a:r>
                        <a:rPr lang="en-US" altLang="zh-CN" sz="2000" dirty="0" smtClean="0">
                          <a:latin typeface="宋体"/>
                          <a:ea typeface="宋体"/>
                        </a:rPr>
                        <a:t>10%</a:t>
                      </a:r>
                      <a:r>
                        <a:rPr lang="zh-CN" altLang="en-US" sz="2000" dirty="0" smtClean="0">
                          <a:latin typeface="宋体"/>
                          <a:ea typeface="宋体"/>
                        </a:rPr>
                        <a:t>的气体</a:t>
                      </a:r>
                      <a:endParaRPr lang="en-US" altLang="zh-CN" sz="2000" dirty="0" smtClean="0">
                        <a:latin typeface="宋体"/>
                        <a:ea typeface="宋体"/>
                      </a:endParaRPr>
                    </a:p>
                    <a:p>
                      <a:pPr>
                        <a:lnSpc>
                          <a:spcPct val="150000"/>
                        </a:lnSpc>
                      </a:pPr>
                      <a:r>
                        <a:rPr lang="zh-CN" altLang="en-US" sz="2000" dirty="0" smtClean="0">
                          <a:latin typeface="宋体"/>
                          <a:ea typeface="宋体"/>
                        </a:rPr>
                        <a:t>不属于甲类的</a:t>
                      </a:r>
                      <a:r>
                        <a:rPr lang="zh-CN" altLang="en-US" sz="2000" dirty="0" smtClean="0"/>
                        <a:t>氧化剂</a:t>
                      </a:r>
                      <a:endParaRPr lang="en-US" altLang="zh-CN" sz="2000" dirty="0" smtClean="0"/>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latin typeface="宋体"/>
                          <a:ea typeface="+mn-ea"/>
                        </a:rPr>
                        <a:t>不属于甲类的化学易燃危险固体</a:t>
                      </a:r>
                      <a:endParaRPr lang="en-US" altLang="zh-CN" sz="2000" dirty="0" smtClean="0">
                        <a:latin typeface="宋体"/>
                        <a:ea typeface="+mn-ea"/>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t>助燃气体</a:t>
                      </a:r>
                      <a:endParaRPr lang="en-US" altLang="zh-CN" sz="2000" dirty="0" smtClean="0"/>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t>能与空气形成爆炸性混合物的浮游状态的粉尘、纤维、闪点大于</a:t>
                      </a:r>
                      <a:r>
                        <a:rPr lang="en-US" altLang="zh-CN" sz="2000" b="0" kern="1200" dirty="0" smtClean="0">
                          <a:solidFill>
                            <a:schemeClr val="dk1"/>
                          </a:solidFill>
                          <a:latin typeface="+mn-lt"/>
                          <a:ea typeface="+mn-ea"/>
                          <a:cs typeface="+mn-cs"/>
                        </a:rPr>
                        <a:t>60</a:t>
                      </a:r>
                      <a:r>
                        <a:rPr lang="en-US" altLang="zh-CN" sz="2000" dirty="0" smtClean="0">
                          <a:latin typeface="宋体"/>
                          <a:ea typeface="+mn-ea"/>
                        </a:rPr>
                        <a:t>℃</a:t>
                      </a:r>
                      <a:r>
                        <a:rPr lang="zh-CN" altLang="en-US" sz="2000" dirty="0" smtClean="0"/>
                        <a:t>液体雾滴</a:t>
                      </a:r>
                    </a:p>
                  </a:txBody>
                  <a:tcPr marT="45736" marB="45736"/>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02E33CE-37B5-4320-BBD4-DCE54C5F7B62}" type="slidenum">
              <a:rPr lang="zh-CN" altLang="en-US" sz="1200"/>
              <a:pPr/>
              <a:t>68</a:t>
            </a:fld>
            <a:endParaRPr lang="en-US" altLang="zh-CN" sz="1200"/>
          </a:p>
        </p:txBody>
      </p:sp>
      <p:sp>
        <p:nvSpPr>
          <p:cNvPr id="164869" name="Text Box 5"/>
          <p:cNvSpPr txBox="1">
            <a:spLocks noChangeArrowheads="1"/>
          </p:cNvSpPr>
          <p:nvPr/>
        </p:nvSpPr>
        <p:spPr bwMode="auto">
          <a:xfrm>
            <a:off x="228600" y="1385596"/>
            <a:ext cx="8686800" cy="522288"/>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生产的火灾危险性分类</a:t>
            </a:r>
          </a:p>
        </p:txBody>
      </p:sp>
      <p:grpSp>
        <p:nvGrpSpPr>
          <p:cNvPr id="81925"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19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405882" y="1066800"/>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4018065965"/>
              </p:ext>
            </p:extLst>
          </p:nvPr>
        </p:nvGraphicFramePr>
        <p:xfrm>
          <a:off x="304800" y="1907884"/>
          <a:ext cx="8610600" cy="4724490"/>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370913">
                <a:tc rowSpan="2">
                  <a:txBody>
                    <a:bodyPr/>
                    <a:lstStyle/>
                    <a:p>
                      <a:pPr algn="ctr"/>
                      <a:r>
                        <a:rPr lang="zh-CN" altLang="en-US" sz="1800" dirty="0" smtClean="0"/>
                        <a:t>生产类别</a:t>
                      </a:r>
                      <a:endParaRPr lang="zh-CN" altLang="en-US" sz="1800" dirty="0"/>
                    </a:p>
                  </a:txBody>
                  <a:tcPr marT="45729" marB="45729" anchor="ctr"/>
                </a:tc>
                <a:tc gridSpan="2">
                  <a:txBody>
                    <a:bodyPr/>
                    <a:lstStyle/>
                    <a:p>
                      <a:pPr algn="ctr"/>
                      <a:r>
                        <a:rPr lang="zh-CN" altLang="en-US" sz="2000" dirty="0" smtClean="0"/>
                        <a:t>火灾危险特征</a:t>
                      </a:r>
                      <a:endParaRPr lang="zh-CN" altLang="en-US" sz="2000" dirty="0"/>
                    </a:p>
                  </a:txBody>
                  <a:tcPr marT="45729" marB="45729"/>
                </a:tc>
                <a:tc hMerge="1">
                  <a:txBody>
                    <a:bodyPr/>
                    <a:lstStyle/>
                    <a:p>
                      <a:endParaRPr lang="zh-CN" altLang="en-US" dirty="0"/>
                    </a:p>
                  </a:txBody>
                  <a:tcPr/>
                </a:tc>
                <a:extLst>
                  <a:ext uri="{0D108BD9-81ED-4DB2-BD59-A6C34878D82A}">
                    <a16:rowId xmlns="" xmlns:a16="http://schemas.microsoft.com/office/drawing/2014/main" val="10000"/>
                  </a:ext>
                </a:extLst>
              </a:tr>
              <a:tr h="370913">
                <a:tc vMerge="1">
                  <a:txBody>
                    <a:bodyPr/>
                    <a:lstStyle/>
                    <a:p>
                      <a:endParaRPr lang="zh-CN" altLang="en-US" dirty="0"/>
                    </a:p>
                  </a:txBody>
                  <a:tcPr/>
                </a:tc>
                <a:tc>
                  <a:txBody>
                    <a:bodyPr/>
                    <a:lstStyle/>
                    <a:p>
                      <a:pPr algn="ctr"/>
                      <a:r>
                        <a:rPr lang="zh-CN" altLang="en-US" sz="2000" dirty="0" smtClean="0"/>
                        <a:t>项别</a:t>
                      </a:r>
                      <a:endParaRPr lang="zh-CN" altLang="en-US" sz="2000" dirty="0"/>
                    </a:p>
                  </a:txBody>
                  <a:tcPr marT="45729" marB="45729"/>
                </a:tc>
                <a:tc>
                  <a:txBody>
                    <a:bodyPr/>
                    <a:lstStyle/>
                    <a:p>
                      <a:pPr algn="ctr"/>
                      <a:r>
                        <a:rPr lang="zh-CN" altLang="en-US" sz="2000" dirty="0" smtClean="0"/>
                        <a:t>使用或生产下列物质的生产</a:t>
                      </a:r>
                      <a:endParaRPr lang="zh-CN" altLang="en-US" sz="2000" dirty="0"/>
                    </a:p>
                  </a:txBody>
                  <a:tcPr marT="45729" marB="45729"/>
                </a:tc>
                <a:extLst>
                  <a:ext uri="{0D108BD9-81ED-4DB2-BD59-A6C34878D82A}">
                    <a16:rowId xmlns="" xmlns:a16="http://schemas.microsoft.com/office/drawing/2014/main" val="10001"/>
                  </a:ext>
                </a:extLst>
              </a:tr>
              <a:tr h="640206">
                <a:tc>
                  <a:txBody>
                    <a:bodyPr/>
                    <a:lstStyle/>
                    <a:p>
                      <a:pPr algn="ctr"/>
                      <a:r>
                        <a:rPr lang="zh-CN" altLang="en-US" sz="2800" b="1" dirty="0" smtClean="0">
                          <a:solidFill>
                            <a:srgbClr val="C00000"/>
                          </a:solidFill>
                        </a:rPr>
                        <a:t>丙</a:t>
                      </a:r>
                      <a:endParaRPr lang="zh-CN" altLang="en-US" sz="2800" b="1" dirty="0">
                        <a:solidFill>
                          <a:srgbClr val="C00000"/>
                        </a:solidFill>
                      </a:endParaRPr>
                    </a:p>
                  </a:txBody>
                  <a:tcPr marT="45729" marB="45729" anchor="ctr"/>
                </a:tc>
                <a:tc>
                  <a:txBody>
                    <a:bodyPr/>
                    <a:lstStyle/>
                    <a:p>
                      <a:pPr algn="ctr"/>
                      <a:r>
                        <a:rPr lang="en-US" altLang="zh-CN" sz="2400" dirty="0" smtClean="0"/>
                        <a:t>1</a:t>
                      </a:r>
                    </a:p>
                    <a:p>
                      <a:pPr algn="ctr"/>
                      <a:r>
                        <a:rPr lang="en-US" altLang="zh-CN" sz="2400" dirty="0" smtClean="0"/>
                        <a:t>2</a:t>
                      </a:r>
                    </a:p>
                  </a:txBody>
                  <a:tcPr marT="45729" marB="45729" anchor="ctr"/>
                </a:tc>
                <a:tc>
                  <a:txBody>
                    <a:bodyPr/>
                    <a:lstStyle/>
                    <a:p>
                      <a:pPr>
                        <a:lnSpc>
                          <a:spcPct val="150000"/>
                        </a:lnSpc>
                      </a:pPr>
                      <a:r>
                        <a:rPr lang="zh-CN" altLang="en-US" sz="2000" dirty="0" smtClean="0"/>
                        <a:t>闪点大</a:t>
                      </a:r>
                      <a:r>
                        <a:rPr lang="zh-CN" altLang="en-US" sz="2000" dirty="0" smtClean="0">
                          <a:latin typeface="宋体"/>
                          <a:ea typeface="宋体"/>
                        </a:rPr>
                        <a:t>于等于</a:t>
                      </a:r>
                      <a:r>
                        <a:rPr lang="en-US" altLang="zh-CN" sz="2000" b="0" kern="1200" dirty="0" smtClean="0">
                          <a:solidFill>
                            <a:schemeClr val="dk1"/>
                          </a:solidFill>
                          <a:latin typeface="+mn-lt"/>
                          <a:ea typeface="+mn-ea"/>
                          <a:cs typeface="+mn-cs"/>
                        </a:rPr>
                        <a:t>60</a:t>
                      </a:r>
                      <a:r>
                        <a:rPr lang="en-US" altLang="zh-CN" sz="2000" dirty="0" smtClean="0">
                          <a:latin typeface="宋体"/>
                          <a:ea typeface="+mn-ea"/>
                        </a:rPr>
                        <a:t>℃</a:t>
                      </a:r>
                      <a:r>
                        <a:rPr lang="zh-CN" altLang="en-US" sz="2000" dirty="0" smtClean="0">
                          <a:latin typeface="宋体"/>
                          <a:ea typeface="宋体"/>
                        </a:rPr>
                        <a:t>的液体</a:t>
                      </a:r>
                      <a:endParaRPr lang="en-US" altLang="zh-CN" sz="2000" dirty="0" smtClean="0">
                        <a:latin typeface="宋体"/>
                        <a:ea typeface="宋体"/>
                      </a:endParaRPr>
                    </a:p>
                    <a:p>
                      <a:pPr>
                        <a:lnSpc>
                          <a:spcPct val="150000"/>
                        </a:lnSpc>
                      </a:pPr>
                      <a:r>
                        <a:rPr lang="zh-CN" altLang="en-US" sz="2000" dirty="0" smtClean="0">
                          <a:latin typeface="宋体"/>
                          <a:ea typeface="宋体"/>
                        </a:rPr>
                        <a:t>可燃固体</a:t>
                      </a:r>
                      <a:endParaRPr lang="en-US" altLang="zh-CN" sz="2000" dirty="0" smtClean="0">
                        <a:latin typeface="宋体"/>
                        <a:ea typeface="宋体"/>
                      </a:endParaRPr>
                    </a:p>
                  </a:txBody>
                  <a:tcPr marT="45729" marB="45729"/>
                </a:tc>
                <a:extLst>
                  <a:ext uri="{0D108BD9-81ED-4DB2-BD59-A6C34878D82A}">
                    <a16:rowId xmlns="" xmlns:a16="http://schemas.microsoft.com/office/drawing/2014/main" val="10002"/>
                  </a:ext>
                </a:extLst>
              </a:tr>
              <a:tr h="1463329">
                <a:tc>
                  <a:txBody>
                    <a:bodyPr/>
                    <a:lstStyle/>
                    <a:p>
                      <a:pPr algn="ctr"/>
                      <a:r>
                        <a:rPr lang="zh-CN" altLang="en-US" sz="2800" b="1" dirty="0" smtClean="0">
                          <a:solidFill>
                            <a:srgbClr val="C00000"/>
                          </a:solidFill>
                        </a:rPr>
                        <a:t>丁</a:t>
                      </a:r>
                      <a:endParaRPr lang="zh-CN" altLang="en-US" sz="2800" b="1" dirty="0">
                        <a:solidFill>
                          <a:srgbClr val="C00000"/>
                        </a:solidFill>
                      </a:endParaRPr>
                    </a:p>
                  </a:txBody>
                  <a:tcPr marT="45729" marB="45729" anchor="ctr"/>
                </a:tc>
                <a:tc>
                  <a:txBody>
                    <a:bodyPr/>
                    <a:lstStyle/>
                    <a:p>
                      <a:pPr algn="ctr"/>
                      <a:r>
                        <a:rPr lang="en-US" altLang="zh-CN" sz="2400" dirty="0" smtClean="0"/>
                        <a:t>1</a:t>
                      </a:r>
                    </a:p>
                    <a:p>
                      <a:pPr algn="ctr"/>
                      <a:endParaRPr lang="en-US" altLang="zh-CN" sz="1400" dirty="0" smtClean="0"/>
                    </a:p>
                    <a:p>
                      <a:pPr algn="ctr"/>
                      <a:r>
                        <a:rPr lang="en-US" altLang="zh-CN" sz="2400" dirty="0" smtClean="0"/>
                        <a:t>2</a:t>
                      </a:r>
                    </a:p>
                    <a:p>
                      <a:pPr algn="ctr"/>
                      <a:endParaRPr lang="en-US" altLang="zh-CN" sz="1800" dirty="0" smtClean="0"/>
                    </a:p>
                    <a:p>
                      <a:pPr algn="ctr"/>
                      <a:r>
                        <a:rPr lang="en-US" altLang="zh-CN" sz="2400" dirty="0" smtClean="0"/>
                        <a:t>3</a:t>
                      </a:r>
                    </a:p>
                  </a:txBody>
                  <a:tcPr marT="45729" marB="45729" anchor="ctr"/>
                </a:tc>
                <a:tc>
                  <a:txBody>
                    <a:bodyPr/>
                    <a:lstStyle/>
                    <a:p>
                      <a:pPr algn="just">
                        <a:lnSpc>
                          <a:spcPct val="150000"/>
                        </a:lnSpc>
                      </a:pPr>
                      <a:r>
                        <a:rPr lang="zh-CN" altLang="en-US" sz="2000" dirty="0" smtClean="0">
                          <a:latin typeface="宋体"/>
                          <a:ea typeface="宋体"/>
                        </a:rPr>
                        <a:t>对不燃烧物质进行加工，并在高温或熔化状态下经常产生强辐射热、火花或化验的生产</a:t>
                      </a:r>
                      <a:endParaRPr lang="en-US" altLang="zh-CN" sz="2000" dirty="0" smtClean="0">
                        <a:latin typeface="宋体"/>
                        <a:ea typeface="宋体"/>
                      </a:endParaRPr>
                    </a:p>
                    <a:p>
                      <a:pPr algn="just">
                        <a:lnSpc>
                          <a:spcPct val="150000"/>
                        </a:lnSpc>
                      </a:pPr>
                      <a:r>
                        <a:rPr lang="zh-CN" altLang="en-US" sz="2000" dirty="0" smtClean="0">
                          <a:latin typeface="宋体"/>
                          <a:ea typeface="宋体"/>
                        </a:rPr>
                        <a:t>利用气体、液体、固体作为燃料或将气体、液体进行燃烧作气体用的各种生产</a:t>
                      </a:r>
                      <a:endParaRPr lang="en-US" altLang="zh-CN" sz="2000" dirty="0" smtClean="0">
                        <a:latin typeface="宋体"/>
                        <a:ea typeface="宋体"/>
                      </a:endParaRPr>
                    </a:p>
                    <a:p>
                      <a:pPr algn="just">
                        <a:lnSpc>
                          <a:spcPct val="150000"/>
                        </a:lnSpc>
                      </a:pPr>
                      <a:r>
                        <a:rPr lang="zh-CN" altLang="en-US" sz="2000" dirty="0" smtClean="0">
                          <a:latin typeface="宋体"/>
                          <a:ea typeface="宋体"/>
                        </a:rPr>
                        <a:t>常温下使用或加工难燃烧物质的生产</a:t>
                      </a:r>
                      <a:endParaRPr lang="en-US" altLang="zh-CN" sz="2000" dirty="0" smtClean="0">
                        <a:latin typeface="宋体"/>
                        <a:ea typeface="宋体"/>
                      </a:endParaRPr>
                    </a:p>
                  </a:txBody>
                  <a:tcPr marT="45729" marB="45729"/>
                </a:tc>
                <a:extLst>
                  <a:ext uri="{0D108BD9-81ED-4DB2-BD59-A6C34878D82A}">
                    <a16:rowId xmlns="" xmlns:a16="http://schemas.microsoft.com/office/drawing/2014/main" val="10003"/>
                  </a:ext>
                </a:extLst>
              </a:tr>
              <a:tr h="370913">
                <a:tc>
                  <a:txBody>
                    <a:bodyPr/>
                    <a:lstStyle/>
                    <a:p>
                      <a:pPr algn="ctr"/>
                      <a:r>
                        <a:rPr lang="zh-CN" altLang="en-US" sz="2800" b="1" dirty="0" smtClean="0">
                          <a:solidFill>
                            <a:srgbClr val="C00000"/>
                          </a:solidFill>
                        </a:rPr>
                        <a:t>戊</a:t>
                      </a:r>
                      <a:endParaRPr lang="zh-CN" altLang="en-US" sz="2800" b="1" dirty="0">
                        <a:solidFill>
                          <a:srgbClr val="C00000"/>
                        </a:solidFill>
                      </a:endParaRPr>
                    </a:p>
                  </a:txBody>
                  <a:tcPr marT="45729" marB="45729" anchor="ctr"/>
                </a:tc>
                <a:tc>
                  <a:txBody>
                    <a:bodyPr/>
                    <a:lstStyle/>
                    <a:p>
                      <a:pPr algn="ctr"/>
                      <a:endParaRPr lang="en-US" altLang="zh-CN" sz="2400" dirty="0" smtClean="0"/>
                    </a:p>
                  </a:txBody>
                  <a:tcPr marT="45729" marB="45729" anchor="ctr"/>
                </a:tc>
                <a:tc>
                  <a:txBody>
                    <a:bodyPr/>
                    <a:lstStyle/>
                    <a:p>
                      <a:pPr>
                        <a:lnSpc>
                          <a:spcPct val="150000"/>
                        </a:lnSpc>
                      </a:pPr>
                      <a:r>
                        <a:rPr lang="zh-CN" altLang="en-US" sz="2000" dirty="0" smtClean="0">
                          <a:latin typeface="宋体"/>
                          <a:ea typeface="宋体"/>
                        </a:rPr>
                        <a:t>常温下使用或加工不燃烧物质的生产</a:t>
                      </a:r>
                      <a:endParaRPr lang="en-US" altLang="zh-CN" sz="2000" dirty="0" smtClean="0">
                        <a:latin typeface="宋体"/>
                        <a:ea typeface="宋体"/>
                      </a:endParaRPr>
                    </a:p>
                  </a:txBody>
                  <a:tcPr marT="45729" marB="45729"/>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BCD78707-6B66-461D-9DC8-59B8E2AAF888}" type="slidenum">
              <a:rPr lang="zh-CN" altLang="en-US" sz="1200"/>
              <a:pPr/>
              <a:t>69</a:t>
            </a:fld>
            <a:endParaRPr lang="en-US" altLang="zh-CN" sz="1200"/>
          </a:p>
        </p:txBody>
      </p:sp>
      <p:sp>
        <p:nvSpPr>
          <p:cNvPr id="164869" name="Text Box 5"/>
          <p:cNvSpPr txBox="1">
            <a:spLocks noChangeArrowheads="1"/>
          </p:cNvSpPr>
          <p:nvPr/>
        </p:nvSpPr>
        <p:spPr bwMode="auto">
          <a:xfrm>
            <a:off x="228600" y="1524000"/>
            <a:ext cx="8686800" cy="522288"/>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储存物品的火灾危险性分类</a:t>
            </a:r>
          </a:p>
        </p:txBody>
      </p:sp>
      <p:grpSp>
        <p:nvGrpSpPr>
          <p:cNvPr id="82949"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29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457200" y="1133669"/>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3290101643"/>
              </p:ext>
            </p:extLst>
          </p:nvPr>
        </p:nvGraphicFramePr>
        <p:xfrm>
          <a:off x="304800" y="2209800"/>
          <a:ext cx="8610600" cy="3840162"/>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395191">
                <a:tc>
                  <a:txBody>
                    <a:bodyPr/>
                    <a:lstStyle/>
                    <a:p>
                      <a:pPr algn="ctr"/>
                      <a:r>
                        <a:rPr lang="zh-CN" altLang="en-US" sz="1800" dirty="0" smtClean="0"/>
                        <a:t>仓库类别</a:t>
                      </a:r>
                      <a:endParaRPr lang="zh-CN" altLang="en-US" sz="1800" dirty="0"/>
                    </a:p>
                  </a:txBody>
                  <a:tcPr marT="45742" marB="4574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项别</a:t>
                      </a:r>
                    </a:p>
                  </a:txBody>
                  <a:tcPr marT="45742" marB="4574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smtClean="0"/>
                        <a:t>储存物品火灾危险特征</a:t>
                      </a:r>
                      <a:endParaRPr lang="zh-CN" altLang="en-US" sz="1800" dirty="0"/>
                    </a:p>
                  </a:txBody>
                  <a:tcPr marT="45742" marB="45742"/>
                </a:tc>
                <a:extLst>
                  <a:ext uri="{0D108BD9-81ED-4DB2-BD59-A6C34878D82A}">
                    <a16:rowId xmlns="" xmlns:a16="http://schemas.microsoft.com/office/drawing/2014/main" val="10000"/>
                  </a:ext>
                </a:extLst>
              </a:tr>
              <a:tr h="3444971">
                <a:tc>
                  <a:txBody>
                    <a:bodyPr/>
                    <a:lstStyle/>
                    <a:p>
                      <a:pPr algn="ctr">
                        <a:lnSpc>
                          <a:spcPct val="100000"/>
                        </a:lnSpc>
                      </a:pPr>
                      <a:r>
                        <a:rPr lang="zh-CN" altLang="en-US" sz="2800" b="1" dirty="0" smtClean="0">
                          <a:solidFill>
                            <a:srgbClr val="C00000"/>
                          </a:solidFill>
                        </a:rPr>
                        <a:t>甲</a:t>
                      </a:r>
                      <a:endParaRPr lang="zh-CN" altLang="en-US" sz="2800" b="1" dirty="0">
                        <a:solidFill>
                          <a:srgbClr val="C00000"/>
                        </a:solidFill>
                      </a:endParaRPr>
                    </a:p>
                  </a:txBody>
                  <a:tcPr marT="45742" marB="45742" anchor="ctr"/>
                </a:tc>
                <a:tc>
                  <a:txBody>
                    <a:bodyPr/>
                    <a:lstStyle/>
                    <a:p>
                      <a:pPr algn="ctr">
                        <a:lnSpc>
                          <a:spcPct val="100000"/>
                        </a:lnSpc>
                      </a:pPr>
                      <a:r>
                        <a:rPr lang="en-US" altLang="zh-CN" sz="2000" dirty="0" smtClean="0"/>
                        <a:t>1</a:t>
                      </a:r>
                    </a:p>
                    <a:p>
                      <a:pPr algn="ctr">
                        <a:lnSpc>
                          <a:spcPct val="100000"/>
                        </a:lnSpc>
                      </a:pPr>
                      <a:r>
                        <a:rPr lang="en-US" altLang="zh-CN" sz="2000" dirty="0" smtClean="0"/>
                        <a:t>2</a:t>
                      </a:r>
                    </a:p>
                    <a:p>
                      <a:pPr algn="ctr">
                        <a:lnSpc>
                          <a:spcPct val="100000"/>
                        </a:lnSpc>
                      </a:pPr>
                      <a:endParaRPr lang="en-US" altLang="zh-CN" sz="2400" dirty="0" smtClean="0"/>
                    </a:p>
                    <a:p>
                      <a:pPr algn="ctr">
                        <a:lnSpc>
                          <a:spcPct val="100000"/>
                        </a:lnSpc>
                      </a:pPr>
                      <a:r>
                        <a:rPr lang="en-US" altLang="zh-CN" sz="2000" dirty="0" smtClean="0"/>
                        <a:t>3</a:t>
                      </a:r>
                    </a:p>
                    <a:p>
                      <a:pPr algn="ctr">
                        <a:lnSpc>
                          <a:spcPct val="100000"/>
                        </a:lnSpc>
                      </a:pPr>
                      <a:endParaRPr lang="en-US" altLang="zh-CN" sz="1800" dirty="0" smtClean="0"/>
                    </a:p>
                    <a:p>
                      <a:pPr algn="ctr">
                        <a:lnSpc>
                          <a:spcPct val="100000"/>
                        </a:lnSpc>
                      </a:pPr>
                      <a:r>
                        <a:rPr lang="en-US" altLang="zh-CN" sz="2000" dirty="0" smtClean="0"/>
                        <a:t>4</a:t>
                      </a:r>
                    </a:p>
                    <a:p>
                      <a:pPr algn="ctr">
                        <a:lnSpc>
                          <a:spcPct val="100000"/>
                        </a:lnSpc>
                      </a:pPr>
                      <a:endParaRPr lang="en-US" altLang="zh-CN" sz="2000" dirty="0" smtClean="0"/>
                    </a:p>
                    <a:p>
                      <a:pPr algn="ctr">
                        <a:lnSpc>
                          <a:spcPct val="100000"/>
                        </a:lnSpc>
                      </a:pPr>
                      <a:r>
                        <a:rPr lang="en-US" altLang="zh-CN" sz="2000" dirty="0" smtClean="0"/>
                        <a:t>5</a:t>
                      </a:r>
                    </a:p>
                    <a:p>
                      <a:pPr algn="ctr">
                        <a:lnSpc>
                          <a:spcPct val="100000"/>
                        </a:lnSpc>
                      </a:pPr>
                      <a:endParaRPr lang="en-US" altLang="zh-CN" sz="2000" dirty="0" smtClean="0"/>
                    </a:p>
                    <a:p>
                      <a:pPr algn="ctr">
                        <a:lnSpc>
                          <a:spcPct val="100000"/>
                        </a:lnSpc>
                      </a:pPr>
                      <a:r>
                        <a:rPr lang="en-US" altLang="zh-CN" sz="2000" dirty="0" smtClean="0"/>
                        <a:t>6</a:t>
                      </a:r>
                    </a:p>
                  </a:txBody>
                  <a:tcPr marT="45742" marB="45742"/>
                </a:tc>
                <a:tc>
                  <a:txBody>
                    <a:bodyPr/>
                    <a:lstStyle/>
                    <a:p>
                      <a:pPr>
                        <a:lnSpc>
                          <a:spcPct val="100000"/>
                        </a:lnSpc>
                      </a:pPr>
                      <a:r>
                        <a:rPr lang="zh-CN" altLang="en-US" sz="2000" dirty="0" smtClean="0"/>
                        <a:t>闪点小于</a:t>
                      </a:r>
                      <a:r>
                        <a:rPr lang="en-US" altLang="zh-CN" sz="2000" dirty="0" smtClean="0"/>
                        <a:t>28</a:t>
                      </a:r>
                      <a:r>
                        <a:rPr lang="en-US" altLang="zh-CN" sz="2000" dirty="0" smtClean="0">
                          <a:latin typeface="宋体"/>
                          <a:ea typeface="宋体"/>
                        </a:rPr>
                        <a:t>℃</a:t>
                      </a:r>
                      <a:r>
                        <a:rPr lang="zh-CN" altLang="en-US" sz="2000" dirty="0" smtClean="0">
                          <a:latin typeface="宋体"/>
                          <a:ea typeface="宋体"/>
                        </a:rPr>
                        <a:t>的液体</a:t>
                      </a:r>
                      <a:endParaRPr lang="en-US" altLang="zh-CN" sz="2000" dirty="0" smtClean="0">
                        <a:latin typeface="宋体"/>
                        <a:ea typeface="宋体"/>
                      </a:endParaRPr>
                    </a:p>
                    <a:p>
                      <a:pPr>
                        <a:lnSpc>
                          <a:spcPct val="100000"/>
                        </a:lnSpc>
                      </a:pPr>
                      <a:r>
                        <a:rPr lang="zh-CN" altLang="en-US" sz="2000" dirty="0" smtClean="0">
                          <a:latin typeface="宋体"/>
                          <a:ea typeface="宋体"/>
                        </a:rPr>
                        <a:t>爆炸下限小于</a:t>
                      </a:r>
                      <a:r>
                        <a:rPr lang="en-US" altLang="zh-CN" sz="2000" dirty="0" smtClean="0">
                          <a:latin typeface="宋体"/>
                          <a:ea typeface="宋体"/>
                        </a:rPr>
                        <a:t>10%</a:t>
                      </a:r>
                      <a:r>
                        <a:rPr lang="zh-CN" altLang="en-US" sz="2000" dirty="0" smtClean="0">
                          <a:latin typeface="宋体"/>
                          <a:ea typeface="宋体"/>
                        </a:rPr>
                        <a:t>的气体，以及</a:t>
                      </a:r>
                      <a:r>
                        <a:rPr lang="zh-CN" altLang="en-US" sz="2000" dirty="0" smtClean="0"/>
                        <a:t>受到水或空气中水蒸气的作用，能产生</a:t>
                      </a:r>
                      <a:r>
                        <a:rPr lang="zh-CN" altLang="en-US" sz="2000" dirty="0" smtClean="0">
                          <a:latin typeface="宋体"/>
                          <a:ea typeface="+mn-ea"/>
                        </a:rPr>
                        <a:t>爆炸下限小于</a:t>
                      </a:r>
                      <a:r>
                        <a:rPr lang="en-US" altLang="zh-CN" sz="2000" dirty="0" smtClean="0">
                          <a:latin typeface="宋体"/>
                          <a:ea typeface="+mn-ea"/>
                        </a:rPr>
                        <a:t>10%</a:t>
                      </a:r>
                      <a:r>
                        <a:rPr lang="zh-CN" altLang="en-US" sz="2000" dirty="0" smtClean="0">
                          <a:latin typeface="宋体"/>
                          <a:ea typeface="+mn-ea"/>
                        </a:rPr>
                        <a:t>的气体的固体物质</a:t>
                      </a:r>
                      <a:endParaRPr lang="en-US" altLang="zh-CN" sz="2000" dirty="0" smtClean="0">
                        <a:latin typeface="宋体"/>
                        <a:ea typeface="宋体"/>
                      </a:endParaRPr>
                    </a:p>
                    <a:p>
                      <a:pPr>
                        <a:lnSpc>
                          <a:spcPct val="100000"/>
                        </a:lnSpc>
                      </a:pPr>
                      <a:r>
                        <a:rPr lang="zh-CN" altLang="en-US" sz="2000" dirty="0" smtClean="0">
                          <a:latin typeface="宋体"/>
                          <a:ea typeface="宋体"/>
                        </a:rPr>
                        <a:t>常温下能自行分解或在空气中氧化能导致迅速自然或爆炸的物质</a:t>
                      </a:r>
                      <a:endParaRPr lang="en-US" altLang="zh-CN" sz="2000" dirty="0" smtClean="0">
                        <a:latin typeface="宋体"/>
                        <a:ea typeface="宋体"/>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常温下受到水或空气中水蒸气的作用，能产生可燃气体并引起燃烧或爆炸的物质</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遇酸、受热、撞击、摩擦以及遇有机物或硫磺等易燃的无机物，极易引起燃烧或爆炸的强氧化剂</a:t>
                      </a:r>
                      <a:endParaRPr lang="en-US" altLang="zh-CN"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受撞击、摩擦或与氧化剂、有机物接触时能引起燃烧或爆炸的物质</a:t>
                      </a:r>
                    </a:p>
                  </a:txBody>
                  <a:tcPr marT="45742" marB="45742"/>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1D7C37D8-5879-4B49-BCD7-53FB517804E9}" type="slidenum">
              <a:rPr lang="zh-CN" altLang="en-US" sz="1200"/>
              <a:pPr/>
              <a:t>7</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eaLnBrk="1" hangingPunct="1">
              <a:spcBef>
                <a:spcPts val="120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GB 6944-2012 </a:t>
            </a:r>
            <a:r>
              <a:rPr lang="zh-CN" altLang="en-US" sz="2400" b="1" dirty="0" smtClean="0">
                <a:latin typeface="Times New Roman" panose="02020603050405020304" pitchFamily="18" charset="0"/>
                <a:cs typeface="Times New Roman" panose="02020603050405020304" pitchFamily="18" charset="0"/>
              </a:rPr>
              <a:t>引用文件</a:t>
            </a:r>
            <a:endParaRPr lang="en-US" altLang="zh-CN" sz="2400" b="1" dirty="0">
              <a:latin typeface="Times New Roman" panose="02020603050405020304" pitchFamily="18" charset="0"/>
              <a:cs typeface="Times New Roman" panose="02020603050405020304" pitchFamily="18" charset="0"/>
            </a:endParaRPr>
          </a:p>
          <a:p>
            <a:pPr marL="0" algn="just" eaLnBrk="1" hangingPunct="1">
              <a:lnSpc>
                <a:spcPct val="150000"/>
              </a:lnSpc>
              <a:spcBef>
                <a:spcPts val="120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联合国</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关于危险货物运输的建议书    规章范本</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（第 </a:t>
            </a:r>
            <a:r>
              <a:rPr lang="en-US" altLang="zh-CN" sz="2400" b="1" dirty="0" smtClean="0">
                <a:latin typeface="Times New Roman" panose="02020603050405020304" pitchFamily="18" charset="0"/>
                <a:cs typeface="Times New Roman" panose="02020603050405020304" pitchFamily="18" charset="0"/>
              </a:rPr>
              <a:t>16 </a:t>
            </a:r>
            <a:r>
              <a:rPr lang="zh-CN" altLang="en-US" sz="2400" b="1" dirty="0" smtClean="0">
                <a:latin typeface="Times New Roman" panose="02020603050405020304" pitchFamily="18" charset="0"/>
                <a:cs typeface="Times New Roman" panose="02020603050405020304" pitchFamily="18" charset="0"/>
              </a:rPr>
              <a:t>修订版）</a:t>
            </a:r>
            <a:r>
              <a:rPr lang="en-US" altLang="zh-CN" sz="2400" b="1" dirty="0" smtClean="0">
                <a:latin typeface="Times New Roman" panose="02020603050405020304" pitchFamily="18" charset="0"/>
                <a:cs typeface="Times New Roman" panose="02020603050405020304" pitchFamily="18" charset="0"/>
              </a:rPr>
              <a:t>(Recommendation on the Transport of Dangerous Goods, Model Regulations , Volume 1, Sixteenth Revised Edition)</a:t>
            </a:r>
          </a:p>
          <a:p>
            <a:pPr marL="0" indent="0" eaLnBrk="1" hangingPunct="1">
              <a:spcBef>
                <a:spcPts val="1200"/>
              </a:spcBef>
              <a:buFont typeface="Wingdings" pitchFamily="2" charset="2"/>
              <a:buNone/>
              <a:defRPr/>
            </a:pPr>
            <a:endParaRPr lang="en-US" altLang="zh-CN" sz="2000" b="1" dirty="0" smtClean="0"/>
          </a:p>
        </p:txBody>
      </p:sp>
      <p:grpSp>
        <p:nvGrpSpPr>
          <p:cNvPr id="11269"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2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2E2659CB-C71E-4017-BB01-E0B94C852878}" type="slidenum">
              <a:rPr lang="zh-CN" altLang="en-US" sz="1200"/>
              <a:pPr/>
              <a:t>70</a:t>
            </a:fld>
            <a:endParaRPr lang="en-US" altLang="zh-CN" sz="1200"/>
          </a:p>
        </p:txBody>
      </p:sp>
      <p:sp>
        <p:nvSpPr>
          <p:cNvPr id="164869" name="Text Box 5"/>
          <p:cNvSpPr txBox="1">
            <a:spLocks noChangeArrowheads="1"/>
          </p:cNvSpPr>
          <p:nvPr/>
        </p:nvSpPr>
        <p:spPr bwMode="auto">
          <a:xfrm>
            <a:off x="150845" y="1834147"/>
            <a:ext cx="8686800" cy="522287"/>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储存物品的火灾危险性分类</a:t>
            </a:r>
          </a:p>
        </p:txBody>
      </p:sp>
      <p:grpSp>
        <p:nvGrpSpPr>
          <p:cNvPr id="83973"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39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381000" y="1398588"/>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1884161135"/>
              </p:ext>
            </p:extLst>
          </p:nvPr>
        </p:nvGraphicFramePr>
        <p:xfrm>
          <a:off x="360784" y="2356434"/>
          <a:ext cx="8610600" cy="3230736"/>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396151">
                <a:tc>
                  <a:txBody>
                    <a:bodyPr/>
                    <a:lstStyle/>
                    <a:p>
                      <a:pPr algn="ctr"/>
                      <a:r>
                        <a:rPr lang="zh-CN" altLang="en-US" sz="2000" dirty="0" smtClean="0"/>
                        <a:t>仓库类别</a:t>
                      </a:r>
                      <a:endParaRPr lang="zh-CN" altLang="en-US" sz="2000" dirty="0"/>
                    </a:p>
                  </a:txBody>
                  <a:tcPr marT="45684" marB="4568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项别</a:t>
                      </a:r>
                    </a:p>
                  </a:txBody>
                  <a:tcPr marT="45684" marB="4568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储存物品火灾危险特征</a:t>
                      </a:r>
                      <a:endParaRPr lang="zh-CN" altLang="en-US" sz="2000" dirty="0"/>
                    </a:p>
                  </a:txBody>
                  <a:tcPr marT="45684" marB="45684"/>
                </a:tc>
                <a:extLst>
                  <a:ext uri="{0D108BD9-81ED-4DB2-BD59-A6C34878D82A}">
                    <a16:rowId xmlns="" xmlns:a16="http://schemas.microsoft.com/office/drawing/2014/main" val="10000"/>
                  </a:ext>
                </a:extLst>
              </a:tr>
              <a:tr h="2834412">
                <a:tc>
                  <a:txBody>
                    <a:bodyPr/>
                    <a:lstStyle/>
                    <a:p>
                      <a:pPr algn="ctr">
                        <a:lnSpc>
                          <a:spcPct val="150000"/>
                        </a:lnSpc>
                      </a:pPr>
                      <a:r>
                        <a:rPr lang="zh-CN" altLang="en-US" sz="2800" b="1" dirty="0" smtClean="0">
                          <a:solidFill>
                            <a:srgbClr val="C00000"/>
                          </a:solidFill>
                          <a:latin typeface="Times New Roman" panose="02020603050405020304" pitchFamily="18" charset="0"/>
                          <a:ea typeface="+mn-ea"/>
                          <a:cs typeface="Times New Roman" panose="02020603050405020304" pitchFamily="18" charset="0"/>
                        </a:rPr>
                        <a:t>乙</a:t>
                      </a:r>
                      <a:endParaRPr lang="zh-CN" altLang="en-US" sz="2800" b="1" dirty="0">
                        <a:solidFill>
                          <a:srgbClr val="C00000"/>
                        </a:solidFill>
                        <a:latin typeface="Times New Roman" panose="02020603050405020304" pitchFamily="18" charset="0"/>
                        <a:ea typeface="+mn-ea"/>
                        <a:cs typeface="Times New Roman" panose="02020603050405020304" pitchFamily="18" charset="0"/>
                      </a:endParaRPr>
                    </a:p>
                  </a:txBody>
                  <a:tcPr marT="45684" marB="45684" anchor="ctr"/>
                </a:tc>
                <a:tc>
                  <a:txBody>
                    <a:bodyPr/>
                    <a:lstStyle/>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1</a:t>
                      </a:r>
                    </a:p>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2</a:t>
                      </a:r>
                    </a:p>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3</a:t>
                      </a:r>
                    </a:p>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4</a:t>
                      </a:r>
                    </a:p>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5</a:t>
                      </a:r>
                    </a:p>
                    <a:p>
                      <a:pPr algn="ctr">
                        <a:lnSpc>
                          <a:spcPct val="150000"/>
                        </a:lnSpc>
                      </a:pPr>
                      <a:r>
                        <a:rPr lang="en-US" altLang="zh-CN" sz="2000" dirty="0" smtClean="0">
                          <a:latin typeface="Times New Roman" panose="02020603050405020304" pitchFamily="18" charset="0"/>
                          <a:ea typeface="+mn-ea"/>
                          <a:cs typeface="Times New Roman" panose="02020603050405020304" pitchFamily="18" charset="0"/>
                        </a:rPr>
                        <a:t>6</a:t>
                      </a:r>
                    </a:p>
                  </a:txBody>
                  <a:tcPr marT="45684" marB="45684" anchor="ctr"/>
                </a:tc>
                <a:tc>
                  <a:txBody>
                    <a:bodyPr/>
                    <a:lstStyle/>
                    <a:p>
                      <a:pPr>
                        <a:lnSpc>
                          <a:spcPct val="150000"/>
                        </a:lnSpc>
                      </a:pPr>
                      <a:r>
                        <a:rPr lang="zh-CN" altLang="en-US" sz="2000" dirty="0" smtClean="0">
                          <a:latin typeface="Times New Roman" panose="02020603050405020304" pitchFamily="18" charset="0"/>
                          <a:ea typeface="+mn-ea"/>
                          <a:cs typeface="Times New Roman" panose="02020603050405020304" pitchFamily="18" charset="0"/>
                        </a:rPr>
                        <a:t>闪点小于</a:t>
                      </a:r>
                      <a:r>
                        <a:rPr lang="en-US" altLang="zh-CN" sz="2000" b="0" dirty="0" smtClean="0">
                          <a:latin typeface="Times New Roman" panose="02020603050405020304" pitchFamily="18" charset="0"/>
                          <a:ea typeface="+mn-ea"/>
                          <a:cs typeface="Times New Roman" panose="02020603050405020304" pitchFamily="18" charset="0"/>
                        </a:rPr>
                        <a:t>28</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，但小于</a:t>
                      </a:r>
                      <a:r>
                        <a:rPr lang="en-US" altLang="zh-CN" sz="2000" b="0" kern="1200" dirty="0" smtClean="0">
                          <a:solidFill>
                            <a:schemeClr val="dk1"/>
                          </a:solidFill>
                          <a:latin typeface="Times New Roman" panose="02020603050405020304" pitchFamily="18" charset="0"/>
                          <a:ea typeface="+mn-ea"/>
                          <a:cs typeface="Times New Roman" panose="02020603050405020304" pitchFamily="18" charset="0"/>
                        </a:rPr>
                        <a:t>60</a:t>
                      </a:r>
                      <a:r>
                        <a:rPr lang="en-US" altLang="zh-CN" sz="2000" dirty="0" smtClean="0">
                          <a:latin typeface="Times New Roman" panose="02020603050405020304" pitchFamily="18" charset="0"/>
                          <a:ea typeface="+mn-ea"/>
                          <a:cs typeface="Times New Roman" panose="02020603050405020304" pitchFamily="18" charset="0"/>
                        </a:rPr>
                        <a:t>℃</a:t>
                      </a:r>
                      <a:r>
                        <a:rPr lang="zh-CN" altLang="en-US" sz="2000" dirty="0" smtClean="0">
                          <a:latin typeface="Times New Roman" panose="02020603050405020304" pitchFamily="18" charset="0"/>
                          <a:ea typeface="+mn-ea"/>
                          <a:cs typeface="Times New Roman" panose="02020603050405020304" pitchFamily="18" charset="0"/>
                        </a:rPr>
                        <a:t>的液体</a:t>
                      </a:r>
                      <a:endParaRPr lang="en-US" altLang="zh-CN" sz="2000" dirty="0" smtClean="0">
                        <a:latin typeface="Times New Roman" panose="02020603050405020304" pitchFamily="18" charset="0"/>
                        <a:ea typeface="+mn-ea"/>
                        <a:cs typeface="Times New Roman" panose="02020603050405020304" pitchFamily="18" charset="0"/>
                      </a:endParaRPr>
                    </a:p>
                    <a:p>
                      <a:pPr>
                        <a:lnSpc>
                          <a:spcPct val="150000"/>
                        </a:lnSpc>
                      </a:pPr>
                      <a:r>
                        <a:rPr lang="zh-CN" altLang="en-US" sz="2000" dirty="0" smtClean="0">
                          <a:latin typeface="Times New Roman" panose="02020603050405020304" pitchFamily="18" charset="0"/>
                          <a:ea typeface="+mn-ea"/>
                          <a:cs typeface="Times New Roman" panose="02020603050405020304" pitchFamily="18" charset="0"/>
                        </a:rPr>
                        <a:t>爆炸下限大于等于</a:t>
                      </a:r>
                      <a:r>
                        <a:rPr lang="en-US" altLang="zh-CN" sz="2000" dirty="0" smtClean="0">
                          <a:latin typeface="Times New Roman" panose="02020603050405020304" pitchFamily="18" charset="0"/>
                          <a:ea typeface="+mn-ea"/>
                          <a:cs typeface="Times New Roman" panose="02020603050405020304" pitchFamily="18" charset="0"/>
                        </a:rPr>
                        <a:t>10%</a:t>
                      </a:r>
                      <a:r>
                        <a:rPr lang="zh-CN" altLang="en-US" sz="2000" dirty="0" smtClean="0">
                          <a:latin typeface="Times New Roman" panose="02020603050405020304" pitchFamily="18" charset="0"/>
                          <a:ea typeface="+mn-ea"/>
                          <a:cs typeface="Times New Roman" panose="02020603050405020304" pitchFamily="18" charset="0"/>
                        </a:rPr>
                        <a:t>的气体</a:t>
                      </a:r>
                      <a:endParaRPr lang="en-US" altLang="zh-CN" sz="2000" dirty="0" smtClean="0">
                        <a:latin typeface="Times New Roman" panose="02020603050405020304" pitchFamily="18" charset="0"/>
                        <a:ea typeface="+mn-ea"/>
                        <a:cs typeface="Times New Roman" panose="02020603050405020304" pitchFamily="18" charset="0"/>
                      </a:endParaRPr>
                    </a:p>
                    <a:p>
                      <a:pPr>
                        <a:lnSpc>
                          <a:spcPct val="150000"/>
                        </a:lnSpc>
                      </a:pPr>
                      <a:r>
                        <a:rPr lang="zh-CN" altLang="en-US" sz="2000" dirty="0" smtClean="0">
                          <a:latin typeface="Times New Roman" panose="02020603050405020304" pitchFamily="18" charset="0"/>
                          <a:ea typeface="+mn-ea"/>
                          <a:cs typeface="Times New Roman" panose="02020603050405020304" pitchFamily="18" charset="0"/>
                        </a:rPr>
                        <a:t>不属于甲类的氧化剂</a:t>
                      </a:r>
                      <a:endParaRPr lang="en-US" altLang="zh-CN" sz="20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latin typeface="Times New Roman" panose="02020603050405020304" pitchFamily="18" charset="0"/>
                          <a:ea typeface="+mn-ea"/>
                          <a:cs typeface="Times New Roman" panose="02020603050405020304" pitchFamily="18" charset="0"/>
                        </a:rPr>
                        <a:t>不属于甲类的化学易燃危险固体</a:t>
                      </a:r>
                      <a:endParaRPr lang="en-US" altLang="zh-CN" sz="20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latin typeface="Times New Roman" panose="02020603050405020304" pitchFamily="18" charset="0"/>
                          <a:ea typeface="+mn-ea"/>
                          <a:cs typeface="Times New Roman" panose="02020603050405020304" pitchFamily="18" charset="0"/>
                        </a:rPr>
                        <a:t>助燃气体</a:t>
                      </a:r>
                      <a:endParaRPr lang="en-US" altLang="zh-CN" sz="2000" dirty="0" smtClean="0">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2000" dirty="0" smtClean="0">
                          <a:latin typeface="Times New Roman" panose="02020603050405020304" pitchFamily="18" charset="0"/>
                          <a:ea typeface="+mn-ea"/>
                          <a:cs typeface="Times New Roman" panose="02020603050405020304" pitchFamily="18" charset="0"/>
                        </a:rPr>
                        <a:t>常温下与空气接触能缓慢氧化，积热不散引起自燃的物品</a:t>
                      </a:r>
                    </a:p>
                  </a:txBody>
                  <a:tcPr marT="45684" marB="45684"/>
                </a:tc>
                <a:extLst>
                  <a:ext uri="{0D108BD9-81ED-4DB2-BD59-A6C34878D82A}">
                    <a16:rowId xmlns=""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E12582E-4AAA-40C9-8DD2-5629E1477507}" type="slidenum">
              <a:rPr lang="zh-CN" altLang="en-US" sz="1200"/>
              <a:pPr/>
              <a:t>71</a:t>
            </a:fld>
            <a:endParaRPr lang="en-US" altLang="zh-CN" sz="1200"/>
          </a:p>
        </p:txBody>
      </p:sp>
      <p:sp>
        <p:nvSpPr>
          <p:cNvPr id="164869" name="Text Box 5"/>
          <p:cNvSpPr txBox="1">
            <a:spLocks noChangeArrowheads="1"/>
          </p:cNvSpPr>
          <p:nvPr/>
        </p:nvSpPr>
        <p:spPr bwMode="auto">
          <a:xfrm>
            <a:off x="241300" y="1905000"/>
            <a:ext cx="8686800" cy="522287"/>
          </a:xfrm>
          <a:prstGeom prst="rect">
            <a:avLst/>
          </a:prstGeom>
          <a:noFill/>
          <a:ln w="9525">
            <a:noFill/>
            <a:miter lim="800000"/>
            <a:headEnd/>
            <a:tailEnd/>
          </a:ln>
          <a:effectLst/>
        </p:spPr>
        <p:txBody>
          <a:bodyPr>
            <a:spAutoFit/>
          </a:bodyPr>
          <a:lstStyle/>
          <a:p>
            <a:pPr algn="ctr" eaLnBrk="1" hangingPunct="1">
              <a:lnSpc>
                <a:spcPct val="130000"/>
              </a:lnSpc>
              <a:defRPr/>
            </a:pPr>
            <a:r>
              <a:rPr lang="zh-CN" altLang="en-US" sz="2400" b="1" dirty="0">
                <a:effectLst>
                  <a:outerShdw blurRad="38100" dist="38100" dir="2700000" algn="tl">
                    <a:srgbClr val="000000"/>
                  </a:outerShdw>
                </a:effectLst>
                <a:ea typeface="宋体" panose="02010600030101010101" pitchFamily="2" charset="-122"/>
              </a:rPr>
              <a:t>储存物品的火灾危险性分类</a:t>
            </a:r>
          </a:p>
        </p:txBody>
      </p:sp>
      <p:grpSp>
        <p:nvGrpSpPr>
          <p:cNvPr id="84997"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50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609600" y="1371600"/>
            <a:ext cx="7467600" cy="457200"/>
          </a:xfrm>
          <a:prstGeom prst="rect">
            <a:avLst/>
          </a:prstGeom>
          <a:no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graphicFrame>
        <p:nvGraphicFramePr>
          <p:cNvPr id="3" name="Table 2"/>
          <p:cNvGraphicFramePr>
            <a:graphicFrameLocks noGrp="1"/>
          </p:cNvGraphicFramePr>
          <p:nvPr>
            <p:extLst>
              <p:ext uri="{D42A27DB-BD31-4B8C-83A1-F6EECF244321}">
                <p14:modId xmlns:p14="http://schemas.microsoft.com/office/powerpoint/2010/main" val="3890006211"/>
              </p:ext>
            </p:extLst>
          </p:nvPr>
        </p:nvGraphicFramePr>
        <p:xfrm>
          <a:off x="317500" y="2667000"/>
          <a:ext cx="8610600" cy="3017080"/>
        </p:xfrm>
        <a:graphic>
          <a:graphicData uri="http://schemas.openxmlformats.org/drawingml/2006/table">
            <a:tbl>
              <a:tblPr firstRow="1" bandRow="1">
                <a:tableStyleId>{D7AC3CCA-C797-4891-BE02-D94E43425B78}</a:tableStyleId>
              </a:tblPr>
              <a:tblGrid>
                <a:gridCol w="1263941">
                  <a:extLst>
                    <a:ext uri="{9D8B030D-6E8A-4147-A177-3AD203B41FA5}">
                      <a16:colId xmlns="" xmlns:a16="http://schemas.microsoft.com/office/drawing/2014/main" val="20000"/>
                    </a:ext>
                  </a:extLst>
                </a:gridCol>
                <a:gridCol w="710967">
                  <a:extLst>
                    <a:ext uri="{9D8B030D-6E8A-4147-A177-3AD203B41FA5}">
                      <a16:colId xmlns="" xmlns:a16="http://schemas.microsoft.com/office/drawing/2014/main" val="20001"/>
                    </a:ext>
                  </a:extLst>
                </a:gridCol>
                <a:gridCol w="6635692">
                  <a:extLst>
                    <a:ext uri="{9D8B030D-6E8A-4147-A177-3AD203B41FA5}">
                      <a16:colId xmlns="" xmlns:a16="http://schemas.microsoft.com/office/drawing/2014/main" val="20002"/>
                    </a:ext>
                  </a:extLst>
                </a:gridCol>
              </a:tblGrid>
              <a:tr h="548491">
                <a:tc>
                  <a:txBody>
                    <a:bodyPr/>
                    <a:lstStyle/>
                    <a:p>
                      <a:pPr algn="ctr">
                        <a:lnSpc>
                          <a:spcPct val="150000"/>
                        </a:lnSpc>
                      </a:pPr>
                      <a:r>
                        <a:rPr lang="zh-CN" altLang="en-US" sz="2000" dirty="0" smtClean="0"/>
                        <a:t>仓库类别</a:t>
                      </a:r>
                      <a:endParaRPr lang="zh-CN" altLang="en-US" sz="2000" dirty="0"/>
                    </a:p>
                  </a:txBody>
                  <a:tcPr marT="45665" marB="45665"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smtClean="0"/>
                        <a:t>项别</a:t>
                      </a:r>
                    </a:p>
                  </a:txBody>
                  <a:tcPr marT="45665" marB="45665"/>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dirty="0" smtClean="0"/>
                        <a:t>储存物品火灾危险特征</a:t>
                      </a:r>
                      <a:endParaRPr lang="zh-CN" altLang="en-US" sz="2000" dirty="0"/>
                    </a:p>
                  </a:txBody>
                  <a:tcPr marT="45665" marB="45665"/>
                </a:tc>
                <a:extLst>
                  <a:ext uri="{0D108BD9-81ED-4DB2-BD59-A6C34878D82A}">
                    <a16:rowId xmlns="" xmlns:a16="http://schemas.microsoft.com/office/drawing/2014/main" val="10000"/>
                  </a:ext>
                </a:extLst>
              </a:tr>
              <a:tr h="1005652">
                <a:tc>
                  <a:txBody>
                    <a:bodyPr/>
                    <a:lstStyle/>
                    <a:p>
                      <a:pPr algn="ctr">
                        <a:lnSpc>
                          <a:spcPct val="150000"/>
                        </a:lnSpc>
                      </a:pPr>
                      <a:r>
                        <a:rPr lang="zh-CN" altLang="en-US" sz="2800" b="1" dirty="0" smtClean="0">
                          <a:solidFill>
                            <a:srgbClr val="C00000"/>
                          </a:solidFill>
                        </a:rPr>
                        <a:t>丙</a:t>
                      </a:r>
                      <a:endParaRPr lang="zh-CN" altLang="en-US" sz="2800" b="1" dirty="0">
                        <a:solidFill>
                          <a:srgbClr val="C00000"/>
                        </a:solidFill>
                      </a:endParaRPr>
                    </a:p>
                  </a:txBody>
                  <a:tcPr marT="45665" marB="45665" anchor="ctr"/>
                </a:tc>
                <a:tc>
                  <a:txBody>
                    <a:bodyPr/>
                    <a:lstStyle/>
                    <a:p>
                      <a:pPr algn="ctr">
                        <a:lnSpc>
                          <a:spcPct val="150000"/>
                        </a:lnSpc>
                      </a:pPr>
                      <a:r>
                        <a:rPr lang="en-US" altLang="zh-CN" sz="2000" dirty="0" smtClean="0"/>
                        <a:t>1</a:t>
                      </a:r>
                    </a:p>
                    <a:p>
                      <a:pPr algn="ctr">
                        <a:lnSpc>
                          <a:spcPct val="150000"/>
                        </a:lnSpc>
                      </a:pPr>
                      <a:r>
                        <a:rPr lang="en-US" altLang="zh-CN" sz="2000" dirty="0" smtClean="0"/>
                        <a:t>2</a:t>
                      </a:r>
                    </a:p>
                  </a:txBody>
                  <a:tcPr marT="45665" marB="45665" anchor="ctr"/>
                </a:tc>
                <a:tc>
                  <a:txBody>
                    <a:bodyPr/>
                    <a:lstStyle/>
                    <a:p>
                      <a:pPr>
                        <a:lnSpc>
                          <a:spcPct val="150000"/>
                        </a:lnSpc>
                      </a:pPr>
                      <a:r>
                        <a:rPr lang="zh-CN" altLang="en-US" sz="2000" dirty="0" smtClean="0"/>
                        <a:t>闪点大</a:t>
                      </a:r>
                      <a:r>
                        <a:rPr lang="zh-CN" altLang="en-US" sz="2000" dirty="0" smtClean="0">
                          <a:latin typeface="宋体"/>
                          <a:ea typeface="宋体"/>
                        </a:rPr>
                        <a:t>于等于</a:t>
                      </a:r>
                      <a:r>
                        <a:rPr lang="en-US" altLang="zh-CN" sz="2000" b="0" kern="1200" dirty="0" smtClean="0">
                          <a:solidFill>
                            <a:schemeClr val="dk1"/>
                          </a:solidFill>
                          <a:latin typeface="+mn-lt"/>
                          <a:ea typeface="+mn-ea"/>
                          <a:cs typeface="+mn-cs"/>
                        </a:rPr>
                        <a:t>60</a:t>
                      </a:r>
                      <a:r>
                        <a:rPr lang="en-US" altLang="zh-CN" sz="2000" dirty="0" smtClean="0">
                          <a:latin typeface="宋体"/>
                          <a:ea typeface="+mn-ea"/>
                        </a:rPr>
                        <a:t>℃</a:t>
                      </a:r>
                      <a:r>
                        <a:rPr lang="zh-CN" altLang="en-US" sz="2000" dirty="0" smtClean="0">
                          <a:latin typeface="宋体"/>
                          <a:ea typeface="宋体"/>
                        </a:rPr>
                        <a:t>的液体</a:t>
                      </a:r>
                      <a:endParaRPr lang="en-US" altLang="zh-CN" sz="2000" dirty="0" smtClean="0">
                        <a:latin typeface="宋体"/>
                        <a:ea typeface="宋体"/>
                      </a:endParaRPr>
                    </a:p>
                    <a:p>
                      <a:pPr>
                        <a:lnSpc>
                          <a:spcPct val="150000"/>
                        </a:lnSpc>
                      </a:pPr>
                      <a:r>
                        <a:rPr lang="zh-CN" altLang="en-US" sz="2000" dirty="0" smtClean="0">
                          <a:latin typeface="宋体"/>
                          <a:ea typeface="宋体"/>
                        </a:rPr>
                        <a:t>可燃固体</a:t>
                      </a:r>
                      <a:endParaRPr lang="en-US" altLang="zh-CN" sz="2000" dirty="0" smtClean="0">
                        <a:latin typeface="宋体"/>
                        <a:ea typeface="宋体"/>
                      </a:endParaRPr>
                    </a:p>
                  </a:txBody>
                  <a:tcPr marT="45665" marB="45665"/>
                </a:tc>
                <a:extLst>
                  <a:ext uri="{0D108BD9-81ED-4DB2-BD59-A6C34878D82A}">
                    <a16:rowId xmlns="" xmlns:a16="http://schemas.microsoft.com/office/drawing/2014/main" val="10001"/>
                  </a:ext>
                </a:extLst>
              </a:tr>
              <a:tr h="548491">
                <a:tc>
                  <a:txBody>
                    <a:bodyPr/>
                    <a:lstStyle/>
                    <a:p>
                      <a:pPr algn="ctr">
                        <a:lnSpc>
                          <a:spcPct val="150000"/>
                        </a:lnSpc>
                      </a:pPr>
                      <a:r>
                        <a:rPr lang="zh-CN" altLang="en-US" sz="2800" b="1" dirty="0" smtClean="0">
                          <a:solidFill>
                            <a:srgbClr val="C00000"/>
                          </a:solidFill>
                        </a:rPr>
                        <a:t>丁</a:t>
                      </a:r>
                      <a:endParaRPr lang="zh-CN" altLang="en-US" sz="2800" b="1" dirty="0">
                        <a:solidFill>
                          <a:srgbClr val="C00000"/>
                        </a:solidFill>
                      </a:endParaRPr>
                    </a:p>
                  </a:txBody>
                  <a:tcPr marT="45665" marB="45665" anchor="ctr"/>
                </a:tc>
                <a:tc>
                  <a:txBody>
                    <a:bodyPr/>
                    <a:lstStyle/>
                    <a:p>
                      <a:pPr algn="ctr">
                        <a:lnSpc>
                          <a:spcPct val="150000"/>
                        </a:lnSpc>
                      </a:pPr>
                      <a:endParaRPr lang="en-US" altLang="zh-CN" sz="2000" dirty="0" smtClean="0"/>
                    </a:p>
                  </a:txBody>
                  <a:tcPr marT="45665" marB="45665" anchor="ctr"/>
                </a:tc>
                <a:tc>
                  <a:txBody>
                    <a:bodyPr/>
                    <a:lstStyle/>
                    <a:p>
                      <a:pPr>
                        <a:lnSpc>
                          <a:spcPct val="150000"/>
                        </a:lnSpc>
                      </a:pPr>
                      <a:r>
                        <a:rPr lang="zh-CN" altLang="en-US" sz="2000" dirty="0" smtClean="0">
                          <a:latin typeface="宋体"/>
                          <a:ea typeface="宋体"/>
                        </a:rPr>
                        <a:t>难燃烧物品</a:t>
                      </a:r>
                      <a:endParaRPr lang="en-US" altLang="zh-CN" sz="2000" dirty="0" smtClean="0">
                        <a:latin typeface="宋体"/>
                        <a:ea typeface="宋体"/>
                      </a:endParaRPr>
                    </a:p>
                  </a:txBody>
                  <a:tcPr marT="45665" marB="45665"/>
                </a:tc>
                <a:extLst>
                  <a:ext uri="{0D108BD9-81ED-4DB2-BD59-A6C34878D82A}">
                    <a16:rowId xmlns="" xmlns:a16="http://schemas.microsoft.com/office/drawing/2014/main" val="10002"/>
                  </a:ext>
                </a:extLst>
              </a:tr>
              <a:tr h="548491">
                <a:tc>
                  <a:txBody>
                    <a:bodyPr/>
                    <a:lstStyle/>
                    <a:p>
                      <a:pPr algn="ctr">
                        <a:lnSpc>
                          <a:spcPct val="150000"/>
                        </a:lnSpc>
                      </a:pPr>
                      <a:r>
                        <a:rPr lang="zh-CN" altLang="en-US" sz="2800" b="1" dirty="0" smtClean="0">
                          <a:solidFill>
                            <a:srgbClr val="C00000"/>
                          </a:solidFill>
                        </a:rPr>
                        <a:t>戊</a:t>
                      </a:r>
                      <a:endParaRPr lang="zh-CN" altLang="en-US" sz="2800" b="1" dirty="0">
                        <a:solidFill>
                          <a:srgbClr val="C00000"/>
                        </a:solidFill>
                      </a:endParaRPr>
                    </a:p>
                  </a:txBody>
                  <a:tcPr marT="45665" marB="45665" anchor="ctr"/>
                </a:tc>
                <a:tc>
                  <a:txBody>
                    <a:bodyPr/>
                    <a:lstStyle/>
                    <a:p>
                      <a:pPr algn="ctr">
                        <a:lnSpc>
                          <a:spcPct val="150000"/>
                        </a:lnSpc>
                      </a:pPr>
                      <a:endParaRPr lang="en-US" altLang="zh-CN" sz="2000" dirty="0" smtClean="0"/>
                    </a:p>
                  </a:txBody>
                  <a:tcPr marT="45665" marB="45665" anchor="ctr"/>
                </a:tc>
                <a:tc>
                  <a:txBody>
                    <a:bodyPr/>
                    <a:lstStyle/>
                    <a:p>
                      <a:pPr>
                        <a:lnSpc>
                          <a:spcPct val="150000"/>
                        </a:lnSpc>
                      </a:pPr>
                      <a:r>
                        <a:rPr lang="zh-CN" altLang="en-US" sz="2000" dirty="0" smtClean="0">
                          <a:latin typeface="宋体"/>
                          <a:ea typeface="宋体"/>
                        </a:rPr>
                        <a:t>不燃烧物品</a:t>
                      </a:r>
                      <a:endParaRPr lang="en-US" altLang="zh-CN" sz="2000" dirty="0" smtClean="0">
                        <a:latin typeface="宋体"/>
                        <a:ea typeface="宋体"/>
                      </a:endParaRPr>
                    </a:p>
                  </a:txBody>
                  <a:tcPr marT="45665" marB="45665"/>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323C709-374B-419F-9964-88AF09EFC0D2}" type="slidenum">
              <a:rPr lang="zh-CN" altLang="en-US" sz="1200"/>
              <a:pPr/>
              <a:t>72</a:t>
            </a:fld>
            <a:endParaRPr lang="en-US" altLang="zh-CN" sz="1200"/>
          </a:p>
        </p:txBody>
      </p:sp>
      <p:sp>
        <p:nvSpPr>
          <p:cNvPr id="164869" name="Text Box 5"/>
          <p:cNvSpPr txBox="1">
            <a:spLocks noChangeArrowheads="1"/>
          </p:cNvSpPr>
          <p:nvPr/>
        </p:nvSpPr>
        <p:spPr bwMode="auto">
          <a:xfrm>
            <a:off x="228600" y="1828800"/>
            <a:ext cx="8686800" cy="4351961"/>
          </a:xfrm>
          <a:prstGeom prst="rect">
            <a:avLst/>
          </a:prstGeom>
          <a:noFill/>
          <a:ln w="9525">
            <a:noFill/>
            <a:miter lim="800000"/>
            <a:headEnd/>
            <a:tailEnd/>
          </a:ln>
          <a:effectLst/>
        </p:spPr>
        <p:txBody>
          <a:bodyPr>
            <a:spAutoFit/>
          </a:bodyPr>
          <a:lstStyle/>
          <a:p>
            <a:pPr eaLnBrk="1" hangingPunct="1">
              <a:lnSpc>
                <a:spcPct val="120000"/>
              </a:lnSpc>
              <a:defRPr/>
            </a:pPr>
            <a:r>
              <a:rPr lang="zh-CN" altLang="en-US" sz="2400" b="1" dirty="0">
                <a:solidFill>
                  <a:srgbClr val="FF0066"/>
                </a:solidFill>
                <a:effectLst>
                  <a:outerShdw blurRad="38100" dist="38100" dir="2700000" algn="tl">
                    <a:srgbClr val="000000"/>
                  </a:outerShdw>
                </a:effectLst>
                <a:ea typeface="宋体" panose="02010600030101010101" pitchFamily="2" charset="-122"/>
                <a:cs typeface="Arial" charset="0"/>
              </a:rPr>
              <a:t>名词解释</a:t>
            </a:r>
          </a:p>
          <a:p>
            <a:pPr algn="just" eaLnBrk="1" hangingPunct="1">
              <a:lnSpc>
                <a:spcPct val="130000"/>
              </a:lnSpc>
              <a:defRPr/>
            </a:pPr>
            <a:endParaRPr lang="en-US" altLang="zh-CN" sz="8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endParaRPr>
          </a:p>
          <a:p>
            <a:pPr algn="just" eaLnBrk="1" hangingPunct="1">
              <a:lnSpc>
                <a:spcPct val="130000"/>
              </a:lnSpc>
              <a:defRPr/>
            </a:pPr>
            <a:r>
              <a:rPr lang="zh-CN" altLang="en-US"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自燃点 （</a:t>
            </a:r>
            <a:r>
              <a:rPr lang="en-US" altLang="zh-CN" sz="2400" b="1" dirty="0" err="1">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Autoignition</a:t>
            </a:r>
            <a:r>
              <a:rPr lang="en-US" altLang="zh-CN"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 Point</a:t>
            </a:r>
            <a:r>
              <a:rPr lang="zh-CN" altLang="en-US"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可燃物质在没有外界火花或火焰直接作用</a:t>
            </a:r>
            <a:r>
              <a:rPr lang="zh-CN" altLang="en-US" sz="2400" b="1" dirty="0" smtClean="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下在正常环境气氛下能</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自行燃烧的最低温度称为该物质的自燃点。</a:t>
            </a:r>
            <a:endPar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endParaRPr>
          </a:p>
          <a:p>
            <a:pPr algn="just" eaLnBrk="1" hangingPunct="1">
              <a:defRPr/>
            </a:pPr>
            <a:r>
              <a:rPr lang="en-US" altLang="zh-CN" dirty="0">
                <a:latin typeface="Times New Roman" pitchFamily="18" charset="0"/>
                <a:ea typeface="宋体" panose="02010600030101010101" pitchFamily="2" charset="-122"/>
                <a:cs typeface="Times New Roman" pitchFamily="18" charset="0"/>
              </a:rPr>
              <a:t>The </a:t>
            </a:r>
            <a:r>
              <a:rPr lang="en-US" altLang="zh-CN" b="1" dirty="0" err="1">
                <a:solidFill>
                  <a:srgbClr val="FF9900"/>
                </a:solidFill>
                <a:latin typeface="Times New Roman" pitchFamily="18" charset="0"/>
                <a:ea typeface="宋体" panose="02010600030101010101" pitchFamily="2" charset="-122"/>
                <a:cs typeface="Times New Roman" pitchFamily="18" charset="0"/>
              </a:rPr>
              <a:t>autoignition</a:t>
            </a:r>
            <a:r>
              <a:rPr lang="en-US" altLang="zh-CN" b="1" dirty="0">
                <a:solidFill>
                  <a:srgbClr val="FF9900"/>
                </a:solidFill>
                <a:latin typeface="Times New Roman" pitchFamily="18" charset="0"/>
                <a:ea typeface="宋体" panose="02010600030101010101" pitchFamily="2" charset="-122"/>
                <a:cs typeface="Times New Roman" pitchFamily="18" charset="0"/>
              </a:rPr>
              <a:t> temperature</a:t>
            </a:r>
            <a:r>
              <a:rPr lang="en-US" altLang="zh-CN" dirty="0">
                <a:solidFill>
                  <a:srgbClr val="FF9900"/>
                </a:solidFill>
                <a:latin typeface="Times New Roman" pitchFamily="18" charset="0"/>
                <a:ea typeface="宋体" panose="02010600030101010101" pitchFamily="2" charset="-122"/>
                <a:cs typeface="Times New Roman" pitchFamily="18" charset="0"/>
              </a:rPr>
              <a:t> </a:t>
            </a:r>
            <a:r>
              <a:rPr lang="en-US" altLang="zh-CN" dirty="0">
                <a:latin typeface="Times New Roman" pitchFamily="18" charset="0"/>
                <a:ea typeface="宋体" panose="02010600030101010101" pitchFamily="2" charset="-122"/>
                <a:cs typeface="Times New Roman" pitchFamily="18" charset="0"/>
              </a:rPr>
              <a:t>of a substance is the lowest temperature at which it will spontaneously </a:t>
            </a:r>
            <a:r>
              <a:rPr lang="en-US" altLang="zh-CN" dirty="0" smtClean="0">
                <a:latin typeface="Times New Roman" pitchFamily="18" charset="0"/>
                <a:ea typeface="宋体" panose="02010600030101010101" pitchFamily="2" charset="-122"/>
                <a:cs typeface="Times New Roman" pitchFamily="18" charset="0"/>
              </a:rPr>
              <a:t>ignite</a:t>
            </a:r>
            <a:r>
              <a:rPr lang="en-US" altLang="zh-CN" dirty="0">
                <a:latin typeface="Times New Roman" pitchFamily="18" charset="0"/>
                <a:ea typeface="宋体" panose="02010600030101010101" pitchFamily="2" charset="-122"/>
                <a:cs typeface="Times New Roman" pitchFamily="18" charset="0"/>
              </a:rPr>
              <a:t> </a:t>
            </a:r>
            <a:r>
              <a:rPr lang="en-US" altLang="zh-CN" dirty="0" smtClean="0">
                <a:latin typeface="Times New Roman" pitchFamily="18" charset="0"/>
                <a:ea typeface="宋体" panose="02010600030101010101" pitchFamily="2" charset="-122"/>
                <a:cs typeface="Times New Roman" pitchFamily="18" charset="0"/>
              </a:rPr>
              <a:t>in </a:t>
            </a:r>
            <a:r>
              <a:rPr lang="en-US" altLang="zh-CN" dirty="0">
                <a:latin typeface="Times New Roman" pitchFamily="18" charset="0"/>
                <a:ea typeface="宋体" panose="02010600030101010101" pitchFamily="2" charset="-122"/>
                <a:cs typeface="Times New Roman" pitchFamily="18" charset="0"/>
              </a:rPr>
              <a:t>a normal atmosphere without an external source of ignition, such as a flame or spark. This temperature is required to supply the activation </a:t>
            </a:r>
            <a:r>
              <a:rPr lang="en-US" altLang="zh-CN" dirty="0" smtClean="0">
                <a:latin typeface="Times New Roman" pitchFamily="18" charset="0"/>
                <a:ea typeface="宋体" panose="02010600030101010101" pitchFamily="2" charset="-122"/>
                <a:cs typeface="Times New Roman" pitchFamily="18" charset="0"/>
              </a:rPr>
              <a:t>energy</a:t>
            </a:r>
            <a:r>
              <a:rPr lang="en-US" altLang="zh-CN" dirty="0">
                <a:latin typeface="Times New Roman" pitchFamily="18" charset="0"/>
                <a:ea typeface="宋体" panose="02010600030101010101" pitchFamily="2" charset="-122"/>
                <a:cs typeface="Times New Roman" pitchFamily="18" charset="0"/>
              </a:rPr>
              <a:t> </a:t>
            </a:r>
            <a:r>
              <a:rPr lang="en-US" altLang="zh-CN" dirty="0" smtClean="0">
                <a:latin typeface="Times New Roman" pitchFamily="18" charset="0"/>
                <a:ea typeface="宋体" panose="02010600030101010101" pitchFamily="2" charset="-122"/>
                <a:cs typeface="Times New Roman" pitchFamily="18" charset="0"/>
              </a:rPr>
              <a:t>needed </a:t>
            </a:r>
            <a:r>
              <a:rPr lang="en-US" altLang="zh-CN" dirty="0">
                <a:latin typeface="Times New Roman" pitchFamily="18" charset="0"/>
                <a:ea typeface="宋体" panose="02010600030101010101" pitchFamily="2" charset="-122"/>
                <a:cs typeface="Times New Roman" pitchFamily="18" charset="0"/>
              </a:rPr>
              <a:t>for </a:t>
            </a:r>
            <a:r>
              <a:rPr lang="en-US" altLang="zh-CN" dirty="0" smtClean="0">
                <a:latin typeface="Times New Roman" pitchFamily="18" charset="0"/>
                <a:ea typeface="宋体" panose="02010600030101010101" pitchFamily="2" charset="-122"/>
                <a:cs typeface="Times New Roman" pitchFamily="18" charset="0"/>
              </a:rPr>
              <a:t>combustion</a:t>
            </a:r>
            <a:r>
              <a:rPr lang="en-US" altLang="zh-CN" dirty="0">
                <a:latin typeface="Times New Roman" pitchFamily="18" charset="0"/>
                <a:ea typeface="宋体" panose="02010600030101010101" pitchFamily="2" charset="-122"/>
                <a:cs typeface="Times New Roman" pitchFamily="18" charset="0"/>
              </a:rPr>
              <a:t>.</a:t>
            </a:r>
          </a:p>
          <a:p>
            <a:pPr algn="just" eaLnBrk="1" hangingPunct="1">
              <a:defRPr/>
            </a:pPr>
            <a:endParaRPr lang="en-US" altLang="zh-CN" dirty="0" smtClean="0">
              <a:latin typeface="Times New Roman" pitchFamily="18" charset="0"/>
              <a:ea typeface="宋体" panose="02010600030101010101" pitchFamily="2" charset="-122"/>
              <a:cs typeface="Times New Roman" pitchFamily="18" charset="0"/>
            </a:endParaRPr>
          </a:p>
          <a:p>
            <a:pPr algn="just" eaLnBrk="1" hangingPunct="1">
              <a:defRPr/>
            </a:pPr>
            <a:r>
              <a:rPr lang="en-US" altLang="zh-CN" dirty="0" err="1" smtClean="0">
                <a:solidFill>
                  <a:srgbClr val="FF9900"/>
                </a:solidFill>
                <a:latin typeface="Times New Roman" pitchFamily="18" charset="0"/>
                <a:ea typeface="宋体" panose="02010600030101010101" pitchFamily="2" charset="-122"/>
                <a:cs typeface="Times New Roman" pitchFamily="18" charset="0"/>
              </a:rPr>
              <a:t>Autoignition</a:t>
            </a:r>
            <a:r>
              <a:rPr lang="en-US" altLang="zh-CN" dirty="0" smtClean="0">
                <a:solidFill>
                  <a:srgbClr val="FF9900"/>
                </a:solidFill>
                <a:latin typeface="Times New Roman" pitchFamily="18" charset="0"/>
                <a:ea typeface="宋体" panose="02010600030101010101" pitchFamily="2" charset="-122"/>
                <a:cs typeface="Times New Roman" pitchFamily="18" charset="0"/>
              </a:rPr>
              <a:t> </a:t>
            </a:r>
            <a:r>
              <a:rPr lang="en-US" altLang="zh-CN" dirty="0">
                <a:solidFill>
                  <a:srgbClr val="FF9900"/>
                </a:solidFill>
                <a:latin typeface="Times New Roman" pitchFamily="18" charset="0"/>
                <a:ea typeface="宋体" panose="02010600030101010101" pitchFamily="2" charset="-122"/>
                <a:cs typeface="Times New Roman" pitchFamily="18" charset="0"/>
              </a:rPr>
              <a:t>temperatures </a:t>
            </a:r>
            <a:r>
              <a:rPr lang="en-US" altLang="zh-CN" dirty="0">
                <a:latin typeface="Times New Roman" pitchFamily="18" charset="0"/>
                <a:ea typeface="宋体" panose="02010600030101010101" pitchFamily="2" charset="-122"/>
                <a:cs typeface="Times New Roman" pitchFamily="18" charset="0"/>
              </a:rPr>
              <a:t>of liquid chemicals are typically measured using a 500 mL flask placed in a temperature controlled oven in accordance with the procedure described in ASTM E659.</a:t>
            </a:r>
            <a:endParaRPr lang="zh-CN" altLang="en-US"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endParaRPr>
          </a:p>
        </p:txBody>
      </p:sp>
      <p:grpSp>
        <p:nvGrpSpPr>
          <p:cNvPr id="86021"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60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9" name="Rectangle 3"/>
          <p:cNvSpPr txBox="1">
            <a:spLocks noChangeArrowheads="1"/>
          </p:cNvSpPr>
          <p:nvPr/>
        </p:nvSpPr>
        <p:spPr bwMode="auto">
          <a:xfrm>
            <a:off x="381000" y="1371600"/>
            <a:ext cx="7467600" cy="457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None/>
              <a:defRPr/>
            </a:pPr>
            <a:r>
              <a:rPr lang="en-US" altLang="zh-CN" sz="2800" b="1" kern="0" dirty="0">
                <a:solidFill>
                  <a:srgbClr val="FF6600"/>
                </a:solidFill>
                <a:effectLst>
                  <a:outerShdw blurRad="38100" dist="38100" dir="2700000" algn="tl">
                    <a:srgbClr val="000000"/>
                  </a:outerShdw>
                </a:effectLst>
                <a:latin typeface="+mn-lt"/>
                <a:ea typeface="+mn-ea"/>
              </a:rPr>
              <a:t>3.5 </a:t>
            </a:r>
            <a:r>
              <a:rPr lang="zh-CN" altLang="en-US" sz="2800" b="1" kern="0" dirty="0">
                <a:solidFill>
                  <a:srgbClr val="FF6600"/>
                </a:solidFill>
                <a:effectLst>
                  <a:outerShdw blurRad="38100" dist="38100" dir="2700000" algn="tl">
                    <a:srgbClr val="000000"/>
                  </a:outerShdw>
                </a:effectLst>
                <a:latin typeface="+mn-lt"/>
                <a:ea typeface="+mn-ea"/>
              </a:rPr>
              <a:t>中国建筑设计防火规范的分类定义</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D8927DE-1D2A-48D1-8D8B-56B82FD5AC3A}" type="slidenum">
              <a:rPr lang="zh-CN" altLang="en-US" sz="1200"/>
              <a:pPr/>
              <a:t>73</a:t>
            </a:fld>
            <a:endParaRPr lang="en-US" altLang="zh-CN" sz="1200"/>
          </a:p>
        </p:txBody>
      </p:sp>
      <p:sp>
        <p:nvSpPr>
          <p:cNvPr id="164869" name="Text Box 5"/>
          <p:cNvSpPr txBox="1">
            <a:spLocks noChangeArrowheads="1"/>
          </p:cNvSpPr>
          <p:nvPr/>
        </p:nvSpPr>
        <p:spPr bwMode="auto">
          <a:xfrm>
            <a:off x="228600" y="1295400"/>
            <a:ext cx="8686800" cy="4678204"/>
          </a:xfrm>
          <a:prstGeom prst="rect">
            <a:avLst/>
          </a:prstGeom>
          <a:noFill/>
          <a:ln w="9525">
            <a:noFill/>
            <a:miter lim="800000"/>
            <a:headEnd/>
            <a:tailEnd/>
          </a:ln>
          <a:effectLst/>
        </p:spPr>
        <p:txBody>
          <a:bodyPr>
            <a:spAutoFit/>
          </a:bodyPr>
          <a:lstStyle/>
          <a:p>
            <a:pPr eaLnBrk="1" hangingPunct="1">
              <a:lnSpc>
                <a:spcPct val="130000"/>
              </a:lnSpc>
              <a:defRPr/>
            </a:pPr>
            <a:r>
              <a:rPr lang="zh-CN" altLang="en-US" sz="2800" b="1" dirty="0">
                <a:solidFill>
                  <a:srgbClr val="FF0066"/>
                </a:solidFill>
                <a:effectLst>
                  <a:outerShdw blurRad="38100" dist="38100" dir="2700000" algn="tl">
                    <a:srgbClr val="000000"/>
                  </a:outerShdw>
                </a:effectLst>
                <a:ea typeface="宋体" panose="02010600030101010101" pitchFamily="2" charset="-122"/>
              </a:rPr>
              <a:t>名词解释</a:t>
            </a:r>
          </a:p>
          <a:p>
            <a:pPr algn="just" eaLnBrk="1" hangingPunct="1">
              <a:lnSpc>
                <a:spcPct val="130000"/>
              </a:lnSpc>
              <a:defRPr/>
            </a:pPr>
            <a:r>
              <a:rPr lang="zh-CN" altLang="en-US" sz="2400" b="1" dirty="0">
                <a:solidFill>
                  <a:srgbClr val="FFFF00"/>
                </a:solidFill>
                <a:effectLst>
                  <a:outerShdw blurRad="38100" dist="38100" dir="2700000" algn="tl">
                    <a:srgbClr val="000000"/>
                  </a:outerShdw>
                </a:effectLst>
                <a:ea typeface="宋体" panose="02010600030101010101" pitchFamily="2" charset="-122"/>
              </a:rPr>
              <a:t>氧指数：</a:t>
            </a:r>
            <a:r>
              <a:rPr lang="zh-CN" altLang="en-US" sz="2400" b="1" dirty="0">
                <a:effectLst>
                  <a:outerShdw blurRad="38100" dist="38100" dir="2700000" algn="tl">
                    <a:srgbClr val="000000"/>
                  </a:outerShdw>
                </a:effectLst>
                <a:ea typeface="宋体" panose="02010600030101010101" pitchFamily="2" charset="-122"/>
              </a:rPr>
              <a:t>指在规定的条件下，试样在氧氮混合气流中维持平衡燃烧所需的最低氧浓度，以氧所占的体积百分</a:t>
            </a:r>
            <a:r>
              <a:rPr lang="zh-CN" altLang="en-US" sz="2400" b="1" dirty="0" smtClean="0">
                <a:effectLst>
                  <a:outerShdw blurRad="38100" dist="38100" dir="2700000" algn="tl">
                    <a:srgbClr val="000000"/>
                  </a:outerShdw>
                </a:effectLst>
                <a:ea typeface="宋体" panose="02010600030101010101" pitchFamily="2" charset="-122"/>
              </a:rPr>
              <a:t>数表</a:t>
            </a:r>
            <a:r>
              <a:rPr lang="zh-CN" altLang="en-US" sz="2400" b="1" dirty="0">
                <a:effectLst>
                  <a:outerShdw blurRad="38100" dist="38100" dir="2700000" algn="tl">
                    <a:srgbClr val="000000"/>
                  </a:outerShdw>
                </a:effectLst>
                <a:ea typeface="宋体" panose="02010600030101010101" pitchFamily="2" charset="-122"/>
              </a:rPr>
              <a:t>示。氧指数越高，表明物质越难燃烧。</a:t>
            </a:r>
            <a:endParaRPr lang="en-US" altLang="zh-CN" sz="2400" b="1" dirty="0">
              <a:effectLst>
                <a:outerShdw blurRad="38100" dist="38100" dir="2700000" algn="tl">
                  <a:srgbClr val="000000"/>
                </a:outerShdw>
              </a:effectLst>
              <a:ea typeface="宋体" panose="02010600030101010101" pitchFamily="2" charset="-122"/>
            </a:endParaRPr>
          </a:p>
          <a:p>
            <a:pPr algn="just" eaLnBrk="1" hangingPunct="1">
              <a:defRPr/>
            </a:pPr>
            <a:endParaRPr lang="en-US" altLang="zh-CN" sz="2400" dirty="0" smtClean="0">
              <a:latin typeface="Times New Roman" pitchFamily="18" charset="0"/>
              <a:ea typeface="宋体" panose="02010600030101010101" pitchFamily="2" charset="-122"/>
              <a:cs typeface="Times New Roman" pitchFamily="18" charset="0"/>
            </a:endParaRPr>
          </a:p>
          <a:p>
            <a:pPr algn="just" eaLnBrk="1" hangingPunct="1">
              <a:defRPr/>
            </a:pPr>
            <a:r>
              <a:rPr lang="en-US" altLang="zh-CN" sz="2400" dirty="0" smtClean="0">
                <a:solidFill>
                  <a:srgbClr val="FF9900"/>
                </a:solidFill>
                <a:latin typeface="Times New Roman" pitchFamily="18" charset="0"/>
                <a:ea typeface="宋体" panose="02010600030101010101" pitchFamily="2" charset="-122"/>
                <a:cs typeface="Times New Roman" pitchFamily="18" charset="0"/>
              </a:rPr>
              <a:t>Limiting </a:t>
            </a:r>
            <a:r>
              <a:rPr lang="en-US" altLang="zh-CN" sz="2400" dirty="0">
                <a:solidFill>
                  <a:srgbClr val="FF9900"/>
                </a:solidFill>
                <a:latin typeface="Times New Roman" pitchFamily="18" charset="0"/>
                <a:ea typeface="宋体" panose="02010600030101010101" pitchFamily="2" charset="-122"/>
                <a:cs typeface="Times New Roman" pitchFamily="18" charset="0"/>
              </a:rPr>
              <a:t>Oxygen Index </a:t>
            </a:r>
            <a:r>
              <a:rPr lang="en-US" altLang="zh-CN" sz="2400" dirty="0">
                <a:latin typeface="Times New Roman" pitchFamily="18" charset="0"/>
                <a:ea typeface="宋体" panose="02010600030101010101" pitchFamily="2" charset="-122"/>
                <a:cs typeface="Times New Roman" pitchFamily="18" charset="0"/>
              </a:rPr>
              <a:t>(LOI) – (ISO 4589-1,2 or ASTM D2863) </a:t>
            </a:r>
          </a:p>
          <a:p>
            <a:pPr algn="just" eaLnBrk="1" hangingPunct="1">
              <a:defRPr/>
            </a:pPr>
            <a:r>
              <a:rPr lang="en-US" altLang="zh-CN" sz="2400" dirty="0">
                <a:latin typeface="Times New Roman" pitchFamily="18" charset="0"/>
                <a:ea typeface="宋体" panose="02010600030101010101" pitchFamily="2" charset="-122"/>
                <a:cs typeface="Times New Roman" pitchFamily="18" charset="0"/>
              </a:rPr>
              <a:t>LOI is defined as the minimum concentration of oxygen required in the air mixture just to support the downward burning (like a candle) of a vertically placed strip specimen. High oxygen concentration requirement indicate better flame </a:t>
            </a:r>
            <a:r>
              <a:rPr lang="en-US" altLang="zh-CN" sz="2400" dirty="0" err="1">
                <a:latin typeface="Times New Roman" pitchFamily="18" charset="0"/>
                <a:ea typeface="宋体" panose="02010600030101010101" pitchFamily="2" charset="-122"/>
                <a:cs typeface="Times New Roman" pitchFamily="18" charset="0"/>
              </a:rPr>
              <a:t>retardancy</a:t>
            </a:r>
            <a:r>
              <a:rPr lang="en-US" altLang="zh-CN" sz="2400" dirty="0">
                <a:latin typeface="Times New Roman" pitchFamily="18" charset="0"/>
                <a:ea typeface="宋体" panose="02010600030101010101" pitchFamily="2" charset="-122"/>
                <a:cs typeface="Times New Roman" pitchFamily="18" charset="0"/>
              </a:rPr>
              <a:t> of the specimen. The oxygen concentration is reported as  volume percent.</a:t>
            </a:r>
          </a:p>
        </p:txBody>
      </p:sp>
      <p:grpSp>
        <p:nvGrpSpPr>
          <p:cNvPr id="87045"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70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FCD6DE0-923A-4049-9763-B44D80285241}" type="slidenum">
              <a:rPr lang="zh-CN" altLang="en-US" sz="1200"/>
              <a:pPr/>
              <a:t>74</a:t>
            </a:fld>
            <a:endParaRPr lang="en-US" altLang="zh-CN" sz="1200"/>
          </a:p>
        </p:txBody>
      </p:sp>
      <p:sp>
        <p:nvSpPr>
          <p:cNvPr id="164869" name="Text Box 5"/>
          <p:cNvSpPr txBox="1">
            <a:spLocks noChangeArrowheads="1"/>
          </p:cNvSpPr>
          <p:nvPr/>
        </p:nvSpPr>
        <p:spPr bwMode="auto">
          <a:xfrm>
            <a:off x="228600" y="1295400"/>
            <a:ext cx="8686800" cy="573088"/>
          </a:xfrm>
          <a:prstGeom prst="rect">
            <a:avLst/>
          </a:prstGeom>
          <a:noFill/>
          <a:ln w="9525">
            <a:noFill/>
            <a:miter lim="800000"/>
            <a:headEnd/>
            <a:tailEnd/>
          </a:ln>
          <a:effectLst/>
        </p:spPr>
        <p:txBody>
          <a:bodyPr>
            <a:spAutoFit/>
          </a:bodyPr>
          <a:lstStyle/>
          <a:p>
            <a:pPr algn="just" eaLnBrk="1" hangingPunct="1">
              <a:lnSpc>
                <a:spcPct val="130000"/>
              </a:lnSpc>
              <a:defRPr/>
            </a:pPr>
            <a:r>
              <a:rPr lang="zh-CN" altLang="en-US" sz="2400" b="1" dirty="0">
                <a:solidFill>
                  <a:srgbClr val="FFFF00"/>
                </a:solidFill>
                <a:effectLst>
                  <a:outerShdw blurRad="38100" dist="38100" dir="2700000" algn="tl">
                    <a:srgbClr val="000000"/>
                  </a:outerShdw>
                </a:effectLst>
                <a:ea typeface="宋体" panose="02010600030101010101" pitchFamily="2" charset="-122"/>
              </a:rPr>
              <a:t>氧指数测定仪</a:t>
            </a:r>
            <a:endParaRPr lang="en-US" altLang="zh-CN" sz="2400" dirty="0">
              <a:ea typeface="宋体" panose="02010600030101010101" pitchFamily="2" charset="-122"/>
            </a:endParaRPr>
          </a:p>
        </p:txBody>
      </p:sp>
      <p:grpSp>
        <p:nvGrpSpPr>
          <p:cNvPr id="88069"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8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pic>
        <p:nvPicPr>
          <p:cNvPr id="880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81200"/>
            <a:ext cx="5181600"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51F089-B6B7-4B01-923C-966C5153C4AF}"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8137989-4B34-497C-B654-01FC4FDCBBC5}" type="slidenum">
              <a:rPr lang="zh-CN" altLang="en-US" sz="1200"/>
              <a:pPr/>
              <a:t>75</a:t>
            </a:fld>
            <a:endParaRPr lang="en-US" altLang="zh-CN" sz="1200"/>
          </a:p>
        </p:txBody>
      </p:sp>
      <p:sp>
        <p:nvSpPr>
          <p:cNvPr id="164869" name="Text Box 5"/>
          <p:cNvSpPr txBox="1">
            <a:spLocks noChangeArrowheads="1"/>
          </p:cNvSpPr>
          <p:nvPr/>
        </p:nvSpPr>
        <p:spPr bwMode="auto">
          <a:xfrm>
            <a:off x="228600" y="1295400"/>
            <a:ext cx="8686800" cy="4973638"/>
          </a:xfrm>
          <a:prstGeom prst="rect">
            <a:avLst/>
          </a:prstGeom>
          <a:noFill/>
          <a:ln w="9525">
            <a:noFill/>
            <a:miter lim="800000"/>
            <a:headEnd/>
            <a:tailEnd/>
          </a:ln>
          <a:effectLst/>
        </p:spPr>
        <p:txBody>
          <a:bodyPr>
            <a:spAutoFit/>
          </a:bodyPr>
          <a:lstStyle/>
          <a:p>
            <a:pPr eaLnBrk="1" hangingPunct="1">
              <a:lnSpc>
                <a:spcPct val="130000"/>
              </a:lnSpc>
              <a:defRPr/>
            </a:pPr>
            <a:r>
              <a:rPr lang="zh-CN" altLang="en-US" sz="2800" b="1" dirty="0">
                <a:solidFill>
                  <a:srgbClr val="FF0066"/>
                </a:solidFill>
                <a:effectLst>
                  <a:outerShdw blurRad="38100" dist="38100" dir="2700000" algn="tl">
                    <a:srgbClr val="000000"/>
                  </a:outerShdw>
                </a:effectLst>
                <a:ea typeface="宋体" panose="02010600030101010101" pitchFamily="2" charset="-122"/>
                <a:cs typeface="Arial" charset="0"/>
              </a:rPr>
              <a:t>名词解释</a:t>
            </a:r>
          </a:p>
          <a:p>
            <a:pPr algn="just" eaLnBrk="1" hangingPunct="1">
              <a:lnSpc>
                <a:spcPct val="130000"/>
              </a:lnSpc>
              <a:defRPr/>
            </a:pPr>
            <a:r>
              <a:rPr lang="zh-CN" altLang="en-US"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雷</a:t>
            </a:r>
            <a:r>
              <a:rPr lang="zh-CN" altLang="en-US" sz="2400" b="1" dirty="0" smtClean="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德蒸气压 </a:t>
            </a:r>
            <a:r>
              <a:rPr lang="en-US" altLang="zh-CN"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(Reid Vapor Pressure)</a:t>
            </a:r>
            <a:r>
              <a:rPr lang="zh-CN" altLang="en-US" sz="2400" b="1" dirty="0">
                <a:solidFill>
                  <a:srgbClr val="FFFF00"/>
                </a:solidFill>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汽油挥发度表示方法之一，指汽油在</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37.8℃ (100˚F)</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，蒸气与油料体积比为四比一时的蒸气压。</a:t>
            </a:r>
            <a:r>
              <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GB 8017-87 </a:t>
            </a:r>
            <a:r>
              <a:rPr lang="zh-CN" altLang="en-US"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rPr>
              <a:t>石油产品蒸气压测定法（雷德法）。</a:t>
            </a:r>
            <a:endParaRPr lang="en-US" altLang="zh-CN" sz="2400" b="1" dirty="0">
              <a:effectLst>
                <a:outerShdw blurRad="38100" dist="38100" dir="2700000" algn="tl">
                  <a:srgbClr val="000000"/>
                </a:outerShdw>
              </a:effectLst>
              <a:latin typeface="Times New Roman" pitchFamily="18" charset="0"/>
              <a:ea typeface="宋体" panose="02010600030101010101" pitchFamily="2" charset="-122"/>
              <a:cs typeface="Times New Roman" pitchFamily="18" charset="0"/>
            </a:endParaRPr>
          </a:p>
          <a:p>
            <a:pPr algn="just" eaLnBrk="1" hangingPunct="1">
              <a:lnSpc>
                <a:spcPct val="130000"/>
              </a:lnSpc>
              <a:defRPr/>
            </a:pPr>
            <a:r>
              <a:rPr lang="en-US" altLang="zh-CN" sz="2400" b="1" dirty="0">
                <a:solidFill>
                  <a:srgbClr val="FFD13F"/>
                </a:solidFill>
                <a:latin typeface="Times New Roman" pitchFamily="18" charset="0"/>
                <a:ea typeface="宋体" panose="02010600030101010101" pitchFamily="2" charset="-122"/>
                <a:cs typeface="Times New Roman" pitchFamily="18" charset="0"/>
              </a:rPr>
              <a:t>Reid vapor pressure (RVP)</a:t>
            </a:r>
            <a:r>
              <a:rPr lang="en-US" altLang="zh-CN" sz="2400" dirty="0">
                <a:solidFill>
                  <a:srgbClr val="FFD13F"/>
                </a:solidFill>
                <a:latin typeface="Times New Roman" pitchFamily="18" charset="0"/>
                <a:ea typeface="宋体" panose="02010600030101010101" pitchFamily="2" charset="-122"/>
                <a:cs typeface="Times New Roman" pitchFamily="18" charset="0"/>
              </a:rPr>
              <a:t> </a:t>
            </a:r>
            <a:r>
              <a:rPr lang="en-US" altLang="zh-CN" sz="2400" dirty="0">
                <a:latin typeface="Times New Roman" pitchFamily="18" charset="0"/>
                <a:ea typeface="宋体" panose="02010600030101010101" pitchFamily="2" charset="-122"/>
                <a:cs typeface="Times New Roman" pitchFamily="18" charset="0"/>
              </a:rPr>
              <a:t>is a common measure of the volatility of gasoline. It is defined as the absolute vapor pressure exerted by a liquid at 100 °F (37.8 °C) as determined by the test method ASTM-D-323. The test method applies to volatile crude oil and volatile nonviscous petroleum liquids, except </a:t>
            </a:r>
            <a:r>
              <a:rPr lang="en-US" altLang="zh-CN" sz="2400" dirty="0" err="1">
                <a:latin typeface="Times New Roman" pitchFamily="18" charset="0"/>
                <a:ea typeface="宋体" panose="02010600030101010101" pitchFamily="2" charset="-122"/>
                <a:cs typeface="Times New Roman" pitchFamily="18" charset="0"/>
              </a:rPr>
              <a:t>liquified</a:t>
            </a:r>
            <a:r>
              <a:rPr lang="en-US" altLang="zh-CN" sz="2400" dirty="0">
                <a:latin typeface="Times New Roman" pitchFamily="18" charset="0"/>
                <a:ea typeface="宋体" panose="02010600030101010101" pitchFamily="2" charset="-122"/>
                <a:cs typeface="Times New Roman" pitchFamily="18" charset="0"/>
              </a:rPr>
              <a:t> petroleum gases.</a:t>
            </a:r>
          </a:p>
        </p:txBody>
      </p:sp>
      <p:grpSp>
        <p:nvGrpSpPr>
          <p:cNvPr id="89093"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890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F5C337D7-C277-482E-A5E6-2F9C9F4908E8}"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6C6AAF2A-F71C-4574-B26E-48F0B8B6BDC1}" type="slidenum">
              <a:rPr lang="zh-CN" altLang="en-US" sz="1200"/>
              <a:pPr/>
              <a:t>76</a:t>
            </a:fld>
            <a:endParaRPr lang="en-US" altLang="zh-CN" sz="1200"/>
          </a:p>
        </p:txBody>
      </p:sp>
      <p:sp>
        <p:nvSpPr>
          <p:cNvPr id="178179"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
        <p:nvSpPr>
          <p:cNvPr id="90117" name="Text Box 5"/>
          <p:cNvSpPr txBox="1">
            <a:spLocks noChangeArrowheads="1"/>
          </p:cNvSpPr>
          <p:nvPr/>
        </p:nvSpPr>
        <p:spPr bwMode="auto">
          <a:xfrm>
            <a:off x="304800" y="1905000"/>
            <a:ext cx="8686800"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10000"/>
              </a:lnSpc>
              <a:spcBef>
                <a:spcPct val="50000"/>
              </a:spcBef>
            </a:pPr>
            <a:r>
              <a:rPr lang="zh-CN" altLang="en-US" sz="2400" b="1" dirty="0">
                <a:solidFill>
                  <a:srgbClr val="33CC33"/>
                </a:solidFill>
                <a:latin typeface="Times New Roman" pitchFamily="18" charset="0"/>
                <a:cs typeface="Arial" charset="0"/>
              </a:rPr>
              <a:t>甲类：</a:t>
            </a:r>
          </a:p>
          <a:p>
            <a:pPr>
              <a:lnSpc>
                <a:spcPct val="11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1</a:t>
            </a:r>
            <a:r>
              <a:rPr lang="zh-CN" altLang="en-US" sz="2400" b="1" dirty="0">
                <a:solidFill>
                  <a:srgbClr val="FFD13F"/>
                </a:solidFill>
                <a:latin typeface="Times New Roman" pitchFamily="18" charset="0"/>
                <a:cs typeface="Arial" charset="0"/>
              </a:rPr>
              <a:t>）闪点 </a:t>
            </a:r>
            <a:r>
              <a:rPr lang="en-US" altLang="zh-CN" sz="2400" b="1" dirty="0">
                <a:solidFill>
                  <a:srgbClr val="FFD13F"/>
                </a:solidFill>
                <a:latin typeface="Times New Roman" pitchFamily="18" charset="0"/>
                <a:cs typeface="Arial" charset="0"/>
              </a:rPr>
              <a:t>&lt;</a:t>
            </a:r>
            <a:r>
              <a:rPr lang="en-US" altLang="zh-CN" sz="2400" b="1" dirty="0">
                <a:solidFill>
                  <a:srgbClr val="FFD13F"/>
                </a:solidFill>
                <a:cs typeface="Arial" charset="0"/>
              </a:rPr>
              <a:t> </a:t>
            </a:r>
            <a:r>
              <a:rPr lang="en-US" altLang="zh-CN" sz="2400" b="1" dirty="0">
                <a:solidFill>
                  <a:srgbClr val="FFD13F"/>
                </a:solidFill>
                <a:latin typeface="Times New Roman" pitchFamily="18" charset="0"/>
                <a:cs typeface="Arial" charset="0"/>
              </a:rPr>
              <a:t>28</a:t>
            </a:r>
            <a:r>
              <a:rPr lang="en-US" altLang="zh-CN" sz="2400" b="1" dirty="0">
                <a:solidFill>
                  <a:srgbClr val="FFD13F"/>
                </a:solidFill>
                <a:latin typeface="宋体" charset="-122"/>
                <a:cs typeface="Arial" charset="0"/>
              </a:rPr>
              <a:t>℃</a:t>
            </a:r>
            <a:r>
              <a:rPr lang="zh-CN" altLang="en-US" sz="2400" b="1" dirty="0">
                <a:solidFill>
                  <a:srgbClr val="FFD13F"/>
                </a:solidFill>
                <a:latin typeface="Times New Roman" pitchFamily="18" charset="0"/>
                <a:cs typeface="Arial" charset="0"/>
              </a:rPr>
              <a:t>的液体。</a:t>
            </a:r>
            <a:r>
              <a:rPr lang="zh-CN" altLang="en-US" sz="2400" b="1" dirty="0">
                <a:latin typeface="Times New Roman" pitchFamily="18" charset="0"/>
                <a:cs typeface="Arial" charset="0"/>
              </a:rPr>
              <a:t>戊烷、环戊烷、己烷、石脑油、汽油，苯、甲苯，甲醇、乙醇、</a:t>
            </a:r>
            <a:r>
              <a:rPr lang="en-US" altLang="zh-CN" sz="2400" b="1" dirty="0">
                <a:latin typeface="Times New Roman" pitchFamily="18" charset="0"/>
                <a:cs typeface="Arial" charset="0"/>
              </a:rPr>
              <a:t>60˚</a:t>
            </a:r>
            <a:r>
              <a:rPr lang="zh-CN" altLang="en-US" sz="2400" b="1" dirty="0">
                <a:latin typeface="Times New Roman" pitchFamily="18" charset="0"/>
                <a:cs typeface="Arial" charset="0"/>
              </a:rPr>
              <a:t>以上白酒，乙醚，丙酮，乙醛，乙酸甲酯，二硫化碳等</a:t>
            </a:r>
          </a:p>
          <a:p>
            <a:pPr>
              <a:lnSpc>
                <a:spcPct val="11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2</a:t>
            </a:r>
            <a:r>
              <a:rPr lang="zh-CN" altLang="en-US" sz="2400" b="1" dirty="0">
                <a:solidFill>
                  <a:srgbClr val="FFD13F"/>
                </a:solidFill>
                <a:latin typeface="Times New Roman" pitchFamily="18" charset="0"/>
                <a:cs typeface="Arial" charset="0"/>
              </a:rPr>
              <a:t>） 爆炸下限  </a:t>
            </a:r>
            <a:r>
              <a:rPr lang="en-US" altLang="zh-CN" sz="2400" b="1" dirty="0">
                <a:solidFill>
                  <a:srgbClr val="FFD13F"/>
                </a:solidFill>
                <a:latin typeface="Times New Roman" pitchFamily="18" charset="0"/>
                <a:cs typeface="Arial" charset="0"/>
              </a:rPr>
              <a:t>&lt; 10%</a:t>
            </a:r>
            <a:r>
              <a:rPr lang="zh-CN" altLang="en-US" sz="2400" b="1" dirty="0">
                <a:solidFill>
                  <a:srgbClr val="FFD13F"/>
                </a:solidFill>
                <a:latin typeface="Times New Roman" pitchFamily="18" charset="0"/>
                <a:cs typeface="Arial" charset="0"/>
              </a:rPr>
              <a:t>的气体或能够产生此类气体的固体。</a:t>
            </a:r>
            <a:r>
              <a:rPr lang="en-US" altLang="zh-CN" sz="2400" b="1" dirty="0">
                <a:latin typeface="Times New Roman" pitchFamily="18" charset="0"/>
                <a:cs typeface="Arial" charset="0"/>
              </a:rPr>
              <a:t>H</a:t>
            </a:r>
            <a:r>
              <a:rPr lang="en-US" altLang="zh-CN" sz="2400" b="1" baseline="-25000" dirty="0">
                <a:latin typeface="Times New Roman" pitchFamily="18" charset="0"/>
                <a:cs typeface="Arial" charset="0"/>
              </a:rPr>
              <a:t>2</a:t>
            </a:r>
            <a:r>
              <a:rPr lang="zh-CN" altLang="en-US" sz="2400" b="1" dirty="0">
                <a:latin typeface="Times New Roman" pitchFamily="18" charset="0"/>
                <a:cs typeface="Arial" charset="0"/>
              </a:rPr>
              <a:t>、 甲烷、乙烯、乙炔、丙烯、丁二烯、液化石油气等，电石、碳化铝等</a:t>
            </a:r>
          </a:p>
        </p:txBody>
      </p:sp>
      <p:grpSp>
        <p:nvGrpSpPr>
          <p:cNvPr id="9011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01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524D4364-7F51-4888-A9E6-B06CDFA87FE7}"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8841992-2F21-42C0-B267-D7404E958DA4}" type="slidenum">
              <a:rPr lang="zh-CN" altLang="en-US" sz="1200"/>
              <a:pPr/>
              <a:t>77</a:t>
            </a:fld>
            <a:endParaRPr lang="en-US" altLang="zh-CN" sz="1200"/>
          </a:p>
        </p:txBody>
      </p:sp>
      <p:sp>
        <p:nvSpPr>
          <p:cNvPr id="91140" name="Text Box 15"/>
          <p:cNvSpPr txBox="1">
            <a:spLocks noChangeArrowheads="1"/>
          </p:cNvSpPr>
          <p:nvPr/>
        </p:nvSpPr>
        <p:spPr bwMode="auto">
          <a:xfrm>
            <a:off x="381000" y="1828800"/>
            <a:ext cx="8458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20000"/>
              </a:lnSpc>
              <a:spcBef>
                <a:spcPct val="50000"/>
              </a:spcBef>
            </a:pPr>
            <a:r>
              <a:rPr lang="zh-CN" altLang="en-US" sz="2400" b="1" dirty="0">
                <a:solidFill>
                  <a:srgbClr val="33CC33"/>
                </a:solidFill>
                <a:latin typeface="Times New Roman" pitchFamily="18" charset="0"/>
                <a:cs typeface="Arial" charset="0"/>
              </a:rPr>
              <a:t>甲类：</a:t>
            </a:r>
          </a:p>
          <a:p>
            <a:pPr algn="just">
              <a:lnSpc>
                <a:spcPct val="12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3</a:t>
            </a:r>
            <a:r>
              <a:rPr lang="zh-CN" altLang="en-US" sz="2400" b="1" dirty="0">
                <a:solidFill>
                  <a:srgbClr val="FFD13F"/>
                </a:solidFill>
                <a:latin typeface="Times New Roman" pitchFamily="18" charset="0"/>
                <a:cs typeface="Arial" charset="0"/>
              </a:rPr>
              <a:t>）常温下能自行分解或在空气中氧化即能迅速自燃或爆炸的物质</a:t>
            </a:r>
            <a:r>
              <a:rPr lang="zh-CN" altLang="en-US" sz="2400" b="1" i="1" dirty="0">
                <a:solidFill>
                  <a:srgbClr val="FFD13F"/>
                </a:solidFill>
                <a:latin typeface="Times New Roman" pitchFamily="18" charset="0"/>
                <a:cs typeface="Arial" charset="0"/>
              </a:rPr>
              <a:t>。</a:t>
            </a:r>
            <a:r>
              <a:rPr lang="zh-CN" altLang="en-US" sz="2400" dirty="0">
                <a:latin typeface="Times New Roman" pitchFamily="18" charset="0"/>
                <a:cs typeface="Arial" charset="0"/>
              </a:rPr>
              <a:t>硝化纤维、硝化纤维胶片、喷漆棉、火胶棉、赛璐珞棉、黄磷等</a:t>
            </a:r>
          </a:p>
          <a:p>
            <a:pPr algn="just">
              <a:lnSpc>
                <a:spcPct val="120000"/>
              </a:lnSpc>
              <a:spcBef>
                <a:spcPct val="50000"/>
              </a:spcBef>
            </a:pPr>
            <a:r>
              <a:rPr lang="zh-CN" altLang="en-US" sz="2400" b="1" dirty="0">
                <a:solidFill>
                  <a:srgbClr val="FF0066"/>
                </a:solidFill>
                <a:cs typeface="Arial" charset="0"/>
              </a:rPr>
              <a:t>（</a:t>
            </a:r>
            <a:r>
              <a:rPr lang="en-US" altLang="zh-CN" sz="2400" b="1" dirty="0">
                <a:solidFill>
                  <a:srgbClr val="FFD13F"/>
                </a:solidFill>
                <a:cs typeface="Arial" charset="0"/>
              </a:rPr>
              <a:t>4</a:t>
            </a:r>
            <a:r>
              <a:rPr lang="zh-CN" altLang="en-US" sz="2400" b="1" dirty="0">
                <a:solidFill>
                  <a:srgbClr val="FFD13F"/>
                </a:solidFill>
                <a:cs typeface="Arial" charset="0"/>
              </a:rPr>
              <a:t>）常温下受到水或空气中水蒸气的作用能产生可燃气体，并引起着火或爆炸的物质。</a:t>
            </a:r>
            <a:r>
              <a:rPr lang="zh-CN" altLang="en-US" sz="2400" dirty="0">
                <a:cs typeface="Arial" charset="0"/>
              </a:rPr>
              <a:t>包括</a:t>
            </a:r>
            <a:r>
              <a:rPr lang="zh-CN" altLang="en-US" sz="2400" dirty="0">
                <a:solidFill>
                  <a:srgbClr val="FFFF00"/>
                </a:solidFill>
                <a:cs typeface="Arial" charset="0"/>
              </a:rPr>
              <a:t>活泼金属</a:t>
            </a:r>
            <a:r>
              <a:rPr lang="zh-CN" altLang="en-US" sz="2400" dirty="0">
                <a:cs typeface="Arial" charset="0"/>
              </a:rPr>
              <a:t>：元素锂、钠、钾、铍、镁、钙，</a:t>
            </a:r>
            <a:r>
              <a:rPr lang="zh-CN" altLang="en-US" sz="2400" dirty="0">
                <a:solidFill>
                  <a:srgbClr val="FFFF00"/>
                </a:solidFill>
                <a:cs typeface="Arial" charset="0"/>
              </a:rPr>
              <a:t>金属氢化物</a:t>
            </a:r>
            <a:r>
              <a:rPr lang="zh-CN" altLang="en-US" sz="2400" dirty="0">
                <a:cs typeface="Arial" charset="0"/>
              </a:rPr>
              <a:t>：氢化钠、氢化钾、氢化锂、氢化铝，</a:t>
            </a:r>
            <a:r>
              <a:rPr lang="zh-CN" altLang="en-US" sz="2400" dirty="0">
                <a:solidFill>
                  <a:srgbClr val="FFFF00"/>
                </a:solidFill>
                <a:cs typeface="Arial" charset="0"/>
              </a:rPr>
              <a:t>金属磷化物</a:t>
            </a:r>
            <a:r>
              <a:rPr lang="zh-CN" altLang="en-US" sz="2400" dirty="0">
                <a:cs typeface="Arial" charset="0"/>
              </a:rPr>
              <a:t>：磷化钠、磷化钾、磷化镁、磷化硅，硅化物等</a:t>
            </a:r>
            <a:endParaRPr lang="zh-CN" altLang="en-US" dirty="0">
              <a:latin typeface="Times New Roman" pitchFamily="18" charset="0"/>
              <a:cs typeface="Arial" charset="0"/>
            </a:endParaRPr>
          </a:p>
        </p:txBody>
      </p:sp>
      <p:grpSp>
        <p:nvGrpSpPr>
          <p:cNvPr id="9114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11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4A7B35A3-46AC-445D-933B-BE3EB110C0B2}"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B1557D8-0C5C-413F-ABC1-E40656E212CB}" type="slidenum">
              <a:rPr lang="zh-CN" altLang="en-US" sz="1200"/>
              <a:pPr/>
              <a:t>78</a:t>
            </a:fld>
            <a:endParaRPr lang="en-US" altLang="zh-CN" sz="1200"/>
          </a:p>
        </p:txBody>
      </p:sp>
      <p:sp>
        <p:nvSpPr>
          <p:cNvPr id="92164" name="Text Box 5"/>
          <p:cNvSpPr txBox="1">
            <a:spLocks noChangeArrowheads="1"/>
          </p:cNvSpPr>
          <p:nvPr/>
        </p:nvSpPr>
        <p:spPr bwMode="auto">
          <a:xfrm>
            <a:off x="304800" y="1676400"/>
            <a:ext cx="8686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50000"/>
              </a:lnSpc>
            </a:pPr>
            <a:r>
              <a:rPr lang="zh-CN" altLang="en-US" sz="2400" b="1" dirty="0">
                <a:solidFill>
                  <a:srgbClr val="33CC33"/>
                </a:solidFill>
                <a:latin typeface="Times New Roman" pitchFamily="18" charset="0"/>
                <a:cs typeface="Arial" charset="0"/>
              </a:rPr>
              <a:t>甲类：</a:t>
            </a:r>
          </a:p>
          <a:p>
            <a:pPr algn="just">
              <a:lnSpc>
                <a:spcPct val="150000"/>
              </a:lnSpc>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5</a:t>
            </a:r>
            <a:r>
              <a:rPr lang="zh-CN" altLang="en-US" sz="2400" b="1" dirty="0">
                <a:solidFill>
                  <a:srgbClr val="FFD13F"/>
                </a:solidFill>
                <a:latin typeface="Times New Roman" pitchFamily="18" charset="0"/>
                <a:cs typeface="Arial" charset="0"/>
              </a:rPr>
              <a:t>）遇酸、受热、撞击、摩擦以及遇有机物或硫磺等易燃的无机物，极易引起着火爆炸的强氧化剂。</a:t>
            </a:r>
            <a:r>
              <a:rPr lang="zh-CN" altLang="en-US" sz="2400" b="1" dirty="0">
                <a:solidFill>
                  <a:srgbClr val="FFFF00"/>
                </a:solidFill>
                <a:latin typeface="Times New Roman" pitchFamily="18" charset="0"/>
                <a:cs typeface="Arial" charset="0"/>
              </a:rPr>
              <a:t>氯酸盐：</a:t>
            </a:r>
            <a:r>
              <a:rPr lang="zh-CN" altLang="en-US" sz="2400" b="1" dirty="0">
                <a:latin typeface="Times New Roman" pitchFamily="18" charset="0"/>
                <a:cs typeface="Arial" charset="0"/>
              </a:rPr>
              <a:t>氯酸钠、氯酸钾；</a:t>
            </a:r>
            <a:r>
              <a:rPr lang="zh-CN" altLang="en-US" sz="2400" b="1" dirty="0">
                <a:solidFill>
                  <a:srgbClr val="FFFF00"/>
                </a:solidFill>
                <a:latin typeface="Times New Roman" pitchFamily="18" charset="0"/>
                <a:cs typeface="Arial" charset="0"/>
              </a:rPr>
              <a:t>硝酸盐：</a:t>
            </a:r>
            <a:r>
              <a:rPr lang="zh-CN" altLang="en-US" sz="2400" b="1" dirty="0">
                <a:latin typeface="Times New Roman" pitchFamily="18" charset="0"/>
                <a:cs typeface="Arial" charset="0"/>
              </a:rPr>
              <a:t>硝酸钠、硝酸钾、硝酸铵；</a:t>
            </a:r>
            <a:r>
              <a:rPr lang="zh-CN" altLang="en-US" sz="2400" b="1" dirty="0">
                <a:solidFill>
                  <a:srgbClr val="FFFF00"/>
                </a:solidFill>
                <a:latin typeface="Times New Roman" pitchFamily="18" charset="0"/>
                <a:cs typeface="Arial" charset="0"/>
              </a:rPr>
              <a:t>有机硝酸盐：</a:t>
            </a:r>
            <a:r>
              <a:rPr lang="zh-CN" altLang="en-US" sz="2400" b="1" dirty="0">
                <a:latin typeface="Times New Roman" pitchFamily="18" charset="0"/>
                <a:cs typeface="Arial" charset="0"/>
              </a:rPr>
              <a:t>硝酸胍、硝酸脲；</a:t>
            </a:r>
            <a:r>
              <a:rPr lang="zh-CN" altLang="en-US" sz="2400" b="1" dirty="0">
                <a:solidFill>
                  <a:srgbClr val="FFFF00"/>
                </a:solidFill>
                <a:latin typeface="Times New Roman" pitchFamily="18" charset="0"/>
                <a:cs typeface="Arial" charset="0"/>
              </a:rPr>
              <a:t>无机过氧化物：</a:t>
            </a:r>
            <a:r>
              <a:rPr lang="zh-CN" altLang="en-US" sz="2400" b="1" dirty="0">
                <a:latin typeface="Times New Roman" pitchFamily="18" charset="0"/>
                <a:cs typeface="Arial" charset="0"/>
              </a:rPr>
              <a:t>过氧化钠、过氧化钾 等；</a:t>
            </a:r>
            <a:r>
              <a:rPr lang="zh-CN" altLang="en-US" sz="2400" b="1" dirty="0">
                <a:solidFill>
                  <a:srgbClr val="FFFF00"/>
                </a:solidFill>
                <a:latin typeface="Times New Roman" pitchFamily="18" charset="0"/>
                <a:cs typeface="Arial" charset="0"/>
              </a:rPr>
              <a:t>有机过氧化物：</a:t>
            </a:r>
            <a:r>
              <a:rPr lang="zh-CN" altLang="en-US" sz="2400" b="1" dirty="0">
                <a:latin typeface="Times New Roman" pitchFamily="18" charset="0"/>
                <a:cs typeface="Arial" charset="0"/>
              </a:rPr>
              <a:t>过氧化二苯甲酰；</a:t>
            </a:r>
            <a:r>
              <a:rPr lang="zh-CN" altLang="en-US" sz="2400" b="1" dirty="0">
                <a:solidFill>
                  <a:srgbClr val="FFFF00"/>
                </a:solidFill>
                <a:latin typeface="Times New Roman" pitchFamily="18" charset="0"/>
                <a:cs typeface="Arial" charset="0"/>
              </a:rPr>
              <a:t>高锰酸盐：</a:t>
            </a:r>
            <a:r>
              <a:rPr lang="zh-CN" altLang="en-US" sz="2400" b="1" dirty="0">
                <a:latin typeface="Times New Roman" pitchFamily="18" charset="0"/>
                <a:cs typeface="Arial" charset="0"/>
              </a:rPr>
              <a:t>高锰酸钠、高锰酸钾 等</a:t>
            </a:r>
          </a:p>
        </p:txBody>
      </p:sp>
      <p:grpSp>
        <p:nvGrpSpPr>
          <p:cNvPr id="92165"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21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4A7B35A3-46AC-445D-933B-BE3EB110C0B2}"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96CB443-2B19-4675-A6C4-E02FDD660BF8}" type="slidenum">
              <a:rPr lang="zh-CN" altLang="en-US" sz="1200"/>
              <a:pPr/>
              <a:t>79</a:t>
            </a:fld>
            <a:endParaRPr lang="en-US" altLang="zh-CN" sz="1200"/>
          </a:p>
        </p:txBody>
      </p:sp>
      <p:sp>
        <p:nvSpPr>
          <p:cNvPr id="93188" name="Text Box 5"/>
          <p:cNvSpPr txBox="1">
            <a:spLocks noChangeArrowheads="1"/>
          </p:cNvSpPr>
          <p:nvPr/>
        </p:nvSpPr>
        <p:spPr bwMode="auto">
          <a:xfrm>
            <a:off x="304800" y="1905000"/>
            <a:ext cx="86868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10000"/>
              </a:lnSpc>
              <a:spcBef>
                <a:spcPct val="50000"/>
              </a:spcBef>
            </a:pPr>
            <a:r>
              <a:rPr lang="zh-CN" altLang="en-US" sz="2400" b="1" dirty="0">
                <a:solidFill>
                  <a:srgbClr val="33CC33"/>
                </a:solidFill>
                <a:latin typeface="Times New Roman" pitchFamily="18" charset="0"/>
                <a:cs typeface="Arial" charset="0"/>
              </a:rPr>
              <a:t>甲类：</a:t>
            </a:r>
          </a:p>
          <a:p>
            <a:pPr algn="just">
              <a:lnSpc>
                <a:spcPct val="11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6</a:t>
            </a:r>
            <a:r>
              <a:rPr lang="zh-CN" altLang="en-US" sz="2400" b="1" dirty="0">
                <a:solidFill>
                  <a:srgbClr val="FFD13F"/>
                </a:solidFill>
                <a:latin typeface="Times New Roman" pitchFamily="18" charset="0"/>
                <a:cs typeface="Arial" charset="0"/>
              </a:rPr>
              <a:t>）受撞击、摩擦或与氧化性物质，有机物接触时能引起着火或爆炸的物质。</a:t>
            </a:r>
            <a:r>
              <a:rPr lang="zh-CN" altLang="en-US" sz="2400" b="1" dirty="0">
                <a:solidFill>
                  <a:srgbClr val="FFFF00"/>
                </a:solidFill>
                <a:latin typeface="Times New Roman" pitchFamily="18" charset="0"/>
                <a:cs typeface="Arial" charset="0"/>
              </a:rPr>
              <a:t>含磷化合物：</a:t>
            </a:r>
            <a:r>
              <a:rPr lang="zh-CN" altLang="en-US" sz="2400" b="1" dirty="0">
                <a:latin typeface="Times New Roman" pitchFamily="18" charset="0"/>
                <a:cs typeface="Arial" charset="0"/>
              </a:rPr>
              <a:t>赤磷、三硫磷、五硫化磷；</a:t>
            </a:r>
            <a:r>
              <a:rPr lang="zh-CN" altLang="en-US" sz="2400" b="1" dirty="0">
                <a:solidFill>
                  <a:srgbClr val="FFFF00"/>
                </a:solidFill>
                <a:latin typeface="Times New Roman" pitchFamily="18" charset="0"/>
                <a:cs typeface="Arial" charset="0"/>
              </a:rPr>
              <a:t>硝基化合物：</a:t>
            </a:r>
            <a:r>
              <a:rPr lang="zh-CN" altLang="en-US" sz="2400" b="1" dirty="0">
                <a:latin typeface="Times New Roman" pitchFamily="18" charset="0"/>
                <a:cs typeface="Arial" charset="0"/>
              </a:rPr>
              <a:t>硝基萘、硝化沥青；</a:t>
            </a:r>
            <a:r>
              <a:rPr lang="zh-CN" altLang="en-US" sz="2400" b="1" dirty="0">
                <a:solidFill>
                  <a:srgbClr val="FFFF00"/>
                </a:solidFill>
                <a:latin typeface="Times New Roman" pitchFamily="18" charset="0"/>
                <a:cs typeface="Arial" charset="0"/>
              </a:rPr>
              <a:t>重氮和偶氮化合物：</a:t>
            </a:r>
            <a:r>
              <a:rPr lang="zh-CN" altLang="en-US" sz="2400" b="1" dirty="0">
                <a:latin typeface="Times New Roman" pitchFamily="18" charset="0"/>
                <a:cs typeface="Arial" charset="0"/>
              </a:rPr>
              <a:t>重氮氨基苯、偶氮二甲酰胺</a:t>
            </a:r>
          </a:p>
          <a:p>
            <a:pPr algn="just">
              <a:lnSpc>
                <a:spcPct val="110000"/>
              </a:lnSpc>
              <a:spcBef>
                <a:spcPct val="50000"/>
              </a:spcBef>
            </a:pPr>
            <a:r>
              <a:rPr lang="zh-CN" altLang="en-US" sz="2400" b="1" dirty="0">
                <a:solidFill>
                  <a:srgbClr val="FF0066"/>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7</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在密闭设备内操作温度大于等于物质本身自燃点的生产</a:t>
            </a:r>
            <a:r>
              <a:rPr lang="zh-CN" altLang="en-US" sz="2400" b="1" dirty="0">
                <a:solidFill>
                  <a:srgbClr val="FFD13F"/>
                </a:solidFill>
                <a:latin typeface="Times New Roman" pitchFamily="18" charset="0"/>
                <a:cs typeface="Arial" charset="0"/>
              </a:rPr>
              <a:t>。</a:t>
            </a:r>
          </a:p>
        </p:txBody>
      </p:sp>
      <p:grpSp>
        <p:nvGrpSpPr>
          <p:cNvPr id="93189"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31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8AB0EF8-977F-4007-B336-6DE37C58B092}" type="slidenum">
              <a:rPr lang="zh-CN" altLang="en-US" sz="1200"/>
              <a:pPr/>
              <a:t>8</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eaLnBrk="1" hangingPunct="1">
              <a:spcBef>
                <a:spcPts val="120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GB 6944-2012 </a:t>
            </a:r>
            <a:r>
              <a:rPr lang="zh-CN" altLang="en-US" sz="2400" b="1" dirty="0" smtClean="0">
                <a:latin typeface="Times New Roman" panose="02020603050405020304" pitchFamily="18" charset="0"/>
                <a:cs typeface="Times New Roman" panose="02020603050405020304" pitchFamily="18" charset="0"/>
              </a:rPr>
              <a:t>引用文件</a:t>
            </a:r>
            <a:endParaRPr lang="en-US" altLang="zh-CN" sz="2400" b="1" dirty="0">
              <a:latin typeface="Times New Roman" panose="02020603050405020304" pitchFamily="18" charset="0"/>
              <a:cs typeface="Times New Roman" panose="02020603050405020304" pitchFamily="18" charset="0"/>
            </a:endParaRPr>
          </a:p>
          <a:p>
            <a:pPr marL="0" eaLnBrk="1" hangingPunct="1">
              <a:lnSpc>
                <a:spcPct val="150000"/>
              </a:lnSpc>
              <a:spcBef>
                <a:spcPts val="120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联合国</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关于危险货物运输的建议书 </a:t>
            </a:r>
            <a:r>
              <a:rPr lang="zh-CN" altLang="en-US" sz="2400" b="1" dirty="0" smtClean="0">
                <a:latin typeface="Times New Roman" panose="02020603050405020304" pitchFamily="18" charset="0"/>
                <a:cs typeface="Times New Roman" panose="02020603050405020304" pitchFamily="18" charset="0"/>
              </a:rPr>
              <a:t>   试验和标准手册</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（第 </a:t>
            </a:r>
            <a:r>
              <a:rPr lang="en-US" altLang="zh-CN" sz="2400" b="1" dirty="0" smtClean="0">
                <a:latin typeface="Times New Roman" panose="02020603050405020304" pitchFamily="18" charset="0"/>
                <a:cs typeface="Times New Roman" panose="02020603050405020304" pitchFamily="18" charset="0"/>
              </a:rPr>
              <a:t>5 </a:t>
            </a:r>
            <a:r>
              <a:rPr lang="zh-CN" altLang="en-US" sz="2400" b="1" dirty="0" smtClean="0">
                <a:latin typeface="Times New Roman" panose="02020603050405020304" pitchFamily="18" charset="0"/>
                <a:cs typeface="Times New Roman" panose="02020603050405020304" pitchFamily="18" charset="0"/>
              </a:rPr>
              <a:t>修</a:t>
            </a:r>
            <a:r>
              <a:rPr lang="zh-CN" altLang="en-US" sz="2400" b="1" dirty="0">
                <a:latin typeface="Times New Roman" panose="02020603050405020304" pitchFamily="18" charset="0"/>
                <a:cs typeface="Times New Roman" panose="02020603050405020304" pitchFamily="18" charset="0"/>
              </a:rPr>
              <a:t>订版</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(Recommendation on the Transport of Dangerous Goods, </a:t>
            </a:r>
            <a:r>
              <a:rPr lang="en-US" altLang="zh-CN" sz="2400" b="1" dirty="0" smtClean="0">
                <a:latin typeface="Times New Roman" panose="02020603050405020304" pitchFamily="18" charset="0"/>
                <a:cs typeface="Times New Roman" panose="02020603050405020304" pitchFamily="18" charset="0"/>
              </a:rPr>
              <a:t>Manual of Test and Criteria, Fifth </a:t>
            </a:r>
            <a:r>
              <a:rPr lang="en-US" altLang="zh-CN" sz="2400" b="1" dirty="0">
                <a:latin typeface="Times New Roman" panose="02020603050405020304" pitchFamily="18" charset="0"/>
                <a:cs typeface="Times New Roman" panose="02020603050405020304" pitchFamily="18" charset="0"/>
              </a:rPr>
              <a:t>Revised Edition)</a:t>
            </a:r>
          </a:p>
          <a:p>
            <a:pPr marL="0" eaLnBrk="1" hangingPunct="1">
              <a:lnSpc>
                <a:spcPct val="150000"/>
              </a:lnSpc>
              <a:spcBef>
                <a:spcPts val="1200"/>
              </a:spcBef>
              <a:buFont typeface="Wingdings" pitchFamily="2" charset="2"/>
              <a:buChar char="ü"/>
              <a:defRPr/>
            </a:pPr>
            <a:r>
              <a:rPr lang="zh-CN" altLang="en-US" sz="2400" b="1" dirty="0" smtClean="0">
                <a:latin typeface="Times New Roman" panose="02020603050405020304" pitchFamily="18" charset="0"/>
                <a:cs typeface="Times New Roman" panose="02020603050405020304" pitchFamily="18" charset="0"/>
              </a:rPr>
              <a:t>世界卫生组织</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世界卫生组织建议的农药危险性的分类和分类标准</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2004</a:t>
            </a:r>
            <a:r>
              <a:rPr lang="zh-CN" altLang="en-US" sz="2400" b="1" dirty="0" smtClean="0">
                <a:latin typeface="Times New Roman" panose="02020603050405020304" pitchFamily="18" charset="0"/>
                <a:cs typeface="Times New Roman" panose="02020603050405020304" pitchFamily="18" charset="0"/>
              </a:rPr>
              <a:t>）</a:t>
            </a:r>
            <a:endParaRPr lang="en-US" altLang="zh-CN" sz="2400" b="1" dirty="0" smtClean="0">
              <a:latin typeface="Times New Roman" panose="02020603050405020304" pitchFamily="18" charset="0"/>
              <a:cs typeface="Times New Roman" panose="02020603050405020304" pitchFamily="18" charset="0"/>
            </a:endParaRPr>
          </a:p>
          <a:p>
            <a:pPr marL="0" eaLnBrk="1" hangingPunct="1">
              <a:spcBef>
                <a:spcPts val="1200"/>
              </a:spcBef>
              <a:buFont typeface="Wingdings" pitchFamily="2" charset="2"/>
              <a:buChar char="ü"/>
              <a:defRPr/>
            </a:pPr>
            <a:endParaRPr lang="en-US" altLang="zh-CN" sz="2000" b="1" dirty="0"/>
          </a:p>
          <a:p>
            <a:pPr marL="0" indent="0" eaLnBrk="1" hangingPunct="1">
              <a:spcBef>
                <a:spcPts val="1200"/>
              </a:spcBef>
              <a:buFont typeface="Wingdings" pitchFamily="2" charset="2"/>
              <a:buNone/>
              <a:defRPr/>
            </a:pPr>
            <a:endParaRPr lang="en-US" altLang="zh-CN" sz="2000" b="1" dirty="0" smtClean="0"/>
          </a:p>
        </p:txBody>
      </p:sp>
      <p:grpSp>
        <p:nvGrpSpPr>
          <p:cNvPr id="12293"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2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02668356-A235-4349-83BC-A925A9C312BB}"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9950A5A-C1D2-4EAB-9533-B0C9125B02AD}" type="slidenum">
              <a:rPr lang="zh-CN" altLang="en-US" sz="1200"/>
              <a:pPr/>
              <a:t>80</a:t>
            </a:fld>
            <a:endParaRPr lang="en-US" altLang="zh-CN" sz="1200"/>
          </a:p>
        </p:txBody>
      </p:sp>
      <p:sp>
        <p:nvSpPr>
          <p:cNvPr id="94212" name="Text Box 4"/>
          <p:cNvSpPr txBox="1">
            <a:spLocks noChangeArrowheads="1"/>
          </p:cNvSpPr>
          <p:nvPr/>
        </p:nvSpPr>
        <p:spPr bwMode="auto">
          <a:xfrm>
            <a:off x="228600" y="1905000"/>
            <a:ext cx="84582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20000"/>
              </a:lnSpc>
              <a:spcBef>
                <a:spcPct val="50000"/>
              </a:spcBef>
            </a:pPr>
            <a:r>
              <a:rPr lang="zh-CN" altLang="en-US" sz="2400" b="1" dirty="0">
                <a:solidFill>
                  <a:srgbClr val="33CC33"/>
                </a:solidFill>
                <a:latin typeface="Times New Roman" pitchFamily="18" charset="0"/>
                <a:cs typeface="Arial" charset="0"/>
              </a:rPr>
              <a:t>乙类：</a:t>
            </a:r>
          </a:p>
          <a:p>
            <a:pPr algn="just">
              <a:lnSpc>
                <a:spcPct val="110000"/>
              </a:lnSpc>
              <a:spcBef>
                <a:spcPct val="50000"/>
              </a:spcBef>
              <a:buFont typeface="Wingdings" pitchFamily="2" charset="2"/>
              <a:buNone/>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1</a:t>
            </a:r>
            <a:r>
              <a:rPr lang="zh-CN" altLang="en-US" sz="2400" b="1" dirty="0">
                <a:solidFill>
                  <a:srgbClr val="FFD13F"/>
                </a:solidFill>
                <a:latin typeface="Times New Roman" pitchFamily="18" charset="0"/>
                <a:cs typeface="Arial" charset="0"/>
              </a:rPr>
              <a:t>）闪点大于</a:t>
            </a:r>
            <a:r>
              <a:rPr lang="en-US" altLang="zh-CN" sz="2400" b="1" dirty="0">
                <a:solidFill>
                  <a:srgbClr val="FFD13F"/>
                </a:solidFill>
                <a:latin typeface="Times New Roman" pitchFamily="18" charset="0"/>
                <a:cs typeface="Arial" charset="0"/>
              </a:rPr>
              <a:t>28℃</a:t>
            </a:r>
            <a:r>
              <a:rPr lang="zh-CN" altLang="en-US" sz="2400" b="1" dirty="0">
                <a:solidFill>
                  <a:srgbClr val="FFD13F"/>
                </a:solidFill>
                <a:latin typeface="Times New Roman" pitchFamily="18" charset="0"/>
                <a:cs typeface="Arial" charset="0"/>
              </a:rPr>
              <a:t>，但小于</a:t>
            </a:r>
            <a:r>
              <a:rPr lang="en-US" altLang="zh-CN" sz="2400" b="1" dirty="0">
                <a:solidFill>
                  <a:srgbClr val="FFD13F"/>
                </a:solidFill>
                <a:latin typeface="Times New Roman" pitchFamily="18" charset="0"/>
                <a:cs typeface="Arial" charset="0"/>
              </a:rPr>
              <a:t>60℃</a:t>
            </a:r>
            <a:r>
              <a:rPr lang="zh-CN" altLang="en-US" sz="2400" b="1" dirty="0">
                <a:solidFill>
                  <a:srgbClr val="FFD13F"/>
                </a:solidFill>
                <a:latin typeface="Times New Roman" pitchFamily="18" charset="0"/>
                <a:cs typeface="Arial" charset="0"/>
              </a:rPr>
              <a:t>的液体。</a:t>
            </a:r>
            <a:r>
              <a:rPr lang="zh-CN" altLang="en-US" sz="2400" b="1" dirty="0">
                <a:latin typeface="Times New Roman" pitchFamily="18" charset="0"/>
                <a:cs typeface="Arial" charset="0"/>
              </a:rPr>
              <a:t>煤油、溶剂油、松节油、樟脑油、异戊醇、丁醚、甲酸、乙酸、环己胺</a:t>
            </a:r>
            <a:endParaRPr lang="en-US" altLang="zh-CN" sz="2400" b="1" dirty="0">
              <a:latin typeface="Times New Roman" pitchFamily="18" charset="0"/>
              <a:cs typeface="Arial" charset="0"/>
            </a:endParaRPr>
          </a:p>
          <a:p>
            <a:pPr algn="just">
              <a:lnSpc>
                <a:spcPct val="110000"/>
              </a:lnSpc>
              <a:spcBef>
                <a:spcPct val="50000"/>
              </a:spcBef>
              <a:buFont typeface="Wingdings" pitchFamily="2" charset="2"/>
              <a:buNone/>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2</a:t>
            </a:r>
            <a:r>
              <a:rPr lang="zh-CN" altLang="en-US" sz="2400" b="1" dirty="0">
                <a:solidFill>
                  <a:srgbClr val="FFD13F"/>
                </a:solidFill>
                <a:latin typeface="Times New Roman" pitchFamily="18" charset="0"/>
                <a:cs typeface="Arial" charset="0"/>
              </a:rPr>
              <a:t>）爆炸下限大于等于</a:t>
            </a:r>
            <a:r>
              <a:rPr lang="en-US" altLang="zh-CN" sz="2400" b="1" dirty="0">
                <a:solidFill>
                  <a:srgbClr val="FFD13F"/>
                </a:solidFill>
                <a:latin typeface="Times New Roman" pitchFamily="18" charset="0"/>
                <a:cs typeface="Arial" charset="0"/>
              </a:rPr>
              <a:t>10%</a:t>
            </a:r>
            <a:r>
              <a:rPr lang="zh-CN" altLang="en-US" sz="2400" b="1" dirty="0">
                <a:solidFill>
                  <a:srgbClr val="FFD13F"/>
                </a:solidFill>
                <a:latin typeface="Times New Roman" pitchFamily="18" charset="0"/>
                <a:cs typeface="Arial" charset="0"/>
              </a:rPr>
              <a:t>的气体。</a:t>
            </a:r>
            <a:r>
              <a:rPr lang="zh-CN" altLang="en-US" sz="2400" b="1" dirty="0">
                <a:latin typeface="Times New Roman" pitchFamily="18" charset="0"/>
                <a:cs typeface="Arial" charset="0"/>
              </a:rPr>
              <a:t>氨气</a:t>
            </a:r>
          </a:p>
          <a:p>
            <a:pPr algn="just">
              <a:lnSpc>
                <a:spcPct val="11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3</a:t>
            </a:r>
            <a:r>
              <a:rPr lang="zh-CN" altLang="en-US" sz="2400" b="1" dirty="0">
                <a:solidFill>
                  <a:srgbClr val="FFD13F"/>
                </a:solidFill>
                <a:latin typeface="Times New Roman" pitchFamily="18" charset="0"/>
                <a:cs typeface="Arial" charset="0"/>
              </a:rPr>
              <a:t>）不属于甲类的氧化剂</a:t>
            </a:r>
            <a:r>
              <a:rPr lang="zh-CN" altLang="en-US" sz="2400" b="1" i="1" dirty="0">
                <a:solidFill>
                  <a:srgbClr val="FFD13F"/>
                </a:solidFill>
                <a:latin typeface="Times New Roman" pitchFamily="18" charset="0"/>
                <a:cs typeface="Arial" charset="0"/>
              </a:rPr>
              <a:t>。</a:t>
            </a:r>
            <a:r>
              <a:rPr lang="zh-CN" altLang="en-US" sz="2400" b="1" dirty="0">
                <a:solidFill>
                  <a:srgbClr val="FFFF00"/>
                </a:solidFill>
                <a:latin typeface="Times New Roman" pitchFamily="18" charset="0"/>
                <a:cs typeface="Arial" charset="0"/>
              </a:rPr>
              <a:t>金属硝酸盐和亚硝酸盐：</a:t>
            </a:r>
            <a:r>
              <a:rPr lang="zh-CN" altLang="en-US" sz="2400" b="1" dirty="0">
                <a:latin typeface="Times New Roman" pitchFamily="18" charset="0"/>
                <a:cs typeface="Arial" charset="0"/>
              </a:rPr>
              <a:t>硝酸、硝酸铜、硝酸汞、硝酸钴、亚硝酸钠、亚硝酸钾；</a:t>
            </a:r>
            <a:r>
              <a:rPr lang="zh-CN" altLang="en-US" sz="2400" b="1" dirty="0">
                <a:solidFill>
                  <a:srgbClr val="FFFF00"/>
                </a:solidFill>
                <a:latin typeface="Times New Roman" pitchFamily="18" charset="0"/>
                <a:cs typeface="Arial" charset="0"/>
              </a:rPr>
              <a:t>重铬酸盐：</a:t>
            </a:r>
            <a:r>
              <a:rPr lang="zh-CN" altLang="en-US" sz="2400" b="1" dirty="0">
                <a:latin typeface="Times New Roman" pitchFamily="18" charset="0"/>
                <a:cs typeface="Arial" charset="0"/>
              </a:rPr>
              <a:t>重铬酸钠、重铬酸钾；</a:t>
            </a:r>
            <a:r>
              <a:rPr lang="zh-CN" altLang="en-US" sz="2400" b="1" dirty="0">
                <a:solidFill>
                  <a:srgbClr val="FFFF00"/>
                </a:solidFill>
                <a:latin typeface="Times New Roman" pitchFamily="18" charset="0"/>
                <a:cs typeface="Arial" charset="0"/>
              </a:rPr>
              <a:t>发烟硫酸，漂白粉等</a:t>
            </a:r>
            <a:r>
              <a:rPr lang="zh-CN" altLang="en-US" sz="2400" b="1" dirty="0">
                <a:latin typeface="Times New Roman" pitchFamily="18" charset="0"/>
                <a:cs typeface="Arial" charset="0"/>
              </a:rPr>
              <a:t>。</a:t>
            </a:r>
          </a:p>
        </p:txBody>
      </p:sp>
      <p:grpSp>
        <p:nvGrpSpPr>
          <p:cNvPr id="94213"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42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46FF6AFE-2407-4A67-9FE6-D2ADC74D95F8}"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89F3E80B-566A-4EAA-9CE1-2344471D5A00}" type="slidenum">
              <a:rPr lang="zh-CN" altLang="en-US" sz="1200"/>
              <a:pPr/>
              <a:t>81</a:t>
            </a:fld>
            <a:endParaRPr lang="en-US" altLang="zh-CN" sz="1200"/>
          </a:p>
        </p:txBody>
      </p:sp>
      <p:sp>
        <p:nvSpPr>
          <p:cNvPr id="95236" name="Text Box 4"/>
          <p:cNvSpPr txBox="1">
            <a:spLocks noChangeArrowheads="1"/>
          </p:cNvSpPr>
          <p:nvPr/>
        </p:nvSpPr>
        <p:spPr bwMode="auto">
          <a:xfrm>
            <a:off x="228600" y="1981200"/>
            <a:ext cx="84582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10000"/>
              </a:lnSpc>
              <a:spcBef>
                <a:spcPct val="50000"/>
              </a:spcBef>
            </a:pPr>
            <a:r>
              <a:rPr lang="zh-CN" altLang="en-US" sz="2400" b="1" dirty="0">
                <a:solidFill>
                  <a:srgbClr val="33CC33"/>
                </a:solidFill>
                <a:latin typeface="Times New Roman" pitchFamily="18" charset="0"/>
                <a:cs typeface="Arial" charset="0"/>
              </a:rPr>
              <a:t>乙类：</a:t>
            </a:r>
          </a:p>
          <a:p>
            <a:pPr algn="just">
              <a:lnSpc>
                <a:spcPct val="110000"/>
              </a:lnSpc>
              <a:spcBef>
                <a:spcPct val="50000"/>
              </a:spcBef>
            </a:pPr>
            <a:r>
              <a:rPr lang="en-US" altLang="zh-CN" sz="2000" b="1" i="1" dirty="0">
                <a:solidFill>
                  <a:srgbClr val="FF0066"/>
                </a:solidFill>
                <a:latin typeface="Times New Roman" pitchFamily="18" charset="0"/>
                <a:cs typeface="Arial" charset="0"/>
              </a:rPr>
              <a:t> </a:t>
            </a: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4</a:t>
            </a:r>
            <a:r>
              <a:rPr lang="zh-CN" altLang="en-US" sz="2400" b="1" dirty="0">
                <a:solidFill>
                  <a:srgbClr val="FFD13F"/>
                </a:solidFill>
                <a:latin typeface="Times New Roman" pitchFamily="18" charset="0"/>
                <a:cs typeface="Arial" charset="0"/>
              </a:rPr>
              <a:t>）不属于甲类的化学易燃危险固体。</a:t>
            </a:r>
            <a:r>
              <a:rPr lang="zh-CN" altLang="en-US" sz="2400" b="1" dirty="0">
                <a:solidFill>
                  <a:srgbClr val="FFFF00"/>
                </a:solidFill>
                <a:latin typeface="Times New Roman" pitchFamily="18" charset="0"/>
                <a:cs typeface="Arial" charset="0"/>
              </a:rPr>
              <a:t>金属：</a:t>
            </a:r>
            <a:r>
              <a:rPr lang="zh-CN" altLang="en-US" sz="2400" b="1" dirty="0">
                <a:latin typeface="Times New Roman" pitchFamily="18" charset="0"/>
                <a:cs typeface="Arial" charset="0"/>
              </a:rPr>
              <a:t>镁、铝；</a:t>
            </a:r>
            <a:r>
              <a:rPr lang="zh-CN" altLang="en-US" sz="2400" b="1" dirty="0">
                <a:solidFill>
                  <a:srgbClr val="FFFF00"/>
                </a:solidFill>
                <a:latin typeface="Times New Roman" pitchFamily="18" charset="0"/>
                <a:cs typeface="Arial" charset="0"/>
              </a:rPr>
              <a:t>非金属：</a:t>
            </a:r>
            <a:r>
              <a:rPr lang="zh-CN" altLang="en-US" sz="2400" b="1" dirty="0">
                <a:latin typeface="Times New Roman" pitchFamily="18" charset="0"/>
                <a:cs typeface="Arial" charset="0"/>
              </a:rPr>
              <a:t>硫磺；</a:t>
            </a:r>
            <a:r>
              <a:rPr lang="zh-CN" altLang="en-US" sz="2400" b="1" dirty="0">
                <a:solidFill>
                  <a:srgbClr val="FFFF00"/>
                </a:solidFill>
                <a:latin typeface="Times New Roman" pitchFamily="18" charset="0"/>
                <a:cs typeface="Arial" charset="0"/>
              </a:rPr>
              <a:t>化合物：</a:t>
            </a:r>
            <a:r>
              <a:rPr lang="zh-CN" altLang="en-US" sz="2400" b="1" dirty="0">
                <a:latin typeface="Times New Roman" pitchFamily="18" charset="0"/>
                <a:cs typeface="Arial" charset="0"/>
              </a:rPr>
              <a:t>樟脑、萘、赛璐珞板，生松香、安全火柴等</a:t>
            </a:r>
          </a:p>
          <a:p>
            <a:pPr eaLnBrk="1" hangingPunct="1">
              <a:lnSpc>
                <a:spcPct val="150000"/>
              </a:lnSpc>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5</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助燃气体</a:t>
            </a:r>
            <a:r>
              <a:rPr lang="zh-CN" altLang="en-US" sz="2400" b="1" dirty="0">
                <a:solidFill>
                  <a:srgbClr val="FFD13F"/>
                </a:solidFill>
                <a:latin typeface="Times New Roman" pitchFamily="18" charset="0"/>
                <a:cs typeface="Arial" charset="0"/>
              </a:rPr>
              <a:t>。</a:t>
            </a:r>
            <a:endParaRPr lang="en-US" altLang="zh-CN" sz="2400" b="1" dirty="0">
              <a:solidFill>
                <a:srgbClr val="FFD13F"/>
              </a:solidFill>
              <a:latin typeface="Times New Roman" pitchFamily="18" charset="0"/>
              <a:cs typeface="Arial" charset="0"/>
            </a:endParaRPr>
          </a:p>
          <a:p>
            <a:pPr eaLnBrk="1" hangingPunct="1">
              <a:lnSpc>
                <a:spcPct val="150000"/>
              </a:lnSpc>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6</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能与空气形成爆炸性混合物的浮游状态的粉尘、纤维、闪点大于等于</a:t>
            </a:r>
            <a:r>
              <a:rPr lang="en-US" altLang="zh-CN" sz="2400" b="1" dirty="0">
                <a:solidFill>
                  <a:srgbClr val="FFD13F"/>
                </a:solidFill>
                <a:latin typeface="Times New Roman" pitchFamily="18" charset="0"/>
                <a:cs typeface="Arial" charset="0"/>
              </a:rPr>
              <a:t>60</a:t>
            </a:r>
            <a:r>
              <a:rPr lang="zh-CN" altLang="zh-CN" sz="2400" b="1" dirty="0">
                <a:solidFill>
                  <a:srgbClr val="FFD13F"/>
                </a:solidFill>
                <a:latin typeface="Times New Roman" pitchFamily="18" charset="0"/>
                <a:cs typeface="Arial" charset="0"/>
              </a:rPr>
              <a:t>℃的液体雾滴 </a:t>
            </a:r>
            <a:r>
              <a:rPr lang="zh-CN" altLang="en-US" sz="2400" b="1" dirty="0">
                <a:solidFill>
                  <a:srgbClr val="FFD13F"/>
                </a:solidFill>
                <a:latin typeface="Times New Roman" pitchFamily="18" charset="0"/>
                <a:cs typeface="Arial" charset="0"/>
              </a:rPr>
              <a:t>。</a:t>
            </a:r>
          </a:p>
        </p:txBody>
      </p:sp>
      <p:grpSp>
        <p:nvGrpSpPr>
          <p:cNvPr id="95237"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52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C6036163-4FB4-4B4F-B5A2-1E01807E7A62}"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DB28C13-8A1C-4FC1-9218-FA265B366B83}" type="slidenum">
              <a:rPr lang="zh-CN" altLang="en-US" sz="1200"/>
              <a:pPr/>
              <a:t>82</a:t>
            </a:fld>
            <a:endParaRPr lang="en-US" altLang="zh-CN" sz="1200"/>
          </a:p>
        </p:txBody>
      </p:sp>
      <p:sp>
        <p:nvSpPr>
          <p:cNvPr id="96260" name="Text Box 4"/>
          <p:cNvSpPr txBox="1">
            <a:spLocks noChangeArrowheads="1"/>
          </p:cNvSpPr>
          <p:nvPr/>
        </p:nvSpPr>
        <p:spPr bwMode="auto">
          <a:xfrm>
            <a:off x="304800" y="1981200"/>
            <a:ext cx="84582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20000"/>
              </a:lnSpc>
              <a:spcBef>
                <a:spcPct val="50000"/>
              </a:spcBef>
            </a:pPr>
            <a:r>
              <a:rPr lang="zh-CN" altLang="en-US" sz="2400" b="1" dirty="0">
                <a:solidFill>
                  <a:srgbClr val="33CC33"/>
                </a:solidFill>
                <a:latin typeface="Times New Roman" pitchFamily="18" charset="0"/>
                <a:cs typeface="Arial" charset="0"/>
              </a:rPr>
              <a:t>丙类：</a:t>
            </a:r>
          </a:p>
          <a:p>
            <a:pPr algn="just">
              <a:lnSpc>
                <a:spcPct val="12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1</a:t>
            </a:r>
            <a:r>
              <a:rPr lang="zh-CN" altLang="en-US" sz="2400" b="1" dirty="0">
                <a:solidFill>
                  <a:srgbClr val="FFD13F"/>
                </a:solidFill>
                <a:latin typeface="Times New Roman" pitchFamily="18" charset="0"/>
                <a:cs typeface="Arial" charset="0"/>
              </a:rPr>
              <a:t>）闪点 </a:t>
            </a:r>
            <a:r>
              <a:rPr lang="en-US" altLang="zh-CN" sz="2400" b="1" dirty="0">
                <a:solidFill>
                  <a:srgbClr val="FFD13F"/>
                </a:solidFill>
                <a:latin typeface="Times New Roman" pitchFamily="18" charset="0"/>
                <a:cs typeface="Times New Roman" pitchFamily="18" charset="0"/>
              </a:rPr>
              <a:t>≥ </a:t>
            </a:r>
            <a:r>
              <a:rPr lang="en-US" altLang="zh-CN" sz="2400" b="1" dirty="0">
                <a:solidFill>
                  <a:srgbClr val="FFD13F"/>
                </a:solidFill>
                <a:latin typeface="Times New Roman" pitchFamily="18" charset="0"/>
                <a:cs typeface="Arial" charset="0"/>
              </a:rPr>
              <a:t>60</a:t>
            </a:r>
            <a:r>
              <a:rPr lang="en-US" altLang="zh-CN" sz="2400" b="1" dirty="0">
                <a:solidFill>
                  <a:srgbClr val="FFD13F"/>
                </a:solidFill>
                <a:latin typeface="宋体" charset="-122"/>
                <a:cs typeface="Arial" charset="0"/>
              </a:rPr>
              <a:t>℃</a:t>
            </a:r>
            <a:r>
              <a:rPr lang="zh-CN" altLang="en-US" sz="2400" b="1" dirty="0">
                <a:solidFill>
                  <a:srgbClr val="FFD13F"/>
                </a:solidFill>
                <a:latin typeface="Times New Roman" pitchFamily="18" charset="0"/>
                <a:cs typeface="Arial" charset="0"/>
              </a:rPr>
              <a:t>的液体。</a:t>
            </a:r>
            <a:r>
              <a:rPr lang="zh-CN" altLang="en-US" sz="2400" b="1" dirty="0">
                <a:latin typeface="Times New Roman" pitchFamily="18" charset="0"/>
                <a:cs typeface="Arial" charset="0"/>
              </a:rPr>
              <a:t>动物油，植物油、柴油、机油、润滑油、重油、沥青，</a:t>
            </a:r>
            <a:r>
              <a:rPr lang="en-US" altLang="zh-CN" sz="2400" b="1" dirty="0">
                <a:latin typeface="Times New Roman" pitchFamily="18" charset="0"/>
                <a:cs typeface="Arial" charset="0"/>
              </a:rPr>
              <a:t>50-60</a:t>
            </a:r>
            <a:r>
              <a:rPr lang="zh-CN" altLang="en-US" sz="2400" b="1" dirty="0">
                <a:latin typeface="Times New Roman" pitchFamily="18" charset="0"/>
                <a:cs typeface="Arial" charset="0"/>
              </a:rPr>
              <a:t>度白酒等</a:t>
            </a:r>
          </a:p>
          <a:p>
            <a:pPr algn="just">
              <a:lnSpc>
                <a:spcPct val="12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2</a:t>
            </a:r>
            <a:r>
              <a:rPr lang="zh-CN" altLang="en-US" sz="2400" b="1" dirty="0">
                <a:solidFill>
                  <a:srgbClr val="FFD13F"/>
                </a:solidFill>
                <a:latin typeface="Times New Roman" pitchFamily="18" charset="0"/>
                <a:cs typeface="Arial" charset="0"/>
              </a:rPr>
              <a:t>）可燃固体。</a:t>
            </a:r>
            <a:r>
              <a:rPr lang="zh-CN" altLang="en-US" sz="2400" b="1" dirty="0">
                <a:latin typeface="Times New Roman" pitchFamily="18" charset="0"/>
                <a:cs typeface="Arial" charset="0"/>
              </a:rPr>
              <a:t>天然纤维、人造纤维、合成纤维、纸张，谷物、面粉，木材、竹及其制品，天然橡胶及其制品，中草药，冷库中的鱼、肉，电子产品：计算机、电视机、收录机，塑料制品：光盘、磁带等</a:t>
            </a:r>
          </a:p>
        </p:txBody>
      </p:sp>
      <p:grpSp>
        <p:nvGrpSpPr>
          <p:cNvPr id="96261"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62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334486E1-EEA1-4CE8-B9AE-DDDCC65E93AB}"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19825AE6-9CCC-4AF7-BEC1-29D425920CB9}" type="slidenum">
              <a:rPr lang="zh-CN" altLang="en-US" sz="1200"/>
              <a:pPr/>
              <a:t>83</a:t>
            </a:fld>
            <a:endParaRPr lang="en-US" altLang="zh-CN" sz="1200"/>
          </a:p>
        </p:txBody>
      </p:sp>
      <p:sp>
        <p:nvSpPr>
          <p:cNvPr id="97284" name="Text Box 4"/>
          <p:cNvSpPr txBox="1">
            <a:spLocks noChangeArrowheads="1"/>
          </p:cNvSpPr>
          <p:nvPr/>
        </p:nvSpPr>
        <p:spPr bwMode="auto">
          <a:xfrm>
            <a:off x="304800" y="1981200"/>
            <a:ext cx="84582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40000"/>
              </a:lnSpc>
              <a:spcBef>
                <a:spcPct val="50000"/>
              </a:spcBef>
            </a:pPr>
            <a:r>
              <a:rPr lang="zh-CN" altLang="en-US" sz="2400" b="1" dirty="0">
                <a:solidFill>
                  <a:srgbClr val="33CC33"/>
                </a:solidFill>
                <a:latin typeface="Times New Roman" pitchFamily="18" charset="0"/>
                <a:cs typeface="Arial" charset="0"/>
              </a:rPr>
              <a:t>丁类：</a:t>
            </a:r>
          </a:p>
          <a:p>
            <a:pPr algn="just">
              <a:lnSpc>
                <a:spcPct val="14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1</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对不燃烧物质进行加工并在高温或熔化状态下经常产生强辐射热、火花或火焰的生产</a:t>
            </a:r>
            <a:r>
              <a:rPr lang="zh-CN" altLang="en-US" sz="2400" b="1" dirty="0">
                <a:solidFill>
                  <a:srgbClr val="FFD13F"/>
                </a:solidFill>
                <a:latin typeface="Times New Roman" pitchFamily="18" charset="0"/>
                <a:cs typeface="Arial" charset="0"/>
              </a:rPr>
              <a:t>。</a:t>
            </a:r>
            <a:endParaRPr lang="en-US" altLang="zh-CN" sz="2400" b="1" dirty="0">
              <a:solidFill>
                <a:srgbClr val="FFD13F"/>
              </a:solidFill>
              <a:latin typeface="Times New Roman" pitchFamily="18" charset="0"/>
              <a:cs typeface="Arial" charset="0"/>
            </a:endParaRPr>
          </a:p>
          <a:p>
            <a:pPr algn="just">
              <a:lnSpc>
                <a:spcPct val="14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2</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利用气体、液体、固体作为燃料或将气体、液体进行燃烧作其它用的各种生产 </a:t>
            </a:r>
            <a:r>
              <a:rPr lang="zh-CN" altLang="en-US" sz="2400" b="1" dirty="0">
                <a:solidFill>
                  <a:srgbClr val="FFD13F"/>
                </a:solidFill>
                <a:latin typeface="Times New Roman" pitchFamily="18" charset="0"/>
                <a:cs typeface="Arial" charset="0"/>
              </a:rPr>
              <a:t>。</a:t>
            </a:r>
            <a:endParaRPr lang="en-US" altLang="zh-CN" sz="2400" b="1" dirty="0">
              <a:solidFill>
                <a:srgbClr val="FFD13F"/>
              </a:solidFill>
              <a:latin typeface="Times New Roman" pitchFamily="18" charset="0"/>
              <a:cs typeface="Arial" charset="0"/>
            </a:endParaRPr>
          </a:p>
          <a:p>
            <a:pPr algn="just">
              <a:lnSpc>
                <a:spcPct val="140000"/>
              </a:lnSpc>
              <a:spcBef>
                <a:spcPct val="50000"/>
              </a:spcBef>
            </a:pPr>
            <a:r>
              <a:rPr lang="zh-CN" altLang="en-US" sz="2400" b="1" dirty="0">
                <a:solidFill>
                  <a:srgbClr val="FFD13F"/>
                </a:solidFill>
                <a:latin typeface="Times New Roman" pitchFamily="18" charset="0"/>
                <a:cs typeface="Arial" charset="0"/>
              </a:rPr>
              <a:t>（</a:t>
            </a:r>
            <a:r>
              <a:rPr lang="en-US" altLang="zh-CN" sz="2400" b="1" dirty="0">
                <a:solidFill>
                  <a:srgbClr val="FFD13F"/>
                </a:solidFill>
                <a:latin typeface="Times New Roman" pitchFamily="18" charset="0"/>
                <a:cs typeface="Arial" charset="0"/>
              </a:rPr>
              <a:t>3</a:t>
            </a:r>
            <a:r>
              <a:rPr lang="zh-CN" altLang="en-US" sz="2400" b="1" dirty="0">
                <a:solidFill>
                  <a:srgbClr val="FFD13F"/>
                </a:solidFill>
                <a:latin typeface="Times New Roman" pitchFamily="18" charset="0"/>
                <a:cs typeface="Arial" charset="0"/>
              </a:rPr>
              <a:t>）</a:t>
            </a:r>
            <a:r>
              <a:rPr lang="zh-CN" altLang="zh-CN" sz="2400" b="1" dirty="0">
                <a:solidFill>
                  <a:srgbClr val="FFD13F"/>
                </a:solidFill>
                <a:latin typeface="Times New Roman" pitchFamily="18" charset="0"/>
                <a:cs typeface="Arial" charset="0"/>
              </a:rPr>
              <a:t>常温下使用或加工难燃烧物质的生产</a:t>
            </a:r>
            <a:r>
              <a:rPr lang="en-US" altLang="zh-CN" sz="2400" b="1" dirty="0">
                <a:solidFill>
                  <a:srgbClr val="FFD13F"/>
                </a:solidFill>
                <a:latin typeface="Times New Roman" pitchFamily="18" charset="0"/>
                <a:cs typeface="Arial" charset="0"/>
              </a:rPr>
              <a:t> </a:t>
            </a:r>
            <a:r>
              <a:rPr lang="zh-CN" altLang="en-US" sz="2400" b="1" dirty="0">
                <a:solidFill>
                  <a:srgbClr val="FFD13F"/>
                </a:solidFill>
                <a:latin typeface="Times New Roman" pitchFamily="18" charset="0"/>
                <a:cs typeface="Arial" charset="0"/>
              </a:rPr>
              <a:t>。</a:t>
            </a:r>
            <a:endParaRPr lang="zh-CN" altLang="zh-CN" sz="2400" b="1" dirty="0">
              <a:solidFill>
                <a:srgbClr val="FFD13F"/>
              </a:solidFill>
              <a:latin typeface="Times New Roman" pitchFamily="18" charset="0"/>
              <a:cs typeface="Arial" charset="0"/>
            </a:endParaRPr>
          </a:p>
        </p:txBody>
      </p:sp>
      <p:grpSp>
        <p:nvGrpSpPr>
          <p:cNvPr id="97285"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72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9EC94554-84E2-4584-A216-EA6C7FCB5148}"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9792DC81-FC64-4F44-8147-25EC49B10B97}" type="slidenum">
              <a:rPr lang="zh-CN" altLang="en-US" sz="1200"/>
              <a:pPr/>
              <a:t>84</a:t>
            </a:fld>
            <a:endParaRPr lang="en-US" altLang="zh-CN" sz="1200"/>
          </a:p>
        </p:txBody>
      </p:sp>
      <p:sp>
        <p:nvSpPr>
          <p:cNvPr id="99330" name="Rectangle 2"/>
          <p:cNvSpPr>
            <a:spLocks noGrp="1" noChangeArrowheads="1"/>
          </p:cNvSpPr>
          <p:nvPr>
            <p:ph type="title"/>
          </p:nvPr>
        </p:nvSpPr>
        <p:spPr>
          <a:xfrm>
            <a:off x="2514600" y="304800"/>
            <a:ext cx="6477000" cy="1143000"/>
          </a:xfrm>
        </p:spPr>
        <p:txBody>
          <a:bodyPr/>
          <a:lstStyle/>
          <a:p>
            <a:pPr eaLnBrk="1" hangingPunct="1">
              <a:defRPr/>
            </a:pPr>
            <a:r>
              <a:rPr lang="zh-CN" altLang="en-US" sz="3600" dirty="0" smtClean="0"/>
              <a:t>第三章：危险化学品分类总论</a:t>
            </a:r>
          </a:p>
        </p:txBody>
      </p:sp>
      <p:sp>
        <p:nvSpPr>
          <p:cNvPr id="98309" name="Text Box 4"/>
          <p:cNvSpPr txBox="1">
            <a:spLocks noChangeArrowheads="1"/>
          </p:cNvSpPr>
          <p:nvPr/>
        </p:nvSpPr>
        <p:spPr bwMode="auto">
          <a:xfrm>
            <a:off x="304800" y="1981200"/>
            <a:ext cx="84582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30000"/>
              </a:lnSpc>
              <a:spcBef>
                <a:spcPct val="50000"/>
              </a:spcBef>
            </a:pPr>
            <a:r>
              <a:rPr lang="zh-CN" altLang="en-US" sz="2400" b="1" dirty="0">
                <a:solidFill>
                  <a:srgbClr val="33CC33"/>
                </a:solidFill>
                <a:latin typeface="Times New Roman" pitchFamily="18" charset="0"/>
                <a:cs typeface="Arial" charset="0"/>
              </a:rPr>
              <a:t>戊类：</a:t>
            </a:r>
            <a:endParaRPr lang="en-US" altLang="zh-CN" sz="2400" b="1" i="1" dirty="0">
              <a:solidFill>
                <a:srgbClr val="FF0066"/>
              </a:solidFill>
              <a:latin typeface="Times New Roman" pitchFamily="18" charset="0"/>
              <a:cs typeface="Arial" charset="0"/>
            </a:endParaRPr>
          </a:p>
          <a:p>
            <a:pPr algn="just">
              <a:lnSpc>
                <a:spcPct val="130000"/>
              </a:lnSpc>
              <a:spcBef>
                <a:spcPct val="50000"/>
              </a:spcBef>
            </a:pPr>
            <a:r>
              <a:rPr lang="zh-CN" altLang="zh-CN" sz="2400" b="1" dirty="0">
                <a:solidFill>
                  <a:srgbClr val="FFD13F"/>
                </a:solidFill>
                <a:latin typeface="Times New Roman" pitchFamily="18" charset="0"/>
                <a:cs typeface="Arial" charset="0"/>
              </a:rPr>
              <a:t>常温下使用或加工不燃烧的物质</a:t>
            </a:r>
            <a:r>
              <a:rPr lang="en-US" altLang="zh-CN" sz="2400" b="1" dirty="0">
                <a:solidFill>
                  <a:srgbClr val="FFD13F"/>
                </a:solidFill>
                <a:latin typeface="Times New Roman" pitchFamily="18" charset="0"/>
                <a:cs typeface="Arial" charset="0"/>
              </a:rPr>
              <a:t> </a:t>
            </a:r>
            <a:r>
              <a:rPr lang="zh-CN" altLang="en-US" sz="2400" b="1" dirty="0">
                <a:solidFill>
                  <a:srgbClr val="FFD13F"/>
                </a:solidFill>
                <a:latin typeface="Times New Roman" pitchFamily="18" charset="0"/>
                <a:cs typeface="Arial" charset="0"/>
              </a:rPr>
              <a:t>。</a:t>
            </a:r>
            <a:r>
              <a:rPr lang="en-US" altLang="zh-CN" sz="2400" b="1" i="1" dirty="0">
                <a:solidFill>
                  <a:srgbClr val="FF0066"/>
                </a:solidFill>
                <a:latin typeface="Times New Roman" pitchFamily="18" charset="0"/>
                <a:cs typeface="Arial" charset="0"/>
              </a:rPr>
              <a:t> </a:t>
            </a:r>
            <a:endParaRPr lang="zh-CN" altLang="zh-CN" sz="2400" b="1" i="1" dirty="0">
              <a:solidFill>
                <a:srgbClr val="FF0066"/>
              </a:solidFill>
              <a:latin typeface="Times New Roman" pitchFamily="18" charset="0"/>
              <a:cs typeface="Arial" charset="0"/>
            </a:endParaRPr>
          </a:p>
        </p:txBody>
      </p:sp>
      <p:grpSp>
        <p:nvGrpSpPr>
          <p:cNvPr id="98310"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83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381000" y="13716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3.6 </a:t>
            </a:r>
            <a:r>
              <a:rPr lang="zh-CN" altLang="en-US" sz="2800" b="1" dirty="0" smtClean="0">
                <a:solidFill>
                  <a:srgbClr val="FF6600"/>
                </a:solidFill>
              </a:rPr>
              <a:t>中国建筑设计防火规范的分类</a:t>
            </a:r>
            <a:r>
              <a:rPr lang="zh-CN" altLang="en-US" sz="2800" b="1" dirty="0">
                <a:solidFill>
                  <a:srgbClr val="FF6600"/>
                </a:solidFill>
              </a:rPr>
              <a:t>举例</a:t>
            </a:r>
            <a:endParaRPr lang="zh-CN" altLang="en-US" sz="2800" b="1" dirty="0" smtClean="0">
              <a:solidFill>
                <a:srgbClr val="FF66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236D74C5-3ECB-4D94-80B7-DEE8E541D16A}"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D38BB88A-B71A-4EC3-BB63-43A12A3E0D4B}" type="slidenum">
              <a:rPr lang="zh-CN" altLang="en-US" sz="1200"/>
              <a:pPr/>
              <a:t>85</a:t>
            </a:fld>
            <a:endParaRPr lang="en-US" altLang="zh-CN" sz="1200"/>
          </a:p>
        </p:txBody>
      </p:sp>
      <p:sp>
        <p:nvSpPr>
          <p:cNvPr id="104450" name="Rectangle 2"/>
          <p:cNvSpPr>
            <a:spLocks noGrp="1" noChangeArrowheads="1"/>
          </p:cNvSpPr>
          <p:nvPr>
            <p:ph type="title"/>
          </p:nvPr>
        </p:nvSpPr>
        <p:spPr>
          <a:xfrm>
            <a:off x="2743200" y="277813"/>
            <a:ext cx="6248400" cy="1143000"/>
          </a:xfrm>
        </p:spPr>
        <p:txBody>
          <a:bodyPr/>
          <a:lstStyle/>
          <a:p>
            <a:pPr eaLnBrk="1" hangingPunct="1">
              <a:defRPr/>
            </a:pPr>
            <a:r>
              <a:rPr lang="zh-CN" altLang="en-US" sz="3600" dirty="0" smtClean="0"/>
              <a:t>第三章：危险化学品分类总论</a:t>
            </a:r>
          </a:p>
        </p:txBody>
      </p:sp>
      <p:sp>
        <p:nvSpPr>
          <p:cNvPr id="10445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
        <p:nvSpPr>
          <p:cNvPr id="99334" name="Text Box 4"/>
          <p:cNvSpPr txBox="1">
            <a:spLocks noChangeArrowheads="1"/>
          </p:cNvSpPr>
          <p:nvPr/>
        </p:nvSpPr>
        <p:spPr bwMode="auto">
          <a:xfrm>
            <a:off x="228600" y="1752600"/>
            <a:ext cx="86106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spcBef>
                <a:spcPct val="50000"/>
              </a:spcBef>
            </a:pPr>
            <a:r>
              <a:rPr lang="zh-CN" altLang="en-US" sz="2800" b="1" dirty="0">
                <a:solidFill>
                  <a:srgbClr val="33CC33"/>
                </a:solidFill>
                <a:latin typeface="Times New Roman" pitchFamily="18" charset="0"/>
                <a:cs typeface="Arial" charset="0"/>
              </a:rPr>
              <a:t>第 </a:t>
            </a:r>
            <a:r>
              <a:rPr lang="en-US" altLang="zh-CN" sz="2800" b="1" dirty="0">
                <a:solidFill>
                  <a:srgbClr val="33CC33"/>
                </a:solidFill>
                <a:latin typeface="Times New Roman" pitchFamily="18" charset="0"/>
                <a:cs typeface="Arial" charset="0"/>
              </a:rPr>
              <a:t>1 </a:t>
            </a:r>
            <a:r>
              <a:rPr lang="zh-CN" altLang="en-US" sz="2800" b="1" dirty="0">
                <a:solidFill>
                  <a:srgbClr val="33CC33"/>
                </a:solidFill>
                <a:latin typeface="Times New Roman" pitchFamily="18" charset="0"/>
                <a:cs typeface="Arial" charset="0"/>
              </a:rPr>
              <a:t>类：爆炸品</a:t>
            </a:r>
          </a:p>
          <a:p>
            <a:pPr algn="just" eaLnBrk="1" hangingPunct="1">
              <a:lnSpc>
                <a:spcPct val="150000"/>
              </a:lnSpc>
            </a:pPr>
            <a:r>
              <a:rPr lang="zh-CN" altLang="zh-CN" sz="2400" b="1" dirty="0">
                <a:solidFill>
                  <a:srgbClr val="FFD13F"/>
                </a:solidFill>
                <a:cs typeface="Arial" charset="0"/>
              </a:rPr>
              <a:t>火工品</a:t>
            </a:r>
            <a:r>
              <a:rPr lang="zh-CN" altLang="en-US" sz="2400" b="1" dirty="0">
                <a:solidFill>
                  <a:srgbClr val="FFD13F"/>
                </a:solidFill>
                <a:cs typeface="Arial" charset="0"/>
              </a:rPr>
              <a:t>：</a:t>
            </a:r>
            <a:r>
              <a:rPr lang="zh-CN" altLang="zh-CN" sz="2400" b="1" dirty="0">
                <a:cs typeface="Arial" charset="0"/>
              </a:rPr>
              <a:t>是装有</a:t>
            </a:r>
            <a:r>
              <a:rPr lang="en-US" altLang="zh-CN" sz="2400" b="1" dirty="0" err="1">
                <a:cs typeface="Arial" charset="0"/>
              </a:rPr>
              <a:t>火药</a:t>
            </a:r>
            <a:r>
              <a:rPr lang="zh-CN" altLang="zh-CN" sz="2400" b="1" dirty="0">
                <a:cs typeface="Arial" charset="0"/>
              </a:rPr>
              <a:t>或</a:t>
            </a:r>
            <a:r>
              <a:rPr lang="en-US" altLang="zh-CN" sz="2400" b="1" dirty="0" err="1">
                <a:cs typeface="Arial" charset="0"/>
              </a:rPr>
              <a:t>炸药</a:t>
            </a:r>
            <a:r>
              <a:rPr lang="zh-CN" altLang="zh-CN" sz="2400" b="1" dirty="0">
                <a:cs typeface="Arial" charset="0"/>
              </a:rPr>
              <a:t>，受外界较小能量刺激后产生</a:t>
            </a:r>
            <a:r>
              <a:rPr lang="en-US" altLang="zh-CN" sz="2400" b="1" dirty="0" err="1">
                <a:cs typeface="Arial" charset="0"/>
              </a:rPr>
              <a:t>燃烧</a:t>
            </a:r>
            <a:r>
              <a:rPr lang="zh-CN" altLang="zh-CN" sz="2400" b="1" dirty="0">
                <a:cs typeface="Arial" charset="0"/>
              </a:rPr>
              <a:t>或</a:t>
            </a:r>
            <a:r>
              <a:rPr lang="en-US" altLang="zh-CN" sz="2400" b="1" dirty="0" err="1">
                <a:cs typeface="Arial" charset="0"/>
              </a:rPr>
              <a:t>爆炸</a:t>
            </a:r>
            <a:r>
              <a:rPr lang="zh-CN" altLang="zh-CN" sz="2400" b="1" dirty="0">
                <a:cs typeface="Arial" charset="0"/>
              </a:rPr>
              <a:t>，用于引燃火药、引爆炸药、做机械工等预定功能的一次性使用的元件或装置的总称。</a:t>
            </a:r>
            <a:endParaRPr lang="en-US" altLang="zh-CN" sz="2400" b="1" dirty="0">
              <a:cs typeface="Arial" charset="0"/>
            </a:endParaRPr>
          </a:p>
          <a:p>
            <a:pPr algn="just" eaLnBrk="1" hangingPunct="1">
              <a:lnSpc>
                <a:spcPct val="150000"/>
              </a:lnSpc>
            </a:pPr>
            <a:r>
              <a:rPr lang="zh-CN" altLang="en-US" sz="2400" b="1" dirty="0">
                <a:cs typeface="Arial" charset="0"/>
              </a:rPr>
              <a:t>常见的</a:t>
            </a:r>
            <a:r>
              <a:rPr lang="zh-CN" altLang="zh-CN" sz="2400" b="1" dirty="0">
                <a:cs typeface="Arial" charset="0"/>
              </a:rPr>
              <a:t>火工品</a:t>
            </a:r>
            <a:r>
              <a:rPr lang="en-US" altLang="zh-CN" sz="2400" b="1" dirty="0">
                <a:cs typeface="Arial" charset="0"/>
              </a:rPr>
              <a:t> </a:t>
            </a:r>
            <a:r>
              <a:rPr lang="zh-CN" altLang="en-US" sz="2400" b="1" dirty="0">
                <a:cs typeface="Arial" charset="0"/>
              </a:rPr>
              <a:t>包括：</a:t>
            </a:r>
            <a:r>
              <a:rPr lang="zh-CN" altLang="zh-CN" sz="2400" b="1" dirty="0">
                <a:cs typeface="Arial" charset="0"/>
              </a:rPr>
              <a:t>火帽、 底火、 点火管、延期件、雷管、传爆药柱、导火索、导爆索以及启动器、切割索</a:t>
            </a:r>
            <a:r>
              <a:rPr lang="zh-CN" altLang="en-US" sz="2400" b="1" dirty="0">
                <a:cs typeface="Arial" charset="0"/>
              </a:rPr>
              <a:t>等。</a:t>
            </a:r>
            <a:endParaRPr lang="en-US" altLang="zh-CN" sz="2400" b="1" dirty="0">
              <a:cs typeface="Arial" charset="0"/>
            </a:endParaRPr>
          </a:p>
          <a:p>
            <a:pPr algn="just" eaLnBrk="1" hangingPunct="1">
              <a:lnSpc>
                <a:spcPct val="150000"/>
              </a:lnSpc>
            </a:pPr>
            <a:r>
              <a:rPr lang="zh-CN" altLang="zh-CN" sz="2000" b="1" dirty="0">
                <a:cs typeface="Arial" charset="0"/>
              </a:rPr>
              <a:t>火工品是起爆与点火的最敏感的始发能源，其功能首发性和作用敏感性决定了其在武器的系统中的地位和作用，作为武器系统中的最敏感部分，其安全性、可靠性直接影响武器系统的安全性和可靠性。</a:t>
            </a:r>
            <a:endParaRPr lang="en-US" altLang="zh-CN" sz="2000" b="1" dirty="0">
              <a:cs typeface="Arial" charset="0"/>
            </a:endParaRPr>
          </a:p>
        </p:txBody>
      </p:sp>
      <p:grpSp>
        <p:nvGrpSpPr>
          <p:cNvPr id="99335"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993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236D74C5-3ECB-4D94-80B7-DEE8E541D16A}"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C18929C-F7C1-489A-BACE-9249004C590F}" type="slidenum">
              <a:rPr lang="zh-CN" altLang="en-US" sz="1200"/>
              <a:pPr/>
              <a:t>86</a:t>
            </a:fld>
            <a:endParaRPr lang="en-US" altLang="zh-CN" sz="1200"/>
          </a:p>
        </p:txBody>
      </p:sp>
      <p:sp>
        <p:nvSpPr>
          <p:cNvPr id="104450" name="Rectangle 2"/>
          <p:cNvSpPr>
            <a:spLocks noGrp="1" noChangeArrowheads="1"/>
          </p:cNvSpPr>
          <p:nvPr>
            <p:ph type="title"/>
          </p:nvPr>
        </p:nvSpPr>
        <p:spPr>
          <a:xfrm>
            <a:off x="2743200" y="277813"/>
            <a:ext cx="6248400" cy="1143000"/>
          </a:xfrm>
        </p:spPr>
        <p:txBody>
          <a:bodyPr/>
          <a:lstStyle/>
          <a:p>
            <a:pPr eaLnBrk="1" hangingPunct="1">
              <a:defRPr/>
            </a:pPr>
            <a:r>
              <a:rPr lang="zh-CN" altLang="en-US" sz="3600" dirty="0" smtClean="0"/>
              <a:t>第三章：危险化学品分类总论</a:t>
            </a:r>
          </a:p>
        </p:txBody>
      </p:sp>
      <p:sp>
        <p:nvSpPr>
          <p:cNvPr id="58375" name="Text Box 4"/>
          <p:cNvSpPr txBox="1">
            <a:spLocks noChangeArrowheads="1"/>
          </p:cNvSpPr>
          <p:nvPr/>
        </p:nvSpPr>
        <p:spPr bwMode="auto">
          <a:xfrm>
            <a:off x="228600" y="1828800"/>
            <a:ext cx="8763000" cy="4832350"/>
          </a:xfrm>
          <a:prstGeom prst="rect">
            <a:avLst/>
          </a:prstGeom>
          <a:noFill/>
          <a:ln w="9525">
            <a:noFill/>
            <a:miter lim="800000"/>
            <a:headEnd/>
            <a:tailEnd/>
          </a:ln>
        </p:spPr>
        <p:txBody>
          <a:bodyPr>
            <a:spAutoFit/>
          </a:bodyPr>
          <a:lstStyle/>
          <a:p>
            <a:pPr marL="342900" indent="-342900">
              <a:lnSpc>
                <a:spcPct val="140000"/>
              </a:lnSpc>
              <a:defRPr/>
            </a:pPr>
            <a:r>
              <a:rPr lang="zh-CN" altLang="en-US" sz="2800" b="1" dirty="0">
                <a:solidFill>
                  <a:srgbClr val="FF0000"/>
                </a:solidFill>
                <a:latin typeface="Times New Roman" pitchFamily="18" charset="0"/>
                <a:ea typeface="宋体" panose="02010600030101010101" pitchFamily="2" charset="-122"/>
              </a:rPr>
              <a:t>爆炸品分组存放原则</a:t>
            </a:r>
            <a:endParaRPr lang="en-US" altLang="zh-CN" sz="2800" b="1" dirty="0">
              <a:solidFill>
                <a:srgbClr val="FF0000"/>
              </a:solidFill>
              <a:latin typeface="Times New Roman" pitchFamily="18" charset="0"/>
              <a:ea typeface="宋体" panose="02010600030101010101" pitchFamily="2" charset="-122"/>
            </a:endParaRPr>
          </a:p>
          <a:p>
            <a:pPr indent="-342900">
              <a:lnSpc>
                <a:spcPct val="140000"/>
              </a:lnSpc>
              <a:defRPr/>
            </a:pPr>
            <a:r>
              <a:rPr lang="zh-CN" altLang="en-US" sz="2400" b="1" dirty="0">
                <a:latin typeface="Times New Roman" pitchFamily="18" charset="0"/>
                <a:ea typeface="宋体" panose="02010600030101010101" pitchFamily="2" charset="-122"/>
              </a:rPr>
              <a:t>火炸药、火工品和弹药等危险品原则上应单独品种存放，但在条件有限时，可以遵循一定的原则分组存放。</a:t>
            </a:r>
            <a:endParaRPr lang="en-US" altLang="zh-CN" sz="2400" b="1" dirty="0">
              <a:latin typeface="Times New Roman" pitchFamily="18" charset="0"/>
              <a:ea typeface="宋体" panose="02010600030101010101" pitchFamily="2" charset="-122"/>
            </a:endParaRPr>
          </a:p>
          <a:p>
            <a:pPr marL="342900" indent="-342900">
              <a:lnSpc>
                <a:spcPct val="140000"/>
              </a:lnSpc>
              <a:buFontTx/>
              <a:buAutoNum type="circleNumDbPlain"/>
              <a:defRPr/>
            </a:pPr>
            <a:r>
              <a:rPr lang="zh-CN" altLang="en-US" sz="2400" b="1" dirty="0">
                <a:latin typeface="Times New Roman" pitchFamily="18" charset="0"/>
                <a:ea typeface="宋体" panose="02010600030101010101" pitchFamily="2" charset="-122"/>
                <a:cs typeface="Arial" charset="0"/>
              </a:rPr>
              <a:t>易燃物不能和易爆物存放在一起</a:t>
            </a:r>
          </a:p>
          <a:p>
            <a:pPr marL="342900" indent="-342900">
              <a:lnSpc>
                <a:spcPct val="140000"/>
              </a:lnSpc>
              <a:buFontTx/>
              <a:buAutoNum type="circleNumDbPlain"/>
              <a:defRPr/>
            </a:pPr>
            <a:r>
              <a:rPr lang="zh-CN" altLang="en-US" sz="2400" b="1" dirty="0">
                <a:latin typeface="Times New Roman" pitchFamily="18" charset="0"/>
                <a:ea typeface="宋体" panose="02010600030101010101" pitchFamily="2" charset="-122"/>
                <a:cs typeface="Arial" charset="0"/>
              </a:rPr>
              <a:t>起爆药和起爆物品不能和猛炸药和爆炸物品放在一起</a:t>
            </a:r>
          </a:p>
          <a:p>
            <a:pPr marL="342900" indent="-342900">
              <a:lnSpc>
                <a:spcPct val="140000"/>
              </a:lnSpc>
              <a:buFontTx/>
              <a:buAutoNum type="circleNumDbPlain"/>
              <a:defRPr/>
            </a:pPr>
            <a:r>
              <a:rPr lang="zh-CN" altLang="en-US" sz="2400" b="1" dirty="0">
                <a:latin typeface="Times New Roman" pitchFamily="18" charset="0"/>
                <a:ea typeface="宋体" panose="02010600030101010101" pitchFamily="2" charset="-122"/>
                <a:cs typeface="Arial" charset="0"/>
              </a:rPr>
              <a:t>在物理化学性质上相互发生作用的物质不能存放在一起</a:t>
            </a:r>
          </a:p>
          <a:p>
            <a:pPr marL="342900" indent="-342900">
              <a:lnSpc>
                <a:spcPct val="140000"/>
              </a:lnSpc>
              <a:buFontTx/>
              <a:buAutoNum type="circleNumDbPlain"/>
              <a:defRPr/>
            </a:pPr>
            <a:r>
              <a:rPr lang="zh-CN" altLang="en-US" sz="2400" b="1" dirty="0">
                <a:latin typeface="Times New Roman" pitchFamily="18" charset="0"/>
                <a:ea typeface="宋体" panose="02010600030101010101" pitchFamily="2" charset="-122"/>
                <a:cs typeface="Arial" charset="0"/>
              </a:rPr>
              <a:t>失去了原有安定性能的火炸药和弹药不能和良品存放在一起</a:t>
            </a:r>
          </a:p>
          <a:p>
            <a:pPr marL="342900" indent="-342900">
              <a:lnSpc>
                <a:spcPct val="140000"/>
              </a:lnSpc>
              <a:buFontTx/>
              <a:buAutoNum type="circleNumDbPlain"/>
              <a:defRPr/>
            </a:pPr>
            <a:r>
              <a:rPr lang="zh-CN" altLang="en-US" sz="2400" b="1" dirty="0">
                <a:latin typeface="Times New Roman" pitchFamily="18" charset="0"/>
                <a:ea typeface="宋体" panose="02010600030101010101" pitchFamily="2" charset="-122"/>
                <a:cs typeface="Arial" charset="0"/>
              </a:rPr>
              <a:t>各种火炸药不能和各种火工品、弹药存放在一起</a:t>
            </a:r>
            <a:endParaRPr lang="zh-CN" altLang="en-US" sz="2400" b="1" dirty="0">
              <a:solidFill>
                <a:srgbClr val="FF0000"/>
              </a:solidFill>
              <a:latin typeface="Times New Roman" pitchFamily="18" charset="0"/>
              <a:ea typeface="宋体" panose="02010600030101010101" pitchFamily="2" charset="-122"/>
              <a:cs typeface="Arial" charset="0"/>
            </a:endParaRPr>
          </a:p>
          <a:p>
            <a:pPr indent="-342900">
              <a:lnSpc>
                <a:spcPct val="140000"/>
              </a:lnSpc>
              <a:defRPr/>
            </a:pPr>
            <a:endParaRPr lang="en-US" altLang="zh-CN" sz="2400" b="1" dirty="0">
              <a:latin typeface="Times New Roman" pitchFamily="18" charset="0"/>
              <a:ea typeface="宋体" panose="02010600030101010101" pitchFamily="2" charset="-122"/>
            </a:endParaRPr>
          </a:p>
        </p:txBody>
      </p:sp>
      <p:grpSp>
        <p:nvGrpSpPr>
          <p:cNvPr id="10035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03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FB20DA75-3105-43B8-A58C-8D4C6082BA04}" type="datetime1">
              <a:rPr lang="zh-CN" altLang="en-US"/>
              <a:pPr>
                <a:defRPr/>
              </a:pPr>
              <a:t>2017/3/7</a:t>
            </a:fld>
            <a:endParaRPr lang="en-US" altLang="zh-CN" dirty="0"/>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34D7116B-2688-4678-B86A-FE292968F0D6}" type="slidenum">
              <a:rPr lang="zh-CN" altLang="en-US" sz="1200"/>
              <a:pPr/>
              <a:t>87</a:t>
            </a:fld>
            <a:endParaRPr lang="en-US" altLang="zh-CN" sz="1200"/>
          </a:p>
        </p:txBody>
      </p:sp>
      <p:sp>
        <p:nvSpPr>
          <p:cNvPr id="194562" name="Rectangle 2"/>
          <p:cNvSpPr>
            <a:spLocks noGrp="1" noChangeArrowheads="1"/>
          </p:cNvSpPr>
          <p:nvPr>
            <p:ph type="title"/>
          </p:nvPr>
        </p:nvSpPr>
        <p:spPr>
          <a:xfrm>
            <a:off x="2743200" y="304800"/>
            <a:ext cx="6400800" cy="1143000"/>
          </a:xfrm>
        </p:spPr>
        <p:txBody>
          <a:bodyPr/>
          <a:lstStyle/>
          <a:p>
            <a:pPr eaLnBrk="1" hangingPunct="1">
              <a:defRPr/>
            </a:pPr>
            <a:r>
              <a:rPr lang="zh-CN" altLang="en-US" sz="3600" dirty="0" smtClean="0"/>
              <a:t>第三章：危险化学品分类总论</a:t>
            </a:r>
          </a:p>
        </p:txBody>
      </p:sp>
      <p:sp>
        <p:nvSpPr>
          <p:cNvPr id="101381" name="Text Box 5"/>
          <p:cNvSpPr txBox="1">
            <a:spLocks noChangeArrowheads="1"/>
          </p:cNvSpPr>
          <p:nvPr/>
        </p:nvSpPr>
        <p:spPr bwMode="auto">
          <a:xfrm>
            <a:off x="228600" y="1828800"/>
            <a:ext cx="8610600" cy="401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ct val="130000"/>
              </a:lnSpc>
            </a:pPr>
            <a:r>
              <a:rPr lang="zh-CN" altLang="en-US" sz="2800" b="1" dirty="0">
                <a:solidFill>
                  <a:srgbClr val="FF0000"/>
                </a:solidFill>
                <a:cs typeface="Arial" charset="0"/>
              </a:rPr>
              <a:t>爆炸品分组：</a:t>
            </a:r>
            <a:r>
              <a:rPr lang="zh-CN" altLang="en-US" sz="2400" b="1" dirty="0">
                <a:solidFill>
                  <a:schemeClr val="tx2"/>
                </a:solidFill>
                <a:cs typeface="Arial" charset="0"/>
              </a:rPr>
              <a:t>根据上述原则将各种易燃易爆危险品分成若干个组，同一组的产品允许存放在一起，不同组的产品不能同库存放。各种危险品的分组如下：</a:t>
            </a:r>
          </a:p>
          <a:p>
            <a:pPr algn="just" eaLnBrk="1" hangingPunct="1">
              <a:lnSpc>
                <a:spcPct val="130000"/>
              </a:lnSpc>
            </a:pPr>
            <a:r>
              <a:rPr lang="zh-CN" altLang="en-US" sz="2400" b="1" dirty="0">
                <a:solidFill>
                  <a:srgbClr val="FFFF00"/>
                </a:solidFill>
                <a:cs typeface="Arial" charset="0"/>
              </a:rPr>
              <a:t>第</a:t>
            </a:r>
            <a:r>
              <a:rPr lang="en-US" altLang="zh-CN" sz="2400" b="1" dirty="0">
                <a:solidFill>
                  <a:srgbClr val="FFFF00"/>
                </a:solidFill>
                <a:cs typeface="Arial" charset="0"/>
              </a:rPr>
              <a:t>1</a:t>
            </a:r>
            <a:r>
              <a:rPr lang="zh-CN" altLang="en-US" sz="2400" b="1" dirty="0">
                <a:solidFill>
                  <a:srgbClr val="FFFF00"/>
                </a:solidFill>
                <a:cs typeface="Arial" charset="0"/>
              </a:rPr>
              <a:t>组：</a:t>
            </a:r>
            <a:r>
              <a:rPr lang="zh-CN" altLang="en-US" sz="2400" b="1" dirty="0">
                <a:solidFill>
                  <a:schemeClr val="tx2"/>
                </a:solidFill>
                <a:cs typeface="Arial" charset="0"/>
              </a:rPr>
              <a:t>含水不少于</a:t>
            </a:r>
            <a:r>
              <a:rPr lang="en-US" altLang="zh-CN" sz="2400" b="1" dirty="0">
                <a:solidFill>
                  <a:schemeClr val="tx2"/>
                </a:solidFill>
                <a:cs typeface="Arial" charset="0"/>
              </a:rPr>
              <a:t>25% </a:t>
            </a:r>
            <a:r>
              <a:rPr lang="zh-CN" altLang="en-US" sz="2400" b="1" dirty="0">
                <a:solidFill>
                  <a:schemeClr val="tx2"/>
                </a:solidFill>
                <a:cs typeface="Arial" charset="0"/>
              </a:rPr>
              <a:t>的硝化纤维</a:t>
            </a:r>
          </a:p>
          <a:p>
            <a:pPr algn="just" eaLnBrk="1" hangingPunct="1">
              <a:lnSpc>
                <a:spcPct val="130000"/>
              </a:lnSpc>
            </a:pPr>
            <a:r>
              <a:rPr lang="zh-CN" altLang="en-US" sz="2400" b="1" dirty="0">
                <a:solidFill>
                  <a:srgbClr val="FFFF00"/>
                </a:solidFill>
                <a:cs typeface="Arial" charset="0"/>
              </a:rPr>
              <a:t>第</a:t>
            </a:r>
            <a:r>
              <a:rPr lang="en-US" altLang="zh-CN" sz="2400" b="1" dirty="0">
                <a:solidFill>
                  <a:srgbClr val="FFFF00"/>
                </a:solidFill>
                <a:cs typeface="Arial" charset="0"/>
              </a:rPr>
              <a:t>2</a:t>
            </a:r>
            <a:r>
              <a:rPr lang="zh-CN" altLang="en-US" sz="2400" b="1" dirty="0">
                <a:solidFill>
                  <a:srgbClr val="FFFF00"/>
                </a:solidFill>
                <a:cs typeface="Arial" charset="0"/>
              </a:rPr>
              <a:t>组：</a:t>
            </a:r>
            <a:r>
              <a:rPr lang="zh-CN" altLang="en-US" sz="2400" b="1" dirty="0">
                <a:solidFill>
                  <a:schemeClr val="tx2"/>
                </a:solidFill>
                <a:cs typeface="Arial" charset="0"/>
              </a:rPr>
              <a:t>无烟药、无烟药发射药包、无烟药发射药管、装填无烟药的药筒、装填无烟药的火箭发动机</a:t>
            </a:r>
          </a:p>
          <a:p>
            <a:pPr algn="just" eaLnBrk="1" hangingPunct="1">
              <a:lnSpc>
                <a:spcPct val="130000"/>
              </a:lnSpc>
            </a:pPr>
            <a:r>
              <a:rPr lang="zh-CN" altLang="en-US" sz="2400" b="1" dirty="0">
                <a:solidFill>
                  <a:srgbClr val="FFFF00"/>
                </a:solidFill>
                <a:cs typeface="Arial" charset="0"/>
              </a:rPr>
              <a:t>第</a:t>
            </a:r>
            <a:r>
              <a:rPr lang="en-US" altLang="zh-CN" sz="2400" b="1" dirty="0">
                <a:solidFill>
                  <a:srgbClr val="FFFF00"/>
                </a:solidFill>
                <a:cs typeface="Arial" charset="0"/>
              </a:rPr>
              <a:t>3</a:t>
            </a:r>
            <a:r>
              <a:rPr lang="zh-CN" altLang="en-US" sz="2400" b="1" dirty="0">
                <a:solidFill>
                  <a:srgbClr val="FFFF00"/>
                </a:solidFill>
                <a:cs typeface="Arial" charset="0"/>
              </a:rPr>
              <a:t>组：</a:t>
            </a:r>
            <a:r>
              <a:rPr lang="en-US" altLang="zh-CN" sz="2400" b="1" dirty="0">
                <a:solidFill>
                  <a:schemeClr val="tx2"/>
                </a:solidFill>
                <a:cs typeface="Arial" charset="0"/>
              </a:rPr>
              <a:t>4</a:t>
            </a:r>
            <a:r>
              <a:rPr lang="zh-CN" altLang="en-US" sz="2400" b="1" dirty="0">
                <a:solidFill>
                  <a:schemeClr val="tx2"/>
                </a:solidFill>
                <a:cs typeface="Arial" charset="0"/>
              </a:rPr>
              <a:t>号炸药 （</a:t>
            </a:r>
            <a:r>
              <a:rPr lang="en-US" altLang="zh-CN" sz="2400" b="1" dirty="0">
                <a:solidFill>
                  <a:schemeClr val="tx2"/>
                </a:solidFill>
                <a:cs typeface="Arial" charset="0"/>
              </a:rPr>
              <a:t> 4</a:t>
            </a:r>
            <a:r>
              <a:rPr lang="zh-CN" altLang="zh-CN" sz="2400" b="1" dirty="0">
                <a:solidFill>
                  <a:schemeClr val="tx2"/>
                </a:solidFill>
                <a:cs typeface="Arial" charset="0"/>
              </a:rPr>
              <a:t>号普通胶质硝化甘油炸药</a:t>
            </a:r>
            <a:r>
              <a:rPr lang="zh-CN" altLang="en-US" sz="2400" b="1" dirty="0">
                <a:solidFill>
                  <a:schemeClr val="tx2"/>
                </a:solidFill>
                <a:cs typeface="Arial" charset="0"/>
              </a:rPr>
              <a:t>，</a:t>
            </a:r>
            <a:r>
              <a:rPr lang="en-US" altLang="zh-CN" sz="2400" b="1" dirty="0">
                <a:solidFill>
                  <a:schemeClr val="tx2"/>
                </a:solidFill>
                <a:cs typeface="Arial" charset="0"/>
              </a:rPr>
              <a:t> 4</a:t>
            </a:r>
            <a:r>
              <a:rPr lang="zh-CN" altLang="zh-CN" sz="2400" b="1" dirty="0">
                <a:solidFill>
                  <a:schemeClr val="tx2"/>
                </a:solidFill>
                <a:cs typeface="Arial" charset="0"/>
              </a:rPr>
              <a:t>号抗水岩石铵梯炸药</a:t>
            </a:r>
            <a:r>
              <a:rPr lang="zh-CN" altLang="en-US" sz="2400" b="1" dirty="0">
                <a:solidFill>
                  <a:schemeClr val="tx2"/>
                </a:solidFill>
                <a:cs typeface="Arial" charset="0"/>
              </a:rPr>
              <a:t>，</a:t>
            </a:r>
            <a:r>
              <a:rPr lang="en-US" altLang="zh-CN" sz="2400" b="1" dirty="0">
                <a:solidFill>
                  <a:schemeClr val="tx2"/>
                </a:solidFill>
                <a:cs typeface="Arial" charset="0"/>
              </a:rPr>
              <a:t> 4</a:t>
            </a:r>
            <a:r>
              <a:rPr lang="zh-CN" altLang="zh-CN" sz="2400" b="1" dirty="0">
                <a:solidFill>
                  <a:schemeClr val="tx2"/>
                </a:solidFill>
                <a:cs typeface="Arial" charset="0"/>
              </a:rPr>
              <a:t>号岩石铵梯油炸药</a:t>
            </a:r>
            <a:r>
              <a:rPr lang="zh-CN" altLang="en-US" sz="2400" b="1" dirty="0">
                <a:solidFill>
                  <a:schemeClr val="tx2"/>
                </a:solidFill>
                <a:cs typeface="Arial" charset="0"/>
              </a:rPr>
              <a:t>， </a:t>
            </a:r>
            <a:r>
              <a:rPr lang="en-US" altLang="zh-CN" sz="2400" b="1" dirty="0">
                <a:solidFill>
                  <a:schemeClr val="tx2"/>
                </a:solidFill>
                <a:cs typeface="Arial" charset="0"/>
              </a:rPr>
              <a:t>4</a:t>
            </a:r>
            <a:r>
              <a:rPr lang="zh-CN" altLang="zh-CN" sz="2400" b="1" dirty="0">
                <a:solidFill>
                  <a:schemeClr val="tx2"/>
                </a:solidFill>
                <a:cs typeface="Arial" charset="0"/>
              </a:rPr>
              <a:t>号岩石粉状铵油炸药</a:t>
            </a:r>
            <a:r>
              <a:rPr lang="zh-CN" altLang="en-US" sz="2400" b="1" dirty="0">
                <a:solidFill>
                  <a:schemeClr val="tx2"/>
                </a:solidFill>
                <a:cs typeface="Arial" charset="0"/>
              </a:rPr>
              <a:t>）</a:t>
            </a:r>
          </a:p>
        </p:txBody>
      </p:sp>
      <p:grpSp>
        <p:nvGrpSpPr>
          <p:cNvPr id="101382"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13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D1B2E270-ACF5-48D7-B358-49D6A0D0DA2C}" type="datetime1">
              <a:rPr lang="zh-CN" altLang="en-US"/>
              <a:pPr>
                <a:defRPr/>
              </a:pPr>
              <a:t>2017/3/7</a:t>
            </a:fld>
            <a:endParaRPr lang="en-US" altLang="zh-CN" dirty="0"/>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AFE193C4-07D0-4E08-A34D-54ED9760C052}" type="slidenum">
              <a:rPr lang="zh-CN" altLang="en-US" sz="1200"/>
              <a:pPr/>
              <a:t>88</a:t>
            </a:fld>
            <a:endParaRPr lang="en-US" altLang="zh-CN" sz="1200"/>
          </a:p>
        </p:txBody>
      </p:sp>
      <p:sp>
        <p:nvSpPr>
          <p:cNvPr id="195586" name="Rectangle 2"/>
          <p:cNvSpPr>
            <a:spLocks noGrp="1" noChangeArrowheads="1"/>
          </p:cNvSpPr>
          <p:nvPr>
            <p:ph type="title"/>
          </p:nvPr>
        </p:nvSpPr>
        <p:spPr>
          <a:xfrm>
            <a:off x="2743200" y="277813"/>
            <a:ext cx="6400800" cy="1143000"/>
          </a:xfrm>
        </p:spPr>
        <p:txBody>
          <a:bodyPr/>
          <a:lstStyle/>
          <a:p>
            <a:pPr eaLnBrk="1" hangingPunct="1">
              <a:defRPr/>
            </a:pPr>
            <a:r>
              <a:rPr lang="zh-CN" altLang="en-US" sz="3600" dirty="0" smtClean="0"/>
              <a:t>第三章：危险化学品分类总论</a:t>
            </a:r>
          </a:p>
        </p:txBody>
      </p:sp>
      <p:sp>
        <p:nvSpPr>
          <p:cNvPr id="102405" name="Text Box 5"/>
          <p:cNvSpPr txBox="1">
            <a:spLocks noChangeArrowheads="1"/>
          </p:cNvSpPr>
          <p:nvPr/>
        </p:nvSpPr>
        <p:spPr bwMode="auto">
          <a:xfrm>
            <a:off x="228600" y="1981200"/>
            <a:ext cx="86868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eaLnBrk="1" hangingPunct="1">
              <a:lnSpc>
                <a:spcPct val="130000"/>
              </a:lnSpc>
            </a:pPr>
            <a:r>
              <a:rPr lang="zh-CN" altLang="en-US" sz="2800" b="1">
                <a:solidFill>
                  <a:srgbClr val="FF0000"/>
                </a:solidFill>
                <a:cs typeface="Arial" charset="0"/>
              </a:rPr>
              <a:t>爆炸品分组</a:t>
            </a:r>
          </a:p>
          <a:p>
            <a:pPr algn="just"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4</a:t>
            </a:r>
            <a:r>
              <a:rPr lang="zh-CN" altLang="en-US" sz="2400" b="1">
                <a:solidFill>
                  <a:srgbClr val="FFFF00"/>
                </a:solidFill>
                <a:cs typeface="Arial" charset="0"/>
              </a:rPr>
              <a:t>组：</a:t>
            </a:r>
            <a:r>
              <a:rPr lang="zh-CN" altLang="en-US" sz="2400" b="1">
                <a:solidFill>
                  <a:schemeClr val="tx2"/>
                </a:solidFill>
                <a:latin typeface="Times New Roman" pitchFamily="18" charset="0"/>
                <a:cs typeface="Times New Roman" pitchFamily="18" charset="0"/>
              </a:rPr>
              <a:t>黑索今</a:t>
            </a:r>
            <a:r>
              <a:rPr lang="en-US" altLang="zh-CN" sz="2400" b="1">
                <a:solidFill>
                  <a:schemeClr val="tx2"/>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环三亚甲基三硝铵</a:t>
            </a:r>
            <a:r>
              <a:rPr lang="en-US" altLang="zh-CN" sz="2400" b="1">
                <a:latin typeface="Times New Roman" pitchFamily="18" charset="0"/>
                <a:cs typeface="Times New Roman" pitchFamily="18" charset="0"/>
              </a:rPr>
              <a:t>(C</a:t>
            </a:r>
            <a:r>
              <a:rPr lang="en-US" altLang="zh-CN" sz="2400" b="1" baseline="-25000">
                <a:latin typeface="Times New Roman" pitchFamily="18" charset="0"/>
                <a:cs typeface="Times New Roman" pitchFamily="18" charset="0"/>
              </a:rPr>
              <a:t>3</a:t>
            </a:r>
            <a:r>
              <a:rPr lang="en-US" altLang="zh-CN" sz="2400" b="1">
                <a:latin typeface="Times New Roman" pitchFamily="18" charset="0"/>
                <a:cs typeface="Times New Roman" pitchFamily="18" charset="0"/>
              </a:rPr>
              <a:t>H</a:t>
            </a:r>
            <a:r>
              <a:rPr lang="en-US" altLang="zh-CN" sz="2400" b="1" baseline="-25000">
                <a:latin typeface="Times New Roman" pitchFamily="18" charset="0"/>
                <a:cs typeface="Times New Roman" pitchFamily="18" charset="0"/>
              </a:rPr>
              <a:t>6</a:t>
            </a:r>
            <a:r>
              <a:rPr lang="en-US" altLang="zh-CN" sz="2400" b="1">
                <a:latin typeface="Times New Roman" pitchFamily="18" charset="0"/>
                <a:cs typeface="Times New Roman" pitchFamily="18" charset="0"/>
              </a:rPr>
              <a:t>N</a:t>
            </a:r>
            <a:r>
              <a:rPr lang="en-US" altLang="zh-CN" sz="2400" b="1" baseline="-25000">
                <a:latin typeface="Times New Roman" pitchFamily="18" charset="0"/>
                <a:cs typeface="Times New Roman" pitchFamily="18" charset="0"/>
              </a:rPr>
              <a:t>3</a:t>
            </a:r>
            <a:r>
              <a:rPr lang="en-US" altLang="zh-CN" sz="2400" b="1">
                <a:latin typeface="Times New Roman" pitchFamily="18" charset="0"/>
                <a:cs typeface="Times New Roman" pitchFamily="18" charset="0"/>
              </a:rPr>
              <a:t>(NO</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en-US" altLang="zh-CN" sz="2400" b="1" baseline="-25000">
                <a:latin typeface="Times New Roman" pitchFamily="18" charset="0"/>
                <a:cs typeface="Times New Roman" pitchFamily="18" charset="0"/>
              </a:rPr>
              <a:t>3</a:t>
            </a:r>
            <a:r>
              <a:rPr lang="en-US" altLang="zh-CN" sz="2400" b="1">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、特屈儿</a:t>
            </a:r>
            <a:r>
              <a:rPr lang="en-US" altLang="zh-CN" sz="2400" b="1">
                <a:solidFill>
                  <a:schemeClr val="tx2"/>
                </a:solidFill>
                <a:latin typeface="Times New Roman" pitchFamily="18" charset="0"/>
                <a:cs typeface="Times New Roman" pitchFamily="18" charset="0"/>
              </a:rPr>
              <a:t>(</a:t>
            </a:r>
            <a:r>
              <a:rPr lang="en-US" altLang="en-US" sz="2400" b="1">
                <a:solidFill>
                  <a:schemeClr val="tx2"/>
                </a:solidFill>
                <a:latin typeface="Times New Roman" pitchFamily="18" charset="0"/>
                <a:cs typeface="Times New Roman" pitchFamily="18" charset="0"/>
              </a:rPr>
              <a:t>2,4,6-三硝苯基甲基硝基胺</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、太安</a:t>
            </a:r>
            <a:r>
              <a:rPr lang="en-US" altLang="zh-CN" sz="2400" b="1">
                <a:solidFill>
                  <a:schemeClr val="tx2"/>
                </a:solidFill>
                <a:latin typeface="Times New Roman" pitchFamily="18" charset="0"/>
                <a:cs typeface="Times New Roman" pitchFamily="18" charset="0"/>
              </a:rPr>
              <a:t>(</a:t>
            </a:r>
            <a:r>
              <a:rPr lang="zh-CN" altLang="en-US" sz="2400" b="1">
                <a:latin typeface="Times New Roman" pitchFamily="18" charset="0"/>
                <a:cs typeface="Times New Roman" pitchFamily="18" charset="0"/>
              </a:rPr>
              <a:t>季戊四醇四硝酸酯</a:t>
            </a:r>
            <a:r>
              <a:rPr lang="en-US" altLang="zh-CN" sz="2400" b="1">
                <a:latin typeface="Times New Roman" pitchFamily="18" charset="0"/>
                <a:cs typeface="Times New Roman" pitchFamily="18" charset="0"/>
              </a:rPr>
              <a:t>C(CH</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ONO</a:t>
            </a:r>
            <a:r>
              <a:rPr lang="en-US" altLang="zh-CN" sz="2400" b="1" baseline="-25000">
                <a:latin typeface="Times New Roman" pitchFamily="18" charset="0"/>
                <a:cs typeface="Times New Roman" pitchFamily="18" charset="0"/>
              </a:rPr>
              <a:t>2</a:t>
            </a:r>
            <a:r>
              <a:rPr lang="en-US" altLang="zh-CN" sz="2400" b="1">
                <a:latin typeface="Times New Roman" pitchFamily="18" charset="0"/>
                <a:cs typeface="Times New Roman" pitchFamily="18" charset="0"/>
              </a:rPr>
              <a:t>)</a:t>
            </a:r>
            <a:r>
              <a:rPr lang="en-US" altLang="zh-CN" sz="2400" b="1" baseline="-25000">
                <a:latin typeface="Times New Roman" pitchFamily="18" charset="0"/>
                <a:cs typeface="Times New Roman" pitchFamily="18" charset="0"/>
              </a:rPr>
              <a:t>4</a:t>
            </a:r>
            <a:r>
              <a:rPr lang="en-US" altLang="zh-CN" sz="2400" b="1">
                <a:latin typeface="Times New Roman" pitchFamily="18" charset="0"/>
                <a:cs typeface="Times New Roman" pitchFamily="18" charset="0"/>
              </a:rPr>
              <a:t> </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a:t>
            </a:r>
            <a:r>
              <a:rPr lang="en-US" altLang="zh-CN" sz="2400" b="1">
                <a:solidFill>
                  <a:schemeClr val="tx2"/>
                </a:solidFill>
                <a:latin typeface="Times New Roman" pitchFamily="18" charset="0"/>
                <a:cs typeface="Times New Roman" pitchFamily="18" charset="0"/>
              </a:rPr>
              <a:t>8321</a:t>
            </a:r>
            <a:r>
              <a:rPr lang="zh-CN" altLang="en-US" sz="2400" b="1">
                <a:solidFill>
                  <a:schemeClr val="tx2"/>
                </a:solidFill>
                <a:cs typeface="Arial" charset="0"/>
              </a:rPr>
              <a:t>炸药及以上产品的无金属壳制品</a:t>
            </a:r>
          </a:p>
          <a:p>
            <a:pPr algn="just"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5</a:t>
            </a:r>
            <a:r>
              <a:rPr lang="zh-CN" altLang="en-US" sz="2400" b="1">
                <a:solidFill>
                  <a:srgbClr val="FFFF00"/>
                </a:solidFill>
                <a:cs typeface="Arial" charset="0"/>
              </a:rPr>
              <a:t>组：</a:t>
            </a:r>
            <a:r>
              <a:rPr lang="zh-CN" altLang="en-US" sz="2400" b="1">
                <a:solidFill>
                  <a:schemeClr val="tx2"/>
                </a:solidFill>
                <a:cs typeface="Arial" charset="0"/>
              </a:rPr>
              <a:t>胶质炸药</a:t>
            </a:r>
            <a:endParaRPr lang="zh-CN" altLang="en-US" sz="2400" b="1">
              <a:cs typeface="Arial" charset="0"/>
            </a:endParaRPr>
          </a:p>
          <a:p>
            <a:pPr algn="just"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6</a:t>
            </a:r>
            <a:r>
              <a:rPr lang="zh-CN" altLang="en-US" sz="2400" b="1">
                <a:solidFill>
                  <a:srgbClr val="FFFF00"/>
                </a:solidFill>
                <a:cs typeface="Arial" charset="0"/>
              </a:rPr>
              <a:t>组：</a:t>
            </a:r>
            <a:r>
              <a:rPr lang="zh-CN" altLang="en-US" sz="2400" b="1">
                <a:solidFill>
                  <a:schemeClr val="tx2"/>
                </a:solidFill>
                <a:cs typeface="Arial" charset="0"/>
              </a:rPr>
              <a:t>梯恩梯及其无金属制品、梯萘炸药、地恩梯、二硝基萘</a:t>
            </a:r>
            <a:endParaRPr lang="zh-CN" altLang="en-US" sz="2400" b="1">
              <a:cs typeface="Arial" charset="0"/>
            </a:endParaRPr>
          </a:p>
        </p:txBody>
      </p:sp>
      <p:grpSp>
        <p:nvGrpSpPr>
          <p:cNvPr id="102406"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24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7C06B2F3-8E6F-47E2-9DDF-E9A5DD243218}"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8DBC47D1-D182-41DE-9883-AD6AB174C183}" type="slidenum">
              <a:rPr lang="zh-CN" altLang="en-US" sz="1200"/>
              <a:pPr/>
              <a:t>89</a:t>
            </a:fld>
            <a:endParaRPr lang="en-US" altLang="zh-CN" sz="1200"/>
          </a:p>
        </p:txBody>
      </p:sp>
      <p:sp>
        <p:nvSpPr>
          <p:cNvPr id="211970" name="Rectangle 2"/>
          <p:cNvSpPr>
            <a:spLocks noGrp="1" noChangeArrowheads="1"/>
          </p:cNvSpPr>
          <p:nvPr>
            <p:ph type="title"/>
          </p:nvPr>
        </p:nvSpPr>
        <p:spPr>
          <a:xfrm>
            <a:off x="2819400" y="304800"/>
            <a:ext cx="6172200" cy="1143000"/>
          </a:xfrm>
        </p:spPr>
        <p:txBody>
          <a:bodyPr/>
          <a:lstStyle/>
          <a:p>
            <a:pPr eaLnBrk="1" hangingPunct="1">
              <a:defRPr/>
            </a:pPr>
            <a:r>
              <a:rPr lang="zh-CN" altLang="en-US" sz="3600" dirty="0" smtClean="0"/>
              <a:t>第三章：危险化学品分类总论</a:t>
            </a:r>
          </a:p>
        </p:txBody>
      </p:sp>
      <p:sp>
        <p:nvSpPr>
          <p:cNvPr id="103429" name="Text Box 4"/>
          <p:cNvSpPr txBox="1">
            <a:spLocks noChangeArrowheads="1"/>
          </p:cNvSpPr>
          <p:nvPr/>
        </p:nvSpPr>
        <p:spPr bwMode="auto">
          <a:xfrm>
            <a:off x="228600" y="1828800"/>
            <a:ext cx="845820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marL="342900" indent="-342900">
              <a:lnSpc>
                <a:spcPct val="130000"/>
              </a:lnSpc>
            </a:pPr>
            <a:r>
              <a:rPr lang="zh-CN" altLang="en-US" sz="2800" b="1">
                <a:solidFill>
                  <a:srgbClr val="FF0000"/>
                </a:solidFill>
                <a:latin typeface="Times New Roman" pitchFamily="18" charset="0"/>
                <a:cs typeface="Arial" charset="0"/>
              </a:rPr>
              <a:t>爆炸品分组</a:t>
            </a: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7</a:t>
            </a:r>
            <a:r>
              <a:rPr lang="zh-CN" altLang="en-US" sz="2400" b="1">
                <a:solidFill>
                  <a:srgbClr val="FFFF00"/>
                </a:solidFill>
                <a:cs typeface="Arial" charset="0"/>
              </a:rPr>
              <a:t>组：</a:t>
            </a:r>
            <a:r>
              <a:rPr lang="zh-CN" altLang="en-US" sz="2400" b="1">
                <a:solidFill>
                  <a:schemeClr val="tx2"/>
                </a:solidFill>
                <a:cs typeface="Arial" charset="0"/>
              </a:rPr>
              <a:t>苦味酸（</a:t>
            </a:r>
            <a:r>
              <a:rPr lang="en-US" altLang="zh-CN" sz="2400" b="1">
                <a:cs typeface="Arial" charset="0"/>
              </a:rPr>
              <a:t>2,4,6-</a:t>
            </a:r>
            <a:r>
              <a:rPr lang="zh-CN" altLang="en-US" sz="2400" b="1">
                <a:cs typeface="Arial" charset="0"/>
              </a:rPr>
              <a:t>三硝基苯酚）</a:t>
            </a:r>
            <a:endParaRPr lang="zh-CN" altLang="en-US" sz="2400" b="1">
              <a:solidFill>
                <a:schemeClr val="tx2"/>
              </a:solidFill>
              <a:cs typeface="Arial" charset="0"/>
            </a:endParaRP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8</a:t>
            </a:r>
            <a:r>
              <a:rPr lang="zh-CN" altLang="en-US" sz="2400" b="1">
                <a:solidFill>
                  <a:srgbClr val="FFFF00"/>
                </a:solidFill>
                <a:cs typeface="Arial" charset="0"/>
              </a:rPr>
              <a:t>组：</a:t>
            </a:r>
            <a:r>
              <a:rPr lang="zh-CN" altLang="en-US" sz="2400" b="1">
                <a:solidFill>
                  <a:schemeClr val="tx2"/>
                </a:solidFill>
                <a:cs typeface="Arial" charset="0"/>
              </a:rPr>
              <a:t>硝铵炸药</a:t>
            </a: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9</a:t>
            </a:r>
            <a:r>
              <a:rPr lang="zh-CN" altLang="en-US" sz="2400" b="1">
                <a:solidFill>
                  <a:srgbClr val="FFFF00"/>
                </a:solidFill>
                <a:cs typeface="Arial" charset="0"/>
              </a:rPr>
              <a:t>组：</a:t>
            </a:r>
            <a:r>
              <a:rPr lang="zh-CN" altLang="en-US" sz="2400" b="1">
                <a:solidFill>
                  <a:schemeClr val="tx2"/>
                </a:solidFill>
                <a:cs typeface="Arial" charset="0"/>
              </a:rPr>
              <a:t>黑火药及其制品、黑火药发射药包、黑火药发射药管、导火索</a:t>
            </a: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10 </a:t>
            </a:r>
            <a:r>
              <a:rPr lang="zh-CN" altLang="en-US" sz="2400" b="1">
                <a:solidFill>
                  <a:srgbClr val="FFFF00"/>
                </a:solidFill>
                <a:cs typeface="Arial" charset="0"/>
              </a:rPr>
              <a:t>组：</a:t>
            </a:r>
            <a:r>
              <a:rPr lang="zh-CN" altLang="en-US" sz="2400" b="1">
                <a:solidFill>
                  <a:schemeClr val="tx2"/>
                </a:solidFill>
                <a:cs typeface="Arial" charset="0"/>
              </a:rPr>
              <a:t>枪弹</a:t>
            </a: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11 </a:t>
            </a:r>
            <a:r>
              <a:rPr lang="zh-CN" altLang="en-US" sz="2400" b="1">
                <a:solidFill>
                  <a:srgbClr val="FFFF00"/>
                </a:solidFill>
                <a:cs typeface="Arial" charset="0"/>
              </a:rPr>
              <a:t>组：</a:t>
            </a:r>
            <a:r>
              <a:rPr lang="zh-CN" altLang="en-US" sz="2400" b="1">
                <a:solidFill>
                  <a:schemeClr val="tx2"/>
                </a:solidFill>
                <a:cs typeface="Arial" charset="0"/>
              </a:rPr>
              <a:t>杀伤爆破榴弹、炮弹、火箭弹</a:t>
            </a:r>
          </a:p>
          <a:p>
            <a:pPr marL="342900" indent="-342900" eaLnBrk="1" hangingPunct="1">
              <a:lnSpc>
                <a:spcPct val="130000"/>
              </a:lnSpc>
            </a:pPr>
            <a:r>
              <a:rPr lang="zh-CN" altLang="en-US" sz="2400" b="1">
                <a:solidFill>
                  <a:srgbClr val="FFFF00"/>
                </a:solidFill>
                <a:cs typeface="Arial" charset="0"/>
              </a:rPr>
              <a:t>第</a:t>
            </a:r>
            <a:r>
              <a:rPr lang="en-US" altLang="zh-CN" sz="2400" b="1">
                <a:solidFill>
                  <a:srgbClr val="FFFF00"/>
                </a:solidFill>
                <a:cs typeface="Arial" charset="0"/>
              </a:rPr>
              <a:t>12 </a:t>
            </a:r>
            <a:r>
              <a:rPr lang="zh-CN" altLang="en-US" sz="2400" b="1">
                <a:solidFill>
                  <a:srgbClr val="FFFF00"/>
                </a:solidFill>
                <a:cs typeface="Arial" charset="0"/>
              </a:rPr>
              <a:t>组：</a:t>
            </a:r>
            <a:r>
              <a:rPr lang="zh-CN" altLang="en-US" sz="2400" b="1">
                <a:solidFill>
                  <a:schemeClr val="tx2"/>
                </a:solidFill>
                <a:cs typeface="Arial" charset="0"/>
              </a:rPr>
              <a:t>穿甲弹、破甲弹、碎甲弹、反坦克导弹</a:t>
            </a:r>
          </a:p>
        </p:txBody>
      </p:sp>
      <p:grpSp>
        <p:nvGrpSpPr>
          <p:cNvPr id="103430"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34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788612-FA15-4B22-B07D-F9DEA69F6778}" type="datetime1">
              <a:rPr lang="zh-CN" altLang="en-US"/>
              <a:pPr>
                <a:defRPr/>
              </a:pPr>
              <a:t>2017/3/7</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8F78A24E-22A2-4174-891E-2671FF4ED55E}" type="slidenum">
              <a:rPr lang="zh-CN" altLang="en-US" sz="1200"/>
              <a:pPr/>
              <a:t>9</a:t>
            </a:fld>
            <a:endParaRPr lang="en-US" altLang="zh-CN" sz="1200"/>
          </a:p>
        </p:txBody>
      </p:sp>
      <p:sp>
        <p:nvSpPr>
          <p:cNvPr id="72707" name="Rectangle 3"/>
          <p:cNvSpPr>
            <a:spLocks noGrp="1" noChangeArrowheads="1"/>
          </p:cNvSpPr>
          <p:nvPr>
            <p:ph type="body" idx="1"/>
          </p:nvPr>
        </p:nvSpPr>
        <p:spPr>
          <a:xfrm>
            <a:off x="457200" y="1295400"/>
            <a:ext cx="8229600" cy="4800600"/>
          </a:xfrm>
        </p:spPr>
        <p:txBody>
          <a:bodyPr/>
          <a:lstStyle/>
          <a:p>
            <a:pPr eaLnBrk="1" hangingPunct="1">
              <a:buFont typeface="Wingdings" pitchFamily="2" charset="2"/>
              <a:buNone/>
              <a:defRPr/>
            </a:pPr>
            <a:r>
              <a:rPr lang="en-US" altLang="zh-CN" sz="2800" b="1" dirty="0" smtClean="0">
                <a:solidFill>
                  <a:srgbClr val="FF6600"/>
                </a:solidFill>
              </a:rPr>
              <a:t>3.1</a:t>
            </a:r>
            <a:r>
              <a:rPr lang="zh-CN" altLang="en-US" sz="2800" b="1" dirty="0" smtClean="0">
                <a:solidFill>
                  <a:srgbClr val="FF6600"/>
                </a:solidFill>
              </a:rPr>
              <a:t>中国的界定与分类法</a:t>
            </a:r>
          </a:p>
          <a:p>
            <a:pPr marL="0" eaLnBrk="1" hangingPunct="1">
              <a:spcBef>
                <a:spcPts val="1200"/>
              </a:spcBef>
              <a:buFont typeface="Wingdings" pitchFamily="2" charset="2"/>
              <a:buNone/>
              <a:defRPr/>
            </a:pPr>
            <a:r>
              <a:rPr lang="en-US" altLang="zh-CN" sz="2400" b="1" dirty="0" smtClean="0">
                <a:latin typeface="Times New Roman" panose="02020603050405020304" pitchFamily="18" charset="0"/>
                <a:cs typeface="Times New Roman" panose="02020603050405020304" pitchFamily="18" charset="0"/>
              </a:rPr>
              <a:t>GB 6944-2012 </a:t>
            </a:r>
            <a:r>
              <a:rPr lang="zh-CN" altLang="en-US" sz="2400" b="1" dirty="0" smtClean="0">
                <a:latin typeface="Times New Roman" panose="02020603050405020304" pitchFamily="18" charset="0"/>
                <a:cs typeface="Times New Roman" panose="02020603050405020304" pitchFamily="18" charset="0"/>
              </a:rPr>
              <a:t>引用文件</a:t>
            </a:r>
            <a:endParaRPr lang="en-US" altLang="zh-CN" sz="24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1200"/>
              </a:spcBef>
              <a:buFont typeface="Wingdings" pitchFamily="2" charset="2"/>
              <a:buNone/>
              <a:defRPr/>
            </a:pPr>
            <a:r>
              <a:rPr lang="zh-CN" altLang="en-US" sz="2400" b="1" dirty="0" smtClean="0">
                <a:latin typeface="Times New Roman" panose="02020603050405020304" pitchFamily="18" charset="0"/>
                <a:cs typeface="Times New Roman" panose="02020603050405020304" pitchFamily="18" charset="0"/>
              </a:rPr>
              <a:t>联合国编号</a:t>
            </a:r>
            <a:r>
              <a:rPr lang="en-US" altLang="zh-CN" sz="2400" b="1" dirty="0" smtClean="0">
                <a:latin typeface="Times New Roman" panose="02020603050405020304" pitchFamily="18" charset="0"/>
                <a:cs typeface="Times New Roman" panose="02020603050405020304" pitchFamily="18" charset="0"/>
              </a:rPr>
              <a:t>	UN Number</a:t>
            </a:r>
          </a:p>
          <a:p>
            <a:pPr marL="0" indent="0" eaLnBrk="1" hangingPunct="1">
              <a:lnSpc>
                <a:spcPct val="150000"/>
              </a:lnSpc>
              <a:spcBef>
                <a:spcPts val="1200"/>
              </a:spcBef>
              <a:buFont typeface="Wingdings" pitchFamily="2" charset="2"/>
              <a:buNone/>
              <a:defRPr/>
            </a:pPr>
            <a:r>
              <a:rPr lang="zh-CN" altLang="en-US" sz="2400" b="1" dirty="0" smtClean="0">
                <a:latin typeface="Times New Roman" panose="02020603050405020304" pitchFamily="18" charset="0"/>
                <a:cs typeface="Times New Roman" panose="02020603050405020304" pitchFamily="18" charset="0"/>
              </a:rPr>
              <a:t>联合国危险货物运输专家委员会编制的四位阿拉伯数编号，用以识别一种物质或物品或一类特定的物质或物品。</a:t>
            </a:r>
            <a:endParaRPr lang="en-US" altLang="zh-CN" sz="2400" b="1" dirty="0">
              <a:latin typeface="Times New Roman" panose="02020603050405020304" pitchFamily="18" charset="0"/>
              <a:cs typeface="Times New Roman" panose="02020603050405020304" pitchFamily="18" charset="0"/>
            </a:endParaRPr>
          </a:p>
          <a:p>
            <a:pPr marL="0" indent="0" eaLnBrk="1" hangingPunct="1">
              <a:spcBef>
                <a:spcPts val="1200"/>
              </a:spcBef>
              <a:buFont typeface="Wingdings" pitchFamily="2" charset="2"/>
              <a:buNone/>
              <a:defRPr/>
            </a:pPr>
            <a:r>
              <a:rPr lang="zh-CN" altLang="en-US" sz="2400" b="1" dirty="0" smtClean="0">
                <a:latin typeface="Times New Roman" panose="02020603050405020304" pitchFamily="18" charset="0"/>
                <a:cs typeface="Times New Roman" panose="02020603050405020304" pitchFamily="18" charset="0"/>
              </a:rPr>
              <a:t>乙醇：</a:t>
            </a:r>
            <a:r>
              <a:rPr lang="en-US" altLang="zh-CN" sz="2400" b="1" dirty="0" smtClean="0">
                <a:latin typeface="Times New Roman" panose="02020603050405020304" pitchFamily="18" charset="0"/>
                <a:cs typeface="Times New Roman" panose="02020603050405020304" pitchFamily="18" charset="0"/>
              </a:rPr>
              <a:t>1170</a:t>
            </a:r>
          </a:p>
          <a:p>
            <a:pPr marL="0" indent="0" eaLnBrk="1" hangingPunct="1">
              <a:spcBef>
                <a:spcPts val="1200"/>
              </a:spcBef>
              <a:buFont typeface="Wingdings" pitchFamily="2" charset="2"/>
              <a:buNone/>
              <a:defRPr/>
            </a:pPr>
            <a:r>
              <a:rPr lang="zh-CN" altLang="en-US" sz="2400" b="1" dirty="0">
                <a:latin typeface="Times New Roman" panose="02020603050405020304" pitchFamily="18" charset="0"/>
                <a:cs typeface="Times New Roman" panose="02020603050405020304" pitchFamily="18" charset="0"/>
              </a:rPr>
              <a:t>金</a:t>
            </a:r>
            <a:r>
              <a:rPr lang="zh-CN" altLang="en-US" sz="2400" b="1" dirty="0" smtClean="0">
                <a:latin typeface="Times New Roman" panose="02020603050405020304" pitchFamily="18" charset="0"/>
                <a:cs typeface="Times New Roman" panose="02020603050405020304" pitchFamily="18" charset="0"/>
              </a:rPr>
              <a:t>属钠：</a:t>
            </a:r>
            <a:r>
              <a:rPr lang="en-US" altLang="zh-CN" sz="2400" b="1" dirty="0" smtClean="0">
                <a:latin typeface="Times New Roman" panose="02020603050405020304" pitchFamily="18" charset="0"/>
                <a:cs typeface="Times New Roman" panose="02020603050405020304" pitchFamily="18" charset="0"/>
              </a:rPr>
              <a:t>1428</a:t>
            </a:r>
          </a:p>
        </p:txBody>
      </p:sp>
      <p:grpSp>
        <p:nvGrpSpPr>
          <p:cNvPr id="13317" name="Group 6"/>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33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ChangeArrowheads="1"/>
          </p:cNvSpPr>
          <p:nvPr>
            <p:ph type="title"/>
          </p:nvPr>
        </p:nvSpPr>
        <p:spPr>
          <a:xfrm>
            <a:off x="2514600" y="228600"/>
            <a:ext cx="6172200" cy="941388"/>
          </a:xfrm>
        </p:spPr>
        <p:txBody>
          <a:bodyPr/>
          <a:lstStyle/>
          <a:p>
            <a:pPr eaLnBrk="1" hangingPunct="1">
              <a:defRPr/>
            </a:pPr>
            <a:r>
              <a:rPr lang="zh-CN" altLang="en-US" sz="3600" dirty="0" smtClean="0"/>
              <a:t>第三章：危险化学品分类总论</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1D65B970-EB62-497D-94BD-AACF73F14ABE}"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E2F8C7E-604B-471F-8602-A4B6B4D81913}" type="slidenum">
              <a:rPr lang="zh-CN" altLang="en-US" sz="1200"/>
              <a:pPr/>
              <a:t>90</a:t>
            </a:fld>
            <a:endParaRPr lang="en-US" altLang="zh-CN" sz="1200"/>
          </a:p>
        </p:txBody>
      </p:sp>
      <p:sp>
        <p:nvSpPr>
          <p:cNvPr id="196610" name="Rectangle 2"/>
          <p:cNvSpPr>
            <a:spLocks noGrp="1" noChangeArrowheads="1"/>
          </p:cNvSpPr>
          <p:nvPr>
            <p:ph type="title"/>
          </p:nvPr>
        </p:nvSpPr>
        <p:spPr>
          <a:xfrm>
            <a:off x="2895600" y="304800"/>
            <a:ext cx="6248400" cy="1143000"/>
          </a:xfrm>
        </p:spPr>
        <p:txBody>
          <a:bodyPr/>
          <a:lstStyle/>
          <a:p>
            <a:pPr eaLnBrk="1" hangingPunct="1">
              <a:defRPr/>
            </a:pPr>
            <a:r>
              <a:rPr lang="zh-CN" altLang="en-US" sz="3600" dirty="0" smtClean="0"/>
              <a:t>第三章：危险化学品分类总论</a:t>
            </a:r>
          </a:p>
        </p:txBody>
      </p:sp>
      <p:sp>
        <p:nvSpPr>
          <p:cNvPr id="104453" name="Text Box 5"/>
          <p:cNvSpPr txBox="1">
            <a:spLocks noChangeArrowheads="1"/>
          </p:cNvSpPr>
          <p:nvPr/>
        </p:nvSpPr>
        <p:spPr bwMode="auto">
          <a:xfrm>
            <a:off x="228600" y="1828800"/>
            <a:ext cx="86106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eaLnBrk="1" hangingPunct="1">
              <a:lnSpc>
                <a:spcPct val="110000"/>
              </a:lnSpc>
            </a:pPr>
            <a:r>
              <a:rPr lang="zh-CN" altLang="en-US" sz="2400" b="1">
                <a:solidFill>
                  <a:srgbClr val="FF0000"/>
                </a:solidFill>
                <a:cs typeface="Arial" charset="0"/>
              </a:rPr>
              <a:t>爆炸品分组</a:t>
            </a: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13</a:t>
            </a:r>
            <a:r>
              <a:rPr lang="zh-CN" altLang="en-US" sz="2400" b="1">
                <a:solidFill>
                  <a:srgbClr val="FFFF00"/>
                </a:solidFill>
                <a:cs typeface="Arial" charset="0"/>
              </a:rPr>
              <a:t>组：</a:t>
            </a:r>
            <a:r>
              <a:rPr lang="zh-CN" altLang="en-US" sz="2400" b="1">
                <a:solidFill>
                  <a:schemeClr val="tx2"/>
                </a:solidFill>
                <a:cs typeface="Arial" charset="0"/>
              </a:rPr>
              <a:t>手榴弹、爆破筒、地雷</a:t>
            </a: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14</a:t>
            </a:r>
            <a:r>
              <a:rPr lang="zh-CN" altLang="en-US" sz="2400" b="1">
                <a:solidFill>
                  <a:srgbClr val="FFFF00"/>
                </a:solidFill>
                <a:cs typeface="Arial" charset="0"/>
              </a:rPr>
              <a:t>组：</a:t>
            </a:r>
            <a:r>
              <a:rPr lang="zh-CN" altLang="en-US" sz="2400" b="1">
                <a:solidFill>
                  <a:schemeClr val="tx2"/>
                </a:solidFill>
                <a:cs typeface="Arial" charset="0"/>
              </a:rPr>
              <a:t>航空炸弹</a:t>
            </a: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15</a:t>
            </a:r>
            <a:r>
              <a:rPr lang="zh-CN" altLang="en-US" sz="2400" b="1">
                <a:solidFill>
                  <a:srgbClr val="FFFF00"/>
                </a:solidFill>
                <a:cs typeface="Arial" charset="0"/>
              </a:rPr>
              <a:t>组：</a:t>
            </a:r>
            <a:r>
              <a:rPr lang="zh-CN" altLang="en-US" sz="2400" b="1">
                <a:solidFill>
                  <a:schemeClr val="tx2"/>
                </a:solidFill>
                <a:cs typeface="Arial" charset="0"/>
              </a:rPr>
              <a:t>特种手榴弹、特种炮弹（如燃烧、照明、目标指示、烟幕弹等）、特种航弹（如燃烧、照明、标志、闪光照相航弹等）、信号弹、烟火药制品</a:t>
            </a:r>
            <a:endParaRPr lang="en-US" altLang="zh-CN" sz="2400" b="1">
              <a:solidFill>
                <a:schemeClr val="tx2"/>
              </a:solidFill>
              <a:cs typeface="Arial" charset="0"/>
            </a:endParaRP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16</a:t>
            </a:r>
            <a:r>
              <a:rPr lang="zh-CN" altLang="en-US" sz="2400" b="1">
                <a:solidFill>
                  <a:srgbClr val="FFFF00"/>
                </a:solidFill>
                <a:cs typeface="Arial" charset="0"/>
              </a:rPr>
              <a:t>组：</a:t>
            </a:r>
            <a:r>
              <a:rPr lang="zh-CN" altLang="en-US" sz="2400" b="1">
                <a:solidFill>
                  <a:schemeClr val="tx2"/>
                </a:solidFill>
                <a:cs typeface="Arial" charset="0"/>
              </a:rPr>
              <a:t>装填白（黄）磷的手榴弹、炮弹、航弹</a:t>
            </a:r>
            <a:endParaRPr lang="en-US" altLang="zh-CN" sz="2400" b="1">
              <a:solidFill>
                <a:schemeClr val="tx2"/>
              </a:solidFill>
              <a:cs typeface="Arial" charset="0"/>
            </a:endParaRP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17</a:t>
            </a:r>
            <a:r>
              <a:rPr lang="zh-CN" altLang="en-US" sz="2400" b="1">
                <a:solidFill>
                  <a:srgbClr val="FFFF00"/>
                </a:solidFill>
                <a:cs typeface="Arial" charset="0"/>
              </a:rPr>
              <a:t>组：</a:t>
            </a:r>
            <a:r>
              <a:rPr lang="zh-CN" altLang="en-US" sz="2400" b="1">
                <a:solidFill>
                  <a:schemeClr val="tx2"/>
                </a:solidFill>
                <a:cs typeface="Arial" charset="0"/>
              </a:rPr>
              <a:t>火工品（如枪弹底火、火帽、底火、雷管、电雷管、火焰传火具、拉火管、电光管、电点火具、点爆索</a:t>
            </a:r>
          </a:p>
          <a:p>
            <a:pPr eaLnBrk="1" hangingPunct="1">
              <a:lnSpc>
                <a:spcPct val="110000"/>
              </a:lnSpc>
            </a:pPr>
            <a:r>
              <a:rPr lang="zh-CN" altLang="en-US" sz="2400" b="1">
                <a:solidFill>
                  <a:srgbClr val="FFFF00"/>
                </a:solidFill>
                <a:cs typeface="Arial" charset="0"/>
              </a:rPr>
              <a:t>第</a:t>
            </a:r>
            <a:r>
              <a:rPr lang="en-US" altLang="zh-CN" sz="2400" b="1">
                <a:solidFill>
                  <a:srgbClr val="FFFF00"/>
                </a:solidFill>
                <a:cs typeface="Arial" charset="0"/>
              </a:rPr>
              <a:t>18</a:t>
            </a:r>
            <a:r>
              <a:rPr lang="zh-CN" altLang="en-US" sz="2400" b="1">
                <a:solidFill>
                  <a:srgbClr val="FFFF00"/>
                </a:solidFill>
                <a:cs typeface="Arial" charset="0"/>
              </a:rPr>
              <a:t>组：</a:t>
            </a:r>
            <a:r>
              <a:rPr lang="zh-CN" altLang="en-US" sz="2400" b="1">
                <a:solidFill>
                  <a:schemeClr val="tx2"/>
                </a:solidFill>
                <a:cs typeface="Arial" charset="0"/>
              </a:rPr>
              <a:t>引信、发火件</a:t>
            </a:r>
            <a:endParaRPr lang="zh-CN" altLang="en-US" sz="2400" b="1">
              <a:cs typeface="Arial" charset="0"/>
            </a:endParaRPr>
          </a:p>
        </p:txBody>
      </p:sp>
      <p:grpSp>
        <p:nvGrpSpPr>
          <p:cNvPr id="104454"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44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B376D5CD-706C-491D-8B25-BE0B58CAA044}" type="datetime1">
              <a:rPr lang="zh-CN" altLang="en-US"/>
              <a:pPr>
                <a:defRPr/>
              </a:pPr>
              <a:t>2017/3/7</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CC9B2E1-A015-4043-B736-0D19D5F3B412}" type="slidenum">
              <a:rPr lang="zh-CN" altLang="en-US" sz="1200"/>
              <a:pPr/>
              <a:t>91</a:t>
            </a:fld>
            <a:endParaRPr lang="en-US" altLang="zh-CN" sz="1200"/>
          </a:p>
        </p:txBody>
      </p:sp>
      <p:sp>
        <p:nvSpPr>
          <p:cNvPr id="197634" name="Rectangle 2"/>
          <p:cNvSpPr>
            <a:spLocks noGrp="1" noChangeArrowheads="1"/>
          </p:cNvSpPr>
          <p:nvPr>
            <p:ph type="title"/>
          </p:nvPr>
        </p:nvSpPr>
        <p:spPr>
          <a:xfrm>
            <a:off x="2743200" y="304800"/>
            <a:ext cx="6248400" cy="1143000"/>
          </a:xfrm>
        </p:spPr>
        <p:txBody>
          <a:bodyPr/>
          <a:lstStyle/>
          <a:p>
            <a:pPr eaLnBrk="1" hangingPunct="1">
              <a:defRPr/>
            </a:pPr>
            <a:r>
              <a:rPr lang="zh-CN" altLang="en-US" sz="3600" dirty="0" smtClean="0"/>
              <a:t>第三章：危险化学品分类总论</a:t>
            </a:r>
          </a:p>
        </p:txBody>
      </p:sp>
      <p:sp>
        <p:nvSpPr>
          <p:cNvPr id="89094" name="Text Box 4"/>
          <p:cNvSpPr txBox="1">
            <a:spLocks noChangeArrowheads="1"/>
          </p:cNvSpPr>
          <p:nvPr/>
        </p:nvSpPr>
        <p:spPr bwMode="auto">
          <a:xfrm>
            <a:off x="304800" y="1828800"/>
            <a:ext cx="8458200"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marL="342900" indent="-342900">
              <a:lnSpc>
                <a:spcPct val="110000"/>
              </a:lnSpc>
              <a:defRPr/>
            </a:pPr>
            <a:r>
              <a:rPr lang="zh-CN" altLang="en-US" sz="2800" b="1" dirty="0" smtClean="0">
                <a:solidFill>
                  <a:srgbClr val="FF0000"/>
                </a:solidFill>
                <a:latin typeface="Times New Roman" pitchFamily="18" charset="0"/>
                <a:cs typeface="Arial" charset="0"/>
              </a:rPr>
              <a:t>爆炸品分组</a:t>
            </a:r>
          </a:p>
          <a:p>
            <a:pPr>
              <a:lnSpc>
                <a:spcPct val="110000"/>
              </a:lnSpc>
              <a:defRPr/>
            </a:pPr>
            <a:r>
              <a:rPr lang="zh-CN" altLang="en-US" sz="2400" b="1" dirty="0" smtClean="0">
                <a:solidFill>
                  <a:srgbClr val="FFFF00"/>
                </a:solidFill>
                <a:cs typeface="Arial" charset="0"/>
              </a:rPr>
              <a:t>第</a:t>
            </a:r>
            <a:r>
              <a:rPr lang="en-US" altLang="zh-CN" sz="2400" b="1" dirty="0" smtClean="0">
                <a:solidFill>
                  <a:srgbClr val="FFFF00"/>
                </a:solidFill>
                <a:cs typeface="Arial" charset="0"/>
              </a:rPr>
              <a:t>19</a:t>
            </a:r>
            <a:r>
              <a:rPr lang="zh-CN" altLang="en-US" sz="2400" b="1" dirty="0" smtClean="0">
                <a:solidFill>
                  <a:srgbClr val="FFFF00"/>
                </a:solidFill>
                <a:cs typeface="Arial" charset="0"/>
              </a:rPr>
              <a:t>组：</a:t>
            </a:r>
            <a:r>
              <a:rPr lang="zh-CN" altLang="en-US" sz="2400" b="1" dirty="0" smtClean="0">
                <a:solidFill>
                  <a:schemeClr val="tx2"/>
                </a:solidFill>
                <a:cs typeface="Arial" charset="0"/>
              </a:rPr>
              <a:t>雷汞、击发药、拉火药</a:t>
            </a:r>
          </a:p>
          <a:p>
            <a:pPr>
              <a:lnSpc>
                <a:spcPct val="110000"/>
              </a:lnSpc>
              <a:defRPr/>
            </a:pPr>
            <a:r>
              <a:rPr lang="zh-CN" altLang="en-US" sz="2400" b="1" dirty="0" smtClean="0">
                <a:solidFill>
                  <a:srgbClr val="FFFF00"/>
                </a:solidFill>
                <a:latin typeface="Times New Roman" pitchFamily="18" charset="0"/>
                <a:cs typeface="Arial" charset="0"/>
              </a:rPr>
              <a:t>第</a:t>
            </a:r>
            <a:r>
              <a:rPr lang="en-US" altLang="zh-CN" sz="2400" b="1" dirty="0" smtClean="0">
                <a:solidFill>
                  <a:srgbClr val="FFFF00"/>
                </a:solidFill>
                <a:latin typeface="Times New Roman" pitchFamily="18" charset="0"/>
                <a:cs typeface="Arial" charset="0"/>
              </a:rPr>
              <a:t>20</a:t>
            </a:r>
            <a:r>
              <a:rPr lang="zh-CN" altLang="en-US" sz="2400" b="1" dirty="0" smtClean="0">
                <a:solidFill>
                  <a:srgbClr val="FFFF00"/>
                </a:solidFill>
                <a:latin typeface="Times New Roman" pitchFamily="18" charset="0"/>
                <a:cs typeface="Arial" charset="0"/>
              </a:rPr>
              <a:t>组：</a:t>
            </a:r>
            <a:r>
              <a:rPr lang="zh-CN" altLang="en-US" sz="2400" b="1" dirty="0" smtClean="0">
                <a:solidFill>
                  <a:schemeClr val="tx2"/>
                </a:solidFill>
                <a:latin typeface="Times New Roman" pitchFamily="18" charset="0"/>
                <a:cs typeface="Arial" charset="0"/>
              </a:rPr>
              <a:t>氮化铅、三硝基间苯二酚铅、四氮烯、针刺药</a:t>
            </a:r>
          </a:p>
          <a:p>
            <a:pPr>
              <a:lnSpc>
                <a:spcPct val="110000"/>
              </a:lnSpc>
              <a:defRPr/>
            </a:pPr>
            <a:r>
              <a:rPr lang="zh-CN" altLang="en-US" sz="2400" b="1" dirty="0" smtClean="0">
                <a:solidFill>
                  <a:srgbClr val="FFFF00"/>
                </a:solidFill>
                <a:latin typeface="Times New Roman" pitchFamily="18" charset="0"/>
                <a:cs typeface="Arial" charset="0"/>
              </a:rPr>
              <a:t>第</a:t>
            </a:r>
            <a:r>
              <a:rPr lang="en-US" altLang="zh-CN" sz="2400" b="1" dirty="0" smtClean="0">
                <a:solidFill>
                  <a:srgbClr val="FFFF00"/>
                </a:solidFill>
                <a:latin typeface="Times New Roman" pitchFamily="18" charset="0"/>
                <a:cs typeface="Arial" charset="0"/>
              </a:rPr>
              <a:t>21</a:t>
            </a:r>
            <a:r>
              <a:rPr lang="zh-CN" altLang="en-US" sz="2400" b="1" dirty="0" smtClean="0">
                <a:solidFill>
                  <a:srgbClr val="FFFF00"/>
                </a:solidFill>
                <a:latin typeface="Times New Roman" pitchFamily="18" charset="0"/>
                <a:cs typeface="Arial" charset="0"/>
              </a:rPr>
              <a:t>组：</a:t>
            </a:r>
            <a:r>
              <a:rPr lang="zh-CN" altLang="en-US" sz="2400" b="1" dirty="0" smtClean="0">
                <a:solidFill>
                  <a:schemeClr val="tx2"/>
                </a:solidFill>
                <a:latin typeface="Times New Roman" pitchFamily="18" charset="0"/>
                <a:cs typeface="Arial" charset="0"/>
              </a:rPr>
              <a:t>二硝基重氮酚</a:t>
            </a:r>
            <a:endParaRPr lang="en-US" altLang="zh-CN" sz="2400" b="1" dirty="0" smtClean="0">
              <a:solidFill>
                <a:schemeClr val="tx2"/>
              </a:solidFill>
              <a:latin typeface="Times New Roman" pitchFamily="18" charset="0"/>
              <a:cs typeface="Arial" charset="0"/>
            </a:endParaRPr>
          </a:p>
          <a:p>
            <a:pPr>
              <a:lnSpc>
                <a:spcPct val="110000"/>
              </a:lnSpc>
              <a:defRPr/>
            </a:pPr>
            <a:r>
              <a:rPr lang="zh-CN" altLang="en-US" sz="2400" b="1" dirty="0" smtClean="0">
                <a:solidFill>
                  <a:srgbClr val="FFFF00"/>
                </a:solidFill>
                <a:latin typeface="Times New Roman" pitchFamily="18" charset="0"/>
                <a:cs typeface="Arial" charset="0"/>
              </a:rPr>
              <a:t>第</a:t>
            </a:r>
            <a:r>
              <a:rPr lang="en-US" altLang="zh-CN" sz="2400" b="1" dirty="0" smtClean="0">
                <a:solidFill>
                  <a:srgbClr val="FFFF00"/>
                </a:solidFill>
                <a:latin typeface="Times New Roman" pitchFamily="18" charset="0"/>
                <a:cs typeface="Arial" charset="0"/>
              </a:rPr>
              <a:t>22</a:t>
            </a:r>
            <a:r>
              <a:rPr lang="zh-CN" altLang="en-US" sz="2400" b="1" dirty="0" smtClean="0">
                <a:solidFill>
                  <a:srgbClr val="FFFF00"/>
                </a:solidFill>
                <a:latin typeface="Times New Roman" pitchFamily="18" charset="0"/>
                <a:cs typeface="Arial" charset="0"/>
              </a:rPr>
              <a:t>组：</a:t>
            </a:r>
            <a:r>
              <a:rPr lang="zh-CN" altLang="en-US" sz="2400" b="1" dirty="0" smtClean="0">
                <a:solidFill>
                  <a:schemeClr val="tx2"/>
                </a:solidFill>
                <a:latin typeface="Times New Roman" pitchFamily="18" charset="0"/>
                <a:cs typeface="Arial" charset="0"/>
              </a:rPr>
              <a:t>三硝基间苯二酚</a:t>
            </a:r>
            <a:endParaRPr lang="en-US" altLang="zh-CN" sz="2400" b="1" dirty="0" smtClean="0">
              <a:solidFill>
                <a:schemeClr val="tx2"/>
              </a:solidFill>
              <a:latin typeface="Times New Roman" pitchFamily="18" charset="0"/>
              <a:cs typeface="Arial" charset="0"/>
            </a:endParaRPr>
          </a:p>
          <a:p>
            <a:pPr>
              <a:lnSpc>
                <a:spcPct val="110000"/>
              </a:lnSpc>
              <a:defRPr/>
            </a:pPr>
            <a:r>
              <a:rPr lang="zh-CN" altLang="en-US" sz="2400" b="1" dirty="0" smtClean="0">
                <a:solidFill>
                  <a:srgbClr val="FFFF00"/>
                </a:solidFill>
                <a:latin typeface="Times New Roman" pitchFamily="18" charset="0"/>
                <a:cs typeface="Arial" charset="0"/>
              </a:rPr>
              <a:t>第</a:t>
            </a:r>
            <a:r>
              <a:rPr lang="en-US" altLang="zh-CN" sz="2400" b="1" dirty="0" smtClean="0">
                <a:solidFill>
                  <a:srgbClr val="FFFF00"/>
                </a:solidFill>
                <a:latin typeface="Times New Roman" pitchFamily="18" charset="0"/>
                <a:cs typeface="Arial" charset="0"/>
              </a:rPr>
              <a:t>23</a:t>
            </a:r>
            <a:r>
              <a:rPr lang="zh-CN" altLang="en-US" sz="2400" b="1" dirty="0" smtClean="0">
                <a:solidFill>
                  <a:srgbClr val="FFFF00"/>
                </a:solidFill>
                <a:latin typeface="Times New Roman" pitchFamily="18" charset="0"/>
                <a:cs typeface="Arial" charset="0"/>
              </a:rPr>
              <a:t>组：</a:t>
            </a:r>
            <a:r>
              <a:rPr lang="zh-CN" altLang="en-US" sz="2400" b="1" dirty="0" smtClean="0">
                <a:solidFill>
                  <a:schemeClr val="tx2"/>
                </a:solidFill>
                <a:latin typeface="Times New Roman" pitchFamily="18" charset="0"/>
                <a:cs typeface="Arial" charset="0"/>
              </a:rPr>
              <a:t>信号剂、照明剂、燃烧剂、电光剂等（应按品种光色不同分间存放）</a:t>
            </a:r>
          </a:p>
          <a:p>
            <a:pPr>
              <a:lnSpc>
                <a:spcPct val="110000"/>
              </a:lnSpc>
              <a:defRPr/>
            </a:pPr>
            <a:r>
              <a:rPr lang="zh-CN" altLang="en-US" sz="2400" b="1" dirty="0" smtClean="0">
                <a:solidFill>
                  <a:srgbClr val="FFFF00"/>
                </a:solidFill>
                <a:latin typeface="Times New Roman" pitchFamily="18" charset="0"/>
                <a:cs typeface="Arial" charset="0"/>
              </a:rPr>
              <a:t>第</a:t>
            </a:r>
            <a:r>
              <a:rPr lang="en-US" altLang="zh-CN" sz="2400" b="1" dirty="0" smtClean="0">
                <a:solidFill>
                  <a:srgbClr val="FFFF00"/>
                </a:solidFill>
                <a:latin typeface="Times New Roman" pitchFamily="18" charset="0"/>
                <a:cs typeface="Arial" charset="0"/>
              </a:rPr>
              <a:t>24</a:t>
            </a:r>
            <a:r>
              <a:rPr lang="zh-CN" altLang="en-US" sz="2400" b="1" dirty="0" smtClean="0">
                <a:solidFill>
                  <a:srgbClr val="FFFF00"/>
                </a:solidFill>
                <a:latin typeface="Times New Roman" pitchFamily="18" charset="0"/>
                <a:cs typeface="Arial" charset="0"/>
              </a:rPr>
              <a:t>组：</a:t>
            </a:r>
            <a:r>
              <a:rPr lang="zh-CN" altLang="en-US" sz="2400" b="1" dirty="0" smtClean="0">
                <a:solidFill>
                  <a:schemeClr val="tx2"/>
                </a:solidFill>
                <a:latin typeface="Times New Roman" pitchFamily="18" charset="0"/>
                <a:cs typeface="Arial" charset="0"/>
              </a:rPr>
              <a:t>硝酸铵、硝酸钾、氯酸钾、硝酸锶、硝酸铯、硝酸钠等氧化剂</a:t>
            </a:r>
          </a:p>
        </p:txBody>
      </p:sp>
      <p:grpSp>
        <p:nvGrpSpPr>
          <p:cNvPr id="105478" name="Group 7"/>
          <p:cNvGrpSpPr>
            <a:grpSpLocks/>
          </p:cNvGrpSpPr>
          <p:nvPr/>
        </p:nvGrpSpPr>
        <p:grpSpPr bwMode="auto">
          <a:xfrm>
            <a:off x="152400" y="152400"/>
            <a:ext cx="2362200" cy="1000125"/>
            <a:chOff x="152400" y="152400"/>
            <a:chExt cx="2362200" cy="1000125"/>
          </a:xfrm>
        </p:grpSpPr>
        <p:sp>
          <p:nvSpPr>
            <p:cNvPr id="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54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4"/>
          <p:cNvSpPr>
            <a:spLocks noGrp="1"/>
          </p:cNvSpPr>
          <p:nvPr>
            <p:ph type="dt" sz="quarter" idx="10"/>
          </p:nvPr>
        </p:nvSpPr>
        <p:spPr/>
        <p:txBody>
          <a:bodyPr/>
          <a:lstStyle/>
          <a:p>
            <a:pPr>
              <a:defRPr/>
            </a:pPr>
            <a:fld id="{8F0C5206-4AE2-49E7-8A8D-43504E99419E}" type="datetime1">
              <a:rPr lang="zh-CN" altLang="en-US"/>
              <a:pPr>
                <a:defRPr/>
              </a:pPr>
              <a:t>2017/3/7</a:t>
            </a:fld>
            <a:endParaRPr lang="en-US" altLang="zh-CN" dirty="0"/>
          </a:p>
        </p:txBody>
      </p:sp>
      <p:sp>
        <p:nvSpPr>
          <p:cNvPr id="34"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F941AEC4-DAC1-4255-A7BE-D0AB6F5CEC69}" type="slidenum">
              <a:rPr lang="zh-CN" altLang="en-US" sz="1200"/>
              <a:pPr/>
              <a:t>92</a:t>
            </a:fld>
            <a:endParaRPr lang="en-US" altLang="zh-CN" sz="1200"/>
          </a:p>
        </p:txBody>
      </p:sp>
      <p:sp>
        <p:nvSpPr>
          <p:cNvPr id="142338" name="Rectangle 2"/>
          <p:cNvSpPr>
            <a:spLocks noGrp="1" noChangeArrowheads="1"/>
          </p:cNvSpPr>
          <p:nvPr>
            <p:ph type="title"/>
          </p:nvPr>
        </p:nvSpPr>
        <p:spPr>
          <a:xfrm>
            <a:off x="2501900" y="285750"/>
            <a:ext cx="6477000" cy="1143000"/>
          </a:xfrm>
        </p:spPr>
        <p:txBody>
          <a:bodyPr/>
          <a:lstStyle/>
          <a:p>
            <a:pPr eaLnBrk="1" hangingPunct="1">
              <a:defRPr/>
            </a:pPr>
            <a:r>
              <a:rPr lang="zh-CN" altLang="en-US" sz="3600" dirty="0" smtClean="0"/>
              <a:t>第三章：危险化学品分类总论</a:t>
            </a:r>
          </a:p>
        </p:txBody>
      </p:sp>
      <p:grpSp>
        <p:nvGrpSpPr>
          <p:cNvPr id="106501"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6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aphicFrame>
        <p:nvGraphicFramePr>
          <p:cNvPr id="12" name="Table 11"/>
          <p:cNvGraphicFramePr>
            <a:graphicFrameLocks noGrp="1"/>
          </p:cNvGraphicFramePr>
          <p:nvPr>
            <p:extLst>
              <p:ext uri="{D42A27DB-BD31-4B8C-83A1-F6EECF244321}">
                <p14:modId xmlns:p14="http://schemas.microsoft.com/office/powerpoint/2010/main" val="193565533"/>
              </p:ext>
            </p:extLst>
          </p:nvPr>
        </p:nvGraphicFramePr>
        <p:xfrm>
          <a:off x="304800" y="2190296"/>
          <a:ext cx="8382000" cy="3577338"/>
        </p:xfrm>
        <a:graphic>
          <a:graphicData uri="http://schemas.openxmlformats.org/drawingml/2006/table">
            <a:tbl>
              <a:tblPr/>
              <a:tblGrid>
                <a:gridCol w="2514600"/>
                <a:gridCol w="1466850"/>
                <a:gridCol w="1466850"/>
                <a:gridCol w="1466850"/>
                <a:gridCol w="1466850"/>
              </a:tblGrid>
              <a:tr h="49371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rgbClr val="00B050"/>
                          </a:solidFill>
                          <a:effectLst/>
                          <a:latin typeface="Times New Roman" pitchFamily="18" charset="0"/>
                          <a:ea typeface="宋体" charset="-122"/>
                          <a:cs typeface="Times New Roman" pitchFamily="18" charset="0"/>
                        </a:rPr>
                        <a:t>毒性指标</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00B050"/>
                          </a:solidFill>
                          <a:effectLst/>
                          <a:latin typeface="Times New Roman" pitchFamily="18" charset="0"/>
                          <a:ea typeface="宋体" charset="-122"/>
                          <a:cs typeface="Times New Roman" pitchFamily="18" charset="0"/>
                        </a:rPr>
                        <a:t>剧毒</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00B050"/>
                          </a:solidFill>
                          <a:effectLst/>
                          <a:latin typeface="Times New Roman" pitchFamily="18" charset="0"/>
                          <a:ea typeface="宋体" charset="-122"/>
                          <a:cs typeface="Times New Roman" pitchFamily="18" charset="0"/>
                        </a:rPr>
                        <a:t>高毒</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00B050"/>
                          </a:solidFill>
                          <a:effectLst/>
                          <a:latin typeface="Times New Roman" pitchFamily="18" charset="0"/>
                          <a:ea typeface="宋体" charset="-122"/>
                          <a:cs typeface="Times New Roman" pitchFamily="18" charset="0"/>
                        </a:rPr>
                        <a:t>中等毒</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00B050"/>
                          </a:solidFill>
                          <a:effectLst/>
                          <a:latin typeface="Times New Roman" pitchFamily="18" charset="0"/>
                          <a:ea typeface="宋体" charset="-122"/>
                          <a:cs typeface="Times New Roman" pitchFamily="18" charset="0"/>
                        </a:rPr>
                        <a:t>低毒</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rgbClr val="FFC000"/>
                          </a:solidFill>
                          <a:effectLst/>
                          <a:latin typeface="Times New Roman" pitchFamily="18" charset="0"/>
                          <a:ea typeface="宋体" charset="-122"/>
                          <a:cs typeface="Times New Roman" pitchFamily="18" charset="0"/>
                        </a:rPr>
                        <a:t>经口</a:t>
                      </a:r>
                      <a:r>
                        <a:rPr kumimoji="0" lang="en-US" altLang="zh-CN" sz="2400" b="1" i="0" u="none" strike="noStrike" cap="none" normalizeH="0" baseline="0" dirty="0" smtClean="0">
                          <a:ln>
                            <a:noFill/>
                          </a:ln>
                          <a:solidFill>
                            <a:srgbClr val="FFC000"/>
                          </a:solidFill>
                          <a:effectLst/>
                          <a:latin typeface="Times New Roman" pitchFamily="18" charset="0"/>
                          <a:ea typeface="宋体" charset="-122"/>
                          <a:cs typeface="Times New Roman" pitchFamily="18" charset="0"/>
                        </a:rPr>
                        <a:t> LD</a:t>
                      </a:r>
                      <a:r>
                        <a:rPr kumimoji="0" lang="en-US" altLang="zh-CN" sz="2400" b="1" i="0" u="none" strike="noStrike" cap="none" normalizeH="0" baseline="-25000" dirty="0" smtClean="0">
                          <a:ln>
                            <a:noFill/>
                          </a:ln>
                          <a:solidFill>
                            <a:srgbClr val="FFC000"/>
                          </a:solidFill>
                          <a:effectLst/>
                          <a:latin typeface="Times New Roman" pitchFamily="18" charset="0"/>
                          <a:ea typeface="宋体" charset="-122"/>
                          <a:cs typeface="Times New Roman" pitchFamily="18" charset="0"/>
                        </a:rPr>
                        <a:t>50</a:t>
                      </a: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rgbClr val="FFC000"/>
                          </a:solidFill>
                          <a:effectLst/>
                          <a:latin typeface="Times New Roman" pitchFamily="18" charset="0"/>
                          <a:ea typeface="宋体" charset="-122"/>
                          <a:cs typeface="Times New Roman" pitchFamily="18" charset="0"/>
                        </a:rPr>
                        <a:t>（</a:t>
                      </a:r>
                      <a:r>
                        <a:rPr kumimoji="0" lang="en-US" altLang="zh-CN" sz="2400" b="1" i="0" u="none" strike="noStrike" cap="none" normalizeH="0" baseline="0" dirty="0" smtClean="0">
                          <a:ln>
                            <a:noFill/>
                          </a:ln>
                          <a:solidFill>
                            <a:srgbClr val="FFC000"/>
                          </a:solidFill>
                          <a:effectLst/>
                          <a:latin typeface="Times New Roman" pitchFamily="18" charset="0"/>
                          <a:ea typeface="宋体" charset="-122"/>
                          <a:cs typeface="Times New Roman" pitchFamily="18" charset="0"/>
                        </a:rPr>
                        <a:t>mg/kg</a:t>
                      </a:r>
                      <a:r>
                        <a:rPr kumimoji="0" lang="zh-CN" sz="2400" b="1" i="0" u="none" strike="noStrike" cap="none" normalizeH="0" baseline="0" dirty="0" smtClean="0">
                          <a:ln>
                            <a:noFill/>
                          </a:ln>
                          <a:solidFill>
                            <a:srgbClr val="FFC000"/>
                          </a:solidFill>
                          <a:effectLst/>
                          <a:latin typeface="Times New Roman" pitchFamily="18" charset="0"/>
                          <a:ea typeface="宋体" charset="-122"/>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5</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5-49</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50-499</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500</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吸入</a:t>
                      </a:r>
                      <a:r>
                        <a:rPr kumimoji="0" lang="en-US" alt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 LC</a:t>
                      </a:r>
                      <a:r>
                        <a:rPr kumimoji="0" lang="en-US" altLang="zh-CN" sz="2400" b="1" i="0" u="none" strike="noStrike" cap="none" normalizeH="0" baseline="-25000" smtClean="0">
                          <a:ln>
                            <a:noFill/>
                          </a:ln>
                          <a:solidFill>
                            <a:srgbClr val="FFC000"/>
                          </a:solidFill>
                          <a:effectLst/>
                          <a:latin typeface="Times New Roman" pitchFamily="18" charset="0"/>
                          <a:ea typeface="宋体" charset="-122"/>
                          <a:cs typeface="Times New Roman" pitchFamily="18" charset="0"/>
                        </a:rPr>
                        <a:t>50</a:t>
                      </a: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a:t>
                      </a:r>
                      <a:r>
                        <a:rPr kumimoji="0" lang="en-US" alt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mg/m</a:t>
                      </a:r>
                      <a:r>
                        <a:rPr kumimoji="0" lang="en-US" altLang="zh-CN" sz="2400" b="1" i="0" u="none" strike="noStrike" cap="none" normalizeH="0" baseline="30000" smtClean="0">
                          <a:ln>
                            <a:noFill/>
                          </a:ln>
                          <a:solidFill>
                            <a:srgbClr val="FFC000"/>
                          </a:solidFill>
                          <a:effectLst/>
                          <a:latin typeface="Times New Roman" pitchFamily="18" charset="0"/>
                          <a:ea typeface="宋体" charset="-122"/>
                          <a:cs typeface="Times New Roman" pitchFamily="18" charset="0"/>
                        </a:rPr>
                        <a:t>3</a:t>
                      </a: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20-199</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200-1999</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2000</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经皮</a:t>
                      </a:r>
                      <a:r>
                        <a:rPr kumimoji="0" lang="en-US" alt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 LD</a:t>
                      </a:r>
                      <a:r>
                        <a:rPr kumimoji="0" lang="en-US" altLang="zh-CN" sz="2400" b="1" i="0" u="none" strike="noStrike" cap="none" normalizeH="0" baseline="-25000" smtClean="0">
                          <a:ln>
                            <a:noFill/>
                          </a:ln>
                          <a:solidFill>
                            <a:srgbClr val="FFC000"/>
                          </a:solidFill>
                          <a:effectLst/>
                          <a:latin typeface="Times New Roman" pitchFamily="18" charset="0"/>
                          <a:ea typeface="宋体" charset="-122"/>
                          <a:cs typeface="Times New Roman" pitchFamily="18" charset="0"/>
                        </a:rPr>
                        <a:t>50</a:t>
                      </a:r>
                    </a:p>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a:t>
                      </a:r>
                      <a:r>
                        <a:rPr kumimoji="0" lang="en-US" alt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mg/kg</a:t>
                      </a:r>
                      <a:r>
                        <a:rPr kumimoji="0" lang="zh-CN" sz="2400" b="1" i="0" u="none" strike="noStrike" cap="none" normalizeH="0" baseline="0" smtClean="0">
                          <a:ln>
                            <a:noFill/>
                          </a:ln>
                          <a:solidFill>
                            <a:srgbClr val="FFC000"/>
                          </a:solidFill>
                          <a:effectLst/>
                          <a:latin typeface="Times New Roman" pitchFamily="18" charset="0"/>
                          <a:ea typeface="宋体" charset="-122"/>
                          <a:cs typeface="Times New Roman" pitchFamily="18"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rPr>
                        <a:t>20-199</a:t>
                      </a:r>
                      <a:endParaRPr kumimoji="0" lang="zh-CN" sz="24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200-1999</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2000</a:t>
                      </a:r>
                      <a:endParaRPr kumimoji="0" lang="zh-CN" sz="24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6534" name="Rectangle 37"/>
          <p:cNvSpPr>
            <a:spLocks noChangeArrowheads="1"/>
          </p:cNvSpPr>
          <p:nvPr/>
        </p:nvSpPr>
        <p:spPr bwMode="auto">
          <a:xfrm>
            <a:off x="661988" y="1646238"/>
            <a:ext cx="79708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800" b="1">
                <a:solidFill>
                  <a:srgbClr val="FFFF00"/>
                </a:solidFill>
                <a:latin typeface="Calibri" pitchFamily="34" charset="0"/>
                <a:cs typeface="Times New Roman" pitchFamily="18" charset="0"/>
              </a:rPr>
              <a:t>化学品毒性鉴定技术规范急性毒性分级标准</a:t>
            </a:r>
            <a:endParaRPr lang="zh-CN" altLang="en-US" b="1">
              <a:solidFill>
                <a:srgbClr val="FFFF00"/>
              </a:solidFill>
              <a:cs typeface="Arial" charset="0"/>
            </a:endParaRPr>
          </a:p>
        </p:txBody>
      </p:sp>
      <p:sp>
        <p:nvSpPr>
          <p:cNvPr id="106535" name="TextBox 15"/>
          <p:cNvSpPr txBox="1">
            <a:spLocks noChangeArrowheads="1"/>
          </p:cNvSpPr>
          <p:nvPr/>
        </p:nvSpPr>
        <p:spPr bwMode="auto">
          <a:xfrm>
            <a:off x="457200" y="6019800"/>
            <a:ext cx="73152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r>
              <a:rPr lang="zh-CN" altLang="en-US" sz="2000" b="1" dirty="0">
                <a:latin typeface="Calibri" pitchFamily="34" charset="0"/>
                <a:cs typeface="Times New Roman" pitchFamily="18" charset="0"/>
              </a:rPr>
              <a:t>注：引用</a:t>
            </a:r>
            <a:r>
              <a:rPr lang="en-US" altLang="zh-CN" sz="2000" b="1" dirty="0">
                <a:latin typeface="Calibri" pitchFamily="34" charset="0"/>
                <a:cs typeface="Times New Roman" pitchFamily="18" charset="0"/>
              </a:rPr>
              <a:t>《</a:t>
            </a:r>
            <a:r>
              <a:rPr lang="zh-CN" altLang="en-US" sz="2000" b="1" dirty="0">
                <a:latin typeface="Calibri" pitchFamily="34" charset="0"/>
                <a:cs typeface="Times New Roman" pitchFamily="18" charset="0"/>
              </a:rPr>
              <a:t>工业化学品毒性鉴定规范及实验方法</a:t>
            </a:r>
            <a:r>
              <a:rPr lang="en-US" altLang="zh-CN" sz="2000" b="1" dirty="0">
                <a:latin typeface="Calibri" pitchFamily="34" charset="0"/>
                <a:cs typeface="Times New Roman" pitchFamily="18" charset="0"/>
              </a:rPr>
              <a:t>》</a:t>
            </a:r>
            <a:endParaRPr lang="zh-CN" altLang="en-US" sz="2000" b="1" dirty="0">
              <a:latin typeface="Calibri" pitchFamily="34" charset="0"/>
              <a:cs typeface="Times New Roman" pitchFamily="18" charset="0"/>
            </a:endParaRPr>
          </a:p>
        </p:txBody>
      </p:sp>
      <p:sp>
        <p:nvSpPr>
          <p:cNvPr id="11"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4"/>
          <p:cNvSpPr>
            <a:spLocks noGrp="1"/>
          </p:cNvSpPr>
          <p:nvPr>
            <p:ph type="dt" sz="quarter" idx="10"/>
          </p:nvPr>
        </p:nvSpPr>
        <p:spPr/>
        <p:txBody>
          <a:bodyPr/>
          <a:lstStyle/>
          <a:p>
            <a:pPr>
              <a:defRPr/>
            </a:pPr>
            <a:fld id="{C14578BA-AA8A-495A-98A2-C76FDA3F7C54}" type="datetime1">
              <a:rPr lang="zh-CN" altLang="en-US"/>
              <a:pPr>
                <a:defRPr/>
              </a:pPr>
              <a:t>2017/3/7</a:t>
            </a:fld>
            <a:endParaRPr lang="en-US" altLang="zh-CN"/>
          </a:p>
        </p:txBody>
      </p:sp>
      <p:sp>
        <p:nvSpPr>
          <p:cNvPr id="42"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4D95FF51-C700-4E38-9167-1043BDCBCE3D}" type="slidenum">
              <a:rPr lang="zh-CN" altLang="en-US" sz="1200"/>
              <a:pPr/>
              <a:t>93</a:t>
            </a:fld>
            <a:endParaRPr lang="en-US" altLang="zh-CN" sz="1200"/>
          </a:p>
        </p:txBody>
      </p:sp>
      <p:sp>
        <p:nvSpPr>
          <p:cNvPr id="146434" name="Rectangle 2"/>
          <p:cNvSpPr>
            <a:spLocks noGrp="1" noChangeArrowheads="1"/>
          </p:cNvSpPr>
          <p:nvPr>
            <p:ph type="title"/>
          </p:nvPr>
        </p:nvSpPr>
        <p:spPr>
          <a:xfrm>
            <a:off x="2667000" y="277813"/>
            <a:ext cx="6477000" cy="1143000"/>
          </a:xfrm>
        </p:spPr>
        <p:txBody>
          <a:bodyPr/>
          <a:lstStyle/>
          <a:p>
            <a:pPr eaLnBrk="1" hangingPunct="1">
              <a:defRPr/>
            </a:pPr>
            <a:r>
              <a:rPr lang="zh-CN" altLang="en-US" sz="3600" dirty="0" smtClean="0"/>
              <a:t>第三章：危险化学品分类总论</a:t>
            </a:r>
          </a:p>
        </p:txBody>
      </p:sp>
      <p:graphicFrame>
        <p:nvGraphicFramePr>
          <p:cNvPr id="146512" name="Group 80"/>
          <p:cNvGraphicFramePr>
            <a:graphicFrameLocks noGrp="1"/>
          </p:cNvGraphicFramePr>
          <p:nvPr>
            <p:ph sz="half" idx="2"/>
          </p:nvPr>
        </p:nvGraphicFramePr>
        <p:xfrm>
          <a:off x="152400" y="2590800"/>
          <a:ext cx="8763000" cy="3314699"/>
        </p:xfrm>
        <a:graphic>
          <a:graphicData uri="http://schemas.openxmlformats.org/drawingml/2006/table">
            <a:tbl>
              <a:tblPr/>
              <a:tblGrid>
                <a:gridCol w="1524000">
                  <a:extLst>
                    <a:ext uri="{9D8B030D-6E8A-4147-A177-3AD203B41FA5}">
                      <a16:colId xmlns="" xmlns:a16="http://schemas.microsoft.com/office/drawing/2014/main" val="20000"/>
                    </a:ext>
                  </a:extLst>
                </a:gridCol>
                <a:gridCol w="2413000">
                  <a:extLst>
                    <a:ext uri="{9D8B030D-6E8A-4147-A177-3AD203B41FA5}">
                      <a16:colId xmlns="" xmlns:a16="http://schemas.microsoft.com/office/drawing/2014/main" val="20001"/>
                    </a:ext>
                  </a:extLst>
                </a:gridCol>
                <a:gridCol w="2413000">
                  <a:extLst>
                    <a:ext uri="{9D8B030D-6E8A-4147-A177-3AD203B41FA5}">
                      <a16:colId xmlns="" xmlns:a16="http://schemas.microsoft.com/office/drawing/2014/main" val="20002"/>
                    </a:ext>
                  </a:extLst>
                </a:gridCol>
                <a:gridCol w="2413000">
                  <a:extLst>
                    <a:ext uri="{9D8B030D-6E8A-4147-A177-3AD203B41FA5}">
                      <a16:colId xmlns="" xmlns:a16="http://schemas.microsoft.com/office/drawing/2014/main" val="20003"/>
                    </a:ext>
                  </a:extLst>
                </a:gridCol>
              </a:tblGrid>
              <a:tr h="126190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包装类别</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口服毒性</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LD</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 </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(mg/kg)</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皮肤接触毒性</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LD</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(mg/kg)</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吸入粉尘和烟雾毒性</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Lc</a:t>
                      </a:r>
                      <a:r>
                        <a:rPr kumimoji="0" lang="en-US" altLang="zh-CN" sz="24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(mg/L)</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6431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I</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5.0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50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0.2</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431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II</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5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50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50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200 </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0.2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2.0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665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III</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50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 300</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itchFamily="18" charset="0"/>
                        </a:rPr>
                        <a:t>200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 1000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2.0 &lt; LD</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anose="02020603050405020304" pitchFamily="18" charset="0"/>
                          <a:ea typeface="宋体" charset="-122"/>
                          <a:cs typeface="Times New Roman" panose="02020603050405020304" pitchFamily="18" charset="0"/>
                        </a:rPr>
                        <a:t>50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charset="-122"/>
                          <a:cs typeface="Times New Roman" panose="02020603050405020304" pitchFamily="18" charset="0"/>
                        </a:rPr>
                        <a:t>≤ 4.0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grpSp>
        <p:nvGrpSpPr>
          <p:cNvPr id="109600"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09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9601" name="TextBox 12"/>
          <p:cNvSpPr txBox="1">
            <a:spLocks noChangeArrowheads="1"/>
          </p:cNvSpPr>
          <p:nvPr/>
        </p:nvSpPr>
        <p:spPr bwMode="auto">
          <a:xfrm>
            <a:off x="307975" y="21336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ctr" eaLnBrk="1" hangingPunct="1"/>
            <a:r>
              <a:rPr lang="zh-CN" altLang="zh-CN" sz="2400" b="1">
                <a:solidFill>
                  <a:srgbClr val="FFFF00"/>
                </a:solidFill>
                <a:cs typeface="Arial" charset="0"/>
              </a:rPr>
              <a:t>《危险货物运输包装类别划分</a:t>
            </a:r>
            <a:r>
              <a:rPr lang="zh-CN" altLang="en-US" sz="2400" b="1">
                <a:solidFill>
                  <a:srgbClr val="FFFF00"/>
                </a:solidFill>
                <a:cs typeface="Arial" charset="0"/>
              </a:rPr>
              <a:t>方法</a:t>
            </a:r>
            <a:r>
              <a:rPr lang="zh-CN" altLang="zh-CN" sz="2400" b="1">
                <a:solidFill>
                  <a:srgbClr val="FFFF00"/>
                </a:solidFill>
                <a:cs typeface="Arial" charset="0"/>
              </a:rPr>
              <a:t>》 （</a:t>
            </a:r>
            <a:r>
              <a:rPr lang="en-US" altLang="zh-CN" sz="2400" b="1">
                <a:solidFill>
                  <a:srgbClr val="FFFF00"/>
                </a:solidFill>
                <a:cs typeface="Arial" charset="0"/>
              </a:rPr>
              <a:t>GB/T 15098-2008</a:t>
            </a:r>
            <a:r>
              <a:rPr lang="zh-CN" altLang="en-US" sz="2400" b="1">
                <a:solidFill>
                  <a:srgbClr val="FFFF00"/>
                </a:solidFill>
                <a:cs typeface="Arial" charset="0"/>
              </a:rPr>
              <a:t>）</a:t>
            </a:r>
            <a:endParaRPr lang="zh-CN" altLang="zh-CN" sz="2400" b="1">
              <a:solidFill>
                <a:srgbClr val="FFFF00"/>
              </a:solidFill>
              <a:cs typeface="Arial" charset="0"/>
            </a:endParaRPr>
          </a:p>
        </p:txBody>
      </p:sp>
      <p:sp>
        <p:nvSpPr>
          <p:cNvPr id="10" name="Rectangle 3"/>
          <p:cNvSpPr>
            <a:spLocks noGrp="1" noChangeArrowheads="1"/>
          </p:cNvSpPr>
          <p:nvPr>
            <p:ph type="body" sz="half" idx="1"/>
          </p:nvPr>
        </p:nvSpPr>
        <p:spPr>
          <a:xfrm>
            <a:off x="533400" y="1219200"/>
            <a:ext cx="7467600" cy="457200"/>
          </a:xfrm>
        </p:spPr>
        <p:txBody>
          <a:bodyPr/>
          <a:lstStyle/>
          <a:p>
            <a:pPr eaLnBrk="1" hangingPunct="1">
              <a:lnSpc>
                <a:spcPct val="90000"/>
              </a:lnSpc>
              <a:buFont typeface="Wingdings" pitchFamily="2" charset="2"/>
              <a:buNone/>
              <a:defRPr/>
            </a:pPr>
            <a:r>
              <a:rPr lang="en-US" altLang="zh-CN" sz="2800" b="1" dirty="0" smtClean="0">
                <a:solidFill>
                  <a:srgbClr val="FF6600"/>
                </a:solidFill>
              </a:rPr>
              <a:t>3.7 </a:t>
            </a:r>
            <a:r>
              <a:rPr lang="zh-CN" altLang="en-US" sz="2800" b="1"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7FAA5102-DCFC-4249-B13D-A432511945C2}"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622C649E-3CCF-4518-90EE-089F1E485873}" type="slidenum">
              <a:rPr lang="zh-CN" altLang="en-US" sz="1200"/>
              <a:pPr/>
              <a:t>94</a:t>
            </a:fld>
            <a:endParaRPr lang="en-US" altLang="zh-CN" sz="1200"/>
          </a:p>
        </p:txBody>
      </p:sp>
      <p:sp>
        <p:nvSpPr>
          <p:cNvPr id="147458" name="Rectangle 2"/>
          <p:cNvSpPr>
            <a:spLocks noGrp="1" noChangeArrowheads="1"/>
          </p:cNvSpPr>
          <p:nvPr>
            <p:ph type="title"/>
          </p:nvPr>
        </p:nvSpPr>
        <p:spPr>
          <a:xfrm>
            <a:off x="2667000" y="277813"/>
            <a:ext cx="6477000" cy="1143000"/>
          </a:xfrm>
        </p:spPr>
        <p:txBody>
          <a:bodyPr/>
          <a:lstStyle/>
          <a:p>
            <a:pPr eaLnBrk="1" hangingPunct="1">
              <a:defRPr/>
            </a:pPr>
            <a:r>
              <a:rPr lang="zh-CN" altLang="en-US" sz="3600" dirty="0" smtClean="0"/>
              <a:t>第三章：危险化学品分类总论</a:t>
            </a:r>
          </a:p>
        </p:txBody>
      </p:sp>
      <p:sp>
        <p:nvSpPr>
          <p:cNvPr id="110597" name="Text Box 40"/>
          <p:cNvSpPr txBox="1">
            <a:spLocks noChangeArrowheads="1"/>
          </p:cNvSpPr>
          <p:nvPr/>
        </p:nvSpPr>
        <p:spPr bwMode="auto">
          <a:xfrm>
            <a:off x="228600" y="1689100"/>
            <a:ext cx="8686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spcBef>
                <a:spcPct val="50000"/>
              </a:spcBef>
            </a:pPr>
            <a:r>
              <a:rPr lang="en-US" altLang="zh-CN" sz="2400" b="1" dirty="0">
                <a:solidFill>
                  <a:srgbClr val="3EF030"/>
                </a:solidFill>
                <a:latin typeface="Times New Roman" pitchFamily="18" charset="0"/>
                <a:cs typeface="Times New Roman" pitchFamily="18" charset="0"/>
              </a:rPr>
              <a:t>6.2 </a:t>
            </a:r>
            <a:r>
              <a:rPr lang="zh-CN" altLang="en-US" sz="2400" b="1" dirty="0">
                <a:solidFill>
                  <a:srgbClr val="3EF030"/>
                </a:solidFill>
                <a:latin typeface="Times New Roman" pitchFamily="18" charset="0"/>
                <a:cs typeface="Times New Roman" pitchFamily="18" charset="0"/>
              </a:rPr>
              <a:t>类 </a:t>
            </a:r>
            <a:r>
              <a:rPr lang="en-US" altLang="zh-CN" sz="2400" b="1" dirty="0">
                <a:solidFill>
                  <a:srgbClr val="3EF030"/>
                </a:solidFill>
                <a:latin typeface="Times New Roman" pitchFamily="18" charset="0"/>
                <a:cs typeface="Times New Roman" pitchFamily="18" charset="0"/>
              </a:rPr>
              <a:t>: </a:t>
            </a:r>
            <a:r>
              <a:rPr lang="zh-CN" altLang="en-US" sz="2400" b="1" dirty="0">
                <a:solidFill>
                  <a:srgbClr val="3EF030"/>
                </a:solidFill>
                <a:latin typeface="Times New Roman" pitchFamily="18" charset="0"/>
                <a:cs typeface="Times New Roman" pitchFamily="18" charset="0"/>
              </a:rPr>
              <a:t>感染性物品 </a:t>
            </a:r>
            <a:endParaRPr lang="en-US" altLang="zh-CN" sz="2400" b="1" dirty="0">
              <a:solidFill>
                <a:srgbClr val="3EF030"/>
              </a:solidFill>
              <a:latin typeface="Times New Roman" pitchFamily="18" charset="0"/>
              <a:cs typeface="Times New Roman" pitchFamily="18" charset="0"/>
            </a:endParaRPr>
          </a:p>
          <a:p>
            <a:pPr>
              <a:lnSpc>
                <a:spcPct val="150000"/>
              </a:lnSpc>
            </a:pPr>
            <a:r>
              <a:rPr lang="zh-CN" altLang="en-US" sz="2400" b="1" dirty="0" smtClean="0">
                <a:solidFill>
                  <a:srgbClr val="FF0066"/>
                </a:solidFill>
                <a:latin typeface="Times New Roman" pitchFamily="18" charset="0"/>
                <a:cs typeface="Times New Roman" pitchFamily="18" charset="0"/>
              </a:rPr>
              <a:t>“</a:t>
            </a:r>
            <a:r>
              <a:rPr lang="zh-CN" altLang="en-US" sz="2000" b="1" dirty="0">
                <a:solidFill>
                  <a:srgbClr val="FF0066"/>
                </a:solidFill>
                <a:latin typeface="Times New Roman" pitchFamily="18" charset="0"/>
                <a:cs typeface="Times New Roman" pitchFamily="18" charset="0"/>
              </a:rPr>
              <a:t>生物制剂”和“医学标本”</a:t>
            </a:r>
            <a:r>
              <a:rPr lang="zh-CN" altLang="en-US" sz="2000" b="1" dirty="0">
                <a:latin typeface="Times New Roman" pitchFamily="18" charset="0"/>
                <a:cs typeface="Times New Roman" pitchFamily="18" charset="0"/>
              </a:rPr>
              <a:t>只要其不含有或有足够理由相信不含有感染性物质或其他危险物质，可以认为不是危险货物。</a:t>
            </a:r>
            <a:endParaRPr lang="en-US" altLang="zh-CN" sz="2000" b="1" dirty="0">
              <a:latin typeface="Times New Roman" pitchFamily="18" charset="0"/>
              <a:cs typeface="Times New Roman" pitchFamily="18" charset="0"/>
            </a:endParaRPr>
          </a:p>
          <a:p>
            <a:pPr algn="just">
              <a:lnSpc>
                <a:spcPct val="150000"/>
              </a:lnSpc>
              <a:spcBef>
                <a:spcPct val="50000"/>
              </a:spcBef>
            </a:pPr>
            <a:r>
              <a:rPr lang="zh-CN" altLang="en-US" sz="2000" b="1" dirty="0">
                <a:solidFill>
                  <a:srgbClr val="FFFF00"/>
                </a:solidFill>
                <a:latin typeface="Times New Roman" pitchFamily="18" charset="0"/>
                <a:cs typeface="Times New Roman" pitchFamily="18" charset="0"/>
              </a:rPr>
              <a:t>生物制剂：</a:t>
            </a:r>
            <a:r>
              <a:rPr lang="zh-CN" altLang="en-US" sz="2000" b="1" dirty="0">
                <a:latin typeface="Times New Roman" pitchFamily="18" charset="0"/>
                <a:cs typeface="Times New Roman" pitchFamily="18" charset="0"/>
              </a:rPr>
              <a:t>是用病原微生物（细菌、病毒、立克次体）、病原微生物的代谢产物（毒素）以及动物和人的血浆等制成的制品，可用于预防、治疗和诊断疾病。</a:t>
            </a:r>
            <a:endParaRPr lang="en-US" altLang="zh-CN" sz="2000" b="1" dirty="0">
              <a:latin typeface="Times New Roman" pitchFamily="18" charset="0"/>
              <a:cs typeface="Times New Roman" pitchFamily="18" charset="0"/>
            </a:endParaRPr>
          </a:p>
          <a:p>
            <a:pPr algn="just">
              <a:lnSpc>
                <a:spcPct val="150000"/>
              </a:lnSpc>
              <a:spcBef>
                <a:spcPct val="50000"/>
              </a:spcBef>
            </a:pPr>
            <a:r>
              <a:rPr lang="zh-CN" altLang="en-US" sz="2000" b="1" dirty="0">
                <a:solidFill>
                  <a:srgbClr val="FFFF00"/>
                </a:solidFill>
                <a:latin typeface="Times New Roman" pitchFamily="18" charset="0"/>
                <a:cs typeface="Times New Roman" pitchFamily="18" charset="0"/>
              </a:rPr>
              <a:t>医学标本：</a:t>
            </a:r>
            <a:r>
              <a:rPr lang="zh-CN" altLang="en-US" sz="2000" b="1" dirty="0">
                <a:latin typeface="Times New Roman" pitchFamily="18" charset="0"/>
                <a:cs typeface="Times New Roman" pitchFamily="18" charset="0"/>
              </a:rPr>
              <a:t>指任何人或动物的成分，包括但不局限于排泄物、分泌物、血液及其成分、组织或组织液。储运这些物质时用于医学诊断的目的，但不包括活的感染性动物。</a:t>
            </a:r>
            <a:endParaRPr lang="en-US" altLang="zh-CN" sz="2000" b="1" dirty="0">
              <a:latin typeface="Times New Roman" pitchFamily="18" charset="0"/>
              <a:cs typeface="Times New Roman" pitchFamily="18" charset="0"/>
            </a:endParaRPr>
          </a:p>
          <a:p>
            <a:endParaRPr lang="zh-CN" altLang="en-US" sz="2400" b="1" dirty="0">
              <a:latin typeface="Times New Roman" pitchFamily="18" charset="0"/>
              <a:cs typeface="Arial" charset="0"/>
            </a:endParaRPr>
          </a:p>
        </p:txBody>
      </p:sp>
      <p:grpSp>
        <p:nvGrpSpPr>
          <p:cNvPr id="110598"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06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2"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A6E50073-5BD0-4139-9B4C-87377F90416B}"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55AF01FA-E521-4265-A541-B538FB6A4F44}" type="slidenum">
              <a:rPr lang="zh-CN" altLang="en-US" sz="1200"/>
              <a:pPr/>
              <a:t>95</a:t>
            </a:fld>
            <a:endParaRPr lang="en-US" altLang="zh-CN" sz="1200"/>
          </a:p>
        </p:txBody>
      </p:sp>
      <p:sp>
        <p:nvSpPr>
          <p:cNvPr id="205826" name="Rectangle 2"/>
          <p:cNvSpPr>
            <a:spLocks noGrp="1" noChangeArrowheads="1"/>
          </p:cNvSpPr>
          <p:nvPr>
            <p:ph type="title"/>
          </p:nvPr>
        </p:nvSpPr>
        <p:spPr>
          <a:xfrm>
            <a:off x="2971800" y="198438"/>
            <a:ext cx="6172200" cy="1143000"/>
          </a:xfrm>
        </p:spPr>
        <p:txBody>
          <a:bodyPr/>
          <a:lstStyle/>
          <a:p>
            <a:pPr eaLnBrk="1" hangingPunct="1">
              <a:defRPr/>
            </a:pPr>
            <a:r>
              <a:rPr lang="zh-CN" altLang="en-US" sz="3600" dirty="0" smtClean="0"/>
              <a:t>第三章：危险化学品分类总论</a:t>
            </a:r>
          </a:p>
        </p:txBody>
      </p:sp>
      <p:sp>
        <p:nvSpPr>
          <p:cNvPr id="96264" name="Text Box 5"/>
          <p:cNvSpPr txBox="1">
            <a:spLocks noChangeArrowheads="1"/>
          </p:cNvSpPr>
          <p:nvPr/>
        </p:nvSpPr>
        <p:spPr bwMode="auto">
          <a:xfrm>
            <a:off x="228600" y="1905000"/>
            <a:ext cx="8686800" cy="3970338"/>
          </a:xfrm>
          <a:prstGeom prst="rect">
            <a:avLst/>
          </a:prstGeom>
          <a:noFill/>
          <a:ln w="9525">
            <a:noFill/>
            <a:miter lim="800000"/>
            <a:headEnd/>
            <a:tailEnd/>
          </a:ln>
        </p:spPr>
        <p:txBody>
          <a:bodyPr>
            <a:spAutoFit/>
          </a:bodyPr>
          <a:lstStyle/>
          <a:p>
            <a:pPr algn="just">
              <a:lnSpc>
                <a:spcPct val="150000"/>
              </a:lnSpc>
              <a:spcBef>
                <a:spcPct val="50000"/>
              </a:spcBef>
              <a:defRPr/>
            </a:pPr>
            <a:r>
              <a:rPr lang="zh-CN" altLang="en-US" sz="2400" b="1" dirty="0">
                <a:solidFill>
                  <a:srgbClr val="FFFF00"/>
                </a:solidFill>
                <a:latin typeface="Times New Roman" pitchFamily="18" charset="0"/>
                <a:ea typeface="宋体" panose="02010600030101010101" pitchFamily="2" charset="-122"/>
                <a:cs typeface="Arial" charset="0"/>
              </a:rPr>
              <a:t>生物制剂包括</a:t>
            </a:r>
            <a:endParaRPr lang="en-US" altLang="zh-CN" sz="2400" dirty="0">
              <a:solidFill>
                <a:srgbClr val="FFFF00"/>
              </a:solidFill>
              <a:latin typeface="Times New Roman" pitchFamily="18" charset="0"/>
              <a:ea typeface="宋体" panose="02010600030101010101" pitchFamily="2" charset="-122"/>
              <a:cs typeface="Arial" charset="0"/>
            </a:endParaRPr>
          </a:p>
          <a:p>
            <a:pPr marL="457200" indent="-457200" algn="just">
              <a:lnSpc>
                <a:spcPct val="150000"/>
              </a:lnSpc>
              <a:spcBef>
                <a:spcPts val="0"/>
              </a:spcBef>
              <a:buFontTx/>
              <a:buAutoNum type="alphaUcParenR"/>
              <a:defRPr/>
            </a:pPr>
            <a:r>
              <a:rPr lang="zh-CN" altLang="en-US" sz="2400" b="1" dirty="0">
                <a:latin typeface="Times New Roman" pitchFamily="18" charset="0"/>
                <a:ea typeface="宋体" panose="02010600030101010101" pitchFamily="2" charset="-122"/>
                <a:cs typeface="Arial" charset="0"/>
              </a:rPr>
              <a:t>按照国家卫生当局要求制成的，在卫生当局认可或特许下用于人或动物的各种生物制剂成品</a:t>
            </a:r>
            <a:endParaRPr lang="en-US" altLang="zh-CN" sz="2400" b="1" dirty="0">
              <a:latin typeface="Times New Roman" pitchFamily="18" charset="0"/>
              <a:ea typeface="宋体" panose="02010600030101010101" pitchFamily="2" charset="-122"/>
              <a:cs typeface="Arial" charset="0"/>
            </a:endParaRPr>
          </a:p>
          <a:p>
            <a:pPr marL="457200" indent="-457200" algn="just">
              <a:lnSpc>
                <a:spcPct val="150000"/>
              </a:lnSpc>
              <a:spcBef>
                <a:spcPts val="0"/>
              </a:spcBef>
              <a:buFontTx/>
              <a:buAutoNum type="alphaUcParenR"/>
              <a:defRPr/>
            </a:pPr>
            <a:r>
              <a:rPr lang="zh-CN" altLang="en-US" sz="2400" b="1" dirty="0">
                <a:latin typeface="Times New Roman" pitchFamily="18" charset="0"/>
                <a:ea typeface="宋体" panose="02010600030101010101" pitchFamily="2" charset="-122"/>
                <a:cs typeface="Arial" charset="0"/>
              </a:rPr>
              <a:t>在国家卫生当局特许之前用来供研制或调查目的的用于人或动物的生物制剂</a:t>
            </a:r>
            <a:endParaRPr lang="en-US" altLang="zh-CN" sz="2400" b="1" dirty="0">
              <a:latin typeface="Times New Roman" pitchFamily="18" charset="0"/>
              <a:ea typeface="宋体" panose="02010600030101010101" pitchFamily="2" charset="-122"/>
              <a:cs typeface="Arial" charset="0"/>
            </a:endParaRPr>
          </a:p>
          <a:p>
            <a:pPr marL="457200" indent="-457200" algn="just">
              <a:lnSpc>
                <a:spcPct val="150000"/>
              </a:lnSpc>
              <a:spcBef>
                <a:spcPts val="0"/>
              </a:spcBef>
              <a:buFontTx/>
              <a:buAutoNum type="alphaUcParenR"/>
              <a:defRPr/>
            </a:pPr>
            <a:r>
              <a:rPr lang="zh-CN" altLang="en-US" sz="2400" b="1" dirty="0">
                <a:latin typeface="Times New Roman" pitchFamily="18" charset="0"/>
                <a:ea typeface="宋体" panose="02010600030101010101" pitchFamily="2" charset="-122"/>
                <a:cs typeface="Arial" charset="0"/>
              </a:rPr>
              <a:t>符合国家卫生当局要求的</a:t>
            </a:r>
            <a:r>
              <a:rPr lang="zh-CN" altLang="en-US" sz="2400" b="1" dirty="0">
                <a:ea typeface="宋体" panose="02010600030101010101" pitchFamily="2" charset="-122"/>
                <a:cs typeface="Arial" charset="0"/>
              </a:rPr>
              <a:t>用于动物试验的</a:t>
            </a:r>
            <a:r>
              <a:rPr lang="zh-CN" altLang="en-US" sz="2400" b="1" dirty="0">
                <a:latin typeface="Times New Roman" pitchFamily="18" charset="0"/>
                <a:ea typeface="宋体" panose="02010600030101010101" pitchFamily="2" charset="-122"/>
                <a:cs typeface="Arial" charset="0"/>
              </a:rPr>
              <a:t>生物制剂</a:t>
            </a:r>
            <a:endParaRPr lang="en-US" altLang="zh-CN" sz="2400" b="1" dirty="0">
              <a:latin typeface="Times New Roman" pitchFamily="18" charset="0"/>
              <a:ea typeface="宋体" panose="02010600030101010101" pitchFamily="2" charset="-122"/>
              <a:cs typeface="Arial" charset="0"/>
            </a:endParaRPr>
          </a:p>
          <a:p>
            <a:pPr marL="457200" indent="-457200" algn="just">
              <a:lnSpc>
                <a:spcPct val="150000"/>
              </a:lnSpc>
              <a:spcBef>
                <a:spcPts val="0"/>
              </a:spcBef>
              <a:buFontTx/>
              <a:buAutoNum type="alphaUcParenR"/>
              <a:defRPr/>
            </a:pPr>
            <a:r>
              <a:rPr lang="zh-CN" altLang="en-US" sz="2400" b="1" dirty="0">
                <a:latin typeface="Times New Roman" pitchFamily="18" charset="0"/>
                <a:ea typeface="宋体" panose="02010600030101010101" pitchFamily="2" charset="-122"/>
                <a:cs typeface="Arial" charset="0"/>
              </a:rPr>
              <a:t>按照国家专业机关程序制成的半成品</a:t>
            </a:r>
          </a:p>
        </p:txBody>
      </p:sp>
      <p:grpSp>
        <p:nvGrpSpPr>
          <p:cNvPr id="111622"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16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Date Placeholder 4"/>
          <p:cNvSpPr>
            <a:spLocks noGrp="1"/>
          </p:cNvSpPr>
          <p:nvPr>
            <p:ph type="dt" sz="quarter" idx="10"/>
          </p:nvPr>
        </p:nvSpPr>
        <p:spPr/>
        <p:txBody>
          <a:bodyPr/>
          <a:lstStyle/>
          <a:p>
            <a:pPr>
              <a:defRPr/>
            </a:pPr>
            <a:fld id="{AA961A4B-3E0E-40D0-A343-4796D5BCB164}" type="datetime1">
              <a:rPr lang="zh-CN" altLang="en-US"/>
              <a:pPr>
                <a:defRPr/>
              </a:pPr>
              <a:t>2017/3/7</a:t>
            </a:fld>
            <a:endParaRPr lang="en-US" altLang="zh-CN"/>
          </a:p>
        </p:txBody>
      </p:sp>
      <p:sp>
        <p:nvSpPr>
          <p:cNvPr id="2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08AE627-16BC-49F2-83C3-15E3F1EB0D35}" type="slidenum">
              <a:rPr lang="zh-CN" altLang="en-US" sz="1200"/>
              <a:pPr/>
              <a:t>96</a:t>
            </a:fld>
            <a:endParaRPr lang="en-US" altLang="zh-CN" sz="1200"/>
          </a:p>
        </p:txBody>
      </p:sp>
      <p:sp>
        <p:nvSpPr>
          <p:cNvPr id="148482" name="Rectangle 2"/>
          <p:cNvSpPr>
            <a:spLocks noGrp="1" noChangeArrowheads="1"/>
          </p:cNvSpPr>
          <p:nvPr>
            <p:ph type="title"/>
          </p:nvPr>
        </p:nvSpPr>
        <p:spPr>
          <a:xfrm>
            <a:off x="2895600" y="277813"/>
            <a:ext cx="6248400" cy="1143000"/>
          </a:xfrm>
        </p:spPr>
        <p:txBody>
          <a:bodyPr/>
          <a:lstStyle/>
          <a:p>
            <a:pPr eaLnBrk="1" hangingPunct="1">
              <a:defRPr/>
            </a:pPr>
            <a:r>
              <a:rPr lang="zh-CN" altLang="en-US" sz="3600" dirty="0" smtClean="0"/>
              <a:t>第三章：危险化学品分类总论</a:t>
            </a:r>
          </a:p>
        </p:txBody>
      </p:sp>
      <p:sp>
        <p:nvSpPr>
          <p:cNvPr id="112645" name="Text Box 5"/>
          <p:cNvSpPr txBox="1">
            <a:spLocks noChangeArrowheads="1"/>
          </p:cNvSpPr>
          <p:nvPr/>
        </p:nvSpPr>
        <p:spPr bwMode="auto">
          <a:xfrm>
            <a:off x="304800" y="1828800"/>
            <a:ext cx="8686800" cy="145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spcBef>
                <a:spcPct val="50000"/>
              </a:spcBef>
            </a:pPr>
            <a:r>
              <a:rPr lang="zh-CN" altLang="en-US" sz="2000" b="1" dirty="0">
                <a:solidFill>
                  <a:srgbClr val="33CC33"/>
                </a:solidFill>
                <a:latin typeface="Times New Roman" pitchFamily="18" charset="0"/>
                <a:cs typeface="Arial" charset="0"/>
              </a:rPr>
              <a:t>生物安全分级</a:t>
            </a:r>
            <a:r>
              <a:rPr lang="en-US" altLang="zh-CN" sz="2000" b="1" dirty="0">
                <a:solidFill>
                  <a:srgbClr val="33CC33"/>
                </a:solidFill>
                <a:latin typeface="Times New Roman" pitchFamily="18" charset="0"/>
                <a:cs typeface="Arial" charset="0"/>
              </a:rPr>
              <a:t>: </a:t>
            </a:r>
            <a:r>
              <a:rPr lang="en-US" altLang="zh-CN" sz="2000" b="1" dirty="0">
                <a:latin typeface="Times New Roman" pitchFamily="18" charset="0"/>
                <a:cs typeface="Arial" charset="0"/>
              </a:rPr>
              <a:t>WHO</a:t>
            </a:r>
            <a:r>
              <a:rPr lang="zh-CN" altLang="en-US" sz="2000" b="1" dirty="0">
                <a:latin typeface="Times New Roman" pitchFamily="18" charset="0"/>
                <a:cs typeface="Arial" charset="0"/>
              </a:rPr>
              <a:t>按照对个人和公众的危害性，将各种生物感染性物质分成</a:t>
            </a:r>
            <a:r>
              <a:rPr lang="en-US" altLang="zh-CN" sz="2000" b="1" dirty="0">
                <a:latin typeface="Times New Roman" pitchFamily="18" charset="0"/>
                <a:cs typeface="Arial" charset="0"/>
              </a:rPr>
              <a:t>4</a:t>
            </a:r>
            <a:r>
              <a:rPr lang="zh-CN" altLang="en-US" sz="2000" b="1" dirty="0">
                <a:latin typeface="Times New Roman" pitchFamily="18" charset="0"/>
                <a:cs typeface="Arial" charset="0"/>
              </a:rPr>
              <a:t>级。</a:t>
            </a:r>
          </a:p>
          <a:p>
            <a:pPr algn="ctr">
              <a:lnSpc>
                <a:spcPct val="70000"/>
              </a:lnSpc>
              <a:spcBef>
                <a:spcPct val="50000"/>
              </a:spcBef>
            </a:pPr>
            <a:r>
              <a:rPr lang="en-US" altLang="zh-CN" sz="2400" b="1" dirty="0">
                <a:solidFill>
                  <a:srgbClr val="FFFF00"/>
                </a:solidFill>
                <a:latin typeface="Times New Roman" pitchFamily="18" charset="0"/>
                <a:cs typeface="Arial" charset="0"/>
              </a:rPr>
              <a:t>WHO </a:t>
            </a:r>
            <a:r>
              <a:rPr lang="zh-CN" altLang="en-US" sz="2400" b="1" dirty="0">
                <a:solidFill>
                  <a:srgbClr val="FFFF00"/>
                </a:solidFill>
                <a:latin typeface="Times New Roman" pitchFamily="18" charset="0"/>
                <a:cs typeface="Arial" charset="0"/>
              </a:rPr>
              <a:t>生物感染性物质的分级</a:t>
            </a:r>
          </a:p>
        </p:txBody>
      </p:sp>
      <p:graphicFrame>
        <p:nvGraphicFramePr>
          <p:cNvPr id="148518" name="Group 38"/>
          <p:cNvGraphicFramePr>
            <a:graphicFrameLocks noGrp="1"/>
          </p:cNvGraphicFramePr>
          <p:nvPr>
            <p:ph sz="half" idx="2"/>
          </p:nvPr>
        </p:nvGraphicFramePr>
        <p:xfrm>
          <a:off x="384175" y="3328988"/>
          <a:ext cx="8528050" cy="1579562"/>
        </p:xfrm>
        <a:graphic>
          <a:graphicData uri="http://schemas.openxmlformats.org/drawingml/2006/table">
            <a:tbl>
              <a:tblPr/>
              <a:tblGrid>
                <a:gridCol w="2057400">
                  <a:extLst>
                    <a:ext uri="{9D8B030D-6E8A-4147-A177-3AD203B41FA5}">
                      <a16:colId xmlns="" xmlns:a16="http://schemas.microsoft.com/office/drawing/2014/main" val="20000"/>
                    </a:ext>
                  </a:extLst>
                </a:gridCol>
                <a:gridCol w="1617663">
                  <a:extLst>
                    <a:ext uri="{9D8B030D-6E8A-4147-A177-3AD203B41FA5}">
                      <a16:colId xmlns="" xmlns:a16="http://schemas.microsoft.com/office/drawing/2014/main" val="20001"/>
                    </a:ext>
                  </a:extLst>
                </a:gridCol>
                <a:gridCol w="1617662">
                  <a:extLst>
                    <a:ext uri="{9D8B030D-6E8A-4147-A177-3AD203B41FA5}">
                      <a16:colId xmlns="" xmlns:a16="http://schemas.microsoft.com/office/drawing/2014/main" val="20002"/>
                    </a:ext>
                  </a:extLst>
                </a:gridCol>
                <a:gridCol w="1617663">
                  <a:extLst>
                    <a:ext uri="{9D8B030D-6E8A-4147-A177-3AD203B41FA5}">
                      <a16:colId xmlns="" xmlns:a16="http://schemas.microsoft.com/office/drawing/2014/main" val="20003"/>
                    </a:ext>
                  </a:extLst>
                </a:gridCol>
                <a:gridCol w="1617662">
                  <a:extLst>
                    <a:ext uri="{9D8B030D-6E8A-4147-A177-3AD203B41FA5}">
                      <a16:colId xmlns=""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项目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1</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 </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4 </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级</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4616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对人危害</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对公众危害</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低</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中</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有限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高</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高</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高</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pSp>
        <p:nvGrpSpPr>
          <p:cNvPr id="112666" name="Group 9"/>
          <p:cNvGrpSpPr>
            <a:grpSpLocks/>
          </p:cNvGrpSpPr>
          <p:nvPr/>
        </p:nvGrpSpPr>
        <p:grpSpPr bwMode="auto">
          <a:xfrm>
            <a:off x="152400" y="152400"/>
            <a:ext cx="2362200" cy="1000125"/>
            <a:chOff x="152400" y="152400"/>
            <a:chExt cx="2362200" cy="1000125"/>
          </a:xfrm>
        </p:grpSpPr>
        <p:sp>
          <p:nvSpPr>
            <p:cNvPr id="1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26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0"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CFBA0ABD-11E9-45A6-9BA2-4CCDA9A470BE}"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658A79A0-E8A5-4D6F-89FE-8C4A1F736C7F}" type="slidenum">
              <a:rPr lang="zh-CN" altLang="en-US" sz="1200"/>
              <a:pPr/>
              <a:t>97</a:t>
            </a:fld>
            <a:endParaRPr lang="en-US" altLang="zh-CN" sz="1200"/>
          </a:p>
        </p:txBody>
      </p:sp>
      <p:sp>
        <p:nvSpPr>
          <p:cNvPr id="149506" name="Rectangle 2"/>
          <p:cNvSpPr>
            <a:spLocks noGrp="1" noChangeArrowheads="1"/>
          </p:cNvSpPr>
          <p:nvPr>
            <p:ph type="title"/>
          </p:nvPr>
        </p:nvSpPr>
        <p:spPr>
          <a:xfrm>
            <a:off x="2667000" y="277813"/>
            <a:ext cx="6477000" cy="1143000"/>
          </a:xfrm>
        </p:spPr>
        <p:txBody>
          <a:bodyPr/>
          <a:lstStyle/>
          <a:p>
            <a:pPr eaLnBrk="1" hangingPunct="1">
              <a:defRPr/>
            </a:pPr>
            <a:r>
              <a:rPr lang="zh-CN" altLang="en-US" sz="3600" dirty="0" smtClean="0"/>
              <a:t>第三章：危险化学品分类总论</a:t>
            </a:r>
          </a:p>
        </p:txBody>
      </p:sp>
      <p:sp>
        <p:nvSpPr>
          <p:cNvPr id="113669" name="Text Box 5"/>
          <p:cNvSpPr txBox="1">
            <a:spLocks noChangeArrowheads="1"/>
          </p:cNvSpPr>
          <p:nvPr/>
        </p:nvSpPr>
        <p:spPr bwMode="auto">
          <a:xfrm>
            <a:off x="188913" y="1676400"/>
            <a:ext cx="868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gn="just">
              <a:lnSpc>
                <a:spcPct val="120000"/>
              </a:lnSpc>
            </a:pPr>
            <a:r>
              <a:rPr lang="zh-CN" altLang="en-US" sz="2400" b="1" dirty="0">
                <a:solidFill>
                  <a:srgbClr val="3EF030"/>
                </a:solidFill>
                <a:latin typeface="Times New Roman" pitchFamily="18" charset="0"/>
                <a:cs typeface="Arial" charset="0"/>
              </a:rPr>
              <a:t>中国对菌（毒）分级：依危险程度的大小，中国将菌（毒）分为三类</a:t>
            </a:r>
          </a:p>
          <a:p>
            <a:pPr algn="just">
              <a:lnSpc>
                <a:spcPct val="120000"/>
              </a:lnSpc>
            </a:pPr>
            <a:r>
              <a:rPr lang="zh-CN" altLang="en-US" sz="2400" b="1" dirty="0">
                <a:solidFill>
                  <a:srgbClr val="FFFF00"/>
                </a:solidFill>
                <a:latin typeface="Times New Roman" pitchFamily="18" charset="0"/>
                <a:cs typeface="Arial" charset="0"/>
              </a:rPr>
              <a:t>一类：</a:t>
            </a:r>
            <a:r>
              <a:rPr lang="zh-CN" altLang="en-US" sz="2400" b="1" dirty="0">
                <a:solidFill>
                  <a:srgbClr val="FFD13F"/>
                </a:solidFill>
                <a:latin typeface="Times New Roman" pitchFamily="18" charset="0"/>
                <a:cs typeface="Arial" charset="0"/>
              </a:rPr>
              <a:t>实验室感染的机会多，感染后发病的可能性大，症状重并能危及生命，缺乏有效的预防方法，以及传染性强，对人群危害性大的烈性传染病原菌（毒）种。</a:t>
            </a:r>
          </a:p>
          <a:p>
            <a:pPr algn="just">
              <a:lnSpc>
                <a:spcPct val="120000"/>
              </a:lnSpc>
            </a:pPr>
            <a:r>
              <a:rPr lang="zh-CN" altLang="en-US" sz="2400" b="1" dirty="0">
                <a:latin typeface="Times New Roman" pitchFamily="18" charset="0"/>
                <a:cs typeface="Arial" charset="0"/>
              </a:rPr>
              <a:t>包括：霍乱弧菌、鼠疫耶尔森菌、天花病毒、艾滋病病毒、黄热病毒（野毒株）、新疆出血热（克里米亚刚果出血热）病毒、委内瑞拉马脑炎病毒、猴疱疹病毒（猴</a:t>
            </a:r>
            <a:r>
              <a:rPr lang="en-US" altLang="zh-CN" sz="2400" b="1" dirty="0">
                <a:latin typeface="Times New Roman" pitchFamily="18" charset="0"/>
                <a:cs typeface="Arial" charset="0"/>
              </a:rPr>
              <a:t>B</a:t>
            </a:r>
            <a:r>
              <a:rPr lang="zh-CN" altLang="en-US" sz="2400" b="1" dirty="0">
                <a:latin typeface="Times New Roman" pitchFamily="18" charset="0"/>
                <a:cs typeface="Arial" charset="0"/>
              </a:rPr>
              <a:t>病毒）、东方马脑炎病毒、西方马脑炎病毒、拉沙热（</a:t>
            </a:r>
            <a:r>
              <a:rPr lang="en-US" altLang="zh-CN" sz="2400" b="1" dirty="0">
                <a:latin typeface="Times New Roman" pitchFamily="18" charset="0"/>
                <a:cs typeface="Arial" charset="0"/>
              </a:rPr>
              <a:t>Lassa</a:t>
            </a:r>
            <a:r>
              <a:rPr lang="zh-CN" altLang="en-US" sz="2400" b="1" dirty="0">
                <a:latin typeface="Times New Roman" pitchFamily="18" charset="0"/>
                <a:cs typeface="Arial" charset="0"/>
              </a:rPr>
              <a:t>）病毒、马堡（</a:t>
            </a:r>
            <a:r>
              <a:rPr lang="en-US" altLang="zh-CN" sz="2400" b="1" dirty="0">
                <a:latin typeface="Times New Roman" pitchFamily="18" charset="0"/>
                <a:cs typeface="Arial" charset="0"/>
              </a:rPr>
              <a:t>Marburg</a:t>
            </a:r>
            <a:r>
              <a:rPr lang="zh-CN" altLang="en-US" sz="2400" b="1" dirty="0">
                <a:latin typeface="Times New Roman" pitchFamily="18" charset="0"/>
                <a:cs typeface="Arial" charset="0"/>
              </a:rPr>
              <a:t>）病毒、埃博拉（</a:t>
            </a:r>
            <a:r>
              <a:rPr lang="en-US" altLang="zh-CN" sz="2400" b="1" dirty="0">
                <a:latin typeface="Times New Roman" pitchFamily="18" charset="0"/>
                <a:cs typeface="Arial" charset="0"/>
              </a:rPr>
              <a:t>Ebola</a:t>
            </a:r>
            <a:r>
              <a:rPr lang="zh-CN" altLang="en-US" sz="2400" b="1" dirty="0">
                <a:latin typeface="Times New Roman" pitchFamily="18" charset="0"/>
                <a:cs typeface="Arial" charset="0"/>
              </a:rPr>
              <a:t>）病毒。</a:t>
            </a:r>
          </a:p>
        </p:txBody>
      </p:sp>
      <p:grpSp>
        <p:nvGrpSpPr>
          <p:cNvPr id="113670"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36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9F31E9FF-9543-4FDF-8C81-F8218ADF80DD}"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CA20AB29-8FC0-4B2B-848B-9424F412EC85}" type="slidenum">
              <a:rPr lang="zh-CN" altLang="en-US" sz="1200"/>
              <a:pPr/>
              <a:t>98</a:t>
            </a:fld>
            <a:endParaRPr lang="en-US" altLang="zh-CN" sz="1200"/>
          </a:p>
        </p:txBody>
      </p:sp>
      <p:sp>
        <p:nvSpPr>
          <p:cNvPr id="150530" name="Rectangle 2"/>
          <p:cNvSpPr>
            <a:spLocks noGrp="1" noChangeArrowheads="1"/>
          </p:cNvSpPr>
          <p:nvPr>
            <p:ph type="title"/>
          </p:nvPr>
        </p:nvSpPr>
        <p:spPr>
          <a:xfrm>
            <a:off x="2590800" y="277813"/>
            <a:ext cx="6553200" cy="1143000"/>
          </a:xfrm>
        </p:spPr>
        <p:txBody>
          <a:bodyPr/>
          <a:lstStyle/>
          <a:p>
            <a:pPr eaLnBrk="1" hangingPunct="1">
              <a:defRPr/>
            </a:pPr>
            <a:r>
              <a:rPr lang="zh-CN" altLang="en-US" sz="3600" dirty="0" smtClean="0"/>
              <a:t>第三章：危险化学品分类总论</a:t>
            </a:r>
          </a:p>
        </p:txBody>
      </p:sp>
      <p:sp>
        <p:nvSpPr>
          <p:cNvPr id="114693" name="Text Box 5"/>
          <p:cNvSpPr txBox="1">
            <a:spLocks noChangeArrowheads="1"/>
          </p:cNvSpPr>
          <p:nvPr/>
        </p:nvSpPr>
        <p:spPr bwMode="auto">
          <a:xfrm>
            <a:off x="228600" y="1905000"/>
            <a:ext cx="8686800" cy="35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lang="zh-CN" altLang="en-US" sz="2800" b="1" dirty="0">
                <a:solidFill>
                  <a:srgbClr val="FFFF00"/>
                </a:solidFill>
                <a:latin typeface="Times New Roman" pitchFamily="18" charset="0"/>
                <a:cs typeface="Arial" charset="0"/>
              </a:rPr>
              <a:t>二类：</a:t>
            </a:r>
            <a:r>
              <a:rPr lang="zh-CN" altLang="en-US" sz="2400" b="1" dirty="0">
                <a:solidFill>
                  <a:srgbClr val="FFD13F"/>
                </a:solidFill>
                <a:latin typeface="Times New Roman" pitchFamily="18" charset="0"/>
                <a:cs typeface="Arial" charset="0"/>
              </a:rPr>
              <a:t>实验室感染的机会多，感染后的症状较重，可危及生命，发病后不易治疗及对人群危害较大的传染性菌（毒）种。</a:t>
            </a:r>
          </a:p>
          <a:p>
            <a:pPr>
              <a:lnSpc>
                <a:spcPct val="150000"/>
              </a:lnSpc>
            </a:pPr>
            <a:r>
              <a:rPr lang="zh-CN" altLang="en-US" sz="2400" b="1" dirty="0">
                <a:latin typeface="Times New Roman" pitchFamily="18" charset="0"/>
                <a:cs typeface="Arial" charset="0"/>
              </a:rPr>
              <a:t>包括：布氏杆菌、炭疽芽胞菌、肉毒梭茁、细菌性和阿米巴性痢疾、伤寒和副伤寒杆菌、土拉弗朗西斯菌、麻风杆菌、鼻疽假单胞菌、类鼻疽假单胞菌、肝炎病毒、狂犬病毒、出血热病毒、登革热病毒、魔疹伤寒立克次体。</a:t>
            </a:r>
          </a:p>
        </p:txBody>
      </p:sp>
      <p:grpSp>
        <p:nvGrpSpPr>
          <p:cNvPr id="114694"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46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CD30F67A-0F64-4BC0-9E6A-0491F1FDD400}" type="datetime1">
              <a:rPr lang="zh-CN" altLang="en-US"/>
              <a:pPr>
                <a:defRPr/>
              </a:pPr>
              <a:t>2017/3/7</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fld id="{71A9A9CB-76AB-4526-B673-243E41C4645C}" type="slidenum">
              <a:rPr lang="zh-CN" altLang="en-US" sz="1200"/>
              <a:pPr/>
              <a:t>99</a:t>
            </a:fld>
            <a:endParaRPr lang="en-US" altLang="zh-CN" sz="1200"/>
          </a:p>
        </p:txBody>
      </p:sp>
      <p:sp>
        <p:nvSpPr>
          <p:cNvPr id="151554" name="Rectangle 2"/>
          <p:cNvSpPr>
            <a:spLocks noGrp="1" noChangeArrowheads="1"/>
          </p:cNvSpPr>
          <p:nvPr>
            <p:ph type="title"/>
          </p:nvPr>
        </p:nvSpPr>
        <p:spPr>
          <a:xfrm>
            <a:off x="2743200" y="277813"/>
            <a:ext cx="6400800" cy="1143000"/>
          </a:xfrm>
        </p:spPr>
        <p:txBody>
          <a:bodyPr/>
          <a:lstStyle/>
          <a:p>
            <a:pPr eaLnBrk="1" hangingPunct="1">
              <a:defRPr/>
            </a:pPr>
            <a:r>
              <a:rPr lang="zh-CN" altLang="en-US" sz="3600" dirty="0" smtClean="0"/>
              <a:t>第三章：危险化学品分类总论</a:t>
            </a:r>
          </a:p>
        </p:txBody>
      </p:sp>
      <p:sp>
        <p:nvSpPr>
          <p:cNvPr id="115717" name="Text Box 5"/>
          <p:cNvSpPr txBox="1">
            <a:spLocks noChangeArrowheads="1"/>
          </p:cNvSpPr>
          <p:nvPr/>
        </p:nvSpPr>
        <p:spPr bwMode="auto">
          <a:xfrm>
            <a:off x="228600" y="1676400"/>
            <a:ext cx="8686800" cy="343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charset="-122"/>
              </a:defRPr>
            </a:lvl1pPr>
            <a:lvl2pPr>
              <a:defRPr sz="2800">
                <a:solidFill>
                  <a:schemeClr val="tx1"/>
                </a:solidFill>
                <a:latin typeface="Arial" charset="0"/>
                <a:ea typeface="宋体" charset="-122"/>
              </a:defRPr>
            </a:lvl2pPr>
            <a:lvl3pPr>
              <a:defRPr sz="2400">
                <a:solidFill>
                  <a:schemeClr val="tx1"/>
                </a:solidFill>
                <a:latin typeface="Arial" charset="0"/>
                <a:ea typeface="宋体" charset="-122"/>
              </a:defRPr>
            </a:lvl3pPr>
            <a:lvl4pPr>
              <a:defRPr sz="2000">
                <a:solidFill>
                  <a:schemeClr val="tx1"/>
                </a:solidFill>
                <a:latin typeface="Arial" charset="0"/>
                <a:ea typeface="宋体" charset="-122"/>
              </a:defRPr>
            </a:lvl4pPr>
            <a:lvl5pPr>
              <a:defRPr sz="2000">
                <a:solidFill>
                  <a:schemeClr val="tx1"/>
                </a:solidFill>
                <a:latin typeface="Arial" charset="0"/>
                <a:ea typeface="宋体" charset="-122"/>
              </a:defRPr>
            </a:lvl5pPr>
            <a:lvl6pPr eaLnBrk="0" hangingPunct="0">
              <a:defRPr sz="2000">
                <a:solidFill>
                  <a:schemeClr val="tx1"/>
                </a:solidFill>
                <a:latin typeface="Arial" charset="0"/>
                <a:ea typeface="宋体" charset="-122"/>
              </a:defRPr>
            </a:lvl6pPr>
            <a:lvl7pPr eaLnBrk="0" hangingPunct="0">
              <a:defRPr sz="2000">
                <a:solidFill>
                  <a:schemeClr val="tx1"/>
                </a:solidFill>
                <a:latin typeface="Arial" charset="0"/>
                <a:ea typeface="宋体" charset="-122"/>
              </a:defRPr>
            </a:lvl7pPr>
            <a:lvl8pPr eaLnBrk="0" hangingPunct="0">
              <a:defRPr sz="2000">
                <a:solidFill>
                  <a:schemeClr val="tx1"/>
                </a:solidFill>
                <a:latin typeface="Arial" charset="0"/>
                <a:ea typeface="宋体" charset="-122"/>
              </a:defRPr>
            </a:lvl8pPr>
            <a:lvl9pPr eaLnBrk="0" hangingPunct="0">
              <a:defRPr sz="2000">
                <a:solidFill>
                  <a:schemeClr val="tx1"/>
                </a:solidFill>
                <a:latin typeface="Arial" charset="0"/>
                <a:ea typeface="宋体" charset="-122"/>
              </a:defRPr>
            </a:lvl9pPr>
          </a:lstStyle>
          <a:p>
            <a:pPr>
              <a:lnSpc>
                <a:spcPct val="150000"/>
              </a:lnSpc>
            </a:pPr>
            <a:r>
              <a:rPr lang="zh-CN" altLang="en-US" sz="2800" b="1" dirty="0">
                <a:solidFill>
                  <a:srgbClr val="FFFF00"/>
                </a:solidFill>
                <a:latin typeface="Times New Roman" pitchFamily="18" charset="0"/>
                <a:cs typeface="Arial" charset="0"/>
              </a:rPr>
              <a:t>三类</a:t>
            </a:r>
            <a:r>
              <a:rPr lang="zh-CN" altLang="en-US" sz="2800" b="1" dirty="0" smtClean="0">
                <a:solidFill>
                  <a:srgbClr val="FFFF00"/>
                </a:solidFill>
                <a:latin typeface="Times New Roman" pitchFamily="18" charset="0"/>
                <a:cs typeface="Arial" charset="0"/>
              </a:rPr>
              <a:t>：</a:t>
            </a:r>
            <a:endParaRPr lang="en-US" altLang="zh-CN" sz="2800" b="1" dirty="0" smtClean="0">
              <a:solidFill>
                <a:srgbClr val="FFFF00"/>
              </a:solidFill>
              <a:latin typeface="Times New Roman" pitchFamily="18" charset="0"/>
              <a:cs typeface="Arial" charset="0"/>
            </a:endParaRPr>
          </a:p>
          <a:p>
            <a:pPr>
              <a:lnSpc>
                <a:spcPct val="150000"/>
              </a:lnSpc>
            </a:pPr>
            <a:r>
              <a:rPr lang="zh-CN" altLang="en-US" sz="2400" b="1" dirty="0" smtClean="0">
                <a:latin typeface="Times New Roman" pitchFamily="18" charset="0"/>
                <a:cs typeface="Arial" charset="0"/>
              </a:rPr>
              <a:t>包</a:t>
            </a:r>
            <a:r>
              <a:rPr lang="zh-CN" altLang="en-US" sz="2400" b="1" dirty="0">
                <a:latin typeface="Times New Roman" pitchFamily="18" charset="0"/>
                <a:cs typeface="Arial" charset="0"/>
              </a:rPr>
              <a:t>括</a:t>
            </a:r>
            <a:r>
              <a:rPr lang="zh-CN" altLang="en-US" sz="2400" b="1" dirty="0" smtClean="0">
                <a:latin typeface="Times New Roman" pitchFamily="18" charset="0"/>
                <a:cs typeface="Arial" charset="0"/>
              </a:rPr>
              <a:t>脑</a:t>
            </a:r>
            <a:r>
              <a:rPr lang="zh-CN" altLang="en-US" sz="2400" b="1" dirty="0">
                <a:latin typeface="Times New Roman" pitchFamily="18" charset="0"/>
                <a:cs typeface="Arial" charset="0"/>
              </a:rPr>
              <a:t>膜炎双球菌、链球菌、肺炎双球菌、淋病双球菌、结核杆菌、百日咳嗜血杆菌、白喉棒状杆菌、沙门菌、破伤风梭状杆菌、钩端螺旋体、梅毒螺旋体、丝虫病、包虫病、乙型脑炎病毒、脊髓灰质炎病毒、流感病毒、流行性腮腺炎病毒、麻疹病毒、风疹病毒、急性出血性结膜炎</a:t>
            </a:r>
            <a:endParaRPr lang="zh-CN" altLang="en-US" sz="2000" b="1" dirty="0">
              <a:latin typeface="Times New Roman" pitchFamily="18" charset="0"/>
              <a:cs typeface="Arial" charset="0"/>
            </a:endParaRPr>
          </a:p>
        </p:txBody>
      </p:sp>
      <p:grpSp>
        <p:nvGrpSpPr>
          <p:cNvPr id="115718" name="Group 8"/>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eaLnBrk="1" hangingPunct="1">
                <a:defRPr/>
              </a:pPr>
              <a:r>
                <a:rPr lang="zh-CN" altLang="en-US" sz="1200" dirty="0">
                  <a:solidFill>
                    <a:schemeClr val="bg1">
                      <a:lumMod val="60000"/>
                      <a:lumOff val="40000"/>
                    </a:schemeClr>
                  </a:solidFill>
                  <a:ea typeface="宋体" panose="02010600030101010101" pitchFamily="2" charset="-122"/>
                </a:rPr>
                <a:t>北京化工大学</a:t>
              </a:r>
              <a:endParaRPr lang="en-US" altLang="zh-CN" sz="1200" dirty="0">
                <a:solidFill>
                  <a:schemeClr val="bg1">
                    <a:lumMod val="60000"/>
                    <a:lumOff val="40000"/>
                  </a:schemeClr>
                </a:solidFill>
                <a:ea typeface="宋体" panose="02010600030101010101" pitchFamily="2" charset="-122"/>
              </a:endParaRPr>
            </a:p>
          </p:txBody>
        </p:sp>
        <p:pic>
          <p:nvPicPr>
            <p:cNvPr id="1157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9" name="Rectangle 3"/>
          <p:cNvSpPr txBox="1">
            <a:spLocks noChangeArrowheads="1"/>
          </p:cNvSpPr>
          <p:nvPr/>
        </p:nvSpPr>
        <p:spPr bwMode="auto">
          <a:xfrm>
            <a:off x="533400" y="1219200"/>
            <a:ext cx="7467600" cy="4572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itchFamily="2" charset="2"/>
              <a:buBlip>
                <a:blip r:embed="rId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5"/>
              </a:buBlip>
              <a:defRPr sz="2000">
                <a:solidFill>
                  <a:schemeClr val="tx1"/>
                </a:solidFill>
                <a:effectLst>
                  <a:outerShdw blurRad="38100" dist="38100" dir="2700000" algn="tl">
                    <a:srgbClr val="000000"/>
                  </a:outerShdw>
                </a:effectLst>
                <a:latin typeface="+mn-lt"/>
                <a:ea typeface="+mn-ea"/>
              </a:defRPr>
            </a:lvl9pPr>
          </a:lstStyle>
          <a:p>
            <a:pPr eaLnBrk="1" hangingPunct="1">
              <a:lnSpc>
                <a:spcPct val="90000"/>
              </a:lnSpc>
              <a:buFont typeface="Wingdings" pitchFamily="2" charset="2"/>
              <a:buNone/>
              <a:defRPr/>
            </a:pPr>
            <a:r>
              <a:rPr lang="en-US" altLang="zh-CN" sz="2800" b="1" kern="0" dirty="0" smtClean="0">
                <a:solidFill>
                  <a:srgbClr val="FF6600"/>
                </a:solidFill>
              </a:rPr>
              <a:t>3.7 </a:t>
            </a:r>
            <a:r>
              <a:rPr lang="zh-CN" altLang="en-US" sz="2800" b="1" kern="0" dirty="0" smtClean="0">
                <a:solidFill>
                  <a:srgbClr val="FF6600"/>
                </a:solidFill>
              </a:rPr>
              <a:t>危险化学品按危险特性分类、分组</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10663</TotalTime>
  <Words>16544</Words>
  <Application>Microsoft Office PowerPoint</Application>
  <PresentationFormat>On-screen Show (4:3)</PresentationFormat>
  <Paragraphs>1321</Paragraphs>
  <Slides>106</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106</vt:i4>
      </vt:variant>
    </vt:vector>
  </HeadingPairs>
  <TitlesOfParts>
    <vt:vector size="109" baseType="lpstr">
      <vt:lpstr>Beam</vt:lpstr>
      <vt:lpstr>ChemSketch</vt:lpstr>
      <vt:lpstr>Equation</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lpstr>第三章：危险化学品分类总论</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Jidong</cp:lastModifiedBy>
  <cp:revision>713</cp:revision>
  <dcterms:created xsi:type="dcterms:W3CDTF">2007-12-30T02:45:05Z</dcterms:created>
  <dcterms:modified xsi:type="dcterms:W3CDTF">2017-03-07T01:18:20Z</dcterms:modified>
</cp:coreProperties>
</file>