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61"/>
  </p:notesMasterIdLst>
  <p:handoutMasterIdLst>
    <p:handoutMasterId r:id="rId162"/>
  </p:handoutMasterIdLst>
  <p:sldIdLst>
    <p:sldId id="258" r:id="rId2"/>
    <p:sldId id="259" r:id="rId3"/>
    <p:sldId id="268" r:id="rId4"/>
    <p:sldId id="260" r:id="rId5"/>
    <p:sldId id="261" r:id="rId6"/>
    <p:sldId id="269" r:id="rId7"/>
    <p:sldId id="262" r:id="rId8"/>
    <p:sldId id="264" r:id="rId9"/>
    <p:sldId id="265" r:id="rId10"/>
    <p:sldId id="270" r:id="rId11"/>
    <p:sldId id="271" r:id="rId12"/>
    <p:sldId id="401" r:id="rId13"/>
    <p:sldId id="272" r:id="rId14"/>
    <p:sldId id="403" r:id="rId15"/>
    <p:sldId id="273" r:id="rId16"/>
    <p:sldId id="441" r:id="rId17"/>
    <p:sldId id="274" r:id="rId18"/>
    <p:sldId id="276" r:id="rId19"/>
    <p:sldId id="402" r:id="rId20"/>
    <p:sldId id="277" r:id="rId21"/>
    <p:sldId id="278" r:id="rId22"/>
    <p:sldId id="426" r:id="rId23"/>
    <p:sldId id="415" r:id="rId24"/>
    <p:sldId id="417" r:id="rId25"/>
    <p:sldId id="416" r:id="rId26"/>
    <p:sldId id="404" r:id="rId27"/>
    <p:sldId id="438" r:id="rId28"/>
    <p:sldId id="280" r:id="rId29"/>
    <p:sldId id="281" r:id="rId30"/>
    <p:sldId id="405" r:id="rId31"/>
    <p:sldId id="282" r:id="rId32"/>
    <p:sldId id="283" r:id="rId33"/>
    <p:sldId id="374" r:id="rId34"/>
    <p:sldId id="375" r:id="rId35"/>
    <p:sldId id="284" r:id="rId36"/>
    <p:sldId id="409" r:id="rId37"/>
    <p:sldId id="432" r:id="rId38"/>
    <p:sldId id="410" r:id="rId39"/>
    <p:sldId id="382" r:id="rId40"/>
    <p:sldId id="285" r:id="rId41"/>
    <p:sldId id="377" r:id="rId42"/>
    <p:sldId id="378" r:id="rId43"/>
    <p:sldId id="376" r:id="rId44"/>
    <p:sldId id="286" r:id="rId45"/>
    <p:sldId id="431" r:id="rId46"/>
    <p:sldId id="288" r:id="rId47"/>
    <p:sldId id="442" r:id="rId48"/>
    <p:sldId id="289" r:id="rId49"/>
    <p:sldId id="290" r:id="rId50"/>
    <p:sldId id="406" r:id="rId51"/>
    <p:sldId id="291" r:id="rId52"/>
    <p:sldId id="434" r:id="rId53"/>
    <p:sldId id="424" r:id="rId54"/>
    <p:sldId id="407" r:id="rId55"/>
    <p:sldId id="379" r:id="rId56"/>
    <p:sldId id="435" r:id="rId57"/>
    <p:sldId id="293" r:id="rId58"/>
    <p:sldId id="294" r:id="rId59"/>
    <p:sldId id="380" r:id="rId60"/>
    <p:sldId id="295" r:id="rId61"/>
    <p:sldId id="443" r:id="rId62"/>
    <p:sldId id="296" r:id="rId63"/>
    <p:sldId id="297" r:id="rId64"/>
    <p:sldId id="298" r:id="rId65"/>
    <p:sldId id="299" r:id="rId66"/>
    <p:sldId id="300" r:id="rId67"/>
    <p:sldId id="301" r:id="rId68"/>
    <p:sldId id="428" r:id="rId69"/>
    <p:sldId id="303" r:id="rId70"/>
    <p:sldId id="408" r:id="rId71"/>
    <p:sldId id="304" r:id="rId72"/>
    <p:sldId id="305" r:id="rId73"/>
    <p:sldId id="306" r:id="rId74"/>
    <p:sldId id="307" r:id="rId75"/>
    <p:sldId id="308" r:id="rId76"/>
    <p:sldId id="309" r:id="rId77"/>
    <p:sldId id="310" r:id="rId78"/>
    <p:sldId id="311" r:id="rId79"/>
    <p:sldId id="312" r:id="rId80"/>
    <p:sldId id="313" r:id="rId81"/>
    <p:sldId id="314" r:id="rId82"/>
    <p:sldId id="440" r:id="rId83"/>
    <p:sldId id="315" r:id="rId84"/>
    <p:sldId id="316" r:id="rId85"/>
    <p:sldId id="317" r:id="rId86"/>
    <p:sldId id="318" r:id="rId87"/>
    <p:sldId id="321" r:id="rId88"/>
    <p:sldId id="322" r:id="rId89"/>
    <p:sldId id="320" r:id="rId90"/>
    <p:sldId id="383" r:id="rId91"/>
    <p:sldId id="323" r:id="rId92"/>
    <p:sldId id="429" r:id="rId93"/>
    <p:sldId id="324" r:id="rId94"/>
    <p:sldId id="385" r:id="rId95"/>
    <p:sldId id="436" r:id="rId96"/>
    <p:sldId id="326" r:id="rId97"/>
    <p:sldId id="327" r:id="rId98"/>
    <p:sldId id="328" r:id="rId99"/>
    <p:sldId id="386" r:id="rId100"/>
    <p:sldId id="339" r:id="rId101"/>
    <p:sldId id="342" r:id="rId102"/>
    <p:sldId id="341" r:id="rId103"/>
    <p:sldId id="411" r:id="rId104"/>
    <p:sldId id="340" r:id="rId105"/>
    <p:sldId id="332" r:id="rId106"/>
    <p:sldId id="333" r:id="rId107"/>
    <p:sldId id="334" r:id="rId108"/>
    <p:sldId id="335" r:id="rId109"/>
    <p:sldId id="336" r:id="rId110"/>
    <p:sldId id="337" r:id="rId111"/>
    <p:sldId id="338" r:id="rId112"/>
    <p:sldId id="394" r:id="rId113"/>
    <p:sldId id="430" r:id="rId114"/>
    <p:sldId id="343" r:id="rId115"/>
    <p:sldId id="393" r:id="rId116"/>
    <p:sldId id="395" r:id="rId117"/>
    <p:sldId id="392" r:id="rId118"/>
    <p:sldId id="345" r:id="rId119"/>
    <p:sldId id="346" r:id="rId120"/>
    <p:sldId id="344" r:id="rId121"/>
    <p:sldId id="439" r:id="rId122"/>
    <p:sldId id="347" r:id="rId123"/>
    <p:sldId id="387" r:id="rId124"/>
    <p:sldId id="348" r:id="rId125"/>
    <p:sldId id="388" r:id="rId126"/>
    <p:sldId id="349" r:id="rId127"/>
    <p:sldId id="350" r:id="rId128"/>
    <p:sldId id="396" r:id="rId129"/>
    <p:sldId id="444" r:id="rId130"/>
    <p:sldId id="351" r:id="rId131"/>
    <p:sldId id="397" r:id="rId132"/>
    <p:sldId id="400" r:id="rId133"/>
    <p:sldId id="437" r:id="rId134"/>
    <p:sldId id="398" r:id="rId135"/>
    <p:sldId id="353" r:id="rId136"/>
    <p:sldId id="354" r:id="rId137"/>
    <p:sldId id="355" r:id="rId138"/>
    <p:sldId id="412" r:id="rId139"/>
    <p:sldId id="356" r:id="rId140"/>
    <p:sldId id="357" r:id="rId141"/>
    <p:sldId id="358" r:id="rId142"/>
    <p:sldId id="390" r:id="rId143"/>
    <p:sldId id="359" r:id="rId144"/>
    <p:sldId id="360" r:id="rId145"/>
    <p:sldId id="413" r:id="rId146"/>
    <p:sldId id="361" r:id="rId147"/>
    <p:sldId id="425" r:id="rId148"/>
    <p:sldId id="362" r:id="rId149"/>
    <p:sldId id="363" r:id="rId150"/>
    <p:sldId id="364" r:id="rId151"/>
    <p:sldId id="365" r:id="rId152"/>
    <p:sldId id="366" r:id="rId153"/>
    <p:sldId id="367" r:id="rId154"/>
    <p:sldId id="368" r:id="rId155"/>
    <p:sldId id="391" r:id="rId156"/>
    <p:sldId id="370" r:id="rId157"/>
    <p:sldId id="371" r:id="rId158"/>
    <p:sldId id="372" r:id="rId159"/>
    <p:sldId id="414" r:id="rId160"/>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0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0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0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000" kern="1200">
        <a:solidFill>
          <a:schemeClr val="tx1"/>
        </a:solidFill>
        <a:latin typeface="Arial" pitchFamily="34" charset="0"/>
        <a:ea typeface="宋体" pitchFamily="2" charset="-122"/>
        <a:cs typeface="+mn-cs"/>
      </a:defRPr>
    </a:lvl5pPr>
    <a:lvl6pPr marL="2286000" algn="l" defTabSz="914400" rtl="0" eaLnBrk="1" latinLnBrk="0" hangingPunct="1">
      <a:defRPr sz="2000" kern="1200">
        <a:solidFill>
          <a:schemeClr val="tx1"/>
        </a:solidFill>
        <a:latin typeface="Arial" pitchFamily="34" charset="0"/>
        <a:ea typeface="宋体" pitchFamily="2" charset="-122"/>
        <a:cs typeface="+mn-cs"/>
      </a:defRPr>
    </a:lvl6pPr>
    <a:lvl7pPr marL="2743200" algn="l" defTabSz="914400" rtl="0" eaLnBrk="1" latinLnBrk="0" hangingPunct="1">
      <a:defRPr sz="2000" kern="1200">
        <a:solidFill>
          <a:schemeClr val="tx1"/>
        </a:solidFill>
        <a:latin typeface="Arial" pitchFamily="34" charset="0"/>
        <a:ea typeface="宋体" pitchFamily="2" charset="-122"/>
        <a:cs typeface="+mn-cs"/>
      </a:defRPr>
    </a:lvl7pPr>
    <a:lvl8pPr marL="3200400" algn="l" defTabSz="914400" rtl="0" eaLnBrk="1" latinLnBrk="0" hangingPunct="1">
      <a:defRPr sz="2000" kern="1200">
        <a:solidFill>
          <a:schemeClr val="tx1"/>
        </a:solidFill>
        <a:latin typeface="Arial" pitchFamily="34" charset="0"/>
        <a:ea typeface="宋体" pitchFamily="2" charset="-122"/>
        <a:cs typeface="+mn-cs"/>
      </a:defRPr>
    </a:lvl8pPr>
    <a:lvl9pPr marL="3657600" algn="l" defTabSz="914400" rtl="0" eaLnBrk="1" latinLnBrk="0" hangingPunct="1">
      <a:defRPr sz="2000"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FF00"/>
    <a:srgbClr val="FF0066"/>
    <a:srgbClr val="FF0000"/>
    <a:srgbClr val="000000"/>
    <a:srgbClr val="FFFFFF"/>
    <a:srgbClr val="CCECFF"/>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075" autoAdjust="0"/>
  </p:normalViewPr>
  <p:slideViewPr>
    <p:cSldViewPr>
      <p:cViewPr>
        <p:scale>
          <a:sx n="71" d="100"/>
          <a:sy n="71" d="100"/>
        </p:scale>
        <p:origin x="-486" y="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70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ltLang="zh-CN"/>
              <a:t>化学危险品</a:t>
            </a:r>
            <a:endParaRPr lang="zh-CN" alt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8408494E-4AB7-4064-BEF0-8B4F131134AB}" type="datetime1">
              <a:rPr lang="zh-CN" altLang="en-US"/>
              <a:pPr>
                <a:defRPr/>
              </a:pPr>
              <a:t>2017/4/18</a:t>
            </a:fld>
            <a:endParaRPr lang="en-US" altLang="zh-CN"/>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ltLang="zh-CN"/>
              <a:t>北京化工大学</a:t>
            </a:r>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6CD9E6A-6924-4663-8654-BE1FFC1CC355}" type="slidenum">
              <a:rPr lang="zh-CN" altLang="en-US"/>
              <a:pPr>
                <a:defRPr/>
              </a:pPr>
              <a:t>‹#›</a:t>
            </a:fld>
            <a:endParaRPr lang="en-US" altLang="zh-CN"/>
          </a:p>
        </p:txBody>
      </p:sp>
    </p:spTree>
    <p:extLst>
      <p:ext uri="{BB962C8B-B14F-4D97-AF65-F5344CB8AC3E}">
        <p14:creationId xmlns:p14="http://schemas.microsoft.com/office/powerpoint/2010/main" val="28503847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ltLang="zh-CN"/>
              <a:t>化学危险品</a:t>
            </a: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51665797-9E1A-47C0-BF5A-41A368A04112}" type="datetime1">
              <a:rPr lang="zh-CN" altLang="en-US"/>
              <a:pPr>
                <a:defRPr/>
              </a:pPr>
              <a:t>2017/4/18</a:t>
            </a:fld>
            <a:endParaRPr lang="en-US" altLang="zh-CN"/>
          </a:p>
        </p:txBody>
      </p:sp>
      <p:sp>
        <p:nvSpPr>
          <p:cNvPr id="163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altLang="zh-CN"/>
              <a:t>北京化工大学</a:t>
            </a: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F73B5C2-C0C6-4CE0-A9DB-3DC94DCC8CA1}" type="slidenum">
              <a:rPr lang="zh-CN" altLang="en-US"/>
              <a:pPr>
                <a:defRPr/>
              </a:pPr>
              <a:t>‹#›</a:t>
            </a:fld>
            <a:endParaRPr lang="en-US" altLang="zh-CN"/>
          </a:p>
        </p:txBody>
      </p:sp>
    </p:spTree>
    <p:extLst>
      <p:ext uri="{BB962C8B-B14F-4D97-AF65-F5344CB8AC3E}">
        <p14:creationId xmlns:p14="http://schemas.microsoft.com/office/powerpoint/2010/main" val="3335330262"/>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6413"/>
            <a:chOff x="0" y="0"/>
            <a:chExt cx="5760" cy="4319"/>
          </a:xfrm>
        </p:grpSpPr>
        <p:sp>
          <p:nvSpPr>
            <p:cNvPr id="5"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defRPr/>
              </a:pPr>
              <a:endParaRPr lang="en-US"/>
            </a:p>
          </p:txBody>
        </p:sp>
        <p:sp>
          <p:nvSpPr>
            <p:cNvPr id="6"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en-US"/>
            </a:p>
          </p:txBody>
        </p:sp>
        <p:sp>
          <p:nvSpPr>
            <p:cNvPr id="7"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defRPr/>
              </a:pPr>
              <a:endParaRPr lang="en-US"/>
            </a:p>
          </p:txBody>
        </p:sp>
        <p:sp>
          <p:nvSpPr>
            <p:cNvPr id="8"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pPr>
                <a:defRPr/>
              </a:pPr>
              <a:endParaRPr lang="en-US"/>
            </a:p>
          </p:txBody>
        </p:sp>
        <p:sp>
          <p:nvSpPr>
            <p:cNvPr id="9"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defRPr/>
              </a:pPr>
              <a:endParaRPr lang="en-US"/>
            </a:p>
          </p:txBody>
        </p:sp>
        <p:sp>
          <p:nvSpPr>
            <p:cNvPr id="10"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pPr>
                <a:defRPr/>
              </a:pPr>
              <a:endParaRPr lang="en-US"/>
            </a:p>
          </p:txBody>
        </p:sp>
        <p:sp>
          <p:nvSpPr>
            <p:cNvPr id="11"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pPr>
                <a:defRPr/>
              </a:pPr>
              <a:endParaRPr lang="en-US"/>
            </a:p>
          </p:txBody>
        </p:sp>
        <p:sp>
          <p:nvSpPr>
            <p:cNvPr id="12"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en-US"/>
            </a:p>
          </p:txBody>
        </p:sp>
        <p:sp>
          <p:nvSpPr>
            <p:cNvPr id="13"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pPr>
                <a:defRPr/>
              </a:pPr>
              <a:endParaRPr lang="en-US"/>
            </a:p>
          </p:txBody>
        </p:sp>
        <p:sp>
          <p:nvSpPr>
            <p:cNvPr id="14"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defRPr/>
              </a:pPr>
              <a:endParaRPr lang="en-US"/>
            </a:p>
          </p:txBody>
        </p:sp>
        <p:sp>
          <p:nvSpPr>
            <p:cNvPr id="15"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pPr>
                <a:defRPr/>
              </a:pPr>
              <a:endParaRPr lang="en-US"/>
            </a:p>
          </p:txBody>
        </p:sp>
        <p:sp>
          <p:nvSpPr>
            <p:cNvPr id="16"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defRPr/>
              </a:pPr>
              <a:endParaRPr lang="en-US"/>
            </a:p>
          </p:txBody>
        </p:sp>
        <p:sp>
          <p:nvSpPr>
            <p:cNvPr id="17"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pPr>
                <a:defRPr/>
              </a:pPr>
              <a:endParaRPr lang="en-US"/>
            </a:p>
          </p:txBody>
        </p:sp>
        <p:sp>
          <p:nvSpPr>
            <p:cNvPr id="18"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defRPr/>
              </a:pPr>
              <a:endParaRPr lang="en-US"/>
            </a:p>
          </p:txBody>
        </p:sp>
        <p:sp>
          <p:nvSpPr>
            <p:cNvPr id="19"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defRPr/>
              </a:pPr>
              <a:endParaRPr lang="en-US"/>
            </a:p>
          </p:txBody>
        </p:sp>
        <p:sp>
          <p:nvSpPr>
            <p:cNvPr id="20"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defRPr/>
              </a:pPr>
              <a:endParaRPr lang="en-US"/>
            </a:p>
          </p:txBody>
        </p:sp>
        <p:sp>
          <p:nvSpPr>
            <p:cNvPr id="21"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pPr>
                <a:defRPr/>
              </a:pPr>
              <a:endParaRPr lang="en-US"/>
            </a:p>
          </p:txBody>
        </p:sp>
        <p:sp>
          <p:nvSpPr>
            <p:cNvPr id="22"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defRPr/>
              </a:pPr>
              <a:endParaRPr lang="en-US"/>
            </a:p>
          </p:txBody>
        </p:sp>
        <p:sp>
          <p:nvSpPr>
            <p:cNvPr id="23"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pPr>
                <a:defRPr/>
              </a:pPr>
              <a:endParaRPr lang="en-US"/>
            </a:p>
          </p:txBody>
        </p:sp>
        <p:sp>
          <p:nvSpPr>
            <p:cNvPr id="24"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defRPr/>
              </a:pPr>
              <a:endParaRPr lang="en-US"/>
            </a:p>
          </p:txBody>
        </p:sp>
        <p:sp>
          <p:nvSpPr>
            <p:cNvPr id="25"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defRPr/>
              </a:pPr>
              <a:endParaRPr lang="en-US"/>
            </a:p>
          </p:txBody>
        </p:sp>
        <p:sp>
          <p:nvSpPr>
            <p:cNvPr id="26"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defRPr/>
              </a:pPr>
              <a:endParaRPr lang="en-US"/>
            </a:p>
          </p:txBody>
        </p:sp>
        <p:sp>
          <p:nvSpPr>
            <p:cNvPr id="27"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pPr>
                <a:defRPr/>
              </a:pPr>
              <a:endParaRPr lang="en-US"/>
            </a:p>
          </p:txBody>
        </p:sp>
        <p:sp>
          <p:nvSpPr>
            <p:cNvPr id="28"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defRPr/>
              </a:pPr>
              <a:endParaRPr lang="en-US"/>
            </a:p>
          </p:txBody>
        </p:sp>
        <p:sp>
          <p:nvSpPr>
            <p:cNvPr id="29"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en-US"/>
            </a:p>
          </p:txBody>
        </p:sp>
        <p:sp>
          <p:nvSpPr>
            <p:cNvPr id="30"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pPr>
                <a:defRPr/>
              </a:pPr>
              <a:endParaRPr lang="en-US"/>
            </a:p>
          </p:txBody>
        </p:sp>
        <p:sp>
          <p:nvSpPr>
            <p:cNvPr id="31"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defRPr/>
              </a:pPr>
              <a:endParaRPr lang="en-US"/>
            </a:p>
          </p:txBody>
        </p:sp>
        <p:sp>
          <p:nvSpPr>
            <p:cNvPr id="32"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pPr>
                <a:defRPr/>
              </a:pPr>
              <a:endParaRPr lang="en-US"/>
            </a:p>
          </p:txBody>
        </p:sp>
        <p:sp>
          <p:nvSpPr>
            <p:cNvPr id="33"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en-US"/>
            </a:p>
          </p:txBody>
        </p:sp>
        <p:sp>
          <p:nvSpPr>
            <p:cNvPr id="34"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defRPr/>
              </a:pPr>
              <a:endParaRPr lang="en-US"/>
            </a:p>
          </p:txBody>
        </p:sp>
        <p:sp>
          <p:nvSpPr>
            <p:cNvPr id="35"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defRPr/>
              </a:pPr>
              <a:endParaRPr lang="en-US"/>
            </a:p>
          </p:txBody>
        </p:sp>
        <p:sp>
          <p:nvSpPr>
            <p:cNvPr id="36"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US"/>
            </a:p>
          </p:txBody>
        </p:sp>
        <p:sp>
          <p:nvSpPr>
            <p:cNvPr id="37"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en-US"/>
            </a:p>
          </p:txBody>
        </p:sp>
        <p:sp>
          <p:nvSpPr>
            <p:cNvPr id="38"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defRPr/>
              </a:pPr>
              <a:endParaRPr lang="en-US"/>
            </a:p>
          </p:txBody>
        </p:sp>
        <p:sp>
          <p:nvSpPr>
            <p:cNvPr id="39"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defRPr/>
              </a:pPr>
              <a:endParaRPr lang="en-US"/>
            </a:p>
          </p:txBody>
        </p:sp>
        <p:sp>
          <p:nvSpPr>
            <p:cNvPr id="40"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defRPr/>
              </a:pPr>
              <a:endParaRPr lang="en-US"/>
            </a:p>
          </p:txBody>
        </p:sp>
        <p:grpSp>
          <p:nvGrpSpPr>
            <p:cNvPr id="41" name="Group 39"/>
            <p:cNvGrpSpPr>
              <a:grpSpLocks/>
            </p:cNvGrpSpPr>
            <p:nvPr userDrawn="1"/>
          </p:nvGrpSpPr>
          <p:grpSpPr bwMode="auto">
            <a:xfrm>
              <a:off x="0" y="1632"/>
              <a:ext cx="5758" cy="1858"/>
              <a:chOff x="0" y="1632"/>
              <a:chExt cx="5758" cy="1858"/>
            </a:xfrm>
          </p:grpSpPr>
          <p:sp>
            <p:nvSpPr>
              <p:cNvPr id="42"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en-US"/>
              </a:p>
            </p:txBody>
          </p:sp>
          <p:sp>
            <p:nvSpPr>
              <p:cNvPr id="43"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defRPr/>
                </a:pPr>
                <a:endParaRPr lang="en-US"/>
              </a:p>
            </p:txBody>
          </p:sp>
        </p:grpSp>
      </p:grpSp>
      <p:sp>
        <p:nvSpPr>
          <p:cNvPr id="359466"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ltLang="zh-CN"/>
              <a:t>Click to edit Master title style</a:t>
            </a:r>
          </a:p>
        </p:txBody>
      </p:sp>
      <p:sp>
        <p:nvSpPr>
          <p:cNvPr id="359467"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3600"/>
            </a:lvl1pPr>
          </a:lstStyle>
          <a:p>
            <a:r>
              <a:rPr lang="en-US" altLang="zh-CN"/>
              <a:t>Click to edit Master subtitle style</a:t>
            </a:r>
          </a:p>
        </p:txBody>
      </p:sp>
      <p:sp>
        <p:nvSpPr>
          <p:cNvPr id="44" name="Rectangle 44"/>
          <p:cNvSpPr>
            <a:spLocks noGrp="1" noChangeArrowheads="1"/>
          </p:cNvSpPr>
          <p:nvPr>
            <p:ph type="dt" sz="quarter" idx="10"/>
          </p:nvPr>
        </p:nvSpPr>
        <p:spPr/>
        <p:txBody>
          <a:bodyPr/>
          <a:lstStyle>
            <a:lvl1pPr>
              <a:defRPr/>
            </a:lvl1pPr>
          </a:lstStyle>
          <a:p>
            <a:pPr>
              <a:defRPr/>
            </a:pPr>
            <a:fld id="{E201C720-4CD4-444C-907C-4D2BF02CCC3E}" type="datetime1">
              <a:rPr lang="zh-CN" altLang="en-US"/>
              <a:pPr>
                <a:defRPr/>
              </a:pPr>
              <a:t>2017/4/18</a:t>
            </a:fld>
            <a:endParaRPr lang="en-US" altLang="zh-CN"/>
          </a:p>
        </p:txBody>
      </p:sp>
      <p:sp>
        <p:nvSpPr>
          <p:cNvPr id="45" name="Rectangle 45"/>
          <p:cNvSpPr>
            <a:spLocks noGrp="1" noChangeArrowheads="1"/>
          </p:cNvSpPr>
          <p:nvPr>
            <p:ph type="ftr" sz="quarter" idx="11"/>
          </p:nvPr>
        </p:nvSpPr>
        <p:spPr/>
        <p:txBody>
          <a:bodyPr/>
          <a:lstStyle>
            <a:lvl1pPr>
              <a:defRPr/>
            </a:lvl1pPr>
          </a:lstStyle>
          <a:p>
            <a:pPr>
              <a:defRPr/>
            </a:pPr>
            <a:r>
              <a:rPr lang="zh-CN" altLang="en-US"/>
              <a:t>北京化工大学</a:t>
            </a:r>
            <a:endParaRPr lang="en-US" altLang="zh-CN"/>
          </a:p>
        </p:txBody>
      </p:sp>
      <p:sp>
        <p:nvSpPr>
          <p:cNvPr id="46" name="Rectangle 46"/>
          <p:cNvSpPr>
            <a:spLocks noGrp="1" noChangeArrowheads="1"/>
          </p:cNvSpPr>
          <p:nvPr>
            <p:ph type="sldNum" sz="quarter" idx="12"/>
          </p:nvPr>
        </p:nvSpPr>
        <p:spPr/>
        <p:txBody>
          <a:bodyPr/>
          <a:lstStyle>
            <a:lvl1pPr>
              <a:defRPr/>
            </a:lvl1pPr>
          </a:lstStyle>
          <a:p>
            <a:pPr>
              <a:defRPr/>
            </a:pPr>
            <a:fld id="{570E04B5-2577-42AA-9B98-81902979755B}" type="slidenum">
              <a:rPr lang="zh-CN" altLang="en-US"/>
              <a:pPr>
                <a:defRPr/>
              </a:pPr>
              <a:t>‹#›</a:t>
            </a:fld>
            <a:endParaRPr lang="en-US" altLang="zh-CN"/>
          </a:p>
        </p:txBody>
      </p:sp>
    </p:spTree>
    <p:extLst>
      <p:ext uri="{BB962C8B-B14F-4D97-AF65-F5344CB8AC3E}">
        <p14:creationId xmlns:p14="http://schemas.microsoft.com/office/powerpoint/2010/main" val="3017975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dt" sz="half" idx="10"/>
          </p:nvPr>
        </p:nvSpPr>
        <p:spPr>
          <a:ln/>
        </p:spPr>
        <p:txBody>
          <a:bodyPr/>
          <a:lstStyle>
            <a:lvl1pPr>
              <a:defRPr/>
            </a:lvl1pPr>
          </a:lstStyle>
          <a:p>
            <a:pPr>
              <a:defRPr/>
            </a:pPr>
            <a:fld id="{061D7053-AC94-4949-BF50-89E575FACD95}" type="datetime1">
              <a:rPr lang="zh-CN" altLang="en-US"/>
              <a:pPr>
                <a:defRPr/>
              </a:pPr>
              <a:t>2017/4/18</a:t>
            </a:fld>
            <a:endParaRPr lang="en-US" altLang="zh-CN"/>
          </a:p>
        </p:txBody>
      </p:sp>
      <p:sp>
        <p:nvSpPr>
          <p:cNvPr id="5"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6" name="Rectangle 46"/>
          <p:cNvSpPr>
            <a:spLocks noGrp="1" noChangeArrowheads="1"/>
          </p:cNvSpPr>
          <p:nvPr>
            <p:ph type="sldNum" sz="quarter" idx="12"/>
          </p:nvPr>
        </p:nvSpPr>
        <p:spPr>
          <a:ln/>
        </p:spPr>
        <p:txBody>
          <a:bodyPr/>
          <a:lstStyle>
            <a:lvl1pPr>
              <a:defRPr/>
            </a:lvl1pPr>
          </a:lstStyle>
          <a:p>
            <a:pPr>
              <a:defRPr/>
            </a:pPr>
            <a:fld id="{09B29DCA-1A8C-4FCD-B024-8F067E9E8214}" type="slidenum">
              <a:rPr lang="zh-CN" altLang="en-US"/>
              <a:pPr>
                <a:defRPr/>
              </a:pPr>
              <a:t>‹#›</a:t>
            </a:fld>
            <a:endParaRPr lang="en-US" altLang="zh-CN"/>
          </a:p>
        </p:txBody>
      </p:sp>
    </p:spTree>
    <p:extLst>
      <p:ext uri="{BB962C8B-B14F-4D97-AF65-F5344CB8AC3E}">
        <p14:creationId xmlns:p14="http://schemas.microsoft.com/office/powerpoint/2010/main" val="651615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dt" sz="half" idx="10"/>
          </p:nvPr>
        </p:nvSpPr>
        <p:spPr>
          <a:ln/>
        </p:spPr>
        <p:txBody>
          <a:bodyPr/>
          <a:lstStyle>
            <a:lvl1pPr>
              <a:defRPr/>
            </a:lvl1pPr>
          </a:lstStyle>
          <a:p>
            <a:pPr>
              <a:defRPr/>
            </a:pPr>
            <a:fld id="{E517D1FE-2C79-4E65-BE2E-A1FC52A79902}" type="datetime1">
              <a:rPr lang="zh-CN" altLang="en-US"/>
              <a:pPr>
                <a:defRPr/>
              </a:pPr>
              <a:t>2017/4/18</a:t>
            </a:fld>
            <a:endParaRPr lang="en-US" altLang="zh-CN"/>
          </a:p>
        </p:txBody>
      </p:sp>
      <p:sp>
        <p:nvSpPr>
          <p:cNvPr id="5"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6" name="Rectangle 46"/>
          <p:cNvSpPr>
            <a:spLocks noGrp="1" noChangeArrowheads="1"/>
          </p:cNvSpPr>
          <p:nvPr>
            <p:ph type="sldNum" sz="quarter" idx="12"/>
          </p:nvPr>
        </p:nvSpPr>
        <p:spPr>
          <a:ln/>
        </p:spPr>
        <p:txBody>
          <a:bodyPr/>
          <a:lstStyle>
            <a:lvl1pPr>
              <a:defRPr/>
            </a:lvl1pPr>
          </a:lstStyle>
          <a:p>
            <a:pPr>
              <a:defRPr/>
            </a:pPr>
            <a:fld id="{115E070A-ABCC-4FE9-9F92-0C4BEABA23E1}" type="slidenum">
              <a:rPr lang="zh-CN" altLang="en-US"/>
              <a:pPr>
                <a:defRPr/>
              </a:pPr>
              <a:t>‹#›</a:t>
            </a:fld>
            <a:endParaRPr lang="en-US" altLang="zh-CN"/>
          </a:p>
        </p:txBody>
      </p:sp>
    </p:spTree>
    <p:extLst>
      <p:ext uri="{BB962C8B-B14F-4D97-AF65-F5344CB8AC3E}">
        <p14:creationId xmlns:p14="http://schemas.microsoft.com/office/powerpoint/2010/main" val="2535181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endParaRPr lang="en-US" noProof="0" smtClean="0"/>
          </a:p>
        </p:txBody>
      </p:sp>
      <p:sp>
        <p:nvSpPr>
          <p:cNvPr id="4" name="Rectangle 44"/>
          <p:cNvSpPr>
            <a:spLocks noGrp="1" noChangeArrowheads="1"/>
          </p:cNvSpPr>
          <p:nvPr>
            <p:ph type="dt" sz="half" idx="10"/>
          </p:nvPr>
        </p:nvSpPr>
        <p:spPr>
          <a:ln/>
        </p:spPr>
        <p:txBody>
          <a:bodyPr/>
          <a:lstStyle>
            <a:lvl1pPr>
              <a:defRPr/>
            </a:lvl1pPr>
          </a:lstStyle>
          <a:p>
            <a:pPr>
              <a:defRPr/>
            </a:pPr>
            <a:fld id="{D6276672-A4E1-4460-9D9D-8154C981A858}" type="datetime1">
              <a:rPr lang="zh-CN" altLang="en-US"/>
              <a:pPr>
                <a:defRPr/>
              </a:pPr>
              <a:t>2017/4/18</a:t>
            </a:fld>
            <a:endParaRPr lang="en-US" altLang="zh-CN"/>
          </a:p>
        </p:txBody>
      </p:sp>
      <p:sp>
        <p:nvSpPr>
          <p:cNvPr id="5"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6" name="Rectangle 46"/>
          <p:cNvSpPr>
            <a:spLocks noGrp="1" noChangeArrowheads="1"/>
          </p:cNvSpPr>
          <p:nvPr>
            <p:ph type="sldNum" sz="quarter" idx="12"/>
          </p:nvPr>
        </p:nvSpPr>
        <p:spPr>
          <a:ln/>
        </p:spPr>
        <p:txBody>
          <a:bodyPr/>
          <a:lstStyle>
            <a:lvl1pPr>
              <a:defRPr/>
            </a:lvl1pPr>
          </a:lstStyle>
          <a:p>
            <a:pPr>
              <a:defRPr/>
            </a:pPr>
            <a:fld id="{5389BDEB-2410-4D36-B139-4BF1E55E796B}" type="slidenum">
              <a:rPr lang="zh-CN" altLang="en-US"/>
              <a:pPr>
                <a:defRPr/>
              </a:pPr>
              <a:t>‹#›</a:t>
            </a:fld>
            <a:endParaRPr lang="en-US" altLang="zh-CN"/>
          </a:p>
        </p:txBody>
      </p:sp>
    </p:spTree>
    <p:extLst>
      <p:ext uri="{BB962C8B-B14F-4D97-AF65-F5344CB8AC3E}">
        <p14:creationId xmlns:p14="http://schemas.microsoft.com/office/powerpoint/2010/main" val="923918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4"/>
          <p:cNvSpPr>
            <a:spLocks noGrp="1" noChangeArrowheads="1"/>
          </p:cNvSpPr>
          <p:nvPr>
            <p:ph type="dt" sz="half" idx="10"/>
          </p:nvPr>
        </p:nvSpPr>
        <p:spPr>
          <a:ln/>
        </p:spPr>
        <p:txBody>
          <a:bodyPr/>
          <a:lstStyle>
            <a:lvl1pPr>
              <a:defRPr/>
            </a:lvl1pPr>
          </a:lstStyle>
          <a:p>
            <a:pPr>
              <a:defRPr/>
            </a:pPr>
            <a:fld id="{655F8805-507A-4EC3-B20C-29FE55FC44F7}" type="datetime1">
              <a:rPr lang="zh-CN" altLang="en-US"/>
              <a:pPr>
                <a:defRPr/>
              </a:pPr>
              <a:t>2017/4/18</a:t>
            </a:fld>
            <a:endParaRPr lang="en-US" altLang="zh-CN"/>
          </a:p>
        </p:txBody>
      </p:sp>
      <p:sp>
        <p:nvSpPr>
          <p:cNvPr id="8"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9" name="Rectangle 46"/>
          <p:cNvSpPr>
            <a:spLocks noGrp="1" noChangeArrowheads="1"/>
          </p:cNvSpPr>
          <p:nvPr>
            <p:ph type="sldNum" sz="quarter" idx="12"/>
          </p:nvPr>
        </p:nvSpPr>
        <p:spPr>
          <a:ln/>
        </p:spPr>
        <p:txBody>
          <a:bodyPr/>
          <a:lstStyle>
            <a:lvl1pPr>
              <a:defRPr/>
            </a:lvl1pPr>
          </a:lstStyle>
          <a:p>
            <a:pPr>
              <a:defRPr/>
            </a:pPr>
            <a:fld id="{A93AF124-A4AB-482A-8917-82DF4604E2CB}" type="slidenum">
              <a:rPr lang="zh-CN" altLang="en-US"/>
              <a:pPr>
                <a:defRPr/>
              </a:pPr>
              <a:t>‹#›</a:t>
            </a:fld>
            <a:endParaRPr lang="en-US" altLang="zh-CN"/>
          </a:p>
        </p:txBody>
      </p:sp>
    </p:spTree>
    <p:extLst>
      <p:ext uri="{BB962C8B-B14F-4D97-AF65-F5344CB8AC3E}">
        <p14:creationId xmlns:p14="http://schemas.microsoft.com/office/powerpoint/2010/main" val="1931859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dt" sz="half" idx="10"/>
          </p:nvPr>
        </p:nvSpPr>
        <p:spPr>
          <a:ln/>
        </p:spPr>
        <p:txBody>
          <a:bodyPr/>
          <a:lstStyle>
            <a:lvl1pPr>
              <a:defRPr/>
            </a:lvl1pPr>
          </a:lstStyle>
          <a:p>
            <a:pPr>
              <a:defRPr/>
            </a:pPr>
            <a:fld id="{0EE244F6-249F-4508-8149-A4FB11B19B04}" type="datetime1">
              <a:rPr lang="zh-CN" altLang="en-US"/>
              <a:pPr>
                <a:defRPr/>
              </a:pPr>
              <a:t>2017/4/18</a:t>
            </a:fld>
            <a:endParaRPr lang="en-US" altLang="zh-CN"/>
          </a:p>
        </p:txBody>
      </p:sp>
      <p:sp>
        <p:nvSpPr>
          <p:cNvPr id="5"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6" name="Rectangle 46"/>
          <p:cNvSpPr>
            <a:spLocks noGrp="1" noChangeArrowheads="1"/>
          </p:cNvSpPr>
          <p:nvPr>
            <p:ph type="sldNum" sz="quarter" idx="12"/>
          </p:nvPr>
        </p:nvSpPr>
        <p:spPr>
          <a:ln/>
        </p:spPr>
        <p:txBody>
          <a:bodyPr/>
          <a:lstStyle>
            <a:lvl1pPr>
              <a:defRPr/>
            </a:lvl1pPr>
          </a:lstStyle>
          <a:p>
            <a:pPr>
              <a:defRPr/>
            </a:pPr>
            <a:fld id="{43A16D38-702F-4142-A18A-070546423AF3}" type="slidenum">
              <a:rPr lang="zh-CN" altLang="en-US"/>
              <a:pPr>
                <a:defRPr/>
              </a:pPr>
              <a:t>‹#›</a:t>
            </a:fld>
            <a:endParaRPr lang="en-US" altLang="zh-CN"/>
          </a:p>
        </p:txBody>
      </p:sp>
    </p:spTree>
    <p:extLst>
      <p:ext uri="{BB962C8B-B14F-4D97-AF65-F5344CB8AC3E}">
        <p14:creationId xmlns:p14="http://schemas.microsoft.com/office/powerpoint/2010/main" val="81581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4"/>
          <p:cNvSpPr>
            <a:spLocks noGrp="1" noChangeArrowheads="1"/>
          </p:cNvSpPr>
          <p:nvPr>
            <p:ph type="dt" sz="half" idx="10"/>
          </p:nvPr>
        </p:nvSpPr>
        <p:spPr>
          <a:ln/>
        </p:spPr>
        <p:txBody>
          <a:bodyPr/>
          <a:lstStyle>
            <a:lvl1pPr>
              <a:defRPr/>
            </a:lvl1pPr>
          </a:lstStyle>
          <a:p>
            <a:pPr>
              <a:defRPr/>
            </a:pPr>
            <a:fld id="{F01D083B-2F31-4CB7-857D-3E5D7F146A88}" type="datetime1">
              <a:rPr lang="zh-CN" altLang="en-US"/>
              <a:pPr>
                <a:defRPr/>
              </a:pPr>
              <a:t>2017/4/18</a:t>
            </a:fld>
            <a:endParaRPr lang="en-US" altLang="zh-CN"/>
          </a:p>
        </p:txBody>
      </p:sp>
      <p:sp>
        <p:nvSpPr>
          <p:cNvPr id="5"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6" name="Rectangle 46"/>
          <p:cNvSpPr>
            <a:spLocks noGrp="1" noChangeArrowheads="1"/>
          </p:cNvSpPr>
          <p:nvPr>
            <p:ph type="sldNum" sz="quarter" idx="12"/>
          </p:nvPr>
        </p:nvSpPr>
        <p:spPr>
          <a:ln/>
        </p:spPr>
        <p:txBody>
          <a:bodyPr/>
          <a:lstStyle>
            <a:lvl1pPr>
              <a:defRPr/>
            </a:lvl1pPr>
          </a:lstStyle>
          <a:p>
            <a:pPr>
              <a:defRPr/>
            </a:pPr>
            <a:fld id="{63927422-1738-4D8E-A2E3-753941AE3E10}" type="slidenum">
              <a:rPr lang="zh-CN" altLang="en-US"/>
              <a:pPr>
                <a:defRPr/>
              </a:pPr>
              <a:t>‹#›</a:t>
            </a:fld>
            <a:endParaRPr lang="en-US" altLang="zh-CN"/>
          </a:p>
        </p:txBody>
      </p:sp>
    </p:spTree>
    <p:extLst>
      <p:ext uri="{BB962C8B-B14F-4D97-AF65-F5344CB8AC3E}">
        <p14:creationId xmlns:p14="http://schemas.microsoft.com/office/powerpoint/2010/main" val="4134214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4"/>
          <p:cNvSpPr>
            <a:spLocks noGrp="1" noChangeArrowheads="1"/>
          </p:cNvSpPr>
          <p:nvPr>
            <p:ph type="dt" sz="half" idx="10"/>
          </p:nvPr>
        </p:nvSpPr>
        <p:spPr>
          <a:ln/>
        </p:spPr>
        <p:txBody>
          <a:bodyPr/>
          <a:lstStyle>
            <a:lvl1pPr>
              <a:defRPr/>
            </a:lvl1pPr>
          </a:lstStyle>
          <a:p>
            <a:pPr>
              <a:defRPr/>
            </a:pPr>
            <a:fld id="{63CAE814-8109-4196-A9EB-2887FAC4C79B}" type="datetime1">
              <a:rPr lang="zh-CN" altLang="en-US"/>
              <a:pPr>
                <a:defRPr/>
              </a:pPr>
              <a:t>2017/4/18</a:t>
            </a:fld>
            <a:endParaRPr lang="en-US" altLang="zh-CN"/>
          </a:p>
        </p:txBody>
      </p:sp>
      <p:sp>
        <p:nvSpPr>
          <p:cNvPr id="6"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7" name="Rectangle 46"/>
          <p:cNvSpPr>
            <a:spLocks noGrp="1" noChangeArrowheads="1"/>
          </p:cNvSpPr>
          <p:nvPr>
            <p:ph type="sldNum" sz="quarter" idx="12"/>
          </p:nvPr>
        </p:nvSpPr>
        <p:spPr>
          <a:ln/>
        </p:spPr>
        <p:txBody>
          <a:bodyPr/>
          <a:lstStyle>
            <a:lvl1pPr>
              <a:defRPr/>
            </a:lvl1pPr>
          </a:lstStyle>
          <a:p>
            <a:pPr>
              <a:defRPr/>
            </a:pPr>
            <a:fld id="{70414E10-D1FE-4E49-982A-B410B4C1113A}" type="slidenum">
              <a:rPr lang="zh-CN" altLang="en-US"/>
              <a:pPr>
                <a:defRPr/>
              </a:pPr>
              <a:t>‹#›</a:t>
            </a:fld>
            <a:endParaRPr lang="en-US" altLang="zh-CN"/>
          </a:p>
        </p:txBody>
      </p:sp>
    </p:spTree>
    <p:extLst>
      <p:ext uri="{BB962C8B-B14F-4D97-AF65-F5344CB8AC3E}">
        <p14:creationId xmlns:p14="http://schemas.microsoft.com/office/powerpoint/2010/main" val="2039655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4"/>
          <p:cNvSpPr>
            <a:spLocks noGrp="1" noChangeArrowheads="1"/>
          </p:cNvSpPr>
          <p:nvPr>
            <p:ph type="dt" sz="half" idx="10"/>
          </p:nvPr>
        </p:nvSpPr>
        <p:spPr>
          <a:ln/>
        </p:spPr>
        <p:txBody>
          <a:bodyPr/>
          <a:lstStyle>
            <a:lvl1pPr>
              <a:defRPr/>
            </a:lvl1pPr>
          </a:lstStyle>
          <a:p>
            <a:pPr>
              <a:defRPr/>
            </a:pPr>
            <a:fld id="{40569E45-0116-4C07-A650-58800D67EE53}" type="datetime1">
              <a:rPr lang="zh-CN" altLang="en-US"/>
              <a:pPr>
                <a:defRPr/>
              </a:pPr>
              <a:t>2017/4/18</a:t>
            </a:fld>
            <a:endParaRPr lang="en-US" altLang="zh-CN"/>
          </a:p>
        </p:txBody>
      </p:sp>
      <p:sp>
        <p:nvSpPr>
          <p:cNvPr id="8"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9" name="Rectangle 46"/>
          <p:cNvSpPr>
            <a:spLocks noGrp="1" noChangeArrowheads="1"/>
          </p:cNvSpPr>
          <p:nvPr>
            <p:ph type="sldNum" sz="quarter" idx="12"/>
          </p:nvPr>
        </p:nvSpPr>
        <p:spPr>
          <a:ln/>
        </p:spPr>
        <p:txBody>
          <a:bodyPr/>
          <a:lstStyle>
            <a:lvl1pPr>
              <a:defRPr/>
            </a:lvl1pPr>
          </a:lstStyle>
          <a:p>
            <a:pPr>
              <a:defRPr/>
            </a:pPr>
            <a:fld id="{5B470506-2722-4C1F-AB34-F4E2B21A379C}" type="slidenum">
              <a:rPr lang="zh-CN" altLang="en-US"/>
              <a:pPr>
                <a:defRPr/>
              </a:pPr>
              <a:t>‹#›</a:t>
            </a:fld>
            <a:endParaRPr lang="en-US" altLang="zh-CN"/>
          </a:p>
        </p:txBody>
      </p:sp>
    </p:spTree>
    <p:extLst>
      <p:ext uri="{BB962C8B-B14F-4D97-AF65-F5344CB8AC3E}">
        <p14:creationId xmlns:p14="http://schemas.microsoft.com/office/powerpoint/2010/main" val="2795534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4"/>
          <p:cNvSpPr>
            <a:spLocks noGrp="1" noChangeArrowheads="1"/>
          </p:cNvSpPr>
          <p:nvPr>
            <p:ph type="dt" sz="half" idx="10"/>
          </p:nvPr>
        </p:nvSpPr>
        <p:spPr>
          <a:ln/>
        </p:spPr>
        <p:txBody>
          <a:bodyPr/>
          <a:lstStyle>
            <a:lvl1pPr>
              <a:defRPr/>
            </a:lvl1pPr>
          </a:lstStyle>
          <a:p>
            <a:pPr>
              <a:defRPr/>
            </a:pPr>
            <a:fld id="{5F58ECF5-AA7F-4A3D-A188-49CE68A49AC0}" type="datetime1">
              <a:rPr lang="zh-CN" altLang="en-US"/>
              <a:pPr>
                <a:defRPr/>
              </a:pPr>
              <a:t>2017/4/18</a:t>
            </a:fld>
            <a:endParaRPr lang="en-US" altLang="zh-CN"/>
          </a:p>
        </p:txBody>
      </p:sp>
      <p:sp>
        <p:nvSpPr>
          <p:cNvPr id="4"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5" name="Rectangle 46"/>
          <p:cNvSpPr>
            <a:spLocks noGrp="1" noChangeArrowheads="1"/>
          </p:cNvSpPr>
          <p:nvPr>
            <p:ph type="sldNum" sz="quarter" idx="12"/>
          </p:nvPr>
        </p:nvSpPr>
        <p:spPr>
          <a:ln/>
        </p:spPr>
        <p:txBody>
          <a:bodyPr/>
          <a:lstStyle>
            <a:lvl1pPr>
              <a:defRPr/>
            </a:lvl1pPr>
          </a:lstStyle>
          <a:p>
            <a:pPr>
              <a:defRPr/>
            </a:pPr>
            <a:fld id="{F404E5E5-D96C-42F4-9724-5534517AFF54}" type="slidenum">
              <a:rPr lang="zh-CN" altLang="en-US"/>
              <a:pPr>
                <a:defRPr/>
              </a:pPr>
              <a:t>‹#›</a:t>
            </a:fld>
            <a:endParaRPr lang="en-US" altLang="zh-CN"/>
          </a:p>
        </p:txBody>
      </p:sp>
    </p:spTree>
    <p:extLst>
      <p:ext uri="{BB962C8B-B14F-4D97-AF65-F5344CB8AC3E}">
        <p14:creationId xmlns:p14="http://schemas.microsoft.com/office/powerpoint/2010/main" val="1286141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dt" sz="half" idx="10"/>
          </p:nvPr>
        </p:nvSpPr>
        <p:spPr>
          <a:ln/>
        </p:spPr>
        <p:txBody>
          <a:bodyPr/>
          <a:lstStyle>
            <a:lvl1pPr>
              <a:defRPr/>
            </a:lvl1pPr>
          </a:lstStyle>
          <a:p>
            <a:pPr>
              <a:defRPr/>
            </a:pPr>
            <a:fld id="{A7C5C8BF-75EF-4305-BFA8-2CDB9C883775}" type="datetime1">
              <a:rPr lang="zh-CN" altLang="en-US"/>
              <a:pPr>
                <a:defRPr/>
              </a:pPr>
              <a:t>2017/4/18</a:t>
            </a:fld>
            <a:endParaRPr lang="en-US" altLang="zh-CN"/>
          </a:p>
        </p:txBody>
      </p:sp>
      <p:sp>
        <p:nvSpPr>
          <p:cNvPr id="3"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4" name="Rectangle 46"/>
          <p:cNvSpPr>
            <a:spLocks noGrp="1" noChangeArrowheads="1"/>
          </p:cNvSpPr>
          <p:nvPr>
            <p:ph type="sldNum" sz="quarter" idx="12"/>
          </p:nvPr>
        </p:nvSpPr>
        <p:spPr>
          <a:ln/>
        </p:spPr>
        <p:txBody>
          <a:bodyPr/>
          <a:lstStyle>
            <a:lvl1pPr>
              <a:defRPr/>
            </a:lvl1pPr>
          </a:lstStyle>
          <a:p>
            <a:pPr>
              <a:defRPr/>
            </a:pPr>
            <a:fld id="{456096B1-50D8-4909-BA31-D25264441828}" type="slidenum">
              <a:rPr lang="zh-CN" altLang="en-US"/>
              <a:pPr>
                <a:defRPr/>
              </a:pPr>
              <a:t>‹#›</a:t>
            </a:fld>
            <a:endParaRPr lang="en-US" altLang="zh-CN"/>
          </a:p>
        </p:txBody>
      </p:sp>
    </p:spTree>
    <p:extLst>
      <p:ext uri="{BB962C8B-B14F-4D97-AF65-F5344CB8AC3E}">
        <p14:creationId xmlns:p14="http://schemas.microsoft.com/office/powerpoint/2010/main" val="2429710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dt" sz="half" idx="10"/>
          </p:nvPr>
        </p:nvSpPr>
        <p:spPr>
          <a:ln/>
        </p:spPr>
        <p:txBody>
          <a:bodyPr/>
          <a:lstStyle>
            <a:lvl1pPr>
              <a:defRPr/>
            </a:lvl1pPr>
          </a:lstStyle>
          <a:p>
            <a:pPr>
              <a:defRPr/>
            </a:pPr>
            <a:fld id="{5A1184EE-9EC0-4D4E-AA8C-D553AF3FDAA3}" type="datetime1">
              <a:rPr lang="zh-CN" altLang="en-US"/>
              <a:pPr>
                <a:defRPr/>
              </a:pPr>
              <a:t>2017/4/18</a:t>
            </a:fld>
            <a:endParaRPr lang="en-US" altLang="zh-CN"/>
          </a:p>
        </p:txBody>
      </p:sp>
      <p:sp>
        <p:nvSpPr>
          <p:cNvPr id="6"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7" name="Rectangle 46"/>
          <p:cNvSpPr>
            <a:spLocks noGrp="1" noChangeArrowheads="1"/>
          </p:cNvSpPr>
          <p:nvPr>
            <p:ph type="sldNum" sz="quarter" idx="12"/>
          </p:nvPr>
        </p:nvSpPr>
        <p:spPr>
          <a:ln/>
        </p:spPr>
        <p:txBody>
          <a:bodyPr/>
          <a:lstStyle>
            <a:lvl1pPr>
              <a:defRPr/>
            </a:lvl1pPr>
          </a:lstStyle>
          <a:p>
            <a:pPr>
              <a:defRPr/>
            </a:pPr>
            <a:fld id="{8E5DD752-4F1B-4381-968C-7DC8D5BEB506}" type="slidenum">
              <a:rPr lang="zh-CN" altLang="en-US"/>
              <a:pPr>
                <a:defRPr/>
              </a:pPr>
              <a:t>‹#›</a:t>
            </a:fld>
            <a:endParaRPr lang="en-US" altLang="zh-CN"/>
          </a:p>
        </p:txBody>
      </p:sp>
    </p:spTree>
    <p:extLst>
      <p:ext uri="{BB962C8B-B14F-4D97-AF65-F5344CB8AC3E}">
        <p14:creationId xmlns:p14="http://schemas.microsoft.com/office/powerpoint/2010/main" val="1582789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dt" sz="half" idx="10"/>
          </p:nvPr>
        </p:nvSpPr>
        <p:spPr>
          <a:ln/>
        </p:spPr>
        <p:txBody>
          <a:bodyPr/>
          <a:lstStyle>
            <a:lvl1pPr>
              <a:defRPr/>
            </a:lvl1pPr>
          </a:lstStyle>
          <a:p>
            <a:pPr>
              <a:defRPr/>
            </a:pPr>
            <a:fld id="{14DCB5DE-9C96-4398-92A8-039285A262CF}" type="datetime1">
              <a:rPr lang="zh-CN" altLang="en-US"/>
              <a:pPr>
                <a:defRPr/>
              </a:pPr>
              <a:t>2017/4/18</a:t>
            </a:fld>
            <a:endParaRPr lang="en-US" altLang="zh-CN"/>
          </a:p>
        </p:txBody>
      </p:sp>
      <p:sp>
        <p:nvSpPr>
          <p:cNvPr id="6"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7" name="Rectangle 46"/>
          <p:cNvSpPr>
            <a:spLocks noGrp="1" noChangeArrowheads="1"/>
          </p:cNvSpPr>
          <p:nvPr>
            <p:ph type="sldNum" sz="quarter" idx="12"/>
          </p:nvPr>
        </p:nvSpPr>
        <p:spPr>
          <a:ln/>
        </p:spPr>
        <p:txBody>
          <a:bodyPr/>
          <a:lstStyle>
            <a:lvl1pPr>
              <a:defRPr/>
            </a:lvl1pPr>
          </a:lstStyle>
          <a:p>
            <a:pPr>
              <a:defRPr/>
            </a:pPr>
            <a:fld id="{376DA6AF-5A94-47D4-8A6C-6D1C052E597C}" type="slidenum">
              <a:rPr lang="zh-CN" altLang="en-US"/>
              <a:pPr>
                <a:defRPr/>
              </a:pPr>
              <a:t>‹#›</a:t>
            </a:fld>
            <a:endParaRPr lang="en-US" altLang="zh-CN"/>
          </a:p>
        </p:txBody>
      </p:sp>
    </p:spTree>
    <p:extLst>
      <p:ext uri="{BB962C8B-B14F-4D97-AF65-F5344CB8AC3E}">
        <p14:creationId xmlns:p14="http://schemas.microsoft.com/office/powerpoint/2010/main" val="3897744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5122" name="Group 2"/>
          <p:cNvGrpSpPr>
            <a:grpSpLocks/>
          </p:cNvGrpSpPr>
          <p:nvPr/>
        </p:nvGrpSpPr>
        <p:grpSpPr bwMode="auto">
          <a:xfrm>
            <a:off x="0" y="0"/>
            <a:ext cx="9144000" cy="6856413"/>
            <a:chOff x="0" y="0"/>
            <a:chExt cx="5760" cy="4319"/>
          </a:xfrm>
        </p:grpSpPr>
        <p:sp>
          <p:nvSpPr>
            <p:cNvPr id="358403"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defRPr/>
              </a:pPr>
              <a:endParaRPr lang="en-US"/>
            </a:p>
          </p:txBody>
        </p:sp>
        <p:sp>
          <p:nvSpPr>
            <p:cNvPr id="358404"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en-US"/>
            </a:p>
          </p:txBody>
        </p:sp>
        <p:sp>
          <p:nvSpPr>
            <p:cNvPr id="358405"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defRPr/>
              </a:pPr>
              <a:endParaRPr lang="en-US"/>
            </a:p>
          </p:txBody>
        </p:sp>
        <p:sp>
          <p:nvSpPr>
            <p:cNvPr id="358406"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pPr>
                <a:defRPr/>
              </a:pPr>
              <a:endParaRPr lang="en-US"/>
            </a:p>
          </p:txBody>
        </p:sp>
        <p:sp>
          <p:nvSpPr>
            <p:cNvPr id="358407"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defRPr/>
              </a:pPr>
              <a:endParaRPr lang="en-US"/>
            </a:p>
          </p:txBody>
        </p:sp>
        <p:sp>
          <p:nvSpPr>
            <p:cNvPr id="358408"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pPr>
                <a:defRPr/>
              </a:pPr>
              <a:endParaRPr lang="en-US"/>
            </a:p>
          </p:txBody>
        </p:sp>
        <p:sp>
          <p:nvSpPr>
            <p:cNvPr id="358409"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pPr>
                <a:defRPr/>
              </a:pPr>
              <a:endParaRPr lang="en-US"/>
            </a:p>
          </p:txBody>
        </p:sp>
        <p:sp>
          <p:nvSpPr>
            <p:cNvPr id="358410"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en-US"/>
            </a:p>
          </p:txBody>
        </p:sp>
        <p:sp>
          <p:nvSpPr>
            <p:cNvPr id="358411"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pPr>
                <a:defRPr/>
              </a:pPr>
              <a:endParaRPr lang="en-US"/>
            </a:p>
          </p:txBody>
        </p:sp>
        <p:sp>
          <p:nvSpPr>
            <p:cNvPr id="358412"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defRPr/>
              </a:pPr>
              <a:endParaRPr lang="en-US"/>
            </a:p>
          </p:txBody>
        </p:sp>
        <p:sp>
          <p:nvSpPr>
            <p:cNvPr id="358413"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pPr>
                <a:defRPr/>
              </a:pPr>
              <a:endParaRPr lang="en-US"/>
            </a:p>
          </p:txBody>
        </p:sp>
        <p:sp>
          <p:nvSpPr>
            <p:cNvPr id="358414"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defRPr/>
              </a:pPr>
              <a:endParaRPr lang="en-US"/>
            </a:p>
          </p:txBody>
        </p:sp>
        <p:sp>
          <p:nvSpPr>
            <p:cNvPr id="358415"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pPr>
                <a:defRPr/>
              </a:pPr>
              <a:endParaRPr lang="en-US"/>
            </a:p>
          </p:txBody>
        </p:sp>
        <p:sp>
          <p:nvSpPr>
            <p:cNvPr id="358416"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defRPr/>
              </a:pPr>
              <a:endParaRPr lang="en-US"/>
            </a:p>
          </p:txBody>
        </p:sp>
        <p:sp>
          <p:nvSpPr>
            <p:cNvPr id="358417"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defRPr/>
              </a:pPr>
              <a:endParaRPr lang="en-US"/>
            </a:p>
          </p:txBody>
        </p:sp>
        <p:sp>
          <p:nvSpPr>
            <p:cNvPr id="358418"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defRPr/>
              </a:pPr>
              <a:endParaRPr lang="en-US"/>
            </a:p>
          </p:txBody>
        </p:sp>
        <p:sp>
          <p:nvSpPr>
            <p:cNvPr id="358419"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pPr>
                <a:defRPr/>
              </a:pPr>
              <a:endParaRPr lang="en-US"/>
            </a:p>
          </p:txBody>
        </p:sp>
        <p:sp>
          <p:nvSpPr>
            <p:cNvPr id="358420"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defRPr/>
              </a:pPr>
              <a:endParaRPr lang="en-US"/>
            </a:p>
          </p:txBody>
        </p:sp>
        <p:sp>
          <p:nvSpPr>
            <p:cNvPr id="358421"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pPr>
                <a:defRPr/>
              </a:pPr>
              <a:endParaRPr lang="en-US"/>
            </a:p>
          </p:txBody>
        </p:sp>
        <p:sp>
          <p:nvSpPr>
            <p:cNvPr id="358422"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defRPr/>
              </a:pPr>
              <a:endParaRPr lang="en-US"/>
            </a:p>
          </p:txBody>
        </p:sp>
        <p:sp>
          <p:nvSpPr>
            <p:cNvPr id="358423"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defRPr/>
              </a:pPr>
              <a:endParaRPr lang="en-US"/>
            </a:p>
          </p:txBody>
        </p:sp>
        <p:sp>
          <p:nvSpPr>
            <p:cNvPr id="358424"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defRPr/>
              </a:pPr>
              <a:endParaRPr lang="en-US"/>
            </a:p>
          </p:txBody>
        </p:sp>
        <p:sp>
          <p:nvSpPr>
            <p:cNvPr id="358425"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pPr>
                <a:defRPr/>
              </a:pPr>
              <a:endParaRPr lang="en-US"/>
            </a:p>
          </p:txBody>
        </p:sp>
        <p:sp>
          <p:nvSpPr>
            <p:cNvPr id="358426"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defRPr/>
              </a:pPr>
              <a:endParaRPr lang="en-US"/>
            </a:p>
          </p:txBody>
        </p:sp>
        <p:sp>
          <p:nvSpPr>
            <p:cNvPr id="358427"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en-US"/>
            </a:p>
          </p:txBody>
        </p:sp>
        <p:sp>
          <p:nvSpPr>
            <p:cNvPr id="358428"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pPr>
                <a:defRPr/>
              </a:pPr>
              <a:endParaRPr lang="en-US"/>
            </a:p>
          </p:txBody>
        </p:sp>
        <p:sp>
          <p:nvSpPr>
            <p:cNvPr id="358429"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defRPr/>
              </a:pPr>
              <a:endParaRPr lang="en-US"/>
            </a:p>
          </p:txBody>
        </p:sp>
        <p:sp>
          <p:nvSpPr>
            <p:cNvPr id="358430"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pPr>
                <a:defRPr/>
              </a:pPr>
              <a:endParaRPr lang="en-US"/>
            </a:p>
          </p:txBody>
        </p:sp>
        <p:sp>
          <p:nvSpPr>
            <p:cNvPr id="358431"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en-US"/>
            </a:p>
          </p:txBody>
        </p:sp>
        <p:sp>
          <p:nvSpPr>
            <p:cNvPr id="358432"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defRPr/>
              </a:pPr>
              <a:endParaRPr lang="en-US"/>
            </a:p>
          </p:txBody>
        </p:sp>
        <p:sp>
          <p:nvSpPr>
            <p:cNvPr id="358433"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defRPr/>
              </a:pPr>
              <a:endParaRPr lang="en-US"/>
            </a:p>
          </p:txBody>
        </p:sp>
        <p:sp>
          <p:nvSpPr>
            <p:cNvPr id="358434"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US"/>
            </a:p>
          </p:txBody>
        </p:sp>
        <p:sp>
          <p:nvSpPr>
            <p:cNvPr id="358435"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en-US"/>
            </a:p>
          </p:txBody>
        </p:sp>
        <p:sp>
          <p:nvSpPr>
            <p:cNvPr id="358436"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defRPr/>
              </a:pPr>
              <a:endParaRPr lang="en-US"/>
            </a:p>
          </p:txBody>
        </p:sp>
        <p:sp>
          <p:nvSpPr>
            <p:cNvPr id="358437"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defRPr/>
              </a:pPr>
              <a:endParaRPr lang="en-US"/>
            </a:p>
          </p:txBody>
        </p:sp>
        <p:sp>
          <p:nvSpPr>
            <p:cNvPr id="358438"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defRPr/>
              </a:pPr>
              <a:endParaRPr lang="en-US"/>
            </a:p>
          </p:txBody>
        </p:sp>
        <p:grpSp>
          <p:nvGrpSpPr>
            <p:cNvPr id="5164" name="Group 39"/>
            <p:cNvGrpSpPr>
              <a:grpSpLocks/>
            </p:cNvGrpSpPr>
            <p:nvPr userDrawn="1"/>
          </p:nvGrpSpPr>
          <p:grpSpPr bwMode="auto">
            <a:xfrm>
              <a:off x="0" y="1632"/>
              <a:ext cx="5758" cy="1858"/>
              <a:chOff x="0" y="1632"/>
              <a:chExt cx="5758" cy="1858"/>
            </a:xfrm>
          </p:grpSpPr>
          <p:sp>
            <p:nvSpPr>
              <p:cNvPr id="358440"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en-US"/>
              </a:p>
            </p:txBody>
          </p:sp>
          <p:sp>
            <p:nvSpPr>
              <p:cNvPr id="358441"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defRPr/>
                </a:pPr>
                <a:endParaRPr lang="en-US"/>
              </a:p>
            </p:txBody>
          </p:sp>
        </p:grpSp>
      </p:grpSp>
      <p:sp>
        <p:nvSpPr>
          <p:cNvPr id="358442"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358443"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58444" name="Rectangle 4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000000"/>
                  </a:outerShdw>
                </a:effectLst>
              </a:defRPr>
            </a:lvl1pPr>
          </a:lstStyle>
          <a:p>
            <a:pPr>
              <a:defRPr/>
            </a:pPr>
            <a:fld id="{CFD633E0-4F1D-4A99-8772-A49279A4087F}" type="datetime1">
              <a:rPr lang="zh-CN" altLang="en-US"/>
              <a:pPr>
                <a:defRPr/>
              </a:pPr>
              <a:t>2017/4/18</a:t>
            </a:fld>
            <a:endParaRPr lang="en-US" altLang="zh-CN"/>
          </a:p>
        </p:txBody>
      </p:sp>
      <p:sp>
        <p:nvSpPr>
          <p:cNvPr id="358445" name="Rectangle 4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effectLst>
                  <a:outerShdw blurRad="38100" dist="38100" dir="2700000" algn="tl">
                    <a:srgbClr val="000000"/>
                  </a:outerShdw>
                </a:effectLst>
              </a:defRPr>
            </a:lvl1pPr>
          </a:lstStyle>
          <a:p>
            <a:pPr>
              <a:defRPr/>
            </a:pPr>
            <a:r>
              <a:rPr lang="zh-CN" altLang="en-US"/>
              <a:t>北京化工大学</a:t>
            </a:r>
            <a:endParaRPr lang="en-US" altLang="zh-CN"/>
          </a:p>
        </p:txBody>
      </p:sp>
      <p:sp>
        <p:nvSpPr>
          <p:cNvPr id="358446" name="Rectangle 4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000000"/>
                  </a:outerShdw>
                </a:effectLst>
              </a:defRPr>
            </a:lvl1pPr>
          </a:lstStyle>
          <a:p>
            <a:pPr>
              <a:defRPr/>
            </a:pPr>
            <a:fld id="{225EA4EB-CF63-4E65-ADE1-859E3DEE4006}" type="slidenum">
              <a:rPr lang="zh-CN" altLang="en-US"/>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852"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Lst>
  <p:hf hd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90000"/>
        <a:buFont typeface="Wingdings" pitchFamily="2" charset="2"/>
        <a:buBlip>
          <a:blip r:embed="rId15"/>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16"/>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37.jpeg"/></Relationships>
</file>

<file path=ppt/slides/_rels/slide1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png"/><Relationship Id="rId5" Type="http://schemas.openxmlformats.org/officeDocument/2006/relationships/oleObject" Target="../embeddings/oleObject3.bin"/><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png"/><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A76282F-CD5D-4C01-BD74-BE12B8DF1C17}"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BCBDB7FE-13A1-4169-B802-45657807396F}" type="slidenum">
              <a:rPr lang="zh-CN" altLang="en-US"/>
              <a:pPr>
                <a:defRPr/>
              </a:pPr>
              <a:t>1</a:t>
            </a:fld>
            <a:endParaRPr lang="en-US" altLang="zh-CN"/>
          </a:p>
        </p:txBody>
      </p:sp>
      <p:sp>
        <p:nvSpPr>
          <p:cNvPr id="34713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smtClean="0"/>
              <a:t>第六章　</a:t>
            </a:r>
            <a:r>
              <a:rPr lang="zh-CN" altLang="en-US" sz="3200" dirty="0"/>
              <a:t>危险化</a:t>
            </a:r>
            <a:r>
              <a:rPr lang="zh-CN" altLang="en-US" sz="3200" dirty="0" smtClean="0"/>
              <a:t>学</a:t>
            </a:r>
            <a:r>
              <a:rPr lang="zh-CN" altLang="en-US" sz="3200" dirty="0"/>
              <a:t>品</a:t>
            </a:r>
            <a:r>
              <a:rPr lang="zh-CN" altLang="en-US" sz="3200" dirty="0" smtClean="0"/>
              <a:t>消防础</a:t>
            </a:r>
          </a:p>
        </p:txBody>
      </p:sp>
      <p:sp>
        <p:nvSpPr>
          <p:cNvPr id="347139" name="Text Box 3"/>
          <p:cNvSpPr txBox="1">
            <a:spLocks noChangeArrowheads="1"/>
          </p:cNvSpPr>
          <p:nvPr/>
        </p:nvSpPr>
        <p:spPr bwMode="auto">
          <a:xfrm>
            <a:off x="381000" y="1295400"/>
            <a:ext cx="7848600" cy="2855913"/>
          </a:xfrm>
          <a:prstGeom prst="rect">
            <a:avLst/>
          </a:prstGeom>
          <a:noFill/>
          <a:ln w="9525">
            <a:noFill/>
            <a:miter lim="800000"/>
            <a:headEnd/>
            <a:tailEnd/>
          </a:ln>
          <a:effectLst/>
        </p:spPr>
        <p:txBody>
          <a:bodyPr>
            <a:spAutoFit/>
          </a:bodyPr>
          <a:lstStyle/>
          <a:p>
            <a:pPr eaLnBrk="0" hangingPunct="0">
              <a:lnSpc>
                <a:spcPct val="120000"/>
              </a:lnSpc>
              <a:defRPr/>
            </a:pPr>
            <a:r>
              <a:rPr lang="zh-CN" altLang="en-US" sz="3200" b="1" dirty="0">
                <a:solidFill>
                  <a:srgbClr val="FF6600"/>
                </a:solidFill>
                <a:effectLst>
                  <a:outerShdw blurRad="38100" dist="38100" dir="2700000" algn="tl">
                    <a:srgbClr val="000000"/>
                  </a:outerShdw>
                </a:effectLst>
                <a:latin typeface="Times New Roman" pitchFamily="18" charset="0"/>
              </a:rPr>
              <a:t>主要内容</a:t>
            </a:r>
          </a:p>
          <a:p>
            <a:pPr eaLnBrk="0" hangingPunct="0">
              <a:lnSpc>
                <a:spcPct val="130000"/>
              </a:lnSpc>
              <a:defRPr/>
            </a:pPr>
            <a:r>
              <a:rPr lang="en-US" altLang="zh-CN" sz="2800" b="1" dirty="0">
                <a:latin typeface="Times New Roman" pitchFamily="18" charset="0"/>
              </a:rPr>
              <a:t>6.1  </a:t>
            </a:r>
            <a:r>
              <a:rPr lang="zh-CN" altLang="en-US" sz="2800" b="1" dirty="0">
                <a:latin typeface="Times New Roman" pitchFamily="18" charset="0"/>
              </a:rPr>
              <a:t>火灾与爆炸事故</a:t>
            </a:r>
          </a:p>
          <a:p>
            <a:pPr eaLnBrk="0" hangingPunct="0">
              <a:lnSpc>
                <a:spcPct val="130000"/>
              </a:lnSpc>
              <a:defRPr/>
            </a:pPr>
            <a:r>
              <a:rPr lang="en-US" altLang="zh-CN" sz="2800" b="1" dirty="0">
                <a:latin typeface="Times New Roman" pitchFamily="18" charset="0"/>
              </a:rPr>
              <a:t>6.2  </a:t>
            </a:r>
            <a:r>
              <a:rPr lang="zh-CN" altLang="en-US" sz="2800" b="1" dirty="0">
                <a:latin typeface="Times New Roman" pitchFamily="18" charset="0"/>
              </a:rPr>
              <a:t>防火防爆基本原理与措施</a:t>
            </a:r>
          </a:p>
          <a:p>
            <a:pPr eaLnBrk="0" hangingPunct="0">
              <a:lnSpc>
                <a:spcPct val="130000"/>
              </a:lnSpc>
              <a:defRPr/>
            </a:pPr>
            <a:r>
              <a:rPr lang="en-US" altLang="zh-CN" sz="2800" b="1" dirty="0">
                <a:latin typeface="Times New Roman" pitchFamily="18" charset="0"/>
              </a:rPr>
              <a:t>6.3  </a:t>
            </a:r>
            <a:r>
              <a:rPr lang="zh-CN" altLang="en-US" sz="2800" b="1" dirty="0">
                <a:latin typeface="Times New Roman" pitchFamily="18" charset="0"/>
              </a:rPr>
              <a:t>灭火剂及灭火器材</a:t>
            </a:r>
          </a:p>
          <a:p>
            <a:pPr eaLnBrk="0" hangingPunct="0">
              <a:lnSpc>
                <a:spcPct val="120000"/>
              </a:lnSpc>
              <a:defRPr/>
            </a:pPr>
            <a:r>
              <a:rPr lang="en-US" altLang="zh-CN" sz="2800" b="1" dirty="0">
                <a:latin typeface="Times New Roman" pitchFamily="18" charset="0"/>
              </a:rPr>
              <a:t>6.4  </a:t>
            </a:r>
            <a:r>
              <a:rPr lang="zh-CN" altLang="en-US" sz="2800" b="1" dirty="0">
                <a:latin typeface="Times New Roman" pitchFamily="18" charset="0"/>
              </a:rPr>
              <a:t>化学危险品火灾扑救</a:t>
            </a:r>
          </a:p>
        </p:txBody>
      </p:sp>
      <p:grpSp>
        <p:nvGrpSpPr>
          <p:cNvPr id="7174"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71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86EDF2B-94AB-452C-8BC9-A92C30EA330E}" type="datetime1">
              <a:rPr lang="zh-CN" altLang="en-US"/>
              <a:pPr>
                <a:defRPr/>
              </a:pPr>
              <a:t>2017/4/18</a:t>
            </a:fld>
            <a:endParaRPr lang="en-US" altLang="zh-CN" dirty="0"/>
          </a:p>
        </p:txBody>
      </p:sp>
      <p:sp>
        <p:nvSpPr>
          <p:cNvPr id="6" name="Slide Number Placeholder 5"/>
          <p:cNvSpPr>
            <a:spLocks noGrp="1"/>
          </p:cNvSpPr>
          <p:nvPr>
            <p:ph type="sldNum" sz="quarter" idx="12"/>
          </p:nvPr>
        </p:nvSpPr>
        <p:spPr/>
        <p:txBody>
          <a:bodyPr/>
          <a:lstStyle/>
          <a:p>
            <a:pPr>
              <a:defRPr/>
            </a:pPr>
            <a:fld id="{59F854EC-5DFA-49CA-8928-2A79FAF02DF4}" type="slidenum">
              <a:rPr lang="zh-CN" altLang="en-US"/>
              <a:pPr>
                <a:defRPr/>
              </a:pPr>
              <a:t>10</a:t>
            </a:fld>
            <a:endParaRPr lang="en-US" altLang="zh-CN"/>
          </a:p>
        </p:txBody>
      </p:sp>
      <p:sp>
        <p:nvSpPr>
          <p:cNvPr id="16388" name="Text Box 5"/>
          <p:cNvSpPr txBox="1">
            <a:spLocks noChangeArrowheads="1"/>
          </p:cNvSpPr>
          <p:nvPr/>
        </p:nvSpPr>
        <p:spPr bwMode="auto">
          <a:xfrm>
            <a:off x="152400" y="1295400"/>
            <a:ext cx="87630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en-US" altLang="zh-CN" sz="2800" b="1" dirty="0">
                <a:solidFill>
                  <a:srgbClr val="FF0000"/>
                </a:solidFill>
              </a:rPr>
              <a:t>6.2 </a:t>
            </a:r>
            <a:r>
              <a:rPr lang="zh-CN" altLang="en-US" sz="2800" b="1" dirty="0">
                <a:solidFill>
                  <a:srgbClr val="FF0000"/>
                </a:solidFill>
              </a:rPr>
              <a:t>防火防爆基本原理与措施</a:t>
            </a:r>
          </a:p>
          <a:p>
            <a:pPr algn="just" eaLnBrk="1" hangingPunct="1">
              <a:lnSpc>
                <a:spcPct val="150000"/>
              </a:lnSpc>
            </a:pPr>
            <a:r>
              <a:rPr lang="en-US" altLang="zh-CN" sz="2800" b="1" dirty="0" smtClean="0">
                <a:solidFill>
                  <a:srgbClr val="FF0000"/>
                </a:solidFill>
              </a:rPr>
              <a:t>6.2.1 </a:t>
            </a:r>
            <a:r>
              <a:rPr lang="zh-CN" altLang="en-US" sz="2800" b="1" dirty="0" smtClean="0">
                <a:solidFill>
                  <a:srgbClr val="FF0000"/>
                </a:solidFill>
              </a:rPr>
              <a:t>防</a:t>
            </a:r>
            <a:r>
              <a:rPr lang="zh-CN" altLang="en-US" sz="2800" b="1" dirty="0">
                <a:solidFill>
                  <a:srgbClr val="FF0000"/>
                </a:solidFill>
              </a:rPr>
              <a:t>火防爆基本原理与思路</a:t>
            </a:r>
          </a:p>
          <a:p>
            <a:pPr algn="just" eaLnBrk="1" hangingPunct="1">
              <a:lnSpc>
                <a:spcPct val="150000"/>
              </a:lnSpc>
            </a:pPr>
            <a:r>
              <a:rPr lang="zh-CN" altLang="en-US" sz="2400" b="1" dirty="0">
                <a:solidFill>
                  <a:srgbClr val="FFFF00"/>
                </a:solidFill>
              </a:rPr>
              <a:t>引发火灾的条件：</a:t>
            </a:r>
            <a:r>
              <a:rPr lang="zh-CN" altLang="en-US" sz="2400" b="1" dirty="0"/>
              <a:t>可燃物、氧化剂和能源同时存在。</a:t>
            </a:r>
          </a:p>
          <a:p>
            <a:pPr algn="just" eaLnBrk="1" hangingPunct="1">
              <a:lnSpc>
                <a:spcPct val="150000"/>
              </a:lnSpc>
            </a:pPr>
            <a:r>
              <a:rPr lang="zh-CN" altLang="en-US" sz="2400" b="1" dirty="0">
                <a:solidFill>
                  <a:srgbClr val="FFFF00"/>
                </a:solidFill>
              </a:rPr>
              <a:t>引发爆炸的条件：</a:t>
            </a:r>
            <a:r>
              <a:rPr lang="zh-CN" altLang="en-US" sz="2400" b="1" dirty="0"/>
              <a:t>爆炸品（内含还原剂和氧化剂）或者是可燃物与空</a:t>
            </a:r>
            <a:r>
              <a:rPr lang="zh-CN" altLang="en-US" sz="2400" b="1" dirty="0" smtClean="0"/>
              <a:t>气的</a:t>
            </a:r>
            <a:r>
              <a:rPr lang="zh-CN" altLang="en-US" sz="2400" b="1" dirty="0"/>
              <a:t>混合物与引爆能源同时存在。</a:t>
            </a:r>
          </a:p>
          <a:p>
            <a:pPr algn="just" eaLnBrk="1" hangingPunct="1">
              <a:lnSpc>
                <a:spcPct val="150000"/>
              </a:lnSpc>
            </a:pPr>
            <a:r>
              <a:rPr lang="zh-CN" altLang="en-US" sz="2400" b="1" dirty="0">
                <a:solidFill>
                  <a:srgbClr val="FF3399"/>
                </a:solidFill>
              </a:rPr>
              <a:t>如果采取措施避免或消除上述条件，就可以防止火灾或爆炸事故的发生，这就是防火防爆的基本原理。</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639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63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ate Placeholder 3"/>
          <p:cNvSpPr>
            <a:spLocks noGrp="1"/>
          </p:cNvSpPr>
          <p:nvPr>
            <p:ph type="dt" sz="quarter" idx="10"/>
          </p:nvPr>
        </p:nvSpPr>
        <p:spPr/>
        <p:txBody>
          <a:bodyPr/>
          <a:lstStyle/>
          <a:p>
            <a:pPr>
              <a:defRPr/>
            </a:pPr>
            <a:fld id="{DA9D9AF9-BB7B-4A3E-B09B-57BE34BCBE60}" type="datetime1">
              <a:rPr lang="zh-CN" altLang="en-US"/>
              <a:pPr>
                <a:defRPr/>
              </a:pPr>
              <a:t>2017/4/18</a:t>
            </a:fld>
            <a:endParaRPr lang="en-US" altLang="zh-CN" dirty="0"/>
          </a:p>
        </p:txBody>
      </p:sp>
      <p:sp>
        <p:nvSpPr>
          <p:cNvPr id="33" name="Slide Number Placeholder 5"/>
          <p:cNvSpPr>
            <a:spLocks noGrp="1"/>
          </p:cNvSpPr>
          <p:nvPr>
            <p:ph type="sldNum" sz="quarter" idx="12"/>
          </p:nvPr>
        </p:nvSpPr>
        <p:spPr/>
        <p:txBody>
          <a:bodyPr/>
          <a:lstStyle/>
          <a:p>
            <a:pPr>
              <a:defRPr/>
            </a:pPr>
            <a:fld id="{B3DBD574-BE8F-422D-A321-29FB5AB221E0}" type="slidenum">
              <a:rPr lang="zh-CN" altLang="en-US"/>
              <a:pPr>
                <a:defRPr/>
              </a:pPr>
              <a:t>100</a:t>
            </a:fld>
            <a:endParaRPr lang="en-US" altLang="zh-CN"/>
          </a:p>
        </p:txBody>
      </p:sp>
      <p:graphicFrame>
        <p:nvGraphicFramePr>
          <p:cNvPr id="446517" name="Group 53"/>
          <p:cNvGraphicFramePr>
            <a:graphicFrameLocks noGrp="1"/>
          </p:cNvGraphicFramePr>
          <p:nvPr/>
        </p:nvGraphicFramePr>
        <p:xfrm>
          <a:off x="228600" y="3962400"/>
          <a:ext cx="8686800" cy="1828800"/>
        </p:xfrm>
        <a:graphic>
          <a:graphicData uri="http://schemas.openxmlformats.org/drawingml/2006/table">
            <a:tbl>
              <a:tblPr/>
              <a:tblGrid>
                <a:gridCol w="2171700"/>
                <a:gridCol w="2171700"/>
                <a:gridCol w="2171700"/>
                <a:gridCol w="2171700"/>
              </a:tblGrid>
              <a:tr h="406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组分</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含量（</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w%</a:t>
                      </a: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组分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含量（</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w%</a:t>
                      </a: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硝酸钾</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50.5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三聚氰胺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26.0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木炭</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12.5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碳酸氢钠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硫磺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3455" name="Text Box 51"/>
          <p:cNvSpPr txBox="1">
            <a:spLocks noChangeArrowheads="1"/>
          </p:cNvSpPr>
          <p:nvPr/>
        </p:nvSpPr>
        <p:spPr bwMode="auto">
          <a:xfrm>
            <a:off x="457200" y="1295400"/>
            <a:ext cx="8305800"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30000"/>
              </a:lnSpc>
            </a:pPr>
            <a:r>
              <a:rPr lang="en-US" altLang="zh-CN" sz="2800" b="1" dirty="0">
                <a:solidFill>
                  <a:srgbClr val="FFFF00"/>
                </a:solidFill>
              </a:rPr>
              <a:t>9</a:t>
            </a:r>
            <a:r>
              <a:rPr lang="zh-CN" altLang="en-US" sz="2800" b="1" dirty="0">
                <a:solidFill>
                  <a:srgbClr val="FFFF00"/>
                </a:solidFill>
              </a:rPr>
              <a:t>、烟雾灭火剂</a:t>
            </a:r>
          </a:p>
          <a:p>
            <a:pPr algn="just" eaLnBrk="1" hangingPunct="1">
              <a:lnSpc>
                <a:spcPct val="130000"/>
              </a:lnSpc>
            </a:pPr>
            <a:r>
              <a:rPr lang="zh-CN" altLang="en-US" sz="2800" b="1" dirty="0">
                <a:solidFill>
                  <a:srgbClr val="FF3399"/>
                </a:solidFill>
              </a:rPr>
              <a:t>理化性质：</a:t>
            </a:r>
            <a:r>
              <a:rPr lang="zh-CN" altLang="en-US" sz="2400" b="1" dirty="0"/>
              <a:t>烟雾灭火剂是在发烟火药基础上研制的一种特殊灭火剂，为深灰色粉末状，其组成及理化性质如下表。</a:t>
            </a:r>
          </a:p>
          <a:p>
            <a:pPr algn="ctr" eaLnBrk="1" hangingPunct="1">
              <a:lnSpc>
                <a:spcPct val="130000"/>
              </a:lnSpc>
            </a:pPr>
            <a:endParaRPr lang="en-US" altLang="zh-CN" sz="2400" b="1" dirty="0"/>
          </a:p>
          <a:p>
            <a:pPr algn="ctr" eaLnBrk="1" hangingPunct="1">
              <a:lnSpc>
                <a:spcPct val="130000"/>
              </a:lnSpc>
            </a:pPr>
            <a:r>
              <a:rPr lang="zh-CN" altLang="en-US" sz="2400" b="1" dirty="0"/>
              <a:t>烟雾灭火剂的组分</a:t>
            </a:r>
            <a:endParaRPr lang="zh-CN" altLang="en-US" sz="2400" dirty="0"/>
          </a:p>
        </p:txBody>
      </p:sp>
      <p:sp>
        <p:nvSpPr>
          <p:cNvPr id="35"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03457" name="Group 9"/>
          <p:cNvGrpSpPr>
            <a:grpSpLocks/>
          </p:cNvGrpSpPr>
          <p:nvPr/>
        </p:nvGrpSpPr>
        <p:grpSpPr bwMode="auto">
          <a:xfrm>
            <a:off x="152400" y="152400"/>
            <a:ext cx="2362200" cy="1000125"/>
            <a:chOff x="152400" y="152400"/>
            <a:chExt cx="2362200" cy="1000125"/>
          </a:xfrm>
        </p:grpSpPr>
        <p:sp>
          <p:nvSpPr>
            <p:cNvPr id="37"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034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9325AC1-28A3-4368-9A9C-973E87694F50}"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0063FBF2-8F7E-4217-9A81-792CF387B701}" type="slidenum">
              <a:rPr lang="zh-CN" altLang="en-US"/>
              <a:pPr>
                <a:defRPr/>
              </a:pPr>
              <a:t>101</a:t>
            </a:fld>
            <a:endParaRPr lang="en-US" altLang="zh-CN"/>
          </a:p>
        </p:txBody>
      </p:sp>
      <p:sp>
        <p:nvSpPr>
          <p:cNvPr id="105476" name="Text Box 53"/>
          <p:cNvSpPr txBox="1">
            <a:spLocks noChangeArrowheads="1"/>
          </p:cNvSpPr>
          <p:nvPr/>
        </p:nvSpPr>
        <p:spPr bwMode="auto">
          <a:xfrm>
            <a:off x="228600" y="1447800"/>
            <a:ext cx="8686800"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en-US" altLang="zh-CN" sz="2800" b="1" dirty="0">
                <a:solidFill>
                  <a:srgbClr val="FFFF00"/>
                </a:solidFill>
              </a:rPr>
              <a:t>9</a:t>
            </a:r>
            <a:r>
              <a:rPr lang="zh-CN" altLang="en-US" sz="2800" b="1" dirty="0">
                <a:solidFill>
                  <a:srgbClr val="FFFF00"/>
                </a:solidFill>
              </a:rPr>
              <a:t>、烟雾灭火剂</a:t>
            </a:r>
          </a:p>
          <a:p>
            <a:pPr algn="just" eaLnBrk="1" hangingPunct="1">
              <a:lnSpc>
                <a:spcPct val="150000"/>
              </a:lnSpc>
            </a:pPr>
            <a:r>
              <a:rPr lang="zh-CN" altLang="en-US" sz="2800" b="1" dirty="0">
                <a:solidFill>
                  <a:srgbClr val="FF3399"/>
                </a:solidFill>
              </a:rPr>
              <a:t>工作原理：</a:t>
            </a:r>
            <a:r>
              <a:rPr lang="zh-CN" altLang="en-US" sz="2400" b="1" dirty="0"/>
              <a:t>烟雾灭火剂中的硝酸钾是氧化剂，木炭、硫磺和三聚氰胺是还原剂，所以烟雾灭火剂在封闭系统中可维持燃烧而不需外部供氧。碳酸氢钠为缓燃剂，可降低燃烧速度，使其维持在适当的范围内而不致引燃或爆炸。烟雾灭火剂的燃烧产物</a:t>
            </a:r>
            <a:r>
              <a:rPr lang="en-US" altLang="zh-CN" sz="2400" b="1" dirty="0"/>
              <a:t>85%</a:t>
            </a:r>
            <a:r>
              <a:rPr lang="zh-CN" altLang="en-US" sz="2400" b="1" dirty="0"/>
              <a:t>以上为</a:t>
            </a:r>
            <a:r>
              <a:rPr lang="en-US" altLang="zh-CN" sz="2400" b="1" dirty="0"/>
              <a:t>CO</a:t>
            </a:r>
            <a:r>
              <a:rPr lang="en-US" altLang="zh-CN" sz="2400" b="1" baseline="-25000" dirty="0"/>
              <a:t>2</a:t>
            </a:r>
            <a:r>
              <a:rPr lang="zh-CN" altLang="en-US" sz="2400" b="1" dirty="0"/>
              <a:t>和</a:t>
            </a:r>
            <a:r>
              <a:rPr lang="en-US" altLang="zh-CN" sz="2400" b="1" dirty="0"/>
              <a:t>N</a:t>
            </a:r>
            <a:r>
              <a:rPr lang="en-US" altLang="zh-CN" sz="2400" b="1" baseline="-25000" dirty="0"/>
              <a:t>2</a:t>
            </a:r>
            <a:r>
              <a:rPr lang="zh-CN" altLang="en-US" sz="2400" b="1" dirty="0"/>
              <a:t>等不燃气体。</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0547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054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Date Placeholder 3"/>
          <p:cNvSpPr>
            <a:spLocks noGrp="1"/>
          </p:cNvSpPr>
          <p:nvPr>
            <p:ph type="dt" sz="quarter" idx="10"/>
          </p:nvPr>
        </p:nvSpPr>
        <p:spPr/>
        <p:txBody>
          <a:bodyPr/>
          <a:lstStyle/>
          <a:p>
            <a:pPr>
              <a:defRPr/>
            </a:pPr>
            <a:fld id="{0139E505-E330-4DD9-83DD-3DB1F09E3889}" type="datetime1">
              <a:rPr lang="zh-CN" altLang="en-US"/>
              <a:pPr>
                <a:defRPr/>
              </a:pPr>
              <a:t>2017/4/18</a:t>
            </a:fld>
            <a:endParaRPr lang="en-US" altLang="zh-CN"/>
          </a:p>
        </p:txBody>
      </p:sp>
      <p:sp>
        <p:nvSpPr>
          <p:cNvPr id="55" name="Slide Number Placeholder 5"/>
          <p:cNvSpPr>
            <a:spLocks noGrp="1"/>
          </p:cNvSpPr>
          <p:nvPr>
            <p:ph type="sldNum" sz="quarter" idx="12"/>
          </p:nvPr>
        </p:nvSpPr>
        <p:spPr/>
        <p:txBody>
          <a:bodyPr/>
          <a:lstStyle/>
          <a:p>
            <a:pPr>
              <a:defRPr/>
            </a:pPr>
            <a:fld id="{5A121537-AA58-4805-81C0-DB34D5D14050}" type="slidenum">
              <a:rPr lang="zh-CN" altLang="en-US"/>
              <a:pPr>
                <a:defRPr/>
              </a:pPr>
              <a:t>102</a:t>
            </a:fld>
            <a:endParaRPr lang="en-US" altLang="zh-CN"/>
          </a:p>
        </p:txBody>
      </p:sp>
      <p:graphicFrame>
        <p:nvGraphicFramePr>
          <p:cNvPr id="448674" name="Group 162"/>
          <p:cNvGraphicFramePr>
            <a:graphicFrameLocks noGrp="1"/>
          </p:cNvGraphicFramePr>
          <p:nvPr/>
        </p:nvGraphicFramePr>
        <p:xfrm>
          <a:off x="304800" y="2590800"/>
          <a:ext cx="8610600" cy="3200400"/>
        </p:xfrm>
        <a:graphic>
          <a:graphicData uri="http://schemas.openxmlformats.org/drawingml/2006/table">
            <a:tbl>
              <a:tblPr/>
              <a:tblGrid>
                <a:gridCol w="1435100"/>
                <a:gridCol w="1765300"/>
                <a:gridCol w="1104900"/>
                <a:gridCol w="1435100"/>
                <a:gridCol w="1422400"/>
                <a:gridCol w="1447800"/>
              </a:tblGrid>
              <a:tr h="381000">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项目</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数值</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项目</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数值</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水分</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&lt; 0.6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燃速</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80-100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6225">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粒度（</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140</a:t>
                      </a: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目通过</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a:t>
                      </a: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全部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发气量</a:t>
                      </a: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a:t>
                      </a: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a:t>
                      </a: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ml/g</a:t>
                      </a: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250-300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1938">
                <a:tc row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燃烧气体组成</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CO</a:t>
                      </a:r>
                      <a:r>
                        <a:rPr kumimoji="0" lang="en-US" altLang="zh-CN" sz="2400" b="1" i="0" u="none" strike="noStrike" cap="none" normalizeH="0" baseline="-25000" smtClean="0">
                          <a:ln>
                            <a:noFill/>
                          </a:ln>
                          <a:solidFill>
                            <a:schemeClr val="tx1"/>
                          </a:solidFill>
                          <a:effectLst>
                            <a:outerShdw blurRad="38100" dist="38100" dir="2700000" algn="tl">
                              <a:srgbClr val="000000"/>
                            </a:outerShdw>
                          </a:effectLst>
                          <a:latin typeface="Arial" pitchFamily="34"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40.8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燃烧气体组成</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NH</a:t>
                      </a:r>
                      <a:r>
                        <a:rPr kumimoji="0" lang="en-US" altLang="zh-CN" sz="2400" b="1" i="0" u="none" strike="noStrike" cap="none" normalizeH="0" baseline="-25000" smtClean="0">
                          <a:ln>
                            <a:noFill/>
                          </a:ln>
                          <a:solidFill>
                            <a:schemeClr val="tx1"/>
                          </a:solidFill>
                          <a:effectLst>
                            <a:outerShdw blurRad="38100" dist="38100" dir="2700000" algn="tl">
                              <a:srgbClr val="000000"/>
                            </a:outerShdw>
                          </a:effectLst>
                          <a:latin typeface="Arial" pitchFamily="34" charset="0"/>
                          <a:ea typeface="宋体"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0.4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N</a:t>
                      </a:r>
                      <a:r>
                        <a:rPr kumimoji="0" lang="en-US" altLang="zh-CN" sz="2400" b="1" i="0" u="none" strike="noStrike" cap="none" normalizeH="0" baseline="-25000" smtClean="0">
                          <a:ln>
                            <a:noFill/>
                          </a:ln>
                          <a:solidFill>
                            <a:schemeClr val="tx1"/>
                          </a:solidFill>
                          <a:effectLst>
                            <a:outerShdw blurRad="38100" dist="38100" dir="2700000" algn="tl">
                              <a:srgbClr val="000000"/>
                            </a:outerShdw>
                          </a:effectLst>
                          <a:latin typeface="Arial" pitchFamily="34"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44.25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CH</a:t>
                      </a:r>
                      <a:r>
                        <a:rPr kumimoji="0" lang="en-US" altLang="zh-CN" sz="2400" b="1" i="0" u="none" strike="noStrike" cap="none" normalizeH="0" baseline="-25000" smtClean="0">
                          <a:ln>
                            <a:noFill/>
                          </a:ln>
                          <a:solidFill>
                            <a:schemeClr val="tx1"/>
                          </a:solidFill>
                          <a:effectLst>
                            <a:outerShdw blurRad="38100" dist="38100" dir="2700000" algn="tl">
                              <a:srgbClr val="000000"/>
                            </a:outerShdw>
                          </a:effectLst>
                          <a:latin typeface="Arial" pitchFamily="34" charset="0"/>
                          <a:ea typeface="宋体" pitchFamily="2" charset="-122"/>
                        </a:rPr>
                        <a:t>4</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 + H</a:t>
                      </a:r>
                      <a:r>
                        <a:rPr kumimoji="0" lang="en-US" altLang="zh-CN" sz="2400" b="1" i="0" u="none" strike="noStrike" cap="none" normalizeH="0" baseline="-25000" smtClean="0">
                          <a:ln>
                            <a:noFill/>
                          </a:ln>
                          <a:solidFill>
                            <a:schemeClr val="tx1"/>
                          </a:solidFill>
                          <a:effectLst>
                            <a:outerShdw blurRad="38100" dist="38100" dir="2700000" algn="tl">
                              <a:srgbClr val="000000"/>
                            </a:outerShdw>
                          </a:effectLst>
                          <a:latin typeface="Arial" pitchFamily="34"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4.56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r>
                        <a:rPr kumimoji="0" lang="en-US" altLang="zh-CN" sz="2400" b="1" i="0" u="none" strike="noStrike" cap="none" normalizeH="0" baseline="-25000" smtClean="0">
                          <a:ln>
                            <a:noFill/>
                          </a:ln>
                          <a:solidFill>
                            <a:schemeClr val="tx1"/>
                          </a:solidFill>
                          <a:effectLst>
                            <a:outerShdw blurRad="38100" dist="38100" dir="2700000" algn="tl">
                              <a:srgbClr val="000000"/>
                            </a:outerShdw>
                          </a:effectLst>
                          <a:latin typeface="Arial" pitchFamily="34"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0.20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其他气体</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2.2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363">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CO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4501" name="Text Box 158"/>
          <p:cNvSpPr txBox="1">
            <a:spLocks noChangeArrowheads="1"/>
          </p:cNvSpPr>
          <p:nvPr/>
        </p:nvSpPr>
        <p:spPr bwMode="auto">
          <a:xfrm>
            <a:off x="228600" y="1447800"/>
            <a:ext cx="87630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800" b="1">
                <a:solidFill>
                  <a:srgbClr val="FFFF00"/>
                </a:solidFill>
              </a:rPr>
              <a:t>9</a:t>
            </a:r>
            <a:r>
              <a:rPr lang="zh-CN" altLang="en-US" sz="2800" b="1">
                <a:solidFill>
                  <a:srgbClr val="FFFF00"/>
                </a:solidFill>
              </a:rPr>
              <a:t>、烟雾灭火剂</a:t>
            </a:r>
          </a:p>
          <a:p>
            <a:pPr algn="ctr" eaLnBrk="1" hangingPunct="1"/>
            <a:r>
              <a:rPr lang="zh-CN" altLang="en-US" sz="2400" b="1"/>
              <a:t>烟雾灭火剂的理化性质</a:t>
            </a:r>
          </a:p>
        </p:txBody>
      </p:sp>
      <p:sp>
        <p:nvSpPr>
          <p:cNvPr id="57"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04503" name="Group 9"/>
          <p:cNvGrpSpPr>
            <a:grpSpLocks/>
          </p:cNvGrpSpPr>
          <p:nvPr/>
        </p:nvGrpSpPr>
        <p:grpSpPr bwMode="auto">
          <a:xfrm>
            <a:off x="152400" y="152400"/>
            <a:ext cx="2362200" cy="1000125"/>
            <a:chOff x="152400" y="152400"/>
            <a:chExt cx="2362200" cy="1000125"/>
          </a:xfrm>
        </p:grpSpPr>
        <p:sp>
          <p:nvSpPr>
            <p:cNvPr id="5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0450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3E26C3C0-3165-41FE-BF93-2C9B2E2DA124}"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D20FCF7E-3D31-4356-B5B4-072ED6ADF46A}" type="slidenum">
              <a:rPr lang="zh-CN" altLang="en-US"/>
              <a:pPr>
                <a:defRPr/>
              </a:pPr>
              <a:t>103</a:t>
            </a:fld>
            <a:endParaRPr lang="en-US" altLang="zh-CN"/>
          </a:p>
        </p:txBody>
      </p:sp>
      <p:sp>
        <p:nvSpPr>
          <p:cNvPr id="106500" name="Text Box 3"/>
          <p:cNvSpPr txBox="1">
            <a:spLocks noChangeArrowheads="1"/>
          </p:cNvSpPr>
          <p:nvPr/>
        </p:nvSpPr>
        <p:spPr bwMode="auto">
          <a:xfrm>
            <a:off x="228600" y="1371600"/>
            <a:ext cx="86868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30000"/>
              </a:lnSpc>
            </a:pPr>
            <a:r>
              <a:rPr lang="en-US" altLang="zh-CN" sz="2800" b="1" dirty="0">
                <a:solidFill>
                  <a:srgbClr val="FFFF00"/>
                </a:solidFill>
              </a:rPr>
              <a:t>9</a:t>
            </a:r>
            <a:r>
              <a:rPr lang="zh-CN" altLang="en-US" sz="2800" b="1" dirty="0">
                <a:solidFill>
                  <a:srgbClr val="FFFF00"/>
                </a:solidFill>
              </a:rPr>
              <a:t>、烟雾灭火剂</a:t>
            </a:r>
          </a:p>
          <a:p>
            <a:pPr algn="just" eaLnBrk="1" hangingPunct="1">
              <a:lnSpc>
                <a:spcPct val="130000"/>
              </a:lnSpc>
            </a:pPr>
            <a:r>
              <a:rPr lang="zh-CN" altLang="en-US" sz="2400" b="1" dirty="0" smtClean="0">
                <a:solidFill>
                  <a:srgbClr val="FF3399"/>
                </a:solidFill>
              </a:rPr>
              <a:t>用途：</a:t>
            </a:r>
            <a:r>
              <a:rPr lang="zh-CN" altLang="en-US" sz="2400" b="1" dirty="0"/>
              <a:t>烟</a:t>
            </a:r>
            <a:r>
              <a:rPr lang="zh-CN" altLang="en-US" sz="2400" b="1" dirty="0" smtClean="0"/>
              <a:t>雾灭火剂主要用于油罐灭火。当</a:t>
            </a:r>
            <a:r>
              <a:rPr lang="zh-CN" altLang="en-US" sz="2400" b="1" dirty="0"/>
              <a:t>油罐起</a:t>
            </a:r>
            <a:r>
              <a:rPr lang="zh-CN" altLang="en-US" sz="2400" b="1" dirty="0" smtClean="0"/>
              <a:t>火，</a:t>
            </a:r>
            <a:r>
              <a:rPr lang="zh-CN" altLang="en-US" sz="2400" b="1" dirty="0"/>
              <a:t>罐内温度上升到</a:t>
            </a:r>
            <a:r>
              <a:rPr lang="en-US" altLang="zh-CN" sz="2400" b="1" dirty="0"/>
              <a:t>110℃</a:t>
            </a:r>
            <a:r>
              <a:rPr lang="zh-CN" altLang="en-US" sz="2400" b="1" dirty="0"/>
              <a:t>时，低熔点合金熔化，探头帽脱落，导火索裸露被点燃，并很快引燃烟雾剂。烟雾剂燃烧后，迅速产生大量含</a:t>
            </a:r>
            <a:r>
              <a:rPr lang="en-US" altLang="zh-CN" sz="2400" b="1" dirty="0"/>
              <a:t>CO</a:t>
            </a:r>
            <a:r>
              <a:rPr lang="en-US" altLang="zh-CN" sz="2400" b="1" baseline="-25000" dirty="0"/>
              <a:t>2</a:t>
            </a:r>
            <a:r>
              <a:rPr lang="zh-CN" altLang="en-US" sz="2400" b="1" dirty="0"/>
              <a:t>和</a:t>
            </a:r>
            <a:r>
              <a:rPr lang="en-US" altLang="zh-CN" sz="2400" b="1" dirty="0"/>
              <a:t>N</a:t>
            </a:r>
            <a:r>
              <a:rPr lang="en-US" altLang="zh-CN" sz="2400" b="1" baseline="-25000" dirty="0"/>
              <a:t>2</a:t>
            </a:r>
            <a:r>
              <a:rPr lang="zh-CN" altLang="en-US" sz="2400" b="1" dirty="0"/>
              <a:t>的烟雾，使发烟器内压力上升，达到一定压力时，烟雾冲破发烟器头盖上的密封薄膜，由喷孔向四周喷出，在液面上形成一层均匀、浓厚的云雾状惰性气体层，使油面与空气隔绝，同时使罐内可燃气体蒸汽浓度下降，从而达到灭火的目的。</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0650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065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AEB881D-4E8A-495E-ABB8-332587DB471E}"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B14223EE-7AFA-4C59-853A-18B6A6DBE5A2}" type="slidenum">
              <a:rPr lang="zh-CN" altLang="en-US"/>
              <a:pPr>
                <a:defRPr/>
              </a:pPr>
              <a:t>104</a:t>
            </a:fld>
            <a:endParaRPr lang="en-US" altLang="zh-CN"/>
          </a:p>
        </p:txBody>
      </p:sp>
      <p:sp>
        <p:nvSpPr>
          <p:cNvPr id="107524" name="Text Box 4"/>
          <p:cNvSpPr txBox="1">
            <a:spLocks noChangeArrowheads="1"/>
          </p:cNvSpPr>
          <p:nvPr/>
        </p:nvSpPr>
        <p:spPr bwMode="auto">
          <a:xfrm>
            <a:off x="304800" y="1447800"/>
            <a:ext cx="8534400" cy="191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20000"/>
              </a:lnSpc>
            </a:pPr>
            <a:r>
              <a:rPr lang="en-US" altLang="zh-CN" sz="2800" b="1">
                <a:solidFill>
                  <a:srgbClr val="FFFF00"/>
                </a:solidFill>
              </a:rPr>
              <a:t>10</a:t>
            </a:r>
            <a:r>
              <a:rPr lang="zh-CN" altLang="en-US" sz="2800" b="1">
                <a:solidFill>
                  <a:srgbClr val="FFFF00"/>
                </a:solidFill>
              </a:rPr>
              <a:t>、其他灭火剂</a:t>
            </a:r>
            <a:endParaRPr lang="zh-CN" altLang="en-US" sz="2800" b="1"/>
          </a:p>
          <a:p>
            <a:pPr algn="just" eaLnBrk="1" hangingPunct="1">
              <a:lnSpc>
                <a:spcPct val="120000"/>
              </a:lnSpc>
            </a:pPr>
            <a:r>
              <a:rPr lang="zh-CN" altLang="en-US" sz="2400" b="1"/>
              <a:t>砂子和土也常被用作灭火剂。它们覆盖在燃烧物上， 主要起到隔绝空气作用。其次，砂子和土也可从燃烧物中吸收热量，起到一定的冷却作用。</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0752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075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F251F7D0-91B1-477C-B252-D4D4DE6DBB5D}" type="datetime1">
              <a:rPr lang="zh-CN" altLang="en-US"/>
              <a:pPr>
                <a:defRPr/>
              </a:pPr>
              <a:t>2017/4/18</a:t>
            </a:fld>
            <a:endParaRPr lang="en-US" altLang="zh-CN" dirty="0"/>
          </a:p>
        </p:txBody>
      </p:sp>
      <p:sp>
        <p:nvSpPr>
          <p:cNvPr id="6" name="Slide Number Placeholder 5"/>
          <p:cNvSpPr>
            <a:spLocks noGrp="1"/>
          </p:cNvSpPr>
          <p:nvPr>
            <p:ph type="sldNum" sz="quarter" idx="12"/>
          </p:nvPr>
        </p:nvSpPr>
        <p:spPr/>
        <p:txBody>
          <a:bodyPr/>
          <a:lstStyle/>
          <a:p>
            <a:pPr>
              <a:defRPr/>
            </a:pPr>
            <a:fld id="{51C66778-4736-4596-A72C-283B4851451C}" type="slidenum">
              <a:rPr lang="zh-CN" altLang="en-US"/>
              <a:pPr>
                <a:defRPr/>
              </a:pPr>
              <a:t>105</a:t>
            </a:fld>
            <a:endParaRPr lang="en-US" altLang="zh-CN"/>
          </a:p>
        </p:txBody>
      </p:sp>
      <p:sp>
        <p:nvSpPr>
          <p:cNvPr id="108548" name="Text Box 4"/>
          <p:cNvSpPr txBox="1">
            <a:spLocks noChangeArrowheads="1"/>
          </p:cNvSpPr>
          <p:nvPr/>
        </p:nvSpPr>
        <p:spPr bwMode="auto">
          <a:xfrm>
            <a:off x="228600" y="1143000"/>
            <a:ext cx="8686800" cy="484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30000"/>
              </a:lnSpc>
            </a:pPr>
            <a:r>
              <a:rPr lang="en-US" altLang="zh-CN" sz="2800" b="1" dirty="0">
                <a:solidFill>
                  <a:srgbClr val="FF0000"/>
                </a:solidFill>
              </a:rPr>
              <a:t>6.3.3 </a:t>
            </a:r>
            <a:r>
              <a:rPr lang="zh-CN" altLang="en-US" sz="2800" b="1" dirty="0">
                <a:solidFill>
                  <a:srgbClr val="FF0000"/>
                </a:solidFill>
              </a:rPr>
              <a:t>灭火器和消防设施</a:t>
            </a:r>
          </a:p>
          <a:p>
            <a:pPr algn="just" eaLnBrk="1" hangingPunct="1">
              <a:lnSpc>
                <a:spcPct val="130000"/>
              </a:lnSpc>
            </a:pPr>
            <a:r>
              <a:rPr lang="en-US" altLang="zh-CN" sz="2800" b="1" dirty="0">
                <a:solidFill>
                  <a:srgbClr val="FF0000"/>
                </a:solidFill>
              </a:rPr>
              <a:t>6.3.3.1 </a:t>
            </a:r>
            <a:r>
              <a:rPr lang="zh-CN" altLang="en-US" sz="2800" b="1" dirty="0">
                <a:solidFill>
                  <a:srgbClr val="FF0000"/>
                </a:solidFill>
              </a:rPr>
              <a:t>灭火器</a:t>
            </a:r>
          </a:p>
          <a:p>
            <a:pPr algn="just" eaLnBrk="1" hangingPunct="1">
              <a:lnSpc>
                <a:spcPct val="130000"/>
              </a:lnSpc>
            </a:pPr>
            <a:r>
              <a:rPr lang="zh-CN" altLang="en-US" sz="2800" b="1" dirty="0">
                <a:solidFill>
                  <a:srgbClr val="00CC00"/>
                </a:solidFill>
              </a:rPr>
              <a:t>灭火器的分类</a:t>
            </a:r>
          </a:p>
          <a:p>
            <a:pPr algn="just" eaLnBrk="1" hangingPunct="1">
              <a:lnSpc>
                <a:spcPct val="130000"/>
              </a:lnSpc>
            </a:pPr>
            <a:r>
              <a:rPr lang="zh-CN" altLang="en-US" sz="2800" b="1" dirty="0">
                <a:solidFill>
                  <a:srgbClr val="FFFF00"/>
                </a:solidFill>
              </a:rPr>
              <a:t>按充装灭火剂的种类分成：</a:t>
            </a:r>
            <a:r>
              <a:rPr lang="zh-CN" altLang="en-US" sz="2400" b="1" dirty="0"/>
              <a:t>水型灭火器、空气泡沫灭火器、干粉灭火器、卤代烷灭火器、</a:t>
            </a:r>
            <a:r>
              <a:rPr lang="en-US" altLang="zh-CN" sz="2400" b="1" dirty="0"/>
              <a:t>CO</a:t>
            </a:r>
            <a:r>
              <a:rPr lang="en-US" altLang="zh-CN" sz="2400" b="1" baseline="-25000" dirty="0"/>
              <a:t>2</a:t>
            </a:r>
            <a:r>
              <a:rPr lang="zh-CN" altLang="en-US" sz="2400" b="1" dirty="0"/>
              <a:t>灭火器</a:t>
            </a:r>
          </a:p>
          <a:p>
            <a:pPr algn="just" eaLnBrk="1" hangingPunct="1">
              <a:lnSpc>
                <a:spcPct val="130000"/>
              </a:lnSpc>
            </a:pPr>
            <a:r>
              <a:rPr lang="zh-CN" altLang="en-US" sz="2800" b="1" dirty="0">
                <a:solidFill>
                  <a:srgbClr val="FFFF00"/>
                </a:solidFill>
              </a:rPr>
              <a:t>按灭火器的重量分成：</a:t>
            </a:r>
            <a:r>
              <a:rPr lang="zh-CN" altLang="en-US" sz="2400" b="1" dirty="0"/>
              <a:t>手提式、背负式、推车式</a:t>
            </a:r>
          </a:p>
          <a:p>
            <a:pPr algn="just" eaLnBrk="1" hangingPunct="1">
              <a:lnSpc>
                <a:spcPct val="130000"/>
              </a:lnSpc>
            </a:pPr>
            <a:r>
              <a:rPr lang="zh-CN" altLang="en-US" sz="2800" b="1" dirty="0">
                <a:solidFill>
                  <a:srgbClr val="FFFF00"/>
                </a:solidFill>
              </a:rPr>
              <a:t>按加压方式分成：</a:t>
            </a:r>
            <a:r>
              <a:rPr lang="zh-CN" altLang="en-US" sz="2400" b="1" dirty="0"/>
              <a:t>储气罐式、储压式</a:t>
            </a:r>
          </a:p>
          <a:p>
            <a:pPr algn="just" eaLnBrk="1" hangingPunct="1">
              <a:lnSpc>
                <a:spcPct val="130000"/>
              </a:lnSpc>
            </a:pPr>
            <a:r>
              <a:rPr lang="zh-CN" altLang="en-US" sz="2400" b="1" dirty="0">
                <a:solidFill>
                  <a:srgbClr val="00CC00"/>
                </a:solidFill>
              </a:rPr>
              <a:t>灭火器的型号</a:t>
            </a:r>
          </a:p>
          <a:p>
            <a:pPr algn="just" eaLnBrk="1" hangingPunct="1">
              <a:lnSpc>
                <a:spcPct val="130000"/>
              </a:lnSpc>
            </a:pPr>
            <a:r>
              <a:rPr lang="zh-CN" altLang="en-US" sz="2400" b="1" dirty="0"/>
              <a:t>我国灭火器型号由类、组、特征代号和主要参数</a:t>
            </a:r>
            <a:r>
              <a:rPr lang="en-US" altLang="zh-CN" sz="2400" b="1" dirty="0"/>
              <a:t>4</a:t>
            </a:r>
            <a:r>
              <a:rPr lang="zh-CN" altLang="en-US" sz="2400" b="1" dirty="0"/>
              <a:t>部分组成。</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0855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085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Date Placeholder 3"/>
          <p:cNvSpPr>
            <a:spLocks noGrp="1"/>
          </p:cNvSpPr>
          <p:nvPr>
            <p:ph type="dt" sz="quarter" idx="10"/>
          </p:nvPr>
        </p:nvSpPr>
        <p:spPr/>
        <p:txBody>
          <a:bodyPr/>
          <a:lstStyle/>
          <a:p>
            <a:pPr>
              <a:defRPr/>
            </a:pPr>
            <a:fld id="{70D80346-5995-47C1-80D4-FA405ED3F10F}" type="datetime1">
              <a:rPr lang="zh-CN" altLang="en-US"/>
              <a:pPr>
                <a:defRPr/>
              </a:pPr>
              <a:t>2017/4/18</a:t>
            </a:fld>
            <a:endParaRPr lang="en-US" altLang="zh-CN"/>
          </a:p>
        </p:txBody>
      </p:sp>
      <p:sp>
        <p:nvSpPr>
          <p:cNvPr id="63" name="Slide Number Placeholder 5"/>
          <p:cNvSpPr>
            <a:spLocks noGrp="1"/>
          </p:cNvSpPr>
          <p:nvPr>
            <p:ph type="sldNum" sz="quarter" idx="12"/>
          </p:nvPr>
        </p:nvSpPr>
        <p:spPr/>
        <p:txBody>
          <a:bodyPr/>
          <a:lstStyle/>
          <a:p>
            <a:pPr>
              <a:defRPr/>
            </a:pPr>
            <a:fld id="{38875963-8E84-48C3-A0C1-C8A1336589D0}" type="slidenum">
              <a:rPr lang="zh-CN" altLang="en-US"/>
              <a:pPr>
                <a:defRPr/>
              </a:pPr>
              <a:t>106</a:t>
            </a:fld>
            <a:endParaRPr lang="en-US" altLang="zh-CN"/>
          </a:p>
        </p:txBody>
      </p:sp>
      <p:sp>
        <p:nvSpPr>
          <p:cNvPr id="109572" name="Text Box 3"/>
          <p:cNvSpPr txBox="1">
            <a:spLocks noChangeArrowheads="1"/>
          </p:cNvSpPr>
          <p:nvPr/>
        </p:nvSpPr>
        <p:spPr bwMode="auto">
          <a:xfrm>
            <a:off x="304800" y="1219200"/>
            <a:ext cx="845820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a:lnSpc>
                <a:spcPct val="120000"/>
              </a:lnSpc>
            </a:pPr>
            <a:r>
              <a:rPr lang="zh-CN" altLang="en-US" sz="2800" b="1">
                <a:solidFill>
                  <a:srgbClr val="00CC00"/>
                </a:solidFill>
                <a:latin typeface="Times New Roman" pitchFamily="18" charset="0"/>
              </a:rPr>
              <a:t>灭火器的分类</a:t>
            </a:r>
          </a:p>
          <a:p>
            <a:pPr algn="ctr">
              <a:lnSpc>
                <a:spcPct val="120000"/>
              </a:lnSpc>
            </a:pPr>
            <a:r>
              <a:rPr lang="zh-CN" altLang="en-US" sz="2400" b="1">
                <a:latin typeface="Times New Roman" pitchFamily="18" charset="0"/>
              </a:rPr>
              <a:t>各类灭火器型号编制</a:t>
            </a:r>
            <a:endParaRPr lang="zh-CN" altLang="en-US" sz="2400" b="1">
              <a:solidFill>
                <a:srgbClr val="00CC00"/>
              </a:solidFill>
              <a:latin typeface="Times New Roman" pitchFamily="18" charset="0"/>
            </a:endParaRPr>
          </a:p>
        </p:txBody>
      </p:sp>
      <p:graphicFrame>
        <p:nvGraphicFramePr>
          <p:cNvPr id="439471" name="Group 175"/>
          <p:cNvGraphicFramePr>
            <a:graphicFrameLocks noGrp="1"/>
          </p:cNvGraphicFramePr>
          <p:nvPr/>
        </p:nvGraphicFramePr>
        <p:xfrm>
          <a:off x="304800" y="2362200"/>
          <a:ext cx="8610600" cy="3125153"/>
        </p:xfrm>
        <a:graphic>
          <a:graphicData uri="http://schemas.openxmlformats.org/drawingml/2006/table">
            <a:tbl>
              <a:tblPr/>
              <a:tblGrid>
                <a:gridCol w="1231900"/>
                <a:gridCol w="977900"/>
                <a:gridCol w="1901825"/>
                <a:gridCol w="993775"/>
                <a:gridCol w="1954213"/>
                <a:gridCol w="774700"/>
                <a:gridCol w="776287"/>
              </a:tblGrid>
              <a:tr h="381000">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类</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组</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特征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代号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代号含义</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主要参数</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44291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名称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单位</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row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灭火器 </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水 </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清水</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强化液</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MSQ</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MQH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手提式清水</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手提式强化液</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灭火剂量</a:t>
                      </a:r>
                    </a:p>
                  </a:txBody>
                  <a:tcPr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8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泡沫 </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空气泡沫</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（机械泡沫）</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MJP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手提式机械泡沫</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31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CO</a:t>
                      </a:r>
                      <a:r>
                        <a:rPr kumimoji="0" lang="en-US" altLang="zh-CN" sz="2000" b="1" i="0" u="none" strike="noStrike" cap="none" normalizeH="0" baseline="-25000" smtClean="0">
                          <a:ln>
                            <a:noFill/>
                          </a:ln>
                          <a:solidFill>
                            <a:schemeClr val="tx1"/>
                          </a:solidFill>
                          <a:effectLst>
                            <a:outerShdw blurRad="38100" dist="38100" dir="2700000" algn="tl">
                              <a:srgbClr val="000000"/>
                            </a:outerShdw>
                          </a:effectLst>
                          <a:latin typeface="Arial" pitchFamily="34" charset="0"/>
                          <a:ea typeface="宋体" pitchFamily="2" charset="-122"/>
                        </a:rPr>
                        <a:t>2 </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手提式</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推车式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MT</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MTT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手提式</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CO</a:t>
                      </a:r>
                      <a:r>
                        <a:rPr kumimoji="0" lang="en-US" altLang="zh-CN" sz="2000" b="1" i="0" u="none" strike="noStrike" cap="none" normalizeH="0" baseline="-25000" smtClean="0">
                          <a:ln>
                            <a:noFill/>
                          </a:ln>
                          <a:solidFill>
                            <a:schemeClr val="tx1"/>
                          </a:solidFill>
                          <a:effectLst>
                            <a:outerShdw blurRad="38100" dist="38100" dir="2700000" algn="tl">
                              <a:srgbClr val="000000"/>
                            </a:outerShdw>
                          </a:effectLst>
                          <a:latin typeface="Arial" pitchFamily="34" charset="0"/>
                          <a:ea typeface="宋体" pitchFamily="2" charset="-122"/>
                        </a:rPr>
                        <a:t>2</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推车式</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CO</a:t>
                      </a:r>
                      <a:r>
                        <a:rPr kumimoji="0" lang="en-US" altLang="zh-CN" sz="2000" b="1" i="0" u="none" strike="noStrike" cap="none" normalizeH="0" baseline="-25000" smtClean="0">
                          <a:ln>
                            <a:noFill/>
                          </a:ln>
                          <a:solidFill>
                            <a:schemeClr val="tx1"/>
                          </a:solidFill>
                          <a:effectLst>
                            <a:outerShdw blurRad="38100" dist="38100" dir="2700000" algn="tl">
                              <a:srgbClr val="000000"/>
                            </a:outerShdw>
                          </a:effectLst>
                          <a:latin typeface="Arial" pitchFamily="34"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kg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5"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09616" name="Group 9"/>
          <p:cNvGrpSpPr>
            <a:grpSpLocks/>
          </p:cNvGrpSpPr>
          <p:nvPr/>
        </p:nvGrpSpPr>
        <p:grpSpPr bwMode="auto">
          <a:xfrm>
            <a:off x="152400" y="152400"/>
            <a:ext cx="2362200" cy="1000125"/>
            <a:chOff x="152400" y="152400"/>
            <a:chExt cx="2362200" cy="1000125"/>
          </a:xfrm>
        </p:grpSpPr>
        <p:sp>
          <p:nvSpPr>
            <p:cNvPr id="67"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096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Date Placeholder 3"/>
          <p:cNvSpPr>
            <a:spLocks noGrp="1"/>
          </p:cNvSpPr>
          <p:nvPr>
            <p:ph type="dt" sz="quarter" idx="10"/>
          </p:nvPr>
        </p:nvSpPr>
        <p:spPr/>
        <p:txBody>
          <a:bodyPr/>
          <a:lstStyle/>
          <a:p>
            <a:pPr>
              <a:defRPr/>
            </a:pPr>
            <a:fld id="{8E3E81B8-2067-439F-B64C-22C9FC56B26F}" type="datetime1">
              <a:rPr lang="zh-CN" altLang="en-US"/>
              <a:pPr>
                <a:defRPr/>
              </a:pPr>
              <a:t>2017/4/18</a:t>
            </a:fld>
            <a:endParaRPr lang="en-US" altLang="zh-CN"/>
          </a:p>
        </p:txBody>
      </p:sp>
      <p:sp>
        <p:nvSpPr>
          <p:cNvPr id="56" name="Slide Number Placeholder 5"/>
          <p:cNvSpPr>
            <a:spLocks noGrp="1"/>
          </p:cNvSpPr>
          <p:nvPr>
            <p:ph type="sldNum" sz="quarter" idx="12"/>
          </p:nvPr>
        </p:nvSpPr>
        <p:spPr/>
        <p:txBody>
          <a:bodyPr/>
          <a:lstStyle/>
          <a:p>
            <a:pPr>
              <a:defRPr/>
            </a:pPr>
            <a:fld id="{77D68E98-188B-491E-843A-D5C64C64D9F5}" type="slidenum">
              <a:rPr lang="zh-CN" altLang="en-US"/>
              <a:pPr>
                <a:defRPr/>
              </a:pPr>
              <a:t>107</a:t>
            </a:fld>
            <a:endParaRPr lang="en-US" altLang="zh-CN"/>
          </a:p>
        </p:txBody>
      </p:sp>
      <p:sp>
        <p:nvSpPr>
          <p:cNvPr id="110596" name="Text Box 3"/>
          <p:cNvSpPr txBox="1">
            <a:spLocks noChangeArrowheads="1"/>
          </p:cNvSpPr>
          <p:nvPr/>
        </p:nvSpPr>
        <p:spPr bwMode="auto">
          <a:xfrm>
            <a:off x="381000" y="1219200"/>
            <a:ext cx="845820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a:lnSpc>
                <a:spcPct val="120000"/>
              </a:lnSpc>
            </a:pPr>
            <a:r>
              <a:rPr lang="zh-CN" altLang="en-US" sz="2800" b="1">
                <a:solidFill>
                  <a:srgbClr val="00CC00"/>
                </a:solidFill>
                <a:latin typeface="Times New Roman" pitchFamily="18" charset="0"/>
              </a:rPr>
              <a:t>灭火器的分类</a:t>
            </a:r>
          </a:p>
          <a:p>
            <a:pPr algn="ctr">
              <a:lnSpc>
                <a:spcPct val="120000"/>
              </a:lnSpc>
            </a:pPr>
            <a:r>
              <a:rPr lang="zh-CN" altLang="en-US" sz="2400" b="1">
                <a:latin typeface="Times New Roman" pitchFamily="18" charset="0"/>
              </a:rPr>
              <a:t>各类灭火器型号编制</a:t>
            </a:r>
            <a:endParaRPr lang="zh-CN" altLang="en-US" sz="2400" b="1">
              <a:solidFill>
                <a:srgbClr val="00CC00"/>
              </a:solidFill>
              <a:latin typeface="Times New Roman" pitchFamily="18" charset="0"/>
            </a:endParaRPr>
          </a:p>
        </p:txBody>
      </p:sp>
      <p:graphicFrame>
        <p:nvGraphicFramePr>
          <p:cNvPr id="440407" name="Group 87"/>
          <p:cNvGraphicFramePr>
            <a:graphicFrameLocks noGrp="1"/>
          </p:cNvGraphicFramePr>
          <p:nvPr/>
        </p:nvGraphicFramePr>
        <p:xfrm>
          <a:off x="228600" y="2362200"/>
          <a:ext cx="8686800" cy="3511551"/>
        </p:xfrm>
        <a:graphic>
          <a:graphicData uri="http://schemas.openxmlformats.org/drawingml/2006/table">
            <a:tbl>
              <a:tblPr/>
              <a:tblGrid>
                <a:gridCol w="1243013"/>
                <a:gridCol w="1104900"/>
                <a:gridCol w="1538287"/>
                <a:gridCol w="1076325"/>
                <a:gridCol w="2047875"/>
                <a:gridCol w="893763"/>
                <a:gridCol w="782637"/>
              </a:tblGrid>
              <a:tr h="457233">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类</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组</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特征</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代号</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代号含义</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主要参数</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82302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名称</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单位</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35121">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灭火器</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M</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干粉 </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F</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手提式</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推车式</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背负式</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MF</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MFT</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MFB</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手提式干粉</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推车式干粉</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背负式干粉</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灭火剂量</a:t>
                      </a:r>
                    </a:p>
                  </a:txBody>
                  <a:tcPr marT="45723" marB="45723"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Kg</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6177">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1211 Y</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手提式</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推车式</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MY</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MYT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手提式 </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1211</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推车式 </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1211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Kg</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10633" name="Group 9"/>
          <p:cNvGrpSpPr>
            <a:grpSpLocks/>
          </p:cNvGrpSpPr>
          <p:nvPr/>
        </p:nvGrpSpPr>
        <p:grpSpPr bwMode="auto">
          <a:xfrm>
            <a:off x="152400" y="152400"/>
            <a:ext cx="2362200" cy="1000125"/>
            <a:chOff x="152400" y="152400"/>
            <a:chExt cx="2362200" cy="1000125"/>
          </a:xfrm>
        </p:grpSpPr>
        <p:sp>
          <p:nvSpPr>
            <p:cNvPr id="6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106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Date Placeholder 3"/>
          <p:cNvSpPr>
            <a:spLocks noGrp="1"/>
          </p:cNvSpPr>
          <p:nvPr>
            <p:ph type="dt" sz="quarter" idx="10"/>
          </p:nvPr>
        </p:nvSpPr>
        <p:spPr/>
        <p:txBody>
          <a:bodyPr/>
          <a:lstStyle/>
          <a:p>
            <a:pPr>
              <a:defRPr/>
            </a:pPr>
            <a:fld id="{6E4FEACE-B32F-45E3-976E-46921624921D}" type="datetime1">
              <a:rPr lang="zh-CN" altLang="en-US"/>
              <a:pPr>
                <a:defRPr/>
              </a:pPr>
              <a:t>2017/4/18</a:t>
            </a:fld>
            <a:endParaRPr lang="en-US" altLang="zh-CN"/>
          </a:p>
        </p:txBody>
      </p:sp>
      <p:sp>
        <p:nvSpPr>
          <p:cNvPr id="87" name="Slide Number Placeholder 5"/>
          <p:cNvSpPr>
            <a:spLocks noGrp="1"/>
          </p:cNvSpPr>
          <p:nvPr>
            <p:ph type="sldNum" sz="quarter" idx="12"/>
          </p:nvPr>
        </p:nvSpPr>
        <p:spPr/>
        <p:txBody>
          <a:bodyPr/>
          <a:lstStyle/>
          <a:p>
            <a:pPr>
              <a:defRPr/>
            </a:pPr>
            <a:fld id="{EB99C9AB-8D20-4F00-A061-5C1F6BE50823}" type="slidenum">
              <a:rPr lang="zh-CN" altLang="en-US"/>
              <a:pPr>
                <a:defRPr/>
              </a:pPr>
              <a:t>108</a:t>
            </a:fld>
            <a:endParaRPr lang="en-US" altLang="zh-CN"/>
          </a:p>
        </p:txBody>
      </p:sp>
      <p:sp>
        <p:nvSpPr>
          <p:cNvPr id="111620" name="Text Box 3"/>
          <p:cNvSpPr txBox="1">
            <a:spLocks noChangeArrowheads="1"/>
          </p:cNvSpPr>
          <p:nvPr/>
        </p:nvSpPr>
        <p:spPr bwMode="auto">
          <a:xfrm>
            <a:off x="381000" y="1066800"/>
            <a:ext cx="8458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ctr">
              <a:lnSpc>
                <a:spcPct val="120000"/>
              </a:lnSpc>
            </a:pPr>
            <a:r>
              <a:rPr lang="zh-CN" altLang="en-US" sz="2400" b="1">
                <a:latin typeface="Times New Roman" pitchFamily="18" charset="0"/>
              </a:rPr>
              <a:t>各类灭火剂的使用范围</a:t>
            </a:r>
          </a:p>
        </p:txBody>
      </p:sp>
      <p:graphicFrame>
        <p:nvGraphicFramePr>
          <p:cNvPr id="441672" name="Group 328"/>
          <p:cNvGraphicFramePr>
            <a:graphicFrameLocks noGrp="1"/>
          </p:cNvGraphicFramePr>
          <p:nvPr/>
        </p:nvGraphicFramePr>
        <p:xfrm>
          <a:off x="228600" y="1676400"/>
          <a:ext cx="8686800" cy="4685348"/>
        </p:xfrm>
        <a:graphic>
          <a:graphicData uri="http://schemas.openxmlformats.org/drawingml/2006/table">
            <a:tbl>
              <a:tblPr/>
              <a:tblGrid>
                <a:gridCol w="387350"/>
                <a:gridCol w="450850"/>
                <a:gridCol w="2341563"/>
                <a:gridCol w="1163637"/>
                <a:gridCol w="1241425"/>
                <a:gridCol w="1317625"/>
                <a:gridCol w="1008063"/>
                <a:gridCol w="776287"/>
              </a:tblGrid>
              <a:tr h="304800">
                <a:tc rowSpan="3"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灭火剂</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rgbClr val="FF3399"/>
                          </a:solidFill>
                          <a:effectLst>
                            <a:outerShdw blurRad="38100" dist="38100" dir="2700000" algn="tl">
                              <a:srgbClr val="000000"/>
                            </a:outerShdw>
                          </a:effectLst>
                          <a:latin typeface="Arial" pitchFamily="34" charset="0"/>
                          <a:ea typeface="宋体" pitchFamily="2" charset="-122"/>
                        </a:rPr>
                        <a:t>O – </a:t>
                      </a:r>
                      <a:r>
                        <a:rPr kumimoji="0" lang="zh-CN" altLang="en-US" sz="2000" b="1" i="0" u="none" strike="noStrike" cap="none" normalizeH="0" baseline="0" smtClean="0">
                          <a:ln>
                            <a:noFill/>
                          </a:ln>
                          <a:solidFill>
                            <a:srgbClr val="FF3399"/>
                          </a:solidFill>
                          <a:effectLst>
                            <a:outerShdw blurRad="38100" dist="38100" dir="2700000" algn="tl">
                              <a:srgbClr val="000000"/>
                            </a:outerShdw>
                          </a:effectLst>
                          <a:latin typeface="Arial" pitchFamily="34" charset="0"/>
                          <a:ea typeface="宋体" pitchFamily="2" charset="-122"/>
                        </a:rPr>
                        <a:t>适用</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rgbClr val="FF3399"/>
                          </a:solidFill>
                          <a:effectLst>
                            <a:outerShdw blurRad="38100" dist="38100" dir="2700000" algn="tl">
                              <a:srgbClr val="000000"/>
                            </a:outerShdw>
                          </a:effectLst>
                          <a:latin typeface="Arial" pitchFamily="34" charset="0"/>
                          <a:ea typeface="宋体" pitchFamily="2" charset="-122"/>
                        </a:rPr>
                        <a:t>X –</a:t>
                      </a:r>
                      <a:r>
                        <a:rPr kumimoji="0" lang="zh-CN" altLang="en-US" sz="2000" b="1" i="0" u="none" strike="noStrike" cap="none" normalizeH="0" baseline="0" smtClean="0">
                          <a:ln>
                            <a:noFill/>
                          </a:ln>
                          <a:solidFill>
                            <a:srgbClr val="FF3399"/>
                          </a:solidFill>
                          <a:effectLst>
                            <a:outerShdw blurRad="38100" dist="38100" dir="2700000" algn="tl">
                              <a:srgbClr val="000000"/>
                            </a:outerShdw>
                          </a:effectLst>
                          <a:latin typeface="Arial" pitchFamily="34" charset="0"/>
                          <a:ea typeface="宋体" pitchFamily="2" charset="-122"/>
                        </a:rPr>
                        <a:t>不适用</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l-GR" altLang="zh-CN" sz="2000" b="1" i="0" u="none" strike="noStrike" cap="none" normalizeH="0" baseline="0" smtClean="0">
                          <a:ln>
                            <a:noFill/>
                          </a:ln>
                          <a:solidFill>
                            <a:srgbClr val="FF3399"/>
                          </a:solidFill>
                          <a:effectLst>
                            <a:outerShdw blurRad="38100" dist="38100" dir="2700000" algn="tl">
                              <a:srgbClr val="000000"/>
                            </a:outerShdw>
                          </a:effectLst>
                          <a:latin typeface="Arial" pitchFamily="34" charset="0"/>
                          <a:ea typeface="宋体" pitchFamily="2" charset="-122"/>
                          <a:cs typeface="Arial" pitchFamily="34" charset="0"/>
                        </a:rPr>
                        <a:t>Δ </a:t>
                      </a:r>
                      <a:r>
                        <a:rPr kumimoji="0" lang="en-US" altLang="zh-CN" sz="2000" b="1" i="0" u="none" strike="noStrike" cap="none" normalizeH="0" baseline="0" smtClean="0">
                          <a:ln>
                            <a:noFill/>
                          </a:ln>
                          <a:solidFill>
                            <a:srgbClr val="FF3399"/>
                          </a:solidFill>
                          <a:effectLst>
                            <a:outerShdw blurRad="38100" dist="38100" dir="2700000" algn="tl">
                              <a:srgbClr val="000000"/>
                            </a:outerShdw>
                          </a:effectLst>
                          <a:latin typeface="Arial" pitchFamily="34" charset="0"/>
                          <a:ea typeface="宋体" pitchFamily="2" charset="-122"/>
                        </a:rPr>
                        <a:t>– </a:t>
                      </a:r>
                      <a:r>
                        <a:rPr kumimoji="0" lang="zh-CN" altLang="en-US" sz="2000" b="1" i="0" u="none" strike="noStrike" cap="none" normalizeH="0" baseline="0" smtClean="0">
                          <a:ln>
                            <a:noFill/>
                          </a:ln>
                          <a:solidFill>
                            <a:srgbClr val="FF3399"/>
                          </a:solidFill>
                          <a:effectLst>
                            <a:outerShdw blurRad="38100" dist="38100" dir="2700000" algn="tl">
                              <a:srgbClr val="000000"/>
                            </a:outerShdw>
                          </a:effectLst>
                          <a:latin typeface="Arial" pitchFamily="34" charset="0"/>
                          <a:ea typeface="宋体" pitchFamily="2" charset="-122"/>
                        </a:rPr>
                        <a:t>一般不用</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hMerge="1">
                  <a:txBody>
                    <a:bodyPr/>
                    <a:lstStyle/>
                    <a:p>
                      <a:endParaRPr lang="zh-CN" altLang="en-US"/>
                    </a:p>
                  </a:txBody>
                  <a:tcPr/>
                </a:tc>
                <a:tc rowSpan="3" h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火灾种类</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6713">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木材等一般火灾</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可燃液体火灾</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带电设备火灾</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金属火灾</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0025">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非水溶性</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水溶性</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r>
              <a:tr h="414338">
                <a:tc rowSpan="8">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液体</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直流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喷雾</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l-GR"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rPr>
                        <a:t>Δ</a:t>
                      </a: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l-GR"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rPr>
                        <a:t>Δ</a:t>
                      </a: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vMerge="1">
                  <a:txBody>
                    <a:bodyPr/>
                    <a:lstStyle/>
                    <a:p>
                      <a:endParaRPr lang="zh-CN" altLang="en-US"/>
                    </a:p>
                  </a:txBody>
                  <a:tcPr/>
                </a:tc>
                <a:tc rowSpan="6">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水溶液</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直流 （加强化剂）</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喷雾（加强化剂）</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水加表面活性剂</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l-GR"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rPr>
                        <a:t>Δ</a:t>
                      </a: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l-GR"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rPr>
                        <a:t>Δ</a:t>
                      </a: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水加增粘剂</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水胶</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酸碱灭火剂</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9"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11703" name="Group 9"/>
          <p:cNvGrpSpPr>
            <a:grpSpLocks/>
          </p:cNvGrpSpPr>
          <p:nvPr/>
        </p:nvGrpSpPr>
        <p:grpSpPr bwMode="auto">
          <a:xfrm>
            <a:off x="152400" y="152400"/>
            <a:ext cx="2362200" cy="1000125"/>
            <a:chOff x="152400" y="152400"/>
            <a:chExt cx="2362200" cy="1000125"/>
          </a:xfrm>
        </p:grpSpPr>
        <p:sp>
          <p:nvSpPr>
            <p:cNvPr id="91"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1170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Date Placeholder 3"/>
          <p:cNvSpPr>
            <a:spLocks noGrp="1"/>
          </p:cNvSpPr>
          <p:nvPr>
            <p:ph type="dt" sz="quarter" idx="10"/>
          </p:nvPr>
        </p:nvSpPr>
        <p:spPr/>
        <p:txBody>
          <a:bodyPr/>
          <a:lstStyle/>
          <a:p>
            <a:pPr>
              <a:defRPr/>
            </a:pPr>
            <a:fld id="{81547F0C-8AB0-4B3D-821E-F38C5945843D}" type="datetime1">
              <a:rPr lang="zh-CN" altLang="en-US"/>
              <a:pPr>
                <a:defRPr/>
              </a:pPr>
              <a:t>2017/4/18</a:t>
            </a:fld>
            <a:endParaRPr lang="en-US" altLang="zh-CN"/>
          </a:p>
        </p:txBody>
      </p:sp>
      <p:sp>
        <p:nvSpPr>
          <p:cNvPr id="86" name="Slide Number Placeholder 5"/>
          <p:cNvSpPr>
            <a:spLocks noGrp="1"/>
          </p:cNvSpPr>
          <p:nvPr>
            <p:ph type="sldNum" sz="quarter" idx="12"/>
          </p:nvPr>
        </p:nvSpPr>
        <p:spPr/>
        <p:txBody>
          <a:bodyPr/>
          <a:lstStyle/>
          <a:p>
            <a:pPr>
              <a:defRPr/>
            </a:pPr>
            <a:fld id="{65E3417F-7DC7-456C-AE60-0BF6C3257A10}" type="slidenum">
              <a:rPr lang="zh-CN" altLang="en-US"/>
              <a:pPr>
                <a:defRPr/>
              </a:pPr>
              <a:t>109</a:t>
            </a:fld>
            <a:endParaRPr lang="en-US" altLang="zh-CN"/>
          </a:p>
        </p:txBody>
      </p:sp>
      <p:sp>
        <p:nvSpPr>
          <p:cNvPr id="112644" name="Text Box 3"/>
          <p:cNvSpPr txBox="1">
            <a:spLocks noChangeArrowheads="1"/>
          </p:cNvSpPr>
          <p:nvPr/>
        </p:nvSpPr>
        <p:spPr bwMode="auto">
          <a:xfrm>
            <a:off x="381000" y="990600"/>
            <a:ext cx="8458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ctr">
              <a:lnSpc>
                <a:spcPct val="120000"/>
              </a:lnSpc>
            </a:pPr>
            <a:r>
              <a:rPr lang="zh-CN" altLang="en-US" sz="2400" b="1">
                <a:latin typeface="Times New Roman" pitchFamily="18" charset="0"/>
              </a:rPr>
              <a:t>各类灭火剂的使用范围</a:t>
            </a:r>
          </a:p>
        </p:txBody>
      </p:sp>
      <p:graphicFrame>
        <p:nvGraphicFramePr>
          <p:cNvPr id="442482" name="Group 114"/>
          <p:cNvGraphicFramePr>
            <a:graphicFrameLocks noGrp="1"/>
          </p:cNvGraphicFramePr>
          <p:nvPr/>
        </p:nvGraphicFramePr>
        <p:xfrm>
          <a:off x="228600" y="1600200"/>
          <a:ext cx="8686800" cy="4746308"/>
        </p:xfrm>
        <a:graphic>
          <a:graphicData uri="http://schemas.openxmlformats.org/drawingml/2006/table">
            <a:tbl>
              <a:tblPr/>
              <a:tblGrid>
                <a:gridCol w="387350"/>
                <a:gridCol w="388938"/>
                <a:gridCol w="2500312"/>
                <a:gridCol w="1066800"/>
                <a:gridCol w="1241425"/>
                <a:gridCol w="1317625"/>
                <a:gridCol w="1008063"/>
                <a:gridCol w="776287"/>
              </a:tblGrid>
              <a:tr h="304800">
                <a:tc rowSpan="3"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灭火剂</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rgbClr val="FF3399"/>
                          </a:solidFill>
                          <a:effectLst>
                            <a:outerShdw blurRad="38100" dist="38100" dir="2700000" algn="tl">
                              <a:srgbClr val="000000"/>
                            </a:outerShdw>
                          </a:effectLst>
                          <a:latin typeface="Arial" pitchFamily="34" charset="0"/>
                          <a:ea typeface="宋体" pitchFamily="2" charset="-122"/>
                        </a:rPr>
                        <a:t>O – </a:t>
                      </a:r>
                      <a:r>
                        <a:rPr kumimoji="0" lang="zh-CN" altLang="en-US" sz="2000" b="1" i="0" u="none" strike="noStrike" cap="none" normalizeH="0" baseline="0" smtClean="0">
                          <a:ln>
                            <a:noFill/>
                          </a:ln>
                          <a:solidFill>
                            <a:srgbClr val="FF3399"/>
                          </a:solidFill>
                          <a:effectLst>
                            <a:outerShdw blurRad="38100" dist="38100" dir="2700000" algn="tl">
                              <a:srgbClr val="000000"/>
                            </a:outerShdw>
                          </a:effectLst>
                          <a:latin typeface="Arial" pitchFamily="34" charset="0"/>
                          <a:ea typeface="宋体" pitchFamily="2" charset="-122"/>
                        </a:rPr>
                        <a:t>适用</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rgbClr val="FF3399"/>
                          </a:solidFill>
                          <a:effectLst>
                            <a:outerShdw blurRad="38100" dist="38100" dir="2700000" algn="tl">
                              <a:srgbClr val="000000"/>
                            </a:outerShdw>
                          </a:effectLst>
                          <a:latin typeface="Arial" pitchFamily="34" charset="0"/>
                          <a:ea typeface="宋体" pitchFamily="2" charset="-122"/>
                        </a:rPr>
                        <a:t>X – </a:t>
                      </a:r>
                      <a:r>
                        <a:rPr kumimoji="0" lang="zh-CN" altLang="en-US" sz="2000" b="1" i="0" u="none" strike="noStrike" cap="none" normalizeH="0" baseline="0" smtClean="0">
                          <a:ln>
                            <a:noFill/>
                          </a:ln>
                          <a:solidFill>
                            <a:srgbClr val="FF3399"/>
                          </a:solidFill>
                          <a:effectLst>
                            <a:outerShdw blurRad="38100" dist="38100" dir="2700000" algn="tl">
                              <a:srgbClr val="000000"/>
                            </a:outerShdw>
                          </a:effectLst>
                          <a:latin typeface="Arial" pitchFamily="34" charset="0"/>
                          <a:ea typeface="宋体" pitchFamily="2" charset="-122"/>
                        </a:rPr>
                        <a:t>不适用</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l-GR" altLang="zh-CN" sz="2000" b="1" i="0" u="none" strike="noStrike" cap="none" normalizeH="0" baseline="0" smtClean="0">
                          <a:ln>
                            <a:noFill/>
                          </a:ln>
                          <a:solidFill>
                            <a:srgbClr val="FF3399"/>
                          </a:solidFill>
                          <a:effectLst>
                            <a:outerShdw blurRad="38100" dist="38100" dir="2700000" algn="tl">
                              <a:srgbClr val="000000"/>
                            </a:outerShdw>
                          </a:effectLst>
                          <a:latin typeface="Arial" pitchFamily="34" charset="0"/>
                          <a:ea typeface="宋体" pitchFamily="2" charset="-122"/>
                          <a:cs typeface="Arial" pitchFamily="34" charset="0"/>
                        </a:rPr>
                        <a:t>Δ </a:t>
                      </a:r>
                      <a:r>
                        <a:rPr kumimoji="0" lang="en-US" altLang="zh-CN" sz="2000" b="1" i="0" u="none" strike="noStrike" cap="none" normalizeH="0" baseline="0" smtClean="0">
                          <a:ln>
                            <a:noFill/>
                          </a:ln>
                          <a:solidFill>
                            <a:srgbClr val="FF3399"/>
                          </a:solidFill>
                          <a:effectLst>
                            <a:outerShdw blurRad="38100" dist="38100" dir="2700000" algn="tl">
                              <a:srgbClr val="000000"/>
                            </a:outerShdw>
                          </a:effectLst>
                          <a:latin typeface="Arial" pitchFamily="34" charset="0"/>
                          <a:ea typeface="宋体" pitchFamily="2" charset="-122"/>
                        </a:rPr>
                        <a:t>– </a:t>
                      </a:r>
                      <a:r>
                        <a:rPr kumimoji="0" lang="zh-CN" altLang="en-US" sz="2000" b="1" i="0" u="none" strike="noStrike" cap="none" normalizeH="0" baseline="0" smtClean="0">
                          <a:ln>
                            <a:noFill/>
                          </a:ln>
                          <a:solidFill>
                            <a:srgbClr val="FF3399"/>
                          </a:solidFill>
                          <a:effectLst>
                            <a:outerShdw blurRad="38100" dist="38100" dir="2700000" algn="tl">
                              <a:srgbClr val="000000"/>
                            </a:outerShdw>
                          </a:effectLst>
                          <a:latin typeface="Arial" pitchFamily="34" charset="0"/>
                          <a:ea typeface="宋体" pitchFamily="2" charset="-122"/>
                        </a:rPr>
                        <a:t>一般不用</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hMerge="1">
                  <a:txBody>
                    <a:bodyPr/>
                    <a:lstStyle/>
                    <a:p>
                      <a:endParaRPr lang="zh-CN" altLang="en-US"/>
                    </a:p>
                  </a:txBody>
                  <a:tcPr/>
                </a:tc>
                <a:tc rowSpan="3" h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火灾种类</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6713">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木材等一般火灾</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可燃液体火灾</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带电设备火灾</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金属火灾</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0025">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非水溶性</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水溶性</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r>
              <a:tr h="414338">
                <a:tc rowSpan="8">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液体</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7">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泡沫</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化学泡沫</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l-GR"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rPr>
                        <a:t>Δ</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蛋白泡沫</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rPr>
                        <a:t>X</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氟蛋白泡沫</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水成膜泡沫（轻型）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合成泡沫</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l-GR"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rPr>
                        <a:t>Δ</a:t>
                      </a: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抗溶泡沫</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l-GR"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rPr>
                        <a:t>Δ</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高、中倍数泡沫</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v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特殊液体（</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7150)</a:t>
                      </a: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12726" name="Group 9"/>
          <p:cNvGrpSpPr>
            <a:grpSpLocks/>
          </p:cNvGrpSpPr>
          <p:nvPr/>
        </p:nvGrpSpPr>
        <p:grpSpPr bwMode="auto">
          <a:xfrm>
            <a:off x="152400" y="152400"/>
            <a:ext cx="2362200" cy="1000125"/>
            <a:chOff x="152400" y="152400"/>
            <a:chExt cx="2362200" cy="1000125"/>
          </a:xfrm>
        </p:grpSpPr>
        <p:sp>
          <p:nvSpPr>
            <p:cNvPr id="9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127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DBAFCF9C-344F-43C1-9F13-52136701E239}"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81CA0435-F4B1-4A62-AB98-834D80332D81}" type="slidenum">
              <a:rPr lang="zh-CN" altLang="en-US"/>
              <a:pPr>
                <a:defRPr/>
              </a:pPr>
              <a:t>11</a:t>
            </a:fld>
            <a:endParaRPr lang="en-US" altLang="zh-CN"/>
          </a:p>
        </p:txBody>
      </p:sp>
      <p:sp>
        <p:nvSpPr>
          <p:cNvPr id="17412" name="Text Box 4"/>
          <p:cNvSpPr txBox="1">
            <a:spLocks noChangeArrowheads="1"/>
          </p:cNvSpPr>
          <p:nvPr/>
        </p:nvSpPr>
        <p:spPr bwMode="auto">
          <a:xfrm>
            <a:off x="152400" y="1219200"/>
            <a:ext cx="8686800"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lnSpc>
                <a:spcPct val="150000"/>
              </a:lnSpc>
            </a:pPr>
            <a:r>
              <a:rPr lang="zh-CN" altLang="en-US" sz="2800" b="1" dirty="0">
                <a:solidFill>
                  <a:srgbClr val="00FF00"/>
                </a:solidFill>
              </a:rPr>
              <a:t>制定防火防爆措施可以从下面</a:t>
            </a:r>
            <a:r>
              <a:rPr lang="en-US" altLang="zh-CN" sz="2800" b="1" dirty="0">
                <a:solidFill>
                  <a:srgbClr val="00FF00"/>
                </a:solidFill>
              </a:rPr>
              <a:t>4</a:t>
            </a:r>
            <a:r>
              <a:rPr lang="zh-CN" altLang="en-US" sz="2800" b="1" dirty="0">
                <a:solidFill>
                  <a:srgbClr val="00FF00"/>
                </a:solidFill>
              </a:rPr>
              <a:t>个方面考虑：</a:t>
            </a:r>
          </a:p>
          <a:p>
            <a:pPr algn="just" eaLnBrk="1" hangingPunct="1">
              <a:lnSpc>
                <a:spcPct val="150000"/>
              </a:lnSpc>
            </a:pPr>
            <a:r>
              <a:rPr lang="en-US" altLang="zh-CN" sz="2400" b="1" dirty="0">
                <a:solidFill>
                  <a:srgbClr val="FFFF00"/>
                </a:solidFill>
              </a:rPr>
              <a:t>1. </a:t>
            </a:r>
            <a:r>
              <a:rPr lang="zh-CN" altLang="en-US" sz="2400" b="1" dirty="0">
                <a:solidFill>
                  <a:srgbClr val="FFFF00"/>
                </a:solidFill>
              </a:rPr>
              <a:t>预防措施：</a:t>
            </a:r>
            <a:r>
              <a:rPr lang="zh-CN" altLang="en-US" sz="2400" b="1" dirty="0"/>
              <a:t>是最理想、最重要的措施。基本点是使可燃物（还原剂）、氧化剂与点火（引爆）能源没有结合的机会，从根本上杜绝着火（爆炸）的可能性。</a:t>
            </a:r>
          </a:p>
          <a:p>
            <a:pPr eaLnBrk="1" hangingPunct="1">
              <a:lnSpc>
                <a:spcPct val="150000"/>
              </a:lnSpc>
            </a:pPr>
            <a:r>
              <a:rPr lang="en-US" altLang="zh-CN" sz="2400" b="1" dirty="0">
                <a:solidFill>
                  <a:srgbClr val="FFFF00"/>
                </a:solidFill>
              </a:rPr>
              <a:t>2. </a:t>
            </a:r>
            <a:r>
              <a:rPr lang="zh-CN" altLang="en-US" sz="2400" b="1" dirty="0">
                <a:solidFill>
                  <a:srgbClr val="FFFF00"/>
                </a:solidFill>
              </a:rPr>
              <a:t>限制性措施：</a:t>
            </a:r>
            <a:r>
              <a:rPr lang="zh-CN" altLang="en-US" sz="2400" b="1" dirty="0"/>
              <a:t>指发生火灾或爆炸事故时，能够起到限制其蔓延和扩大的措施。如在设备上安装阻火、泄压装置，在建筑物内设置防火墙等，采用限制性措施能有效减少事故损失。</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a:t>
            </a:r>
            <a:r>
              <a:rPr lang="zh-CN" altLang="en-US" sz="3200" dirty="0" smtClean="0"/>
              <a:t>础</a:t>
            </a:r>
          </a:p>
        </p:txBody>
      </p:sp>
      <p:grpSp>
        <p:nvGrpSpPr>
          <p:cNvPr id="1741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74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Date Placeholder 3"/>
          <p:cNvSpPr>
            <a:spLocks noGrp="1"/>
          </p:cNvSpPr>
          <p:nvPr>
            <p:ph type="dt" sz="quarter" idx="10"/>
          </p:nvPr>
        </p:nvSpPr>
        <p:spPr/>
        <p:txBody>
          <a:bodyPr/>
          <a:lstStyle/>
          <a:p>
            <a:pPr>
              <a:defRPr/>
            </a:pPr>
            <a:fld id="{A4BE3DEA-6C87-4CEA-9D03-AFF9BE5248C8}" type="datetime1">
              <a:rPr lang="zh-CN" altLang="en-US"/>
              <a:pPr>
                <a:defRPr/>
              </a:pPr>
              <a:t>2017/4/18</a:t>
            </a:fld>
            <a:endParaRPr lang="en-US" altLang="zh-CN"/>
          </a:p>
        </p:txBody>
      </p:sp>
      <p:sp>
        <p:nvSpPr>
          <p:cNvPr id="80" name="Slide Number Placeholder 5"/>
          <p:cNvSpPr>
            <a:spLocks noGrp="1"/>
          </p:cNvSpPr>
          <p:nvPr>
            <p:ph type="sldNum" sz="quarter" idx="12"/>
          </p:nvPr>
        </p:nvSpPr>
        <p:spPr/>
        <p:txBody>
          <a:bodyPr/>
          <a:lstStyle/>
          <a:p>
            <a:pPr>
              <a:defRPr/>
            </a:pPr>
            <a:fld id="{0CFCD41D-8B2A-4035-B12B-62692B125F4C}" type="slidenum">
              <a:rPr lang="zh-CN" altLang="en-US"/>
              <a:pPr>
                <a:defRPr/>
              </a:pPr>
              <a:t>110</a:t>
            </a:fld>
            <a:endParaRPr lang="en-US" altLang="zh-CN"/>
          </a:p>
        </p:txBody>
      </p:sp>
      <p:sp>
        <p:nvSpPr>
          <p:cNvPr id="113668" name="Text Box 3"/>
          <p:cNvSpPr txBox="1">
            <a:spLocks noChangeArrowheads="1"/>
          </p:cNvSpPr>
          <p:nvPr/>
        </p:nvSpPr>
        <p:spPr bwMode="auto">
          <a:xfrm>
            <a:off x="381000" y="990600"/>
            <a:ext cx="8458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ctr">
              <a:lnSpc>
                <a:spcPct val="120000"/>
              </a:lnSpc>
            </a:pPr>
            <a:r>
              <a:rPr lang="zh-CN" altLang="en-US" sz="2400" b="1">
                <a:latin typeface="Times New Roman" pitchFamily="18" charset="0"/>
              </a:rPr>
              <a:t>各类灭火剂的使用范围</a:t>
            </a:r>
          </a:p>
        </p:txBody>
      </p:sp>
      <p:graphicFrame>
        <p:nvGraphicFramePr>
          <p:cNvPr id="443556" name="Group 164"/>
          <p:cNvGraphicFramePr>
            <a:graphicFrameLocks noGrp="1"/>
          </p:cNvGraphicFramePr>
          <p:nvPr/>
        </p:nvGraphicFramePr>
        <p:xfrm>
          <a:off x="228600" y="1600200"/>
          <a:ext cx="8686800" cy="4321493"/>
        </p:xfrm>
        <a:graphic>
          <a:graphicData uri="http://schemas.openxmlformats.org/drawingml/2006/table">
            <a:tbl>
              <a:tblPr/>
              <a:tblGrid>
                <a:gridCol w="387350"/>
                <a:gridCol w="831850"/>
                <a:gridCol w="2057400"/>
                <a:gridCol w="1066800"/>
                <a:gridCol w="1241425"/>
                <a:gridCol w="1317625"/>
                <a:gridCol w="1008063"/>
                <a:gridCol w="776287"/>
              </a:tblGrid>
              <a:tr h="304800">
                <a:tc rowSpan="3"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灭火剂</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rgbClr val="FF3399"/>
                          </a:solidFill>
                          <a:effectLst>
                            <a:outerShdw blurRad="38100" dist="38100" dir="2700000" algn="tl">
                              <a:srgbClr val="000000"/>
                            </a:outerShdw>
                          </a:effectLst>
                          <a:latin typeface="Arial" pitchFamily="34" charset="0"/>
                          <a:ea typeface="宋体" pitchFamily="2" charset="-122"/>
                        </a:rPr>
                        <a:t>O – </a:t>
                      </a:r>
                      <a:r>
                        <a:rPr kumimoji="0" lang="zh-CN" altLang="en-US" sz="2000" b="1" i="0" u="none" strike="noStrike" cap="none" normalizeH="0" baseline="0" smtClean="0">
                          <a:ln>
                            <a:noFill/>
                          </a:ln>
                          <a:solidFill>
                            <a:srgbClr val="FF3399"/>
                          </a:solidFill>
                          <a:effectLst>
                            <a:outerShdw blurRad="38100" dist="38100" dir="2700000" algn="tl">
                              <a:srgbClr val="000000"/>
                            </a:outerShdw>
                          </a:effectLst>
                          <a:latin typeface="Arial" pitchFamily="34" charset="0"/>
                          <a:ea typeface="宋体" pitchFamily="2" charset="-122"/>
                        </a:rPr>
                        <a:t>适用</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rgbClr val="FF3399"/>
                          </a:solidFill>
                          <a:effectLst>
                            <a:outerShdw blurRad="38100" dist="38100" dir="2700000" algn="tl">
                              <a:srgbClr val="000000"/>
                            </a:outerShdw>
                          </a:effectLst>
                          <a:latin typeface="Arial" pitchFamily="34" charset="0"/>
                          <a:ea typeface="宋体" pitchFamily="2" charset="-122"/>
                        </a:rPr>
                        <a:t>X – </a:t>
                      </a:r>
                      <a:r>
                        <a:rPr kumimoji="0" lang="zh-CN" altLang="en-US" sz="2000" b="1" i="0" u="none" strike="noStrike" cap="none" normalizeH="0" baseline="0" smtClean="0">
                          <a:ln>
                            <a:noFill/>
                          </a:ln>
                          <a:solidFill>
                            <a:srgbClr val="FF3399"/>
                          </a:solidFill>
                          <a:effectLst>
                            <a:outerShdw blurRad="38100" dist="38100" dir="2700000" algn="tl">
                              <a:srgbClr val="000000"/>
                            </a:outerShdw>
                          </a:effectLst>
                          <a:latin typeface="Arial" pitchFamily="34" charset="0"/>
                          <a:ea typeface="宋体" pitchFamily="2" charset="-122"/>
                        </a:rPr>
                        <a:t>不适用</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l-GR" altLang="zh-CN" sz="2000" b="1" i="0" u="none" strike="noStrike" cap="none" normalizeH="0" baseline="0" smtClean="0">
                          <a:ln>
                            <a:noFill/>
                          </a:ln>
                          <a:solidFill>
                            <a:srgbClr val="FF3399"/>
                          </a:solidFill>
                          <a:effectLst>
                            <a:outerShdw blurRad="38100" dist="38100" dir="2700000" algn="tl">
                              <a:srgbClr val="000000"/>
                            </a:outerShdw>
                          </a:effectLst>
                          <a:latin typeface="Arial" pitchFamily="34" charset="0"/>
                          <a:ea typeface="宋体" pitchFamily="2" charset="-122"/>
                          <a:cs typeface="Arial" pitchFamily="34" charset="0"/>
                        </a:rPr>
                        <a:t>Δ </a:t>
                      </a:r>
                      <a:r>
                        <a:rPr kumimoji="0" lang="en-US" altLang="zh-CN" sz="2000" b="1" i="0" u="none" strike="noStrike" cap="none" normalizeH="0" baseline="0" smtClean="0">
                          <a:ln>
                            <a:noFill/>
                          </a:ln>
                          <a:solidFill>
                            <a:srgbClr val="FF3399"/>
                          </a:solidFill>
                          <a:effectLst>
                            <a:outerShdw blurRad="38100" dist="38100" dir="2700000" algn="tl">
                              <a:srgbClr val="000000"/>
                            </a:outerShdw>
                          </a:effectLst>
                          <a:latin typeface="Arial" pitchFamily="34" charset="0"/>
                          <a:ea typeface="宋体" pitchFamily="2" charset="-122"/>
                        </a:rPr>
                        <a:t>–</a:t>
                      </a:r>
                      <a:r>
                        <a:rPr kumimoji="0" lang="zh-CN" altLang="en-US" sz="2000" b="1" i="0" u="none" strike="noStrike" cap="none" normalizeH="0" baseline="0" smtClean="0">
                          <a:ln>
                            <a:noFill/>
                          </a:ln>
                          <a:solidFill>
                            <a:srgbClr val="FF3399"/>
                          </a:solidFill>
                          <a:effectLst>
                            <a:outerShdw blurRad="38100" dist="38100" dir="2700000" algn="tl">
                              <a:srgbClr val="000000"/>
                            </a:outerShdw>
                          </a:effectLst>
                          <a:latin typeface="Arial" pitchFamily="34" charset="0"/>
                          <a:ea typeface="宋体" pitchFamily="2" charset="-122"/>
                        </a:rPr>
                        <a:t> 一般不用</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hMerge="1">
                  <a:txBody>
                    <a:bodyPr/>
                    <a:lstStyle/>
                    <a:p>
                      <a:endParaRPr lang="zh-CN" altLang="en-US"/>
                    </a:p>
                  </a:txBody>
                  <a:tcPr/>
                </a:tc>
                <a:tc rowSpan="3" h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火灾种类</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6713">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木材等一般火灾</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可燃液体火灾</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带电设备火灾</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金属火灾</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非水溶性</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水溶性</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r>
              <a:tr h="414338">
                <a:tc rowSpan="7">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气体</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5">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卤</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代</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CF</a:t>
                      </a:r>
                      <a:r>
                        <a:rPr kumimoji="0" lang="en-US" altLang="zh-CN" sz="2000" b="1" i="0" u="none" strike="noStrike" cap="none" normalizeH="0" baseline="-25000" smtClean="0">
                          <a:ln>
                            <a:noFill/>
                          </a:ln>
                          <a:solidFill>
                            <a:schemeClr val="tx1"/>
                          </a:solidFill>
                          <a:effectLst>
                            <a:outerShdw blurRad="38100" dist="38100" dir="2700000" algn="tl">
                              <a:srgbClr val="000000"/>
                            </a:outerShdw>
                          </a:effectLst>
                          <a:latin typeface="Arial" pitchFamily="34" charset="0"/>
                          <a:ea typeface="宋体" pitchFamily="2" charset="-122"/>
                        </a:rPr>
                        <a:t>2</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Br</a:t>
                      </a:r>
                      <a:r>
                        <a:rPr kumimoji="0" lang="en-US" altLang="zh-CN" sz="2000" b="1" i="0" u="none" strike="noStrike" cap="none" normalizeH="0" baseline="-25000" smtClean="0">
                          <a:ln>
                            <a:noFill/>
                          </a:ln>
                          <a:solidFill>
                            <a:schemeClr val="tx1"/>
                          </a:solidFill>
                          <a:effectLst>
                            <a:outerShdw blurRad="38100" dist="38100" dir="2700000" algn="tl">
                              <a:srgbClr val="000000"/>
                            </a:outerShdw>
                          </a:effectLst>
                          <a:latin typeface="Arial" pitchFamily="34" charset="0"/>
                          <a:ea typeface="宋体" pitchFamily="2" charset="-122"/>
                        </a:rPr>
                        <a:t>2</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(12001)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l-GR"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rPr>
                        <a:t>Δ</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C</a:t>
                      </a:r>
                      <a:r>
                        <a:rPr kumimoji="0" lang="en-US" altLang="zh-CN" sz="2000" b="1" i="0" u="none" strike="noStrike" cap="none" normalizeH="0" baseline="-25000" smtClean="0">
                          <a:ln>
                            <a:noFill/>
                          </a:ln>
                          <a:solidFill>
                            <a:schemeClr val="tx1"/>
                          </a:solidFill>
                          <a:effectLst>
                            <a:outerShdw blurRad="38100" dist="38100" dir="2700000" algn="tl">
                              <a:srgbClr val="000000"/>
                            </a:outerShdw>
                          </a:effectLst>
                          <a:latin typeface="Arial" pitchFamily="34" charset="0"/>
                          <a:ea typeface="宋体" pitchFamily="2" charset="-122"/>
                        </a:rPr>
                        <a:t>2</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F</a:t>
                      </a:r>
                      <a:r>
                        <a:rPr kumimoji="0" lang="en-US" altLang="zh-CN" sz="2000" b="1" i="0" u="none" strike="noStrike" cap="none" normalizeH="0" baseline="-25000" smtClean="0">
                          <a:ln>
                            <a:noFill/>
                          </a:ln>
                          <a:solidFill>
                            <a:schemeClr val="tx1"/>
                          </a:solidFill>
                          <a:effectLst>
                            <a:outerShdw blurRad="38100" dist="38100" dir="2700000" algn="tl">
                              <a:srgbClr val="000000"/>
                            </a:outerShdw>
                          </a:effectLst>
                          <a:latin typeface="Arial" pitchFamily="34" charset="0"/>
                          <a:ea typeface="宋体" pitchFamily="2" charset="-122"/>
                        </a:rPr>
                        <a:t>4</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Br(2402)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l-GR"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rPr>
                        <a:t>Δ</a:t>
                      </a: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rPr>
                        <a:t>X</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CCl</a:t>
                      </a:r>
                      <a:r>
                        <a:rPr kumimoji="0" lang="en-US" altLang="zh-CN" sz="2000" b="1" i="0" u="none" strike="noStrike" cap="none" normalizeH="0" baseline="-25000" smtClean="0">
                          <a:ln>
                            <a:noFill/>
                          </a:ln>
                          <a:solidFill>
                            <a:schemeClr val="tx1"/>
                          </a:solidFill>
                          <a:effectLst>
                            <a:outerShdw blurRad="38100" dist="38100" dir="2700000" algn="tl">
                              <a:srgbClr val="000000"/>
                            </a:outerShdw>
                          </a:effectLst>
                          <a:latin typeface="Arial" pitchFamily="34" charset="0"/>
                          <a:ea typeface="宋体"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l-GR"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rPr>
                        <a:t>Δ</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CF</a:t>
                      </a:r>
                      <a:r>
                        <a:rPr kumimoji="0" lang="en-US" altLang="zh-CN" sz="2000" b="1" i="0" u="none" strike="noStrike" cap="none" normalizeH="0" baseline="-25000" smtClean="0">
                          <a:ln>
                            <a:noFill/>
                          </a:ln>
                          <a:solidFill>
                            <a:schemeClr val="tx1"/>
                          </a:solidFill>
                          <a:effectLst>
                            <a:outerShdw blurRad="38100" dist="38100" dir="2700000" algn="tl">
                              <a:srgbClr val="000000"/>
                            </a:outerShdw>
                          </a:effectLst>
                          <a:latin typeface="Arial" pitchFamily="34" charset="0"/>
                          <a:ea typeface="宋体" pitchFamily="2" charset="-122"/>
                        </a:rPr>
                        <a:t>2</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ClBr(1211)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l-GR"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rPr>
                        <a:t>Δ</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CF</a:t>
                      </a:r>
                      <a:r>
                        <a:rPr kumimoji="0" lang="en-US" altLang="zh-CN" sz="2000" b="1" i="0" u="none" strike="noStrike" cap="none" normalizeH="0" baseline="-25000" smtClean="0">
                          <a:ln>
                            <a:noFill/>
                          </a:ln>
                          <a:solidFill>
                            <a:schemeClr val="tx1"/>
                          </a:solidFill>
                          <a:effectLst>
                            <a:outerShdw blurRad="38100" dist="38100" dir="2700000" algn="tl">
                              <a:srgbClr val="000000"/>
                            </a:outerShdw>
                          </a:effectLst>
                          <a:latin typeface="Arial" pitchFamily="34" charset="0"/>
                          <a:ea typeface="宋体" pitchFamily="2" charset="-122"/>
                        </a:rPr>
                        <a:t>3</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Br(1301)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l-GR"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rPr>
                        <a:t>Δ</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v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不燃气体</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CO</a:t>
                      </a:r>
                      <a:r>
                        <a:rPr kumimoji="0" lang="en-US" altLang="zh-CN" sz="2000" b="1" i="0" u="none" strike="noStrike" cap="none" normalizeH="0" baseline="-25000" smtClean="0">
                          <a:ln>
                            <a:noFill/>
                          </a:ln>
                          <a:solidFill>
                            <a:schemeClr val="tx1"/>
                          </a:solidFill>
                          <a:effectLst>
                            <a:outerShdw blurRad="38100" dist="38100" dir="2700000" algn="tl">
                              <a:srgbClr val="000000"/>
                            </a:outerShdw>
                          </a:effectLst>
                          <a:latin typeface="Arial" pitchFamily="34"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l-GR"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rPr>
                        <a:t>Δ</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N</a:t>
                      </a:r>
                      <a:r>
                        <a:rPr kumimoji="0" lang="en-US" altLang="zh-CN" sz="2000" b="1" i="0" u="none" strike="noStrike" cap="none" normalizeH="0" baseline="-25000" smtClean="0">
                          <a:ln>
                            <a:noFill/>
                          </a:ln>
                          <a:solidFill>
                            <a:schemeClr val="tx1"/>
                          </a:solidFill>
                          <a:effectLst>
                            <a:outerShdw blurRad="38100" dist="38100" dir="2700000" algn="tl">
                              <a:srgbClr val="000000"/>
                            </a:outerShdw>
                          </a:effectLst>
                          <a:latin typeface="Arial" pitchFamily="34"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l-GR"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rPr>
                        <a:t>Δ</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13744" name="Group 9"/>
          <p:cNvGrpSpPr>
            <a:grpSpLocks/>
          </p:cNvGrpSpPr>
          <p:nvPr/>
        </p:nvGrpSpPr>
        <p:grpSpPr bwMode="auto">
          <a:xfrm>
            <a:off x="152400" y="152400"/>
            <a:ext cx="2362200" cy="1000125"/>
            <a:chOff x="152400" y="152400"/>
            <a:chExt cx="2362200" cy="1000125"/>
          </a:xfrm>
        </p:grpSpPr>
        <p:sp>
          <p:nvSpPr>
            <p:cNvPr id="84"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1374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Date Placeholder 3"/>
          <p:cNvSpPr>
            <a:spLocks noGrp="1"/>
          </p:cNvSpPr>
          <p:nvPr>
            <p:ph type="dt" sz="quarter" idx="10"/>
          </p:nvPr>
        </p:nvSpPr>
        <p:spPr/>
        <p:txBody>
          <a:bodyPr/>
          <a:lstStyle/>
          <a:p>
            <a:pPr>
              <a:defRPr/>
            </a:pPr>
            <a:fld id="{085ACD21-E9DC-408A-8513-C25B964949E4}" type="datetime1">
              <a:rPr lang="zh-CN" altLang="en-US"/>
              <a:pPr>
                <a:defRPr/>
              </a:pPr>
              <a:t>2017/4/18</a:t>
            </a:fld>
            <a:endParaRPr lang="en-US" altLang="zh-CN"/>
          </a:p>
        </p:txBody>
      </p:sp>
      <p:sp>
        <p:nvSpPr>
          <p:cNvPr id="58" name="Slide Number Placeholder 5"/>
          <p:cNvSpPr>
            <a:spLocks noGrp="1"/>
          </p:cNvSpPr>
          <p:nvPr>
            <p:ph type="sldNum" sz="quarter" idx="12"/>
          </p:nvPr>
        </p:nvSpPr>
        <p:spPr/>
        <p:txBody>
          <a:bodyPr/>
          <a:lstStyle/>
          <a:p>
            <a:pPr>
              <a:defRPr/>
            </a:pPr>
            <a:fld id="{093D14BF-D5F3-43E1-A4D5-BBF98DECF7CB}" type="slidenum">
              <a:rPr lang="zh-CN" altLang="en-US"/>
              <a:pPr>
                <a:defRPr/>
              </a:pPr>
              <a:t>111</a:t>
            </a:fld>
            <a:endParaRPr lang="en-US" altLang="zh-CN"/>
          </a:p>
        </p:txBody>
      </p:sp>
      <p:sp>
        <p:nvSpPr>
          <p:cNvPr id="114692" name="Text Box 3"/>
          <p:cNvSpPr txBox="1">
            <a:spLocks noChangeArrowheads="1"/>
          </p:cNvSpPr>
          <p:nvPr/>
        </p:nvSpPr>
        <p:spPr bwMode="auto">
          <a:xfrm>
            <a:off x="381000" y="1219200"/>
            <a:ext cx="8458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ctr">
              <a:lnSpc>
                <a:spcPct val="120000"/>
              </a:lnSpc>
            </a:pPr>
            <a:r>
              <a:rPr lang="zh-CN" altLang="en-US" sz="2400" b="1">
                <a:latin typeface="Times New Roman" pitchFamily="18" charset="0"/>
              </a:rPr>
              <a:t>各类灭火剂的使用范围</a:t>
            </a:r>
          </a:p>
        </p:txBody>
      </p:sp>
      <p:graphicFrame>
        <p:nvGraphicFramePr>
          <p:cNvPr id="445548" name="Group 108"/>
          <p:cNvGraphicFramePr>
            <a:graphicFrameLocks noGrp="1"/>
          </p:cNvGraphicFramePr>
          <p:nvPr/>
        </p:nvGraphicFramePr>
        <p:xfrm>
          <a:off x="228600" y="1828800"/>
          <a:ext cx="8686800" cy="3132773"/>
        </p:xfrm>
        <a:graphic>
          <a:graphicData uri="http://schemas.openxmlformats.org/drawingml/2006/table">
            <a:tbl>
              <a:tblPr/>
              <a:tblGrid>
                <a:gridCol w="387350"/>
                <a:gridCol w="831850"/>
                <a:gridCol w="2057400"/>
                <a:gridCol w="1066800"/>
                <a:gridCol w="1241425"/>
                <a:gridCol w="1317625"/>
                <a:gridCol w="1008063"/>
                <a:gridCol w="776287"/>
              </a:tblGrid>
              <a:tr h="304800">
                <a:tc rowSpan="3"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灭火剂</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rgbClr val="FF3399"/>
                          </a:solidFill>
                          <a:effectLst>
                            <a:outerShdw blurRad="38100" dist="38100" dir="2700000" algn="tl">
                              <a:srgbClr val="000000"/>
                            </a:outerShdw>
                          </a:effectLst>
                          <a:latin typeface="Arial" pitchFamily="34" charset="0"/>
                          <a:ea typeface="宋体" pitchFamily="2" charset="-122"/>
                        </a:rPr>
                        <a:t>O – </a:t>
                      </a:r>
                      <a:r>
                        <a:rPr kumimoji="0" lang="zh-CN" altLang="en-US" sz="2000" b="1" i="0" u="none" strike="noStrike" cap="none" normalizeH="0" baseline="0" smtClean="0">
                          <a:ln>
                            <a:noFill/>
                          </a:ln>
                          <a:solidFill>
                            <a:srgbClr val="FF3399"/>
                          </a:solidFill>
                          <a:effectLst>
                            <a:outerShdw blurRad="38100" dist="38100" dir="2700000" algn="tl">
                              <a:srgbClr val="000000"/>
                            </a:outerShdw>
                          </a:effectLst>
                          <a:latin typeface="Arial" pitchFamily="34" charset="0"/>
                          <a:ea typeface="宋体" pitchFamily="2" charset="-122"/>
                        </a:rPr>
                        <a:t>适用</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rgbClr val="FF3399"/>
                          </a:solidFill>
                          <a:effectLst>
                            <a:outerShdw blurRad="38100" dist="38100" dir="2700000" algn="tl">
                              <a:srgbClr val="000000"/>
                            </a:outerShdw>
                          </a:effectLst>
                          <a:latin typeface="Arial" pitchFamily="34" charset="0"/>
                          <a:ea typeface="宋体" pitchFamily="2" charset="-122"/>
                        </a:rPr>
                        <a:t>X-</a:t>
                      </a:r>
                      <a:r>
                        <a:rPr kumimoji="0" lang="zh-CN" altLang="en-US" sz="2000" b="1" i="0" u="none" strike="noStrike" cap="none" normalizeH="0" baseline="0" smtClean="0">
                          <a:ln>
                            <a:noFill/>
                          </a:ln>
                          <a:solidFill>
                            <a:srgbClr val="FF3399"/>
                          </a:solidFill>
                          <a:effectLst>
                            <a:outerShdw blurRad="38100" dist="38100" dir="2700000" algn="tl">
                              <a:srgbClr val="000000"/>
                            </a:outerShdw>
                          </a:effectLst>
                          <a:latin typeface="Arial" pitchFamily="34" charset="0"/>
                          <a:ea typeface="宋体" pitchFamily="2" charset="-122"/>
                        </a:rPr>
                        <a:t>不适用</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l-GR" altLang="zh-CN" sz="2000" b="1" i="0" u="none" strike="noStrike" cap="none" normalizeH="0" baseline="0" smtClean="0">
                          <a:ln>
                            <a:noFill/>
                          </a:ln>
                          <a:solidFill>
                            <a:srgbClr val="FF3399"/>
                          </a:solidFill>
                          <a:effectLst>
                            <a:outerShdw blurRad="38100" dist="38100" dir="2700000" algn="tl">
                              <a:srgbClr val="000000"/>
                            </a:outerShdw>
                          </a:effectLst>
                          <a:latin typeface="Arial" pitchFamily="34" charset="0"/>
                          <a:ea typeface="宋体" pitchFamily="2" charset="-122"/>
                          <a:cs typeface="Arial" pitchFamily="34" charset="0"/>
                        </a:rPr>
                        <a:t>Δ</a:t>
                      </a:r>
                      <a:r>
                        <a:rPr kumimoji="0" lang="en-US" altLang="zh-CN" sz="2000" b="1" i="0" u="none" strike="noStrike" cap="none" normalizeH="0" baseline="0" smtClean="0">
                          <a:ln>
                            <a:noFill/>
                          </a:ln>
                          <a:solidFill>
                            <a:srgbClr val="FF3399"/>
                          </a:solidFill>
                          <a:effectLst>
                            <a:outerShdw blurRad="38100" dist="38100" dir="2700000" algn="tl">
                              <a:srgbClr val="000000"/>
                            </a:outerShdw>
                          </a:effectLst>
                          <a:latin typeface="Arial" pitchFamily="34" charset="0"/>
                          <a:ea typeface="宋体" pitchFamily="2" charset="-122"/>
                          <a:cs typeface="Arial" pitchFamily="34" charset="0"/>
                        </a:rPr>
                        <a:t>-</a:t>
                      </a:r>
                      <a:r>
                        <a:rPr kumimoji="0" lang="zh-CN" altLang="en-US" sz="2000" b="1" i="0" u="none" strike="noStrike" cap="none" normalizeH="0" baseline="0" smtClean="0">
                          <a:ln>
                            <a:noFill/>
                          </a:ln>
                          <a:solidFill>
                            <a:srgbClr val="FF3399"/>
                          </a:solidFill>
                          <a:effectLst>
                            <a:outerShdw blurRad="38100" dist="38100" dir="2700000" algn="tl">
                              <a:srgbClr val="000000"/>
                            </a:outerShdw>
                          </a:effectLst>
                          <a:latin typeface="Arial" pitchFamily="34" charset="0"/>
                          <a:ea typeface="宋体" pitchFamily="2" charset="-122"/>
                        </a:rPr>
                        <a:t> 一般不用</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hMerge="1">
                  <a:txBody>
                    <a:bodyPr/>
                    <a:lstStyle/>
                    <a:p>
                      <a:endParaRPr lang="zh-CN" altLang="en-US"/>
                    </a:p>
                  </a:txBody>
                  <a:tcPr/>
                </a:tc>
                <a:tc rowSpan="3" hMerge="1">
                  <a:txBody>
                    <a:bodyPr/>
                    <a:lstStyle/>
                    <a:p>
                      <a:endParaRPr lang="zh-CN" altLang="en-US"/>
                    </a:p>
                  </a:txBody>
                  <a:tcPr/>
                </a:tc>
                <a:tc gridSpan="5">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火灾种类</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66713">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木材等一般火灾</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可燃液体火灾</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带电设备火灾</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金属火灾</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非水溶性</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水溶性</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r>
              <a:tr h="414338">
                <a:tc row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固体</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干粉</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钠盐、钾盐</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l-GR"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rPr>
                        <a:t>Δ</a:t>
                      </a:r>
                      <a:endPar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磷酸盐干粉</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rPr>
                        <a:t>O</a:t>
                      </a: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rPr>
                        <a:t>X</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金属火灾用干粉</a:t>
                      </a:r>
                      <a:endParaRPr kumimoji="0" lang="zh-CN" altLang="en-US" sz="2000" b="1" i="0" u="none" strike="noStrike" cap="none" normalizeH="0" baseline="-25000" smtClean="0">
                        <a:ln>
                          <a:noFill/>
                        </a:ln>
                        <a:solidFill>
                          <a:schemeClr val="tx1"/>
                        </a:solidFill>
                        <a:effectLst>
                          <a:outerShdw blurRad="38100" dist="38100" dir="2700000" algn="tl">
                            <a:srgbClr val="000000"/>
                          </a:outerShdw>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v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烟雾灭火剂</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cs typeface="Arial"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X</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14746" name="Group 9"/>
          <p:cNvGrpSpPr>
            <a:grpSpLocks/>
          </p:cNvGrpSpPr>
          <p:nvPr/>
        </p:nvGrpSpPr>
        <p:grpSpPr bwMode="auto">
          <a:xfrm>
            <a:off x="152400" y="152400"/>
            <a:ext cx="2362200" cy="1000125"/>
            <a:chOff x="152400" y="152400"/>
            <a:chExt cx="2362200" cy="1000125"/>
          </a:xfrm>
        </p:grpSpPr>
        <p:sp>
          <p:nvSpPr>
            <p:cNvPr id="62"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14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4"/>
          <p:cNvSpPr>
            <a:spLocks noGrp="1"/>
          </p:cNvSpPr>
          <p:nvPr>
            <p:ph type="dt" sz="quarter" idx="10"/>
          </p:nvPr>
        </p:nvSpPr>
        <p:spPr/>
        <p:txBody>
          <a:bodyPr/>
          <a:lstStyle/>
          <a:p>
            <a:pPr>
              <a:defRPr/>
            </a:pPr>
            <a:fld id="{A237DC94-9374-49CD-A7F6-D80B04C80CD1}" type="datetime1">
              <a:rPr lang="zh-CN" altLang="en-US"/>
              <a:pPr>
                <a:defRPr/>
              </a:pPr>
              <a:t>2017/4/18</a:t>
            </a:fld>
            <a:endParaRPr lang="en-US" altLang="zh-CN"/>
          </a:p>
        </p:txBody>
      </p:sp>
      <p:sp>
        <p:nvSpPr>
          <p:cNvPr id="9" name="Slide Number Placeholder 6"/>
          <p:cNvSpPr>
            <a:spLocks noGrp="1"/>
          </p:cNvSpPr>
          <p:nvPr>
            <p:ph type="sldNum" sz="quarter" idx="12"/>
          </p:nvPr>
        </p:nvSpPr>
        <p:spPr/>
        <p:txBody>
          <a:bodyPr/>
          <a:lstStyle/>
          <a:p>
            <a:pPr>
              <a:defRPr/>
            </a:pPr>
            <a:fld id="{D0127E90-F673-476C-9C1A-EA5B9B03F2CB}" type="slidenum">
              <a:rPr lang="zh-CN" altLang="en-US"/>
              <a:pPr>
                <a:defRPr/>
              </a:pPr>
              <a:t>112</a:t>
            </a:fld>
            <a:endParaRPr lang="en-US" altLang="zh-CN"/>
          </a:p>
        </p:txBody>
      </p:sp>
      <p:pic>
        <p:nvPicPr>
          <p:cNvPr id="115716" name="Picture 9"/>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a:xfrm>
            <a:off x="1524000" y="2209800"/>
            <a:ext cx="2122488" cy="4419600"/>
          </a:xfrm>
          <a:noFill/>
          <a:extLst>
            <a:ext uri="{909E8E84-426E-40DD-AFC4-6F175D3DCCD1}">
              <a14:hiddenFill xmlns:a14="http://schemas.microsoft.com/office/drawing/2010/main">
                <a:solidFill>
                  <a:srgbClr val="FFFFFF"/>
                </a:solidFill>
              </a14:hiddenFill>
            </a:ext>
          </a:extLst>
        </p:spPr>
      </p:pic>
      <p:sp>
        <p:nvSpPr>
          <p:cNvPr id="115717" name="Text Box 4"/>
          <p:cNvSpPr txBox="1">
            <a:spLocks noChangeArrowheads="1"/>
          </p:cNvSpPr>
          <p:nvPr/>
        </p:nvSpPr>
        <p:spPr bwMode="auto">
          <a:xfrm>
            <a:off x="381000" y="1219200"/>
            <a:ext cx="8458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a:lnSpc>
                <a:spcPct val="120000"/>
              </a:lnSpc>
            </a:pPr>
            <a:r>
              <a:rPr lang="zh-CN" altLang="en-US" sz="2400" b="1">
                <a:solidFill>
                  <a:srgbClr val="00CC00"/>
                </a:solidFill>
                <a:latin typeface="Times New Roman" pitchFamily="18" charset="0"/>
              </a:rPr>
              <a:t>灭火器的使用与保养</a:t>
            </a:r>
            <a:endParaRPr lang="zh-CN" altLang="en-US" b="1">
              <a:solidFill>
                <a:srgbClr val="00CC00"/>
              </a:solidFill>
              <a:latin typeface="Times New Roman" pitchFamily="18" charset="0"/>
            </a:endParaRPr>
          </a:p>
        </p:txBody>
      </p:sp>
      <p:sp>
        <p:nvSpPr>
          <p:cNvPr id="115718" name="Text Box 5"/>
          <p:cNvSpPr txBox="1">
            <a:spLocks noChangeArrowheads="1"/>
          </p:cNvSpPr>
          <p:nvPr/>
        </p:nvSpPr>
        <p:spPr bwMode="auto">
          <a:xfrm>
            <a:off x="3048000" y="16002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spcBef>
                <a:spcPct val="50000"/>
              </a:spcBef>
            </a:pPr>
            <a:r>
              <a:rPr lang="zh-CN" altLang="en-US" sz="2400" b="1" dirty="0">
                <a:solidFill>
                  <a:srgbClr val="FFFF00"/>
                </a:solidFill>
              </a:rPr>
              <a:t>化学泡沫灭火器</a:t>
            </a:r>
          </a:p>
        </p:txBody>
      </p:sp>
      <p:sp>
        <p:nvSpPr>
          <p:cNvPr id="11"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15720" name="Group 9"/>
          <p:cNvGrpSpPr>
            <a:grpSpLocks/>
          </p:cNvGrpSpPr>
          <p:nvPr/>
        </p:nvGrpSpPr>
        <p:grpSpPr bwMode="auto">
          <a:xfrm>
            <a:off x="152400" y="152400"/>
            <a:ext cx="2362200" cy="1000125"/>
            <a:chOff x="152400" y="152400"/>
            <a:chExt cx="2362200" cy="1000125"/>
          </a:xfrm>
        </p:grpSpPr>
        <p:sp>
          <p:nvSpPr>
            <p:cNvPr id="13"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1572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115721"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209800"/>
            <a:ext cx="37338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4"/>
          <p:cNvSpPr>
            <a:spLocks noGrp="1"/>
          </p:cNvSpPr>
          <p:nvPr>
            <p:ph type="dt" sz="quarter" idx="10"/>
          </p:nvPr>
        </p:nvSpPr>
        <p:spPr/>
        <p:txBody>
          <a:bodyPr/>
          <a:lstStyle/>
          <a:p>
            <a:pPr>
              <a:defRPr/>
            </a:pPr>
            <a:fld id="{A237DC94-9374-49CD-A7F6-D80B04C80CD1}" type="datetime1">
              <a:rPr lang="zh-CN" altLang="en-US"/>
              <a:pPr>
                <a:defRPr/>
              </a:pPr>
              <a:t>2017/4/18</a:t>
            </a:fld>
            <a:endParaRPr lang="en-US" altLang="zh-CN"/>
          </a:p>
        </p:txBody>
      </p:sp>
      <p:sp>
        <p:nvSpPr>
          <p:cNvPr id="9" name="Slide Number Placeholder 6"/>
          <p:cNvSpPr>
            <a:spLocks noGrp="1"/>
          </p:cNvSpPr>
          <p:nvPr>
            <p:ph type="sldNum" sz="quarter" idx="12"/>
          </p:nvPr>
        </p:nvSpPr>
        <p:spPr/>
        <p:txBody>
          <a:bodyPr/>
          <a:lstStyle/>
          <a:p>
            <a:pPr>
              <a:defRPr/>
            </a:pPr>
            <a:fld id="{F5C989E3-B3D5-4AA1-B4A3-D83920975A98}" type="slidenum">
              <a:rPr lang="zh-CN" altLang="en-US"/>
              <a:pPr>
                <a:defRPr/>
              </a:pPr>
              <a:t>113</a:t>
            </a:fld>
            <a:endParaRPr lang="en-US" altLang="zh-CN"/>
          </a:p>
        </p:txBody>
      </p:sp>
      <p:sp>
        <p:nvSpPr>
          <p:cNvPr id="116740" name="Text Box 5"/>
          <p:cNvSpPr txBox="1">
            <a:spLocks noChangeArrowheads="1"/>
          </p:cNvSpPr>
          <p:nvPr/>
        </p:nvSpPr>
        <p:spPr bwMode="auto">
          <a:xfrm>
            <a:off x="249219" y="1355464"/>
            <a:ext cx="86106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lnSpc>
                <a:spcPct val="150000"/>
              </a:lnSpc>
              <a:spcBef>
                <a:spcPct val="50000"/>
              </a:spcBef>
            </a:pPr>
            <a:r>
              <a:rPr lang="zh-CN" altLang="en-US" sz="2400" b="1" dirty="0">
                <a:solidFill>
                  <a:srgbClr val="FFFF00"/>
                </a:solidFill>
              </a:rPr>
              <a:t>推车式化学泡沫灭火器使用方法</a:t>
            </a:r>
            <a:endParaRPr lang="en-US" altLang="zh-CN" sz="2400" b="1" dirty="0">
              <a:solidFill>
                <a:srgbClr val="FFFF00"/>
              </a:solidFill>
            </a:endParaRPr>
          </a:p>
          <a:p>
            <a:pPr eaLnBrk="1" latinLnBrk="1" hangingPunct="1">
              <a:lnSpc>
                <a:spcPct val="150000"/>
              </a:lnSpc>
            </a:pPr>
            <a:r>
              <a:rPr lang="zh-CN" altLang="en-US" sz="2400" b="1" dirty="0"/>
              <a:t>使用方法：使用时，一般由两人操作，先将灭火器迅速推拉到火场，在距离着火点</a:t>
            </a:r>
            <a:r>
              <a:rPr lang="en-US" altLang="zh-CN" sz="2400" b="1" dirty="0"/>
              <a:t>10</a:t>
            </a:r>
            <a:r>
              <a:rPr lang="zh-CN" altLang="en-US" sz="2400" b="1" dirty="0"/>
              <a:t>米左右处停下，由一人施放喷射软管后，双手紧握喷枪并对准燃烧处；另一个则先逆时针方向转动手轮，将螺杆升到最高位置，使瓶盖开足，然后将筒体向后倾倒，使拉杆触地，并将阀门手柄旋转</a:t>
            </a:r>
            <a:r>
              <a:rPr lang="en-US" altLang="zh-CN" sz="2400" b="1" dirty="0"/>
              <a:t>90</a:t>
            </a:r>
            <a:r>
              <a:rPr lang="zh-CN" altLang="en-US" sz="2400" b="1" dirty="0"/>
              <a:t>度，即可喷射泡沫进行灭火。如阀门装在喷枪处，则由负责操作喷枪者打开阀门。</a:t>
            </a:r>
          </a:p>
        </p:txBody>
      </p:sp>
      <p:sp>
        <p:nvSpPr>
          <p:cNvPr id="11"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16742" name="Group 9"/>
          <p:cNvGrpSpPr>
            <a:grpSpLocks/>
          </p:cNvGrpSpPr>
          <p:nvPr/>
        </p:nvGrpSpPr>
        <p:grpSpPr bwMode="auto">
          <a:xfrm>
            <a:off x="152400" y="152400"/>
            <a:ext cx="2362200" cy="1000125"/>
            <a:chOff x="152400" y="152400"/>
            <a:chExt cx="2362200" cy="1000125"/>
          </a:xfrm>
        </p:grpSpPr>
        <p:sp>
          <p:nvSpPr>
            <p:cNvPr id="13"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167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4"/>
          <p:cNvSpPr>
            <a:spLocks noGrp="1"/>
          </p:cNvSpPr>
          <p:nvPr>
            <p:ph type="dt" sz="quarter" idx="10"/>
          </p:nvPr>
        </p:nvSpPr>
        <p:spPr/>
        <p:txBody>
          <a:bodyPr/>
          <a:lstStyle/>
          <a:p>
            <a:pPr>
              <a:defRPr/>
            </a:pPr>
            <a:fld id="{3D8CBC2A-B32F-4B96-8FC3-A914BC6CC3B2}" type="datetime1">
              <a:rPr lang="zh-CN" altLang="en-US"/>
              <a:pPr>
                <a:defRPr/>
              </a:pPr>
              <a:t>2017/4/18</a:t>
            </a:fld>
            <a:endParaRPr lang="en-US" altLang="zh-CN"/>
          </a:p>
        </p:txBody>
      </p:sp>
      <p:sp>
        <p:nvSpPr>
          <p:cNvPr id="9" name="Slide Number Placeholder 6"/>
          <p:cNvSpPr>
            <a:spLocks noGrp="1"/>
          </p:cNvSpPr>
          <p:nvPr>
            <p:ph type="sldNum" sz="quarter" idx="12"/>
          </p:nvPr>
        </p:nvSpPr>
        <p:spPr/>
        <p:txBody>
          <a:bodyPr/>
          <a:lstStyle/>
          <a:p>
            <a:pPr>
              <a:defRPr/>
            </a:pPr>
            <a:fld id="{E8CC7E5C-A0E8-4E56-81AA-021848389DF6}" type="slidenum">
              <a:rPr lang="zh-CN" altLang="en-US"/>
              <a:pPr>
                <a:defRPr/>
              </a:pPr>
              <a:t>114</a:t>
            </a:fld>
            <a:endParaRPr lang="en-US" altLang="zh-CN"/>
          </a:p>
        </p:txBody>
      </p:sp>
      <p:pic>
        <p:nvPicPr>
          <p:cNvPr id="117764" name="Picture 108"/>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a:xfrm>
            <a:off x="3048000" y="1905000"/>
            <a:ext cx="2427288" cy="4530725"/>
          </a:xfrm>
          <a:noFill/>
          <a:extLst>
            <a:ext uri="{909E8E84-426E-40DD-AFC4-6F175D3DCCD1}">
              <a14:hiddenFill xmlns:a14="http://schemas.microsoft.com/office/drawing/2010/main">
                <a:solidFill>
                  <a:srgbClr val="FFFFFF"/>
                </a:solidFill>
              </a14:hiddenFill>
            </a:ext>
          </a:extLst>
        </p:spPr>
      </p:pic>
      <p:sp>
        <p:nvSpPr>
          <p:cNvPr id="117765" name="Text Box 3"/>
          <p:cNvSpPr txBox="1">
            <a:spLocks noChangeArrowheads="1"/>
          </p:cNvSpPr>
          <p:nvPr/>
        </p:nvSpPr>
        <p:spPr bwMode="auto">
          <a:xfrm>
            <a:off x="381000" y="1219200"/>
            <a:ext cx="8458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a:lnSpc>
                <a:spcPct val="120000"/>
              </a:lnSpc>
            </a:pPr>
            <a:r>
              <a:rPr lang="zh-CN" altLang="en-US" sz="2400" b="1">
                <a:solidFill>
                  <a:srgbClr val="00CC00"/>
                </a:solidFill>
                <a:latin typeface="Times New Roman" pitchFamily="18" charset="0"/>
              </a:rPr>
              <a:t>灭火器的使用与保养</a:t>
            </a:r>
            <a:endParaRPr lang="zh-CN" altLang="en-US" b="1">
              <a:solidFill>
                <a:srgbClr val="00CC00"/>
              </a:solidFill>
              <a:latin typeface="Times New Roman" pitchFamily="18" charset="0"/>
            </a:endParaRPr>
          </a:p>
        </p:txBody>
      </p:sp>
      <p:pic>
        <p:nvPicPr>
          <p:cNvPr id="117766" name="Picture 110"/>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5715000" y="1905000"/>
            <a:ext cx="2652713" cy="4530725"/>
          </a:xfrm>
          <a:noFill/>
          <a:extLst>
            <a:ext uri="{909E8E84-426E-40DD-AFC4-6F175D3DCCD1}">
              <a14:hiddenFill xmlns:a14="http://schemas.microsoft.com/office/drawing/2010/main">
                <a:solidFill>
                  <a:srgbClr val="FFFFFF"/>
                </a:solidFill>
              </a14:hiddenFill>
            </a:ext>
          </a:extLst>
        </p:spPr>
      </p:pic>
      <p:sp>
        <p:nvSpPr>
          <p:cNvPr id="117767" name="Text Box 112"/>
          <p:cNvSpPr txBox="1">
            <a:spLocks noChangeArrowheads="1"/>
          </p:cNvSpPr>
          <p:nvPr/>
        </p:nvSpPr>
        <p:spPr bwMode="auto">
          <a:xfrm>
            <a:off x="457200" y="25908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spcBef>
                <a:spcPct val="50000"/>
              </a:spcBef>
            </a:pPr>
            <a:r>
              <a:rPr lang="en-US" altLang="zh-CN" sz="2400" b="1" dirty="0">
                <a:solidFill>
                  <a:srgbClr val="FFFF00"/>
                </a:solidFill>
              </a:rPr>
              <a:t>CO</a:t>
            </a:r>
            <a:r>
              <a:rPr lang="en-US" altLang="zh-CN" sz="2400" b="1" baseline="-25000" dirty="0">
                <a:solidFill>
                  <a:srgbClr val="FFFF00"/>
                </a:solidFill>
              </a:rPr>
              <a:t>2</a:t>
            </a:r>
            <a:r>
              <a:rPr lang="zh-CN" altLang="en-US" sz="2400" b="1" dirty="0">
                <a:solidFill>
                  <a:srgbClr val="FFFF00"/>
                </a:solidFill>
              </a:rPr>
              <a:t>灭火器</a:t>
            </a:r>
          </a:p>
        </p:txBody>
      </p:sp>
      <p:sp>
        <p:nvSpPr>
          <p:cNvPr id="11"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17769" name="Group 9"/>
          <p:cNvGrpSpPr>
            <a:grpSpLocks/>
          </p:cNvGrpSpPr>
          <p:nvPr/>
        </p:nvGrpSpPr>
        <p:grpSpPr bwMode="auto">
          <a:xfrm>
            <a:off x="152400" y="152400"/>
            <a:ext cx="2362200" cy="1000125"/>
            <a:chOff x="152400" y="152400"/>
            <a:chExt cx="2362200" cy="1000125"/>
          </a:xfrm>
        </p:grpSpPr>
        <p:sp>
          <p:nvSpPr>
            <p:cNvPr id="13"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1777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4"/>
          <p:cNvSpPr>
            <a:spLocks noGrp="1"/>
          </p:cNvSpPr>
          <p:nvPr>
            <p:ph type="dt" sz="quarter" idx="10"/>
          </p:nvPr>
        </p:nvSpPr>
        <p:spPr/>
        <p:txBody>
          <a:bodyPr/>
          <a:lstStyle/>
          <a:p>
            <a:pPr>
              <a:defRPr/>
            </a:pPr>
            <a:fld id="{DA46FF83-C69E-4012-889F-5F81816C39CF}" type="datetime1">
              <a:rPr lang="zh-CN" altLang="en-US"/>
              <a:pPr>
                <a:defRPr/>
              </a:pPr>
              <a:t>2017/4/18</a:t>
            </a:fld>
            <a:endParaRPr lang="en-US" altLang="zh-CN"/>
          </a:p>
        </p:txBody>
      </p:sp>
      <p:sp>
        <p:nvSpPr>
          <p:cNvPr id="9" name="Slide Number Placeholder 6"/>
          <p:cNvSpPr>
            <a:spLocks noGrp="1"/>
          </p:cNvSpPr>
          <p:nvPr>
            <p:ph type="sldNum" sz="quarter" idx="12"/>
          </p:nvPr>
        </p:nvSpPr>
        <p:spPr/>
        <p:txBody>
          <a:bodyPr/>
          <a:lstStyle/>
          <a:p>
            <a:pPr>
              <a:defRPr/>
            </a:pPr>
            <a:fld id="{58E7A524-BBD3-4DFA-AA50-27B270B967E2}" type="slidenum">
              <a:rPr lang="zh-CN" altLang="en-US"/>
              <a:pPr>
                <a:defRPr/>
              </a:pPr>
              <a:t>115</a:t>
            </a:fld>
            <a:endParaRPr lang="en-US" altLang="zh-CN"/>
          </a:p>
        </p:txBody>
      </p:sp>
      <p:pic>
        <p:nvPicPr>
          <p:cNvPr id="118788" name="Picture 9"/>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a:xfrm>
            <a:off x="2286000" y="1828800"/>
            <a:ext cx="3281363" cy="4530725"/>
          </a:xfrm>
          <a:noFill/>
          <a:extLst>
            <a:ext uri="{909E8E84-426E-40DD-AFC4-6F175D3DCCD1}">
              <a14:hiddenFill xmlns:a14="http://schemas.microsoft.com/office/drawing/2010/main">
                <a:solidFill>
                  <a:srgbClr val="FFFFFF"/>
                </a:solidFill>
              </a14:hiddenFill>
            </a:ext>
          </a:extLst>
        </p:spPr>
      </p:pic>
      <p:sp>
        <p:nvSpPr>
          <p:cNvPr id="118789" name="Text Box 4"/>
          <p:cNvSpPr txBox="1">
            <a:spLocks noChangeArrowheads="1"/>
          </p:cNvSpPr>
          <p:nvPr/>
        </p:nvSpPr>
        <p:spPr bwMode="auto">
          <a:xfrm>
            <a:off x="381000" y="1219200"/>
            <a:ext cx="8458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a:lnSpc>
                <a:spcPct val="120000"/>
              </a:lnSpc>
            </a:pPr>
            <a:r>
              <a:rPr lang="zh-CN" altLang="en-US" sz="2400" b="1">
                <a:solidFill>
                  <a:srgbClr val="00CC00"/>
                </a:solidFill>
                <a:latin typeface="Times New Roman" pitchFamily="18" charset="0"/>
              </a:rPr>
              <a:t>灭火器的使用与保养</a:t>
            </a:r>
            <a:endParaRPr lang="zh-CN" altLang="en-US" b="1">
              <a:solidFill>
                <a:srgbClr val="00CC00"/>
              </a:solidFill>
              <a:latin typeface="Times New Roman" pitchFamily="18" charset="0"/>
            </a:endParaRPr>
          </a:p>
        </p:txBody>
      </p:sp>
      <p:sp>
        <p:nvSpPr>
          <p:cNvPr id="118790" name="Text Box 6"/>
          <p:cNvSpPr txBox="1">
            <a:spLocks noChangeArrowheads="1"/>
          </p:cNvSpPr>
          <p:nvPr/>
        </p:nvSpPr>
        <p:spPr bwMode="auto">
          <a:xfrm>
            <a:off x="457200" y="25908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spcBef>
                <a:spcPct val="50000"/>
              </a:spcBef>
            </a:pPr>
            <a:r>
              <a:rPr lang="zh-CN" altLang="en-US" sz="2400" b="1">
                <a:solidFill>
                  <a:srgbClr val="FFFF00"/>
                </a:solidFill>
              </a:rPr>
              <a:t>干粉灭火器</a:t>
            </a:r>
          </a:p>
        </p:txBody>
      </p:sp>
      <p:pic>
        <p:nvPicPr>
          <p:cNvPr id="118791" name="Picture 11"/>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5791200" y="1828800"/>
            <a:ext cx="2895600" cy="4530725"/>
          </a:xfrm>
          <a:noFill/>
          <a:extLst>
            <a:ext uri="{909E8E84-426E-40DD-AFC4-6F175D3DCCD1}">
              <a14:hiddenFill xmlns:a14="http://schemas.microsoft.com/office/drawing/2010/main">
                <a:solidFill>
                  <a:srgbClr val="FFFFFF"/>
                </a:solidFill>
              </a14:hiddenFill>
            </a:ext>
          </a:extLst>
        </p:spPr>
      </p:pic>
      <p:sp>
        <p:nvSpPr>
          <p:cNvPr id="11"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18793" name="Group 9"/>
          <p:cNvGrpSpPr>
            <a:grpSpLocks/>
          </p:cNvGrpSpPr>
          <p:nvPr/>
        </p:nvGrpSpPr>
        <p:grpSpPr bwMode="auto">
          <a:xfrm>
            <a:off x="152400" y="152400"/>
            <a:ext cx="2362200" cy="1000125"/>
            <a:chOff x="152400" y="152400"/>
            <a:chExt cx="2362200" cy="1000125"/>
          </a:xfrm>
        </p:grpSpPr>
        <p:sp>
          <p:nvSpPr>
            <p:cNvPr id="13"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1879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p:txBody>
          <a:bodyPr/>
          <a:lstStyle/>
          <a:p>
            <a:pPr>
              <a:defRPr/>
            </a:pPr>
            <a:fld id="{F1A22AF7-03CE-4DD7-8500-72344206E852}" type="datetime1">
              <a:rPr lang="zh-CN" altLang="en-US"/>
              <a:pPr>
                <a:defRPr/>
              </a:pPr>
              <a:t>2017/4/18</a:t>
            </a:fld>
            <a:endParaRPr lang="en-US" altLang="zh-CN"/>
          </a:p>
        </p:txBody>
      </p:sp>
      <p:sp>
        <p:nvSpPr>
          <p:cNvPr id="8" name="Slide Number Placeholder 5"/>
          <p:cNvSpPr>
            <a:spLocks noGrp="1"/>
          </p:cNvSpPr>
          <p:nvPr>
            <p:ph type="sldNum" sz="quarter" idx="12"/>
          </p:nvPr>
        </p:nvSpPr>
        <p:spPr/>
        <p:txBody>
          <a:bodyPr/>
          <a:lstStyle/>
          <a:p>
            <a:pPr>
              <a:defRPr/>
            </a:pPr>
            <a:fld id="{4755725D-32A7-45EB-A93C-67FA29E57B8E}" type="slidenum">
              <a:rPr lang="zh-CN" altLang="en-US"/>
              <a:pPr>
                <a:defRPr/>
              </a:pPr>
              <a:t>116</a:t>
            </a:fld>
            <a:endParaRPr lang="en-US" altLang="zh-CN"/>
          </a:p>
        </p:txBody>
      </p:sp>
      <p:sp>
        <p:nvSpPr>
          <p:cNvPr id="119812" name="Text Box 4"/>
          <p:cNvSpPr txBox="1">
            <a:spLocks noChangeArrowheads="1"/>
          </p:cNvSpPr>
          <p:nvPr/>
        </p:nvSpPr>
        <p:spPr bwMode="auto">
          <a:xfrm>
            <a:off x="381000" y="1219200"/>
            <a:ext cx="8458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a:lnSpc>
                <a:spcPct val="120000"/>
              </a:lnSpc>
            </a:pPr>
            <a:r>
              <a:rPr lang="zh-CN" altLang="en-US" sz="2400" b="1">
                <a:solidFill>
                  <a:srgbClr val="00CC00"/>
                </a:solidFill>
                <a:latin typeface="Times New Roman" pitchFamily="18" charset="0"/>
              </a:rPr>
              <a:t>灭火器的使用与保养</a:t>
            </a:r>
            <a:endParaRPr lang="zh-CN" altLang="en-US" b="1">
              <a:solidFill>
                <a:srgbClr val="00CC00"/>
              </a:solidFill>
              <a:latin typeface="Times New Roman" pitchFamily="18" charset="0"/>
            </a:endParaRPr>
          </a:p>
        </p:txBody>
      </p:sp>
      <p:sp>
        <p:nvSpPr>
          <p:cNvPr id="119813" name="Text Box 5"/>
          <p:cNvSpPr txBox="1">
            <a:spLocks noChangeArrowheads="1"/>
          </p:cNvSpPr>
          <p:nvPr/>
        </p:nvSpPr>
        <p:spPr bwMode="auto">
          <a:xfrm>
            <a:off x="762000" y="26670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spcBef>
                <a:spcPct val="50000"/>
              </a:spcBef>
            </a:pPr>
            <a:r>
              <a:rPr lang="zh-CN" altLang="en-US" sz="2400" b="1">
                <a:solidFill>
                  <a:srgbClr val="FFFF00"/>
                </a:solidFill>
              </a:rPr>
              <a:t>酸碱灭火器</a:t>
            </a:r>
          </a:p>
        </p:txBody>
      </p:sp>
      <p:pic>
        <p:nvPicPr>
          <p:cNvPr id="119814" name="Picture 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352800" y="1752600"/>
            <a:ext cx="2895600" cy="4530725"/>
          </a:xfrm>
          <a:noFill/>
          <a:extLst>
            <a:ext uri="{909E8E84-426E-40DD-AFC4-6F175D3DCCD1}">
              <a14:hiddenFill xmlns:a14="http://schemas.microsoft.com/office/drawing/2010/main">
                <a:solidFill>
                  <a:srgbClr val="FFFFFF"/>
                </a:solidFill>
              </a14:hiddenFill>
            </a:ext>
          </a:extLst>
        </p:spPr>
      </p:pic>
      <p:sp>
        <p:nvSpPr>
          <p:cNvPr id="10"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19816" name="Group 9"/>
          <p:cNvGrpSpPr>
            <a:grpSpLocks/>
          </p:cNvGrpSpPr>
          <p:nvPr/>
        </p:nvGrpSpPr>
        <p:grpSpPr bwMode="auto">
          <a:xfrm>
            <a:off x="152400" y="152400"/>
            <a:ext cx="2362200" cy="1000125"/>
            <a:chOff x="152400" y="152400"/>
            <a:chExt cx="2362200" cy="1000125"/>
          </a:xfrm>
        </p:grpSpPr>
        <p:sp>
          <p:nvSpPr>
            <p:cNvPr id="12"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1981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ate Placeholder 3"/>
          <p:cNvSpPr>
            <a:spLocks noGrp="1"/>
          </p:cNvSpPr>
          <p:nvPr>
            <p:ph type="dt" sz="quarter" idx="10"/>
          </p:nvPr>
        </p:nvSpPr>
        <p:spPr/>
        <p:txBody>
          <a:bodyPr/>
          <a:lstStyle/>
          <a:p>
            <a:pPr>
              <a:defRPr/>
            </a:pPr>
            <a:fld id="{69994E72-64A7-440B-B989-D7E381708E85}" type="datetime1">
              <a:rPr lang="zh-CN" altLang="en-US"/>
              <a:pPr>
                <a:defRPr/>
              </a:pPr>
              <a:t>2017/4/18</a:t>
            </a:fld>
            <a:endParaRPr lang="en-US" altLang="zh-CN"/>
          </a:p>
        </p:txBody>
      </p:sp>
      <p:sp>
        <p:nvSpPr>
          <p:cNvPr id="32" name="Slide Number Placeholder 5"/>
          <p:cNvSpPr>
            <a:spLocks noGrp="1"/>
          </p:cNvSpPr>
          <p:nvPr>
            <p:ph type="sldNum" sz="quarter" idx="12"/>
          </p:nvPr>
        </p:nvSpPr>
        <p:spPr/>
        <p:txBody>
          <a:bodyPr/>
          <a:lstStyle/>
          <a:p>
            <a:pPr>
              <a:defRPr/>
            </a:pPr>
            <a:fld id="{9BA2B4C5-86D2-4D54-B2B7-EC7A7387BB20}" type="slidenum">
              <a:rPr lang="zh-CN" altLang="en-US"/>
              <a:pPr>
                <a:defRPr/>
              </a:pPr>
              <a:t>117</a:t>
            </a:fld>
            <a:endParaRPr lang="en-US" altLang="zh-CN"/>
          </a:p>
        </p:txBody>
      </p:sp>
      <p:sp>
        <p:nvSpPr>
          <p:cNvPr id="120836" name="Text Box 3"/>
          <p:cNvSpPr txBox="1">
            <a:spLocks noChangeArrowheads="1"/>
          </p:cNvSpPr>
          <p:nvPr/>
        </p:nvSpPr>
        <p:spPr bwMode="auto">
          <a:xfrm>
            <a:off x="381000" y="1219200"/>
            <a:ext cx="84582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a:lnSpc>
                <a:spcPct val="120000"/>
              </a:lnSpc>
            </a:pPr>
            <a:r>
              <a:rPr lang="zh-CN" altLang="en-US" sz="2400" b="1">
                <a:solidFill>
                  <a:srgbClr val="00CC00"/>
                </a:solidFill>
                <a:latin typeface="Times New Roman" pitchFamily="18" charset="0"/>
              </a:rPr>
              <a:t>灭火器的使用与保养</a:t>
            </a:r>
          </a:p>
          <a:p>
            <a:pPr algn="ctr">
              <a:lnSpc>
                <a:spcPct val="120000"/>
              </a:lnSpc>
            </a:pPr>
            <a:r>
              <a:rPr lang="zh-CN" altLang="en-US" sz="2400" b="1">
                <a:latin typeface="Times New Roman" pitchFamily="18" charset="0"/>
              </a:rPr>
              <a:t>常用灭火器的使用与保养</a:t>
            </a:r>
            <a:endParaRPr lang="zh-CN" altLang="en-US" sz="2400" b="1">
              <a:solidFill>
                <a:srgbClr val="00CC00"/>
              </a:solidFill>
              <a:latin typeface="Times New Roman" pitchFamily="18" charset="0"/>
            </a:endParaRPr>
          </a:p>
        </p:txBody>
      </p:sp>
      <p:graphicFrame>
        <p:nvGraphicFramePr>
          <p:cNvPr id="502819" name="Group 35"/>
          <p:cNvGraphicFramePr>
            <a:graphicFrameLocks noGrp="1"/>
          </p:cNvGraphicFramePr>
          <p:nvPr/>
        </p:nvGraphicFramePr>
        <p:xfrm>
          <a:off x="228600" y="2362200"/>
          <a:ext cx="8686800" cy="3862388"/>
        </p:xfrm>
        <a:graphic>
          <a:graphicData uri="http://schemas.openxmlformats.org/drawingml/2006/table">
            <a:tbl>
              <a:tblPr/>
              <a:tblGrid>
                <a:gridCol w="1447800"/>
                <a:gridCol w="1143000"/>
                <a:gridCol w="2286000"/>
                <a:gridCol w="3810000"/>
              </a:tblGrid>
              <a:tr h="53347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类型</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规格</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使用方法</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保养与维修</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70103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泡沫</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灭火器</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endParaRP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10L</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65-130L</a:t>
                      </a:r>
                    </a:p>
                  </a:txBody>
                  <a:tcPr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倒置，稍加摇动或打开开关，药剂即喷出</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just" defTabSz="914400" rtl="0" eaLnBrk="1" fontAlgn="base" latinLnBrk="0" hangingPunct="1">
                        <a:lnSpc>
                          <a:spcPct val="100000"/>
                        </a:lnSpc>
                        <a:spcBef>
                          <a:spcPct val="20000"/>
                        </a:spcBef>
                        <a:spcAft>
                          <a:spcPct val="0"/>
                        </a:spcAft>
                        <a:buClr>
                          <a:schemeClr val="hlink"/>
                        </a:buClr>
                        <a:buSzPct val="90000"/>
                        <a:buFont typeface="Wingdings" pitchFamily="2" charset="2"/>
                        <a:buAutoNum type="circleNumDbPlain"/>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防止喷嘴堵塞；</a:t>
                      </a:r>
                    </a:p>
                    <a:p>
                      <a:pPr marL="533400" marR="0" lvl="0" indent="-533400" algn="just" defTabSz="914400" rtl="0" eaLnBrk="1" fontAlgn="base" latinLnBrk="0" hangingPunct="1">
                        <a:lnSpc>
                          <a:spcPct val="100000"/>
                        </a:lnSpc>
                        <a:spcBef>
                          <a:spcPct val="20000"/>
                        </a:spcBef>
                        <a:spcAft>
                          <a:spcPct val="0"/>
                        </a:spcAft>
                        <a:buClr>
                          <a:schemeClr val="hlink"/>
                        </a:buClr>
                        <a:buSzPct val="90000"/>
                        <a:buFont typeface="Wingdings" pitchFamily="2" charset="2"/>
                        <a:buAutoNum type="circleNumDbPlain"/>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冬季防冻，夏季防晒；</a:t>
                      </a:r>
                    </a:p>
                    <a:p>
                      <a:pPr marL="533400" marR="0" lvl="0" indent="-533400" algn="just" defTabSz="914400" rtl="0" eaLnBrk="1" fontAlgn="base" latinLnBrk="0" hangingPunct="1">
                        <a:lnSpc>
                          <a:spcPct val="100000"/>
                        </a:lnSpc>
                        <a:spcBef>
                          <a:spcPct val="20000"/>
                        </a:spcBef>
                        <a:spcAft>
                          <a:spcPct val="0"/>
                        </a:spcAft>
                        <a:buClr>
                          <a:schemeClr val="hlink"/>
                        </a:buClr>
                        <a:buSzPct val="90000"/>
                        <a:buFont typeface="Wingdings" pitchFamily="2" charset="2"/>
                        <a:buAutoNum type="circleNumDbPlain"/>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每年检查一次，泡沫低于</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25%</a:t>
                      </a: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应换药</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62787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干粉</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灭火器</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endParaRP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8kg</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50kg</a:t>
                      </a:r>
                    </a:p>
                  </a:txBody>
                  <a:tcPr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提起圈环，干粉即可喷出</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Pct val="90000"/>
                        <a:buFont typeface="Wingdings" pitchFamily="2" charset="2"/>
                        <a:buAutoNum type="circleNumDbPlain"/>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放在干燥通风处；</a:t>
                      </a:r>
                    </a:p>
                    <a:p>
                      <a:pPr marL="533400" marR="0" lvl="0" indent="-533400" algn="l" defTabSz="914400" rtl="0" eaLnBrk="1" fontAlgn="base" latinLnBrk="0" hangingPunct="1">
                        <a:lnSpc>
                          <a:spcPct val="100000"/>
                        </a:lnSpc>
                        <a:spcBef>
                          <a:spcPct val="20000"/>
                        </a:spcBef>
                        <a:spcAft>
                          <a:spcPct val="0"/>
                        </a:spcAft>
                        <a:buClr>
                          <a:schemeClr val="hlink"/>
                        </a:buClr>
                        <a:buSzPct val="90000"/>
                        <a:buFont typeface="Wingdings" pitchFamily="2" charset="2"/>
                        <a:buAutoNum type="circleNumDbPlain"/>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每年检查一次气压，若质量减少至原质量的</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10%</a:t>
                      </a: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时应充气</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20862" name="Group 9"/>
          <p:cNvGrpSpPr>
            <a:grpSpLocks/>
          </p:cNvGrpSpPr>
          <p:nvPr/>
        </p:nvGrpSpPr>
        <p:grpSpPr bwMode="auto">
          <a:xfrm>
            <a:off x="152400" y="152400"/>
            <a:ext cx="2362200" cy="1000125"/>
            <a:chOff x="152400" y="152400"/>
            <a:chExt cx="2362200" cy="1000125"/>
          </a:xfrm>
        </p:grpSpPr>
        <p:sp>
          <p:nvSpPr>
            <p:cNvPr id="3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208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ate Placeholder 3"/>
          <p:cNvSpPr>
            <a:spLocks noGrp="1"/>
          </p:cNvSpPr>
          <p:nvPr>
            <p:ph type="dt" sz="quarter" idx="10"/>
          </p:nvPr>
        </p:nvSpPr>
        <p:spPr/>
        <p:txBody>
          <a:bodyPr/>
          <a:lstStyle/>
          <a:p>
            <a:pPr>
              <a:defRPr/>
            </a:pPr>
            <a:fld id="{61598202-24B3-4BCA-957C-4554B2BEB626}" type="datetime1">
              <a:rPr lang="zh-CN" altLang="en-US"/>
              <a:pPr>
                <a:defRPr/>
              </a:pPr>
              <a:t>2017/4/18</a:t>
            </a:fld>
            <a:endParaRPr lang="en-US" altLang="zh-CN"/>
          </a:p>
        </p:txBody>
      </p:sp>
      <p:sp>
        <p:nvSpPr>
          <p:cNvPr id="32" name="Slide Number Placeholder 5"/>
          <p:cNvSpPr>
            <a:spLocks noGrp="1"/>
          </p:cNvSpPr>
          <p:nvPr>
            <p:ph type="sldNum" sz="quarter" idx="12"/>
          </p:nvPr>
        </p:nvSpPr>
        <p:spPr/>
        <p:txBody>
          <a:bodyPr/>
          <a:lstStyle/>
          <a:p>
            <a:pPr>
              <a:defRPr/>
            </a:pPr>
            <a:fld id="{4C038538-7ECD-4104-952F-BC0B2800D6FC}" type="slidenum">
              <a:rPr lang="zh-CN" altLang="en-US"/>
              <a:pPr>
                <a:defRPr/>
              </a:pPr>
              <a:t>118</a:t>
            </a:fld>
            <a:endParaRPr lang="en-US" altLang="zh-CN"/>
          </a:p>
        </p:txBody>
      </p:sp>
      <p:sp>
        <p:nvSpPr>
          <p:cNvPr id="121860" name="Text Box 3"/>
          <p:cNvSpPr txBox="1">
            <a:spLocks noChangeArrowheads="1"/>
          </p:cNvSpPr>
          <p:nvPr/>
        </p:nvSpPr>
        <p:spPr bwMode="auto">
          <a:xfrm>
            <a:off x="381000" y="1219200"/>
            <a:ext cx="845820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a:lnSpc>
                <a:spcPct val="120000"/>
              </a:lnSpc>
            </a:pPr>
            <a:r>
              <a:rPr lang="zh-CN" altLang="en-US" sz="2800" b="1">
                <a:solidFill>
                  <a:srgbClr val="00CC00"/>
                </a:solidFill>
                <a:latin typeface="Times New Roman" pitchFamily="18" charset="0"/>
              </a:rPr>
              <a:t>灭火器的使用与保养</a:t>
            </a:r>
          </a:p>
          <a:p>
            <a:pPr algn="ctr">
              <a:lnSpc>
                <a:spcPct val="120000"/>
              </a:lnSpc>
            </a:pPr>
            <a:r>
              <a:rPr lang="zh-CN" altLang="en-US" sz="2400" b="1">
                <a:latin typeface="Times New Roman" pitchFamily="18" charset="0"/>
              </a:rPr>
              <a:t>常用灭火器的使用与保养</a:t>
            </a:r>
            <a:endParaRPr lang="zh-CN" altLang="en-US" sz="2400" b="1">
              <a:solidFill>
                <a:srgbClr val="00CC00"/>
              </a:solidFill>
              <a:latin typeface="Times New Roman" pitchFamily="18" charset="0"/>
            </a:endParaRPr>
          </a:p>
        </p:txBody>
      </p:sp>
      <p:graphicFrame>
        <p:nvGraphicFramePr>
          <p:cNvPr id="454719" name="Group 63"/>
          <p:cNvGraphicFramePr>
            <a:graphicFrameLocks noGrp="1"/>
          </p:cNvGraphicFramePr>
          <p:nvPr/>
        </p:nvGraphicFramePr>
        <p:xfrm>
          <a:off x="228600" y="2362200"/>
          <a:ext cx="8686800" cy="3419826"/>
        </p:xfrm>
        <a:graphic>
          <a:graphicData uri="http://schemas.openxmlformats.org/drawingml/2006/table">
            <a:tbl>
              <a:tblPr/>
              <a:tblGrid>
                <a:gridCol w="1524000"/>
                <a:gridCol w="1524000"/>
                <a:gridCol w="2362200"/>
                <a:gridCol w="3276600"/>
              </a:tblGrid>
              <a:tr h="45714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类型</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规格</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使用方法</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保养与维修</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3348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1211</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灭火器</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endParaRP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1kg</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2kg</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3kg</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拔下铅封或横销，用力压下把手即可喷出</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just" defTabSz="914400" rtl="0" eaLnBrk="1" fontAlgn="base" latinLnBrk="0" hangingPunct="1">
                        <a:lnSpc>
                          <a:spcPct val="100000"/>
                        </a:lnSpc>
                        <a:spcBef>
                          <a:spcPct val="20000"/>
                        </a:spcBef>
                        <a:spcAft>
                          <a:spcPct val="0"/>
                        </a:spcAft>
                        <a:buClr>
                          <a:schemeClr val="hlink"/>
                        </a:buClr>
                        <a:buSzPct val="90000"/>
                        <a:buFont typeface="Wingdings" pitchFamily="2" charset="2"/>
                        <a:buAutoNum type="circleNumDbPlain"/>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放在干燥处；</a:t>
                      </a:r>
                    </a:p>
                    <a:p>
                      <a:pPr marL="533400" marR="0" lvl="0" indent="-533400" algn="just" defTabSz="914400" rtl="0" eaLnBrk="1" fontAlgn="base" latinLnBrk="0" hangingPunct="1">
                        <a:lnSpc>
                          <a:spcPct val="100000"/>
                        </a:lnSpc>
                        <a:spcBef>
                          <a:spcPct val="20000"/>
                        </a:spcBef>
                        <a:spcAft>
                          <a:spcPct val="0"/>
                        </a:spcAft>
                        <a:buClr>
                          <a:schemeClr val="hlink"/>
                        </a:buClr>
                        <a:buSzPct val="90000"/>
                        <a:buFont typeface="Wingdings" pitchFamily="2" charset="2"/>
                        <a:buAutoNum type="circleNumDbPlain"/>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防止碰撞；</a:t>
                      </a:r>
                    </a:p>
                    <a:p>
                      <a:pPr marL="533400" marR="0" lvl="0" indent="-533400" algn="just" defTabSz="914400" rtl="0" eaLnBrk="1" fontAlgn="base" latinLnBrk="0" hangingPunct="1">
                        <a:lnSpc>
                          <a:spcPct val="100000"/>
                        </a:lnSpc>
                        <a:spcBef>
                          <a:spcPct val="20000"/>
                        </a:spcBef>
                        <a:spcAft>
                          <a:spcPct val="0"/>
                        </a:spcAft>
                        <a:buClr>
                          <a:schemeClr val="hlink"/>
                        </a:buClr>
                        <a:buSzPct val="90000"/>
                        <a:buFont typeface="Wingdings" pitchFamily="2" charset="2"/>
                        <a:buAutoNum type="circleNumDbPlain"/>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每年检查一次质量</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62745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CO</a:t>
                      </a:r>
                      <a:r>
                        <a:rPr kumimoji="0" lang="en-US" altLang="zh-CN" sz="2400" b="1" i="0" u="none" strike="noStrike" cap="none" normalizeH="0" baseline="-25000" smtClean="0">
                          <a:ln>
                            <a:noFill/>
                          </a:ln>
                          <a:solidFill>
                            <a:schemeClr val="tx1"/>
                          </a:solidFill>
                          <a:effectLst>
                            <a:outerShdw blurRad="38100" dist="38100" dir="2700000" algn="tl">
                              <a:srgbClr val="000000"/>
                            </a:outerShdw>
                          </a:effectLst>
                          <a:latin typeface="Arial" pitchFamily="34" charset="0"/>
                          <a:ea typeface="宋体" pitchFamily="2" charset="-122"/>
                        </a:rPr>
                        <a:t>2</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灭火器</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endParaRPr>
                    </a:p>
                  </a:txBody>
                  <a:tcPr marT="45715" marB="457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2kg</a:t>
                      </a: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以下 </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2-3kg</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5-8kg</a:t>
                      </a:r>
                    </a:p>
                  </a:txBody>
                  <a:tcPr marT="45715" marB="457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一手持喇叭筒对着火源，另一手打开开关即可喷出</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每年检查一次，当质量小于原质量的</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10%</a:t>
                      </a: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时，应充气</a:t>
                      </a:r>
                    </a:p>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21886" name="Group 9"/>
          <p:cNvGrpSpPr>
            <a:grpSpLocks/>
          </p:cNvGrpSpPr>
          <p:nvPr/>
        </p:nvGrpSpPr>
        <p:grpSpPr bwMode="auto">
          <a:xfrm>
            <a:off x="152400" y="152400"/>
            <a:ext cx="2362200" cy="1000125"/>
            <a:chOff x="152400" y="152400"/>
            <a:chExt cx="2362200" cy="1000125"/>
          </a:xfrm>
        </p:grpSpPr>
        <p:sp>
          <p:nvSpPr>
            <p:cNvPr id="3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218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79E4F45-6CA1-462B-83F3-D3FFE31E6A6A}"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56B5418B-331A-4224-96CE-EFBD1B323719}" type="slidenum">
              <a:rPr lang="zh-CN" altLang="en-US"/>
              <a:pPr>
                <a:defRPr/>
              </a:pPr>
              <a:t>119</a:t>
            </a:fld>
            <a:endParaRPr lang="en-US" altLang="zh-CN"/>
          </a:p>
        </p:txBody>
      </p:sp>
      <p:sp>
        <p:nvSpPr>
          <p:cNvPr id="122884" name="Text Box 30"/>
          <p:cNvSpPr txBox="1">
            <a:spLocks noChangeArrowheads="1"/>
          </p:cNvSpPr>
          <p:nvPr/>
        </p:nvSpPr>
        <p:spPr bwMode="auto">
          <a:xfrm>
            <a:off x="304800" y="1219200"/>
            <a:ext cx="8610600" cy="46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zh-CN" altLang="en-US" sz="2800" b="1" dirty="0">
                <a:solidFill>
                  <a:srgbClr val="00CC00"/>
                </a:solidFill>
              </a:rPr>
              <a:t>灭火器的配置</a:t>
            </a:r>
            <a:endParaRPr lang="zh-CN" altLang="en-US" sz="2800" b="1" dirty="0">
              <a:solidFill>
                <a:srgbClr val="FFFF00"/>
              </a:solidFill>
            </a:endParaRPr>
          </a:p>
          <a:p>
            <a:pPr algn="just" eaLnBrk="1" hangingPunct="1">
              <a:lnSpc>
                <a:spcPct val="150000"/>
              </a:lnSpc>
            </a:pPr>
            <a:r>
              <a:rPr lang="zh-CN" altLang="en-US" sz="2800" b="1" dirty="0">
                <a:solidFill>
                  <a:srgbClr val="FFFF00"/>
                </a:solidFill>
              </a:rPr>
              <a:t>总体要求</a:t>
            </a:r>
          </a:p>
          <a:p>
            <a:pPr algn="just" eaLnBrk="1" hangingPunct="1">
              <a:lnSpc>
                <a:spcPct val="150000"/>
              </a:lnSpc>
              <a:buFontTx/>
              <a:buAutoNum type="circleNumDbPlain"/>
            </a:pPr>
            <a:r>
              <a:rPr lang="zh-CN" altLang="en-US" sz="2400" b="1" dirty="0"/>
              <a:t>根据场所可能发生火灾的性质，选择灭火器的种类，并应保证足够的数量</a:t>
            </a:r>
          </a:p>
          <a:p>
            <a:pPr algn="just" eaLnBrk="1" hangingPunct="1">
              <a:lnSpc>
                <a:spcPct val="150000"/>
              </a:lnSpc>
              <a:buFontTx/>
              <a:buAutoNum type="circleNumDbPlain"/>
            </a:pPr>
            <a:r>
              <a:rPr lang="zh-CN" altLang="en-US" sz="2400" b="1" dirty="0"/>
              <a:t>灭火器应放置在明显、取用方便、又不易损坏的地方</a:t>
            </a:r>
          </a:p>
          <a:p>
            <a:pPr algn="just" eaLnBrk="1" hangingPunct="1">
              <a:lnSpc>
                <a:spcPct val="150000"/>
              </a:lnSpc>
              <a:buFontTx/>
              <a:buAutoNum type="circleNumDbPlain"/>
            </a:pPr>
            <a:r>
              <a:rPr lang="zh-CN" altLang="en-US" sz="2400" b="1" dirty="0"/>
              <a:t>灭火器应注意使用期限，定期进行检查，保证随时取用</a:t>
            </a:r>
          </a:p>
          <a:p>
            <a:pPr algn="just" eaLnBrk="1" hangingPunct="1">
              <a:lnSpc>
                <a:spcPct val="150000"/>
              </a:lnSpc>
              <a:buFontTx/>
              <a:buAutoNum type="circleNumDbPlain"/>
            </a:pPr>
            <a:r>
              <a:rPr lang="zh-CN" altLang="en-US" sz="2400" b="1" dirty="0"/>
              <a:t>小型灭火器的配置种类及数量应根据使用场所的火灾危险性质、占地面积、有无其他消防设施等情况进行综合考虑</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2288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228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57631E5-6714-42D3-AEBD-8270BF50B6AC}"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708720B2-FB5D-4BA5-AFA3-9B598540BE98}" type="slidenum">
              <a:rPr lang="zh-CN" altLang="en-US"/>
              <a:pPr>
                <a:defRPr/>
              </a:pPr>
              <a:t>12</a:t>
            </a:fld>
            <a:endParaRPr lang="en-US" altLang="zh-CN"/>
          </a:p>
        </p:txBody>
      </p:sp>
      <p:sp>
        <p:nvSpPr>
          <p:cNvPr id="18436" name="Text Box 4"/>
          <p:cNvSpPr txBox="1">
            <a:spLocks noChangeArrowheads="1"/>
          </p:cNvSpPr>
          <p:nvPr/>
        </p:nvSpPr>
        <p:spPr bwMode="auto">
          <a:xfrm>
            <a:off x="381000" y="1447800"/>
            <a:ext cx="8458200" cy="334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en-US" altLang="zh-CN" sz="2400" b="1" dirty="0">
                <a:solidFill>
                  <a:srgbClr val="FFFF00"/>
                </a:solidFill>
              </a:rPr>
              <a:t>3. </a:t>
            </a:r>
            <a:r>
              <a:rPr lang="zh-CN" altLang="en-US" sz="2400" b="1" dirty="0">
                <a:solidFill>
                  <a:srgbClr val="FFFF00"/>
                </a:solidFill>
              </a:rPr>
              <a:t>消防措施：</a:t>
            </a:r>
            <a:r>
              <a:rPr lang="zh-CN" altLang="en-US" sz="2400" b="1" dirty="0"/>
              <a:t>按照法规和规范的要求，采取消防措施。一旦火灾初起，就能够将其扑灭，避免发展成大的火灾。从广义上讲也是一种预防措施。</a:t>
            </a:r>
          </a:p>
          <a:p>
            <a:pPr algn="just" eaLnBrk="1" hangingPunct="1">
              <a:lnSpc>
                <a:spcPct val="150000"/>
              </a:lnSpc>
            </a:pPr>
            <a:r>
              <a:rPr lang="en-US" altLang="zh-CN" sz="2400" b="1" dirty="0">
                <a:solidFill>
                  <a:srgbClr val="FFFF00"/>
                </a:solidFill>
              </a:rPr>
              <a:t>4. </a:t>
            </a:r>
            <a:r>
              <a:rPr lang="zh-CN" altLang="en-US" sz="2400" b="1" dirty="0">
                <a:solidFill>
                  <a:srgbClr val="FFFF00"/>
                </a:solidFill>
              </a:rPr>
              <a:t>疏散措施</a:t>
            </a:r>
            <a:r>
              <a:rPr lang="zh-CN" altLang="en-US" sz="2400" b="1" dirty="0"/>
              <a:t>：预先设置安全出口及安全通道，使得一旦发生火灾爆炸事故时，能够迅速将人员和重要物资撤离危险区，以减少损失。</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843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84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F21EF5C6-AB8A-4650-9216-E671AEC7E3E6}"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93DB1F08-0F98-4BDB-A2E8-8BFE73AC680C}" type="slidenum">
              <a:rPr lang="zh-CN" altLang="en-US"/>
              <a:pPr>
                <a:defRPr/>
              </a:pPr>
              <a:t>120</a:t>
            </a:fld>
            <a:endParaRPr lang="en-US" altLang="zh-CN"/>
          </a:p>
        </p:txBody>
      </p:sp>
      <p:sp>
        <p:nvSpPr>
          <p:cNvPr id="123908" name="Text Box 4"/>
          <p:cNvSpPr txBox="1">
            <a:spLocks noChangeArrowheads="1"/>
          </p:cNvSpPr>
          <p:nvPr/>
        </p:nvSpPr>
        <p:spPr bwMode="auto">
          <a:xfrm>
            <a:off x="304800" y="1143000"/>
            <a:ext cx="8686800"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en-US" altLang="zh-CN" sz="3200" b="1" dirty="0">
                <a:solidFill>
                  <a:srgbClr val="FF0000"/>
                </a:solidFill>
              </a:rPr>
              <a:t>6.3.3.2 </a:t>
            </a:r>
            <a:r>
              <a:rPr lang="zh-CN" altLang="en-US" sz="3200" b="1" dirty="0">
                <a:solidFill>
                  <a:srgbClr val="FF0000"/>
                </a:solidFill>
              </a:rPr>
              <a:t>消防设施</a:t>
            </a:r>
          </a:p>
          <a:p>
            <a:pPr algn="just" eaLnBrk="1" hangingPunct="1">
              <a:lnSpc>
                <a:spcPct val="150000"/>
              </a:lnSpc>
            </a:pPr>
            <a:r>
              <a:rPr lang="en-US" altLang="zh-CN" sz="2800" b="1" dirty="0">
                <a:solidFill>
                  <a:srgbClr val="00CC00"/>
                </a:solidFill>
              </a:rPr>
              <a:t>A</a:t>
            </a:r>
            <a:r>
              <a:rPr lang="zh-CN" altLang="en-US" sz="2800" b="1" dirty="0">
                <a:solidFill>
                  <a:srgbClr val="00CC00"/>
                </a:solidFill>
              </a:rPr>
              <a:t>、消防</a:t>
            </a:r>
            <a:r>
              <a:rPr lang="zh-CN" altLang="en-US" sz="2800" b="1" dirty="0" smtClean="0">
                <a:solidFill>
                  <a:srgbClr val="00CC00"/>
                </a:solidFill>
              </a:rPr>
              <a:t>站</a:t>
            </a:r>
            <a:endParaRPr lang="en-US" altLang="zh-CN" sz="2800" b="1" dirty="0" smtClean="0">
              <a:solidFill>
                <a:srgbClr val="00CC00"/>
              </a:solidFill>
            </a:endParaRPr>
          </a:p>
          <a:p>
            <a:pPr algn="just" eaLnBrk="1" hangingPunct="1">
              <a:lnSpc>
                <a:spcPct val="150000"/>
              </a:lnSpc>
            </a:pPr>
            <a:r>
              <a:rPr lang="en-US" altLang="zh-CN" sz="2800" b="1" dirty="0">
                <a:solidFill>
                  <a:srgbClr val="00CC00"/>
                </a:solidFill>
              </a:rPr>
              <a:t>B</a:t>
            </a:r>
            <a:r>
              <a:rPr lang="zh-CN" altLang="en-US" sz="2800" b="1" dirty="0">
                <a:solidFill>
                  <a:srgbClr val="00CC00"/>
                </a:solidFill>
              </a:rPr>
              <a:t>、消防给水系统</a:t>
            </a:r>
          </a:p>
          <a:p>
            <a:pPr algn="just" eaLnBrk="1" hangingPunct="1">
              <a:lnSpc>
                <a:spcPct val="150000"/>
              </a:lnSpc>
            </a:pPr>
            <a:r>
              <a:rPr lang="en-US" altLang="zh-CN" sz="2800" b="1" dirty="0">
                <a:solidFill>
                  <a:srgbClr val="00CC00"/>
                </a:solidFill>
              </a:rPr>
              <a:t>C</a:t>
            </a:r>
            <a:r>
              <a:rPr lang="zh-CN" altLang="en-US" sz="2800" b="1" dirty="0">
                <a:solidFill>
                  <a:srgbClr val="00CC00"/>
                </a:solidFill>
              </a:rPr>
              <a:t>、泡沫灭火系</a:t>
            </a:r>
            <a:r>
              <a:rPr lang="zh-CN" altLang="en-US" sz="2800" b="1" dirty="0" smtClean="0">
                <a:solidFill>
                  <a:srgbClr val="00CC00"/>
                </a:solidFill>
              </a:rPr>
              <a:t>统</a:t>
            </a:r>
            <a:endParaRPr lang="zh-CN" altLang="en-US" sz="2800" b="1" dirty="0">
              <a:solidFill>
                <a:srgbClr val="00CC00"/>
              </a:solidFill>
            </a:endParaRP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239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239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F21EF5C6-AB8A-4650-9216-E671AEC7E3E6}" type="datetime1">
              <a:rPr lang="zh-CN" altLang="en-US"/>
              <a:pPr>
                <a:defRPr/>
              </a:pPr>
              <a:t>2017/4/18</a:t>
            </a:fld>
            <a:endParaRPr lang="en-US" altLang="zh-CN" dirty="0"/>
          </a:p>
        </p:txBody>
      </p:sp>
      <p:sp>
        <p:nvSpPr>
          <p:cNvPr id="6" name="Slide Number Placeholder 5"/>
          <p:cNvSpPr>
            <a:spLocks noGrp="1"/>
          </p:cNvSpPr>
          <p:nvPr>
            <p:ph type="sldNum" sz="quarter" idx="12"/>
          </p:nvPr>
        </p:nvSpPr>
        <p:spPr/>
        <p:txBody>
          <a:bodyPr/>
          <a:lstStyle/>
          <a:p>
            <a:pPr>
              <a:defRPr/>
            </a:pPr>
            <a:fld id="{93DB1F08-0F98-4BDB-A2E8-8BFE73AC680C}" type="slidenum">
              <a:rPr lang="zh-CN" altLang="en-US"/>
              <a:pPr>
                <a:defRPr/>
              </a:pPr>
              <a:t>121</a:t>
            </a:fld>
            <a:endParaRPr lang="en-US" altLang="zh-CN"/>
          </a:p>
        </p:txBody>
      </p:sp>
      <p:sp>
        <p:nvSpPr>
          <p:cNvPr id="123908" name="Text Box 4"/>
          <p:cNvSpPr txBox="1">
            <a:spLocks noChangeArrowheads="1"/>
          </p:cNvSpPr>
          <p:nvPr/>
        </p:nvSpPr>
        <p:spPr bwMode="auto">
          <a:xfrm>
            <a:off x="304800" y="1143000"/>
            <a:ext cx="8686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en-US" altLang="zh-CN" sz="3200" b="1" dirty="0">
                <a:solidFill>
                  <a:srgbClr val="FF0000"/>
                </a:solidFill>
              </a:rPr>
              <a:t>6.3.3.2 </a:t>
            </a:r>
            <a:r>
              <a:rPr lang="zh-CN" altLang="en-US" sz="3200" b="1" dirty="0">
                <a:solidFill>
                  <a:srgbClr val="FF0000"/>
                </a:solidFill>
              </a:rPr>
              <a:t>消防设施</a:t>
            </a:r>
          </a:p>
          <a:p>
            <a:pPr algn="just" eaLnBrk="1" hangingPunct="1">
              <a:lnSpc>
                <a:spcPct val="150000"/>
              </a:lnSpc>
            </a:pPr>
            <a:r>
              <a:rPr lang="en-US" altLang="zh-CN" sz="2800" b="1" dirty="0">
                <a:solidFill>
                  <a:srgbClr val="00CC00"/>
                </a:solidFill>
              </a:rPr>
              <a:t>A</a:t>
            </a:r>
            <a:r>
              <a:rPr lang="zh-CN" altLang="en-US" sz="2800" b="1" dirty="0">
                <a:solidFill>
                  <a:srgbClr val="00CC00"/>
                </a:solidFill>
              </a:rPr>
              <a:t>、消防站</a:t>
            </a:r>
          </a:p>
          <a:p>
            <a:pPr algn="just" eaLnBrk="1" hangingPunct="1">
              <a:lnSpc>
                <a:spcPct val="150000"/>
              </a:lnSpc>
            </a:pPr>
            <a:r>
              <a:rPr lang="zh-CN" altLang="en-US" sz="2400" b="1" dirty="0">
                <a:solidFill>
                  <a:srgbClr val="FFFF00"/>
                </a:solidFill>
              </a:rPr>
              <a:t>（</a:t>
            </a:r>
            <a:r>
              <a:rPr lang="en-US" altLang="zh-CN" sz="2400" b="1" dirty="0">
                <a:solidFill>
                  <a:srgbClr val="FFFF00"/>
                </a:solidFill>
              </a:rPr>
              <a:t>1</a:t>
            </a:r>
            <a:r>
              <a:rPr lang="zh-CN" altLang="en-US" sz="2400" b="1" dirty="0">
                <a:solidFill>
                  <a:srgbClr val="FFFF00"/>
                </a:solidFill>
              </a:rPr>
              <a:t>）</a:t>
            </a:r>
            <a:r>
              <a:rPr lang="zh-CN" altLang="en-US" sz="2400" b="1" dirty="0"/>
              <a:t>大中型化工厂和石化联合企业应设立消防站。消防站的服务范围按行车距离计，不得大于</a:t>
            </a:r>
            <a:r>
              <a:rPr lang="en-US" altLang="zh-CN" sz="2400" b="1" dirty="0"/>
              <a:t>2.5km</a:t>
            </a:r>
            <a:r>
              <a:rPr lang="zh-CN" altLang="en-US" sz="2400" b="1" dirty="0"/>
              <a:t>，且应保证在接到火警后，消防车到达火场的时间不超过</a:t>
            </a:r>
            <a:r>
              <a:rPr lang="en-US" altLang="zh-CN" sz="2400" b="1" dirty="0"/>
              <a:t>5min</a:t>
            </a:r>
            <a:r>
              <a:rPr lang="zh-CN" altLang="en-US" sz="2400" b="1" dirty="0"/>
              <a:t>。</a:t>
            </a:r>
          </a:p>
          <a:p>
            <a:pPr algn="just" eaLnBrk="1" hangingPunct="1">
              <a:lnSpc>
                <a:spcPct val="150000"/>
              </a:lnSpc>
            </a:pPr>
            <a:r>
              <a:rPr lang="zh-CN" altLang="en-US" sz="2400" b="1" dirty="0">
                <a:solidFill>
                  <a:srgbClr val="FFFF00"/>
                </a:solidFill>
              </a:rPr>
              <a:t>（</a:t>
            </a:r>
            <a:r>
              <a:rPr lang="en-US" altLang="zh-CN" sz="2400" b="1" dirty="0">
                <a:solidFill>
                  <a:srgbClr val="FFFF00"/>
                </a:solidFill>
              </a:rPr>
              <a:t>2</a:t>
            </a:r>
            <a:r>
              <a:rPr lang="zh-CN" altLang="en-US" sz="2400" b="1" dirty="0">
                <a:solidFill>
                  <a:srgbClr val="FFFF00"/>
                </a:solidFill>
              </a:rPr>
              <a:t>）</a:t>
            </a:r>
            <a:r>
              <a:rPr lang="zh-CN" altLang="en-US" sz="2400" b="1" dirty="0"/>
              <a:t>超出消防站服务范围的场所，应设立消防分站或设置其他消防设施，如泡沫发生站、手推式灭火机等。属于丁、戊类危险性场所的，消防站的服务范围可加大到</a:t>
            </a:r>
            <a:r>
              <a:rPr lang="en-US" altLang="zh-CN" sz="2400" b="1" dirty="0"/>
              <a:t>4km</a:t>
            </a:r>
            <a:r>
              <a:rPr lang="zh-CN" altLang="en-US" sz="2400" b="1" dirty="0"/>
              <a:t>。</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239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239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54466265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7EA5E79E-7474-40BC-952B-C2954CEBC809}" type="datetime1">
              <a:rPr lang="zh-CN" altLang="en-US"/>
              <a:pPr>
                <a:defRPr/>
              </a:pPr>
              <a:t>2017/4/18</a:t>
            </a:fld>
            <a:endParaRPr lang="en-US" altLang="zh-CN" dirty="0"/>
          </a:p>
        </p:txBody>
      </p:sp>
      <p:sp>
        <p:nvSpPr>
          <p:cNvPr id="6" name="Slide Number Placeholder 5"/>
          <p:cNvSpPr>
            <a:spLocks noGrp="1"/>
          </p:cNvSpPr>
          <p:nvPr>
            <p:ph type="sldNum" sz="quarter" idx="12"/>
          </p:nvPr>
        </p:nvSpPr>
        <p:spPr/>
        <p:txBody>
          <a:bodyPr/>
          <a:lstStyle/>
          <a:p>
            <a:pPr>
              <a:defRPr/>
            </a:pPr>
            <a:fld id="{53BB1326-F223-44B9-B0E1-354391036B21}" type="slidenum">
              <a:rPr lang="zh-CN" altLang="en-US"/>
              <a:pPr>
                <a:defRPr/>
              </a:pPr>
              <a:t>122</a:t>
            </a:fld>
            <a:endParaRPr lang="en-US" altLang="zh-CN"/>
          </a:p>
        </p:txBody>
      </p:sp>
      <p:sp>
        <p:nvSpPr>
          <p:cNvPr id="124932" name="Text Box 4"/>
          <p:cNvSpPr txBox="1">
            <a:spLocks noChangeArrowheads="1"/>
          </p:cNvSpPr>
          <p:nvPr/>
        </p:nvSpPr>
        <p:spPr bwMode="auto">
          <a:xfrm>
            <a:off x="228600" y="1371600"/>
            <a:ext cx="87630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en-US" altLang="zh-CN" sz="2800" b="1" dirty="0">
                <a:solidFill>
                  <a:srgbClr val="00CC00"/>
                </a:solidFill>
              </a:rPr>
              <a:t>A </a:t>
            </a:r>
            <a:r>
              <a:rPr lang="zh-CN" altLang="en-US" sz="2800" b="1" dirty="0">
                <a:solidFill>
                  <a:srgbClr val="00CC00"/>
                </a:solidFill>
              </a:rPr>
              <a:t>、消防站</a:t>
            </a:r>
          </a:p>
          <a:p>
            <a:pPr algn="just" eaLnBrk="1" hangingPunct="1">
              <a:lnSpc>
                <a:spcPct val="150000"/>
              </a:lnSpc>
            </a:pPr>
            <a:r>
              <a:rPr lang="zh-CN" altLang="en-US" sz="2400" b="1" dirty="0">
                <a:solidFill>
                  <a:srgbClr val="FFFF00"/>
                </a:solidFill>
              </a:rPr>
              <a:t>（</a:t>
            </a:r>
            <a:r>
              <a:rPr lang="en-US" altLang="zh-CN" sz="2400" b="1" dirty="0">
                <a:solidFill>
                  <a:srgbClr val="FFFF00"/>
                </a:solidFill>
              </a:rPr>
              <a:t>3</a:t>
            </a:r>
            <a:r>
              <a:rPr lang="zh-CN" altLang="en-US" sz="2400" b="1" dirty="0">
                <a:solidFill>
                  <a:srgbClr val="FFFF00"/>
                </a:solidFill>
              </a:rPr>
              <a:t>）</a:t>
            </a:r>
            <a:r>
              <a:rPr lang="zh-CN" altLang="en-US" sz="2400" b="1" dirty="0"/>
              <a:t>消防站的规模应根据发生火灾时的消防用水量、灭火剂用量</a:t>
            </a:r>
            <a:r>
              <a:rPr lang="zh-CN" altLang="en-US" sz="2400" b="1" dirty="0" smtClean="0"/>
              <a:t>、</a:t>
            </a:r>
            <a:r>
              <a:rPr lang="zh-CN" altLang="en-US" sz="2400" b="1" dirty="0"/>
              <a:t>灭火</a:t>
            </a:r>
            <a:r>
              <a:rPr lang="zh-CN" altLang="en-US" sz="2400" b="1" dirty="0" smtClean="0"/>
              <a:t>设</a:t>
            </a:r>
            <a:r>
              <a:rPr lang="zh-CN" altLang="en-US" sz="2400" b="1" dirty="0"/>
              <a:t>施的类型（固定或半固定）、高压或低压供水以及消防协作条件等因素综合考虑。一级消防站配备的消防车为</a:t>
            </a:r>
            <a:r>
              <a:rPr lang="en-US" altLang="zh-CN" sz="2400" b="1" dirty="0"/>
              <a:t>6</a:t>
            </a:r>
            <a:r>
              <a:rPr lang="zh-CN" altLang="en-US" sz="2400" b="1" dirty="0"/>
              <a:t>辆以上，二级消防站为</a:t>
            </a:r>
            <a:r>
              <a:rPr lang="en-US" altLang="zh-CN" sz="2400" b="1" dirty="0"/>
              <a:t>4-5</a:t>
            </a:r>
            <a:r>
              <a:rPr lang="zh-CN" altLang="en-US" sz="2400" b="1" dirty="0"/>
              <a:t>辆。</a:t>
            </a:r>
          </a:p>
          <a:p>
            <a:pPr algn="just" eaLnBrk="1" hangingPunct="1">
              <a:lnSpc>
                <a:spcPct val="150000"/>
              </a:lnSpc>
            </a:pPr>
            <a:r>
              <a:rPr lang="zh-CN" altLang="en-US" sz="2400" b="1" dirty="0" smtClean="0">
                <a:solidFill>
                  <a:srgbClr val="FFFF00"/>
                </a:solidFill>
              </a:rPr>
              <a:t>（</a:t>
            </a:r>
            <a:r>
              <a:rPr lang="en-US" altLang="zh-CN" sz="2400" b="1" dirty="0" smtClean="0">
                <a:solidFill>
                  <a:srgbClr val="FFFF00"/>
                </a:solidFill>
              </a:rPr>
              <a:t>4</a:t>
            </a:r>
            <a:r>
              <a:rPr lang="zh-CN" altLang="en-US" sz="2400" b="1" dirty="0" smtClean="0">
                <a:solidFill>
                  <a:srgbClr val="FFFF00"/>
                </a:solidFill>
              </a:rPr>
              <a:t>）</a:t>
            </a:r>
            <a:r>
              <a:rPr lang="zh-CN" altLang="en-US" sz="2400" b="1" dirty="0"/>
              <a:t>石油化工企业消防车的配套应以大型泡沫消防车为主，且应配备干粉或干</a:t>
            </a:r>
            <a:r>
              <a:rPr lang="zh-CN" altLang="en-US" sz="2400" b="1" dirty="0" smtClean="0"/>
              <a:t>粉</a:t>
            </a:r>
            <a:r>
              <a:rPr lang="en-US" altLang="zh-CN" sz="2400" b="1" dirty="0"/>
              <a:t>-</a:t>
            </a:r>
            <a:r>
              <a:rPr lang="zh-CN" altLang="en-US" sz="2400" b="1" dirty="0" smtClean="0"/>
              <a:t>泡</a:t>
            </a:r>
            <a:r>
              <a:rPr lang="zh-CN" altLang="en-US" sz="2400" b="1" dirty="0"/>
              <a:t>沫联用车；大型石油化工企业还应配备高喷车和通讯指挥车。</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2493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249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91C9C1D8-33DC-46DC-97E1-87D64585B299}"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33E0B329-0F76-42F9-BA8E-95B9712AE809}" type="slidenum">
              <a:rPr lang="zh-CN" altLang="en-US"/>
              <a:pPr>
                <a:defRPr/>
              </a:pPr>
              <a:t>123</a:t>
            </a:fld>
            <a:endParaRPr lang="en-US" altLang="zh-CN"/>
          </a:p>
        </p:txBody>
      </p:sp>
      <p:sp>
        <p:nvSpPr>
          <p:cNvPr id="125956" name="Text Box 4"/>
          <p:cNvSpPr txBox="1">
            <a:spLocks noChangeArrowheads="1"/>
          </p:cNvSpPr>
          <p:nvPr/>
        </p:nvSpPr>
        <p:spPr bwMode="auto">
          <a:xfrm>
            <a:off x="381000" y="1371600"/>
            <a:ext cx="8382000" cy="288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en-US" altLang="zh-CN" sz="2800" b="1" dirty="0">
                <a:solidFill>
                  <a:srgbClr val="00CC00"/>
                </a:solidFill>
              </a:rPr>
              <a:t>A </a:t>
            </a:r>
            <a:r>
              <a:rPr lang="zh-CN" altLang="en-US" sz="2800" b="1" dirty="0">
                <a:solidFill>
                  <a:srgbClr val="00CC00"/>
                </a:solidFill>
              </a:rPr>
              <a:t>、消防站</a:t>
            </a:r>
          </a:p>
          <a:p>
            <a:pPr algn="just" eaLnBrk="1" hangingPunct="1">
              <a:lnSpc>
                <a:spcPct val="150000"/>
              </a:lnSpc>
            </a:pPr>
            <a:r>
              <a:rPr lang="zh-CN" altLang="en-US" sz="2400" b="1" dirty="0">
                <a:solidFill>
                  <a:srgbClr val="FFFF00"/>
                </a:solidFill>
              </a:rPr>
              <a:t>（</a:t>
            </a:r>
            <a:r>
              <a:rPr lang="en-US" altLang="zh-CN" sz="2400" b="1" dirty="0">
                <a:solidFill>
                  <a:srgbClr val="FFFF00"/>
                </a:solidFill>
              </a:rPr>
              <a:t>5</a:t>
            </a:r>
            <a:r>
              <a:rPr lang="zh-CN" altLang="en-US" sz="2400" b="1" dirty="0">
                <a:solidFill>
                  <a:srgbClr val="FFFF00"/>
                </a:solidFill>
              </a:rPr>
              <a:t>）</a:t>
            </a:r>
            <a:r>
              <a:rPr lang="zh-CN" altLang="en-US" sz="2400" b="1" dirty="0"/>
              <a:t>消防站必须配备电话报警系统；受警电话应为录音电话；设自动报警和手动报</a:t>
            </a:r>
            <a:r>
              <a:rPr lang="zh-CN" altLang="en-US" sz="2400" b="1" dirty="0" smtClean="0"/>
              <a:t>警，且</a:t>
            </a:r>
            <a:r>
              <a:rPr lang="zh-CN" altLang="en-US" sz="2400" b="1" dirty="0"/>
              <a:t>应设置警报信号显示盘，电视安全监视系统及显示屏幕，企业自动灭火系统反馈相互也应有显示。</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2595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259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9D6EECE-BB3C-4FE1-90D8-873ACB4A337B}"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2F783BE2-708A-4EB5-BA5B-2417F1FFC2E7}" type="slidenum">
              <a:rPr lang="zh-CN" altLang="en-US"/>
              <a:pPr>
                <a:defRPr/>
              </a:pPr>
              <a:t>124</a:t>
            </a:fld>
            <a:endParaRPr lang="en-US" altLang="zh-CN"/>
          </a:p>
        </p:txBody>
      </p:sp>
      <p:sp>
        <p:nvSpPr>
          <p:cNvPr id="126980" name="Text Box 4"/>
          <p:cNvSpPr txBox="1">
            <a:spLocks noChangeArrowheads="1"/>
          </p:cNvSpPr>
          <p:nvPr/>
        </p:nvSpPr>
        <p:spPr bwMode="auto">
          <a:xfrm>
            <a:off x="228600" y="1447800"/>
            <a:ext cx="8686800" cy="393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40000"/>
              </a:lnSpc>
            </a:pPr>
            <a:r>
              <a:rPr lang="en-US" altLang="zh-CN" sz="2800" b="1" dirty="0">
                <a:solidFill>
                  <a:srgbClr val="00CC00"/>
                </a:solidFill>
              </a:rPr>
              <a:t>B</a:t>
            </a:r>
            <a:r>
              <a:rPr lang="zh-CN" altLang="en-US" sz="2800" b="1" dirty="0">
                <a:solidFill>
                  <a:srgbClr val="00CC00"/>
                </a:solidFill>
              </a:rPr>
              <a:t>、消防给水系统</a:t>
            </a:r>
          </a:p>
          <a:p>
            <a:pPr algn="just" eaLnBrk="1" hangingPunct="1">
              <a:lnSpc>
                <a:spcPct val="140000"/>
              </a:lnSpc>
            </a:pPr>
            <a:r>
              <a:rPr lang="zh-CN" altLang="en-US" sz="2400" b="1" dirty="0"/>
              <a:t>化工企业的消防给水可采用</a:t>
            </a:r>
            <a:r>
              <a:rPr lang="zh-CN" altLang="en-US" sz="2400" b="1" u="sng" dirty="0">
                <a:solidFill>
                  <a:srgbClr val="FFFF00"/>
                </a:solidFill>
              </a:rPr>
              <a:t>高压</a:t>
            </a:r>
            <a:r>
              <a:rPr lang="zh-CN" altLang="en-US" sz="2400" b="1" dirty="0"/>
              <a:t>、</a:t>
            </a:r>
            <a:r>
              <a:rPr lang="zh-CN" altLang="en-US" sz="2400" b="1" u="sng" dirty="0">
                <a:solidFill>
                  <a:srgbClr val="FFFF00"/>
                </a:solidFill>
              </a:rPr>
              <a:t>临时高压</a:t>
            </a:r>
            <a:r>
              <a:rPr lang="zh-CN" altLang="en-US" sz="2400" b="1" dirty="0"/>
              <a:t>或</a:t>
            </a:r>
            <a:r>
              <a:rPr lang="zh-CN" altLang="en-US" sz="2400" b="1" u="sng" dirty="0">
                <a:solidFill>
                  <a:srgbClr val="FFFF00"/>
                </a:solidFill>
              </a:rPr>
              <a:t>低压</a:t>
            </a:r>
            <a:r>
              <a:rPr lang="zh-CN" altLang="en-US" sz="2400" b="1" dirty="0"/>
              <a:t>系统。</a:t>
            </a:r>
          </a:p>
          <a:p>
            <a:pPr algn="just" eaLnBrk="1" hangingPunct="1">
              <a:lnSpc>
                <a:spcPct val="140000"/>
              </a:lnSpc>
            </a:pPr>
            <a:r>
              <a:rPr lang="zh-CN" altLang="en-US" sz="2800" b="1" dirty="0">
                <a:solidFill>
                  <a:srgbClr val="FF33CC"/>
                </a:solidFill>
              </a:rPr>
              <a:t>低压系统：</a:t>
            </a:r>
            <a:r>
              <a:rPr lang="zh-CN" altLang="en-US" sz="2400" b="1" dirty="0"/>
              <a:t>是指消防水管道的压力比较低，灭火时靠消防车通过消防栓加压，低压给水系统的压力一般为</a:t>
            </a:r>
            <a:r>
              <a:rPr lang="en-US" altLang="zh-CN" sz="2400" b="1" dirty="0"/>
              <a:t>0.15MPa</a:t>
            </a:r>
            <a:r>
              <a:rPr lang="zh-CN" altLang="en-US" sz="2400" b="1" dirty="0"/>
              <a:t>。</a:t>
            </a:r>
          </a:p>
          <a:p>
            <a:pPr algn="just" eaLnBrk="1" hangingPunct="1">
              <a:lnSpc>
                <a:spcPct val="140000"/>
              </a:lnSpc>
            </a:pPr>
            <a:r>
              <a:rPr lang="zh-CN" altLang="en-US" sz="2800" b="1" dirty="0">
                <a:solidFill>
                  <a:srgbClr val="FF33CC"/>
                </a:solidFill>
              </a:rPr>
              <a:t>高压系统：</a:t>
            </a:r>
            <a:r>
              <a:rPr lang="zh-CN" altLang="en-US" sz="2400" b="1" dirty="0"/>
              <a:t>是指消防给水管网始终保持较高的压力，灭火时通过管网上的消火栓、高压水枪等设施可直接灭火，高压给水系统的压力一般为</a:t>
            </a:r>
            <a:r>
              <a:rPr lang="en-US" altLang="zh-CN" sz="2400" b="1" dirty="0"/>
              <a:t>0.7-1.2MPa</a:t>
            </a:r>
            <a:r>
              <a:rPr lang="zh-CN" altLang="en-US" sz="2400" b="1" dirty="0"/>
              <a:t>。</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2698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269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328D7A7D-6B56-4E38-9784-C6EEFE6ED224}"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B92177B5-1A8A-43C5-97E7-12EF2040FE0D}" type="slidenum">
              <a:rPr lang="zh-CN" altLang="en-US"/>
              <a:pPr>
                <a:defRPr/>
              </a:pPr>
              <a:t>125</a:t>
            </a:fld>
            <a:endParaRPr lang="en-US" altLang="zh-CN"/>
          </a:p>
        </p:txBody>
      </p:sp>
      <p:sp>
        <p:nvSpPr>
          <p:cNvPr id="128004" name="Text Box 4"/>
          <p:cNvSpPr txBox="1">
            <a:spLocks noChangeArrowheads="1"/>
          </p:cNvSpPr>
          <p:nvPr/>
        </p:nvSpPr>
        <p:spPr bwMode="auto">
          <a:xfrm>
            <a:off x="304800" y="1371600"/>
            <a:ext cx="8610600"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en-US" altLang="zh-CN" sz="2800" b="1" dirty="0">
                <a:solidFill>
                  <a:srgbClr val="00CC00"/>
                </a:solidFill>
              </a:rPr>
              <a:t>B</a:t>
            </a:r>
            <a:r>
              <a:rPr lang="zh-CN" altLang="en-US" sz="2800" b="1" dirty="0">
                <a:solidFill>
                  <a:srgbClr val="00CC00"/>
                </a:solidFill>
              </a:rPr>
              <a:t>、消防给水系统</a:t>
            </a:r>
          </a:p>
          <a:p>
            <a:pPr algn="just" eaLnBrk="1" hangingPunct="1">
              <a:lnSpc>
                <a:spcPct val="150000"/>
              </a:lnSpc>
            </a:pPr>
            <a:r>
              <a:rPr lang="zh-CN" altLang="en-US" sz="2800" b="1" dirty="0">
                <a:solidFill>
                  <a:srgbClr val="FF33CC"/>
                </a:solidFill>
              </a:rPr>
              <a:t>临时高压系统：</a:t>
            </a:r>
            <a:r>
              <a:rPr lang="zh-CN" altLang="en-US" sz="2400" b="1" dirty="0">
                <a:solidFill>
                  <a:srgbClr val="FF33CC"/>
                </a:solidFill>
              </a:rPr>
              <a:t> </a:t>
            </a:r>
            <a:r>
              <a:rPr lang="zh-CN" altLang="en-US" sz="2400" b="1" dirty="0"/>
              <a:t>是由加压泵、高压水枪及喷射设施等与低压消防给水管网组成的一个消防给水系统。平时维持低压状态，灭火时启动加压泵升压，水压的高低根据火场的情况来决定。</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2800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280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03400B5-A156-4B87-9FE1-B88E28C3A107}"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D0E0EBD3-C6C1-43D0-B8F7-A40C689DDCEC}" type="slidenum">
              <a:rPr lang="zh-CN" altLang="en-US"/>
              <a:pPr>
                <a:defRPr/>
              </a:pPr>
              <a:t>126</a:t>
            </a:fld>
            <a:endParaRPr lang="en-US" altLang="zh-CN"/>
          </a:p>
        </p:txBody>
      </p:sp>
      <p:sp>
        <p:nvSpPr>
          <p:cNvPr id="129028" name="Text Box 4"/>
          <p:cNvSpPr txBox="1">
            <a:spLocks noChangeArrowheads="1"/>
          </p:cNvSpPr>
          <p:nvPr/>
        </p:nvSpPr>
        <p:spPr bwMode="auto">
          <a:xfrm>
            <a:off x="304800" y="1143000"/>
            <a:ext cx="85344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40000"/>
              </a:lnSpc>
            </a:pPr>
            <a:r>
              <a:rPr lang="en-US" altLang="zh-CN" sz="2800" b="1" dirty="0">
                <a:solidFill>
                  <a:srgbClr val="00CC00"/>
                </a:solidFill>
              </a:rPr>
              <a:t>B</a:t>
            </a:r>
            <a:r>
              <a:rPr lang="zh-CN" altLang="en-US" sz="2800" b="1" dirty="0">
                <a:solidFill>
                  <a:srgbClr val="00CC00"/>
                </a:solidFill>
              </a:rPr>
              <a:t>、消防给水系统</a:t>
            </a:r>
          </a:p>
          <a:p>
            <a:pPr algn="just" eaLnBrk="1" hangingPunct="1">
              <a:lnSpc>
                <a:spcPct val="140000"/>
              </a:lnSpc>
            </a:pPr>
            <a:r>
              <a:rPr lang="zh-CN" altLang="en-US" sz="2400" b="1" dirty="0">
                <a:solidFill>
                  <a:srgbClr val="FFFF00"/>
                </a:solidFill>
              </a:rPr>
              <a:t>（</a:t>
            </a:r>
            <a:r>
              <a:rPr lang="en-US" altLang="zh-CN" sz="2400" b="1" dirty="0">
                <a:solidFill>
                  <a:srgbClr val="FFFF00"/>
                </a:solidFill>
              </a:rPr>
              <a:t>1</a:t>
            </a:r>
            <a:r>
              <a:rPr lang="zh-CN" altLang="en-US" sz="2400" b="1" dirty="0">
                <a:solidFill>
                  <a:srgbClr val="FFFF00"/>
                </a:solidFill>
              </a:rPr>
              <a:t>）</a:t>
            </a:r>
            <a:r>
              <a:rPr lang="zh-CN" altLang="en-US" sz="2400" b="1" dirty="0"/>
              <a:t>消防水管网应采用环状管网，其输水干线不少于</a:t>
            </a:r>
            <a:r>
              <a:rPr lang="en-US" altLang="zh-CN" sz="2400" b="1" dirty="0"/>
              <a:t>2</a:t>
            </a:r>
            <a:r>
              <a:rPr lang="zh-CN" altLang="en-US" sz="2400" b="1" dirty="0"/>
              <a:t>条。当其中一条发生故障时，另一条仍能正常供水。</a:t>
            </a:r>
          </a:p>
          <a:p>
            <a:pPr algn="just" eaLnBrk="1" hangingPunct="1">
              <a:lnSpc>
                <a:spcPct val="140000"/>
              </a:lnSpc>
            </a:pPr>
            <a:r>
              <a:rPr lang="zh-CN" altLang="en-US" sz="2400" b="1" dirty="0">
                <a:solidFill>
                  <a:srgbClr val="FFFF00"/>
                </a:solidFill>
              </a:rPr>
              <a:t>（</a:t>
            </a:r>
            <a:r>
              <a:rPr lang="en-US" altLang="zh-CN" sz="2400" b="1" dirty="0">
                <a:solidFill>
                  <a:srgbClr val="FFFF00"/>
                </a:solidFill>
              </a:rPr>
              <a:t>2</a:t>
            </a:r>
            <a:r>
              <a:rPr lang="zh-CN" altLang="en-US" sz="2400" b="1" dirty="0">
                <a:solidFill>
                  <a:srgbClr val="FFFF00"/>
                </a:solidFill>
              </a:rPr>
              <a:t>）</a:t>
            </a:r>
            <a:r>
              <a:rPr lang="zh-CN" altLang="en-US" sz="2400" b="1" dirty="0"/>
              <a:t>消防水系统需有储存设备，可建造独立的储水池，也可储存在全厂的清水池或高位水池内，但必须有确保消防水不作他用的技术设施。消防给水不应与生产循环水、污水管网兼用。</a:t>
            </a:r>
          </a:p>
          <a:p>
            <a:pPr algn="just" eaLnBrk="1" hangingPunct="1">
              <a:lnSpc>
                <a:spcPct val="140000"/>
              </a:lnSpc>
            </a:pPr>
            <a:r>
              <a:rPr lang="zh-CN" altLang="en-US" sz="2400" b="1" dirty="0">
                <a:solidFill>
                  <a:srgbClr val="FFFF00"/>
                </a:solidFill>
              </a:rPr>
              <a:t>（</a:t>
            </a:r>
            <a:r>
              <a:rPr lang="en-US" altLang="zh-CN" sz="2400" b="1" dirty="0">
                <a:solidFill>
                  <a:srgbClr val="FFFF00"/>
                </a:solidFill>
              </a:rPr>
              <a:t>3</a:t>
            </a:r>
            <a:r>
              <a:rPr lang="zh-CN" altLang="en-US" sz="2400" b="1" dirty="0">
                <a:solidFill>
                  <a:srgbClr val="FFFF00"/>
                </a:solidFill>
              </a:rPr>
              <a:t>）</a:t>
            </a:r>
            <a:r>
              <a:rPr lang="zh-CN" altLang="en-US" sz="2400" b="1" dirty="0"/>
              <a:t>为了保持或提高消防给水的压力，可以设置消防泵房。其中设消防水泵和稳压水泵，两类水泵均应有备用泵。消防水泵应在接到报警后</a:t>
            </a:r>
            <a:r>
              <a:rPr lang="en-US" altLang="zh-CN" sz="2400" b="1" dirty="0"/>
              <a:t>2min</a:t>
            </a:r>
            <a:r>
              <a:rPr lang="zh-CN" altLang="en-US" sz="2400" b="1" dirty="0"/>
              <a:t>以内投入运行。</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2903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290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C0431F2-C378-4F1F-A39B-B4BA9493845D}"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FA3234A3-7818-418C-BF2D-F7FB65968FAC}" type="slidenum">
              <a:rPr lang="zh-CN" altLang="en-US"/>
              <a:pPr>
                <a:defRPr/>
              </a:pPr>
              <a:t>127</a:t>
            </a:fld>
            <a:endParaRPr lang="en-US" altLang="zh-CN"/>
          </a:p>
        </p:txBody>
      </p:sp>
      <p:sp>
        <p:nvSpPr>
          <p:cNvPr id="130052" name="Text Box 4"/>
          <p:cNvSpPr txBox="1">
            <a:spLocks noChangeArrowheads="1"/>
          </p:cNvSpPr>
          <p:nvPr/>
        </p:nvSpPr>
        <p:spPr bwMode="auto">
          <a:xfrm>
            <a:off x="304800" y="1143000"/>
            <a:ext cx="84582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40000"/>
              </a:lnSpc>
            </a:pPr>
            <a:r>
              <a:rPr lang="en-US" altLang="zh-CN" sz="2800" b="1" dirty="0">
                <a:solidFill>
                  <a:srgbClr val="00CC00"/>
                </a:solidFill>
              </a:rPr>
              <a:t>C</a:t>
            </a:r>
            <a:r>
              <a:rPr lang="zh-CN" altLang="en-US" sz="2800" b="1" dirty="0">
                <a:solidFill>
                  <a:srgbClr val="00CC00"/>
                </a:solidFill>
              </a:rPr>
              <a:t>、泡沫灭火系</a:t>
            </a:r>
            <a:r>
              <a:rPr lang="zh-CN" altLang="en-US" sz="2800" b="1" dirty="0" smtClean="0">
                <a:solidFill>
                  <a:srgbClr val="00CC00"/>
                </a:solidFill>
              </a:rPr>
              <a:t>统</a:t>
            </a:r>
            <a:endParaRPr lang="en-US" altLang="zh-CN" sz="2800" b="1" dirty="0" smtClean="0">
              <a:solidFill>
                <a:srgbClr val="00CC00"/>
              </a:solidFill>
            </a:endParaRPr>
          </a:p>
          <a:p>
            <a:pPr algn="just" eaLnBrk="1" hangingPunct="1">
              <a:lnSpc>
                <a:spcPct val="140000"/>
              </a:lnSpc>
            </a:pPr>
            <a:r>
              <a:rPr lang="zh-CN" altLang="en-US" sz="2400" b="1" dirty="0" smtClean="0"/>
              <a:t>泡沫</a:t>
            </a:r>
            <a:r>
              <a:rPr lang="zh-CN" altLang="en-US" sz="2400" b="1" dirty="0"/>
              <a:t>灭火系统包括</a:t>
            </a:r>
            <a:r>
              <a:rPr lang="zh-CN" altLang="en-US" sz="2400" b="1" dirty="0">
                <a:solidFill>
                  <a:srgbClr val="FFFF00"/>
                </a:solidFill>
              </a:rPr>
              <a:t>固定泡沫站</a:t>
            </a:r>
            <a:r>
              <a:rPr lang="zh-CN" altLang="en-US" sz="2400" b="1" dirty="0"/>
              <a:t>和</a:t>
            </a:r>
            <a:r>
              <a:rPr lang="zh-CN" altLang="en-US" sz="2400" b="1" dirty="0">
                <a:solidFill>
                  <a:srgbClr val="FFFF00"/>
                </a:solidFill>
              </a:rPr>
              <a:t>半固定泡沫灭火</a:t>
            </a:r>
            <a:r>
              <a:rPr lang="zh-CN" altLang="en-US" sz="2400" b="1" dirty="0"/>
              <a:t>装置，一般设置在移动式泡沫灭火设备（如泡沫车）不能到达的地点。</a:t>
            </a:r>
          </a:p>
          <a:p>
            <a:pPr algn="just" eaLnBrk="1" hangingPunct="1"/>
            <a:endParaRPr lang="en-US" altLang="zh-CN" sz="1100" b="1" dirty="0">
              <a:solidFill>
                <a:srgbClr val="FF33CC"/>
              </a:solidFill>
            </a:endParaRPr>
          </a:p>
          <a:p>
            <a:pPr algn="just" eaLnBrk="1" hangingPunct="1">
              <a:lnSpc>
                <a:spcPct val="140000"/>
              </a:lnSpc>
            </a:pPr>
            <a:r>
              <a:rPr lang="zh-CN" altLang="en-US" sz="2400" b="1" dirty="0">
                <a:solidFill>
                  <a:srgbClr val="FF33CC"/>
                </a:solidFill>
              </a:rPr>
              <a:t>固定式泡沫站：</a:t>
            </a:r>
            <a:r>
              <a:rPr lang="zh-CN" altLang="en-US" sz="2400" b="1" dirty="0"/>
              <a:t>是由消防水泵，泡沫比例混合器、泡</a:t>
            </a:r>
            <a:r>
              <a:rPr lang="zh-CN" altLang="en-US" sz="2400" b="1" dirty="0" smtClean="0"/>
              <a:t>沫</a:t>
            </a:r>
            <a:r>
              <a:rPr lang="zh-CN" altLang="en-US" sz="2400" b="1" dirty="0"/>
              <a:t>发生</a:t>
            </a:r>
            <a:r>
              <a:rPr lang="zh-CN" altLang="en-US" sz="2400" b="1" dirty="0" smtClean="0"/>
              <a:t>器</a:t>
            </a:r>
            <a:r>
              <a:rPr lang="zh-CN" altLang="en-US" sz="2400" b="1" dirty="0"/>
              <a:t>、水池和泡沫液储罐组成的。</a:t>
            </a:r>
          </a:p>
          <a:p>
            <a:pPr algn="just" eaLnBrk="1" hangingPunct="1">
              <a:lnSpc>
                <a:spcPct val="140000"/>
              </a:lnSpc>
            </a:pPr>
            <a:r>
              <a:rPr lang="zh-CN" altLang="en-US" sz="2400" b="1" dirty="0"/>
              <a:t>泡沫喷嘴可以布置在有着火危险的生产装置上，一旦发生火灾，开启消防水泵，借助水的压力，泡沫液被吸入比例混合器中，并按比例混合成泡沫混合液， 在泡沫产生器中与空气混合，再经过喷嘴进行灭火。</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3005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300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quarter" idx="10"/>
          </p:nvPr>
        </p:nvSpPr>
        <p:spPr/>
        <p:txBody>
          <a:bodyPr/>
          <a:lstStyle/>
          <a:p>
            <a:pPr>
              <a:defRPr/>
            </a:pPr>
            <a:fld id="{6E873602-6E4D-4130-AF61-3527A90FDA27}" type="datetime1">
              <a:rPr lang="zh-CN" altLang="en-US"/>
              <a:pPr>
                <a:defRPr/>
              </a:pPr>
              <a:t>2017/4/18</a:t>
            </a:fld>
            <a:endParaRPr lang="en-US" altLang="zh-CN"/>
          </a:p>
        </p:txBody>
      </p:sp>
      <p:sp>
        <p:nvSpPr>
          <p:cNvPr id="8" name="Slide Number Placeholder 6"/>
          <p:cNvSpPr>
            <a:spLocks noGrp="1"/>
          </p:cNvSpPr>
          <p:nvPr>
            <p:ph type="sldNum" sz="quarter" idx="12"/>
          </p:nvPr>
        </p:nvSpPr>
        <p:spPr/>
        <p:txBody>
          <a:bodyPr/>
          <a:lstStyle/>
          <a:p>
            <a:pPr>
              <a:defRPr/>
            </a:pPr>
            <a:fld id="{144B7B18-DC3F-411B-8392-C671EDBAC0CD}" type="slidenum">
              <a:rPr lang="zh-CN" altLang="en-US"/>
              <a:pPr>
                <a:defRPr/>
              </a:pPr>
              <a:t>128</a:t>
            </a:fld>
            <a:endParaRPr lang="en-US" altLang="zh-CN"/>
          </a:p>
        </p:txBody>
      </p:sp>
      <p:pic>
        <p:nvPicPr>
          <p:cNvPr id="131076" name="Picture 4"/>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a:xfrm>
            <a:off x="228600" y="2049463"/>
            <a:ext cx="4267200" cy="4122737"/>
          </a:xfrm>
          <a:noFill/>
          <a:extLst>
            <a:ext uri="{909E8E84-426E-40DD-AFC4-6F175D3DCCD1}">
              <a14:hiddenFill xmlns:a14="http://schemas.microsoft.com/office/drawing/2010/main">
                <a:solidFill>
                  <a:srgbClr val="FFFFFF"/>
                </a:solidFill>
              </a14:hiddenFill>
            </a:ext>
          </a:extLst>
        </p:spPr>
      </p:pic>
      <p:sp>
        <p:nvSpPr>
          <p:cNvPr id="131077" name="Text Box 3"/>
          <p:cNvSpPr txBox="1">
            <a:spLocks noChangeArrowheads="1"/>
          </p:cNvSpPr>
          <p:nvPr/>
        </p:nvSpPr>
        <p:spPr bwMode="auto">
          <a:xfrm>
            <a:off x="381000" y="1219200"/>
            <a:ext cx="8458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3200" b="1">
                <a:solidFill>
                  <a:srgbClr val="FF0000"/>
                </a:solidFill>
              </a:rPr>
              <a:t>6.3.3.2 </a:t>
            </a:r>
            <a:r>
              <a:rPr lang="zh-CN" altLang="en-US" sz="3200" b="1">
                <a:solidFill>
                  <a:srgbClr val="FF0000"/>
                </a:solidFill>
              </a:rPr>
              <a:t>消防设施</a:t>
            </a:r>
          </a:p>
        </p:txBody>
      </p:sp>
      <p:sp>
        <p:nvSpPr>
          <p:cNvPr id="131078" name="Text Box 8"/>
          <p:cNvSpPr txBox="1">
            <a:spLocks noChangeArrowheads="1"/>
          </p:cNvSpPr>
          <p:nvPr/>
        </p:nvSpPr>
        <p:spPr bwMode="auto">
          <a:xfrm>
            <a:off x="4800600" y="1981200"/>
            <a:ext cx="41148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FFFF00"/>
                </a:solidFill>
              </a:rPr>
              <a:t>手动高倍数泡沫全淹没系统</a:t>
            </a:r>
          </a:p>
          <a:p>
            <a:pPr eaLnBrk="1" hangingPunct="1">
              <a:spcBef>
                <a:spcPct val="50000"/>
              </a:spcBef>
            </a:pPr>
            <a:r>
              <a:rPr lang="en-US" altLang="zh-CN" b="1"/>
              <a:t>1-</a:t>
            </a:r>
            <a:r>
              <a:rPr lang="zh-CN" altLang="en-US" b="1"/>
              <a:t>高倍数泡沫储罐，</a:t>
            </a:r>
            <a:r>
              <a:rPr lang="en-US" altLang="zh-CN" b="1"/>
              <a:t>2-</a:t>
            </a:r>
            <a:r>
              <a:rPr lang="zh-CN" altLang="en-US" b="1"/>
              <a:t>管道过滤</a:t>
            </a:r>
          </a:p>
          <a:p>
            <a:pPr eaLnBrk="1" hangingPunct="1">
              <a:spcBef>
                <a:spcPct val="50000"/>
              </a:spcBef>
            </a:pPr>
            <a:r>
              <a:rPr lang="zh-CN" altLang="en-US" b="1"/>
              <a:t>器，</a:t>
            </a:r>
            <a:r>
              <a:rPr lang="en-US" altLang="zh-CN" b="1"/>
              <a:t>3-</a:t>
            </a:r>
            <a:r>
              <a:rPr lang="zh-CN" altLang="en-US" b="1"/>
              <a:t>泡沫液泵，</a:t>
            </a:r>
            <a:r>
              <a:rPr lang="en-US" altLang="zh-CN" b="1"/>
              <a:t>4-</a:t>
            </a:r>
            <a:r>
              <a:rPr lang="zh-CN" altLang="en-US" b="1"/>
              <a:t>压力开关，</a:t>
            </a:r>
          </a:p>
          <a:p>
            <a:pPr eaLnBrk="1" hangingPunct="1">
              <a:spcBef>
                <a:spcPct val="50000"/>
              </a:spcBef>
            </a:pPr>
            <a:r>
              <a:rPr lang="en-US" altLang="zh-CN" b="1"/>
              <a:t>5-</a:t>
            </a:r>
            <a:r>
              <a:rPr lang="zh-CN" altLang="en-US" b="1"/>
              <a:t>控制箱，</a:t>
            </a:r>
            <a:r>
              <a:rPr lang="en-US" altLang="zh-CN" b="1"/>
              <a:t>6-</a:t>
            </a:r>
            <a:r>
              <a:rPr lang="zh-CN" altLang="en-US" b="1"/>
              <a:t>高倍数泡沫发生器，</a:t>
            </a:r>
          </a:p>
          <a:p>
            <a:pPr eaLnBrk="1" hangingPunct="1">
              <a:spcBef>
                <a:spcPct val="50000"/>
              </a:spcBef>
            </a:pPr>
            <a:r>
              <a:rPr lang="en-US" altLang="zh-CN" b="1"/>
              <a:t>7-</a:t>
            </a:r>
            <a:r>
              <a:rPr lang="zh-CN" altLang="en-US" b="1"/>
              <a:t>比例混合器，</a:t>
            </a:r>
            <a:r>
              <a:rPr lang="en-US" altLang="zh-CN" b="1"/>
              <a:t>8-</a:t>
            </a:r>
            <a:r>
              <a:rPr lang="zh-CN" altLang="en-US" b="1"/>
              <a:t>水罐，</a:t>
            </a:r>
            <a:r>
              <a:rPr lang="en-US" altLang="zh-CN" b="1"/>
              <a:t>9-</a:t>
            </a:r>
            <a:r>
              <a:rPr lang="zh-CN" altLang="en-US" b="1"/>
              <a:t>水泵，</a:t>
            </a:r>
          </a:p>
          <a:p>
            <a:pPr eaLnBrk="1" hangingPunct="1">
              <a:spcBef>
                <a:spcPct val="50000"/>
              </a:spcBef>
            </a:pPr>
            <a:r>
              <a:rPr lang="en-US" altLang="zh-CN" b="1"/>
              <a:t>10-</a:t>
            </a:r>
            <a:r>
              <a:rPr lang="zh-CN" altLang="en-US" b="1"/>
              <a:t>水带，</a:t>
            </a:r>
            <a:r>
              <a:rPr lang="en-US" altLang="zh-CN" b="1"/>
              <a:t>11-</a:t>
            </a:r>
            <a:r>
              <a:rPr lang="zh-CN" altLang="en-US" b="1"/>
              <a:t>负压式比例混合器，</a:t>
            </a:r>
          </a:p>
          <a:p>
            <a:pPr eaLnBrk="1" hangingPunct="1">
              <a:spcBef>
                <a:spcPct val="50000"/>
              </a:spcBef>
            </a:pPr>
            <a:r>
              <a:rPr lang="en-US" altLang="zh-CN" b="1"/>
              <a:t>12-</a:t>
            </a:r>
            <a:r>
              <a:rPr lang="zh-CN" altLang="en-US" b="1"/>
              <a:t>中倍数泡沫发生器</a:t>
            </a:r>
          </a:p>
        </p:txBody>
      </p:sp>
      <p:sp>
        <p:nvSpPr>
          <p:cNvPr id="10"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31080" name="Group 9"/>
          <p:cNvGrpSpPr>
            <a:grpSpLocks/>
          </p:cNvGrpSpPr>
          <p:nvPr/>
        </p:nvGrpSpPr>
        <p:grpSpPr bwMode="auto">
          <a:xfrm>
            <a:off x="152400" y="152400"/>
            <a:ext cx="2362200" cy="1000125"/>
            <a:chOff x="152400" y="152400"/>
            <a:chExt cx="2362200" cy="1000125"/>
          </a:xfrm>
        </p:grpSpPr>
        <p:sp>
          <p:nvSpPr>
            <p:cNvPr id="12"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3108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quarter" idx="10"/>
          </p:nvPr>
        </p:nvSpPr>
        <p:spPr/>
        <p:txBody>
          <a:bodyPr/>
          <a:lstStyle/>
          <a:p>
            <a:pPr>
              <a:defRPr/>
            </a:pPr>
            <a:fld id="{0C3B48D4-68EA-4CF8-AF3F-D5567CD6ED28}" type="datetime1">
              <a:rPr lang="zh-CN" altLang="en-US"/>
              <a:pPr>
                <a:defRPr/>
              </a:pPr>
              <a:t>2017/4/18</a:t>
            </a:fld>
            <a:endParaRPr lang="en-US" altLang="zh-CN"/>
          </a:p>
        </p:txBody>
      </p:sp>
      <p:sp>
        <p:nvSpPr>
          <p:cNvPr id="8" name="Slide Number Placeholder 6"/>
          <p:cNvSpPr>
            <a:spLocks noGrp="1"/>
          </p:cNvSpPr>
          <p:nvPr>
            <p:ph type="sldNum" sz="quarter" idx="12"/>
          </p:nvPr>
        </p:nvSpPr>
        <p:spPr/>
        <p:txBody>
          <a:bodyPr/>
          <a:lstStyle/>
          <a:p>
            <a:pPr>
              <a:defRPr/>
            </a:pPr>
            <a:fld id="{39383AB7-5F2E-4F27-A372-3372B601222A}" type="slidenum">
              <a:rPr lang="zh-CN" altLang="en-US"/>
              <a:pPr>
                <a:defRPr/>
              </a:pPr>
              <a:t>129</a:t>
            </a:fld>
            <a:endParaRPr lang="en-US" altLang="zh-CN"/>
          </a:p>
        </p:txBody>
      </p:sp>
      <p:pic>
        <p:nvPicPr>
          <p:cNvPr id="136196" name="Picture 3"/>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828800"/>
            <a:ext cx="8534400" cy="4648200"/>
          </a:xfrm>
          <a:noFill/>
          <a:extLst>
            <a:ext uri="{909E8E84-426E-40DD-AFC4-6F175D3DCCD1}">
              <a14:hiddenFill xmlns:a14="http://schemas.microsoft.com/office/drawing/2010/main">
                <a:solidFill>
                  <a:srgbClr val="FFFFFF"/>
                </a:solidFill>
              </a14:hiddenFill>
            </a:ext>
          </a:extLst>
        </p:spPr>
      </p:pic>
      <p:sp>
        <p:nvSpPr>
          <p:cNvPr id="136197" name="Text Box 4"/>
          <p:cNvSpPr txBox="1">
            <a:spLocks noChangeArrowheads="1"/>
          </p:cNvSpPr>
          <p:nvPr/>
        </p:nvSpPr>
        <p:spPr bwMode="auto">
          <a:xfrm>
            <a:off x="381000" y="1219200"/>
            <a:ext cx="8458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3200" b="1">
                <a:solidFill>
                  <a:srgbClr val="FF0000"/>
                </a:solidFill>
              </a:rPr>
              <a:t>6.3.3.2 </a:t>
            </a:r>
            <a:r>
              <a:rPr lang="zh-CN" altLang="en-US" sz="3200" b="1">
                <a:solidFill>
                  <a:srgbClr val="FF0000"/>
                </a:solidFill>
              </a:rPr>
              <a:t>消防设施</a:t>
            </a:r>
          </a:p>
        </p:txBody>
      </p:sp>
      <p:sp>
        <p:nvSpPr>
          <p:cNvPr id="136198" name="Text Box 7"/>
          <p:cNvSpPr txBox="1">
            <a:spLocks noChangeArrowheads="1"/>
          </p:cNvSpPr>
          <p:nvPr/>
        </p:nvSpPr>
        <p:spPr bwMode="auto">
          <a:xfrm>
            <a:off x="1600200" y="4800600"/>
            <a:ext cx="7086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chemeClr val="bg1"/>
                </a:solidFill>
              </a:rPr>
              <a:t>固定式液下喷射灭火系统</a:t>
            </a:r>
          </a:p>
          <a:p>
            <a:pPr eaLnBrk="1" hangingPunct="1">
              <a:spcBef>
                <a:spcPct val="50000"/>
              </a:spcBef>
            </a:pPr>
            <a:r>
              <a:rPr lang="en-US" altLang="zh-CN">
                <a:solidFill>
                  <a:schemeClr val="bg1"/>
                </a:solidFill>
              </a:rPr>
              <a:t>1-</a:t>
            </a:r>
            <a:r>
              <a:rPr lang="zh-CN" altLang="en-US">
                <a:solidFill>
                  <a:schemeClr val="bg1"/>
                </a:solidFill>
              </a:rPr>
              <a:t>消防泵，</a:t>
            </a:r>
            <a:r>
              <a:rPr lang="en-US" altLang="zh-CN">
                <a:solidFill>
                  <a:schemeClr val="bg1"/>
                </a:solidFill>
              </a:rPr>
              <a:t>2-</a:t>
            </a:r>
            <a:r>
              <a:rPr lang="zh-CN" altLang="en-US">
                <a:solidFill>
                  <a:schemeClr val="bg1"/>
                </a:solidFill>
              </a:rPr>
              <a:t>空气泡沫比例混合器，</a:t>
            </a:r>
            <a:r>
              <a:rPr lang="en-US" altLang="zh-CN">
                <a:solidFill>
                  <a:schemeClr val="bg1"/>
                </a:solidFill>
              </a:rPr>
              <a:t>3-</a:t>
            </a:r>
            <a:r>
              <a:rPr lang="zh-CN" altLang="en-US">
                <a:solidFill>
                  <a:schemeClr val="bg1"/>
                </a:solidFill>
              </a:rPr>
              <a:t>混合液管道，</a:t>
            </a:r>
            <a:r>
              <a:rPr lang="en-US" altLang="zh-CN">
                <a:solidFill>
                  <a:schemeClr val="bg1"/>
                </a:solidFill>
              </a:rPr>
              <a:t>4-</a:t>
            </a:r>
            <a:r>
              <a:rPr lang="zh-CN" altLang="en-US">
                <a:solidFill>
                  <a:schemeClr val="bg1"/>
                </a:solidFill>
              </a:rPr>
              <a:t>高背压泡沫发生器，</a:t>
            </a:r>
            <a:r>
              <a:rPr lang="en-US" altLang="zh-CN">
                <a:solidFill>
                  <a:schemeClr val="bg1"/>
                </a:solidFill>
              </a:rPr>
              <a:t>5-</a:t>
            </a:r>
            <a:r>
              <a:rPr lang="zh-CN" altLang="en-US">
                <a:solidFill>
                  <a:schemeClr val="bg1"/>
                </a:solidFill>
              </a:rPr>
              <a:t>背压表，</a:t>
            </a:r>
            <a:r>
              <a:rPr lang="en-US" altLang="zh-CN">
                <a:solidFill>
                  <a:schemeClr val="bg1"/>
                </a:solidFill>
              </a:rPr>
              <a:t>6-</a:t>
            </a:r>
            <a:r>
              <a:rPr lang="zh-CN" altLang="en-US">
                <a:solidFill>
                  <a:schemeClr val="bg1"/>
                </a:solidFill>
              </a:rPr>
              <a:t>背压调节阀，</a:t>
            </a:r>
            <a:r>
              <a:rPr lang="en-US" altLang="zh-CN">
                <a:solidFill>
                  <a:schemeClr val="bg1"/>
                </a:solidFill>
              </a:rPr>
              <a:t>7-</a:t>
            </a:r>
            <a:r>
              <a:rPr lang="zh-CN" altLang="en-US">
                <a:solidFill>
                  <a:schemeClr val="bg1"/>
                </a:solidFill>
              </a:rPr>
              <a:t>泡沫管道，</a:t>
            </a:r>
            <a:r>
              <a:rPr lang="en-US" altLang="zh-CN">
                <a:solidFill>
                  <a:schemeClr val="bg1"/>
                </a:solidFill>
              </a:rPr>
              <a:t>8-</a:t>
            </a:r>
            <a:r>
              <a:rPr lang="zh-CN" altLang="en-US">
                <a:solidFill>
                  <a:schemeClr val="bg1"/>
                </a:solidFill>
              </a:rPr>
              <a:t>泡沫取样阀或放水阀，</a:t>
            </a:r>
            <a:r>
              <a:rPr lang="en-US" altLang="zh-CN">
                <a:solidFill>
                  <a:schemeClr val="bg1"/>
                </a:solidFill>
              </a:rPr>
              <a:t>9-</a:t>
            </a:r>
            <a:r>
              <a:rPr lang="zh-CN" altLang="en-US">
                <a:solidFill>
                  <a:schemeClr val="bg1"/>
                </a:solidFill>
              </a:rPr>
              <a:t>止回阀，</a:t>
            </a:r>
            <a:r>
              <a:rPr lang="en-US" altLang="zh-CN">
                <a:solidFill>
                  <a:schemeClr val="bg1"/>
                </a:solidFill>
              </a:rPr>
              <a:t>10-</a:t>
            </a:r>
            <a:r>
              <a:rPr lang="zh-CN" altLang="en-US">
                <a:solidFill>
                  <a:schemeClr val="bg1"/>
                </a:solidFill>
              </a:rPr>
              <a:t>截止阀，</a:t>
            </a:r>
            <a:r>
              <a:rPr lang="en-US" altLang="zh-CN">
                <a:solidFill>
                  <a:schemeClr val="bg1"/>
                </a:solidFill>
              </a:rPr>
              <a:t>11-</a:t>
            </a:r>
            <a:r>
              <a:rPr lang="zh-CN" altLang="en-US">
                <a:solidFill>
                  <a:schemeClr val="bg1"/>
                </a:solidFill>
              </a:rPr>
              <a:t>泡沫注入管</a:t>
            </a:r>
          </a:p>
        </p:txBody>
      </p:sp>
      <p:sp>
        <p:nvSpPr>
          <p:cNvPr id="10"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36200" name="Group 9"/>
          <p:cNvGrpSpPr>
            <a:grpSpLocks/>
          </p:cNvGrpSpPr>
          <p:nvPr/>
        </p:nvGrpSpPr>
        <p:grpSpPr bwMode="auto">
          <a:xfrm>
            <a:off x="152400" y="152400"/>
            <a:ext cx="2362200" cy="1000125"/>
            <a:chOff x="152400" y="152400"/>
            <a:chExt cx="2362200" cy="1000125"/>
          </a:xfrm>
        </p:grpSpPr>
        <p:sp>
          <p:nvSpPr>
            <p:cNvPr id="12"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3620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1047859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7B1FAE04-A5FD-4443-924B-EAEBE0E1768F}"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ED11FD98-CE81-456D-B1DE-9A5E03D91DA6}" type="slidenum">
              <a:rPr lang="zh-CN" altLang="en-US"/>
              <a:pPr>
                <a:defRPr/>
              </a:pPr>
              <a:t>13</a:t>
            </a:fld>
            <a:endParaRPr lang="en-US" altLang="zh-CN"/>
          </a:p>
        </p:txBody>
      </p:sp>
      <p:sp>
        <p:nvSpPr>
          <p:cNvPr id="19460" name="Text Box 5"/>
          <p:cNvSpPr txBox="1">
            <a:spLocks noChangeArrowheads="1"/>
          </p:cNvSpPr>
          <p:nvPr/>
        </p:nvSpPr>
        <p:spPr bwMode="auto">
          <a:xfrm>
            <a:off x="304800" y="1371600"/>
            <a:ext cx="8610600" cy="35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en-US" altLang="zh-CN" sz="2800" b="1" dirty="0">
                <a:solidFill>
                  <a:srgbClr val="FF0000"/>
                </a:solidFill>
              </a:rPr>
              <a:t>6.2.2</a:t>
            </a:r>
            <a:r>
              <a:rPr lang="zh-CN" altLang="en-US" sz="2800" b="1" dirty="0">
                <a:solidFill>
                  <a:srgbClr val="FF0000"/>
                </a:solidFill>
              </a:rPr>
              <a:t> 预防火灾爆炸事故的基本措施</a:t>
            </a:r>
          </a:p>
          <a:p>
            <a:pPr algn="just" eaLnBrk="1" hangingPunct="1">
              <a:lnSpc>
                <a:spcPct val="150000"/>
              </a:lnSpc>
            </a:pPr>
            <a:r>
              <a:rPr lang="zh-CN" altLang="en-US" sz="2400" b="1" dirty="0">
                <a:solidFill>
                  <a:srgbClr val="FFFF00"/>
                </a:solidFill>
              </a:rPr>
              <a:t>预防火灾爆炸事故</a:t>
            </a:r>
            <a:r>
              <a:rPr lang="zh-CN" altLang="en-US" sz="2400" b="1" dirty="0" smtClean="0">
                <a:solidFill>
                  <a:srgbClr val="FFFF00"/>
                </a:solidFill>
              </a:rPr>
              <a:t>的基本措</a:t>
            </a:r>
            <a:r>
              <a:rPr lang="zh-CN" altLang="en-US" sz="2400" b="1" dirty="0">
                <a:solidFill>
                  <a:srgbClr val="FFFF00"/>
                </a:solidFill>
              </a:rPr>
              <a:t>施可以分成两</a:t>
            </a:r>
            <a:r>
              <a:rPr lang="zh-CN" altLang="en-US" sz="2400" b="1" dirty="0" smtClean="0">
                <a:solidFill>
                  <a:srgbClr val="FFFF00"/>
                </a:solidFill>
              </a:rPr>
              <a:t>类</a:t>
            </a:r>
            <a:r>
              <a:rPr lang="zh-CN" altLang="en-US" sz="2400" b="1" dirty="0" smtClean="0">
                <a:solidFill>
                  <a:srgbClr val="FFFF00"/>
                </a:solidFill>
                <a:sym typeface="Wingdings" pitchFamily="2" charset="2"/>
              </a:rPr>
              <a:t>：</a:t>
            </a:r>
            <a:endParaRPr lang="en-US" altLang="zh-CN" sz="2400" b="1" dirty="0" smtClean="0">
              <a:solidFill>
                <a:srgbClr val="FFFF00"/>
              </a:solidFill>
              <a:sym typeface="Wingdings" pitchFamily="2" charset="2"/>
            </a:endParaRPr>
          </a:p>
          <a:p>
            <a:pPr algn="just" eaLnBrk="1" hangingPunct="1">
              <a:lnSpc>
                <a:spcPct val="150000"/>
              </a:lnSpc>
            </a:pPr>
            <a:endParaRPr lang="en-US" altLang="zh-CN" sz="2400" b="1" dirty="0">
              <a:solidFill>
                <a:srgbClr val="FFFF00"/>
              </a:solidFill>
              <a:sym typeface="Wingdings" pitchFamily="2" charset="2"/>
            </a:endParaRPr>
          </a:p>
          <a:p>
            <a:pPr marL="342900" indent="-342900" algn="just" eaLnBrk="1" hangingPunct="1">
              <a:lnSpc>
                <a:spcPct val="150000"/>
              </a:lnSpc>
              <a:buFont typeface="Wingdings" pitchFamily="2" charset="2"/>
              <a:buChar char="Ø"/>
            </a:pPr>
            <a:r>
              <a:rPr lang="zh-CN" altLang="en-US" sz="2400" b="1" dirty="0" smtClean="0">
                <a:solidFill>
                  <a:schemeClr val="tx2"/>
                </a:solidFill>
              </a:rPr>
              <a:t>消</a:t>
            </a:r>
            <a:r>
              <a:rPr lang="zh-CN" altLang="en-US" sz="2400" b="1" dirty="0">
                <a:solidFill>
                  <a:schemeClr val="tx2"/>
                </a:solidFill>
              </a:rPr>
              <a:t>除导致火灾爆炸事故的物质条</a:t>
            </a:r>
            <a:r>
              <a:rPr lang="zh-CN" altLang="en-US" sz="2400" b="1" dirty="0" smtClean="0">
                <a:solidFill>
                  <a:schemeClr val="tx2"/>
                </a:solidFill>
              </a:rPr>
              <a:t>件</a:t>
            </a:r>
            <a:endParaRPr lang="en-US" altLang="zh-CN" sz="2400" b="1" dirty="0" smtClean="0">
              <a:solidFill>
                <a:schemeClr val="tx2"/>
              </a:solidFill>
            </a:endParaRPr>
          </a:p>
          <a:p>
            <a:pPr algn="just" eaLnBrk="1" hangingPunct="1">
              <a:lnSpc>
                <a:spcPct val="150000"/>
              </a:lnSpc>
            </a:pPr>
            <a:endParaRPr lang="en-US" altLang="zh-CN" sz="2400" b="1" dirty="0">
              <a:solidFill>
                <a:schemeClr val="tx2"/>
              </a:solidFill>
            </a:endParaRPr>
          </a:p>
          <a:p>
            <a:pPr marL="342900" indent="-342900" algn="just" eaLnBrk="1" hangingPunct="1">
              <a:lnSpc>
                <a:spcPct val="150000"/>
              </a:lnSpc>
              <a:buFont typeface="Wingdings" pitchFamily="2" charset="2"/>
              <a:buChar char="Ø"/>
            </a:pPr>
            <a:r>
              <a:rPr lang="zh-CN" altLang="en-US" sz="2400" b="1" dirty="0" smtClean="0">
                <a:solidFill>
                  <a:schemeClr val="tx2"/>
                </a:solidFill>
              </a:rPr>
              <a:t>消</a:t>
            </a:r>
            <a:r>
              <a:rPr lang="zh-CN" altLang="en-US" sz="2400" b="1" dirty="0">
                <a:solidFill>
                  <a:schemeClr val="tx2"/>
                </a:solidFill>
              </a:rPr>
              <a:t>除导致火灾爆炸事故的能量条件</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946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94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428F2F3-37CE-4783-8A45-74B87DF96313}" type="datetime1">
              <a:rPr lang="zh-CN" altLang="en-US"/>
              <a:pPr>
                <a:defRPr/>
              </a:pPr>
              <a:t>2017/4/18</a:t>
            </a:fld>
            <a:endParaRPr lang="en-US" altLang="zh-CN" dirty="0"/>
          </a:p>
        </p:txBody>
      </p:sp>
      <p:sp>
        <p:nvSpPr>
          <p:cNvPr id="6" name="Slide Number Placeholder 5"/>
          <p:cNvSpPr>
            <a:spLocks noGrp="1"/>
          </p:cNvSpPr>
          <p:nvPr>
            <p:ph type="sldNum" sz="quarter" idx="12"/>
          </p:nvPr>
        </p:nvSpPr>
        <p:spPr/>
        <p:txBody>
          <a:bodyPr/>
          <a:lstStyle/>
          <a:p>
            <a:pPr>
              <a:defRPr/>
            </a:pPr>
            <a:fld id="{C08D0909-AB1E-4B0D-A1F9-62F8A49FE4AE}" type="slidenum">
              <a:rPr lang="zh-CN" altLang="en-US"/>
              <a:pPr>
                <a:defRPr/>
              </a:pPr>
              <a:t>130</a:t>
            </a:fld>
            <a:endParaRPr lang="en-US" altLang="zh-CN"/>
          </a:p>
        </p:txBody>
      </p:sp>
      <p:sp>
        <p:nvSpPr>
          <p:cNvPr id="132100" name="Text Box 4"/>
          <p:cNvSpPr txBox="1">
            <a:spLocks noChangeArrowheads="1"/>
          </p:cNvSpPr>
          <p:nvPr/>
        </p:nvSpPr>
        <p:spPr bwMode="auto">
          <a:xfrm>
            <a:off x="228600" y="1295400"/>
            <a:ext cx="8610600" cy="388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40000"/>
              </a:lnSpc>
            </a:pPr>
            <a:r>
              <a:rPr lang="en-US" altLang="zh-CN" sz="2800" b="1" dirty="0">
                <a:solidFill>
                  <a:srgbClr val="00CC00"/>
                </a:solidFill>
              </a:rPr>
              <a:t>C</a:t>
            </a:r>
            <a:r>
              <a:rPr lang="zh-CN" altLang="en-US" sz="2800" b="1" dirty="0">
                <a:solidFill>
                  <a:srgbClr val="00CC00"/>
                </a:solidFill>
              </a:rPr>
              <a:t>、泡沫灭火系统</a:t>
            </a:r>
          </a:p>
          <a:p>
            <a:pPr algn="just" eaLnBrk="1" hangingPunct="1">
              <a:lnSpc>
                <a:spcPct val="140000"/>
              </a:lnSpc>
            </a:pPr>
            <a:r>
              <a:rPr lang="zh-CN" altLang="en-US" sz="2800" b="1" dirty="0">
                <a:solidFill>
                  <a:srgbClr val="FF33CC"/>
                </a:solidFill>
              </a:rPr>
              <a:t>半固定式泡沫灭装置：</a:t>
            </a:r>
            <a:r>
              <a:rPr lang="zh-CN" altLang="en-US" sz="2400" b="1" dirty="0"/>
              <a:t>是指一种固定在易燃液体储罐上的空气泡沫发生器。它借助泡沫消防车或固定消防泵供给压力吸入泡沫混合液和空气，形成空气泡沫进行灭火。</a:t>
            </a:r>
          </a:p>
          <a:p>
            <a:pPr algn="just" eaLnBrk="1" hangingPunct="1">
              <a:lnSpc>
                <a:spcPct val="140000"/>
              </a:lnSpc>
            </a:pPr>
            <a:endParaRPr lang="zh-CN" altLang="en-US" sz="2400" b="1" dirty="0"/>
          </a:p>
          <a:p>
            <a:pPr algn="just" eaLnBrk="1" hangingPunct="1">
              <a:lnSpc>
                <a:spcPct val="140000"/>
              </a:lnSpc>
            </a:pPr>
            <a:r>
              <a:rPr lang="zh-CN" altLang="en-US" sz="2400" b="1" dirty="0"/>
              <a:t>固定和半固定泡沫灭火系统难以保证在</a:t>
            </a:r>
            <a:r>
              <a:rPr lang="en-US" altLang="zh-CN" sz="2400" b="1" dirty="0"/>
              <a:t>5min</a:t>
            </a:r>
            <a:r>
              <a:rPr lang="zh-CN" altLang="en-US" sz="2400" b="1" dirty="0"/>
              <a:t>内输入着火罐，因此，储罐区混合液管道的控制阀宜采用遥控或程控。</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3210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321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quarter" idx="10"/>
          </p:nvPr>
        </p:nvSpPr>
        <p:spPr/>
        <p:txBody>
          <a:bodyPr/>
          <a:lstStyle/>
          <a:p>
            <a:pPr>
              <a:defRPr/>
            </a:pPr>
            <a:fld id="{95BE8DD8-5184-42E5-84EF-CEB7AA109E7E}" type="datetime1">
              <a:rPr lang="zh-CN" altLang="en-US"/>
              <a:pPr>
                <a:defRPr/>
              </a:pPr>
              <a:t>2017/4/18</a:t>
            </a:fld>
            <a:endParaRPr lang="en-US" altLang="zh-CN"/>
          </a:p>
        </p:txBody>
      </p:sp>
      <p:sp>
        <p:nvSpPr>
          <p:cNvPr id="8" name="Slide Number Placeholder 6"/>
          <p:cNvSpPr>
            <a:spLocks noGrp="1"/>
          </p:cNvSpPr>
          <p:nvPr>
            <p:ph type="sldNum" sz="quarter" idx="12"/>
          </p:nvPr>
        </p:nvSpPr>
        <p:spPr/>
        <p:txBody>
          <a:bodyPr/>
          <a:lstStyle/>
          <a:p>
            <a:pPr>
              <a:defRPr/>
            </a:pPr>
            <a:fld id="{F24F58E7-F589-490A-9246-1FB2C982F21D}" type="slidenum">
              <a:rPr lang="zh-CN" altLang="en-US"/>
              <a:pPr>
                <a:defRPr/>
              </a:pPr>
              <a:t>131</a:t>
            </a:fld>
            <a:endParaRPr lang="en-US" altLang="zh-CN"/>
          </a:p>
        </p:txBody>
      </p:sp>
      <p:pic>
        <p:nvPicPr>
          <p:cNvPr id="133124" name="Picture 8"/>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1981200"/>
            <a:ext cx="5486400" cy="4114800"/>
          </a:xfrm>
          <a:noFill/>
          <a:extLst>
            <a:ext uri="{909E8E84-426E-40DD-AFC4-6F175D3DCCD1}">
              <a14:hiddenFill xmlns:a14="http://schemas.microsoft.com/office/drawing/2010/main">
                <a:solidFill>
                  <a:srgbClr val="FFFFFF"/>
                </a:solidFill>
              </a14:hiddenFill>
            </a:ext>
          </a:extLst>
        </p:spPr>
      </p:pic>
      <p:sp>
        <p:nvSpPr>
          <p:cNvPr id="133125" name="Text Box 4"/>
          <p:cNvSpPr txBox="1">
            <a:spLocks noChangeArrowheads="1"/>
          </p:cNvSpPr>
          <p:nvPr/>
        </p:nvSpPr>
        <p:spPr bwMode="auto">
          <a:xfrm>
            <a:off x="381000" y="1219200"/>
            <a:ext cx="8458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3200" b="1">
                <a:solidFill>
                  <a:srgbClr val="FF0000"/>
                </a:solidFill>
              </a:rPr>
              <a:t>6.3.3.2 </a:t>
            </a:r>
            <a:r>
              <a:rPr lang="zh-CN" altLang="en-US" sz="3200" b="1">
                <a:solidFill>
                  <a:srgbClr val="FF0000"/>
                </a:solidFill>
              </a:rPr>
              <a:t>消防设施</a:t>
            </a:r>
          </a:p>
        </p:txBody>
      </p:sp>
      <p:sp>
        <p:nvSpPr>
          <p:cNvPr id="133126" name="Text Box 13"/>
          <p:cNvSpPr txBox="1">
            <a:spLocks noChangeArrowheads="1"/>
          </p:cNvSpPr>
          <p:nvPr/>
        </p:nvSpPr>
        <p:spPr bwMode="auto">
          <a:xfrm>
            <a:off x="5943600" y="2057400"/>
            <a:ext cx="2743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ctr" eaLnBrk="1" hangingPunct="1">
              <a:spcBef>
                <a:spcPct val="50000"/>
              </a:spcBef>
            </a:pPr>
            <a:r>
              <a:rPr lang="zh-CN" altLang="en-US" sz="2800" b="1">
                <a:solidFill>
                  <a:srgbClr val="FFFF00"/>
                </a:solidFill>
              </a:rPr>
              <a:t>液上半固定式泡沫灭火系统</a:t>
            </a:r>
          </a:p>
          <a:p>
            <a:pPr eaLnBrk="1" hangingPunct="1">
              <a:spcBef>
                <a:spcPct val="50000"/>
              </a:spcBef>
            </a:pPr>
            <a:r>
              <a:rPr lang="en-US" altLang="zh-CN" sz="2400" b="1"/>
              <a:t>1-</a:t>
            </a:r>
            <a:r>
              <a:rPr lang="zh-CN" altLang="en-US" sz="2400" b="1"/>
              <a:t>油罐，</a:t>
            </a:r>
            <a:r>
              <a:rPr lang="en-US" altLang="zh-CN" sz="2400" b="1"/>
              <a:t>2-</a:t>
            </a:r>
            <a:r>
              <a:rPr lang="zh-CN" altLang="en-US" sz="2400" b="1"/>
              <a:t>空气泡沫发生器，</a:t>
            </a:r>
          </a:p>
          <a:p>
            <a:pPr eaLnBrk="1" hangingPunct="1">
              <a:spcBef>
                <a:spcPct val="50000"/>
              </a:spcBef>
            </a:pPr>
            <a:r>
              <a:rPr lang="en-US" altLang="zh-CN" sz="2400" b="1"/>
              <a:t>3-</a:t>
            </a:r>
            <a:r>
              <a:rPr lang="zh-CN" altLang="en-US" sz="2400" b="1"/>
              <a:t>空气吸入口，</a:t>
            </a:r>
          </a:p>
          <a:p>
            <a:pPr eaLnBrk="1" hangingPunct="1">
              <a:spcBef>
                <a:spcPct val="50000"/>
              </a:spcBef>
            </a:pPr>
            <a:r>
              <a:rPr lang="en-US" altLang="zh-CN" sz="2400" b="1"/>
              <a:t>4-</a:t>
            </a:r>
            <a:r>
              <a:rPr lang="zh-CN" altLang="en-US" sz="2400" b="1"/>
              <a:t>泡沫混合管，</a:t>
            </a:r>
          </a:p>
          <a:p>
            <a:pPr eaLnBrk="1" hangingPunct="1">
              <a:spcBef>
                <a:spcPct val="50000"/>
              </a:spcBef>
            </a:pPr>
            <a:r>
              <a:rPr lang="en-US" altLang="zh-CN" sz="2400" b="1"/>
              <a:t>5-</a:t>
            </a:r>
            <a:r>
              <a:rPr lang="zh-CN" altLang="en-US" sz="2400" b="1"/>
              <a:t>泡沫消防车</a:t>
            </a:r>
          </a:p>
        </p:txBody>
      </p:sp>
      <p:sp>
        <p:nvSpPr>
          <p:cNvPr id="10"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33128" name="Group 9"/>
          <p:cNvGrpSpPr>
            <a:grpSpLocks/>
          </p:cNvGrpSpPr>
          <p:nvPr/>
        </p:nvGrpSpPr>
        <p:grpSpPr bwMode="auto">
          <a:xfrm>
            <a:off x="152400" y="152400"/>
            <a:ext cx="2362200" cy="1000125"/>
            <a:chOff x="152400" y="152400"/>
            <a:chExt cx="2362200" cy="1000125"/>
          </a:xfrm>
        </p:grpSpPr>
        <p:sp>
          <p:nvSpPr>
            <p:cNvPr id="12"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3313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quarter" idx="10"/>
          </p:nvPr>
        </p:nvSpPr>
        <p:spPr/>
        <p:txBody>
          <a:bodyPr/>
          <a:lstStyle/>
          <a:p>
            <a:pPr>
              <a:defRPr/>
            </a:pPr>
            <a:fld id="{0A74E78B-B1B8-4D57-9BC3-B0BC72B68434}" type="datetime1">
              <a:rPr lang="zh-CN" altLang="en-US"/>
              <a:pPr>
                <a:defRPr/>
              </a:pPr>
              <a:t>2017/4/18</a:t>
            </a:fld>
            <a:endParaRPr lang="en-US" altLang="zh-CN"/>
          </a:p>
        </p:txBody>
      </p:sp>
      <p:sp>
        <p:nvSpPr>
          <p:cNvPr id="8" name="Slide Number Placeholder 6"/>
          <p:cNvSpPr>
            <a:spLocks noGrp="1"/>
          </p:cNvSpPr>
          <p:nvPr>
            <p:ph type="sldNum" sz="quarter" idx="12"/>
          </p:nvPr>
        </p:nvSpPr>
        <p:spPr/>
        <p:txBody>
          <a:bodyPr/>
          <a:lstStyle/>
          <a:p>
            <a:pPr>
              <a:defRPr/>
            </a:pPr>
            <a:fld id="{23CAE0CF-E5C8-45EC-B381-E8A803F51851}" type="slidenum">
              <a:rPr lang="zh-CN" altLang="en-US"/>
              <a:pPr>
                <a:defRPr/>
              </a:pPr>
              <a:t>132</a:t>
            </a:fld>
            <a:endParaRPr lang="en-US" altLang="zh-CN"/>
          </a:p>
        </p:txBody>
      </p:sp>
      <p:pic>
        <p:nvPicPr>
          <p:cNvPr id="135172" name="Picture 8"/>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a:xfrm>
            <a:off x="457200" y="1981200"/>
            <a:ext cx="3767138" cy="4419600"/>
          </a:xfrm>
          <a:noFill/>
          <a:extLst>
            <a:ext uri="{909E8E84-426E-40DD-AFC4-6F175D3DCCD1}">
              <a14:hiddenFill xmlns:a14="http://schemas.microsoft.com/office/drawing/2010/main">
                <a:solidFill>
                  <a:srgbClr val="FFFFFF"/>
                </a:solidFill>
              </a14:hiddenFill>
            </a:ext>
          </a:extLst>
        </p:spPr>
      </p:pic>
      <p:sp>
        <p:nvSpPr>
          <p:cNvPr id="135173" name="Text Box 4"/>
          <p:cNvSpPr txBox="1">
            <a:spLocks noChangeArrowheads="1"/>
          </p:cNvSpPr>
          <p:nvPr/>
        </p:nvSpPr>
        <p:spPr bwMode="auto">
          <a:xfrm>
            <a:off x="381000" y="1219200"/>
            <a:ext cx="8458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3200" b="1">
                <a:solidFill>
                  <a:srgbClr val="FF0000"/>
                </a:solidFill>
              </a:rPr>
              <a:t>6.3.3.2 </a:t>
            </a:r>
            <a:r>
              <a:rPr lang="zh-CN" altLang="en-US" sz="3200" b="1">
                <a:solidFill>
                  <a:srgbClr val="FF0000"/>
                </a:solidFill>
              </a:rPr>
              <a:t>消防设施</a:t>
            </a:r>
          </a:p>
        </p:txBody>
      </p:sp>
      <p:sp>
        <p:nvSpPr>
          <p:cNvPr id="135174" name="Text Box 13"/>
          <p:cNvSpPr txBox="1">
            <a:spLocks noChangeArrowheads="1"/>
          </p:cNvSpPr>
          <p:nvPr/>
        </p:nvSpPr>
        <p:spPr bwMode="auto">
          <a:xfrm>
            <a:off x="4800600" y="2743200"/>
            <a:ext cx="3886200"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spcBef>
                <a:spcPct val="50000"/>
              </a:spcBef>
            </a:pPr>
            <a:r>
              <a:rPr lang="zh-CN" altLang="en-US" sz="2400" b="1">
                <a:solidFill>
                  <a:srgbClr val="FFFF00"/>
                </a:solidFill>
              </a:rPr>
              <a:t>在球罐上设置的水喷雾灭火系统</a:t>
            </a:r>
          </a:p>
          <a:p>
            <a:pPr eaLnBrk="1" hangingPunct="1">
              <a:spcBef>
                <a:spcPct val="50000"/>
              </a:spcBef>
            </a:pPr>
            <a:r>
              <a:rPr lang="en-US" altLang="zh-CN" sz="2400"/>
              <a:t>1-</a:t>
            </a:r>
            <a:r>
              <a:rPr lang="zh-CN" altLang="en-US" sz="2400"/>
              <a:t>喷雾喷头，</a:t>
            </a:r>
            <a:r>
              <a:rPr lang="en-US" altLang="zh-CN" sz="2400"/>
              <a:t>2-</a:t>
            </a:r>
            <a:r>
              <a:rPr lang="zh-CN" altLang="en-US" sz="2400"/>
              <a:t>水泵接合器，</a:t>
            </a:r>
            <a:r>
              <a:rPr lang="en-US" altLang="zh-CN" sz="2400"/>
              <a:t>3-</a:t>
            </a:r>
            <a:r>
              <a:rPr lang="zh-CN" altLang="en-US" sz="2400"/>
              <a:t>止回阀，</a:t>
            </a:r>
            <a:r>
              <a:rPr lang="en-US" altLang="zh-CN" sz="2400"/>
              <a:t>4-</a:t>
            </a:r>
            <a:r>
              <a:rPr lang="zh-CN" altLang="en-US" sz="2400"/>
              <a:t>球形储罐</a:t>
            </a:r>
          </a:p>
        </p:txBody>
      </p:sp>
      <p:sp>
        <p:nvSpPr>
          <p:cNvPr id="10"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35176" name="Group 9"/>
          <p:cNvGrpSpPr>
            <a:grpSpLocks/>
          </p:cNvGrpSpPr>
          <p:nvPr/>
        </p:nvGrpSpPr>
        <p:grpSpPr bwMode="auto">
          <a:xfrm>
            <a:off x="152400" y="152400"/>
            <a:ext cx="2362200" cy="1000125"/>
            <a:chOff x="152400" y="152400"/>
            <a:chExt cx="2362200" cy="1000125"/>
          </a:xfrm>
        </p:grpSpPr>
        <p:sp>
          <p:nvSpPr>
            <p:cNvPr id="12"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3517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5301FCA-D5BE-417C-97E7-0424DA1A224F}"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C464D618-7ABD-4C18-851F-8A5250C1F7CF}" type="slidenum">
              <a:rPr lang="zh-CN" altLang="en-US"/>
              <a:pPr>
                <a:defRPr/>
              </a:pPr>
              <a:t>133</a:t>
            </a:fld>
            <a:endParaRPr lang="en-US" altLang="zh-CN"/>
          </a:p>
        </p:txBody>
      </p:sp>
      <p:sp>
        <p:nvSpPr>
          <p:cNvPr id="134148" name="Text Box 4"/>
          <p:cNvSpPr txBox="1">
            <a:spLocks noChangeArrowheads="1"/>
          </p:cNvSpPr>
          <p:nvPr/>
        </p:nvSpPr>
        <p:spPr bwMode="auto">
          <a:xfrm>
            <a:off x="228600" y="1295400"/>
            <a:ext cx="8686800" cy="454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en-US" altLang="zh-CN" sz="2800" b="1" dirty="0">
                <a:solidFill>
                  <a:srgbClr val="00CC00"/>
                </a:solidFill>
              </a:rPr>
              <a:t>D</a:t>
            </a:r>
            <a:r>
              <a:rPr lang="zh-CN" altLang="en-US" sz="2800" b="1" dirty="0">
                <a:solidFill>
                  <a:srgbClr val="00CC00"/>
                </a:solidFill>
              </a:rPr>
              <a:t>、干粉灭火系统</a:t>
            </a:r>
          </a:p>
          <a:p>
            <a:pPr algn="just" eaLnBrk="1" hangingPunct="1">
              <a:lnSpc>
                <a:spcPct val="150000"/>
              </a:lnSpc>
            </a:pPr>
            <a:r>
              <a:rPr lang="zh-CN" altLang="en-US" sz="2400" b="1" dirty="0"/>
              <a:t>干粉灭火系统一般由干粉储罐、储气瓶（储压装置）、减压阀、选择阀、管道和喷头组成。干粉灭火系统可有手动、半自动和自动操作三种方式。</a:t>
            </a:r>
          </a:p>
          <a:p>
            <a:pPr algn="just" eaLnBrk="1" hangingPunct="1">
              <a:lnSpc>
                <a:spcPct val="150000"/>
              </a:lnSpc>
            </a:pPr>
            <a:r>
              <a:rPr lang="zh-CN" altLang="en-US" sz="2400" b="1" dirty="0"/>
              <a:t>干粉用量一般与灭火时间、灭火场所单位面积或体积所需的干粉用量有关。干粉灭火时间一般为</a:t>
            </a:r>
            <a:r>
              <a:rPr lang="en-US" altLang="zh-CN" sz="2400" b="1" dirty="0"/>
              <a:t>20s</a:t>
            </a:r>
            <a:r>
              <a:rPr lang="zh-CN" altLang="en-US" sz="2400" b="1" dirty="0"/>
              <a:t>。对于密闭空间干粉用量一般为</a:t>
            </a:r>
            <a:r>
              <a:rPr lang="en-US" altLang="zh-CN" sz="2400" b="1" dirty="0"/>
              <a:t>0.6-1kg/m</a:t>
            </a:r>
            <a:r>
              <a:rPr lang="en-US" altLang="zh-CN" sz="2400" b="1" baseline="30000" dirty="0"/>
              <a:t>3</a:t>
            </a:r>
            <a:r>
              <a:rPr lang="zh-CN" altLang="en-US" sz="2400" b="1" dirty="0"/>
              <a:t>。对于有敞口的空间，应根据敞口面积的大小适当增加用量。</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3415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341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156773779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quarter" idx="10"/>
          </p:nvPr>
        </p:nvSpPr>
        <p:spPr/>
        <p:txBody>
          <a:bodyPr/>
          <a:lstStyle/>
          <a:p>
            <a:pPr>
              <a:defRPr/>
            </a:pPr>
            <a:fld id="{16A67DCA-6AF5-4EE7-8758-9C5E8654BAB2}" type="datetime1">
              <a:rPr lang="zh-CN" altLang="en-US"/>
              <a:pPr>
                <a:defRPr/>
              </a:pPr>
              <a:t>2017/4/18</a:t>
            </a:fld>
            <a:endParaRPr lang="en-US" altLang="zh-CN"/>
          </a:p>
        </p:txBody>
      </p:sp>
      <p:sp>
        <p:nvSpPr>
          <p:cNvPr id="8" name="Slide Number Placeholder 6"/>
          <p:cNvSpPr>
            <a:spLocks noGrp="1"/>
          </p:cNvSpPr>
          <p:nvPr>
            <p:ph type="sldNum" sz="quarter" idx="12"/>
          </p:nvPr>
        </p:nvSpPr>
        <p:spPr/>
        <p:txBody>
          <a:bodyPr/>
          <a:lstStyle/>
          <a:p>
            <a:pPr>
              <a:defRPr/>
            </a:pPr>
            <a:fld id="{BF2191C3-62BA-4015-81CE-6C3575FFF92A}" type="slidenum">
              <a:rPr lang="zh-CN" altLang="en-US"/>
              <a:pPr>
                <a:defRPr/>
              </a:pPr>
              <a:t>134</a:t>
            </a:fld>
            <a:endParaRPr lang="en-US" altLang="zh-CN"/>
          </a:p>
        </p:txBody>
      </p:sp>
      <p:sp>
        <p:nvSpPr>
          <p:cNvPr id="137221" name="Text Box 4"/>
          <p:cNvSpPr txBox="1">
            <a:spLocks noChangeArrowheads="1"/>
          </p:cNvSpPr>
          <p:nvPr/>
        </p:nvSpPr>
        <p:spPr bwMode="auto">
          <a:xfrm>
            <a:off x="381000" y="1143000"/>
            <a:ext cx="8458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3200" b="1">
                <a:solidFill>
                  <a:srgbClr val="FF0000"/>
                </a:solidFill>
              </a:rPr>
              <a:t>6.3.3.2 </a:t>
            </a:r>
            <a:r>
              <a:rPr lang="zh-CN" altLang="en-US" sz="3200" b="1">
                <a:solidFill>
                  <a:srgbClr val="FF0000"/>
                </a:solidFill>
              </a:rPr>
              <a:t>消防设施</a:t>
            </a:r>
          </a:p>
        </p:txBody>
      </p:sp>
      <p:sp>
        <p:nvSpPr>
          <p:cNvPr id="10"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37224" name="Group 9"/>
          <p:cNvGrpSpPr>
            <a:grpSpLocks/>
          </p:cNvGrpSpPr>
          <p:nvPr/>
        </p:nvGrpSpPr>
        <p:grpSpPr bwMode="auto">
          <a:xfrm>
            <a:off x="152400" y="152400"/>
            <a:ext cx="2362200" cy="1000125"/>
            <a:chOff x="152400" y="152400"/>
            <a:chExt cx="2362200" cy="1000125"/>
          </a:xfrm>
        </p:grpSpPr>
        <p:sp>
          <p:nvSpPr>
            <p:cNvPr id="12"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3722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8194" name="Picture 2" descr="C:\Users\Jidong\Desktop\干粉灭火系统.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212" y="1722438"/>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B2AA6F2-FA12-4FE9-A652-E476B1B88384}"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025D06DC-28A0-4121-9885-E6960592FC35}" type="slidenum">
              <a:rPr lang="zh-CN" altLang="en-US"/>
              <a:pPr>
                <a:defRPr/>
              </a:pPr>
              <a:t>135</a:t>
            </a:fld>
            <a:endParaRPr lang="en-US" altLang="zh-CN"/>
          </a:p>
        </p:txBody>
      </p:sp>
      <p:sp>
        <p:nvSpPr>
          <p:cNvPr id="138244" name="Text Box 4"/>
          <p:cNvSpPr txBox="1">
            <a:spLocks noChangeArrowheads="1"/>
          </p:cNvSpPr>
          <p:nvPr/>
        </p:nvSpPr>
        <p:spPr bwMode="auto">
          <a:xfrm>
            <a:off x="304800" y="1143000"/>
            <a:ext cx="8534400" cy="5533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30000"/>
              </a:lnSpc>
            </a:pPr>
            <a:r>
              <a:rPr lang="en-US" altLang="zh-CN" sz="2800" b="1" dirty="0" smtClean="0">
                <a:solidFill>
                  <a:srgbClr val="FF0000"/>
                </a:solidFill>
              </a:rPr>
              <a:t>6.4 </a:t>
            </a:r>
            <a:r>
              <a:rPr lang="zh-CN" altLang="en-US" sz="2800" b="1" dirty="0" smtClean="0">
                <a:solidFill>
                  <a:srgbClr val="FF0000"/>
                </a:solidFill>
              </a:rPr>
              <a:t>危</a:t>
            </a:r>
            <a:r>
              <a:rPr lang="zh-CN" altLang="en-US" sz="2800" b="1" dirty="0">
                <a:solidFill>
                  <a:srgbClr val="FF0000"/>
                </a:solidFill>
              </a:rPr>
              <a:t>险化学品火灾扑救</a:t>
            </a:r>
          </a:p>
          <a:p>
            <a:pPr algn="just" eaLnBrk="1" hangingPunct="1">
              <a:lnSpc>
                <a:spcPct val="130000"/>
              </a:lnSpc>
            </a:pPr>
            <a:r>
              <a:rPr lang="en-US" altLang="zh-CN" sz="2800" b="1" dirty="0" smtClean="0">
                <a:solidFill>
                  <a:srgbClr val="FFFF00"/>
                </a:solidFill>
              </a:rPr>
              <a:t>6.4.1 </a:t>
            </a:r>
            <a:r>
              <a:rPr lang="zh-CN" altLang="en-US" sz="2800" b="1" dirty="0" smtClean="0">
                <a:solidFill>
                  <a:srgbClr val="FFFF00"/>
                </a:solidFill>
              </a:rPr>
              <a:t>危</a:t>
            </a:r>
            <a:r>
              <a:rPr lang="zh-CN" altLang="en-US" sz="2800" b="1" dirty="0">
                <a:solidFill>
                  <a:srgbClr val="FFFF00"/>
                </a:solidFill>
              </a:rPr>
              <a:t>险化学品火</a:t>
            </a:r>
            <a:r>
              <a:rPr lang="zh-CN" altLang="en-US" sz="2800" b="1" dirty="0" smtClean="0">
                <a:solidFill>
                  <a:srgbClr val="FFFF00"/>
                </a:solidFill>
              </a:rPr>
              <a:t>灾特点及扑救要点</a:t>
            </a:r>
            <a:endParaRPr lang="en-US" altLang="zh-CN" sz="2800" b="1" dirty="0" smtClean="0">
              <a:solidFill>
                <a:srgbClr val="FFFF00"/>
              </a:solidFill>
            </a:endParaRPr>
          </a:p>
          <a:p>
            <a:pPr algn="just" eaLnBrk="1" hangingPunct="1">
              <a:lnSpc>
                <a:spcPct val="130000"/>
              </a:lnSpc>
            </a:pPr>
            <a:r>
              <a:rPr lang="zh-CN" altLang="en-US" sz="2400" b="1" dirty="0"/>
              <a:t>危险化学品容易发生火灾爆炸事故，不同的危险化学品或者在不同的情况下发生火灾时，其扑救方法差异很大。若处置不当，不仅不能扑灭火灾，反而可能使灾情扩大。此外，由于有些危险化学品本身或其燃烧产物具有较强的毒性或腐蚀性，容易使人中毒或灼伤。因此，与扑救一般火灾相比，扑救危险化学品火灾是一件困难和危险的工作，扑救人员必须慎之又慎。从事危险化学品生产、使用、储存、经营、运输的人员，在平时应熟悉和掌握这类物品的危险特性及相应</a:t>
            </a:r>
            <a:r>
              <a:rPr lang="zh-CN" altLang="en-US" sz="2400" b="1" dirty="0" smtClean="0"/>
              <a:t>的灭</a:t>
            </a:r>
            <a:r>
              <a:rPr lang="zh-CN" altLang="en-US" sz="2400" b="1" dirty="0"/>
              <a:t>火措施，一旦发生火灾时才能正确扑救。</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3824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382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FEC2AA45-61F8-4FA3-BDEC-A7E7DD6306EF}"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A9AEED7D-2F92-4FEB-BE67-E7B1E7ADDBB0}" type="slidenum">
              <a:rPr lang="zh-CN" altLang="en-US"/>
              <a:pPr>
                <a:defRPr/>
              </a:pPr>
              <a:t>136</a:t>
            </a:fld>
            <a:endParaRPr lang="en-US" altLang="zh-CN"/>
          </a:p>
        </p:txBody>
      </p:sp>
      <p:sp>
        <p:nvSpPr>
          <p:cNvPr id="139268" name="Text Box 3"/>
          <p:cNvSpPr txBox="1">
            <a:spLocks noChangeArrowheads="1"/>
          </p:cNvSpPr>
          <p:nvPr/>
        </p:nvSpPr>
        <p:spPr bwMode="auto">
          <a:xfrm>
            <a:off x="152400" y="1258645"/>
            <a:ext cx="8686800" cy="46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30000"/>
              </a:lnSpc>
            </a:pPr>
            <a:r>
              <a:rPr lang="en-US" altLang="zh-CN" sz="2800" b="1" dirty="0" smtClean="0">
                <a:solidFill>
                  <a:srgbClr val="FFFF00"/>
                </a:solidFill>
              </a:rPr>
              <a:t>6.4.1 </a:t>
            </a:r>
            <a:r>
              <a:rPr lang="zh-CN" altLang="en-US" sz="2800" b="1" dirty="0" smtClean="0">
                <a:solidFill>
                  <a:srgbClr val="FFFF00"/>
                </a:solidFill>
              </a:rPr>
              <a:t>危</a:t>
            </a:r>
            <a:r>
              <a:rPr lang="zh-CN" altLang="en-US" sz="2800" b="1" dirty="0">
                <a:solidFill>
                  <a:srgbClr val="FFFF00"/>
                </a:solidFill>
              </a:rPr>
              <a:t>险化学品火灾特点及扑救要</a:t>
            </a:r>
            <a:r>
              <a:rPr lang="zh-CN" altLang="en-US" sz="2800" b="1" dirty="0" smtClean="0">
                <a:solidFill>
                  <a:srgbClr val="FFFF00"/>
                </a:solidFill>
              </a:rPr>
              <a:t>点：</a:t>
            </a:r>
            <a:endParaRPr lang="en-US" altLang="zh-CN" sz="2800" b="1" dirty="0">
              <a:solidFill>
                <a:srgbClr val="FFFF00"/>
              </a:solidFill>
            </a:endParaRPr>
          </a:p>
          <a:p>
            <a:pPr algn="just" eaLnBrk="1" hangingPunct="1">
              <a:lnSpc>
                <a:spcPct val="110000"/>
              </a:lnSpc>
              <a:buFontTx/>
              <a:buAutoNum type="circleNumDbPlain"/>
            </a:pPr>
            <a:r>
              <a:rPr lang="zh-CN" altLang="zh-CN" sz="2400" b="1" dirty="0" smtClean="0"/>
              <a:t>扑</a:t>
            </a:r>
            <a:r>
              <a:rPr lang="zh-CN" altLang="zh-CN" sz="2400" b="1" dirty="0"/>
              <a:t>救人员应</a:t>
            </a:r>
            <a:r>
              <a:rPr lang="zh-CN" altLang="en-US" sz="2400" b="1" dirty="0"/>
              <a:t>占领</a:t>
            </a:r>
            <a:r>
              <a:rPr lang="zh-CN" altLang="zh-CN" sz="2400" b="1" dirty="0"/>
              <a:t>上风或侧风地点；</a:t>
            </a:r>
          </a:p>
          <a:p>
            <a:pPr algn="just" eaLnBrk="1" hangingPunct="1">
              <a:lnSpc>
                <a:spcPct val="110000"/>
              </a:lnSpc>
              <a:buFontTx/>
              <a:buAutoNum type="circleNumDbPlain"/>
            </a:pPr>
            <a:r>
              <a:rPr lang="zh-CN" altLang="zh-CN" sz="2400" b="1" dirty="0"/>
              <a:t>位于火场一线人员应采取针对性防护措施，如穿戴防护服、佩戴防护面具或面罩</a:t>
            </a:r>
            <a:r>
              <a:rPr lang="zh-CN" altLang="zh-CN" sz="2400" b="1" dirty="0" smtClean="0"/>
              <a:t>等</a:t>
            </a:r>
            <a:r>
              <a:rPr lang="en-US" altLang="zh-CN" sz="2400" b="1" dirty="0"/>
              <a:t>;</a:t>
            </a:r>
            <a:endParaRPr lang="zh-CN" altLang="zh-CN" sz="2400" b="1" dirty="0"/>
          </a:p>
          <a:p>
            <a:pPr algn="just" eaLnBrk="1" hangingPunct="1">
              <a:lnSpc>
                <a:spcPct val="110000"/>
              </a:lnSpc>
              <a:buFontTx/>
              <a:buAutoNum type="circleNumDbPlain"/>
            </a:pPr>
            <a:r>
              <a:rPr lang="zh-CN" altLang="zh-CN" sz="2400" b="1" dirty="0"/>
              <a:t>首先应迅速查明燃烧物品、范围和周边物品的主要危险</a:t>
            </a:r>
            <a:r>
              <a:rPr lang="zh-CN" altLang="en-US" sz="2400" b="1" dirty="0"/>
              <a:t>特性</a:t>
            </a:r>
            <a:r>
              <a:rPr lang="zh-CN" altLang="zh-CN" sz="2400" b="1" dirty="0"/>
              <a:t>，以及火势蔓延的主要途径；</a:t>
            </a:r>
          </a:p>
          <a:p>
            <a:pPr algn="just" eaLnBrk="1" hangingPunct="1">
              <a:lnSpc>
                <a:spcPct val="110000"/>
              </a:lnSpc>
              <a:buFontTx/>
              <a:buAutoNum type="circleNumDbPlain"/>
            </a:pPr>
            <a:r>
              <a:rPr lang="zh-CN" altLang="zh-CN" sz="2400" b="1" dirty="0"/>
              <a:t>尽快选择最</a:t>
            </a:r>
            <a:r>
              <a:rPr lang="zh-CN" altLang="en-US" sz="2400" b="1" dirty="0"/>
              <a:t>适当</a:t>
            </a:r>
            <a:r>
              <a:rPr lang="zh-CN" altLang="zh-CN" sz="2400" b="1" dirty="0"/>
              <a:t>的</a:t>
            </a:r>
            <a:r>
              <a:rPr lang="zh-CN" altLang="en-US" sz="2400" b="1" dirty="0"/>
              <a:t>灭火</a:t>
            </a:r>
            <a:r>
              <a:rPr lang="zh-CN" altLang="zh-CN" sz="2400" b="1" dirty="0"/>
              <a:t>剂和火火方法。如果该场所内的危险化学品品种较为固定</a:t>
            </a:r>
            <a:r>
              <a:rPr lang="zh-CN" altLang="en-US" sz="2400" b="1" dirty="0"/>
              <a:t>，</a:t>
            </a:r>
            <a:r>
              <a:rPr lang="zh-CN" altLang="zh-CN" sz="2400" b="1" dirty="0"/>
              <a:t>平时就应有针对性地</a:t>
            </a:r>
            <a:r>
              <a:rPr lang="zh-CN" altLang="en-US" sz="2400" b="1" dirty="0"/>
              <a:t>准备</a:t>
            </a:r>
            <a:r>
              <a:rPr lang="zh-CN" altLang="zh-CN" sz="2400" b="1" dirty="0"/>
              <a:t>灭火剂和消防设施；</a:t>
            </a:r>
          </a:p>
          <a:p>
            <a:pPr algn="just" eaLnBrk="1" hangingPunct="1">
              <a:lnSpc>
                <a:spcPct val="110000"/>
              </a:lnSpc>
              <a:buFontTx/>
              <a:buAutoNum type="circleNumDbPlain"/>
            </a:pPr>
            <a:r>
              <a:rPr lang="zh-CN" altLang="zh-CN" sz="2400" b="1" dirty="0"/>
              <a:t>在平时，针</a:t>
            </a:r>
            <a:r>
              <a:rPr lang="zh-CN" altLang="en-US" sz="2400" b="1" dirty="0"/>
              <a:t>对</a:t>
            </a:r>
            <a:r>
              <a:rPr lang="zh-CN" altLang="zh-CN" sz="2400" b="1" dirty="0"/>
              <a:t>发生爆炸、喷溅等特别危险情况，拟定紧急应对</a:t>
            </a:r>
            <a:r>
              <a:rPr lang="zh-CN" altLang="en-US" sz="2400" b="1" dirty="0"/>
              <a:t>（包括撤退）方案</a:t>
            </a:r>
            <a:r>
              <a:rPr lang="zh-CN" altLang="zh-CN" sz="2400" b="1" dirty="0"/>
              <a:t>并进行</a:t>
            </a:r>
            <a:r>
              <a:rPr lang="zh-CN" altLang="en-US" sz="2400" b="1" dirty="0"/>
              <a:t>演练</a:t>
            </a:r>
            <a:r>
              <a:rPr lang="zh-CN" altLang="zh-CN" sz="2400" b="1" dirty="0"/>
              <a:t>。</a:t>
            </a:r>
            <a:endParaRPr lang="zh-CN" altLang="en-US" sz="2400" b="1" dirty="0"/>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3927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392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B85F493-6932-48E6-96AA-C157A04A346E}"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0A2979E0-3B95-49A1-8A2D-C6869A3F9FCD}" type="slidenum">
              <a:rPr lang="zh-CN" altLang="en-US"/>
              <a:pPr>
                <a:defRPr/>
              </a:pPr>
              <a:t>137</a:t>
            </a:fld>
            <a:endParaRPr lang="en-US" altLang="zh-CN"/>
          </a:p>
        </p:txBody>
      </p:sp>
      <p:sp>
        <p:nvSpPr>
          <p:cNvPr id="140292" name="Text Box 4"/>
          <p:cNvSpPr txBox="1">
            <a:spLocks noChangeArrowheads="1"/>
          </p:cNvSpPr>
          <p:nvPr/>
        </p:nvSpPr>
        <p:spPr bwMode="auto">
          <a:xfrm>
            <a:off x="228600" y="1295400"/>
            <a:ext cx="86868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en-US" altLang="zh-CN" sz="3200" b="1" dirty="0" smtClean="0">
                <a:solidFill>
                  <a:srgbClr val="FFFF00"/>
                </a:solidFill>
              </a:rPr>
              <a:t>6.4.2 </a:t>
            </a:r>
            <a:r>
              <a:rPr lang="zh-CN" altLang="en-US" sz="3200" b="1" dirty="0">
                <a:solidFill>
                  <a:srgbClr val="FFFF00"/>
                </a:solidFill>
              </a:rPr>
              <a:t>压缩或液化气体火灾的扑救要点</a:t>
            </a:r>
          </a:p>
          <a:p>
            <a:pPr algn="just" eaLnBrk="1" hangingPunct="1">
              <a:lnSpc>
                <a:spcPct val="150000"/>
              </a:lnSpc>
            </a:pPr>
            <a:r>
              <a:rPr lang="zh-CN" altLang="en-US" sz="2400" b="1" dirty="0"/>
              <a:t>一般情况下，压缩或液化气体是储存在钢瓶中，或者通过管道输送的。其中钢瓶内气体压力较高，受热或受火</a:t>
            </a:r>
            <a:r>
              <a:rPr lang="zh-CN" altLang="en-US" sz="2400" b="1" dirty="0" smtClean="0"/>
              <a:t>焰</a:t>
            </a:r>
            <a:r>
              <a:rPr lang="zh-CN" altLang="en-US" sz="2400" b="1" dirty="0"/>
              <a:t>烘</a:t>
            </a:r>
            <a:r>
              <a:rPr lang="zh-CN" altLang="en-US" sz="2400" b="1" dirty="0" smtClean="0"/>
              <a:t>烤时</a:t>
            </a:r>
            <a:r>
              <a:rPr lang="zh-CN" altLang="en-US" sz="2400" b="1" dirty="0"/>
              <a:t>容易爆裂，导致大量气体泄出。可燃（或液化）气体可能产生燃烧或爆炸。有毒性气体可使人中毒，危险性较大。</a:t>
            </a:r>
            <a:r>
              <a:rPr lang="zh-CN" altLang="en-US" sz="2400" b="1" dirty="0">
                <a:solidFill>
                  <a:srgbClr val="FF0000"/>
                </a:solidFill>
              </a:rPr>
              <a:t>如果气体泄出后遇火源已形成稳定燃烧，其危险性比气体泄出未燃时危险性要小得多。</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4029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402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9B88F551-1535-4F7D-8315-5EF30DBFCC4C}"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1CCB8607-B25E-456D-A19C-FB7440F5F866}" type="slidenum">
              <a:rPr lang="zh-CN" altLang="en-US"/>
              <a:pPr>
                <a:defRPr/>
              </a:pPr>
              <a:t>138</a:t>
            </a:fld>
            <a:endParaRPr lang="en-US" altLang="zh-CN"/>
          </a:p>
        </p:txBody>
      </p:sp>
      <p:sp>
        <p:nvSpPr>
          <p:cNvPr id="141316" name="Text Box 3"/>
          <p:cNvSpPr txBox="1">
            <a:spLocks noChangeArrowheads="1"/>
          </p:cNvSpPr>
          <p:nvPr/>
        </p:nvSpPr>
        <p:spPr bwMode="auto">
          <a:xfrm>
            <a:off x="228600" y="1295400"/>
            <a:ext cx="86868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en-US" altLang="zh-CN" sz="3200" b="1" dirty="0">
                <a:solidFill>
                  <a:srgbClr val="FFFF00"/>
                </a:solidFill>
              </a:rPr>
              <a:t>6.4.2 </a:t>
            </a:r>
            <a:r>
              <a:rPr lang="zh-CN" altLang="en-US" sz="3200" b="1" dirty="0">
                <a:solidFill>
                  <a:srgbClr val="FFFF00"/>
                </a:solidFill>
              </a:rPr>
              <a:t>压缩或液化气体火灾的扑救要点</a:t>
            </a:r>
          </a:p>
          <a:p>
            <a:pPr algn="just" eaLnBrk="1" hangingPunct="1">
              <a:lnSpc>
                <a:spcPct val="150000"/>
              </a:lnSpc>
            </a:pPr>
            <a:r>
              <a:rPr lang="en-US" altLang="zh-CN" sz="2400" b="1" dirty="0" smtClean="0"/>
              <a:t>①</a:t>
            </a:r>
            <a:r>
              <a:rPr lang="zh-CN" altLang="en-US" sz="2400" b="1" dirty="0"/>
              <a:t>切记不要盲日灭火。首先要堵漏或截断气源（如关阀门等），在此之前，应保持泄出气体稳定燃烧。否则，大量可燃气泄出，与空气混合，遇火源就会发生爆炸，后果更为严重。</a:t>
            </a:r>
          </a:p>
          <a:p>
            <a:pPr algn="just" eaLnBrk="1" hangingPunct="1">
              <a:lnSpc>
                <a:spcPct val="150000"/>
              </a:lnSpc>
            </a:pPr>
            <a:r>
              <a:rPr lang="en-US" altLang="zh-CN" sz="2400" b="1" dirty="0"/>
              <a:t>②</a:t>
            </a:r>
            <a:r>
              <a:rPr lang="zh-CN" altLang="en-US" sz="2400" b="1" dirty="0"/>
              <a:t>灭火时要先积极枪救</a:t>
            </a:r>
            <a:r>
              <a:rPr lang="zh-CN" altLang="en-US" sz="2400" b="1" dirty="0">
                <a:solidFill>
                  <a:srgbClr val="FF3300"/>
                </a:solidFill>
              </a:rPr>
              <a:t>受伤及被困人员</a:t>
            </a:r>
            <a:r>
              <a:rPr lang="zh-CN" altLang="en-US" sz="2400" b="1" dirty="0"/>
              <a:t>，并扑灭火场外围的可燃物火势，切断火势蔓延的途径。</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4131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413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53F5BB8-36E2-41D5-AD19-1A9E68D536D7}"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7D5D418A-1CB0-4C5F-8C23-CF8A9DC7C3C8}" type="slidenum">
              <a:rPr lang="zh-CN" altLang="en-US"/>
              <a:pPr>
                <a:defRPr/>
              </a:pPr>
              <a:t>139</a:t>
            </a:fld>
            <a:endParaRPr lang="en-US" altLang="zh-CN"/>
          </a:p>
        </p:txBody>
      </p:sp>
      <p:sp>
        <p:nvSpPr>
          <p:cNvPr id="142340" name="Text Box 4"/>
          <p:cNvSpPr txBox="1">
            <a:spLocks noChangeArrowheads="1"/>
          </p:cNvSpPr>
          <p:nvPr/>
        </p:nvSpPr>
        <p:spPr bwMode="auto">
          <a:xfrm>
            <a:off x="228600" y="1143000"/>
            <a:ext cx="86106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en-US" altLang="zh-CN" sz="3200" b="1" dirty="0">
                <a:solidFill>
                  <a:srgbClr val="FFFF00"/>
                </a:solidFill>
              </a:rPr>
              <a:t>6.4.2 </a:t>
            </a:r>
            <a:r>
              <a:rPr lang="zh-CN" altLang="en-US" sz="3200" b="1" dirty="0">
                <a:solidFill>
                  <a:srgbClr val="FFFF00"/>
                </a:solidFill>
              </a:rPr>
              <a:t>压缩或液化气体火灾的扑救要点</a:t>
            </a:r>
          </a:p>
          <a:p>
            <a:pPr algn="just" eaLnBrk="1" hangingPunct="1">
              <a:lnSpc>
                <a:spcPct val="150000"/>
              </a:lnSpc>
            </a:pPr>
            <a:r>
              <a:rPr lang="en-US" altLang="zh-CN" sz="2400" b="1" dirty="0" smtClean="0"/>
              <a:t> </a:t>
            </a:r>
            <a:r>
              <a:rPr lang="en-US" altLang="zh-CN" sz="2400" b="1" dirty="0"/>
              <a:t>③</a:t>
            </a:r>
            <a:r>
              <a:rPr lang="zh-CN" altLang="en-US" sz="2400" b="1" dirty="0"/>
              <a:t>如果火场中有受到火焰辐射热威胁的</a:t>
            </a:r>
            <a:r>
              <a:rPr lang="zh-CN" altLang="en-US" sz="2400" b="1" dirty="0">
                <a:solidFill>
                  <a:srgbClr val="FF3300"/>
                </a:solidFill>
              </a:rPr>
              <a:t>压力容器</a:t>
            </a:r>
            <a:r>
              <a:rPr lang="zh-CN" altLang="en-US" sz="2400" b="1" dirty="0"/>
              <a:t>，必须首先尽量在水枪掩护下疏散到安全地点，不能疏散的应部置足够的水枪进行冷却保护。</a:t>
            </a:r>
            <a:r>
              <a:rPr lang="en-US" altLang="zh-CN" sz="2400" b="1" dirty="0"/>
              <a:t> </a:t>
            </a:r>
          </a:p>
          <a:p>
            <a:pPr algn="just" eaLnBrk="1" hangingPunct="1">
              <a:lnSpc>
                <a:spcPct val="150000"/>
              </a:lnSpc>
            </a:pPr>
            <a:r>
              <a:rPr lang="en-US" altLang="zh-CN" sz="2400" b="1" dirty="0"/>
              <a:t>④</a:t>
            </a:r>
            <a:r>
              <a:rPr lang="zh-CN" altLang="en-US" sz="2400" b="1" dirty="0"/>
              <a:t>如果确认</a:t>
            </a:r>
            <a:r>
              <a:rPr lang="zh-CN" altLang="en-US" sz="2400" b="1" dirty="0">
                <a:solidFill>
                  <a:srgbClr val="FF3300"/>
                </a:solidFill>
              </a:rPr>
              <a:t>无法切断泄漏气源</a:t>
            </a:r>
            <a:r>
              <a:rPr lang="zh-CN" altLang="en-US" sz="2400" b="1" dirty="0"/>
              <a:t>，则需冷却着火容器及周围容器和可燃物品，或将后两者撤离火场，控制着火范围，直至容器内可燃气烧尽，使火自行熄灭。</a:t>
            </a:r>
          </a:p>
          <a:p>
            <a:pPr algn="just" eaLnBrk="1" hangingPunct="1">
              <a:lnSpc>
                <a:spcPct val="150000"/>
              </a:lnSpc>
            </a:pPr>
            <a:r>
              <a:rPr lang="en-US" altLang="zh-CN" sz="2400" b="1" dirty="0"/>
              <a:t>⑤</a:t>
            </a:r>
            <a:r>
              <a:rPr lang="zh-CN" altLang="en-US" sz="2400" b="1" dirty="0"/>
              <a:t>现场指挥应密切注意各种危险征兆，当有容器爆裂危险时，应及时做出</a:t>
            </a:r>
            <a:r>
              <a:rPr lang="zh-CN" altLang="en-US" sz="2400" b="1" dirty="0">
                <a:solidFill>
                  <a:srgbClr val="FF3300"/>
                </a:solidFill>
              </a:rPr>
              <a:t>正确判断</a:t>
            </a:r>
            <a:r>
              <a:rPr lang="zh-CN" altLang="en-US" sz="2400" b="1" dirty="0"/>
              <a:t>，下达撤退命令并组织现场人员</a:t>
            </a:r>
            <a:r>
              <a:rPr lang="zh-CN" altLang="en-US" sz="2400" b="1" dirty="0">
                <a:solidFill>
                  <a:srgbClr val="FF3300"/>
                </a:solidFill>
              </a:rPr>
              <a:t>尽快撤离</a:t>
            </a:r>
            <a:r>
              <a:rPr lang="zh-CN" altLang="en-US" sz="2400" b="1" dirty="0"/>
              <a:t>。</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4234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423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D37AAAE-27CF-4482-9B40-A0071EF9BCA2}" type="datetime1">
              <a:rPr lang="zh-CN" altLang="en-US"/>
              <a:pPr>
                <a:defRPr/>
              </a:pPr>
              <a:t>2017/4/18</a:t>
            </a:fld>
            <a:endParaRPr lang="en-US" altLang="zh-CN" dirty="0"/>
          </a:p>
        </p:txBody>
      </p:sp>
      <p:sp>
        <p:nvSpPr>
          <p:cNvPr id="6" name="Slide Number Placeholder 5"/>
          <p:cNvSpPr>
            <a:spLocks noGrp="1"/>
          </p:cNvSpPr>
          <p:nvPr>
            <p:ph type="sldNum" sz="quarter" idx="12"/>
          </p:nvPr>
        </p:nvSpPr>
        <p:spPr/>
        <p:txBody>
          <a:bodyPr/>
          <a:lstStyle/>
          <a:p>
            <a:pPr>
              <a:defRPr/>
            </a:pPr>
            <a:fld id="{2CE68A7B-4136-47C5-B2F0-0DF41C34031B}" type="slidenum">
              <a:rPr lang="zh-CN" altLang="en-US"/>
              <a:pPr>
                <a:defRPr/>
              </a:pPr>
              <a:t>14</a:t>
            </a:fld>
            <a:endParaRPr lang="en-US" altLang="zh-CN"/>
          </a:p>
        </p:txBody>
      </p:sp>
      <p:sp>
        <p:nvSpPr>
          <p:cNvPr id="20484" name="Text Box 3"/>
          <p:cNvSpPr txBox="1">
            <a:spLocks noChangeArrowheads="1"/>
          </p:cNvSpPr>
          <p:nvPr/>
        </p:nvSpPr>
        <p:spPr bwMode="auto">
          <a:xfrm>
            <a:off x="304800" y="1219200"/>
            <a:ext cx="8610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en-US" altLang="zh-CN" sz="2800" b="1" dirty="0">
                <a:solidFill>
                  <a:srgbClr val="FF0000"/>
                </a:solidFill>
              </a:rPr>
              <a:t>6.2.2</a:t>
            </a:r>
            <a:r>
              <a:rPr lang="zh-CN" altLang="en-US" sz="2800" b="1" dirty="0">
                <a:solidFill>
                  <a:srgbClr val="FF0000"/>
                </a:solidFill>
              </a:rPr>
              <a:t> 预防火灾爆炸事故的基本措施</a:t>
            </a:r>
          </a:p>
          <a:p>
            <a:pPr algn="just" eaLnBrk="1" hangingPunct="1">
              <a:lnSpc>
                <a:spcPct val="150000"/>
              </a:lnSpc>
            </a:pPr>
            <a:r>
              <a:rPr lang="zh-CN" altLang="en-US" sz="2400" b="1" dirty="0" smtClean="0">
                <a:solidFill>
                  <a:srgbClr val="FFFF00"/>
                </a:solidFill>
              </a:rPr>
              <a:t>消</a:t>
            </a:r>
            <a:r>
              <a:rPr lang="zh-CN" altLang="en-US" sz="2400" b="1" dirty="0">
                <a:solidFill>
                  <a:srgbClr val="FFFF00"/>
                </a:solidFill>
              </a:rPr>
              <a:t>除导致火灾爆炸事故的物质条件</a:t>
            </a:r>
          </a:p>
          <a:p>
            <a:pPr algn="just" eaLnBrk="1" hangingPunct="1">
              <a:lnSpc>
                <a:spcPct val="150000"/>
              </a:lnSpc>
            </a:pPr>
            <a:r>
              <a:rPr lang="zh-CN" altLang="en-US" sz="2400" b="1" dirty="0" smtClean="0">
                <a:solidFill>
                  <a:srgbClr val="FF3399"/>
                </a:solidFill>
              </a:rPr>
              <a:t>（</a:t>
            </a:r>
            <a:r>
              <a:rPr lang="en-US" altLang="zh-CN" sz="2400" b="1" dirty="0" smtClean="0">
                <a:solidFill>
                  <a:srgbClr val="FF3399"/>
                </a:solidFill>
              </a:rPr>
              <a:t>1</a:t>
            </a:r>
            <a:r>
              <a:rPr lang="zh-CN" altLang="en-US" sz="2400" b="1" dirty="0" smtClean="0">
                <a:solidFill>
                  <a:srgbClr val="FF3399"/>
                </a:solidFill>
              </a:rPr>
              <a:t>）、尽</a:t>
            </a:r>
            <a:r>
              <a:rPr lang="zh-CN" altLang="en-US" sz="2400" b="1" dirty="0">
                <a:solidFill>
                  <a:srgbClr val="FF3399"/>
                </a:solidFill>
              </a:rPr>
              <a:t>量不使用或少使用可燃物</a:t>
            </a:r>
            <a:r>
              <a:rPr lang="zh-CN" altLang="en-US" sz="2800" b="1" dirty="0">
                <a:solidFill>
                  <a:srgbClr val="FF33CC"/>
                </a:solidFill>
              </a:rPr>
              <a:t>。</a:t>
            </a:r>
            <a:r>
              <a:rPr lang="zh-CN" altLang="en-US" sz="2400" b="1" dirty="0"/>
              <a:t>通过改进生产工艺或技术，以不燃物或难燃物代替可燃物或易燃物，以爆炸性小的物质代替爆炸性大的物质，是防火防爆的根本性措施。</a:t>
            </a:r>
          </a:p>
          <a:p>
            <a:pPr algn="just" eaLnBrk="1" hangingPunct="1">
              <a:lnSpc>
                <a:spcPct val="150000"/>
              </a:lnSpc>
            </a:pPr>
            <a:r>
              <a:rPr lang="zh-CN" altLang="en-US" sz="2400" b="1" dirty="0"/>
              <a:t>例如，在选用溶剂时尽量使用不燃或难燃溶剂。</a:t>
            </a:r>
            <a:endParaRPr lang="en-US" altLang="zh-CN" sz="2400" b="1" dirty="0"/>
          </a:p>
          <a:p>
            <a:pPr algn="just" eaLnBrk="1" hangingPunct="1">
              <a:lnSpc>
                <a:spcPct val="150000"/>
              </a:lnSpc>
            </a:pPr>
            <a:r>
              <a:rPr lang="zh-CN" altLang="en-US" sz="2400" b="1" dirty="0"/>
              <a:t>一般来说，沸点较高的液体（</a:t>
            </a:r>
            <a:r>
              <a:rPr lang="en-US" altLang="zh-CN" sz="2400" b="1" dirty="0"/>
              <a:t>110℃</a:t>
            </a:r>
            <a:r>
              <a:rPr lang="zh-CN" altLang="en-US" sz="2400" b="1" dirty="0"/>
              <a:t>）在常温下（</a:t>
            </a:r>
            <a:r>
              <a:rPr lang="en-US" altLang="zh-CN" sz="2400" b="1" dirty="0"/>
              <a:t>20℃</a:t>
            </a:r>
            <a:r>
              <a:rPr lang="zh-CN" altLang="en-US" sz="2400" b="1" dirty="0"/>
              <a:t>）不会达到爆炸极限。</a:t>
            </a:r>
            <a:endParaRPr lang="zh-CN" altLang="en-US" sz="2800" b="1" dirty="0">
              <a:latin typeface="Times New Roman" pitchFamily="18" charset="0"/>
            </a:endParaRP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2048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204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FE1D802-AABC-4E2D-9F3C-484ECAD448E6}"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1535100B-AF8E-4119-A83C-227F444DEEB3}" type="slidenum">
              <a:rPr lang="zh-CN" altLang="en-US"/>
              <a:pPr>
                <a:defRPr/>
              </a:pPr>
              <a:t>140</a:t>
            </a:fld>
            <a:endParaRPr lang="en-US" altLang="zh-CN"/>
          </a:p>
        </p:txBody>
      </p:sp>
      <p:sp>
        <p:nvSpPr>
          <p:cNvPr id="143364" name="Text Box 4"/>
          <p:cNvSpPr txBox="1">
            <a:spLocks noChangeArrowheads="1"/>
          </p:cNvSpPr>
          <p:nvPr/>
        </p:nvSpPr>
        <p:spPr bwMode="auto">
          <a:xfrm>
            <a:off x="304800" y="1371600"/>
            <a:ext cx="8534400" cy="3958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lnSpc>
                <a:spcPct val="110000"/>
              </a:lnSpc>
            </a:pPr>
            <a:r>
              <a:rPr lang="en-US" altLang="zh-CN" sz="3200" b="1" dirty="0">
                <a:solidFill>
                  <a:srgbClr val="FFFF00"/>
                </a:solidFill>
              </a:rPr>
              <a:t>6.4.3 </a:t>
            </a:r>
            <a:r>
              <a:rPr lang="zh-CN" altLang="en-US" sz="3200" b="1" dirty="0">
                <a:solidFill>
                  <a:srgbClr val="FFFF00"/>
                </a:solidFill>
              </a:rPr>
              <a:t>易燃液体的扑救要点</a:t>
            </a:r>
          </a:p>
          <a:p>
            <a:pPr algn="just" eaLnBrk="1" hangingPunct="1">
              <a:lnSpc>
                <a:spcPct val="150000"/>
              </a:lnSpc>
            </a:pPr>
            <a:r>
              <a:rPr lang="zh-CN" altLang="en-US" sz="2400" b="1" dirty="0" smtClean="0"/>
              <a:t>易</a:t>
            </a:r>
            <a:r>
              <a:rPr lang="zh-CN" altLang="en-US" sz="2400" b="1" dirty="0"/>
              <a:t>燃液体通常也是储存在容器内或者用管道输送的，但一般都是常压状态，有些还是敞口的，只有反应釜及输送管道内的液体压力较高。液体无论是否着火，如果泄漏或溢出，都将沿着地面（或水面）流淌漂散；而且易燃液体火灾还有着火液体相对密度和水溶性等涉及能否用水或普通泡沫灭火剂扑救等问题，以及是否可能发生危险性很大的</a:t>
            </a:r>
            <a:r>
              <a:rPr lang="zh-CN" altLang="en-US" sz="2400" b="1" dirty="0">
                <a:solidFill>
                  <a:srgbClr val="FF0000"/>
                </a:solidFill>
              </a:rPr>
              <a:t>沸溢</a:t>
            </a:r>
            <a:r>
              <a:rPr lang="zh-CN" altLang="en-US" sz="2400" b="1" dirty="0"/>
              <a:t>及</a:t>
            </a:r>
            <a:r>
              <a:rPr lang="zh-CN" altLang="en-US" sz="2400" b="1" dirty="0">
                <a:solidFill>
                  <a:srgbClr val="FF0000"/>
                </a:solidFill>
              </a:rPr>
              <a:t>喷溅</a:t>
            </a:r>
            <a:r>
              <a:rPr lang="zh-CN" altLang="en-US" sz="2400" b="1" dirty="0"/>
              <a:t>问题。</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4336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433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21DEF1E-4604-4113-97AE-E63C23033851}"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33567BEF-6CD2-4031-95D0-66059AA303BD}" type="slidenum">
              <a:rPr lang="zh-CN" altLang="en-US"/>
              <a:pPr>
                <a:defRPr/>
              </a:pPr>
              <a:t>141</a:t>
            </a:fld>
            <a:endParaRPr lang="en-US" altLang="zh-CN"/>
          </a:p>
        </p:txBody>
      </p:sp>
      <p:sp>
        <p:nvSpPr>
          <p:cNvPr id="144388" name="Text Box 4"/>
          <p:cNvSpPr txBox="1">
            <a:spLocks noChangeArrowheads="1"/>
          </p:cNvSpPr>
          <p:nvPr/>
        </p:nvSpPr>
        <p:spPr bwMode="auto">
          <a:xfrm>
            <a:off x="304800" y="1371600"/>
            <a:ext cx="8686800" cy="495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lnSpc>
                <a:spcPct val="110000"/>
              </a:lnSpc>
            </a:pPr>
            <a:r>
              <a:rPr lang="en-US" altLang="zh-CN" sz="3200" b="1" dirty="0" smtClean="0">
                <a:solidFill>
                  <a:srgbClr val="FFFF00"/>
                </a:solidFill>
              </a:rPr>
              <a:t>6.4.3 </a:t>
            </a:r>
            <a:r>
              <a:rPr lang="zh-CN" altLang="en-US" sz="3200" b="1" dirty="0">
                <a:solidFill>
                  <a:srgbClr val="FFFF00"/>
                </a:solidFill>
              </a:rPr>
              <a:t>易燃液体的扑救要点</a:t>
            </a:r>
          </a:p>
          <a:p>
            <a:pPr eaLnBrk="1" hangingPunct="1">
              <a:lnSpc>
                <a:spcPct val="130000"/>
              </a:lnSpc>
              <a:buClr>
                <a:srgbClr val="00FF00"/>
              </a:buClr>
              <a:buFontTx/>
              <a:buAutoNum type="circleNumDbPlain"/>
            </a:pPr>
            <a:r>
              <a:rPr lang="zh-CN" altLang="en-US" sz="2400" b="1" dirty="0"/>
              <a:t>首先应该切断火势蔓延途径，控制燃烧范围，并积极抢救受伤及被因人员</a:t>
            </a:r>
            <a:r>
              <a:rPr lang="zh-CN" altLang="en-US" sz="2400" b="1" dirty="0" smtClean="0"/>
              <a:t>。着</a:t>
            </a:r>
            <a:r>
              <a:rPr lang="zh-CN" altLang="en-US" sz="2400" b="1" dirty="0"/>
              <a:t>火容器、设备有管道与外界相通的，要截断其与外界的联</a:t>
            </a:r>
            <a:r>
              <a:rPr lang="zh-CN" altLang="en-US" sz="2400" b="1" dirty="0" smtClean="0"/>
              <a:t>系；如</a:t>
            </a:r>
            <a:r>
              <a:rPr lang="zh-CN" altLang="en-US" sz="2400" b="1" dirty="0"/>
              <a:t>果有液体泄漏应堵漏或者在外围修防火堤。</a:t>
            </a:r>
          </a:p>
          <a:p>
            <a:pPr eaLnBrk="1" hangingPunct="1">
              <a:lnSpc>
                <a:spcPct val="130000"/>
              </a:lnSpc>
              <a:buClr>
                <a:srgbClr val="00FF00"/>
              </a:buClr>
              <a:buFontTx/>
              <a:buAutoNum type="circleNumDbPlain"/>
            </a:pPr>
            <a:r>
              <a:rPr lang="zh-CN" altLang="en-US" sz="2400" b="1" dirty="0"/>
              <a:t>及时了解和掌握着火液体的品名、密度、水溶性，以及有无毒</a:t>
            </a:r>
            <a:r>
              <a:rPr lang="zh-CN" altLang="en-US" sz="2400" b="1" dirty="0" smtClean="0"/>
              <a:t>害、喷</a:t>
            </a:r>
            <a:r>
              <a:rPr lang="zh-CN" altLang="en-US" sz="2400" b="1" dirty="0"/>
              <a:t>溅等危险性；还应正确判断</a:t>
            </a:r>
            <a:r>
              <a:rPr lang="zh-CN" altLang="en-US" sz="2400" b="1" u="sng" dirty="0">
                <a:solidFill>
                  <a:srgbClr val="FFFF00"/>
                </a:solidFill>
              </a:rPr>
              <a:t>着火面积</a:t>
            </a:r>
            <a:r>
              <a:rPr lang="zh-CN" altLang="en-US" sz="2400" b="1" dirty="0"/>
              <a:t>，以便采取相应的灭火和防护措施。</a:t>
            </a:r>
          </a:p>
          <a:p>
            <a:pPr eaLnBrk="1" hangingPunct="1">
              <a:lnSpc>
                <a:spcPct val="130000"/>
              </a:lnSpc>
            </a:pPr>
            <a:r>
              <a:rPr lang="en-US" altLang="zh-CN" sz="2400" b="1" dirty="0">
                <a:solidFill>
                  <a:srgbClr val="00FF00"/>
                </a:solidFill>
              </a:rPr>
              <a:t>A</a:t>
            </a:r>
            <a:r>
              <a:rPr lang="zh-CN" altLang="en-US" sz="2400" b="1" dirty="0">
                <a:solidFill>
                  <a:srgbClr val="00FF00"/>
                </a:solidFill>
              </a:rPr>
              <a:t>．</a:t>
            </a:r>
            <a:r>
              <a:rPr lang="zh-CN" altLang="en-US" sz="2400" b="1" dirty="0"/>
              <a:t>小面积（在</a:t>
            </a:r>
            <a:r>
              <a:rPr lang="en-US" altLang="zh-CN" sz="2400" b="1" dirty="0"/>
              <a:t>50m</a:t>
            </a:r>
            <a:r>
              <a:rPr lang="en-US" altLang="zh-CN" sz="2400" b="1" baseline="30000" dirty="0"/>
              <a:t>2</a:t>
            </a:r>
            <a:r>
              <a:rPr lang="zh-CN" altLang="en-US" sz="2400" b="1" dirty="0"/>
              <a:t>以内）液体火灾，一般可用雾状水扑救，而用泡沫、干粉、</a:t>
            </a:r>
            <a:r>
              <a:rPr lang="en-US" altLang="zh-CN" sz="2400" b="1" dirty="0"/>
              <a:t>CO</a:t>
            </a:r>
            <a:r>
              <a:rPr lang="en-US" altLang="zh-CN" sz="2400" b="1" baseline="-25000" dirty="0"/>
              <a:t>2</a:t>
            </a:r>
            <a:r>
              <a:rPr lang="zh-CN" altLang="en-US" sz="2400" b="1" dirty="0"/>
              <a:t>、卤代烷更有效。</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4439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443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2FFA5A7-41C6-4188-B0C5-84FDD0C610C5}" type="datetime1">
              <a:rPr lang="zh-CN" altLang="en-US"/>
              <a:pPr>
                <a:defRPr/>
              </a:pPr>
              <a:t>2017/4/18</a:t>
            </a:fld>
            <a:endParaRPr lang="en-US" altLang="zh-CN" dirty="0"/>
          </a:p>
        </p:txBody>
      </p:sp>
      <p:sp>
        <p:nvSpPr>
          <p:cNvPr id="6" name="Slide Number Placeholder 5"/>
          <p:cNvSpPr>
            <a:spLocks noGrp="1"/>
          </p:cNvSpPr>
          <p:nvPr>
            <p:ph type="sldNum" sz="quarter" idx="12"/>
          </p:nvPr>
        </p:nvSpPr>
        <p:spPr/>
        <p:txBody>
          <a:bodyPr/>
          <a:lstStyle/>
          <a:p>
            <a:pPr>
              <a:defRPr/>
            </a:pPr>
            <a:fld id="{5DD89F26-775D-4F63-A63B-66598D90FDB6}" type="slidenum">
              <a:rPr lang="zh-CN" altLang="en-US"/>
              <a:pPr>
                <a:defRPr/>
              </a:pPr>
              <a:t>142</a:t>
            </a:fld>
            <a:endParaRPr lang="en-US" altLang="zh-CN"/>
          </a:p>
        </p:txBody>
      </p:sp>
      <p:sp>
        <p:nvSpPr>
          <p:cNvPr id="145412" name="Text Box 5"/>
          <p:cNvSpPr txBox="1">
            <a:spLocks noChangeArrowheads="1"/>
          </p:cNvSpPr>
          <p:nvPr/>
        </p:nvSpPr>
        <p:spPr bwMode="auto">
          <a:xfrm>
            <a:off x="228600" y="1295400"/>
            <a:ext cx="8686800" cy="451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lnSpc>
                <a:spcPct val="110000"/>
              </a:lnSpc>
            </a:pPr>
            <a:r>
              <a:rPr lang="en-US" altLang="zh-CN" sz="3200" b="1" dirty="0">
                <a:solidFill>
                  <a:srgbClr val="FFFF00"/>
                </a:solidFill>
              </a:rPr>
              <a:t>6.4.3 </a:t>
            </a:r>
            <a:r>
              <a:rPr lang="zh-CN" altLang="en-US" sz="3200" b="1" dirty="0">
                <a:solidFill>
                  <a:srgbClr val="FFFF00"/>
                </a:solidFill>
              </a:rPr>
              <a:t>易燃液体的扑救要点</a:t>
            </a:r>
          </a:p>
          <a:p>
            <a:pPr algn="just" eaLnBrk="1" hangingPunct="1">
              <a:lnSpc>
                <a:spcPct val="150000"/>
              </a:lnSpc>
            </a:pPr>
            <a:r>
              <a:rPr lang="en-US" altLang="zh-CN" sz="2400" b="1" dirty="0" smtClean="0">
                <a:solidFill>
                  <a:srgbClr val="00FF00"/>
                </a:solidFill>
              </a:rPr>
              <a:t>B</a:t>
            </a:r>
            <a:r>
              <a:rPr lang="zh-CN" altLang="en-US" sz="2400" b="1" dirty="0">
                <a:solidFill>
                  <a:srgbClr val="00FF00"/>
                </a:solidFill>
              </a:rPr>
              <a:t>．</a:t>
            </a:r>
            <a:r>
              <a:rPr lang="zh-CN" altLang="en-US" sz="2400" b="1" dirty="0"/>
              <a:t>大面积液体火灾则必须根据其密度、水溶性和燃烧面积大小，选择适当的灭火剂扑救。</a:t>
            </a:r>
          </a:p>
          <a:p>
            <a:pPr algn="just" eaLnBrk="1" hangingPunct="1">
              <a:lnSpc>
                <a:spcPct val="150000"/>
              </a:lnSpc>
              <a:buClr>
                <a:srgbClr val="FF3300"/>
              </a:buClr>
              <a:buFont typeface="Wingdings" pitchFamily="2" charset="2"/>
              <a:buChar char="Ø"/>
            </a:pPr>
            <a:r>
              <a:rPr lang="zh-CN" altLang="en-US" sz="2400" b="1" dirty="0"/>
              <a:t>比水轻而不溶于水的液体（如汽油、</a:t>
            </a:r>
            <a:r>
              <a:rPr lang="zh-CN" altLang="en-US" sz="2400" b="1" dirty="0" smtClean="0"/>
              <a:t>苯类等</a:t>
            </a:r>
            <a:r>
              <a:rPr lang="zh-CN" altLang="en-US" sz="2400" b="1" dirty="0"/>
              <a:t>），一般可用普通蛋白泡沫或轻水泡沫扑救。</a:t>
            </a:r>
          </a:p>
          <a:p>
            <a:pPr algn="just" eaLnBrk="1" hangingPunct="1">
              <a:lnSpc>
                <a:spcPct val="150000"/>
              </a:lnSpc>
              <a:buClr>
                <a:srgbClr val="FF3300"/>
              </a:buClr>
              <a:buFont typeface="Wingdings" pitchFamily="2" charset="2"/>
              <a:buChar char="Ø"/>
            </a:pPr>
            <a:r>
              <a:rPr lang="zh-CN" altLang="en-US" sz="2400" b="1" dirty="0"/>
              <a:t>比水重而不溶于水的液体（如二硫化碳）着火时可用水扑救，用泡沫也有效。</a:t>
            </a:r>
          </a:p>
          <a:p>
            <a:pPr algn="just" eaLnBrk="1" hangingPunct="1">
              <a:lnSpc>
                <a:spcPct val="150000"/>
              </a:lnSpc>
              <a:buClr>
                <a:srgbClr val="FF3300"/>
              </a:buClr>
              <a:buFont typeface="Wingdings" pitchFamily="2" charset="2"/>
              <a:buChar char="Ø"/>
            </a:pPr>
            <a:r>
              <a:rPr lang="zh-CN" altLang="en-US" sz="2400" b="1" dirty="0"/>
              <a:t>具有水溶性的液体，最好用抗溶性泡沫扑救。</a:t>
            </a:r>
            <a:endParaRPr lang="zh-CN" altLang="en-US" sz="2400" dirty="0"/>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4541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454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3CA1CF18-5A6F-4408-8610-EBF07D7CC855}"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644EF0D0-13EB-4046-97BE-313C38EA9FE7}" type="slidenum">
              <a:rPr lang="zh-CN" altLang="en-US"/>
              <a:pPr>
                <a:defRPr/>
              </a:pPr>
              <a:t>143</a:t>
            </a:fld>
            <a:endParaRPr lang="en-US" altLang="zh-CN"/>
          </a:p>
        </p:txBody>
      </p:sp>
      <p:sp>
        <p:nvSpPr>
          <p:cNvPr id="146436" name="Text Box 4"/>
          <p:cNvSpPr txBox="1">
            <a:spLocks noChangeArrowheads="1"/>
          </p:cNvSpPr>
          <p:nvPr/>
        </p:nvSpPr>
        <p:spPr bwMode="auto">
          <a:xfrm>
            <a:off x="152400" y="1295400"/>
            <a:ext cx="8839200" cy="4440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lnSpc>
                <a:spcPct val="110000"/>
              </a:lnSpc>
            </a:pPr>
            <a:r>
              <a:rPr lang="en-US" altLang="zh-CN" sz="3200" b="1" dirty="0">
                <a:solidFill>
                  <a:srgbClr val="FFFF00"/>
                </a:solidFill>
              </a:rPr>
              <a:t>6.4.3 </a:t>
            </a:r>
            <a:r>
              <a:rPr lang="zh-CN" altLang="en-US" sz="3200" b="1" dirty="0">
                <a:solidFill>
                  <a:srgbClr val="FFFF00"/>
                </a:solidFill>
              </a:rPr>
              <a:t>易燃液体的扑救要点</a:t>
            </a:r>
          </a:p>
          <a:p>
            <a:pPr algn="just" eaLnBrk="1" hangingPunct="1">
              <a:lnSpc>
                <a:spcPct val="150000"/>
              </a:lnSpc>
              <a:buClr>
                <a:srgbClr val="00FF00"/>
              </a:buClr>
              <a:buFontTx/>
              <a:buAutoNum type="circleNumDbPlain" startAt="3"/>
            </a:pPr>
            <a:r>
              <a:rPr lang="zh-CN" altLang="en-US" sz="2400" b="1" dirty="0" smtClean="0"/>
              <a:t>扑</a:t>
            </a:r>
            <a:r>
              <a:rPr lang="zh-CN" altLang="en-US" sz="2400" b="1" dirty="0"/>
              <a:t>救以上三类液火灾时，都需要用水冷却容器设备外壁。采用干粉或卤代烷灭火剂时，灭火效果要视燃烧面积大小和燃烧条件而定。</a:t>
            </a:r>
          </a:p>
          <a:p>
            <a:pPr algn="just" eaLnBrk="1" hangingPunct="1">
              <a:lnSpc>
                <a:spcPct val="150000"/>
              </a:lnSpc>
              <a:buClr>
                <a:srgbClr val="00FF00"/>
              </a:buClr>
              <a:buFontTx/>
              <a:buAutoNum type="circleNumDbPlain" startAt="3"/>
            </a:pPr>
            <a:r>
              <a:rPr lang="zh-CN" altLang="en-US" sz="2400" b="1" dirty="0"/>
              <a:t>扑救具有毒性、腐蚀性或燃烧产物具有毒性的易燃液体火灾时，救火人员必须佩戴防护面具，采取防护措施。</a:t>
            </a:r>
            <a:endParaRPr lang="en-US" altLang="zh-CN" sz="2400" b="1" dirty="0"/>
          </a:p>
          <a:p>
            <a:pPr algn="just" eaLnBrk="1" hangingPunct="1">
              <a:lnSpc>
                <a:spcPct val="150000"/>
              </a:lnSpc>
              <a:buClr>
                <a:srgbClr val="00FF00"/>
              </a:buClr>
              <a:buFontTx/>
              <a:buAutoNum type="circleNumDbPlain" startAt="3"/>
            </a:pPr>
            <a:r>
              <a:rPr lang="zh-CN" altLang="en-US" sz="2400" b="1" dirty="0"/>
              <a:t>扑救具有沸溢、喷溅危险的液体（原油、重油等）火灾时，应迅速做出正确判断。及时下达撤退命令，避免人员与装备损失。</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4643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464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977B3F7-26C9-41F1-B106-A18C72DF5346}"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98182EBD-0FE5-4F82-A3F2-05A9F7E4515F}" type="slidenum">
              <a:rPr lang="zh-CN" altLang="en-US"/>
              <a:pPr>
                <a:defRPr/>
              </a:pPr>
              <a:t>144</a:t>
            </a:fld>
            <a:endParaRPr lang="en-US" altLang="zh-CN"/>
          </a:p>
        </p:txBody>
      </p:sp>
      <p:sp>
        <p:nvSpPr>
          <p:cNvPr id="142340" name="Text Box 5"/>
          <p:cNvSpPr txBox="1">
            <a:spLocks noChangeArrowheads="1"/>
          </p:cNvSpPr>
          <p:nvPr/>
        </p:nvSpPr>
        <p:spPr bwMode="auto">
          <a:xfrm>
            <a:off x="155986" y="1259541"/>
            <a:ext cx="8686800" cy="4708981"/>
          </a:xfrm>
          <a:prstGeom prst="rect">
            <a:avLst/>
          </a:prstGeom>
          <a:noFill/>
          <a:ln w="9525" algn="ctr">
            <a:noFill/>
            <a:miter lim="800000"/>
            <a:headEnd/>
            <a:tailEnd/>
          </a:ln>
        </p:spPr>
        <p:txBody>
          <a:bodyPr>
            <a:spAutoFit/>
          </a:bodyPr>
          <a:lstStyle/>
          <a:p>
            <a:pPr eaLnBrk="1" hangingPunct="1">
              <a:lnSpc>
                <a:spcPct val="150000"/>
              </a:lnSpc>
            </a:pPr>
            <a:r>
              <a:rPr lang="en-US" altLang="zh-CN" sz="3200" b="1" dirty="0">
                <a:solidFill>
                  <a:srgbClr val="FFFF00"/>
                </a:solidFill>
              </a:rPr>
              <a:t>6.4.4 </a:t>
            </a:r>
            <a:r>
              <a:rPr lang="zh-CN" altLang="en-US" sz="3200" b="1" dirty="0">
                <a:solidFill>
                  <a:srgbClr val="FFFF00"/>
                </a:solidFill>
              </a:rPr>
              <a:t>爆炸品火灾的扑救要点</a:t>
            </a:r>
          </a:p>
          <a:p>
            <a:pPr indent="-342900" algn="just">
              <a:lnSpc>
                <a:spcPct val="150000"/>
              </a:lnSpc>
              <a:defRPr/>
            </a:pPr>
            <a:r>
              <a:rPr lang="zh-CN" altLang="en-US" sz="2400" b="1" dirty="0" smtClean="0"/>
              <a:t>由</a:t>
            </a:r>
            <a:r>
              <a:rPr lang="zh-CN" altLang="en-US" sz="2400" b="1" dirty="0"/>
              <a:t>于炸品是瞬间爆炸，往往同时引发火灾，危险性、破坏性极大，给扑救带来很大困难。因此，应该在保证补救人员安全的前提下，把握以下要点。</a:t>
            </a:r>
          </a:p>
          <a:p>
            <a:pPr marL="342900" indent="-342900" algn="just">
              <a:lnSpc>
                <a:spcPct val="150000"/>
              </a:lnSpc>
              <a:buClr>
                <a:srgbClr val="00FF00"/>
              </a:buClr>
              <a:buFontTx/>
              <a:buAutoNum type="circleNumDbPlain"/>
              <a:defRPr/>
            </a:pPr>
            <a:r>
              <a:rPr lang="zh-CN" altLang="en-US" sz="2400" b="1" dirty="0"/>
              <a:t>采取一切可能的措施，全力</a:t>
            </a:r>
            <a:r>
              <a:rPr lang="zh-CN" altLang="en-US" sz="2400" b="1" dirty="0">
                <a:solidFill>
                  <a:srgbClr val="FF0000"/>
                </a:solidFill>
              </a:rPr>
              <a:t>制止再次爆炸</a:t>
            </a:r>
            <a:r>
              <a:rPr lang="zh-CN" altLang="en-US" sz="2400" b="1" dirty="0"/>
              <a:t>。</a:t>
            </a:r>
          </a:p>
          <a:p>
            <a:pPr marL="342900" indent="-342900" algn="just">
              <a:lnSpc>
                <a:spcPct val="150000"/>
              </a:lnSpc>
              <a:buClr>
                <a:srgbClr val="00FF00"/>
              </a:buClr>
              <a:buFontTx/>
              <a:buAutoNum type="circleNumDbPlain"/>
              <a:defRPr/>
            </a:pPr>
            <a:r>
              <a:rPr lang="zh-CN" altLang="en-US" sz="2400" b="1" dirty="0"/>
              <a:t>迅速组织力量及时疏散火场周围的易爆、易燃物品，使火区周边形成一个隔离带。</a:t>
            </a:r>
          </a:p>
          <a:p>
            <a:pPr marL="342900" indent="-342900" algn="just">
              <a:lnSpc>
                <a:spcPct val="150000"/>
              </a:lnSpc>
              <a:buClr>
                <a:srgbClr val="00FF00"/>
              </a:buClr>
              <a:buFontTx/>
              <a:buAutoNum type="circleNumDbPlain"/>
              <a:defRPr/>
            </a:pPr>
            <a:r>
              <a:rPr lang="zh-CN" altLang="en-US" sz="2400" b="1" dirty="0">
                <a:solidFill>
                  <a:srgbClr val="FF0000"/>
                </a:solidFill>
              </a:rPr>
              <a:t>切忌</a:t>
            </a:r>
            <a:r>
              <a:rPr lang="zh-CN" altLang="en-US" sz="2400" b="1" dirty="0"/>
              <a:t>用砂、土盖压爆炸物品，以免增加爆炸时的爆炸威力。</a:t>
            </a:r>
            <a:endParaRPr lang="zh-CN" altLang="en-US" sz="2400" dirty="0"/>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4746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474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CA73CDA-514F-495B-B815-733C5CB886CE}" type="datetime1">
              <a:rPr lang="zh-CN" altLang="en-US"/>
              <a:pPr>
                <a:defRPr/>
              </a:pPr>
              <a:t>2017/4/18</a:t>
            </a:fld>
            <a:endParaRPr lang="en-US" altLang="zh-CN" dirty="0"/>
          </a:p>
        </p:txBody>
      </p:sp>
      <p:sp>
        <p:nvSpPr>
          <p:cNvPr id="6" name="Slide Number Placeholder 5"/>
          <p:cNvSpPr>
            <a:spLocks noGrp="1"/>
          </p:cNvSpPr>
          <p:nvPr>
            <p:ph type="sldNum" sz="quarter" idx="12"/>
          </p:nvPr>
        </p:nvSpPr>
        <p:spPr/>
        <p:txBody>
          <a:bodyPr/>
          <a:lstStyle/>
          <a:p>
            <a:pPr>
              <a:defRPr/>
            </a:pPr>
            <a:fld id="{F4CBB330-AD2B-48D9-904A-D3C389712DCE}" type="slidenum">
              <a:rPr lang="zh-CN" altLang="en-US"/>
              <a:pPr>
                <a:defRPr/>
              </a:pPr>
              <a:t>145</a:t>
            </a:fld>
            <a:endParaRPr lang="en-US" altLang="zh-CN"/>
          </a:p>
        </p:txBody>
      </p:sp>
      <p:sp>
        <p:nvSpPr>
          <p:cNvPr id="148484" name="Text Box 4"/>
          <p:cNvSpPr txBox="1">
            <a:spLocks noChangeArrowheads="1"/>
          </p:cNvSpPr>
          <p:nvPr/>
        </p:nvSpPr>
        <p:spPr bwMode="auto">
          <a:xfrm>
            <a:off x="304800" y="1371600"/>
            <a:ext cx="85344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lnSpc>
                <a:spcPct val="150000"/>
              </a:lnSpc>
            </a:pPr>
            <a:r>
              <a:rPr lang="en-US" altLang="zh-CN" sz="3200" b="1" dirty="0" smtClean="0">
                <a:solidFill>
                  <a:srgbClr val="FFFF00"/>
                </a:solidFill>
              </a:rPr>
              <a:t>6.4.4 </a:t>
            </a:r>
            <a:r>
              <a:rPr lang="zh-CN" altLang="en-US" sz="3200" b="1" dirty="0">
                <a:solidFill>
                  <a:srgbClr val="FFFF00"/>
                </a:solidFill>
              </a:rPr>
              <a:t>爆炸品火灾的扑救要点</a:t>
            </a:r>
          </a:p>
          <a:p>
            <a:pPr eaLnBrk="1" hangingPunct="1">
              <a:lnSpc>
                <a:spcPct val="150000"/>
              </a:lnSpc>
              <a:buClr>
                <a:srgbClr val="00FF00"/>
              </a:buClr>
              <a:buFontTx/>
              <a:buAutoNum type="circleNumDbPlain" startAt="4"/>
            </a:pPr>
            <a:r>
              <a:rPr lang="zh-CN" altLang="en-US" sz="2400" b="1" dirty="0"/>
              <a:t>灭火人员要利用现场的有利地形或采取卧姿行动，尽可能采取</a:t>
            </a:r>
            <a:r>
              <a:rPr lang="zh-CN" altLang="en-US" sz="2400" b="1" dirty="0">
                <a:solidFill>
                  <a:srgbClr val="FF0000"/>
                </a:solidFill>
              </a:rPr>
              <a:t>自我保护</a:t>
            </a:r>
            <a:r>
              <a:rPr lang="zh-CN" altLang="en-US" sz="2400" b="1" dirty="0"/>
              <a:t>措施。</a:t>
            </a:r>
            <a:endParaRPr lang="zh-CN" altLang="en-US" sz="2800" b="1" dirty="0"/>
          </a:p>
          <a:p>
            <a:pPr eaLnBrk="1" hangingPunct="1">
              <a:lnSpc>
                <a:spcPct val="150000"/>
              </a:lnSpc>
              <a:buClr>
                <a:srgbClr val="00FF00"/>
              </a:buClr>
              <a:buFontTx/>
              <a:buAutoNum type="circleNumDbPlain" startAt="4"/>
            </a:pPr>
            <a:r>
              <a:rPr lang="zh-CN" altLang="en-US" sz="2400" b="1" dirty="0"/>
              <a:t>有发生再次爆炸征兆或危险时，指挥员应迅即做出正确判断，下达命令，组织人员</a:t>
            </a:r>
            <a:r>
              <a:rPr lang="zh-CN" altLang="en-US" sz="2400" b="1" dirty="0">
                <a:solidFill>
                  <a:srgbClr val="FF0000"/>
                </a:solidFill>
              </a:rPr>
              <a:t>撤退</a:t>
            </a:r>
            <a:r>
              <a:rPr lang="zh-CN" altLang="en-US" sz="2400" b="1" dirty="0"/>
              <a:t>。</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4848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484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F51B6221-6708-4F50-96F6-379C1E316C3E}"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1F54F35E-2A38-45A6-A785-8644F504F28E}" type="slidenum">
              <a:rPr lang="zh-CN" altLang="en-US"/>
              <a:pPr>
                <a:defRPr/>
              </a:pPr>
              <a:t>146</a:t>
            </a:fld>
            <a:endParaRPr lang="en-US" altLang="zh-CN"/>
          </a:p>
        </p:txBody>
      </p:sp>
      <p:sp>
        <p:nvSpPr>
          <p:cNvPr id="144388" name="Text Box 5"/>
          <p:cNvSpPr txBox="1">
            <a:spLocks noChangeArrowheads="1"/>
          </p:cNvSpPr>
          <p:nvPr/>
        </p:nvSpPr>
        <p:spPr bwMode="auto">
          <a:xfrm>
            <a:off x="152400" y="1447800"/>
            <a:ext cx="8839200" cy="3600450"/>
          </a:xfrm>
          <a:prstGeom prst="rect">
            <a:avLst/>
          </a:prstGeom>
          <a:noFill/>
          <a:ln w="9525" algn="ctr">
            <a:noFill/>
            <a:miter lim="800000"/>
            <a:headEnd/>
            <a:tailEnd/>
          </a:ln>
        </p:spPr>
        <p:txBody>
          <a:bodyPr>
            <a:spAutoFit/>
          </a:bodyPr>
          <a:lstStyle/>
          <a:p>
            <a:pPr marL="342900" indent="-342900">
              <a:lnSpc>
                <a:spcPct val="150000"/>
              </a:lnSpc>
              <a:defRPr/>
            </a:pPr>
            <a:r>
              <a:rPr lang="en-US" altLang="zh-CN" sz="3200" b="1" dirty="0" smtClean="0">
                <a:solidFill>
                  <a:srgbClr val="FFFF00"/>
                </a:solidFill>
              </a:rPr>
              <a:t>6.4.5 </a:t>
            </a:r>
            <a:r>
              <a:rPr lang="zh-CN" altLang="en-US" sz="3200" b="1" dirty="0">
                <a:solidFill>
                  <a:srgbClr val="FFFF00"/>
                </a:solidFill>
              </a:rPr>
              <a:t>遇湿易燃物品火灾的扑救要点</a:t>
            </a:r>
          </a:p>
          <a:p>
            <a:pPr indent="-342900">
              <a:lnSpc>
                <a:spcPct val="150000"/>
              </a:lnSpc>
              <a:defRPr/>
            </a:pPr>
            <a:r>
              <a:rPr lang="zh-CN" altLang="en-US" sz="2400" b="1" dirty="0"/>
              <a:t>遇湿易燃物品（如金属钠、钾及液态三乙基铝等）能与水或湿气发生化学反应．放出可燃气体及热量，有的即使没有明火也能“自动”燃烧爆炸。这类物品在达到一定数量时，</a:t>
            </a:r>
            <a:r>
              <a:rPr lang="zh-CN" altLang="en-US" sz="2400" b="1" dirty="0">
                <a:solidFill>
                  <a:srgbClr val="FF0000"/>
                </a:solidFill>
              </a:rPr>
              <a:t>绝对禁止</a:t>
            </a:r>
            <a:r>
              <a:rPr lang="zh-CN" altLang="en-US" sz="2400" b="1" dirty="0"/>
              <a:t>用水、泡沫、酸碱等湿性灭火剂扑救，这就为其发生火灾时的扑救带来很大困难。通常情况下，遇湿易燃物品火灾的扑救要点如下。</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495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495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E91B782-D95A-4680-86E0-797C3C36048C}"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7B6E2E90-C575-478E-96AA-E99B615B943C}" type="slidenum">
              <a:rPr lang="zh-CN" altLang="en-US"/>
              <a:pPr>
                <a:defRPr/>
              </a:pPr>
              <a:t>147</a:t>
            </a:fld>
            <a:endParaRPr lang="en-US" altLang="zh-CN"/>
          </a:p>
        </p:txBody>
      </p:sp>
      <p:sp>
        <p:nvSpPr>
          <p:cNvPr id="150532" name="Text Box 3"/>
          <p:cNvSpPr txBox="1">
            <a:spLocks noChangeArrowheads="1"/>
          </p:cNvSpPr>
          <p:nvPr/>
        </p:nvSpPr>
        <p:spPr bwMode="auto">
          <a:xfrm>
            <a:off x="228600" y="1219200"/>
            <a:ext cx="8686800" cy="419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nSpc>
                <a:spcPct val="150000"/>
              </a:lnSpc>
              <a:defRPr/>
            </a:pPr>
            <a:r>
              <a:rPr lang="en-US" altLang="zh-CN" sz="3200" b="1" dirty="0">
                <a:solidFill>
                  <a:srgbClr val="FFFF00"/>
                </a:solidFill>
              </a:rPr>
              <a:t>6.4.5 </a:t>
            </a:r>
            <a:r>
              <a:rPr lang="zh-CN" altLang="en-US" sz="3200" b="1" dirty="0">
                <a:solidFill>
                  <a:srgbClr val="FFFF00"/>
                </a:solidFill>
              </a:rPr>
              <a:t>遇湿易燃物品火灾的扑救要点</a:t>
            </a:r>
          </a:p>
          <a:p>
            <a:pPr algn="just" eaLnBrk="1" hangingPunct="1">
              <a:lnSpc>
                <a:spcPct val="150000"/>
              </a:lnSpc>
              <a:buClr>
                <a:srgbClr val="00FF00"/>
              </a:buClr>
              <a:buFontTx/>
              <a:buAutoNum type="circleNumDbPlain"/>
            </a:pPr>
            <a:r>
              <a:rPr lang="zh-CN" altLang="en-US" sz="2400" b="1" dirty="0" smtClean="0"/>
              <a:t>首</a:t>
            </a:r>
            <a:r>
              <a:rPr lang="zh-CN" altLang="en-US" sz="2400" b="1" dirty="0"/>
              <a:t>先要了解遇湿易燃物品的品名、数量，是否与其他物品混存，燃烧范围及火势蔓延途径等。</a:t>
            </a:r>
          </a:p>
          <a:p>
            <a:pPr algn="just" eaLnBrk="1" hangingPunct="1">
              <a:lnSpc>
                <a:spcPct val="150000"/>
              </a:lnSpc>
              <a:buClr>
                <a:srgbClr val="00FF00"/>
              </a:buClr>
              <a:buFontTx/>
              <a:buAutoNum type="circleNumDbPlain"/>
            </a:pPr>
            <a:r>
              <a:rPr lang="zh-CN" altLang="en-US" sz="2400" b="1" dirty="0"/>
              <a:t>如果只有极少量（一般在</a:t>
            </a:r>
            <a:r>
              <a:rPr lang="en-US" altLang="zh-CN" sz="2400" b="1" dirty="0"/>
              <a:t>50g</a:t>
            </a:r>
            <a:r>
              <a:rPr lang="zh-CN" altLang="en-US" sz="2400" b="1" dirty="0"/>
              <a:t>以内）遇湿易燃物品着火，则无论是否与其他物品混存，仍可以用大量水或泡沫扑救。水或泡沫刚一接触着火物品时瞬间可能使火势增大，但少量物品燃尽后，火势就会减小或熄灭。</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5053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505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1377EF9-E98F-44B8-8CF5-A0D892F271CD}" type="datetime1">
              <a:rPr lang="zh-CN" altLang="en-US"/>
              <a:pPr>
                <a:defRPr/>
              </a:pPr>
              <a:t>2017/4/18</a:t>
            </a:fld>
            <a:endParaRPr lang="en-US" altLang="zh-CN" dirty="0"/>
          </a:p>
        </p:txBody>
      </p:sp>
      <p:sp>
        <p:nvSpPr>
          <p:cNvPr id="6" name="Slide Number Placeholder 5"/>
          <p:cNvSpPr>
            <a:spLocks noGrp="1"/>
          </p:cNvSpPr>
          <p:nvPr>
            <p:ph type="sldNum" sz="quarter" idx="12"/>
          </p:nvPr>
        </p:nvSpPr>
        <p:spPr/>
        <p:txBody>
          <a:bodyPr/>
          <a:lstStyle/>
          <a:p>
            <a:pPr>
              <a:defRPr/>
            </a:pPr>
            <a:fld id="{89BAD731-F036-4BD0-8397-F76EE2AEBA3A}" type="slidenum">
              <a:rPr lang="zh-CN" altLang="en-US"/>
              <a:pPr>
                <a:defRPr/>
              </a:pPr>
              <a:t>148</a:t>
            </a:fld>
            <a:endParaRPr lang="en-US" altLang="zh-CN"/>
          </a:p>
        </p:txBody>
      </p:sp>
      <p:sp>
        <p:nvSpPr>
          <p:cNvPr id="472069" name="Text Box 5"/>
          <p:cNvSpPr txBox="1">
            <a:spLocks noChangeArrowheads="1"/>
          </p:cNvSpPr>
          <p:nvPr/>
        </p:nvSpPr>
        <p:spPr bwMode="auto">
          <a:xfrm>
            <a:off x="228600" y="1371600"/>
            <a:ext cx="8686800" cy="4708525"/>
          </a:xfrm>
          <a:prstGeom prst="rect">
            <a:avLst/>
          </a:prstGeom>
          <a:noFill/>
          <a:ln w="9525" algn="ctr">
            <a:noFill/>
            <a:miter lim="800000"/>
            <a:headEnd/>
            <a:tailEnd/>
          </a:ln>
          <a:effectLst/>
        </p:spPr>
        <p:txBody>
          <a:bodyPr>
            <a:spAutoFit/>
          </a:bodyPr>
          <a:lstStyle/>
          <a:p>
            <a:pPr marL="342900" indent="-342900">
              <a:lnSpc>
                <a:spcPct val="150000"/>
              </a:lnSpc>
              <a:defRPr/>
            </a:pPr>
            <a:r>
              <a:rPr lang="en-US" altLang="zh-CN" sz="3200" b="1" dirty="0">
                <a:solidFill>
                  <a:srgbClr val="FFFF00"/>
                </a:solidFill>
              </a:rPr>
              <a:t>6.4.5 </a:t>
            </a:r>
            <a:r>
              <a:rPr lang="zh-CN" altLang="en-US" sz="3200" b="1" dirty="0">
                <a:solidFill>
                  <a:srgbClr val="FFFF00"/>
                </a:solidFill>
              </a:rPr>
              <a:t>遇湿易燃物品火灾的扑救要点</a:t>
            </a:r>
          </a:p>
          <a:p>
            <a:pPr marL="342900" indent="-342900" algn="just">
              <a:lnSpc>
                <a:spcPct val="150000"/>
              </a:lnSpc>
              <a:buClr>
                <a:srgbClr val="00FF00"/>
              </a:buClr>
              <a:buFontTx/>
              <a:buAutoNum type="circleNumDbPlain" startAt="3"/>
              <a:defRPr/>
            </a:pPr>
            <a:r>
              <a:rPr lang="zh-CN" altLang="en-US" sz="2400" b="1" dirty="0" smtClean="0">
                <a:effectLst>
                  <a:outerShdw blurRad="38100" dist="38100" dir="2700000" algn="tl">
                    <a:srgbClr val="000000"/>
                  </a:outerShdw>
                </a:effectLst>
              </a:rPr>
              <a:t>如</a:t>
            </a:r>
            <a:r>
              <a:rPr lang="zh-CN" altLang="en-US" sz="2400" b="1" dirty="0">
                <a:effectLst>
                  <a:outerShdw blurRad="38100" dist="38100" dir="2700000" algn="tl">
                    <a:srgbClr val="000000"/>
                  </a:outerShdw>
                </a:effectLst>
              </a:rPr>
              <a:t>果遇湿易燃物品数量较多，而且末与其他物品混存，则绝对禁止用水、泡沫、酸碱等湿性灭火剂扑救，而应该用干粉、</a:t>
            </a:r>
            <a:r>
              <a:rPr lang="en-US" altLang="zh-CN" sz="2400" b="1" dirty="0">
                <a:effectLst>
                  <a:outerShdw blurRad="38100" dist="38100" dir="2700000" algn="tl">
                    <a:srgbClr val="000000"/>
                  </a:outerShdw>
                </a:effectLst>
              </a:rPr>
              <a:t>CO</a:t>
            </a:r>
            <a:r>
              <a:rPr lang="en-US" altLang="zh-CN" sz="2400" b="1" baseline="-25000" dirty="0">
                <a:effectLst>
                  <a:outerShdw blurRad="38100" dist="38100" dir="2700000" algn="tl">
                    <a:srgbClr val="000000"/>
                  </a:outerShdw>
                </a:effectLst>
              </a:rPr>
              <a:t>2</a:t>
            </a:r>
            <a:r>
              <a:rPr lang="zh-CN" altLang="en-US" sz="2400" b="1" dirty="0">
                <a:effectLst>
                  <a:outerShdw blurRad="38100" dist="38100" dir="2700000" algn="tl">
                    <a:srgbClr val="000000"/>
                  </a:outerShdw>
                </a:effectLst>
              </a:rPr>
              <a:t>、卤代烷扑救。但轻金属（如钾、钠、铝、镁等）用后两种灭火剂无效。固体遇湿易燃物品应该用水泥（最常用）、干砂、干粉、硅藻土及蛭石等覆盖。对遇湿易燃物品中的粉尘如镁粉、铝粉等，切忌喷射有压力的灭火剂，以防将粉尘吹扬起来，与空气形成爆炸性混合物而导致爆炸。</a:t>
            </a:r>
            <a:endParaRPr lang="zh-CN" altLang="en-US" sz="2400" dirty="0"/>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5155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515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D0E83871-EA83-40E3-80D9-6D70829A6170}"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BD5C57A4-37CA-42C7-AE0C-1D0F204078CD}" type="slidenum">
              <a:rPr lang="zh-CN" altLang="en-US"/>
              <a:pPr>
                <a:defRPr/>
              </a:pPr>
              <a:t>149</a:t>
            </a:fld>
            <a:endParaRPr lang="en-US" altLang="zh-CN"/>
          </a:p>
        </p:txBody>
      </p:sp>
      <p:sp>
        <p:nvSpPr>
          <p:cNvPr id="152580" name="Text Box 5"/>
          <p:cNvSpPr txBox="1">
            <a:spLocks noChangeArrowheads="1"/>
          </p:cNvSpPr>
          <p:nvPr/>
        </p:nvSpPr>
        <p:spPr bwMode="auto">
          <a:xfrm>
            <a:off x="152400" y="1067020"/>
            <a:ext cx="88392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nSpc>
                <a:spcPct val="150000"/>
              </a:lnSpc>
              <a:defRPr/>
            </a:pPr>
            <a:r>
              <a:rPr lang="en-US" altLang="zh-CN" sz="3200" b="1" dirty="0">
                <a:solidFill>
                  <a:srgbClr val="FFFF00"/>
                </a:solidFill>
              </a:rPr>
              <a:t>6.4.5 </a:t>
            </a:r>
            <a:r>
              <a:rPr lang="zh-CN" altLang="en-US" sz="3200" b="1" dirty="0">
                <a:solidFill>
                  <a:srgbClr val="FFFF00"/>
                </a:solidFill>
              </a:rPr>
              <a:t>遇湿易燃物品火灾的扑救要点</a:t>
            </a:r>
          </a:p>
          <a:p>
            <a:pPr eaLnBrk="1" hangingPunct="1">
              <a:lnSpc>
                <a:spcPct val="150000"/>
              </a:lnSpc>
              <a:buClr>
                <a:srgbClr val="00FF00"/>
              </a:buClr>
              <a:buFontTx/>
              <a:buAutoNum type="circleNumDbPlain" startAt="4"/>
            </a:pPr>
            <a:r>
              <a:rPr lang="zh-CN" altLang="en-US" sz="2400" b="1" dirty="0" smtClean="0"/>
              <a:t>如</a:t>
            </a:r>
            <a:r>
              <a:rPr lang="zh-CN" altLang="en-US" sz="2400" b="1" dirty="0"/>
              <a:t>遇有较多遇湿易燃物品与其他物品混存，则应先查明是哪类物品着火，遇湿易燃物品的包装是否损坏。如果可以确认遇湿自燃物品尚未着火，包装也未损坏，应立即用大量水或泡沫扑救，扑灭火势后立即组织力量将遇湿易燃物品疏散到安全地点。如果确认遇湿易燃物品已经着火或包装已经损坏，则应禁止用水或湿性灭火剂扑救。若是液体应该用干粉等灭火剂扑救；若是固体应该用水泥、干砂扑救；如遇钾、钠、铝、镁等轻金属火灾，最好用石墨粉、氯化钠以及专用的轻金属灭火剂扑救。</a:t>
            </a:r>
            <a:endParaRPr lang="zh-CN" altLang="en-US" sz="2400" dirty="0"/>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5258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525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16502BE-CDF2-4C25-A3AB-AC1C0713AA64}"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EDC92B1F-EB80-4C12-AC34-776D91917715}" type="slidenum">
              <a:rPr lang="zh-CN" altLang="en-US"/>
              <a:pPr>
                <a:defRPr/>
              </a:pPr>
              <a:t>15</a:t>
            </a:fld>
            <a:endParaRPr lang="en-US" altLang="zh-CN"/>
          </a:p>
        </p:txBody>
      </p:sp>
      <p:sp>
        <p:nvSpPr>
          <p:cNvPr id="21508" name="Text Box 4"/>
          <p:cNvSpPr txBox="1">
            <a:spLocks noChangeArrowheads="1"/>
          </p:cNvSpPr>
          <p:nvPr/>
        </p:nvSpPr>
        <p:spPr bwMode="auto">
          <a:xfrm>
            <a:off x="228600" y="1041023"/>
            <a:ext cx="8839200" cy="581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zh-CN" altLang="en-US" sz="2400" b="1" dirty="0" smtClean="0">
                <a:solidFill>
                  <a:srgbClr val="FFFF00"/>
                </a:solidFill>
              </a:rPr>
              <a:t>消</a:t>
            </a:r>
            <a:r>
              <a:rPr lang="zh-CN" altLang="en-US" sz="2400" b="1" dirty="0">
                <a:solidFill>
                  <a:srgbClr val="FFFF00"/>
                </a:solidFill>
              </a:rPr>
              <a:t>除导致火灾爆炸事故的物质条件</a:t>
            </a:r>
          </a:p>
          <a:p>
            <a:pPr algn="just" eaLnBrk="1" hangingPunct="1">
              <a:lnSpc>
                <a:spcPct val="150000"/>
              </a:lnSpc>
            </a:pPr>
            <a:r>
              <a:rPr lang="zh-CN" altLang="en-US" sz="2400" b="1" dirty="0" smtClean="0">
                <a:solidFill>
                  <a:srgbClr val="FF3399"/>
                </a:solidFill>
              </a:rPr>
              <a:t>（</a:t>
            </a:r>
            <a:r>
              <a:rPr lang="en-US" altLang="zh-CN" sz="2400" b="1" dirty="0" smtClean="0">
                <a:solidFill>
                  <a:srgbClr val="FF3399"/>
                </a:solidFill>
              </a:rPr>
              <a:t>2</a:t>
            </a:r>
            <a:r>
              <a:rPr lang="zh-CN" altLang="en-US" sz="2400" b="1" dirty="0" smtClean="0">
                <a:solidFill>
                  <a:srgbClr val="FF3399"/>
                </a:solidFill>
              </a:rPr>
              <a:t>）、</a:t>
            </a:r>
            <a:r>
              <a:rPr lang="zh-CN" altLang="en-US" sz="2400" b="1" dirty="0">
                <a:solidFill>
                  <a:srgbClr val="FF3399"/>
                </a:solidFill>
              </a:rPr>
              <a:t>生产设备和系统尽量密</a:t>
            </a:r>
            <a:r>
              <a:rPr lang="zh-CN" altLang="en-US" sz="2400" b="1" dirty="0" smtClean="0">
                <a:solidFill>
                  <a:srgbClr val="FF3399"/>
                </a:solidFill>
              </a:rPr>
              <a:t>闭。</a:t>
            </a:r>
            <a:r>
              <a:rPr lang="zh-CN" altLang="en-US" sz="2400" b="1" dirty="0"/>
              <a:t>已经密闭的正压设备或系统要防止泄漏，负压设备或系统要防止空气的渗入。</a:t>
            </a:r>
          </a:p>
          <a:p>
            <a:pPr algn="just" eaLnBrk="1" hangingPunct="1">
              <a:lnSpc>
                <a:spcPct val="150000"/>
              </a:lnSpc>
            </a:pPr>
            <a:r>
              <a:rPr lang="zh-CN" altLang="en-US" sz="2400" b="1" dirty="0">
                <a:solidFill>
                  <a:srgbClr val="00CC00"/>
                </a:solidFill>
              </a:rPr>
              <a:t>常见的泄漏原因：</a:t>
            </a:r>
          </a:p>
          <a:p>
            <a:pPr algn="just" eaLnBrk="1" hangingPunct="1">
              <a:lnSpc>
                <a:spcPct val="150000"/>
              </a:lnSpc>
            </a:pPr>
            <a:r>
              <a:rPr lang="en-US" altLang="zh-CN" sz="2400" b="1" dirty="0">
                <a:solidFill>
                  <a:srgbClr val="00CC00"/>
                </a:solidFill>
              </a:rPr>
              <a:t>a.</a:t>
            </a:r>
            <a:r>
              <a:rPr lang="en-US" altLang="zh-CN" sz="2400" b="1" dirty="0"/>
              <a:t> </a:t>
            </a:r>
            <a:r>
              <a:rPr lang="zh-CN" altLang="en-US" sz="2400" b="1" dirty="0" smtClean="0">
                <a:solidFill>
                  <a:srgbClr val="FF0000"/>
                </a:solidFill>
              </a:rPr>
              <a:t>料</a:t>
            </a:r>
            <a:r>
              <a:rPr lang="zh-CN" altLang="en-US" sz="2400" b="1" dirty="0">
                <a:solidFill>
                  <a:srgbClr val="FF0000"/>
                </a:solidFill>
              </a:rPr>
              <a:t>强度不够引</a:t>
            </a:r>
            <a:r>
              <a:rPr lang="zh-CN" altLang="en-US" sz="2400" b="1" dirty="0" smtClean="0">
                <a:solidFill>
                  <a:srgbClr val="FF0000"/>
                </a:solidFill>
              </a:rPr>
              <a:t>起</a:t>
            </a:r>
            <a:r>
              <a:rPr lang="zh-CN" altLang="en-US" sz="2400" b="1" dirty="0">
                <a:solidFill>
                  <a:srgbClr val="FF0000"/>
                </a:solidFill>
              </a:rPr>
              <a:t>容器</a:t>
            </a:r>
            <a:r>
              <a:rPr lang="zh-CN" altLang="en-US" sz="2400" b="1" dirty="0" smtClean="0">
                <a:solidFill>
                  <a:srgbClr val="FF0000"/>
                </a:solidFill>
              </a:rPr>
              <a:t>破</a:t>
            </a:r>
            <a:r>
              <a:rPr lang="zh-CN" altLang="en-US" sz="2400" b="1" dirty="0">
                <a:solidFill>
                  <a:srgbClr val="FF0000"/>
                </a:solidFill>
              </a:rPr>
              <a:t>坏而发生泄漏。</a:t>
            </a:r>
            <a:r>
              <a:rPr lang="zh-CN" altLang="en-US" sz="2400" b="1" dirty="0"/>
              <a:t>如材料老化</a:t>
            </a:r>
            <a:r>
              <a:rPr lang="zh-CN" altLang="en-US" sz="2400" b="1" dirty="0" smtClean="0"/>
              <a:t>；腐</a:t>
            </a:r>
            <a:r>
              <a:rPr lang="zh-CN" altLang="en-US" sz="2400" b="1" dirty="0"/>
              <a:t>蚀或磨损；介质环境温度过高或过低；静负荷或反复应力作用使材料发生变形或疲劳破环；由于各种原因使用了劣质材料等。</a:t>
            </a:r>
          </a:p>
          <a:p>
            <a:pPr algn="just" eaLnBrk="1" hangingPunct="1">
              <a:lnSpc>
                <a:spcPct val="150000"/>
              </a:lnSpc>
            </a:pPr>
            <a:r>
              <a:rPr lang="en-US" altLang="zh-CN" sz="2400" b="1" dirty="0">
                <a:solidFill>
                  <a:srgbClr val="00CC00"/>
                </a:solidFill>
              </a:rPr>
              <a:t>b.</a:t>
            </a:r>
            <a:r>
              <a:rPr lang="en-US" altLang="zh-CN" sz="2400" b="1" dirty="0"/>
              <a:t> </a:t>
            </a:r>
            <a:r>
              <a:rPr lang="zh-CN" altLang="en-US" sz="2400" b="1" dirty="0" smtClean="0">
                <a:solidFill>
                  <a:srgbClr val="FF0000"/>
                </a:solidFill>
              </a:rPr>
              <a:t>外</a:t>
            </a:r>
            <a:r>
              <a:rPr lang="zh-CN" altLang="en-US" sz="2400" b="1" dirty="0">
                <a:solidFill>
                  <a:srgbClr val="FF0000"/>
                </a:solidFill>
              </a:rPr>
              <a:t>界负荷造成容器破坏引起泄漏。</a:t>
            </a:r>
            <a:r>
              <a:rPr lang="zh-CN" altLang="en-US" sz="2400" b="1" dirty="0"/>
              <a:t>如地震或者泥石流导致的输油管线和输气管线断裂；因施工不慎或车辆碰撞造成的油、气罐或管道的破裂等。</a:t>
            </a:r>
            <a:endParaRPr lang="zh-CN" altLang="en-US" sz="2400" dirty="0"/>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215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215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9C70FEFF-5F66-4837-9E00-9BF8E3C9BE67}" type="datetime1">
              <a:rPr lang="zh-CN" altLang="en-US"/>
              <a:pPr>
                <a:defRPr/>
              </a:pPr>
              <a:t>2017/4/18</a:t>
            </a:fld>
            <a:endParaRPr lang="en-US" altLang="zh-CN"/>
          </a:p>
        </p:txBody>
      </p:sp>
      <p:sp>
        <p:nvSpPr>
          <p:cNvPr id="7" name="Slide Number Placeholder 5"/>
          <p:cNvSpPr>
            <a:spLocks noGrp="1"/>
          </p:cNvSpPr>
          <p:nvPr>
            <p:ph type="sldNum" sz="quarter" idx="12"/>
          </p:nvPr>
        </p:nvSpPr>
        <p:spPr/>
        <p:txBody>
          <a:bodyPr/>
          <a:lstStyle/>
          <a:p>
            <a:pPr>
              <a:defRPr/>
            </a:pPr>
            <a:fld id="{30232881-41ED-41F6-A42B-D9B88C25DE20}" type="slidenum">
              <a:rPr lang="zh-CN" altLang="en-US"/>
              <a:pPr>
                <a:defRPr/>
              </a:pPr>
              <a:t>150</a:t>
            </a:fld>
            <a:endParaRPr lang="en-US" altLang="zh-CN"/>
          </a:p>
        </p:txBody>
      </p:sp>
      <p:sp>
        <p:nvSpPr>
          <p:cNvPr id="153604" name="Text Box 4"/>
          <p:cNvSpPr txBox="1">
            <a:spLocks noChangeArrowheads="1"/>
          </p:cNvSpPr>
          <p:nvPr/>
        </p:nvSpPr>
        <p:spPr bwMode="auto">
          <a:xfrm>
            <a:off x="212725" y="1219200"/>
            <a:ext cx="8550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endParaRPr lang="zh-CN" altLang="en-US"/>
          </a:p>
        </p:txBody>
      </p:sp>
      <p:sp>
        <p:nvSpPr>
          <p:cNvPr id="153605" name="Text Box 6"/>
          <p:cNvSpPr txBox="1">
            <a:spLocks noChangeArrowheads="1"/>
          </p:cNvSpPr>
          <p:nvPr/>
        </p:nvSpPr>
        <p:spPr bwMode="auto">
          <a:xfrm>
            <a:off x="304800" y="1295400"/>
            <a:ext cx="84582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nSpc>
                <a:spcPct val="150000"/>
              </a:lnSpc>
              <a:defRPr/>
            </a:pPr>
            <a:r>
              <a:rPr lang="en-US" altLang="zh-CN" sz="3200" b="1" dirty="0">
                <a:solidFill>
                  <a:srgbClr val="FFFF00"/>
                </a:solidFill>
              </a:rPr>
              <a:t>6.4.5 </a:t>
            </a:r>
            <a:r>
              <a:rPr lang="zh-CN" altLang="en-US" sz="3200" b="1" dirty="0">
                <a:solidFill>
                  <a:srgbClr val="FFFF00"/>
                </a:solidFill>
              </a:rPr>
              <a:t>遇湿易燃物品火灾的扑救要点</a:t>
            </a:r>
          </a:p>
          <a:p>
            <a:pPr algn="just" eaLnBrk="1" hangingPunct="1">
              <a:lnSpc>
                <a:spcPct val="150000"/>
              </a:lnSpc>
              <a:buClr>
                <a:srgbClr val="00FF00"/>
              </a:buClr>
              <a:buFontTx/>
              <a:buAutoNum type="circleNumDbPlain" startAt="5"/>
            </a:pPr>
            <a:r>
              <a:rPr lang="zh-CN" altLang="en-US" sz="2400" b="1" dirty="0" smtClean="0"/>
              <a:t>如</a:t>
            </a:r>
            <a:r>
              <a:rPr lang="zh-CN" altLang="en-US" sz="2400" b="1" dirty="0"/>
              <a:t>果其他物品火灾威胁</a:t>
            </a:r>
            <a:r>
              <a:rPr lang="zh-CN" altLang="en-US" sz="2400" b="1" dirty="0" smtClean="0"/>
              <a:t>到</a:t>
            </a:r>
            <a:r>
              <a:rPr lang="zh-CN" altLang="en-US" sz="2400" b="1" dirty="0"/>
              <a:t>相邻</a:t>
            </a:r>
            <a:r>
              <a:rPr lang="zh-CN" altLang="en-US" sz="2400" b="1" dirty="0" smtClean="0"/>
              <a:t>的</a:t>
            </a:r>
            <a:r>
              <a:rPr lang="zh-CN" altLang="en-US" sz="2400" b="1" dirty="0"/>
              <a:t>较多遇湿易燃物品，应考虑其防护问题。可先用油布、塑料布或者其他防水布将其遮盖，然后在上面盖上棉被并淋水；也可以考虑筑防水提等措施。</a:t>
            </a:r>
            <a:endParaRPr lang="zh-CN" altLang="en-US" sz="2400" dirty="0"/>
          </a:p>
        </p:txBody>
      </p:sp>
      <p:sp>
        <p:nvSpPr>
          <p:cNvPr id="9"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53607" name="Group 9"/>
          <p:cNvGrpSpPr>
            <a:grpSpLocks/>
          </p:cNvGrpSpPr>
          <p:nvPr/>
        </p:nvGrpSpPr>
        <p:grpSpPr bwMode="auto">
          <a:xfrm>
            <a:off x="152400" y="152400"/>
            <a:ext cx="2362200" cy="1000125"/>
            <a:chOff x="152400" y="152400"/>
            <a:chExt cx="2362200" cy="1000125"/>
          </a:xfrm>
        </p:grpSpPr>
        <p:sp>
          <p:nvSpPr>
            <p:cNvPr id="11"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5360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6AF7414-1B31-4E3B-A856-7925F02FA3B5}"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2101D83B-571D-43E0-96D1-7998A8C118C7}" type="slidenum">
              <a:rPr lang="zh-CN" altLang="en-US"/>
              <a:pPr>
                <a:defRPr/>
              </a:pPr>
              <a:t>151</a:t>
            </a:fld>
            <a:endParaRPr lang="en-US" altLang="zh-CN"/>
          </a:p>
        </p:txBody>
      </p:sp>
      <p:sp>
        <p:nvSpPr>
          <p:cNvPr id="154628" name="Text Box 6"/>
          <p:cNvSpPr txBox="1">
            <a:spLocks noChangeArrowheads="1"/>
          </p:cNvSpPr>
          <p:nvPr/>
        </p:nvSpPr>
        <p:spPr bwMode="auto">
          <a:xfrm>
            <a:off x="304800" y="1295400"/>
            <a:ext cx="8458200" cy="497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30000"/>
              </a:lnSpc>
            </a:pPr>
            <a:r>
              <a:rPr lang="en-US" altLang="zh-CN" sz="2800" b="1" dirty="0" smtClean="0">
                <a:solidFill>
                  <a:srgbClr val="FFFF00"/>
                </a:solidFill>
              </a:rPr>
              <a:t>6.4.6 </a:t>
            </a:r>
            <a:r>
              <a:rPr lang="zh-CN" altLang="en-US" sz="2800" b="1" dirty="0">
                <a:solidFill>
                  <a:srgbClr val="FFFF00"/>
                </a:solidFill>
              </a:rPr>
              <a:t>易燃固体、自燃物品火灾的扑救要点</a:t>
            </a:r>
          </a:p>
          <a:p>
            <a:pPr algn="just" eaLnBrk="1" hangingPunct="1">
              <a:lnSpc>
                <a:spcPct val="130000"/>
              </a:lnSpc>
            </a:pPr>
            <a:r>
              <a:rPr lang="zh-CN" altLang="en-US" sz="2400" b="1" dirty="0"/>
              <a:t>相对于其他化学危险品而言，易燃固体、自燃物品火灾的扑救较为容易，一般都能用水和和泡沫扑救。但是极少数物品的扑救比较特殊，需要注意。</a:t>
            </a:r>
            <a:endParaRPr lang="en-US" altLang="zh-CN" sz="2400" b="1" dirty="0"/>
          </a:p>
          <a:p>
            <a:pPr algn="just" eaLnBrk="1" hangingPunct="1">
              <a:lnSpc>
                <a:spcPct val="130000"/>
              </a:lnSpc>
            </a:pPr>
            <a:r>
              <a:rPr lang="zh-CN" altLang="en-US" sz="2400" b="1" dirty="0">
                <a:solidFill>
                  <a:srgbClr val="FFFF00"/>
                </a:solidFill>
              </a:rPr>
              <a:t>能够升华的易燃固体 </a:t>
            </a:r>
            <a:r>
              <a:rPr lang="zh-CN" altLang="en-US" sz="2400" b="1" dirty="0"/>
              <a:t>（</a:t>
            </a:r>
            <a:r>
              <a:rPr lang="en-US" altLang="zh-CN" sz="2400" b="1" dirty="0"/>
              <a:t>2</a:t>
            </a:r>
            <a:r>
              <a:rPr lang="zh-CN" altLang="en-US" sz="2400" b="1" dirty="0"/>
              <a:t>，</a:t>
            </a:r>
            <a:r>
              <a:rPr lang="en-US" altLang="zh-CN" sz="2400" b="1" dirty="0"/>
              <a:t>4-</a:t>
            </a:r>
            <a:r>
              <a:rPr lang="zh-CN" altLang="en-US" sz="2400" b="1" dirty="0"/>
              <a:t>二甲基苯甲醛、二硝基萘、萘等）受热会放出易燃蒸气，能在上层空间与空气形成爆炸性混合物，尤其在室内，容易发生爆燃。因此在扑救此类物品火灾</a:t>
            </a:r>
            <a:r>
              <a:rPr lang="zh-CN" altLang="en-US" sz="2400" b="1" dirty="0" smtClean="0"/>
              <a:t>时应</a:t>
            </a:r>
            <a:r>
              <a:rPr lang="zh-CN" altLang="en-US" sz="2400" b="1" dirty="0"/>
              <a:t>注</a:t>
            </a:r>
            <a:r>
              <a:rPr lang="zh-CN" altLang="en-US" sz="2400" b="1" dirty="0" smtClean="0"/>
              <a:t>意不</a:t>
            </a:r>
            <a:r>
              <a:rPr lang="zh-CN" altLang="en-US" sz="2400" b="1" dirty="0"/>
              <a:t>能以为明火扑灭即完成灭火工</a:t>
            </a:r>
            <a:r>
              <a:rPr lang="zh-CN" altLang="en-US" sz="2400" b="1" dirty="0" smtClean="0"/>
              <a:t>作，而</a:t>
            </a:r>
            <a:r>
              <a:rPr lang="zh-CN" altLang="en-US" sz="2400" b="1" dirty="0"/>
              <a:t>要在补救过程中不时向燃烧区域上空及周围喷射雾状水，并用水浇灭燃烧区域及周围的所有火源。</a:t>
            </a:r>
            <a:endParaRPr lang="zh-CN" altLang="en-US" sz="2400" dirty="0"/>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5463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546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99E4F4B2-2198-40FC-B6CA-524DEC687507}"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C8FCDF7E-2F60-4423-B5DF-D56F3E899D6E}" type="slidenum">
              <a:rPr lang="zh-CN" altLang="en-US"/>
              <a:pPr>
                <a:defRPr/>
              </a:pPr>
              <a:t>152</a:t>
            </a:fld>
            <a:endParaRPr lang="en-US" altLang="zh-CN"/>
          </a:p>
        </p:txBody>
      </p:sp>
      <p:sp>
        <p:nvSpPr>
          <p:cNvPr id="155652" name="Text Box 5"/>
          <p:cNvSpPr txBox="1">
            <a:spLocks noChangeArrowheads="1"/>
          </p:cNvSpPr>
          <p:nvPr/>
        </p:nvSpPr>
        <p:spPr bwMode="auto">
          <a:xfrm>
            <a:off x="304800" y="1295400"/>
            <a:ext cx="8686800" cy="497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30000"/>
              </a:lnSpc>
            </a:pPr>
            <a:r>
              <a:rPr lang="en-US" altLang="zh-CN" sz="2800" b="1" dirty="0">
                <a:solidFill>
                  <a:srgbClr val="FFFF00"/>
                </a:solidFill>
              </a:rPr>
              <a:t>6.4.6 </a:t>
            </a:r>
            <a:r>
              <a:rPr lang="zh-CN" altLang="en-US" sz="2800" b="1" dirty="0">
                <a:solidFill>
                  <a:srgbClr val="FFFF00"/>
                </a:solidFill>
              </a:rPr>
              <a:t>易燃固体、自燃物品火灾的扑救要点</a:t>
            </a:r>
          </a:p>
          <a:p>
            <a:pPr eaLnBrk="1" hangingPunct="1">
              <a:lnSpc>
                <a:spcPct val="130000"/>
              </a:lnSpc>
            </a:pPr>
            <a:r>
              <a:rPr lang="zh-CN" altLang="en-US" sz="2400" b="1" dirty="0" smtClean="0">
                <a:solidFill>
                  <a:srgbClr val="FFFF00"/>
                </a:solidFill>
              </a:rPr>
              <a:t>黄</a:t>
            </a:r>
            <a:r>
              <a:rPr lang="zh-CN" altLang="en-US" sz="2400" b="1" dirty="0">
                <a:solidFill>
                  <a:srgbClr val="FFFF00"/>
                </a:solidFill>
              </a:rPr>
              <a:t>磷</a:t>
            </a:r>
            <a:r>
              <a:rPr lang="zh-CN" altLang="en-US" sz="2400" b="1" dirty="0"/>
              <a:t>是自燃点很低，在空气中极易氧化并自燃的物品。扑救黄磷火灾时，首先应切断火势整延途径，控制燃烧范围。对着火的黄磷应该用低压水或雾状水扑救。高压水流冲击能使黄磷飞溅，导致灾害扩大。已熔融黄磷流淌时，应该用泥土、沙袋等筑堤阻截并用雾状水冷却。对磷块和冷却后已凝固的黄磷，应该用钳子夹到储水容器中。</a:t>
            </a:r>
          </a:p>
          <a:p>
            <a:pPr eaLnBrk="1" hangingPunct="1">
              <a:lnSpc>
                <a:spcPct val="130000"/>
              </a:lnSpc>
            </a:pPr>
            <a:r>
              <a:rPr lang="zh-CN" altLang="en-US" sz="2400" b="1" dirty="0">
                <a:solidFill>
                  <a:srgbClr val="FFFF00"/>
                </a:solidFill>
              </a:rPr>
              <a:t>不能用</a:t>
            </a:r>
            <a:r>
              <a:rPr lang="zh-CN" altLang="en-US" sz="2400" b="1" dirty="0" smtClean="0">
                <a:solidFill>
                  <a:srgbClr val="FFFF00"/>
                </a:solidFill>
              </a:rPr>
              <a:t>水</a:t>
            </a:r>
            <a:r>
              <a:rPr lang="zh-CN" altLang="en-US" sz="2400" b="1" dirty="0">
                <a:solidFill>
                  <a:srgbClr val="FFFF00"/>
                </a:solidFill>
              </a:rPr>
              <a:t>和泡沫扑救的少数易燃固体和自燃物品</a:t>
            </a:r>
            <a:r>
              <a:rPr lang="zh-CN" altLang="en-US" sz="2400" b="1" dirty="0"/>
              <a:t>，如三硫化二磷、铝粉、烷基铝、保险粉</a:t>
            </a:r>
            <a:r>
              <a:rPr lang="zh-CN" altLang="en-US" sz="2400" b="1" dirty="0" smtClean="0"/>
              <a:t>等，</a:t>
            </a:r>
            <a:r>
              <a:rPr lang="zh-CN" altLang="en-US" sz="2400" b="1" dirty="0"/>
              <a:t>应根据具体情况分别处理，一般宜选用干砂和非压力喷射的干粉扑救。   </a:t>
            </a:r>
            <a:endParaRPr lang="zh-CN" altLang="en-US" sz="2400" dirty="0"/>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5565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556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522228C-6EE4-4D43-9F3B-DF6FE17CED2D}"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E4F76D64-D8EB-4454-B91A-2CDDECEBA47E}" type="slidenum">
              <a:rPr lang="zh-CN" altLang="en-US"/>
              <a:pPr>
                <a:defRPr/>
              </a:pPr>
              <a:t>153</a:t>
            </a:fld>
            <a:endParaRPr lang="en-US" altLang="zh-CN"/>
          </a:p>
        </p:txBody>
      </p:sp>
      <p:sp>
        <p:nvSpPr>
          <p:cNvPr id="151556" name="Text Box 6"/>
          <p:cNvSpPr txBox="1">
            <a:spLocks noChangeArrowheads="1"/>
          </p:cNvSpPr>
          <p:nvPr/>
        </p:nvSpPr>
        <p:spPr bwMode="auto">
          <a:xfrm>
            <a:off x="381000" y="1219200"/>
            <a:ext cx="8458200" cy="4530471"/>
          </a:xfrm>
          <a:prstGeom prst="rect">
            <a:avLst/>
          </a:prstGeom>
          <a:noFill/>
          <a:ln w="9525" algn="ctr">
            <a:noFill/>
            <a:miter lim="800000"/>
            <a:headEnd/>
            <a:tailEnd/>
          </a:ln>
        </p:spPr>
        <p:txBody>
          <a:bodyPr>
            <a:spAutoFit/>
          </a:bodyPr>
          <a:lstStyle/>
          <a:p>
            <a:pPr algn="just" eaLnBrk="1" hangingPunct="1">
              <a:lnSpc>
                <a:spcPct val="130000"/>
              </a:lnSpc>
            </a:pPr>
            <a:r>
              <a:rPr lang="en-US" altLang="zh-CN" sz="2800" b="1" dirty="0" smtClean="0">
                <a:solidFill>
                  <a:srgbClr val="FFFF00"/>
                </a:solidFill>
              </a:rPr>
              <a:t>6.4.7 </a:t>
            </a:r>
            <a:r>
              <a:rPr lang="zh-CN" altLang="en-US" sz="2800" b="1" dirty="0">
                <a:solidFill>
                  <a:srgbClr val="FFFF00"/>
                </a:solidFill>
              </a:rPr>
              <a:t>氧化剂和有机过氧化物火灾的扑救要点</a:t>
            </a:r>
          </a:p>
          <a:p>
            <a:pPr indent="-342900">
              <a:lnSpc>
                <a:spcPct val="150000"/>
              </a:lnSpc>
              <a:defRPr/>
            </a:pPr>
            <a:r>
              <a:rPr lang="zh-CN" altLang="en-US" sz="2400" b="1" dirty="0" smtClean="0"/>
              <a:t>从</a:t>
            </a:r>
            <a:r>
              <a:rPr lang="zh-CN" altLang="en-US" sz="2400" b="1" dirty="0"/>
              <a:t>灭火角度来说，氧化剂和有机过氧化物是一个杂类。不同的氧</a:t>
            </a:r>
            <a:r>
              <a:rPr lang="zh-CN" altLang="en-US" sz="2400" b="1" dirty="0" smtClean="0"/>
              <a:t>化剂和</a:t>
            </a:r>
            <a:r>
              <a:rPr lang="zh-CN" altLang="en-US" sz="2400" b="1" dirty="0"/>
              <a:t>有机过氧化物物态不同，危险特性不同，适用的灭火剂也不同。因此，扑救此类火灾比较复杂，其扑救要点如下。</a:t>
            </a:r>
          </a:p>
          <a:p>
            <a:pPr marL="342900" indent="-342900">
              <a:lnSpc>
                <a:spcPct val="150000"/>
              </a:lnSpc>
              <a:buClr>
                <a:srgbClr val="00FF00"/>
              </a:buClr>
              <a:buFontTx/>
              <a:buAutoNum type="circleNumDbPlain"/>
              <a:defRPr/>
            </a:pPr>
            <a:r>
              <a:rPr lang="zh-CN" altLang="en-US" sz="2400" b="1" dirty="0"/>
              <a:t>首先要迅速查明着火的氧化剂和有机过氧化物以及其他燃烧物品的品名、数量、主要危险特性；燃烧范围、火势蔓延途径；能否用水和泡沫扑救等情况。</a:t>
            </a:r>
          </a:p>
          <a:p>
            <a:pPr marL="342900" indent="-342900">
              <a:lnSpc>
                <a:spcPct val="150000"/>
              </a:lnSpc>
              <a:buClr>
                <a:srgbClr val="00FF00"/>
              </a:buClr>
              <a:buFontTx/>
              <a:buAutoNum type="circleNumDbPlain"/>
              <a:defRPr/>
            </a:pPr>
            <a:r>
              <a:rPr lang="zh-CN" altLang="en-US" sz="2400" b="1" dirty="0" smtClean="0"/>
              <a:t>应</a:t>
            </a:r>
            <a:r>
              <a:rPr lang="zh-CN" altLang="en-US" sz="2400" b="1" dirty="0"/>
              <a:t>尽力切断火势蔓延途径，孤立火区，限制燃烧范</a:t>
            </a:r>
            <a:r>
              <a:rPr lang="zh-CN" altLang="en-US" sz="2400" b="1" dirty="0" smtClean="0"/>
              <a:t>围。</a:t>
            </a:r>
            <a:endParaRPr lang="zh-CN" altLang="en-US" sz="2400" dirty="0"/>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5667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566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C044CFC6-2656-4268-B158-A0AB29482DF5}" type="datetime1">
              <a:rPr lang="zh-CN" altLang="en-US"/>
              <a:pPr>
                <a:defRPr/>
              </a:pPr>
              <a:t>2017/4/18</a:t>
            </a:fld>
            <a:endParaRPr lang="en-US" altLang="zh-CN"/>
          </a:p>
        </p:txBody>
      </p:sp>
      <p:sp>
        <p:nvSpPr>
          <p:cNvPr id="7" name="Slide Number Placeholder 5"/>
          <p:cNvSpPr>
            <a:spLocks noGrp="1"/>
          </p:cNvSpPr>
          <p:nvPr>
            <p:ph type="sldNum" sz="quarter" idx="12"/>
          </p:nvPr>
        </p:nvSpPr>
        <p:spPr/>
        <p:txBody>
          <a:bodyPr/>
          <a:lstStyle/>
          <a:p>
            <a:pPr>
              <a:defRPr/>
            </a:pPr>
            <a:fld id="{3F7E062C-468A-4DEC-92CE-F04F70FE8EDA}" type="slidenum">
              <a:rPr lang="zh-CN" altLang="en-US"/>
              <a:pPr>
                <a:defRPr/>
              </a:pPr>
              <a:t>154</a:t>
            </a:fld>
            <a:endParaRPr lang="en-US" altLang="zh-CN"/>
          </a:p>
        </p:txBody>
      </p:sp>
      <p:sp>
        <p:nvSpPr>
          <p:cNvPr id="157700" name="Text Box 5"/>
          <p:cNvSpPr txBox="1">
            <a:spLocks noChangeArrowheads="1"/>
          </p:cNvSpPr>
          <p:nvPr/>
        </p:nvSpPr>
        <p:spPr bwMode="auto">
          <a:xfrm>
            <a:off x="304800" y="1371600"/>
            <a:ext cx="853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spcBef>
                <a:spcPct val="50000"/>
              </a:spcBef>
            </a:pPr>
            <a:endParaRPr lang="zh-CN" altLang="en-US"/>
          </a:p>
        </p:txBody>
      </p:sp>
      <p:sp>
        <p:nvSpPr>
          <p:cNvPr id="157701" name="Text Box 6"/>
          <p:cNvSpPr txBox="1">
            <a:spLocks noChangeArrowheads="1"/>
          </p:cNvSpPr>
          <p:nvPr/>
        </p:nvSpPr>
        <p:spPr bwMode="auto">
          <a:xfrm>
            <a:off x="304800" y="1219200"/>
            <a:ext cx="8686800" cy="4973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30000"/>
              </a:lnSpc>
            </a:pPr>
            <a:r>
              <a:rPr lang="en-US" altLang="zh-CN" sz="2800" b="1" dirty="0">
                <a:solidFill>
                  <a:srgbClr val="FFFF00"/>
                </a:solidFill>
              </a:rPr>
              <a:t>6.4.7 </a:t>
            </a:r>
            <a:r>
              <a:rPr lang="zh-CN" altLang="en-US" sz="2800" b="1" dirty="0">
                <a:solidFill>
                  <a:srgbClr val="FFFF00"/>
                </a:solidFill>
              </a:rPr>
              <a:t>氧化剂和有机过氧化物火灾的扑救要点</a:t>
            </a:r>
          </a:p>
          <a:p>
            <a:pPr algn="just" eaLnBrk="1" hangingPunct="1">
              <a:lnSpc>
                <a:spcPct val="130000"/>
              </a:lnSpc>
              <a:buClr>
                <a:srgbClr val="00FF00"/>
              </a:buClr>
              <a:buFontTx/>
              <a:buAutoNum type="circleNumDbPlain" startAt="3"/>
            </a:pPr>
            <a:r>
              <a:rPr lang="zh-CN" altLang="en-US" sz="2400" b="1" dirty="0" smtClean="0"/>
              <a:t>不</a:t>
            </a:r>
            <a:r>
              <a:rPr lang="zh-CN" altLang="en-US" sz="2400" b="1" dirty="0"/>
              <a:t>能用水、泡沫和</a:t>
            </a:r>
            <a:r>
              <a:rPr lang="en-US" altLang="zh-CN" sz="2400" b="1" dirty="0"/>
              <a:t>CO</a:t>
            </a:r>
            <a:r>
              <a:rPr lang="en-US" altLang="zh-CN" sz="2400" b="1" baseline="-25000" dirty="0"/>
              <a:t>2</a:t>
            </a:r>
            <a:r>
              <a:rPr lang="zh-CN" altLang="en-US" sz="2400" b="1" dirty="0"/>
              <a:t>扑救时，应该用干粉扑救；或用水泥干砂覆盖。用水泥、干砂覆盖时，应先从着火区域四周特别是下风方向或火势主要整延方向覆盖起。形成孤立火势的隔离带，然后逐步向着火点逼近。</a:t>
            </a:r>
          </a:p>
          <a:p>
            <a:pPr algn="just" eaLnBrk="1" hangingPunct="1">
              <a:lnSpc>
                <a:spcPct val="130000"/>
              </a:lnSpc>
              <a:buClr>
                <a:srgbClr val="00FF00"/>
              </a:buClr>
              <a:buFontTx/>
              <a:buAutoNum type="circleNumDbPlain" startAt="3"/>
            </a:pPr>
            <a:r>
              <a:rPr lang="zh-CN" altLang="en-US" sz="2400" b="1" dirty="0" smtClean="0"/>
              <a:t>应该注意的是，大</a:t>
            </a:r>
            <a:r>
              <a:rPr lang="zh-CN" altLang="en-US" sz="2400" b="1" dirty="0"/>
              <a:t>多数氧化剂和有机过氧化物遇酸会发生化学反应甚至爆</a:t>
            </a:r>
            <a:r>
              <a:rPr lang="zh-CN" altLang="en-US" sz="2400" b="1" dirty="0" smtClean="0"/>
              <a:t>炸；含有活</a:t>
            </a:r>
            <a:r>
              <a:rPr lang="zh-CN" altLang="en-US" sz="2400" b="1" dirty="0"/>
              <a:t>泼金</a:t>
            </a:r>
            <a:r>
              <a:rPr lang="zh-CN" altLang="en-US" sz="2400" b="1" dirty="0" smtClean="0"/>
              <a:t>属的过</a:t>
            </a:r>
            <a:r>
              <a:rPr lang="zh-CN" altLang="en-US" sz="2400" b="1" dirty="0"/>
              <a:t>氧化</a:t>
            </a:r>
            <a:r>
              <a:rPr lang="zh-CN" altLang="en-US" sz="2400" b="1" dirty="0" smtClean="0"/>
              <a:t>物不</a:t>
            </a:r>
            <a:r>
              <a:rPr lang="zh-CN" altLang="en-US" sz="2400" b="1" dirty="0"/>
              <a:t>能用水、泡沫和</a:t>
            </a:r>
            <a:r>
              <a:rPr lang="en-US" altLang="zh-CN" sz="2400" b="1" dirty="0"/>
              <a:t>CO</a:t>
            </a:r>
            <a:r>
              <a:rPr lang="en-US" altLang="zh-CN" sz="2400" b="1" baseline="-25000" dirty="0"/>
              <a:t>2</a:t>
            </a:r>
            <a:r>
              <a:rPr lang="zh-CN" altLang="en-US" sz="2400" b="1" dirty="0"/>
              <a:t>扑救。因此，专门生产、使用、储存、经营、运输此类物品的单位及场所不要配备酸碱灭火器，对泡沫和</a:t>
            </a:r>
            <a:r>
              <a:rPr lang="en-US" altLang="zh-CN" sz="2400" b="1" dirty="0"/>
              <a:t>CO</a:t>
            </a:r>
            <a:r>
              <a:rPr lang="en-US" altLang="zh-CN" sz="2400" b="1" baseline="-25000" dirty="0"/>
              <a:t>2</a:t>
            </a:r>
            <a:r>
              <a:rPr lang="zh-CN" altLang="en-US" sz="2400" b="1" dirty="0"/>
              <a:t>灭火剂也要慎用。</a:t>
            </a:r>
            <a:endParaRPr lang="zh-CN" altLang="en-US" sz="2400" dirty="0"/>
          </a:p>
        </p:txBody>
      </p:sp>
      <p:sp>
        <p:nvSpPr>
          <p:cNvPr id="9"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57703" name="Group 9"/>
          <p:cNvGrpSpPr>
            <a:grpSpLocks/>
          </p:cNvGrpSpPr>
          <p:nvPr/>
        </p:nvGrpSpPr>
        <p:grpSpPr bwMode="auto">
          <a:xfrm>
            <a:off x="152400" y="152400"/>
            <a:ext cx="2362200" cy="1000125"/>
            <a:chOff x="152400" y="152400"/>
            <a:chExt cx="2362200" cy="1000125"/>
          </a:xfrm>
        </p:grpSpPr>
        <p:sp>
          <p:nvSpPr>
            <p:cNvPr id="11"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5770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9704E76B-CC85-436A-93EE-77FB31BB92E4}"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F6C48A9D-752B-4993-8A23-EC20283AEA2C}" type="slidenum">
              <a:rPr lang="zh-CN" altLang="en-US"/>
              <a:pPr>
                <a:defRPr/>
              </a:pPr>
              <a:t>155</a:t>
            </a:fld>
            <a:endParaRPr lang="en-US" altLang="zh-CN"/>
          </a:p>
        </p:txBody>
      </p:sp>
      <p:sp>
        <p:nvSpPr>
          <p:cNvPr id="153604" name="Text Box 5"/>
          <p:cNvSpPr txBox="1">
            <a:spLocks noChangeArrowheads="1"/>
          </p:cNvSpPr>
          <p:nvPr/>
        </p:nvSpPr>
        <p:spPr bwMode="auto">
          <a:xfrm>
            <a:off x="304800" y="1219200"/>
            <a:ext cx="8534400" cy="4616648"/>
          </a:xfrm>
          <a:prstGeom prst="rect">
            <a:avLst/>
          </a:prstGeom>
          <a:noFill/>
          <a:ln w="9525" algn="ctr">
            <a:noFill/>
            <a:miter lim="800000"/>
            <a:headEnd/>
            <a:tailEnd/>
          </a:ln>
        </p:spPr>
        <p:txBody>
          <a:bodyPr>
            <a:spAutoFit/>
          </a:bodyPr>
          <a:lstStyle/>
          <a:p>
            <a:pPr marL="342900" indent="-342900">
              <a:lnSpc>
                <a:spcPct val="150000"/>
              </a:lnSpc>
              <a:defRPr/>
            </a:pPr>
            <a:r>
              <a:rPr lang="en-US" altLang="zh-CN" sz="2800" b="1" dirty="0" smtClean="0">
                <a:solidFill>
                  <a:srgbClr val="FFFF00"/>
                </a:solidFill>
              </a:rPr>
              <a:t>6.4.8  </a:t>
            </a:r>
            <a:r>
              <a:rPr lang="zh-CN" altLang="en-US" sz="2800" b="1" dirty="0" smtClean="0">
                <a:solidFill>
                  <a:srgbClr val="FFFF00"/>
                </a:solidFill>
              </a:rPr>
              <a:t>有毒物质和腐蚀性物质火</a:t>
            </a:r>
            <a:r>
              <a:rPr lang="zh-CN" altLang="en-US" sz="2800" b="1" dirty="0">
                <a:solidFill>
                  <a:srgbClr val="FFFF00"/>
                </a:solidFill>
              </a:rPr>
              <a:t>灾的扑救要点</a:t>
            </a:r>
          </a:p>
          <a:p>
            <a:pPr indent="-342900">
              <a:lnSpc>
                <a:spcPct val="150000"/>
              </a:lnSpc>
              <a:defRPr/>
            </a:pPr>
            <a:r>
              <a:rPr lang="zh-CN" altLang="en-US" sz="2400" b="1" dirty="0"/>
              <a:t>有毒物质和腐蚀性物质</a:t>
            </a:r>
            <a:r>
              <a:rPr lang="zh-CN" altLang="en-US" sz="2400" b="1" dirty="0" smtClean="0"/>
              <a:t>火</a:t>
            </a:r>
            <a:r>
              <a:rPr lang="zh-CN" altLang="en-US" sz="2400" b="1" dirty="0"/>
              <a:t>灾的扑救不很困难，但是由于此类物品对人体都有一定危害</a:t>
            </a:r>
            <a:r>
              <a:rPr lang="zh-CN" altLang="en-US" sz="2400" b="1" dirty="0" smtClean="0"/>
              <a:t>，所</a:t>
            </a:r>
            <a:r>
              <a:rPr lang="zh-CN" altLang="en-US" sz="2400" b="1" dirty="0"/>
              <a:t>以在扑救此类火灾时要特别注意对人体的保护。毒害品火灾的扑救要点如下：</a:t>
            </a:r>
          </a:p>
          <a:p>
            <a:pPr marL="342900" indent="-342900">
              <a:lnSpc>
                <a:spcPct val="150000"/>
              </a:lnSpc>
              <a:buClr>
                <a:srgbClr val="00FF00"/>
              </a:buClr>
              <a:buFontTx/>
              <a:buAutoNum type="circleNumDbPlain"/>
              <a:defRPr/>
            </a:pPr>
            <a:r>
              <a:rPr lang="zh-CN" altLang="en-US" sz="2400" b="1" dirty="0" smtClean="0"/>
              <a:t> 灭</a:t>
            </a:r>
            <a:r>
              <a:rPr lang="zh-CN" altLang="en-US" sz="2400" b="1" dirty="0"/>
              <a:t>火人员必须穿着防护服，佩戴防护面具。一般情况下穿着全身防护服即可，对有特殊要求的物品，应穿着专用防护服。在扑救毒害品火灾时，最好使用隔绝式氧气或空气面具。</a:t>
            </a:r>
          </a:p>
          <a:p>
            <a:pPr marL="342900" indent="-342900">
              <a:lnSpc>
                <a:spcPct val="150000"/>
              </a:lnSpc>
              <a:buClr>
                <a:srgbClr val="00FF00"/>
              </a:buClr>
              <a:buFontTx/>
              <a:buAutoNum type="circleNumDbPlain"/>
              <a:defRPr/>
            </a:pPr>
            <a:r>
              <a:rPr lang="zh-CN" altLang="en-US" sz="2400" b="1" dirty="0" smtClean="0"/>
              <a:t> 限</a:t>
            </a:r>
            <a:r>
              <a:rPr lang="zh-CN" altLang="en-US" sz="2400" b="1" dirty="0"/>
              <a:t>制燃烧范围，积极抢救受伤及受困人员。</a:t>
            </a:r>
            <a:endParaRPr lang="zh-CN" altLang="en-US" sz="2400" dirty="0"/>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5872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587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3BD8BCA3-7A17-4111-808C-7DBF282965BF}"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5D3BA23E-6A00-4317-A09D-6798CF2D1336}" type="slidenum">
              <a:rPr lang="zh-CN" altLang="en-US"/>
              <a:pPr>
                <a:defRPr/>
              </a:pPr>
              <a:t>156</a:t>
            </a:fld>
            <a:endParaRPr lang="en-US" altLang="zh-CN"/>
          </a:p>
        </p:txBody>
      </p:sp>
      <p:sp>
        <p:nvSpPr>
          <p:cNvPr id="159748" name="Text Box 5"/>
          <p:cNvSpPr txBox="1">
            <a:spLocks noChangeArrowheads="1"/>
          </p:cNvSpPr>
          <p:nvPr/>
        </p:nvSpPr>
        <p:spPr bwMode="auto">
          <a:xfrm>
            <a:off x="381000" y="990600"/>
            <a:ext cx="8458200" cy="553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nSpc>
                <a:spcPct val="150000"/>
              </a:lnSpc>
              <a:defRPr/>
            </a:pPr>
            <a:r>
              <a:rPr lang="en-US" altLang="zh-CN" sz="2800" b="1" dirty="0">
                <a:solidFill>
                  <a:srgbClr val="FFFF00"/>
                </a:solidFill>
              </a:rPr>
              <a:t>6.4.8  </a:t>
            </a:r>
            <a:r>
              <a:rPr lang="zh-CN" altLang="en-US" sz="2800" b="1" dirty="0">
                <a:solidFill>
                  <a:srgbClr val="FFFF00"/>
                </a:solidFill>
              </a:rPr>
              <a:t>毒害品、腐蚀品火灾的扑救要点</a:t>
            </a:r>
          </a:p>
          <a:p>
            <a:pPr eaLnBrk="1" hangingPunct="1">
              <a:lnSpc>
                <a:spcPct val="130000"/>
              </a:lnSpc>
              <a:buClr>
                <a:srgbClr val="00FF00"/>
              </a:buClr>
              <a:buFontTx/>
              <a:buAutoNum type="circleNumDbPlain" startAt="3"/>
            </a:pPr>
            <a:r>
              <a:rPr lang="zh-CN" altLang="en-US" sz="2400" b="1" dirty="0" smtClean="0"/>
              <a:t> 补</a:t>
            </a:r>
            <a:r>
              <a:rPr lang="zh-CN" altLang="en-US" sz="2400" b="1" dirty="0"/>
              <a:t>救时应尽量使用低压水流或雾状水，避免毒有毒物质和腐蚀性物质溅出；对于酸类或碱类腐</a:t>
            </a:r>
            <a:r>
              <a:rPr lang="zh-CN" altLang="en-US" sz="2400" b="1" dirty="0" smtClean="0"/>
              <a:t>蚀性物质，</a:t>
            </a:r>
            <a:r>
              <a:rPr lang="zh-CN" altLang="en-US" sz="2400" b="1" dirty="0"/>
              <a:t>最</a:t>
            </a:r>
            <a:r>
              <a:rPr lang="zh-CN" altLang="en-US" sz="2400" b="1" dirty="0" smtClean="0"/>
              <a:t>好使用相</a:t>
            </a:r>
            <a:r>
              <a:rPr lang="zh-CN" altLang="en-US" sz="2400" b="1" dirty="0"/>
              <a:t>应的中和剂进行中和。</a:t>
            </a:r>
          </a:p>
          <a:p>
            <a:pPr eaLnBrk="1" hangingPunct="1">
              <a:lnSpc>
                <a:spcPct val="130000"/>
              </a:lnSpc>
              <a:buClr>
                <a:srgbClr val="00FF00"/>
              </a:buClr>
              <a:buFontTx/>
              <a:buAutoNum type="circleNumDbPlain" startAt="3"/>
            </a:pPr>
            <a:r>
              <a:rPr lang="zh-CN" altLang="en-US" sz="2400" b="1" dirty="0" smtClean="0"/>
              <a:t> </a:t>
            </a:r>
            <a:r>
              <a:rPr lang="zh-CN" altLang="en-US" sz="2400" b="1" dirty="0"/>
              <a:t>对于有毒物质和腐蚀性物质容</a:t>
            </a:r>
            <a:r>
              <a:rPr lang="zh-CN" altLang="en-US" sz="2400" b="1" dirty="0" smtClean="0"/>
              <a:t>器、设</a:t>
            </a:r>
            <a:r>
              <a:rPr lang="zh-CN" altLang="en-US" sz="2400" b="1" dirty="0"/>
              <a:t>备或管道泄漏，在扑灭火势后应采取堵漏措施。</a:t>
            </a:r>
          </a:p>
          <a:p>
            <a:pPr eaLnBrk="1" hangingPunct="1">
              <a:lnSpc>
                <a:spcPct val="130000"/>
              </a:lnSpc>
              <a:buClr>
                <a:srgbClr val="00FF00"/>
              </a:buClr>
              <a:buFontTx/>
              <a:buAutoNum type="circleNumDbPlain" startAt="3"/>
            </a:pPr>
            <a:r>
              <a:rPr lang="zh-CN" altLang="en-US" sz="2400" b="1" dirty="0" smtClean="0"/>
              <a:t> 浓</a:t>
            </a:r>
            <a:r>
              <a:rPr lang="zh-CN" altLang="en-US" sz="2400" b="1" dirty="0"/>
              <a:t>硫酸遇水能放出大量的热，会导致沸腾飞溅，需要特别注意防护。扑救有浓硫酸的火灾时，如果浓硫数量不多，可用大量低压水快速扑救；如果浓硫酸数量很大，应先用</a:t>
            </a:r>
            <a:r>
              <a:rPr lang="en-US" altLang="zh-CN" sz="2400" b="1" dirty="0"/>
              <a:t>CO</a:t>
            </a:r>
            <a:r>
              <a:rPr lang="en-US" altLang="zh-CN" sz="2400" b="1" baseline="-25000" dirty="0"/>
              <a:t>2</a:t>
            </a:r>
            <a:r>
              <a:rPr lang="zh-CN" altLang="en-US" sz="2400" b="1" dirty="0"/>
              <a:t>、干粉、卤代烷等灭火、然后迅速将浓硫酸与着火物品分开。</a:t>
            </a:r>
            <a:endParaRPr lang="zh-CN" altLang="en-US" sz="2400" dirty="0"/>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5975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597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121F788-36EB-4B15-8807-F25E432D926D}"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87C383CC-05D7-4E88-BF8D-887FA606B49A}" type="slidenum">
              <a:rPr lang="zh-CN" altLang="en-US"/>
              <a:pPr>
                <a:defRPr/>
              </a:pPr>
              <a:t>157</a:t>
            </a:fld>
            <a:endParaRPr lang="en-US" altLang="zh-CN"/>
          </a:p>
        </p:txBody>
      </p:sp>
      <p:sp>
        <p:nvSpPr>
          <p:cNvPr id="155652" name="Text Box 5"/>
          <p:cNvSpPr txBox="1">
            <a:spLocks noChangeArrowheads="1"/>
          </p:cNvSpPr>
          <p:nvPr/>
        </p:nvSpPr>
        <p:spPr bwMode="auto">
          <a:xfrm>
            <a:off x="228600" y="1219200"/>
            <a:ext cx="8686800" cy="5349875"/>
          </a:xfrm>
          <a:prstGeom prst="rect">
            <a:avLst/>
          </a:prstGeom>
          <a:noFill/>
          <a:ln w="9525" algn="ctr">
            <a:noFill/>
            <a:miter lim="800000"/>
            <a:headEnd/>
            <a:tailEnd/>
          </a:ln>
        </p:spPr>
        <p:txBody>
          <a:bodyPr>
            <a:spAutoFit/>
          </a:bodyPr>
          <a:lstStyle/>
          <a:p>
            <a:pPr marL="342900" indent="-342900" algn="just">
              <a:lnSpc>
                <a:spcPct val="140000"/>
              </a:lnSpc>
              <a:defRPr/>
            </a:pPr>
            <a:r>
              <a:rPr lang="en-US" altLang="zh-CN" sz="2800" b="1" dirty="0" smtClean="0">
                <a:solidFill>
                  <a:srgbClr val="FFFF00"/>
                </a:solidFill>
              </a:rPr>
              <a:t>6.4.9  </a:t>
            </a:r>
            <a:r>
              <a:rPr lang="zh-CN" altLang="en-US" sz="2800" b="1" dirty="0">
                <a:solidFill>
                  <a:srgbClr val="FFFF00"/>
                </a:solidFill>
              </a:rPr>
              <a:t>放射性物品火灾的扑救要点</a:t>
            </a:r>
          </a:p>
          <a:p>
            <a:pPr indent="-342900" algn="just">
              <a:lnSpc>
                <a:spcPct val="140000"/>
              </a:lnSpc>
              <a:defRPr/>
            </a:pPr>
            <a:r>
              <a:rPr lang="zh-CN" altLang="en-US" sz="2400" b="1" dirty="0"/>
              <a:t>扑救放射性物品火灾时，必须采取防护射线照射的特殊措施。生产、使用、储存、经营及运输放射性物品的单位和有关消防部门应该配备一定数量的防护装备和放射性测试仪器。此类火灾的扑救要点如下：</a:t>
            </a:r>
          </a:p>
          <a:p>
            <a:pPr marL="342900" indent="-342900" algn="just">
              <a:lnSpc>
                <a:spcPct val="140000"/>
              </a:lnSpc>
              <a:buClr>
                <a:srgbClr val="00FF00"/>
              </a:buClr>
              <a:buFontTx/>
              <a:buAutoNum type="circleNumDbPlain"/>
              <a:defRPr/>
            </a:pPr>
            <a:r>
              <a:rPr lang="zh-CN" altLang="en-US" sz="2400" b="1" dirty="0"/>
              <a:t>首先要测试火场范围的辐</a:t>
            </a:r>
            <a:r>
              <a:rPr lang="zh-CN" altLang="en-US" sz="2400" b="1" dirty="0" smtClean="0"/>
              <a:t>射（剂）量</a:t>
            </a:r>
            <a:r>
              <a:rPr lang="zh-CN" altLang="en-US" sz="2400" b="1" dirty="0"/>
              <a:t>。对辐</a:t>
            </a:r>
            <a:r>
              <a:rPr lang="zh-CN" altLang="en-US" sz="2400" b="1" dirty="0" smtClean="0"/>
              <a:t>射（剂）量</a:t>
            </a:r>
            <a:r>
              <a:rPr lang="zh-CN" altLang="en-US" sz="2400" b="1" dirty="0"/>
              <a:t>超过 </a:t>
            </a:r>
            <a:r>
              <a:rPr lang="en-US" altLang="zh-CN" sz="2400" b="1" dirty="0"/>
              <a:t>0.0387C/kg </a:t>
            </a:r>
            <a:r>
              <a:rPr lang="zh-CN" altLang="en-US" sz="2400" b="1" dirty="0"/>
              <a:t>的区域，应设置“危及生命、禁止进人”的警告标志牌；对辐射</a:t>
            </a:r>
            <a:r>
              <a:rPr lang="en-US" altLang="zh-CN" sz="2400" b="1" dirty="0"/>
              <a:t>(</a:t>
            </a:r>
            <a:r>
              <a:rPr lang="zh-CN" altLang="en-US" sz="2400" b="1" dirty="0"/>
              <a:t>剂</a:t>
            </a:r>
            <a:r>
              <a:rPr lang="en-US" altLang="zh-CN" sz="2400" b="1" dirty="0"/>
              <a:t>)</a:t>
            </a:r>
            <a:r>
              <a:rPr lang="zh-CN" altLang="en-US" sz="2400" b="1" dirty="0"/>
              <a:t>量低于</a:t>
            </a:r>
            <a:r>
              <a:rPr lang="en-US" altLang="zh-CN" sz="2400" b="1" dirty="0"/>
              <a:t>0.0387C/kg</a:t>
            </a:r>
            <a:r>
              <a:rPr lang="zh-CN" altLang="en-US" sz="2400" b="1" dirty="0"/>
              <a:t>的区域，可快速用水或泡沫、</a:t>
            </a:r>
            <a:r>
              <a:rPr lang="en-US" altLang="zh-CN" sz="2400" b="1" dirty="0"/>
              <a:t>CO</a:t>
            </a:r>
            <a:r>
              <a:rPr lang="en-US" altLang="zh-CN" sz="2400" b="1" baseline="-25000" dirty="0"/>
              <a:t>2</a:t>
            </a:r>
            <a:r>
              <a:rPr lang="zh-CN" altLang="en-US" sz="2400" b="1" dirty="0"/>
              <a:t>、干粉、卤代烷扑救，并积极枪救受伤及受困人员。</a:t>
            </a:r>
            <a:endParaRPr lang="zh-CN" altLang="en-US" sz="2400" dirty="0"/>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6077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607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2018379-D48F-4A68-9075-D32D9C55984C}"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5C93F556-0019-4FD9-9F66-FFC7C0EE2A38}" type="slidenum">
              <a:rPr lang="zh-CN" altLang="en-US"/>
              <a:pPr>
                <a:defRPr/>
              </a:pPr>
              <a:t>158</a:t>
            </a:fld>
            <a:endParaRPr lang="en-US" altLang="zh-CN"/>
          </a:p>
        </p:txBody>
      </p:sp>
      <p:sp>
        <p:nvSpPr>
          <p:cNvPr id="161796" name="Text Box 5"/>
          <p:cNvSpPr txBox="1">
            <a:spLocks noChangeArrowheads="1"/>
          </p:cNvSpPr>
          <p:nvPr/>
        </p:nvSpPr>
        <p:spPr bwMode="auto">
          <a:xfrm>
            <a:off x="304800" y="1295400"/>
            <a:ext cx="8610600" cy="365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a:lnSpc>
                <a:spcPct val="140000"/>
              </a:lnSpc>
              <a:defRPr/>
            </a:pPr>
            <a:r>
              <a:rPr lang="en-US" altLang="zh-CN" sz="2800" b="1" dirty="0">
                <a:solidFill>
                  <a:srgbClr val="FFFF00"/>
                </a:solidFill>
              </a:rPr>
              <a:t>6.4.9  </a:t>
            </a:r>
            <a:r>
              <a:rPr lang="zh-CN" altLang="en-US" sz="2800" b="1" dirty="0">
                <a:solidFill>
                  <a:srgbClr val="FFFF00"/>
                </a:solidFill>
              </a:rPr>
              <a:t>放射性物品火灾的扑救要点</a:t>
            </a:r>
          </a:p>
          <a:p>
            <a:pPr eaLnBrk="1" hangingPunct="1">
              <a:lnSpc>
                <a:spcPct val="160000"/>
              </a:lnSpc>
              <a:buClr>
                <a:srgbClr val="00FF00"/>
              </a:buClr>
              <a:buFontTx/>
              <a:buAutoNum type="circleNumDbPlain" startAt="2"/>
            </a:pPr>
            <a:r>
              <a:rPr lang="zh-CN" altLang="en-US" sz="2400" b="1" dirty="0" smtClean="0"/>
              <a:t>对包装尚未破</a:t>
            </a:r>
            <a:r>
              <a:rPr lang="zh-CN" altLang="en-US" sz="2400" b="1" dirty="0"/>
              <a:t>坏的放射性物品，可在水枪掩护下设法疏散；无法疏散时应就地冷却保护，防止扩大破损程度、增加辐射（剂）量。</a:t>
            </a:r>
          </a:p>
          <a:p>
            <a:pPr eaLnBrk="1" hangingPunct="1">
              <a:lnSpc>
                <a:spcPct val="160000"/>
              </a:lnSpc>
              <a:buClr>
                <a:srgbClr val="00FF00"/>
              </a:buClr>
              <a:buFontTx/>
              <a:buAutoNum type="circleNumDbPlain" startAt="2"/>
            </a:pPr>
            <a:r>
              <a:rPr lang="zh-CN" altLang="en-US" sz="2400" b="1" dirty="0"/>
              <a:t>对巳破损的容器切忌搬运或用水流冲击，以防止放射性沾染范围扩大。</a:t>
            </a:r>
            <a:endParaRPr lang="zh-CN" altLang="en-US" sz="2400" dirty="0"/>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6179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618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C53DBB6-8178-4D4A-A8BB-EA5F5BEF5CD1}" type="datetime1">
              <a:rPr lang="zh-CN" altLang="en-US"/>
              <a:pPr>
                <a:defRPr/>
              </a:pPr>
              <a:t>2017/4/18</a:t>
            </a:fld>
            <a:endParaRPr lang="en-US" altLang="zh-CN" dirty="0"/>
          </a:p>
        </p:txBody>
      </p:sp>
      <p:sp>
        <p:nvSpPr>
          <p:cNvPr id="6" name="Slide Number Placeholder 5"/>
          <p:cNvSpPr>
            <a:spLocks noGrp="1"/>
          </p:cNvSpPr>
          <p:nvPr>
            <p:ph type="sldNum" sz="quarter" idx="12"/>
          </p:nvPr>
        </p:nvSpPr>
        <p:spPr/>
        <p:txBody>
          <a:bodyPr/>
          <a:lstStyle/>
          <a:p>
            <a:pPr>
              <a:defRPr/>
            </a:pPr>
            <a:fld id="{C92CF89A-61F6-4DE8-B6A5-22318F68025F}" type="slidenum">
              <a:rPr lang="zh-CN" altLang="en-US"/>
              <a:pPr>
                <a:defRPr/>
              </a:pPr>
              <a:t>159</a:t>
            </a:fld>
            <a:endParaRPr lang="en-US" altLang="zh-CN"/>
          </a:p>
        </p:txBody>
      </p:sp>
      <p:sp>
        <p:nvSpPr>
          <p:cNvPr id="162820" name="Text Box 3"/>
          <p:cNvSpPr txBox="1">
            <a:spLocks noChangeArrowheads="1"/>
          </p:cNvSpPr>
          <p:nvPr/>
        </p:nvSpPr>
        <p:spPr bwMode="auto">
          <a:xfrm>
            <a:off x="304800" y="1295400"/>
            <a:ext cx="8610600" cy="445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lnSpc>
                <a:spcPct val="150000"/>
              </a:lnSpc>
            </a:pPr>
            <a:r>
              <a:rPr lang="zh-CN" altLang="en-US" sz="2400" dirty="0"/>
              <a:t>第六章作业</a:t>
            </a:r>
          </a:p>
          <a:p>
            <a:pPr eaLnBrk="1" hangingPunct="1">
              <a:lnSpc>
                <a:spcPct val="150000"/>
              </a:lnSpc>
            </a:pPr>
            <a:r>
              <a:rPr lang="en-US" altLang="zh-CN" sz="2400" dirty="0"/>
              <a:t>1. </a:t>
            </a:r>
            <a:r>
              <a:rPr lang="zh-CN" altLang="en-US" sz="2400" dirty="0"/>
              <a:t>防火防爆的四项措施是什么？</a:t>
            </a:r>
          </a:p>
          <a:p>
            <a:pPr eaLnBrk="1" hangingPunct="1">
              <a:lnSpc>
                <a:spcPct val="150000"/>
              </a:lnSpc>
            </a:pPr>
            <a:r>
              <a:rPr lang="en-US" altLang="zh-CN" sz="2400" dirty="0"/>
              <a:t>2. </a:t>
            </a:r>
            <a:r>
              <a:rPr lang="zh-CN" altLang="en-US" sz="2400" dirty="0"/>
              <a:t>阻火装置包括那些？各种装置的特点是什么？</a:t>
            </a:r>
          </a:p>
          <a:p>
            <a:pPr eaLnBrk="1" hangingPunct="1">
              <a:lnSpc>
                <a:spcPct val="150000"/>
              </a:lnSpc>
            </a:pPr>
            <a:r>
              <a:rPr lang="en-US" altLang="zh-CN" sz="2400" dirty="0"/>
              <a:t>3. </a:t>
            </a:r>
            <a:r>
              <a:rPr lang="zh-CN" altLang="en-US" sz="2400" dirty="0"/>
              <a:t>防爆泄压装置包括那些？各种装置的特点是什么？</a:t>
            </a:r>
          </a:p>
          <a:p>
            <a:pPr eaLnBrk="1" hangingPunct="1">
              <a:lnSpc>
                <a:spcPct val="150000"/>
              </a:lnSpc>
            </a:pPr>
            <a:r>
              <a:rPr lang="en-US" altLang="zh-CN" sz="2400" dirty="0"/>
              <a:t>4. </a:t>
            </a:r>
            <a:r>
              <a:rPr lang="zh-CN" altLang="en-US" sz="2400" dirty="0"/>
              <a:t>灭火的基本方法及与原理。</a:t>
            </a:r>
          </a:p>
          <a:p>
            <a:pPr eaLnBrk="1" hangingPunct="1">
              <a:lnSpc>
                <a:spcPct val="150000"/>
              </a:lnSpc>
            </a:pPr>
            <a:r>
              <a:rPr lang="en-US" altLang="zh-CN" sz="2400" dirty="0"/>
              <a:t>5. </a:t>
            </a:r>
            <a:r>
              <a:rPr lang="zh-CN" altLang="en-US" sz="2400" dirty="0"/>
              <a:t>灭火剂主要包括几类？它们的灭火原理是什么？</a:t>
            </a:r>
          </a:p>
          <a:p>
            <a:pPr eaLnBrk="1" hangingPunct="1">
              <a:lnSpc>
                <a:spcPct val="150000"/>
              </a:lnSpc>
            </a:pPr>
            <a:r>
              <a:rPr lang="en-US" altLang="zh-CN" sz="2400" dirty="0"/>
              <a:t>6. </a:t>
            </a:r>
            <a:r>
              <a:rPr lang="zh-CN" altLang="en-US" sz="2400" dirty="0"/>
              <a:t>简述水作为灭火剂的特点及不能用水灭火的物质。</a:t>
            </a:r>
          </a:p>
          <a:p>
            <a:pPr eaLnBrk="1" hangingPunct="1">
              <a:lnSpc>
                <a:spcPct val="150000"/>
              </a:lnSpc>
            </a:pPr>
            <a:r>
              <a:rPr lang="en-US" altLang="zh-CN" sz="2400" dirty="0"/>
              <a:t>7. </a:t>
            </a:r>
            <a:r>
              <a:rPr lang="zh-CN" altLang="en-US" sz="2400" dirty="0"/>
              <a:t>简述扑救化学危险品火灾的要求。</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6282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628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0D06A91-CBF9-4811-BB3C-9271BCF0AF22}" type="datetime1">
              <a:rPr lang="zh-CN" altLang="en-US"/>
              <a:pPr>
                <a:defRPr/>
              </a:pPr>
              <a:t>2017/4/18</a:t>
            </a:fld>
            <a:endParaRPr lang="en-US" altLang="zh-CN" dirty="0"/>
          </a:p>
        </p:txBody>
      </p:sp>
      <p:sp>
        <p:nvSpPr>
          <p:cNvPr id="6" name="Slide Number Placeholder 5"/>
          <p:cNvSpPr>
            <a:spLocks noGrp="1"/>
          </p:cNvSpPr>
          <p:nvPr>
            <p:ph type="sldNum" sz="quarter" idx="12"/>
          </p:nvPr>
        </p:nvSpPr>
        <p:spPr/>
        <p:txBody>
          <a:bodyPr/>
          <a:lstStyle/>
          <a:p>
            <a:pPr>
              <a:defRPr/>
            </a:pPr>
            <a:fld id="{3785266C-5DF3-4E24-A283-2FCBF143FEA4}" type="slidenum">
              <a:rPr lang="zh-CN" altLang="en-US"/>
              <a:pPr>
                <a:defRPr/>
              </a:pPr>
              <a:t>16</a:t>
            </a:fld>
            <a:endParaRPr lang="en-US" altLang="zh-CN"/>
          </a:p>
        </p:txBody>
      </p:sp>
      <p:sp>
        <p:nvSpPr>
          <p:cNvPr id="22532" name="Text Box 3"/>
          <p:cNvSpPr txBox="1">
            <a:spLocks noChangeArrowheads="1"/>
          </p:cNvSpPr>
          <p:nvPr/>
        </p:nvSpPr>
        <p:spPr bwMode="auto">
          <a:xfrm>
            <a:off x="229496" y="1167765"/>
            <a:ext cx="868680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spcBef>
                <a:spcPct val="50000"/>
              </a:spcBef>
            </a:pPr>
            <a:r>
              <a:rPr lang="en-US" altLang="zh-CN" sz="2400" b="1" dirty="0">
                <a:solidFill>
                  <a:srgbClr val="00CC00"/>
                </a:solidFill>
              </a:rPr>
              <a:t>c</a:t>
            </a:r>
            <a:r>
              <a:rPr lang="en-US" altLang="zh-CN" sz="2800" b="1" dirty="0">
                <a:solidFill>
                  <a:srgbClr val="00CC00"/>
                </a:solidFill>
              </a:rPr>
              <a:t>. </a:t>
            </a:r>
            <a:r>
              <a:rPr lang="zh-CN" altLang="en-US" sz="2400" b="1" dirty="0" smtClean="0">
                <a:solidFill>
                  <a:srgbClr val="FF0000"/>
                </a:solidFill>
              </a:rPr>
              <a:t>内</a:t>
            </a:r>
            <a:r>
              <a:rPr lang="zh-CN" altLang="en-US" sz="2400" b="1" dirty="0">
                <a:solidFill>
                  <a:srgbClr val="FF0000"/>
                </a:solidFill>
              </a:rPr>
              <a:t>压升高引起容器破</a:t>
            </a:r>
            <a:r>
              <a:rPr lang="zh-CN" altLang="en-US" sz="2400" b="1" dirty="0" smtClean="0">
                <a:solidFill>
                  <a:srgbClr val="FF0000"/>
                </a:solidFill>
              </a:rPr>
              <a:t>坏导</a:t>
            </a:r>
            <a:r>
              <a:rPr lang="zh-CN" altLang="en-US" sz="2400" b="1" dirty="0">
                <a:solidFill>
                  <a:srgbClr val="FF0000"/>
                </a:solidFill>
              </a:rPr>
              <a:t>致泄漏</a:t>
            </a:r>
            <a:r>
              <a:rPr lang="zh-CN" altLang="en-US" sz="2400" b="1" dirty="0" smtClean="0">
                <a:solidFill>
                  <a:srgbClr val="FF0000"/>
                </a:solidFill>
              </a:rPr>
              <a:t>。</a:t>
            </a:r>
            <a:endParaRPr lang="en-US" altLang="zh-CN" sz="2400" b="1" dirty="0" smtClean="0">
              <a:solidFill>
                <a:srgbClr val="FF0000"/>
              </a:solidFill>
            </a:endParaRPr>
          </a:p>
          <a:p>
            <a:pPr marL="342900" indent="-342900" algn="just" eaLnBrk="1" hangingPunct="1">
              <a:spcBef>
                <a:spcPct val="50000"/>
              </a:spcBef>
              <a:buFont typeface="Wingdings" pitchFamily="2" charset="2"/>
              <a:buChar char="ü"/>
            </a:pPr>
            <a:r>
              <a:rPr lang="zh-CN" altLang="en-US" sz="2400" b="1" dirty="0" smtClean="0"/>
              <a:t>容</a:t>
            </a:r>
            <a:r>
              <a:rPr lang="zh-CN" altLang="en-US" sz="2400" b="1" dirty="0"/>
              <a:t>器内介质受</a:t>
            </a:r>
            <a:r>
              <a:rPr lang="zh-CN" altLang="en-US" sz="2400" b="1" dirty="0" smtClean="0"/>
              <a:t>热膨</a:t>
            </a:r>
            <a:r>
              <a:rPr lang="zh-CN" altLang="en-US" sz="2400" b="1" dirty="0"/>
              <a:t>胀</a:t>
            </a:r>
            <a:r>
              <a:rPr lang="zh-CN" altLang="en-US" sz="2400" b="1" dirty="0" smtClean="0"/>
              <a:t>，</a:t>
            </a:r>
            <a:endParaRPr lang="en-US" altLang="zh-CN" sz="2400" b="1" dirty="0" smtClean="0"/>
          </a:p>
          <a:p>
            <a:pPr marL="342900" indent="-342900" algn="just" eaLnBrk="1" hangingPunct="1">
              <a:spcBef>
                <a:spcPct val="50000"/>
              </a:spcBef>
              <a:buFont typeface="Wingdings" pitchFamily="2" charset="2"/>
              <a:buChar char="ü"/>
            </a:pPr>
            <a:r>
              <a:rPr lang="zh-CN" altLang="en-US" sz="2400" b="1" dirty="0" smtClean="0"/>
              <a:t>系</a:t>
            </a:r>
            <a:r>
              <a:rPr lang="zh-CN" altLang="en-US" sz="2400" b="1" dirty="0"/>
              <a:t>统内发生机械压缩、绝热压缩或发生“水锤”现象</a:t>
            </a:r>
            <a:r>
              <a:rPr lang="zh-CN" altLang="en-US" sz="2400" b="1" dirty="0" smtClean="0"/>
              <a:t>，</a:t>
            </a:r>
            <a:endParaRPr lang="en-US" altLang="zh-CN" sz="2400" b="1" dirty="0" smtClean="0"/>
          </a:p>
          <a:p>
            <a:pPr marL="342900" indent="-342900" algn="just" eaLnBrk="1" hangingPunct="1">
              <a:spcBef>
                <a:spcPct val="50000"/>
              </a:spcBef>
              <a:buFont typeface="Wingdings" pitchFamily="2" charset="2"/>
              <a:buChar char="ü"/>
            </a:pPr>
            <a:r>
              <a:rPr lang="zh-CN" altLang="en-US" sz="2400" b="1" dirty="0" smtClean="0"/>
              <a:t>容</a:t>
            </a:r>
            <a:r>
              <a:rPr lang="zh-CN" altLang="en-US" sz="2400" b="1" dirty="0"/>
              <a:t>器内化学反应失</a:t>
            </a:r>
            <a:r>
              <a:rPr lang="zh-CN" altLang="en-US" sz="2400" b="1" dirty="0" smtClean="0"/>
              <a:t>控。</a:t>
            </a:r>
            <a:endParaRPr lang="en-US" altLang="zh-CN" sz="2400" b="1" dirty="0" smtClean="0"/>
          </a:p>
          <a:p>
            <a:pPr algn="just" eaLnBrk="1" hangingPunct="1">
              <a:spcBef>
                <a:spcPct val="50000"/>
              </a:spcBef>
            </a:pPr>
            <a:r>
              <a:rPr lang="zh-CN" altLang="en-US" sz="2400" b="1" dirty="0" smtClean="0"/>
              <a:t>均可导致容器内呀压</a:t>
            </a:r>
            <a:r>
              <a:rPr lang="zh-CN" altLang="en-US" sz="2400" b="1" dirty="0"/>
              <a:t>升</a:t>
            </a:r>
            <a:r>
              <a:rPr lang="zh-CN" altLang="en-US" sz="2400" b="1" dirty="0" smtClean="0"/>
              <a:t>高使</a:t>
            </a:r>
            <a:r>
              <a:rPr lang="zh-CN" altLang="en-US" sz="2400" b="1" dirty="0"/>
              <a:t>容器破裂而泄漏</a:t>
            </a:r>
            <a:r>
              <a:rPr lang="zh-CN" altLang="en-US" sz="2400" b="1" dirty="0" smtClean="0"/>
              <a:t>。</a:t>
            </a:r>
            <a:endParaRPr lang="zh-CN" altLang="en-US" sz="2400" b="1" dirty="0"/>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2253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225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35561872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0D06A91-CBF9-4811-BB3C-9271BCF0AF22}" type="datetime1">
              <a:rPr lang="zh-CN" altLang="en-US"/>
              <a:pPr>
                <a:defRPr/>
              </a:pPr>
              <a:t>2017/4/18</a:t>
            </a:fld>
            <a:endParaRPr lang="en-US" altLang="zh-CN" dirty="0"/>
          </a:p>
        </p:txBody>
      </p:sp>
      <p:sp>
        <p:nvSpPr>
          <p:cNvPr id="6" name="Slide Number Placeholder 5"/>
          <p:cNvSpPr>
            <a:spLocks noGrp="1"/>
          </p:cNvSpPr>
          <p:nvPr>
            <p:ph type="sldNum" sz="quarter" idx="12"/>
          </p:nvPr>
        </p:nvSpPr>
        <p:spPr/>
        <p:txBody>
          <a:bodyPr/>
          <a:lstStyle/>
          <a:p>
            <a:pPr>
              <a:defRPr/>
            </a:pPr>
            <a:fld id="{3785266C-5DF3-4E24-A283-2FCBF143FEA4}" type="slidenum">
              <a:rPr lang="zh-CN" altLang="en-US"/>
              <a:pPr>
                <a:defRPr/>
              </a:pPr>
              <a:t>17</a:t>
            </a:fld>
            <a:endParaRPr lang="en-US" altLang="zh-CN"/>
          </a:p>
        </p:txBody>
      </p:sp>
      <p:sp>
        <p:nvSpPr>
          <p:cNvPr id="22532" name="Text Box 3"/>
          <p:cNvSpPr txBox="1">
            <a:spLocks noChangeArrowheads="1"/>
          </p:cNvSpPr>
          <p:nvPr/>
        </p:nvSpPr>
        <p:spPr bwMode="auto">
          <a:xfrm>
            <a:off x="229496" y="1167765"/>
            <a:ext cx="86868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spcBef>
                <a:spcPct val="50000"/>
              </a:spcBef>
            </a:pPr>
            <a:r>
              <a:rPr lang="en-US" altLang="zh-CN" sz="2400" b="1" dirty="0" smtClean="0">
                <a:solidFill>
                  <a:srgbClr val="00CC00"/>
                </a:solidFill>
              </a:rPr>
              <a:t>e</a:t>
            </a:r>
            <a:r>
              <a:rPr lang="en-US" altLang="zh-CN" sz="2400" b="1" dirty="0">
                <a:solidFill>
                  <a:srgbClr val="00CC00"/>
                </a:solidFill>
              </a:rPr>
              <a:t>.</a:t>
            </a:r>
            <a:r>
              <a:rPr lang="en-US" altLang="zh-CN" sz="2400" b="1" dirty="0"/>
              <a:t> </a:t>
            </a:r>
            <a:r>
              <a:rPr lang="zh-CN" altLang="en-US" sz="2400" b="1" dirty="0">
                <a:solidFill>
                  <a:srgbClr val="FF0000"/>
                </a:solidFill>
              </a:rPr>
              <a:t>焊接接缝开裂或密封部位不严引起的泄漏。</a:t>
            </a:r>
            <a:r>
              <a:rPr lang="zh-CN" altLang="en-US" sz="2400" b="1" dirty="0"/>
              <a:t>这种泄漏在化工厂中比较常见</a:t>
            </a:r>
            <a:r>
              <a:rPr lang="zh-CN" altLang="en-US" sz="2400" b="1" dirty="0" smtClean="0"/>
              <a:t>。焊接易导致材料性能变化或存在残余应力，使得设备在使用过程中在焊接处发生泄漏。</a:t>
            </a:r>
            <a:endParaRPr lang="zh-CN" altLang="en-US" sz="2400" b="1" dirty="0"/>
          </a:p>
          <a:p>
            <a:pPr algn="just" eaLnBrk="1" hangingPunct="1">
              <a:lnSpc>
                <a:spcPct val="150000"/>
              </a:lnSpc>
              <a:spcBef>
                <a:spcPct val="50000"/>
              </a:spcBef>
            </a:pPr>
            <a:r>
              <a:rPr lang="en-US" altLang="zh-CN" sz="2400" b="1" dirty="0">
                <a:solidFill>
                  <a:srgbClr val="00CC00"/>
                </a:solidFill>
              </a:rPr>
              <a:t>e.</a:t>
            </a:r>
            <a:r>
              <a:rPr lang="en-US" altLang="zh-CN" sz="2400" b="1" dirty="0"/>
              <a:t> </a:t>
            </a:r>
            <a:r>
              <a:rPr lang="zh-CN" altLang="en-US" sz="2400" b="1" dirty="0">
                <a:solidFill>
                  <a:srgbClr val="FF0000"/>
                </a:solidFill>
              </a:rPr>
              <a:t>误操作造成泄漏。</a:t>
            </a:r>
            <a:r>
              <a:rPr lang="zh-CN" altLang="en-US" sz="2400" b="1" dirty="0"/>
              <a:t>如开错阀</a:t>
            </a:r>
            <a:r>
              <a:rPr lang="zh-CN" altLang="en-US" sz="2400" b="1" dirty="0" smtClean="0"/>
              <a:t>门</a:t>
            </a:r>
            <a:r>
              <a:rPr lang="zh-CN" altLang="en-US" sz="2400" b="1" dirty="0"/>
              <a:t>、</a:t>
            </a:r>
            <a:r>
              <a:rPr lang="zh-CN" altLang="en-US" sz="2400" b="1" dirty="0" smtClean="0"/>
              <a:t>开</a:t>
            </a:r>
            <a:r>
              <a:rPr lang="zh-CN" altLang="en-US" sz="2400" b="1" dirty="0"/>
              <a:t>关等。</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2253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225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C930314-1D75-4283-995D-63F337B30E1C}"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8EAA166E-3155-4011-96F2-9A284674A7EA}" type="slidenum">
              <a:rPr lang="zh-CN" altLang="en-US"/>
              <a:pPr>
                <a:defRPr/>
              </a:pPr>
              <a:t>18</a:t>
            </a:fld>
            <a:endParaRPr lang="en-US" altLang="zh-CN"/>
          </a:p>
        </p:txBody>
      </p:sp>
      <p:sp>
        <p:nvSpPr>
          <p:cNvPr id="23556" name="Text Box 4"/>
          <p:cNvSpPr txBox="1">
            <a:spLocks noChangeArrowheads="1"/>
          </p:cNvSpPr>
          <p:nvPr/>
        </p:nvSpPr>
        <p:spPr bwMode="auto">
          <a:xfrm>
            <a:off x="161365" y="1295400"/>
            <a:ext cx="86868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zh-CN" altLang="en-US" sz="2400" b="1" dirty="0" smtClean="0">
                <a:solidFill>
                  <a:srgbClr val="FFFF00"/>
                </a:solidFill>
              </a:rPr>
              <a:t>消</a:t>
            </a:r>
            <a:r>
              <a:rPr lang="zh-CN" altLang="en-US" sz="2400" b="1" dirty="0">
                <a:solidFill>
                  <a:srgbClr val="FFFF00"/>
                </a:solidFill>
              </a:rPr>
              <a:t>除导致火灾爆炸事故的物质条件</a:t>
            </a:r>
          </a:p>
          <a:p>
            <a:pPr algn="just" eaLnBrk="1" hangingPunct="1">
              <a:lnSpc>
                <a:spcPct val="150000"/>
              </a:lnSpc>
            </a:pPr>
            <a:r>
              <a:rPr lang="zh-CN" altLang="en-US" sz="2400" b="1" dirty="0" smtClean="0">
                <a:solidFill>
                  <a:srgbClr val="FF3399"/>
                </a:solidFill>
              </a:rPr>
              <a:t>（</a:t>
            </a:r>
            <a:r>
              <a:rPr lang="en-US" altLang="zh-CN" sz="2400" b="1" dirty="0" smtClean="0">
                <a:solidFill>
                  <a:srgbClr val="FF3399"/>
                </a:solidFill>
              </a:rPr>
              <a:t>3</a:t>
            </a:r>
            <a:r>
              <a:rPr lang="zh-CN" altLang="en-US" sz="2400" b="1" dirty="0" smtClean="0">
                <a:solidFill>
                  <a:srgbClr val="FF3399"/>
                </a:solidFill>
              </a:rPr>
              <a:t>）、</a:t>
            </a:r>
            <a:r>
              <a:rPr lang="zh-CN" altLang="en-US" sz="2400" b="1" dirty="0">
                <a:solidFill>
                  <a:srgbClr val="FF3399"/>
                </a:solidFill>
              </a:rPr>
              <a:t>采取通风除尘设施。</a:t>
            </a:r>
            <a:r>
              <a:rPr lang="zh-CN" altLang="en-US" sz="2400" b="1" dirty="0"/>
              <a:t>对于系统或设备无法密闭或无法完全密闭，但存在燃气、蒸汽、粉尘的生产现场，要设置通风除尘装置以降低空气中可燃物浓</a:t>
            </a:r>
            <a:r>
              <a:rPr lang="zh-CN" altLang="en-US" sz="2400" b="1" dirty="0" smtClean="0"/>
              <a:t>度，确</a:t>
            </a:r>
            <a:r>
              <a:rPr lang="zh-CN" altLang="en-US" sz="2400" b="1" dirty="0"/>
              <a:t>保可燃物浓度控制在爆炸极限以下。</a:t>
            </a:r>
          </a:p>
          <a:p>
            <a:pPr algn="just" eaLnBrk="1" hangingPunct="1">
              <a:lnSpc>
                <a:spcPct val="150000"/>
              </a:lnSpc>
            </a:pPr>
            <a:r>
              <a:rPr lang="zh-CN" altLang="en-US" sz="2400" b="1" dirty="0" smtClean="0">
                <a:solidFill>
                  <a:srgbClr val="FF3399"/>
                </a:solidFill>
              </a:rPr>
              <a:t>（</a:t>
            </a:r>
            <a:r>
              <a:rPr lang="en-US" altLang="zh-CN" sz="2400" b="1" dirty="0" smtClean="0">
                <a:solidFill>
                  <a:srgbClr val="FF3399"/>
                </a:solidFill>
              </a:rPr>
              <a:t>4</a:t>
            </a:r>
            <a:r>
              <a:rPr lang="zh-CN" altLang="en-US" sz="2400" b="1" dirty="0">
                <a:solidFill>
                  <a:srgbClr val="FF3399"/>
                </a:solidFill>
              </a:rPr>
              <a:t>）</a:t>
            </a:r>
            <a:r>
              <a:rPr lang="zh-CN" altLang="en-US" sz="2400" b="1" dirty="0" smtClean="0">
                <a:solidFill>
                  <a:srgbClr val="FF3399"/>
                </a:solidFill>
              </a:rPr>
              <a:t>、</a:t>
            </a:r>
            <a:r>
              <a:rPr lang="zh-CN" altLang="en-US" sz="2400" b="1" dirty="0">
                <a:solidFill>
                  <a:srgbClr val="FF3399"/>
                </a:solidFill>
              </a:rPr>
              <a:t>监测报警。</a:t>
            </a:r>
            <a:r>
              <a:rPr lang="zh-CN" altLang="en-US" sz="2400" b="1" dirty="0"/>
              <a:t>在可能发生火灾爆炸的场所设置可燃气体（蒸汽、粉尘）浓度监测报警仪器。一旦浓度超标（一般将报警浓度定在报警下线的</a:t>
            </a:r>
            <a:r>
              <a:rPr lang="en-US" altLang="zh-CN" sz="2400" b="1" dirty="0"/>
              <a:t>25%</a:t>
            </a:r>
            <a:r>
              <a:rPr lang="zh-CN" altLang="en-US" sz="2400" b="1" dirty="0"/>
              <a:t>）即报警，以便采取紧急防范措施。</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2355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235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4611B25-9150-40D9-8C7B-6CC3C627FC90}"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B41419CF-D380-4530-978B-968597DF004B}" type="slidenum">
              <a:rPr lang="zh-CN" altLang="en-US"/>
              <a:pPr>
                <a:defRPr/>
              </a:pPr>
              <a:t>19</a:t>
            </a:fld>
            <a:endParaRPr lang="en-US" altLang="zh-CN"/>
          </a:p>
        </p:txBody>
      </p:sp>
      <p:sp>
        <p:nvSpPr>
          <p:cNvPr id="24580" name="Text Box 3"/>
          <p:cNvSpPr txBox="1">
            <a:spLocks noChangeArrowheads="1"/>
          </p:cNvSpPr>
          <p:nvPr/>
        </p:nvSpPr>
        <p:spPr bwMode="auto">
          <a:xfrm>
            <a:off x="228600" y="1447800"/>
            <a:ext cx="8686800" cy="2790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zh-CN" altLang="en-US" sz="2400" b="1" dirty="0" smtClean="0">
                <a:solidFill>
                  <a:srgbClr val="FFFF00"/>
                </a:solidFill>
              </a:rPr>
              <a:t>消</a:t>
            </a:r>
            <a:r>
              <a:rPr lang="zh-CN" altLang="en-US" sz="2400" b="1" dirty="0">
                <a:solidFill>
                  <a:srgbClr val="FFFF00"/>
                </a:solidFill>
              </a:rPr>
              <a:t>除导致火灾爆炸事故的物质条件</a:t>
            </a:r>
          </a:p>
          <a:p>
            <a:pPr algn="just" eaLnBrk="1" hangingPunct="1">
              <a:lnSpc>
                <a:spcPct val="150000"/>
              </a:lnSpc>
            </a:pPr>
            <a:r>
              <a:rPr lang="zh-CN" altLang="en-US" sz="2400" b="1" dirty="0" smtClean="0">
                <a:solidFill>
                  <a:srgbClr val="FF3399"/>
                </a:solidFill>
              </a:rPr>
              <a:t>（</a:t>
            </a:r>
            <a:r>
              <a:rPr lang="en-US" altLang="zh-CN" sz="2400" b="1" dirty="0" smtClean="0">
                <a:solidFill>
                  <a:srgbClr val="FF3399"/>
                </a:solidFill>
              </a:rPr>
              <a:t>5</a:t>
            </a:r>
            <a:r>
              <a:rPr lang="zh-CN" altLang="en-US" sz="2400" b="1" dirty="0" smtClean="0">
                <a:solidFill>
                  <a:srgbClr val="FF3399"/>
                </a:solidFill>
              </a:rPr>
              <a:t>）、</a:t>
            </a:r>
            <a:r>
              <a:rPr lang="zh-CN" altLang="en-US" sz="2400" b="1" dirty="0">
                <a:solidFill>
                  <a:srgbClr val="FF3399"/>
                </a:solidFill>
              </a:rPr>
              <a:t>惰性气体保护。</a:t>
            </a:r>
            <a:r>
              <a:rPr lang="zh-CN" altLang="en-US" sz="2400" b="1" dirty="0"/>
              <a:t>惰性气体有氮、氦、氩、二氧化碳和水蒸气等。就防火防爆而言，常用的是氮和水蒸汽。有时还可以使用烟道气。在有可燃物的系统中，加入惰性气体，可使可燃物及氧气浓度下降，降低或消除燃爆危险。</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2458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245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346A6BF-A600-45C7-8080-427488D1D6F2}"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3A666B7D-F873-48CB-A31A-329A9EE877BA}" type="slidenum">
              <a:rPr lang="zh-CN" altLang="en-US"/>
              <a:pPr>
                <a:defRPr/>
              </a:pPr>
              <a:t>2</a:t>
            </a:fld>
            <a:endParaRPr lang="en-US" altLang="zh-CN"/>
          </a:p>
        </p:txBody>
      </p:sp>
      <p:sp>
        <p:nvSpPr>
          <p:cNvPr id="9220" name="Text Box 5"/>
          <p:cNvSpPr txBox="1">
            <a:spLocks noChangeArrowheads="1"/>
          </p:cNvSpPr>
          <p:nvPr/>
        </p:nvSpPr>
        <p:spPr bwMode="auto">
          <a:xfrm>
            <a:off x="228600" y="1524000"/>
            <a:ext cx="8458200" cy="4524375"/>
          </a:xfrm>
          <a:prstGeom prst="rect">
            <a:avLst/>
          </a:prstGeom>
          <a:noFill/>
          <a:ln w="9525" algn="ctr">
            <a:noFill/>
            <a:miter lim="800000"/>
            <a:headEnd/>
            <a:tailEnd/>
          </a:ln>
        </p:spPr>
        <p:txBody>
          <a:bodyPr>
            <a:spAutoFit/>
          </a:bodyPr>
          <a:lstStyle/>
          <a:p>
            <a:pPr marL="342900" indent="-342900">
              <a:lnSpc>
                <a:spcPct val="150000"/>
              </a:lnSpc>
              <a:defRPr/>
            </a:pPr>
            <a:r>
              <a:rPr lang="en-US" altLang="zh-CN" sz="2800" b="1" dirty="0">
                <a:solidFill>
                  <a:srgbClr val="FF0000"/>
                </a:solidFill>
              </a:rPr>
              <a:t>6.1</a:t>
            </a:r>
            <a:r>
              <a:rPr lang="zh-CN" altLang="en-US" sz="2800" b="1" dirty="0">
                <a:solidFill>
                  <a:srgbClr val="FF0000"/>
                </a:solidFill>
              </a:rPr>
              <a:t>火灾与爆炸事故</a:t>
            </a:r>
          </a:p>
          <a:p>
            <a:pPr marL="342900" indent="-342900">
              <a:lnSpc>
                <a:spcPct val="150000"/>
              </a:lnSpc>
              <a:defRPr/>
            </a:pPr>
            <a:r>
              <a:rPr lang="en-US" altLang="zh-CN" sz="2800" b="1" dirty="0">
                <a:solidFill>
                  <a:srgbClr val="FF0000"/>
                </a:solidFill>
              </a:rPr>
              <a:t>6.1.1 </a:t>
            </a:r>
            <a:r>
              <a:rPr lang="zh-CN" altLang="en-US" sz="2800" b="1" dirty="0">
                <a:solidFill>
                  <a:srgbClr val="FF0000"/>
                </a:solidFill>
              </a:rPr>
              <a:t>火灾及分类</a:t>
            </a:r>
          </a:p>
          <a:p>
            <a:pPr marL="342900" indent="-342900">
              <a:lnSpc>
                <a:spcPct val="150000"/>
              </a:lnSpc>
              <a:defRPr/>
            </a:pPr>
            <a:endParaRPr lang="zh-CN" altLang="en-US" sz="2400" b="1" dirty="0">
              <a:solidFill>
                <a:srgbClr val="00FF00"/>
              </a:solidFill>
            </a:endParaRPr>
          </a:p>
          <a:p>
            <a:pPr indent="-342900">
              <a:lnSpc>
                <a:spcPct val="150000"/>
              </a:lnSpc>
              <a:defRPr/>
            </a:pPr>
            <a:r>
              <a:rPr lang="zh-CN" altLang="en-US" sz="2800" b="1" dirty="0">
                <a:solidFill>
                  <a:srgbClr val="00FF00"/>
                </a:solidFill>
              </a:rPr>
              <a:t>火灾：</a:t>
            </a:r>
            <a:r>
              <a:rPr lang="zh-CN" altLang="en-US" sz="2800" b="1" dirty="0"/>
              <a:t>凡是时间和空间上失去控制的燃烧所造成的灾害，都为火灾。</a:t>
            </a:r>
          </a:p>
          <a:p>
            <a:pPr marL="342900" indent="-342900">
              <a:lnSpc>
                <a:spcPct val="150000"/>
              </a:lnSpc>
              <a:defRPr/>
            </a:pPr>
            <a:endParaRPr lang="zh-CN" altLang="en-US" sz="2400" b="1" dirty="0"/>
          </a:p>
          <a:p>
            <a:pPr marL="342900" indent="-342900">
              <a:lnSpc>
                <a:spcPct val="150000"/>
              </a:lnSpc>
              <a:spcBef>
                <a:spcPct val="50000"/>
              </a:spcBef>
              <a:defRPr/>
            </a:pPr>
            <a:endParaRPr lang="zh-CN" altLang="en-US" sz="2400" dirty="0"/>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smtClean="0"/>
              <a:t>第六章　</a:t>
            </a:r>
            <a:r>
              <a:rPr lang="zh-CN" altLang="en-US" sz="3200" dirty="0"/>
              <a:t>危险化学品</a:t>
            </a:r>
            <a:r>
              <a:rPr lang="zh-CN" altLang="en-US" sz="3200" dirty="0" smtClean="0"/>
              <a:t>消防基础</a:t>
            </a:r>
          </a:p>
        </p:txBody>
      </p:sp>
      <p:grpSp>
        <p:nvGrpSpPr>
          <p:cNvPr id="819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82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Date Placeholder 3"/>
          <p:cNvSpPr>
            <a:spLocks noGrp="1"/>
          </p:cNvSpPr>
          <p:nvPr>
            <p:ph type="dt" sz="quarter" idx="10"/>
          </p:nvPr>
        </p:nvSpPr>
        <p:spPr/>
        <p:txBody>
          <a:bodyPr/>
          <a:lstStyle/>
          <a:p>
            <a:pPr>
              <a:defRPr/>
            </a:pPr>
            <a:fld id="{BE6A6E10-86BC-4E44-B738-3D9573E2C297}" type="datetime1">
              <a:rPr lang="zh-CN" altLang="en-US"/>
              <a:pPr>
                <a:defRPr/>
              </a:pPr>
              <a:t>2017/4/18</a:t>
            </a:fld>
            <a:endParaRPr lang="en-US" altLang="zh-CN"/>
          </a:p>
        </p:txBody>
      </p:sp>
      <p:sp>
        <p:nvSpPr>
          <p:cNvPr id="26" name="Slide Number Placeholder 5"/>
          <p:cNvSpPr>
            <a:spLocks noGrp="1"/>
          </p:cNvSpPr>
          <p:nvPr>
            <p:ph type="sldNum" sz="quarter" idx="12"/>
          </p:nvPr>
        </p:nvSpPr>
        <p:spPr/>
        <p:txBody>
          <a:bodyPr/>
          <a:lstStyle/>
          <a:p>
            <a:pPr>
              <a:defRPr/>
            </a:pPr>
            <a:fld id="{2CEE15B9-B4E1-4DAF-A077-5F3F8D876E94}" type="slidenum">
              <a:rPr lang="zh-CN" altLang="en-US"/>
              <a:pPr>
                <a:defRPr/>
              </a:pPr>
              <a:t>20</a:t>
            </a:fld>
            <a:endParaRPr lang="en-US" altLang="zh-CN"/>
          </a:p>
        </p:txBody>
      </p:sp>
      <p:sp>
        <p:nvSpPr>
          <p:cNvPr id="25604" name="Text Box 3"/>
          <p:cNvSpPr txBox="1">
            <a:spLocks noChangeArrowheads="1"/>
          </p:cNvSpPr>
          <p:nvPr/>
        </p:nvSpPr>
        <p:spPr bwMode="auto">
          <a:xfrm>
            <a:off x="179294" y="1295400"/>
            <a:ext cx="8686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zh-CN" altLang="en-US" sz="2400" b="1" dirty="0" smtClean="0">
                <a:solidFill>
                  <a:srgbClr val="FFFF00"/>
                </a:solidFill>
              </a:rPr>
              <a:t>消</a:t>
            </a:r>
            <a:r>
              <a:rPr lang="zh-CN" altLang="en-US" sz="2400" b="1" dirty="0">
                <a:solidFill>
                  <a:srgbClr val="FFFF00"/>
                </a:solidFill>
              </a:rPr>
              <a:t>除导致火灾爆炸事故的能量条件</a:t>
            </a:r>
          </a:p>
          <a:p>
            <a:pPr algn="ctr" eaLnBrk="1" hangingPunct="1"/>
            <a:endParaRPr lang="zh-CN" altLang="en-US" sz="2400" b="1" dirty="0"/>
          </a:p>
          <a:p>
            <a:pPr algn="ctr" eaLnBrk="1" hangingPunct="1"/>
            <a:r>
              <a:rPr lang="zh-CN" altLang="en-US" sz="2400" b="1" dirty="0"/>
              <a:t>常见的点火源</a:t>
            </a:r>
          </a:p>
        </p:txBody>
      </p:sp>
      <p:graphicFrame>
        <p:nvGraphicFramePr>
          <p:cNvPr id="370737" name="Group 49"/>
          <p:cNvGraphicFramePr>
            <a:graphicFrameLocks noGrp="1"/>
          </p:cNvGraphicFramePr>
          <p:nvPr>
            <p:extLst>
              <p:ext uri="{D42A27DB-BD31-4B8C-83A1-F6EECF244321}">
                <p14:modId xmlns:p14="http://schemas.microsoft.com/office/powerpoint/2010/main" val="115974494"/>
              </p:ext>
            </p:extLst>
          </p:nvPr>
        </p:nvGraphicFramePr>
        <p:xfrm>
          <a:off x="1123838" y="2743200"/>
          <a:ext cx="6629400" cy="2449513"/>
        </p:xfrm>
        <a:graphic>
          <a:graphicData uri="http://schemas.openxmlformats.org/drawingml/2006/table">
            <a:tbl>
              <a:tblPr/>
              <a:tblGrid>
                <a:gridCol w="1657350"/>
                <a:gridCol w="4972050"/>
              </a:tblGrid>
              <a:tr h="3333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类别</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举例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rgbClr val="FF0000"/>
                          </a:solidFill>
                          <a:effectLst>
                            <a:outerShdw blurRad="38100" dist="38100" dir="2700000" algn="tl">
                              <a:srgbClr val="000000"/>
                            </a:outerShdw>
                          </a:effectLst>
                          <a:latin typeface="Arial" pitchFamily="34" charset="0"/>
                          <a:ea typeface="宋体" pitchFamily="2" charset="-122"/>
                        </a:rPr>
                        <a:t>机械火源</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撞击、摩擦、绝热压缩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rgbClr val="FFC000"/>
                          </a:solidFill>
                          <a:effectLst>
                            <a:outerShdw blurRad="38100" dist="38100" dir="2700000" algn="tl">
                              <a:srgbClr val="000000"/>
                            </a:outerShdw>
                          </a:effectLst>
                          <a:latin typeface="Arial" pitchFamily="34" charset="0"/>
                          <a:ea typeface="宋体" pitchFamily="2" charset="-122"/>
                        </a:rPr>
                        <a:t>热火源</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高温表面、热射线（日光）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rgbClr val="00FF00"/>
                          </a:solidFill>
                          <a:effectLst>
                            <a:outerShdw blurRad="38100" dist="38100" dir="2700000" algn="tl">
                              <a:srgbClr val="000000"/>
                            </a:outerShdw>
                          </a:effectLst>
                          <a:latin typeface="Arial" pitchFamily="34" charset="0"/>
                          <a:ea typeface="宋体" pitchFamily="2" charset="-122"/>
                        </a:rPr>
                        <a:t>电火源</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电火花、静电火花、雷电火花</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rgbClr val="00B050"/>
                          </a:solidFill>
                          <a:effectLst>
                            <a:outerShdw blurRad="38100" dist="38100" dir="2700000" algn="tl">
                              <a:srgbClr val="000000"/>
                            </a:outerShdw>
                          </a:effectLst>
                          <a:latin typeface="Arial" pitchFamily="34" charset="0"/>
                          <a:ea typeface="宋体" pitchFamily="2" charset="-122"/>
                        </a:rPr>
                        <a:t>化学火源</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明火、化学反应热、受热自燃</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25626" name="Group 9"/>
          <p:cNvGrpSpPr>
            <a:grpSpLocks/>
          </p:cNvGrpSpPr>
          <p:nvPr/>
        </p:nvGrpSpPr>
        <p:grpSpPr bwMode="auto">
          <a:xfrm>
            <a:off x="152400" y="152400"/>
            <a:ext cx="2362200" cy="1000125"/>
            <a:chOff x="152400" y="152400"/>
            <a:chExt cx="2362200" cy="1000125"/>
          </a:xfrm>
        </p:grpSpPr>
        <p:sp>
          <p:nvSpPr>
            <p:cNvPr id="3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25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E94201D-F789-4C8B-83CE-24974FB76E75}"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230A3FA8-941A-4617-9012-2BED1F1C176D}" type="slidenum">
              <a:rPr lang="zh-CN" altLang="en-US"/>
              <a:pPr>
                <a:defRPr/>
              </a:pPr>
              <a:t>21</a:t>
            </a:fld>
            <a:endParaRPr lang="en-US" altLang="zh-CN"/>
          </a:p>
        </p:txBody>
      </p:sp>
      <p:sp>
        <p:nvSpPr>
          <p:cNvPr id="26628" name="Text Box 25"/>
          <p:cNvSpPr txBox="1">
            <a:spLocks noChangeArrowheads="1"/>
          </p:cNvSpPr>
          <p:nvPr/>
        </p:nvSpPr>
        <p:spPr bwMode="auto">
          <a:xfrm>
            <a:off x="304800" y="1447800"/>
            <a:ext cx="84582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zh-CN" altLang="en-US" sz="2400" b="1" dirty="0">
                <a:solidFill>
                  <a:srgbClr val="FFFF00"/>
                </a:solidFill>
                <a:sym typeface="Wingdings" pitchFamily="2" charset="2"/>
              </a:rPr>
              <a:t>消除或控制点火源的措施包括：</a:t>
            </a:r>
            <a:endParaRPr lang="zh-CN" altLang="en-US" sz="2400" b="1" dirty="0">
              <a:solidFill>
                <a:srgbClr val="FFFF00"/>
              </a:solidFill>
            </a:endParaRPr>
          </a:p>
          <a:p>
            <a:pPr algn="just" eaLnBrk="1" hangingPunct="1">
              <a:lnSpc>
                <a:spcPct val="150000"/>
              </a:lnSpc>
            </a:pPr>
            <a:r>
              <a:rPr lang="zh-CN" altLang="en-US" sz="2400" b="1" dirty="0" smtClean="0">
                <a:solidFill>
                  <a:srgbClr val="FF3399"/>
                </a:solidFill>
              </a:rPr>
              <a:t>（</a:t>
            </a:r>
            <a:r>
              <a:rPr lang="en-US" altLang="zh-CN" sz="2400" b="1" dirty="0" smtClean="0">
                <a:solidFill>
                  <a:srgbClr val="FF3399"/>
                </a:solidFill>
              </a:rPr>
              <a:t>1</a:t>
            </a:r>
            <a:r>
              <a:rPr lang="zh-CN" altLang="en-US" sz="2400" b="1" dirty="0" smtClean="0">
                <a:solidFill>
                  <a:srgbClr val="FF3399"/>
                </a:solidFill>
              </a:rPr>
              <a:t>）、防</a:t>
            </a:r>
            <a:r>
              <a:rPr lang="zh-CN" altLang="en-US" sz="2400" b="1" dirty="0">
                <a:solidFill>
                  <a:srgbClr val="FF3399"/>
                </a:solidFill>
              </a:rPr>
              <a:t>止撞击、摩擦产生火</a:t>
            </a:r>
            <a:r>
              <a:rPr lang="zh-CN" altLang="en-US" sz="2400" b="1" dirty="0" smtClean="0">
                <a:solidFill>
                  <a:srgbClr val="FF3399"/>
                </a:solidFill>
              </a:rPr>
              <a:t>花。</a:t>
            </a:r>
            <a:endParaRPr lang="en-US" altLang="zh-CN" sz="2400" b="1" dirty="0" smtClean="0">
              <a:solidFill>
                <a:srgbClr val="FF3399"/>
              </a:solidFill>
            </a:endParaRPr>
          </a:p>
          <a:p>
            <a:pPr algn="just" eaLnBrk="1" hangingPunct="1">
              <a:lnSpc>
                <a:spcPct val="150000"/>
              </a:lnSpc>
            </a:pPr>
            <a:r>
              <a:rPr lang="zh-CN" altLang="en-US" sz="2400" b="1" dirty="0"/>
              <a:t>撞</a:t>
            </a:r>
            <a:r>
              <a:rPr lang="zh-CN" altLang="en-US" sz="2400" b="1" dirty="0" smtClean="0"/>
              <a:t>击和摩擦产生火</a:t>
            </a:r>
            <a:r>
              <a:rPr lang="zh-CN" altLang="en-US" sz="2400" b="1" dirty="0"/>
              <a:t>花的情况主</a:t>
            </a:r>
            <a:r>
              <a:rPr lang="zh-CN" altLang="en-US" sz="2400" b="1" dirty="0" smtClean="0"/>
              <a:t>要包：</a:t>
            </a:r>
            <a:endParaRPr lang="en-US" altLang="zh-CN" sz="2400" b="1" dirty="0" smtClean="0"/>
          </a:p>
          <a:p>
            <a:pPr marL="342900" indent="-342900" algn="just" eaLnBrk="1" hangingPunct="1">
              <a:lnSpc>
                <a:spcPct val="150000"/>
              </a:lnSpc>
              <a:buFont typeface="Wingdings" panose="05000000000000000000" pitchFamily="2" charset="2"/>
              <a:buChar char="ü"/>
            </a:pPr>
            <a:r>
              <a:rPr lang="zh-CN" altLang="en-US" sz="2400" b="1" dirty="0" smtClean="0"/>
              <a:t>机</a:t>
            </a:r>
            <a:r>
              <a:rPr lang="zh-CN" altLang="en-US" sz="2400" b="1" dirty="0"/>
              <a:t>械上的传动部分的摩</a:t>
            </a:r>
            <a:r>
              <a:rPr lang="zh-CN" altLang="en-US" sz="2400" b="1" dirty="0" smtClean="0"/>
              <a:t>擦</a:t>
            </a:r>
            <a:endParaRPr lang="en-US" altLang="zh-CN" sz="2400" b="1" dirty="0" smtClean="0"/>
          </a:p>
          <a:p>
            <a:pPr marL="342900" indent="-342900" algn="just" eaLnBrk="1" hangingPunct="1">
              <a:lnSpc>
                <a:spcPct val="150000"/>
              </a:lnSpc>
              <a:buFont typeface="Wingdings" panose="05000000000000000000" pitchFamily="2" charset="2"/>
              <a:buChar char="ü"/>
            </a:pPr>
            <a:r>
              <a:rPr lang="zh-CN" altLang="en-US" sz="2400" b="1" dirty="0" smtClean="0"/>
              <a:t>钢</a:t>
            </a:r>
            <a:r>
              <a:rPr lang="zh-CN" altLang="en-US" sz="2400" b="1" dirty="0"/>
              <a:t>铁的相互撞</a:t>
            </a:r>
            <a:r>
              <a:rPr lang="zh-CN" altLang="en-US" sz="2400" b="1" dirty="0" smtClean="0"/>
              <a:t>击</a:t>
            </a:r>
            <a:endParaRPr lang="en-US" altLang="zh-CN" sz="2400" b="1" dirty="0" smtClean="0"/>
          </a:p>
          <a:p>
            <a:pPr marL="342900" indent="-342900" algn="just" eaLnBrk="1" hangingPunct="1">
              <a:lnSpc>
                <a:spcPct val="150000"/>
              </a:lnSpc>
              <a:buFont typeface="Wingdings" panose="05000000000000000000" pitchFamily="2" charset="2"/>
              <a:buChar char="ü"/>
            </a:pPr>
            <a:r>
              <a:rPr lang="zh-CN" altLang="en-US" sz="2400" b="1" dirty="0" smtClean="0"/>
              <a:t>钢</a:t>
            </a:r>
            <a:r>
              <a:rPr lang="zh-CN" altLang="en-US" sz="2400" b="1" dirty="0"/>
              <a:t>铁与水泥地</a:t>
            </a:r>
            <a:r>
              <a:rPr lang="zh-CN" altLang="en-US" sz="2400" b="1" dirty="0" smtClean="0"/>
              <a:t>面撞击</a:t>
            </a:r>
            <a:endParaRPr lang="en-US" altLang="zh-CN" sz="2400" b="1" dirty="0" smtClean="0"/>
          </a:p>
          <a:p>
            <a:pPr marL="342900" indent="-342900" algn="just" eaLnBrk="1" hangingPunct="1">
              <a:lnSpc>
                <a:spcPct val="150000"/>
              </a:lnSpc>
              <a:buFont typeface="Wingdings" panose="05000000000000000000" pitchFamily="2" charset="2"/>
              <a:buChar char="ü"/>
            </a:pPr>
            <a:r>
              <a:rPr lang="zh-CN" altLang="en-US" sz="2400" b="1" dirty="0" smtClean="0"/>
              <a:t>带</a:t>
            </a:r>
            <a:r>
              <a:rPr lang="zh-CN" altLang="en-US" sz="2400" b="1" dirty="0"/>
              <a:t>压管道或容器破裂</a:t>
            </a:r>
            <a:r>
              <a:rPr lang="zh-CN" altLang="en-US" sz="2400" b="1" dirty="0" smtClean="0"/>
              <a:t>时高速喷出的物料与</a:t>
            </a:r>
            <a:r>
              <a:rPr lang="zh-CN" altLang="en-US" sz="2400" b="1" dirty="0"/>
              <a:t>容器壁摩</a:t>
            </a:r>
            <a:r>
              <a:rPr lang="zh-CN" altLang="en-US" sz="2400" b="1" dirty="0" smtClean="0"/>
              <a:t>擦</a:t>
            </a:r>
            <a:endParaRPr lang="zh-CN" altLang="en-US" sz="2400" b="1" dirty="0"/>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2663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266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E94201D-F789-4C8B-83CE-24974FB76E75}"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4338B84A-1BDA-419C-83D9-0C36E581275D}" type="slidenum">
              <a:rPr lang="zh-CN" altLang="en-US"/>
              <a:pPr>
                <a:defRPr/>
              </a:pPr>
              <a:t>22</a:t>
            </a:fld>
            <a:endParaRPr lang="en-US" altLang="zh-CN"/>
          </a:p>
        </p:txBody>
      </p:sp>
      <p:sp>
        <p:nvSpPr>
          <p:cNvPr id="27652" name="Text Box 25"/>
          <p:cNvSpPr txBox="1">
            <a:spLocks noChangeArrowheads="1"/>
          </p:cNvSpPr>
          <p:nvPr/>
        </p:nvSpPr>
        <p:spPr bwMode="auto">
          <a:xfrm>
            <a:off x="304800" y="1371600"/>
            <a:ext cx="84582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zh-CN" altLang="en-US" sz="2400" b="1" dirty="0">
                <a:solidFill>
                  <a:srgbClr val="00CC00"/>
                </a:solidFill>
              </a:rPr>
              <a:t>在燃爆作业场所应采取</a:t>
            </a:r>
            <a:r>
              <a:rPr lang="zh-CN" altLang="en-US" sz="2400" b="1" dirty="0" smtClean="0">
                <a:solidFill>
                  <a:srgbClr val="00CC00"/>
                </a:solidFill>
              </a:rPr>
              <a:t>的避免产生火花措</a:t>
            </a:r>
            <a:r>
              <a:rPr lang="zh-CN" altLang="en-US" sz="2400" b="1" dirty="0">
                <a:solidFill>
                  <a:srgbClr val="00CC00"/>
                </a:solidFill>
              </a:rPr>
              <a:t>施：</a:t>
            </a:r>
          </a:p>
          <a:p>
            <a:pPr marL="457200" indent="-457200" algn="just" eaLnBrk="1" hangingPunct="1">
              <a:lnSpc>
                <a:spcPct val="150000"/>
              </a:lnSpc>
              <a:buFont typeface="+mj-ea"/>
              <a:buAutoNum type="circleNumDbPlain"/>
            </a:pPr>
            <a:r>
              <a:rPr lang="zh-CN" altLang="en-US" sz="2400" b="1" dirty="0" smtClean="0"/>
              <a:t>严</a:t>
            </a:r>
            <a:r>
              <a:rPr lang="zh-CN" altLang="en-US" sz="2400" b="1" dirty="0"/>
              <a:t>禁穿带铁钉的鞋进</a:t>
            </a:r>
            <a:r>
              <a:rPr lang="zh-CN" altLang="en-US" sz="2400" b="1" dirty="0" smtClean="0"/>
              <a:t>入作业场所；</a:t>
            </a:r>
            <a:endParaRPr lang="zh-CN" altLang="en-US" sz="2400" b="1" dirty="0"/>
          </a:p>
          <a:p>
            <a:pPr marL="457200" indent="-457200" algn="just" eaLnBrk="1" hangingPunct="1">
              <a:lnSpc>
                <a:spcPct val="150000"/>
              </a:lnSpc>
              <a:buFont typeface="+mj-ea"/>
              <a:buAutoNum type="circleNumDbPlain"/>
            </a:pPr>
            <a:r>
              <a:rPr lang="zh-CN" altLang="en-US" sz="2400" b="1" dirty="0" smtClean="0"/>
              <a:t>严</a:t>
            </a:r>
            <a:r>
              <a:rPr lang="zh-CN" altLang="en-US" sz="2400" b="1" dirty="0"/>
              <a:t>禁使用能产生冲击火花的工具、器具，必须使用防爆工、器具；</a:t>
            </a:r>
          </a:p>
          <a:p>
            <a:pPr marL="457200" indent="-457200" algn="just" eaLnBrk="1" hangingPunct="1">
              <a:lnSpc>
                <a:spcPct val="150000"/>
              </a:lnSpc>
              <a:buFont typeface="+mj-ea"/>
              <a:buAutoNum type="circleNumDbPlain"/>
            </a:pPr>
            <a:r>
              <a:rPr lang="zh-CN" altLang="en-US" sz="2400" b="1" dirty="0" smtClean="0"/>
              <a:t>在</a:t>
            </a:r>
            <a:r>
              <a:rPr lang="zh-CN" altLang="en-US" sz="2400" b="1" dirty="0"/>
              <a:t>机械设备中可能产生撞击和摩擦的两部分应采用不同的金属；</a:t>
            </a:r>
          </a:p>
          <a:p>
            <a:pPr marL="457200" indent="-457200" algn="just" eaLnBrk="1" hangingPunct="1">
              <a:lnSpc>
                <a:spcPct val="150000"/>
              </a:lnSpc>
              <a:buFont typeface="+mj-ea"/>
              <a:buAutoNum type="circleNumDbPlain"/>
            </a:pPr>
            <a:r>
              <a:rPr lang="zh-CN" altLang="en-US" sz="2400" b="1" dirty="0" smtClean="0"/>
              <a:t>在易燃易爆场所铺</a:t>
            </a:r>
            <a:r>
              <a:rPr lang="zh-CN" altLang="en-US" sz="2400" b="1" dirty="0"/>
              <a:t>设不发火地面。</a:t>
            </a:r>
            <a:endParaRPr lang="zh-CN" altLang="en-US" sz="2400" dirty="0"/>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2765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276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quarter" idx="10"/>
          </p:nvPr>
        </p:nvSpPr>
        <p:spPr/>
        <p:txBody>
          <a:bodyPr/>
          <a:lstStyle/>
          <a:p>
            <a:pPr>
              <a:defRPr/>
            </a:pPr>
            <a:fld id="{11F57796-77DD-4264-94F9-F48A00AFAF53}" type="datetime1">
              <a:rPr lang="zh-CN" altLang="en-US"/>
              <a:pPr>
                <a:defRPr/>
              </a:pPr>
              <a:t>2017/4/18</a:t>
            </a:fld>
            <a:endParaRPr lang="en-US" altLang="zh-CN"/>
          </a:p>
        </p:txBody>
      </p:sp>
      <p:sp>
        <p:nvSpPr>
          <p:cNvPr id="8" name="Slide Number Placeholder 6"/>
          <p:cNvSpPr>
            <a:spLocks noGrp="1"/>
          </p:cNvSpPr>
          <p:nvPr>
            <p:ph type="sldNum" sz="quarter" idx="12"/>
          </p:nvPr>
        </p:nvSpPr>
        <p:spPr/>
        <p:txBody>
          <a:bodyPr/>
          <a:lstStyle/>
          <a:p>
            <a:pPr>
              <a:defRPr/>
            </a:pPr>
            <a:fld id="{7D5353FB-53E3-4A58-B412-28CCD12575D0}" type="slidenum">
              <a:rPr lang="zh-CN" altLang="en-US"/>
              <a:pPr>
                <a:defRPr/>
              </a:pPr>
              <a:t>23</a:t>
            </a:fld>
            <a:endParaRPr lang="en-US" altLang="zh-CN"/>
          </a:p>
        </p:txBody>
      </p:sp>
      <p:pic>
        <p:nvPicPr>
          <p:cNvPr id="286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28600" y="2057400"/>
            <a:ext cx="4343400" cy="3352800"/>
          </a:xfrm>
          <a:noFill/>
          <a:extLst>
            <a:ext uri="{909E8E84-426E-40DD-AFC4-6F175D3DCCD1}">
              <a14:hiddenFill xmlns:a14="http://schemas.microsoft.com/office/drawing/2010/main">
                <a:solidFill>
                  <a:srgbClr val="FFFFFF"/>
                </a:solidFill>
              </a14:hiddenFill>
            </a:ext>
          </a:extLst>
        </p:spPr>
      </p:pic>
      <p:sp>
        <p:nvSpPr>
          <p:cNvPr id="28677" name="Text Box 3"/>
          <p:cNvSpPr txBox="1">
            <a:spLocks noChangeArrowheads="1"/>
          </p:cNvSpPr>
          <p:nvPr/>
        </p:nvSpPr>
        <p:spPr bwMode="auto">
          <a:xfrm>
            <a:off x="228600" y="1371600"/>
            <a:ext cx="86106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20000"/>
              </a:lnSpc>
            </a:pPr>
            <a:r>
              <a:rPr lang="zh-CN" altLang="en-US" sz="2400" b="1" dirty="0"/>
              <a:t>防爆工具、器具 </a:t>
            </a:r>
          </a:p>
        </p:txBody>
      </p:sp>
      <p:pic>
        <p:nvPicPr>
          <p:cNvPr id="28678" name="Picture 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800600" y="2057400"/>
            <a:ext cx="3962400" cy="3352800"/>
          </a:xfrm>
          <a:noFill/>
          <a:extLst>
            <a:ext uri="{909E8E84-426E-40DD-AFC4-6F175D3DCCD1}">
              <a14:hiddenFill xmlns:a14="http://schemas.microsoft.com/office/drawing/2010/main">
                <a:solidFill>
                  <a:srgbClr val="FFFFFF"/>
                </a:solidFill>
              </a14:hiddenFill>
            </a:ext>
          </a:extLst>
        </p:spPr>
      </p:pic>
      <p:sp>
        <p:nvSpPr>
          <p:cNvPr id="10"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28680" name="Group 9"/>
          <p:cNvGrpSpPr>
            <a:grpSpLocks/>
          </p:cNvGrpSpPr>
          <p:nvPr/>
        </p:nvGrpSpPr>
        <p:grpSpPr bwMode="auto">
          <a:xfrm>
            <a:off x="152400" y="152400"/>
            <a:ext cx="2362200" cy="1000125"/>
            <a:chOff x="152400" y="152400"/>
            <a:chExt cx="2362200" cy="1000125"/>
          </a:xfrm>
        </p:grpSpPr>
        <p:sp>
          <p:nvSpPr>
            <p:cNvPr id="12"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2868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quarter" idx="10"/>
          </p:nvPr>
        </p:nvSpPr>
        <p:spPr/>
        <p:txBody>
          <a:bodyPr/>
          <a:lstStyle/>
          <a:p>
            <a:pPr>
              <a:defRPr/>
            </a:pPr>
            <a:fld id="{B5A0C770-99CD-4BF5-AF46-9CBAA4B571BB}" type="datetime1">
              <a:rPr lang="zh-CN" altLang="en-US"/>
              <a:pPr>
                <a:defRPr/>
              </a:pPr>
              <a:t>2017/4/18</a:t>
            </a:fld>
            <a:endParaRPr lang="en-US" altLang="zh-CN"/>
          </a:p>
        </p:txBody>
      </p:sp>
      <p:sp>
        <p:nvSpPr>
          <p:cNvPr id="8" name="Slide Number Placeholder 6"/>
          <p:cNvSpPr>
            <a:spLocks noGrp="1"/>
          </p:cNvSpPr>
          <p:nvPr>
            <p:ph type="sldNum" sz="quarter" idx="12"/>
          </p:nvPr>
        </p:nvSpPr>
        <p:spPr/>
        <p:txBody>
          <a:bodyPr/>
          <a:lstStyle/>
          <a:p>
            <a:pPr>
              <a:defRPr/>
            </a:pPr>
            <a:fld id="{BD3A486D-05D4-4BD6-9563-8EFD8E6B9F5B}" type="slidenum">
              <a:rPr lang="zh-CN" altLang="en-US"/>
              <a:pPr>
                <a:defRPr/>
              </a:pPr>
              <a:t>24</a:t>
            </a:fld>
            <a:endParaRPr lang="en-US" altLang="zh-CN"/>
          </a:p>
        </p:txBody>
      </p:sp>
      <p:pic>
        <p:nvPicPr>
          <p:cNvPr id="29700" name="Picture 8"/>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81000" y="2209800"/>
            <a:ext cx="3675063" cy="3200400"/>
          </a:xfrm>
          <a:noFill/>
          <a:extLst>
            <a:ext uri="{909E8E84-426E-40DD-AFC4-6F175D3DCCD1}">
              <a14:hiddenFill xmlns:a14="http://schemas.microsoft.com/office/drawing/2010/main">
                <a:solidFill>
                  <a:srgbClr val="FFFFFF"/>
                </a:solidFill>
              </a14:hiddenFill>
            </a:ext>
          </a:extLst>
        </p:spPr>
      </p:pic>
      <p:sp>
        <p:nvSpPr>
          <p:cNvPr id="29701" name="Text Box 4"/>
          <p:cNvSpPr txBox="1">
            <a:spLocks noChangeArrowheads="1"/>
          </p:cNvSpPr>
          <p:nvPr/>
        </p:nvSpPr>
        <p:spPr bwMode="auto">
          <a:xfrm>
            <a:off x="304800" y="1447800"/>
            <a:ext cx="86106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20000"/>
              </a:lnSpc>
            </a:pPr>
            <a:r>
              <a:rPr lang="zh-CN" altLang="en-US" sz="2400" b="1" dirty="0"/>
              <a:t>防爆工具、器具 </a:t>
            </a:r>
          </a:p>
        </p:txBody>
      </p:sp>
      <p:pic>
        <p:nvPicPr>
          <p:cNvPr id="29702" name="Picture 10"/>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191000" y="2057400"/>
            <a:ext cx="4727575" cy="3505200"/>
          </a:xfrm>
          <a:noFill/>
          <a:extLst>
            <a:ext uri="{909E8E84-426E-40DD-AFC4-6F175D3DCCD1}">
              <a14:hiddenFill xmlns:a14="http://schemas.microsoft.com/office/drawing/2010/main">
                <a:solidFill>
                  <a:srgbClr val="FFFFFF"/>
                </a:solidFill>
              </a14:hiddenFill>
            </a:ext>
          </a:extLst>
        </p:spPr>
      </p:pic>
      <p:sp>
        <p:nvSpPr>
          <p:cNvPr id="10"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29704" name="Group 9"/>
          <p:cNvGrpSpPr>
            <a:grpSpLocks/>
          </p:cNvGrpSpPr>
          <p:nvPr/>
        </p:nvGrpSpPr>
        <p:grpSpPr bwMode="auto">
          <a:xfrm>
            <a:off x="152400" y="152400"/>
            <a:ext cx="2362200" cy="1000125"/>
            <a:chOff x="152400" y="152400"/>
            <a:chExt cx="2362200" cy="1000125"/>
          </a:xfrm>
        </p:grpSpPr>
        <p:sp>
          <p:nvSpPr>
            <p:cNvPr id="12"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2970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F55370FA-7E89-45EE-93A0-5F438F832031}"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2B5A126D-D812-4252-82BD-C6BF7B404BF5}" type="slidenum">
              <a:rPr lang="zh-CN" altLang="en-US"/>
              <a:pPr>
                <a:defRPr/>
              </a:pPr>
              <a:t>25</a:t>
            </a:fld>
            <a:endParaRPr lang="en-US" altLang="zh-CN"/>
          </a:p>
        </p:txBody>
      </p:sp>
      <p:sp>
        <p:nvSpPr>
          <p:cNvPr id="30724" name="Text Box 3"/>
          <p:cNvSpPr txBox="1">
            <a:spLocks noChangeArrowheads="1"/>
          </p:cNvSpPr>
          <p:nvPr/>
        </p:nvSpPr>
        <p:spPr bwMode="auto">
          <a:xfrm>
            <a:off x="304800" y="1143000"/>
            <a:ext cx="86106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zh-CN" altLang="en-US" sz="2400" b="1" dirty="0" smtClean="0">
                <a:solidFill>
                  <a:srgbClr val="FFFF00"/>
                </a:solidFill>
              </a:rPr>
              <a:t>不</a:t>
            </a:r>
            <a:r>
              <a:rPr lang="zh-CN" altLang="en-US" sz="2400" b="1" dirty="0">
                <a:solidFill>
                  <a:srgbClr val="FFFF00"/>
                </a:solidFill>
              </a:rPr>
              <a:t>发生火花地面的作用：</a:t>
            </a:r>
          </a:p>
          <a:p>
            <a:pPr marL="457200" indent="-457200" algn="just" eaLnBrk="1" hangingPunct="1">
              <a:lnSpc>
                <a:spcPct val="150000"/>
              </a:lnSpc>
              <a:buFont typeface="+mj-ea"/>
              <a:buAutoNum type="circleNumDbPlain"/>
            </a:pPr>
            <a:r>
              <a:rPr lang="en-US" altLang="zh-CN" sz="2400" b="1" dirty="0" smtClean="0"/>
              <a:t> </a:t>
            </a:r>
            <a:r>
              <a:rPr lang="zh-CN" altLang="en-US" sz="2400" b="1" dirty="0" smtClean="0"/>
              <a:t>避</a:t>
            </a:r>
            <a:r>
              <a:rPr lang="zh-CN" altLang="en-US" sz="2400" b="1" dirty="0"/>
              <a:t>免穿带铁钉的鞋在行走中或者避免搬运钢瓶与地面摩擦发生火花；避免一般铁制物件或者工具跌落到地面碰击摩擦时发生火花</a:t>
            </a:r>
            <a:r>
              <a:rPr lang="zh-CN" altLang="en-US" sz="2400" b="1" dirty="0" smtClean="0"/>
              <a:t>；有</a:t>
            </a:r>
            <a:r>
              <a:rPr lang="zh-CN" altLang="en-US" sz="2400" b="1" dirty="0"/>
              <a:t>适合的硬度，减少被受撞击摩擦的机会；</a:t>
            </a:r>
          </a:p>
          <a:p>
            <a:pPr marL="457200" indent="-457200" algn="just" eaLnBrk="1" hangingPunct="1">
              <a:lnSpc>
                <a:spcPct val="150000"/>
              </a:lnSpc>
              <a:buFont typeface="+mj-ea"/>
              <a:buAutoNum type="circleNumDbPlain"/>
            </a:pPr>
            <a:r>
              <a:rPr lang="zh-CN" altLang="en-US" sz="2400" b="1" dirty="0" smtClean="0"/>
              <a:t>表</a:t>
            </a:r>
            <a:r>
              <a:rPr lang="zh-CN" altLang="en-US" sz="2400" b="1" dirty="0"/>
              <a:t>面平滑无缝，便于冲洗落在地上的残液以及其他杂质；</a:t>
            </a:r>
          </a:p>
          <a:p>
            <a:pPr marL="457200" indent="-457200" algn="just" eaLnBrk="1" hangingPunct="1">
              <a:lnSpc>
                <a:spcPct val="150000"/>
              </a:lnSpc>
              <a:buFont typeface="+mj-ea"/>
              <a:buAutoNum type="circleNumDbPlain"/>
            </a:pPr>
            <a:r>
              <a:rPr lang="zh-CN" altLang="en-US" sz="2400" b="1" dirty="0" smtClean="0"/>
              <a:t>有</a:t>
            </a:r>
            <a:r>
              <a:rPr lang="zh-CN" altLang="en-US" sz="2400" b="1" dirty="0"/>
              <a:t>一定的传导静电能力，以导除生产中物料和设备摩擦产生的静电</a:t>
            </a:r>
            <a:r>
              <a:rPr lang="zh-CN" altLang="en-US" sz="2400" b="1" dirty="0" smtClean="0"/>
              <a:t>。</a:t>
            </a:r>
            <a:endParaRPr lang="en-US" altLang="zh-CN" sz="2400" b="1" dirty="0" smtClean="0"/>
          </a:p>
          <a:p>
            <a:pPr algn="just" eaLnBrk="1" hangingPunct="1">
              <a:lnSpc>
                <a:spcPct val="150000"/>
              </a:lnSpc>
            </a:pPr>
            <a:r>
              <a:rPr lang="en-US" altLang="zh-CN" sz="2400" b="1" dirty="0">
                <a:solidFill>
                  <a:srgbClr val="00FF00"/>
                </a:solidFill>
              </a:rPr>
              <a:t>《</a:t>
            </a:r>
            <a:r>
              <a:rPr lang="zh-CN" altLang="en-US" sz="2400" b="1" dirty="0">
                <a:solidFill>
                  <a:srgbClr val="00FF00"/>
                </a:solidFill>
              </a:rPr>
              <a:t>建筑设计防火规范</a:t>
            </a:r>
            <a:r>
              <a:rPr lang="en-US" altLang="zh-CN" sz="2400" b="1" dirty="0" smtClean="0">
                <a:solidFill>
                  <a:srgbClr val="00FF00"/>
                </a:solidFill>
              </a:rPr>
              <a:t>》</a:t>
            </a:r>
            <a:r>
              <a:rPr lang="zh-CN" altLang="en-US" sz="2400" b="1" dirty="0" smtClean="0">
                <a:solidFill>
                  <a:srgbClr val="00FF00"/>
                </a:solidFill>
              </a:rPr>
              <a:t>和</a:t>
            </a:r>
            <a:r>
              <a:rPr lang="en-US" altLang="zh-CN" sz="2400" b="1" dirty="0">
                <a:solidFill>
                  <a:srgbClr val="00FF00"/>
                </a:solidFill>
              </a:rPr>
              <a:t>《</a:t>
            </a:r>
            <a:r>
              <a:rPr lang="zh-CN" altLang="en-US" sz="2400" b="1" dirty="0">
                <a:solidFill>
                  <a:srgbClr val="00FF00"/>
                </a:solidFill>
              </a:rPr>
              <a:t>城镇燃气设计规范</a:t>
            </a:r>
            <a:r>
              <a:rPr lang="en-US" altLang="zh-CN" sz="2400" b="1" dirty="0" smtClean="0">
                <a:solidFill>
                  <a:srgbClr val="00FF00"/>
                </a:solidFill>
              </a:rPr>
              <a:t>》</a:t>
            </a:r>
            <a:r>
              <a:rPr lang="zh-CN" altLang="en-US" sz="2400" b="1" dirty="0" smtClean="0">
                <a:solidFill>
                  <a:srgbClr val="00FF00"/>
                </a:solidFill>
              </a:rPr>
              <a:t>对</a:t>
            </a:r>
            <a:r>
              <a:rPr lang="zh-CN" altLang="en-US" sz="2400" b="1" dirty="0">
                <a:solidFill>
                  <a:srgbClr val="00FF00"/>
                </a:solidFill>
              </a:rPr>
              <a:t>不发火地面的铺</a:t>
            </a:r>
            <a:r>
              <a:rPr lang="zh-CN" altLang="en-US" sz="2400" b="1" dirty="0" smtClean="0">
                <a:solidFill>
                  <a:srgbClr val="00FF00"/>
                </a:solidFill>
              </a:rPr>
              <a:t>设技术标准和使用作</a:t>
            </a:r>
            <a:r>
              <a:rPr lang="zh-CN" altLang="en-US" sz="2400" b="1" dirty="0">
                <a:solidFill>
                  <a:srgbClr val="00FF00"/>
                </a:solidFill>
              </a:rPr>
              <a:t>了明确的规定</a:t>
            </a:r>
            <a:r>
              <a:rPr lang="zh-CN" altLang="en-US" sz="2400" b="1" dirty="0" smtClean="0">
                <a:solidFill>
                  <a:srgbClr val="00FF00"/>
                </a:solidFill>
              </a:rPr>
              <a:t>。</a:t>
            </a:r>
            <a:endParaRPr lang="zh-CN" altLang="en-US" sz="2400" b="1" dirty="0">
              <a:solidFill>
                <a:srgbClr val="00FF00"/>
              </a:solidFill>
            </a:endParaRP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3072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307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0FF61AE-1AD6-43EC-A32F-5354E304D57F}"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772ACA22-13DB-4831-B72E-5CDB89E9ACF8}" type="slidenum">
              <a:rPr lang="zh-CN" altLang="en-US"/>
              <a:pPr>
                <a:defRPr/>
              </a:pPr>
              <a:t>26</a:t>
            </a:fld>
            <a:endParaRPr lang="en-US" altLang="zh-CN"/>
          </a:p>
        </p:txBody>
      </p:sp>
      <p:sp>
        <p:nvSpPr>
          <p:cNvPr id="36868" name="Text Box 4"/>
          <p:cNvSpPr txBox="1">
            <a:spLocks noChangeArrowheads="1"/>
          </p:cNvSpPr>
          <p:nvPr/>
        </p:nvSpPr>
        <p:spPr bwMode="auto">
          <a:xfrm>
            <a:off x="152400" y="1295400"/>
            <a:ext cx="87630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zh-CN" altLang="en-US" sz="2800" b="1" dirty="0" smtClean="0">
                <a:solidFill>
                  <a:srgbClr val="FF3399"/>
                </a:solidFill>
              </a:rPr>
              <a:t>（</a:t>
            </a:r>
            <a:r>
              <a:rPr lang="en-US" altLang="zh-CN" sz="2800" b="1" dirty="0" smtClean="0">
                <a:solidFill>
                  <a:srgbClr val="FF3399"/>
                </a:solidFill>
              </a:rPr>
              <a:t>2</a:t>
            </a:r>
            <a:r>
              <a:rPr lang="zh-CN" altLang="en-US" sz="2800" b="1" dirty="0" smtClean="0">
                <a:solidFill>
                  <a:srgbClr val="FF3399"/>
                </a:solidFill>
              </a:rPr>
              <a:t>）、</a:t>
            </a:r>
            <a:r>
              <a:rPr lang="zh-CN" altLang="en-US" sz="2800" b="1" dirty="0">
                <a:solidFill>
                  <a:srgbClr val="FF3399"/>
                </a:solidFill>
              </a:rPr>
              <a:t>防止绝热压缩：</a:t>
            </a:r>
            <a:endParaRPr lang="en-US" altLang="zh-CN" sz="2800" b="1" dirty="0">
              <a:solidFill>
                <a:srgbClr val="FF3399"/>
              </a:solidFill>
            </a:endParaRPr>
          </a:p>
          <a:p>
            <a:pPr algn="just" eaLnBrk="1" hangingPunct="1">
              <a:lnSpc>
                <a:spcPct val="150000"/>
              </a:lnSpc>
            </a:pPr>
            <a:r>
              <a:rPr lang="zh-CN" altLang="en-US" sz="2800" b="1" dirty="0"/>
              <a:t>绝热压</a:t>
            </a:r>
            <a:r>
              <a:rPr lang="zh-CN" altLang="en-US" sz="2800" b="1" dirty="0" smtClean="0"/>
              <a:t>缩可导致可</a:t>
            </a:r>
            <a:r>
              <a:rPr lang="zh-CN" altLang="en-US" sz="2800" b="1" dirty="0"/>
              <a:t>燃气</a:t>
            </a:r>
            <a:r>
              <a:rPr lang="zh-CN" altLang="en-US" sz="2800" b="1" dirty="0" smtClean="0"/>
              <a:t>体的温</a:t>
            </a:r>
            <a:r>
              <a:rPr lang="zh-CN" altLang="en-US" sz="2800" b="1" dirty="0"/>
              <a:t>度急</a:t>
            </a:r>
            <a:r>
              <a:rPr lang="zh-CN" altLang="en-US" sz="2800" b="1" dirty="0" smtClean="0"/>
              <a:t>剧升高而</a:t>
            </a:r>
            <a:r>
              <a:rPr lang="zh-CN" altLang="en-US" sz="2800" b="1" dirty="0"/>
              <a:t>自燃着火</a:t>
            </a:r>
            <a:r>
              <a:rPr lang="zh-CN" altLang="en-US" sz="2800" b="1" dirty="0" smtClean="0"/>
              <a:t>。</a:t>
            </a:r>
            <a:endParaRPr lang="en-US" altLang="zh-CN" sz="2800" b="1" dirty="0" smtClean="0"/>
          </a:p>
          <a:p>
            <a:pPr algn="just" eaLnBrk="1" hangingPunct="1">
              <a:lnSpc>
                <a:spcPct val="150000"/>
              </a:lnSpc>
            </a:pPr>
            <a:r>
              <a:rPr lang="zh-CN" altLang="en-US" sz="2800" b="1" dirty="0" smtClean="0">
                <a:solidFill>
                  <a:srgbClr val="FF3399"/>
                </a:solidFill>
              </a:rPr>
              <a:t>（</a:t>
            </a:r>
            <a:r>
              <a:rPr lang="en-US" altLang="zh-CN" sz="2800" b="1" dirty="0" smtClean="0">
                <a:solidFill>
                  <a:srgbClr val="FF3399"/>
                </a:solidFill>
              </a:rPr>
              <a:t>3</a:t>
            </a:r>
            <a:r>
              <a:rPr lang="zh-CN" altLang="en-US" sz="2800" b="1" dirty="0" smtClean="0">
                <a:solidFill>
                  <a:srgbClr val="FF3399"/>
                </a:solidFill>
              </a:rPr>
              <a:t>）、</a:t>
            </a:r>
            <a:r>
              <a:rPr lang="zh-CN" altLang="en-US" sz="2800" b="1" dirty="0">
                <a:solidFill>
                  <a:srgbClr val="FF3399"/>
                </a:solidFill>
              </a:rPr>
              <a:t>防止表面高温：</a:t>
            </a:r>
            <a:r>
              <a:rPr lang="zh-CN" altLang="en-US" sz="2800" b="1" dirty="0"/>
              <a:t>可燃物，尤其一些燃点较低的物质，与高温表面接触或接近时间较长可能被引燃</a:t>
            </a:r>
            <a:r>
              <a:rPr lang="zh-CN" altLang="en-US" sz="2800" b="1" dirty="0" smtClean="0"/>
              <a:t>。</a:t>
            </a:r>
            <a:endParaRPr lang="en-US" altLang="zh-CN" sz="2400" b="1" dirty="0"/>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3687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368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0FF61AE-1AD6-43EC-A32F-5354E304D57F}"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772ACA22-13DB-4831-B72E-5CDB89E9ACF8}" type="slidenum">
              <a:rPr lang="zh-CN" altLang="en-US"/>
              <a:pPr>
                <a:defRPr/>
              </a:pPr>
              <a:t>27</a:t>
            </a:fld>
            <a:endParaRPr lang="en-US" altLang="zh-CN"/>
          </a:p>
        </p:txBody>
      </p:sp>
      <p:sp>
        <p:nvSpPr>
          <p:cNvPr id="36868" name="Text Box 4"/>
          <p:cNvSpPr txBox="1">
            <a:spLocks noChangeArrowheads="1"/>
          </p:cNvSpPr>
          <p:nvPr/>
        </p:nvSpPr>
        <p:spPr bwMode="auto">
          <a:xfrm>
            <a:off x="152400" y="1295400"/>
            <a:ext cx="87630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zh-CN" altLang="en-US" sz="2400" b="1" dirty="0" smtClean="0">
                <a:solidFill>
                  <a:srgbClr val="00FF00"/>
                </a:solidFill>
              </a:rPr>
              <a:t>常</a:t>
            </a:r>
            <a:r>
              <a:rPr lang="zh-CN" altLang="en-US" sz="2400" b="1" dirty="0">
                <a:solidFill>
                  <a:srgbClr val="00FF00"/>
                </a:solidFill>
              </a:rPr>
              <a:t>见高温表面包括：</a:t>
            </a:r>
            <a:endParaRPr lang="en-US" altLang="zh-CN" sz="2400" b="1" dirty="0">
              <a:solidFill>
                <a:srgbClr val="00FF00"/>
              </a:solidFill>
            </a:endParaRPr>
          </a:p>
          <a:p>
            <a:pPr marL="457200" indent="-457200" algn="just" eaLnBrk="1" hangingPunct="1">
              <a:lnSpc>
                <a:spcPct val="150000"/>
              </a:lnSpc>
              <a:buFont typeface="+mj-ea"/>
              <a:buAutoNum type="circleNumDbPlain"/>
            </a:pPr>
            <a:r>
              <a:rPr lang="zh-CN" altLang="en-US" sz="2400" b="1" dirty="0" smtClean="0"/>
              <a:t>加</a:t>
            </a:r>
            <a:r>
              <a:rPr lang="zh-CN" altLang="en-US" sz="2400" b="1" dirty="0"/>
              <a:t>热装置、高温物料容器或管道、高温反应器、</a:t>
            </a:r>
            <a:r>
              <a:rPr lang="zh-CN" altLang="en-US" sz="2400" b="1" dirty="0" smtClean="0"/>
              <a:t>塔</a:t>
            </a:r>
            <a:r>
              <a:rPr lang="zh-CN" altLang="en-US" sz="2400" b="1" dirty="0"/>
              <a:t>器</a:t>
            </a:r>
            <a:r>
              <a:rPr lang="zh-CN" altLang="en-US" sz="2400" b="1" dirty="0" smtClean="0"/>
              <a:t>等</a:t>
            </a:r>
            <a:endParaRPr lang="en-US" altLang="zh-CN" sz="2400" b="1" dirty="0"/>
          </a:p>
          <a:p>
            <a:pPr marL="457200" indent="-457200" algn="just" eaLnBrk="1" hangingPunct="1">
              <a:lnSpc>
                <a:spcPct val="150000"/>
              </a:lnSpc>
              <a:buFont typeface="+mj-ea"/>
              <a:buAutoNum type="circleNumDbPlain"/>
            </a:pPr>
            <a:r>
              <a:rPr lang="zh-CN" altLang="en-US" sz="2400" b="1" dirty="0" smtClean="0"/>
              <a:t>因</a:t>
            </a:r>
            <a:r>
              <a:rPr lang="zh-CN" altLang="en-US" sz="2400" b="1" dirty="0"/>
              <a:t>机械摩擦导致发热的转动部分</a:t>
            </a:r>
            <a:endParaRPr lang="en-US" altLang="zh-CN" sz="2400" b="1" dirty="0"/>
          </a:p>
          <a:p>
            <a:pPr marL="457200" indent="-457200" algn="just" eaLnBrk="1" hangingPunct="1">
              <a:lnSpc>
                <a:spcPct val="150000"/>
              </a:lnSpc>
              <a:buFont typeface="+mj-ea"/>
              <a:buAutoNum type="circleNumDbPlain"/>
            </a:pPr>
            <a:r>
              <a:rPr lang="zh-CN" altLang="en-US" sz="2400" b="1" dirty="0" smtClean="0"/>
              <a:t>烟</a:t>
            </a:r>
            <a:r>
              <a:rPr lang="zh-CN" altLang="en-US" sz="2400" b="1" dirty="0"/>
              <a:t>筒通道</a:t>
            </a:r>
            <a:endParaRPr lang="en-US" altLang="zh-CN" sz="2400" b="1" dirty="0"/>
          </a:p>
          <a:p>
            <a:pPr marL="457200" indent="-457200" algn="just" eaLnBrk="1" hangingPunct="1">
              <a:lnSpc>
                <a:spcPct val="150000"/>
              </a:lnSpc>
              <a:buFont typeface="+mj-ea"/>
              <a:buAutoNum type="circleNumDbPlain"/>
            </a:pPr>
            <a:r>
              <a:rPr lang="zh-CN" altLang="en-US" sz="2400" b="1" dirty="0" smtClean="0"/>
              <a:t>熔</a:t>
            </a:r>
            <a:r>
              <a:rPr lang="zh-CN" altLang="en-US" sz="2400" b="1" dirty="0"/>
              <a:t>融金属</a:t>
            </a:r>
          </a:p>
          <a:p>
            <a:pPr algn="just" eaLnBrk="1" hangingPunct="1">
              <a:lnSpc>
                <a:spcPct val="150000"/>
              </a:lnSpc>
            </a:pPr>
            <a:r>
              <a:rPr lang="zh-CN" altLang="en-US" sz="2400" b="1" dirty="0">
                <a:solidFill>
                  <a:srgbClr val="FFC000"/>
                </a:solidFill>
              </a:rPr>
              <a:t>为防止这类火灾，高温表面应当保温或隔热，可燃气体的排放口应远离高温表面，禁止在高温表面烘烤衣物。此外，还应当注意清除高温表面的油污等，以防止它们受热自燃。</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3687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368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42345276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281EF1F-91E8-40CB-98C9-53554947E245}"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C26619BE-A654-418C-9B33-5566415019B1}" type="slidenum">
              <a:rPr lang="zh-CN" altLang="en-US"/>
              <a:pPr>
                <a:defRPr/>
              </a:pPr>
              <a:t>28</a:t>
            </a:fld>
            <a:endParaRPr lang="en-US" altLang="zh-CN"/>
          </a:p>
        </p:txBody>
      </p:sp>
      <p:sp>
        <p:nvSpPr>
          <p:cNvPr id="37892" name="Text Box 4"/>
          <p:cNvSpPr txBox="1">
            <a:spLocks noChangeArrowheads="1"/>
          </p:cNvSpPr>
          <p:nvPr/>
        </p:nvSpPr>
        <p:spPr bwMode="auto">
          <a:xfrm>
            <a:off x="228600" y="1295400"/>
            <a:ext cx="8686800" cy="4918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40000"/>
              </a:lnSpc>
            </a:pPr>
            <a:r>
              <a:rPr lang="zh-CN" altLang="en-US" sz="2400" b="1" dirty="0" smtClean="0">
                <a:solidFill>
                  <a:srgbClr val="FF3399"/>
                </a:solidFill>
              </a:rPr>
              <a:t>（</a:t>
            </a:r>
            <a:r>
              <a:rPr lang="en-US" altLang="zh-CN" sz="2400" b="1" dirty="0" smtClean="0">
                <a:solidFill>
                  <a:srgbClr val="FF3399"/>
                </a:solidFill>
              </a:rPr>
              <a:t>4</a:t>
            </a:r>
            <a:r>
              <a:rPr lang="zh-CN" altLang="en-US" sz="2400" b="1" dirty="0" smtClean="0">
                <a:solidFill>
                  <a:srgbClr val="FF3399"/>
                </a:solidFill>
              </a:rPr>
              <a:t>）、</a:t>
            </a:r>
            <a:r>
              <a:rPr lang="zh-CN" altLang="en-US" sz="2400" b="1" dirty="0">
                <a:solidFill>
                  <a:srgbClr val="FF3399"/>
                </a:solidFill>
              </a:rPr>
              <a:t>避免热射线（日光）：</a:t>
            </a:r>
            <a:r>
              <a:rPr lang="zh-CN" altLang="en-US" sz="2400" b="1" dirty="0"/>
              <a:t>直射的太阳光通过凸透镜及弧形、有气泡或不平的玻璃等，都可能被聚焦形成高温热点，引燃可燃物。为此，有爆炸危险的厂房和仓库必须</a:t>
            </a:r>
            <a:r>
              <a:rPr lang="zh-CN" altLang="en-US" sz="2400" b="1" dirty="0">
                <a:solidFill>
                  <a:srgbClr val="FF0000"/>
                </a:solidFill>
              </a:rPr>
              <a:t>采取避阳</a:t>
            </a:r>
            <a:r>
              <a:rPr lang="zh-CN" altLang="en-US" sz="2400" b="1" dirty="0"/>
              <a:t>措施。如将门窗涂上白漆或者采用磨砂玻璃等。</a:t>
            </a:r>
            <a:endParaRPr lang="en-US" altLang="zh-CN" sz="2400" b="1" dirty="0"/>
          </a:p>
          <a:p>
            <a:pPr algn="just" eaLnBrk="1" hangingPunct="1">
              <a:lnSpc>
                <a:spcPct val="140000"/>
              </a:lnSpc>
            </a:pPr>
            <a:endParaRPr lang="zh-CN" altLang="en-US" sz="2400" b="1" dirty="0"/>
          </a:p>
          <a:p>
            <a:pPr algn="just" eaLnBrk="1" hangingPunct="1">
              <a:lnSpc>
                <a:spcPct val="140000"/>
              </a:lnSpc>
            </a:pPr>
            <a:r>
              <a:rPr lang="zh-CN" altLang="en-US" sz="2400" b="1" dirty="0" smtClean="0">
                <a:solidFill>
                  <a:srgbClr val="FF3399"/>
                </a:solidFill>
              </a:rPr>
              <a:t>（</a:t>
            </a:r>
            <a:r>
              <a:rPr lang="en-US" altLang="zh-CN" sz="2400" b="1" dirty="0" smtClean="0">
                <a:solidFill>
                  <a:srgbClr val="FF3399"/>
                </a:solidFill>
              </a:rPr>
              <a:t>5</a:t>
            </a:r>
            <a:r>
              <a:rPr lang="zh-CN" altLang="en-US" sz="2400" b="1" dirty="0" smtClean="0">
                <a:solidFill>
                  <a:srgbClr val="FF3399"/>
                </a:solidFill>
              </a:rPr>
              <a:t>）、</a:t>
            </a:r>
            <a:r>
              <a:rPr lang="zh-CN" altLang="en-US" sz="2400" b="1" dirty="0">
                <a:solidFill>
                  <a:srgbClr val="FF3399"/>
                </a:solidFill>
              </a:rPr>
              <a:t>防止电器火花：</a:t>
            </a:r>
            <a:r>
              <a:rPr lang="zh-CN" altLang="en-US" sz="2400" b="1" dirty="0"/>
              <a:t>由于接触不良而引起的放电，发热；超负荷引起的发热和燃烧。火灾的统计数据表明，由于电器设备使用不当引起的火灾爆炸事故在火灾爆炸事故中占有较大的比例。</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3789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378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B1EE304-ED9B-421C-B230-7C2C202247E9}" type="datetime1">
              <a:rPr lang="zh-CN" altLang="en-US"/>
              <a:pPr>
                <a:defRPr/>
              </a:pPr>
              <a:t>2017/4/18</a:t>
            </a:fld>
            <a:endParaRPr lang="en-US" altLang="zh-CN" dirty="0"/>
          </a:p>
        </p:txBody>
      </p:sp>
      <p:sp>
        <p:nvSpPr>
          <p:cNvPr id="6" name="Slide Number Placeholder 5"/>
          <p:cNvSpPr>
            <a:spLocks noGrp="1"/>
          </p:cNvSpPr>
          <p:nvPr>
            <p:ph type="sldNum" sz="quarter" idx="12"/>
          </p:nvPr>
        </p:nvSpPr>
        <p:spPr/>
        <p:txBody>
          <a:bodyPr/>
          <a:lstStyle/>
          <a:p>
            <a:pPr>
              <a:defRPr/>
            </a:pPr>
            <a:fld id="{94D6A014-5DBE-4E38-A163-6E37EF49A337}" type="slidenum">
              <a:rPr lang="zh-CN" altLang="en-US"/>
              <a:pPr>
                <a:defRPr/>
              </a:pPr>
              <a:t>29</a:t>
            </a:fld>
            <a:endParaRPr lang="en-US" altLang="zh-CN"/>
          </a:p>
        </p:txBody>
      </p:sp>
      <p:sp>
        <p:nvSpPr>
          <p:cNvPr id="38916" name="Text Box 4"/>
          <p:cNvSpPr txBox="1">
            <a:spLocks noChangeArrowheads="1"/>
          </p:cNvSpPr>
          <p:nvPr/>
        </p:nvSpPr>
        <p:spPr bwMode="auto">
          <a:xfrm>
            <a:off x="152400" y="1219200"/>
            <a:ext cx="88392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zh-CN" altLang="en-US" sz="2400" b="1" dirty="0" smtClean="0">
                <a:solidFill>
                  <a:srgbClr val="FF3399"/>
                </a:solidFill>
              </a:rPr>
              <a:t>（</a:t>
            </a:r>
            <a:r>
              <a:rPr lang="en-US" altLang="zh-CN" sz="2400" b="1" dirty="0" smtClean="0">
                <a:solidFill>
                  <a:srgbClr val="FF3399"/>
                </a:solidFill>
              </a:rPr>
              <a:t>6</a:t>
            </a:r>
            <a:r>
              <a:rPr lang="zh-CN" altLang="en-US" sz="2400" b="1" dirty="0" smtClean="0">
                <a:solidFill>
                  <a:srgbClr val="FF3399"/>
                </a:solidFill>
              </a:rPr>
              <a:t>）、</a:t>
            </a:r>
            <a:r>
              <a:rPr lang="zh-CN" altLang="en-US" sz="2400" b="1" dirty="0">
                <a:solidFill>
                  <a:srgbClr val="FF3399"/>
                </a:solidFill>
              </a:rPr>
              <a:t>消除静电火花：</a:t>
            </a:r>
            <a:r>
              <a:rPr lang="zh-CN" altLang="en-US" sz="2400" b="1" dirty="0"/>
              <a:t>静电指的是相对静止的电荷，是常见的</a:t>
            </a:r>
            <a:r>
              <a:rPr lang="zh-CN" altLang="en-US" sz="2400" b="1" dirty="0" smtClean="0"/>
              <a:t>带电现</a:t>
            </a:r>
            <a:r>
              <a:rPr lang="zh-CN" altLang="en-US" sz="2400" b="1" dirty="0"/>
              <a:t>象。在一定条件下，两种不同的物质（其中至少一种是电介质）相互接触、摩擦，就可能产生静电并积聚起来，形成高电压。若静电能量以火花形式放出，则可能引起火灾爆炸事故。</a:t>
            </a:r>
          </a:p>
          <a:p>
            <a:pPr algn="just" eaLnBrk="1" hangingPunct="1">
              <a:lnSpc>
                <a:spcPct val="150000"/>
              </a:lnSpc>
            </a:pPr>
            <a:r>
              <a:rPr lang="zh-CN" altLang="en-US" sz="2400" b="1" dirty="0" smtClean="0">
                <a:solidFill>
                  <a:srgbClr val="FF3399"/>
                </a:solidFill>
              </a:rPr>
              <a:t>（</a:t>
            </a:r>
            <a:r>
              <a:rPr lang="en-US" altLang="zh-CN" sz="2400" b="1" dirty="0" smtClean="0">
                <a:solidFill>
                  <a:srgbClr val="FF3399"/>
                </a:solidFill>
              </a:rPr>
              <a:t>7</a:t>
            </a:r>
            <a:r>
              <a:rPr lang="zh-CN" altLang="en-US" sz="2400" b="1" dirty="0" smtClean="0">
                <a:solidFill>
                  <a:srgbClr val="FF3399"/>
                </a:solidFill>
              </a:rPr>
              <a:t>）、</a:t>
            </a:r>
            <a:r>
              <a:rPr lang="zh-CN" altLang="en-US" sz="2400" b="1" dirty="0">
                <a:solidFill>
                  <a:srgbClr val="FF3399"/>
                </a:solidFill>
              </a:rPr>
              <a:t>预防雷电火花：</a:t>
            </a:r>
            <a:r>
              <a:rPr lang="zh-CN" altLang="en-US" sz="2400" b="1" dirty="0"/>
              <a:t>雷电是自然界中的静电放电现象，也是引起火灾爆炸事故</a:t>
            </a:r>
            <a:r>
              <a:rPr lang="zh-CN" altLang="en-US" sz="2400" b="1" dirty="0" smtClean="0"/>
              <a:t>的</a:t>
            </a:r>
            <a:r>
              <a:rPr lang="zh-CN" altLang="en-US" sz="2400" b="1" dirty="0"/>
              <a:t>能</a:t>
            </a:r>
            <a:r>
              <a:rPr lang="zh-CN" altLang="en-US" sz="2400" b="1" dirty="0" smtClean="0"/>
              <a:t>量来源之</a:t>
            </a:r>
            <a:r>
              <a:rPr lang="zh-CN" altLang="en-US" sz="2400" b="1" dirty="0"/>
              <a:t>一。</a:t>
            </a:r>
          </a:p>
          <a:p>
            <a:pPr algn="just" eaLnBrk="1" hangingPunct="1">
              <a:lnSpc>
                <a:spcPct val="150000"/>
              </a:lnSpc>
            </a:pPr>
            <a:r>
              <a:rPr lang="zh-CN" altLang="en-US" sz="2400" b="1" dirty="0" smtClean="0">
                <a:solidFill>
                  <a:srgbClr val="FF3399"/>
                </a:solidFill>
              </a:rPr>
              <a:t>（</a:t>
            </a:r>
            <a:r>
              <a:rPr lang="en-US" altLang="zh-CN" sz="2400" b="1" dirty="0" smtClean="0">
                <a:solidFill>
                  <a:srgbClr val="FF3399"/>
                </a:solidFill>
              </a:rPr>
              <a:t>8</a:t>
            </a:r>
            <a:r>
              <a:rPr lang="zh-CN" altLang="en-US" sz="2400" b="1" dirty="0" smtClean="0">
                <a:solidFill>
                  <a:srgbClr val="FF3399"/>
                </a:solidFill>
              </a:rPr>
              <a:t>）、</a:t>
            </a:r>
            <a:r>
              <a:rPr lang="zh-CN" altLang="en-US" sz="2400" b="1" dirty="0">
                <a:solidFill>
                  <a:srgbClr val="FF3399"/>
                </a:solidFill>
              </a:rPr>
              <a:t>安全使用明火：</a:t>
            </a:r>
            <a:r>
              <a:rPr lang="zh-CN" altLang="en-US" sz="2400" b="1" dirty="0"/>
              <a:t>工厂生产中的明火主要指加热用火、维修用火及其</a:t>
            </a:r>
            <a:r>
              <a:rPr lang="zh-CN" altLang="en-US" sz="2400" b="1" dirty="0" smtClean="0"/>
              <a:t>他明火源。</a:t>
            </a:r>
            <a:r>
              <a:rPr lang="zh-CN" altLang="en-US" sz="2400" b="1" dirty="0"/>
              <a:t>工</a:t>
            </a:r>
            <a:r>
              <a:rPr lang="zh-CN" altLang="en-US" sz="2400" b="1" dirty="0" smtClean="0"/>
              <a:t>厂对使用明火应严格监管并采取必要的安全措施。</a:t>
            </a:r>
            <a:endParaRPr lang="zh-CN" altLang="en-US" sz="2400" b="1" dirty="0"/>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3891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389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2C0B751-6D17-4054-81E9-A63043BD182E}"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33F25235-05BB-4C33-9675-0FE15648BAF9}" type="slidenum">
              <a:rPr lang="zh-CN" altLang="en-US"/>
              <a:pPr>
                <a:defRPr/>
              </a:pPr>
              <a:t>3</a:t>
            </a:fld>
            <a:endParaRPr lang="en-US" altLang="zh-CN"/>
          </a:p>
        </p:txBody>
      </p:sp>
      <p:sp>
        <p:nvSpPr>
          <p:cNvPr id="9220" name="Text Box 4"/>
          <p:cNvSpPr txBox="1">
            <a:spLocks noChangeArrowheads="1"/>
          </p:cNvSpPr>
          <p:nvPr/>
        </p:nvSpPr>
        <p:spPr bwMode="auto">
          <a:xfrm>
            <a:off x="228600" y="1066800"/>
            <a:ext cx="8763000"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lnSpc>
                <a:spcPct val="150000"/>
              </a:lnSpc>
            </a:pPr>
            <a:r>
              <a:rPr lang="en-US" altLang="zh-CN" sz="2800" b="1" dirty="0">
                <a:solidFill>
                  <a:srgbClr val="FF0000"/>
                </a:solidFill>
              </a:rPr>
              <a:t>6.1.1 </a:t>
            </a:r>
            <a:r>
              <a:rPr lang="zh-CN" altLang="en-US" sz="2800" b="1" dirty="0">
                <a:solidFill>
                  <a:srgbClr val="FF0000"/>
                </a:solidFill>
              </a:rPr>
              <a:t>火灾及其分类</a:t>
            </a:r>
          </a:p>
          <a:p>
            <a:pPr eaLnBrk="1" hangingPunct="1">
              <a:lnSpc>
                <a:spcPct val="150000"/>
              </a:lnSpc>
            </a:pPr>
            <a:r>
              <a:rPr lang="zh-CN" altLang="en-US" sz="2400" b="1" dirty="0"/>
              <a:t>根据</a:t>
            </a:r>
            <a:r>
              <a:rPr lang="en-US" altLang="zh-CN" sz="2400" b="1" dirty="0"/>
              <a:t>《</a:t>
            </a:r>
            <a:r>
              <a:rPr lang="zh-CN" altLang="en-US" sz="2400" b="1" dirty="0"/>
              <a:t>火灾统计管理规定</a:t>
            </a:r>
            <a:r>
              <a:rPr lang="en-US" altLang="zh-CN" sz="2400" b="1" dirty="0"/>
              <a:t>》</a:t>
            </a:r>
            <a:r>
              <a:rPr lang="zh-CN" altLang="en-US" sz="2400" b="1" dirty="0"/>
              <a:t>，所有火灾不论损失大小，都列入火灾统计范围，包括：</a:t>
            </a:r>
            <a:endParaRPr lang="en-US" altLang="zh-CN" sz="2400" b="1" dirty="0"/>
          </a:p>
          <a:p>
            <a:pPr eaLnBrk="1" hangingPunct="1">
              <a:lnSpc>
                <a:spcPct val="150000"/>
              </a:lnSpc>
            </a:pPr>
            <a:r>
              <a:rPr lang="en-US" altLang="zh-CN" sz="2400" b="1" dirty="0"/>
              <a:t>1. </a:t>
            </a:r>
            <a:r>
              <a:rPr lang="zh-CN" altLang="en-US" sz="2400" b="1" dirty="0"/>
              <a:t>易燃易爆化学物品燃烧爆炸引起的火灾；</a:t>
            </a:r>
          </a:p>
          <a:p>
            <a:pPr eaLnBrk="1" hangingPunct="1">
              <a:lnSpc>
                <a:spcPct val="150000"/>
              </a:lnSpc>
            </a:pPr>
            <a:r>
              <a:rPr lang="en-US" altLang="zh-CN" sz="2400" b="1" dirty="0"/>
              <a:t>2. </a:t>
            </a:r>
            <a:r>
              <a:rPr lang="zh-CN" altLang="en-US" sz="2400" b="1" dirty="0"/>
              <a:t>破坏性试验中引起非实验体的燃烧；</a:t>
            </a:r>
            <a:endParaRPr lang="zh-CN" altLang="en-US" sz="2400" b="1" dirty="0">
              <a:solidFill>
                <a:schemeClr val="tx2"/>
              </a:solidFill>
            </a:endParaRPr>
          </a:p>
          <a:p>
            <a:pPr eaLnBrk="1" hangingPunct="1">
              <a:lnSpc>
                <a:spcPct val="150000"/>
              </a:lnSpc>
            </a:pPr>
            <a:r>
              <a:rPr lang="en-US" altLang="zh-CN" sz="2400" b="1" dirty="0"/>
              <a:t>3. </a:t>
            </a:r>
            <a:r>
              <a:rPr lang="zh-CN" altLang="en-US" sz="2400" b="1" dirty="0"/>
              <a:t>机电设备因内部故障导致外部明火燃烧或者由此引起的其他物体的燃烧；</a:t>
            </a:r>
          </a:p>
          <a:p>
            <a:pPr eaLnBrk="1" hangingPunct="1">
              <a:lnSpc>
                <a:spcPct val="150000"/>
              </a:lnSpc>
            </a:pPr>
            <a:r>
              <a:rPr lang="en-US" altLang="zh-CN" sz="2400" b="1" dirty="0"/>
              <a:t>4. </a:t>
            </a:r>
            <a:r>
              <a:rPr lang="zh-CN" altLang="en-US" sz="2400" b="1" dirty="0"/>
              <a:t>车辆、船舶、飞机及其他交通工具的燃烧（飞机因飞行事故而导致本身燃烧的除外），或者由此引起其他物体的燃烧。</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smtClean="0"/>
              <a:t>第六章　</a:t>
            </a:r>
            <a:r>
              <a:rPr lang="zh-CN" altLang="en-US" sz="3200" dirty="0"/>
              <a:t>危险化学品</a:t>
            </a:r>
            <a:r>
              <a:rPr lang="zh-CN" altLang="en-US" sz="3200" dirty="0" smtClean="0"/>
              <a:t>消防基础</a:t>
            </a:r>
          </a:p>
        </p:txBody>
      </p:sp>
      <p:grpSp>
        <p:nvGrpSpPr>
          <p:cNvPr id="922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92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EFBF5BB-4096-442F-A555-4B0036352B54}"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2A7EC5F6-5AD8-44F3-826D-28D0D3FDAF80}" type="slidenum">
              <a:rPr lang="zh-CN" altLang="en-US"/>
              <a:pPr>
                <a:defRPr/>
              </a:pPr>
              <a:t>30</a:t>
            </a:fld>
            <a:endParaRPr lang="en-US" altLang="zh-CN"/>
          </a:p>
        </p:txBody>
      </p:sp>
      <p:sp>
        <p:nvSpPr>
          <p:cNvPr id="39940" name="Text Box 5"/>
          <p:cNvSpPr txBox="1">
            <a:spLocks noChangeArrowheads="1"/>
          </p:cNvSpPr>
          <p:nvPr/>
        </p:nvSpPr>
        <p:spPr bwMode="auto">
          <a:xfrm>
            <a:off x="121024" y="1272987"/>
            <a:ext cx="87630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zh-CN" altLang="en-US" sz="2400" b="1" dirty="0">
                <a:solidFill>
                  <a:srgbClr val="FF3399"/>
                </a:solidFill>
              </a:rPr>
              <a:t>安全使用明火</a:t>
            </a:r>
            <a:endParaRPr lang="en-US" altLang="zh-CN" sz="2400" b="1" dirty="0" smtClean="0">
              <a:solidFill>
                <a:srgbClr val="00CC00"/>
              </a:solidFill>
            </a:endParaRPr>
          </a:p>
          <a:p>
            <a:pPr algn="just" eaLnBrk="1" hangingPunct="1">
              <a:lnSpc>
                <a:spcPct val="150000"/>
              </a:lnSpc>
            </a:pPr>
            <a:r>
              <a:rPr lang="en-US" altLang="zh-CN" sz="2400" b="1" dirty="0" smtClean="0">
                <a:solidFill>
                  <a:srgbClr val="00CC00"/>
                </a:solidFill>
              </a:rPr>
              <a:t>a</a:t>
            </a:r>
            <a:r>
              <a:rPr lang="en-US" altLang="zh-CN" sz="2400" b="1" dirty="0">
                <a:solidFill>
                  <a:srgbClr val="00CC00"/>
                </a:solidFill>
              </a:rPr>
              <a:t>. </a:t>
            </a:r>
            <a:r>
              <a:rPr lang="zh-CN" altLang="en-US" sz="2400" b="1" dirty="0" smtClean="0">
                <a:solidFill>
                  <a:srgbClr val="00CC00"/>
                </a:solidFill>
              </a:rPr>
              <a:t>加热</a:t>
            </a:r>
            <a:r>
              <a:rPr lang="zh-CN" altLang="en-US" sz="2400" b="1" dirty="0">
                <a:solidFill>
                  <a:srgbClr val="00CC00"/>
                </a:solidFill>
              </a:rPr>
              <a:t>用火的控</a:t>
            </a:r>
            <a:r>
              <a:rPr lang="zh-CN" altLang="en-US" sz="2400" b="1" dirty="0" smtClean="0">
                <a:solidFill>
                  <a:srgbClr val="00CC00"/>
                </a:solidFill>
              </a:rPr>
              <a:t>制</a:t>
            </a:r>
            <a:r>
              <a:rPr lang="en-US" altLang="zh-CN" sz="2400" b="1" dirty="0" smtClean="0">
                <a:solidFill>
                  <a:srgbClr val="00CC00"/>
                </a:solidFill>
              </a:rPr>
              <a:t>: </a:t>
            </a:r>
            <a:r>
              <a:rPr lang="zh-CN" altLang="en-US" sz="2400" b="1" dirty="0" smtClean="0"/>
              <a:t>加</a:t>
            </a:r>
            <a:r>
              <a:rPr lang="zh-CN" altLang="en-US" sz="2400" b="1" dirty="0"/>
              <a:t>热可燃物时，应避免使用明火，宜使用蒸汽、热水或其他热载体（导热油等）间接加热。如必须采用明火加热，加热设备应严格密闭，燃烧室与设备应分开设置，设备定期检修，特别应注意设备的泄漏。</a:t>
            </a:r>
          </a:p>
          <a:p>
            <a:pPr algn="just" eaLnBrk="1" hangingPunct="1">
              <a:lnSpc>
                <a:spcPct val="150000"/>
              </a:lnSpc>
            </a:pPr>
            <a:r>
              <a:rPr lang="zh-CN" altLang="en-US" sz="2400" b="1" dirty="0"/>
              <a:t>生产装置中明火加热设备的布置，应当按着规定，与可能产生可燃气（蒸汽、粉尘）的工艺设备和灌区保持足够的安全距离，并应布置在容易散发可燃物设备和系统</a:t>
            </a:r>
            <a:r>
              <a:rPr lang="zh-CN" altLang="en-US" sz="2400" b="1" dirty="0" smtClean="0"/>
              <a:t>的下风方向。</a:t>
            </a:r>
            <a:endParaRPr lang="zh-CN" altLang="en-US" sz="2400" b="1" dirty="0">
              <a:solidFill>
                <a:srgbClr val="FF0000"/>
              </a:solidFill>
            </a:endParaRP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3994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399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F5252CE9-BD42-4A53-AAC6-A30DC19CCE71}"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CA746840-C09D-4EDC-95C2-61322E0575C8}" type="slidenum">
              <a:rPr lang="zh-CN" altLang="en-US"/>
              <a:pPr>
                <a:defRPr/>
              </a:pPr>
              <a:t>31</a:t>
            </a:fld>
            <a:endParaRPr lang="en-US" altLang="zh-CN"/>
          </a:p>
        </p:txBody>
      </p:sp>
      <p:sp>
        <p:nvSpPr>
          <p:cNvPr id="40964" name="Text Box 4"/>
          <p:cNvSpPr txBox="1">
            <a:spLocks noChangeArrowheads="1"/>
          </p:cNvSpPr>
          <p:nvPr/>
        </p:nvSpPr>
        <p:spPr bwMode="auto">
          <a:xfrm>
            <a:off x="152400" y="1152525"/>
            <a:ext cx="86868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zh-CN" altLang="en-US" sz="2400" b="1" dirty="0">
                <a:solidFill>
                  <a:srgbClr val="FF3399"/>
                </a:solidFill>
              </a:rPr>
              <a:t>安全使用明火</a:t>
            </a:r>
            <a:endParaRPr lang="en-US" altLang="zh-CN" sz="2400" b="1" dirty="0">
              <a:solidFill>
                <a:srgbClr val="00CC00"/>
              </a:solidFill>
            </a:endParaRPr>
          </a:p>
          <a:p>
            <a:pPr algn="just" eaLnBrk="1" hangingPunct="1">
              <a:lnSpc>
                <a:spcPct val="150000"/>
              </a:lnSpc>
            </a:pPr>
            <a:r>
              <a:rPr lang="en-US" altLang="zh-CN" sz="2400" b="1" dirty="0" smtClean="0">
                <a:solidFill>
                  <a:srgbClr val="00CC00"/>
                </a:solidFill>
              </a:rPr>
              <a:t>b</a:t>
            </a:r>
            <a:r>
              <a:rPr lang="en-US" altLang="zh-CN" sz="2400" b="1" dirty="0">
                <a:solidFill>
                  <a:srgbClr val="00CC00"/>
                </a:solidFill>
              </a:rPr>
              <a:t>. </a:t>
            </a:r>
            <a:r>
              <a:rPr lang="zh-CN" altLang="en-US" sz="2400" b="1" dirty="0">
                <a:solidFill>
                  <a:srgbClr val="00CC00"/>
                </a:solidFill>
              </a:rPr>
              <a:t>维修用火：</a:t>
            </a:r>
            <a:r>
              <a:rPr lang="zh-CN" altLang="en-US" sz="2400" b="1" dirty="0"/>
              <a:t>维修用火主要是指焊接、切割以及喷灯作业等。在工矿企业中，特别是在石油化工企业中，因维修引发的火灾爆炸事故较多。因此，对于维修用火一般都制定了严格的管理规定，必须严格遵守</a:t>
            </a:r>
            <a:r>
              <a:rPr lang="zh-CN" altLang="en-US" sz="2400" b="1" dirty="0" smtClean="0"/>
              <a:t>。</a:t>
            </a:r>
            <a:endParaRPr lang="en-US" altLang="zh-CN" sz="2400" b="1" dirty="0" smtClean="0"/>
          </a:p>
          <a:p>
            <a:pPr algn="just" eaLnBrk="1" hangingPunct="1">
              <a:lnSpc>
                <a:spcPct val="150000"/>
              </a:lnSpc>
            </a:pPr>
            <a:r>
              <a:rPr lang="en-US" altLang="zh-CN" sz="2400" b="1" dirty="0" smtClean="0">
                <a:solidFill>
                  <a:srgbClr val="00CC00"/>
                </a:solidFill>
              </a:rPr>
              <a:t>c</a:t>
            </a:r>
            <a:r>
              <a:rPr lang="en-US" altLang="zh-CN" sz="2400" b="1" dirty="0">
                <a:solidFill>
                  <a:srgbClr val="00CC00"/>
                </a:solidFill>
              </a:rPr>
              <a:t>. </a:t>
            </a:r>
            <a:r>
              <a:rPr lang="zh-CN" altLang="en-US" sz="2400" b="1" dirty="0">
                <a:solidFill>
                  <a:srgbClr val="00CC00"/>
                </a:solidFill>
              </a:rPr>
              <a:t>其他火源：</a:t>
            </a:r>
            <a:r>
              <a:rPr lang="zh-CN" altLang="en-US" sz="2400" b="1" dirty="0"/>
              <a:t>烟囱飞火及汽车、拖拉机、柴油机等的排气管喷出的火星，需要采取相应的防范措施。</a:t>
            </a:r>
            <a:endParaRPr lang="zh-CN" altLang="en-US" sz="2400" b="1" dirty="0">
              <a:solidFill>
                <a:srgbClr val="FF3399"/>
              </a:solidFill>
            </a:endParaRPr>
          </a:p>
          <a:p>
            <a:pPr algn="just" eaLnBrk="1" hangingPunct="1">
              <a:lnSpc>
                <a:spcPct val="150000"/>
              </a:lnSpc>
            </a:pPr>
            <a:r>
              <a:rPr lang="zh-CN" altLang="en-US" sz="2400" b="1" dirty="0">
                <a:solidFill>
                  <a:srgbClr val="FF0000"/>
                </a:solidFill>
              </a:rPr>
              <a:t>此外，特备要注意的是，在生产场所，因烟头、火柴引起的火灾也时有发生。</a:t>
            </a:r>
            <a:endParaRPr lang="zh-CN" altLang="en-US" sz="2400" b="1" dirty="0"/>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4096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409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8E52F49-E003-4E15-97BC-7583385A08F6}"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E367BA64-AB9B-46D2-B0E3-FA501E0B7B0E}" type="slidenum">
              <a:rPr lang="zh-CN" altLang="en-US"/>
              <a:pPr>
                <a:defRPr/>
              </a:pPr>
              <a:t>32</a:t>
            </a:fld>
            <a:endParaRPr lang="en-US" altLang="zh-CN"/>
          </a:p>
        </p:txBody>
      </p:sp>
      <p:sp>
        <p:nvSpPr>
          <p:cNvPr id="41988" name="Text Box 3"/>
          <p:cNvSpPr txBox="1">
            <a:spLocks noChangeArrowheads="1"/>
          </p:cNvSpPr>
          <p:nvPr/>
        </p:nvSpPr>
        <p:spPr bwMode="auto">
          <a:xfrm>
            <a:off x="228600" y="1295400"/>
            <a:ext cx="8610600" cy="405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30000"/>
              </a:lnSpc>
            </a:pPr>
            <a:r>
              <a:rPr lang="en-US" altLang="zh-CN" sz="2800" b="1" dirty="0">
                <a:solidFill>
                  <a:srgbClr val="FF0000"/>
                </a:solidFill>
              </a:rPr>
              <a:t>6.2.3</a:t>
            </a:r>
            <a:r>
              <a:rPr lang="zh-CN" altLang="en-US" sz="2800" b="1" dirty="0">
                <a:solidFill>
                  <a:srgbClr val="FF0000"/>
                </a:solidFill>
              </a:rPr>
              <a:t> 防火防爆安全装置（设备）</a:t>
            </a:r>
          </a:p>
          <a:p>
            <a:pPr algn="just" eaLnBrk="1" hangingPunct="1">
              <a:lnSpc>
                <a:spcPct val="150000"/>
              </a:lnSpc>
            </a:pPr>
            <a:r>
              <a:rPr lang="zh-CN" altLang="en-US" sz="2400" b="1" dirty="0"/>
              <a:t>防火防爆设备主要包括：</a:t>
            </a:r>
          </a:p>
          <a:p>
            <a:pPr algn="just" eaLnBrk="1" hangingPunct="1">
              <a:lnSpc>
                <a:spcPct val="150000"/>
              </a:lnSpc>
            </a:pPr>
            <a:r>
              <a:rPr lang="en-US" altLang="zh-CN" sz="2400" b="1" dirty="0">
                <a:solidFill>
                  <a:srgbClr val="FFFF00"/>
                </a:solidFill>
              </a:rPr>
              <a:t>1</a:t>
            </a:r>
            <a:r>
              <a:rPr lang="zh-CN" altLang="en-US" sz="2400" b="1" dirty="0">
                <a:solidFill>
                  <a:srgbClr val="FFFF00"/>
                </a:solidFill>
              </a:rPr>
              <a:t>、 阻火装置（设备）</a:t>
            </a:r>
          </a:p>
          <a:p>
            <a:pPr algn="just" eaLnBrk="1" hangingPunct="1">
              <a:lnSpc>
                <a:spcPct val="150000"/>
              </a:lnSpc>
            </a:pPr>
            <a:r>
              <a:rPr lang="en-US" altLang="zh-CN" sz="2400" b="1" dirty="0">
                <a:solidFill>
                  <a:srgbClr val="FFFF00"/>
                </a:solidFill>
              </a:rPr>
              <a:t>2</a:t>
            </a:r>
            <a:r>
              <a:rPr lang="zh-CN" altLang="en-US" sz="2400" b="1" dirty="0">
                <a:solidFill>
                  <a:srgbClr val="FFFF00"/>
                </a:solidFill>
              </a:rPr>
              <a:t>、 防爆泄压装置</a:t>
            </a:r>
          </a:p>
          <a:p>
            <a:pPr eaLnBrk="1" hangingPunct="1">
              <a:lnSpc>
                <a:spcPct val="150000"/>
              </a:lnSpc>
            </a:pPr>
            <a:r>
              <a:rPr lang="en-US" altLang="zh-CN" sz="2400" b="1" dirty="0">
                <a:solidFill>
                  <a:srgbClr val="FFFF00"/>
                </a:solidFill>
                <a:sym typeface="Wingdings" pitchFamily="2" charset="2"/>
              </a:rPr>
              <a:t>3</a:t>
            </a:r>
            <a:r>
              <a:rPr lang="zh-CN" altLang="en-US" sz="2400" b="1" dirty="0">
                <a:solidFill>
                  <a:srgbClr val="FFFF00"/>
                </a:solidFill>
                <a:sym typeface="Wingdings" pitchFamily="2" charset="2"/>
              </a:rPr>
              <a:t>、防火防爆监测报警仪表</a:t>
            </a:r>
          </a:p>
          <a:p>
            <a:pPr eaLnBrk="1" hangingPunct="1">
              <a:lnSpc>
                <a:spcPct val="150000"/>
              </a:lnSpc>
            </a:pPr>
            <a:r>
              <a:rPr lang="zh-CN" altLang="en-US" sz="2400" b="1" dirty="0">
                <a:sym typeface="Wingdings" pitchFamily="2" charset="2"/>
              </a:rPr>
              <a:t>一旦发生火灾爆炸事故，这些装置（设备）能够起到阻止事故蔓延扩大，减少事故损失的作用，属于限制性措施。</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4199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419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8214DF1C-DAE5-4A2B-A2BA-63195E578D06}" type="datetime1">
              <a:rPr lang="zh-CN" altLang="en-US"/>
              <a:pPr>
                <a:defRPr/>
              </a:pPr>
              <a:t>2017/4/18</a:t>
            </a:fld>
            <a:endParaRPr lang="en-US" altLang="zh-CN"/>
          </a:p>
        </p:txBody>
      </p:sp>
      <p:sp>
        <p:nvSpPr>
          <p:cNvPr id="7" name="Slide Number Placeholder 5"/>
          <p:cNvSpPr>
            <a:spLocks noGrp="1"/>
          </p:cNvSpPr>
          <p:nvPr>
            <p:ph type="sldNum" sz="quarter" idx="12"/>
          </p:nvPr>
        </p:nvSpPr>
        <p:spPr/>
        <p:txBody>
          <a:bodyPr/>
          <a:lstStyle/>
          <a:p>
            <a:pPr>
              <a:defRPr/>
            </a:pPr>
            <a:fld id="{E6EA8DBB-719C-44DE-A8B9-77FE87D4785D}" type="slidenum">
              <a:rPr lang="zh-CN" altLang="en-US"/>
              <a:pPr>
                <a:defRPr/>
              </a:pPr>
              <a:t>33</a:t>
            </a:fld>
            <a:endParaRPr lang="en-US" altLang="zh-CN"/>
          </a:p>
        </p:txBody>
      </p:sp>
      <p:sp>
        <p:nvSpPr>
          <p:cNvPr id="43012" name="Text Box 4"/>
          <p:cNvSpPr txBox="1">
            <a:spLocks noChangeArrowheads="1"/>
          </p:cNvSpPr>
          <p:nvPr/>
        </p:nvSpPr>
        <p:spPr bwMode="auto">
          <a:xfrm>
            <a:off x="228600" y="1295400"/>
            <a:ext cx="861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spcBef>
                <a:spcPct val="50000"/>
              </a:spcBef>
            </a:pPr>
            <a:endParaRPr lang="zh-CN" altLang="en-US"/>
          </a:p>
        </p:txBody>
      </p:sp>
      <p:sp>
        <p:nvSpPr>
          <p:cNvPr id="43013" name="Text Box 6"/>
          <p:cNvSpPr txBox="1">
            <a:spLocks noChangeArrowheads="1"/>
          </p:cNvSpPr>
          <p:nvPr/>
        </p:nvSpPr>
        <p:spPr bwMode="auto">
          <a:xfrm>
            <a:off x="228600" y="1143000"/>
            <a:ext cx="8610600" cy="537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40000"/>
              </a:lnSpc>
            </a:pPr>
            <a:r>
              <a:rPr lang="en-US" altLang="zh-CN" sz="2400" b="1" dirty="0">
                <a:solidFill>
                  <a:srgbClr val="FFFF00"/>
                </a:solidFill>
                <a:sym typeface="Wingdings" pitchFamily="2" charset="2"/>
              </a:rPr>
              <a:t>1</a:t>
            </a:r>
            <a:r>
              <a:rPr lang="zh-CN" altLang="en-US" sz="2400" b="1" dirty="0">
                <a:solidFill>
                  <a:srgbClr val="FFFF00"/>
                </a:solidFill>
                <a:sym typeface="Wingdings" pitchFamily="2" charset="2"/>
              </a:rPr>
              <a:t>、阻火装置</a:t>
            </a:r>
          </a:p>
          <a:p>
            <a:pPr algn="just" eaLnBrk="1" hangingPunct="1">
              <a:lnSpc>
                <a:spcPct val="140000"/>
              </a:lnSpc>
            </a:pPr>
            <a:r>
              <a:rPr lang="zh-CN" altLang="en-US" sz="2400" b="1" dirty="0">
                <a:sym typeface="Wingdings" pitchFamily="2" charset="2"/>
              </a:rPr>
              <a:t>又称火焰阻断装置，包括安全液（水）封、水封井、阻火器及单向阀，阻火阀门等。</a:t>
            </a:r>
            <a:endParaRPr lang="zh-CN" altLang="en-US" sz="3200" b="1" dirty="0">
              <a:solidFill>
                <a:srgbClr val="FFFF00"/>
              </a:solidFill>
              <a:sym typeface="Wingdings" pitchFamily="2" charset="2"/>
            </a:endParaRPr>
          </a:p>
          <a:p>
            <a:pPr algn="just" eaLnBrk="1" hangingPunct="1">
              <a:lnSpc>
                <a:spcPct val="140000"/>
              </a:lnSpc>
            </a:pPr>
            <a:r>
              <a:rPr lang="zh-CN" altLang="en-US" sz="2400" b="1" dirty="0" smtClean="0">
                <a:solidFill>
                  <a:srgbClr val="00CC00"/>
                </a:solidFill>
                <a:sym typeface="Wingdings" pitchFamily="2" charset="2"/>
              </a:rPr>
              <a:t>（</a:t>
            </a:r>
            <a:r>
              <a:rPr lang="en-US" altLang="zh-CN" sz="2400" b="1" dirty="0" smtClean="0">
                <a:solidFill>
                  <a:srgbClr val="00CC00"/>
                </a:solidFill>
                <a:sym typeface="Wingdings" pitchFamily="2" charset="2"/>
              </a:rPr>
              <a:t>1</a:t>
            </a:r>
            <a:r>
              <a:rPr lang="zh-CN" altLang="en-US" sz="2400" b="1" dirty="0" smtClean="0">
                <a:solidFill>
                  <a:srgbClr val="00CC00"/>
                </a:solidFill>
                <a:sym typeface="Wingdings" pitchFamily="2" charset="2"/>
              </a:rPr>
              <a:t>）、</a:t>
            </a:r>
            <a:r>
              <a:rPr lang="zh-CN" altLang="en-US" sz="2400" b="1" dirty="0">
                <a:solidFill>
                  <a:srgbClr val="00CC00"/>
                </a:solidFill>
                <a:sym typeface="Wingdings" pitchFamily="2" charset="2"/>
              </a:rPr>
              <a:t>安全液封</a:t>
            </a:r>
          </a:p>
          <a:p>
            <a:pPr algn="just" eaLnBrk="1" hangingPunct="1">
              <a:lnSpc>
                <a:spcPct val="140000"/>
              </a:lnSpc>
            </a:pPr>
            <a:r>
              <a:rPr lang="zh-CN" altLang="en-US" sz="2400" b="1" dirty="0">
                <a:sym typeface="Wingdings" pitchFamily="2" charset="2"/>
              </a:rPr>
              <a:t>安全液封一般安装在压力低于</a:t>
            </a:r>
            <a:r>
              <a:rPr lang="en-US" altLang="zh-CN" sz="2400" b="1" dirty="0">
                <a:sym typeface="Wingdings" pitchFamily="2" charset="2"/>
              </a:rPr>
              <a:t>0.02MPa</a:t>
            </a:r>
            <a:r>
              <a:rPr lang="zh-CN" altLang="en-US" sz="2400" b="1" dirty="0">
                <a:sym typeface="Wingdings" pitchFamily="2" charset="2"/>
              </a:rPr>
              <a:t>（表压）的管线和设备之间。常用的安全液封有敞开式和封闭式两类。</a:t>
            </a:r>
          </a:p>
          <a:p>
            <a:pPr algn="just" eaLnBrk="1" hangingPunct="1">
              <a:lnSpc>
                <a:spcPct val="140000"/>
              </a:lnSpc>
            </a:pPr>
            <a:r>
              <a:rPr lang="zh-CN" altLang="en-US" sz="2400" b="1" dirty="0">
                <a:sym typeface="Wingdings" pitchFamily="2" charset="2"/>
              </a:rPr>
              <a:t>安全液封内装有不燃液体，一般是水。在环境温度低的场所，为防止液封冻结，可以通入蒸汽，也可以使用水与甘油、矿物油或者乙二醇与磷酸三甲酚酯的混合液。或者利用食盐、氯化钙的防冻液。</a:t>
            </a:r>
          </a:p>
        </p:txBody>
      </p:sp>
      <p:sp>
        <p:nvSpPr>
          <p:cNvPr id="9"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43015" name="Group 9"/>
          <p:cNvGrpSpPr>
            <a:grpSpLocks/>
          </p:cNvGrpSpPr>
          <p:nvPr/>
        </p:nvGrpSpPr>
        <p:grpSpPr bwMode="auto">
          <a:xfrm>
            <a:off x="152400" y="152400"/>
            <a:ext cx="2362200" cy="1000125"/>
            <a:chOff x="152400" y="152400"/>
            <a:chExt cx="2362200" cy="1000125"/>
          </a:xfrm>
        </p:grpSpPr>
        <p:sp>
          <p:nvSpPr>
            <p:cNvPr id="11"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430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3030F80E-DE79-457F-A415-90C4EC8248F7}" type="datetime1">
              <a:rPr lang="zh-CN" altLang="en-US"/>
              <a:pPr>
                <a:defRPr/>
              </a:pPr>
              <a:t>2017/4/18</a:t>
            </a:fld>
            <a:endParaRPr lang="en-US" altLang="zh-CN"/>
          </a:p>
        </p:txBody>
      </p:sp>
      <p:sp>
        <p:nvSpPr>
          <p:cNvPr id="7" name="Slide Number Placeholder 5"/>
          <p:cNvSpPr>
            <a:spLocks noGrp="1"/>
          </p:cNvSpPr>
          <p:nvPr>
            <p:ph type="sldNum" sz="quarter" idx="12"/>
          </p:nvPr>
        </p:nvSpPr>
        <p:spPr/>
        <p:txBody>
          <a:bodyPr/>
          <a:lstStyle/>
          <a:p>
            <a:pPr>
              <a:defRPr/>
            </a:pPr>
            <a:fld id="{62674B3C-2234-4FA0-8C4D-B9B882DC9D6E}" type="slidenum">
              <a:rPr lang="zh-CN" altLang="en-US"/>
              <a:pPr>
                <a:defRPr/>
              </a:pPr>
              <a:t>34</a:t>
            </a:fld>
            <a:endParaRPr lang="en-US" altLang="zh-CN" dirty="0"/>
          </a:p>
        </p:txBody>
      </p:sp>
      <p:sp>
        <p:nvSpPr>
          <p:cNvPr id="1029" name="Text Box 3"/>
          <p:cNvSpPr txBox="1">
            <a:spLocks noChangeArrowheads="1"/>
          </p:cNvSpPr>
          <p:nvPr/>
        </p:nvSpPr>
        <p:spPr bwMode="auto">
          <a:xfrm>
            <a:off x="4876800" y="1371600"/>
            <a:ext cx="30480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ctr" eaLnBrk="1" hangingPunct="1">
              <a:lnSpc>
                <a:spcPct val="110000"/>
              </a:lnSpc>
            </a:pPr>
            <a:r>
              <a:rPr lang="zh-CN" altLang="en-US" sz="2400" b="1" dirty="0">
                <a:sym typeface="Wingdings" pitchFamily="2" charset="2"/>
              </a:rPr>
              <a:t>封闭式安全水封</a:t>
            </a:r>
          </a:p>
          <a:p>
            <a:pPr algn="ctr" eaLnBrk="1" hangingPunct="1">
              <a:lnSpc>
                <a:spcPct val="110000"/>
              </a:lnSpc>
            </a:pPr>
            <a:r>
              <a:rPr lang="en-US" altLang="zh-CN" sz="2400" b="1" dirty="0">
                <a:sym typeface="Wingdings" pitchFamily="2" charset="2"/>
              </a:rPr>
              <a:t>1-</a:t>
            </a:r>
            <a:r>
              <a:rPr lang="zh-CN" altLang="en-US" sz="2400" b="1" dirty="0">
                <a:sym typeface="Wingdings" pitchFamily="2" charset="2"/>
              </a:rPr>
              <a:t>出气管</a:t>
            </a:r>
          </a:p>
          <a:p>
            <a:pPr algn="ctr" eaLnBrk="1" hangingPunct="1">
              <a:lnSpc>
                <a:spcPct val="110000"/>
              </a:lnSpc>
            </a:pPr>
            <a:r>
              <a:rPr lang="en-US" altLang="zh-CN" sz="2400" b="1" dirty="0">
                <a:sym typeface="Wingdings" pitchFamily="2" charset="2"/>
              </a:rPr>
              <a:t>2-</a:t>
            </a:r>
            <a:r>
              <a:rPr lang="zh-CN" altLang="en-US" sz="2400" b="1" dirty="0">
                <a:sym typeface="Wingdings" pitchFamily="2" charset="2"/>
              </a:rPr>
              <a:t>防爆膜</a:t>
            </a:r>
          </a:p>
          <a:p>
            <a:pPr algn="ctr" eaLnBrk="1" hangingPunct="1">
              <a:lnSpc>
                <a:spcPct val="110000"/>
              </a:lnSpc>
            </a:pPr>
            <a:r>
              <a:rPr lang="en-US" altLang="zh-CN" sz="2400" b="1" dirty="0">
                <a:sym typeface="Wingdings" pitchFamily="2" charset="2"/>
              </a:rPr>
              <a:t>3-</a:t>
            </a:r>
            <a:r>
              <a:rPr lang="zh-CN" altLang="en-US" sz="2400" b="1" dirty="0">
                <a:sym typeface="Wingdings" pitchFamily="2" charset="2"/>
              </a:rPr>
              <a:t>分水管</a:t>
            </a:r>
          </a:p>
          <a:p>
            <a:pPr algn="ctr" eaLnBrk="1" hangingPunct="1">
              <a:lnSpc>
                <a:spcPct val="110000"/>
              </a:lnSpc>
            </a:pPr>
            <a:r>
              <a:rPr lang="en-US" altLang="zh-CN" sz="2400" b="1" dirty="0">
                <a:sym typeface="Wingdings" pitchFamily="2" charset="2"/>
              </a:rPr>
              <a:t>4-</a:t>
            </a:r>
            <a:r>
              <a:rPr lang="zh-CN" altLang="en-US" sz="2400" b="1" dirty="0">
                <a:sym typeface="Wingdings" pitchFamily="2" charset="2"/>
              </a:rPr>
              <a:t>分水板</a:t>
            </a:r>
          </a:p>
          <a:p>
            <a:pPr algn="ctr" eaLnBrk="1" hangingPunct="1">
              <a:lnSpc>
                <a:spcPct val="110000"/>
              </a:lnSpc>
            </a:pPr>
            <a:r>
              <a:rPr lang="en-US" altLang="zh-CN" sz="2400" b="1" dirty="0">
                <a:sym typeface="Wingdings" pitchFamily="2" charset="2"/>
              </a:rPr>
              <a:t>5-</a:t>
            </a:r>
            <a:r>
              <a:rPr lang="zh-CN" altLang="en-US" sz="2400" b="1" dirty="0">
                <a:sym typeface="Wingdings" pitchFamily="2" charset="2"/>
              </a:rPr>
              <a:t>水位阀</a:t>
            </a:r>
          </a:p>
          <a:p>
            <a:pPr algn="ctr" eaLnBrk="1" hangingPunct="1">
              <a:lnSpc>
                <a:spcPct val="110000"/>
              </a:lnSpc>
            </a:pPr>
            <a:r>
              <a:rPr lang="en-US" altLang="zh-CN" sz="2400" b="1" dirty="0">
                <a:sym typeface="Wingdings" pitchFamily="2" charset="2"/>
              </a:rPr>
              <a:t>6-</a:t>
            </a:r>
            <a:r>
              <a:rPr lang="zh-CN" altLang="en-US" sz="2400" b="1" dirty="0">
                <a:sym typeface="Wingdings" pitchFamily="2" charset="2"/>
              </a:rPr>
              <a:t>罐    体 </a:t>
            </a:r>
          </a:p>
          <a:p>
            <a:pPr algn="ctr" eaLnBrk="1" hangingPunct="1">
              <a:lnSpc>
                <a:spcPct val="110000"/>
              </a:lnSpc>
            </a:pPr>
            <a:r>
              <a:rPr lang="en-US" altLang="zh-CN" sz="2400" b="1" dirty="0">
                <a:sym typeface="Wingdings" pitchFamily="2" charset="2"/>
              </a:rPr>
              <a:t>7-</a:t>
            </a:r>
            <a:r>
              <a:rPr lang="zh-CN" altLang="en-US" sz="2400" b="1" dirty="0">
                <a:sym typeface="Wingdings" pitchFamily="2" charset="2"/>
              </a:rPr>
              <a:t>分气板</a:t>
            </a:r>
          </a:p>
          <a:p>
            <a:pPr algn="ctr" eaLnBrk="1" hangingPunct="1">
              <a:lnSpc>
                <a:spcPct val="110000"/>
              </a:lnSpc>
            </a:pPr>
            <a:r>
              <a:rPr lang="en-US" altLang="zh-CN" sz="2400" b="1" dirty="0">
                <a:sym typeface="Wingdings" pitchFamily="2" charset="2"/>
              </a:rPr>
              <a:t>8-</a:t>
            </a:r>
            <a:r>
              <a:rPr lang="zh-CN" altLang="en-US" sz="2400" b="1" dirty="0">
                <a:sym typeface="Wingdings" pitchFamily="2" charset="2"/>
              </a:rPr>
              <a:t>逆止阀</a:t>
            </a:r>
          </a:p>
          <a:p>
            <a:pPr algn="ctr" eaLnBrk="1" hangingPunct="1">
              <a:lnSpc>
                <a:spcPct val="110000"/>
              </a:lnSpc>
            </a:pPr>
            <a:r>
              <a:rPr lang="en-US" altLang="zh-CN" sz="2400" b="1" dirty="0">
                <a:sym typeface="Wingdings" pitchFamily="2" charset="2"/>
              </a:rPr>
              <a:t>9-</a:t>
            </a:r>
            <a:r>
              <a:rPr lang="zh-CN" altLang="en-US" sz="2400" b="1" dirty="0">
                <a:sym typeface="Wingdings" pitchFamily="2" charset="2"/>
              </a:rPr>
              <a:t>进气管</a:t>
            </a:r>
          </a:p>
        </p:txBody>
      </p:sp>
      <p:graphicFrame>
        <p:nvGraphicFramePr>
          <p:cNvPr id="1026" name="Object 4"/>
          <p:cNvGraphicFramePr>
            <a:graphicFrameLocks noChangeAspect="1"/>
          </p:cNvGraphicFramePr>
          <p:nvPr/>
        </p:nvGraphicFramePr>
        <p:xfrm>
          <a:off x="838200" y="1371600"/>
          <a:ext cx="3733800" cy="4953000"/>
        </p:xfrm>
        <a:graphic>
          <a:graphicData uri="http://schemas.openxmlformats.org/presentationml/2006/ole">
            <mc:AlternateContent xmlns:mc="http://schemas.openxmlformats.org/markup-compatibility/2006">
              <mc:Choice xmlns:v="urn:schemas-microsoft-com:vml" Requires="v">
                <p:oleObj spid="_x0000_s1112" name="Photo Editor Photo" r:id="rId3" imgW="6601746" imgH="10523810" progId="MSPhotoEd.3">
                  <p:embed/>
                </p:oleObj>
              </mc:Choice>
              <mc:Fallback>
                <p:oleObj name="Photo Editor Photo" r:id="rId3" imgW="6601746" imgH="10523810" progId="MSPhotoEd.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371600"/>
                        <a:ext cx="3733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031" name="Group 9"/>
          <p:cNvGrpSpPr>
            <a:grpSpLocks/>
          </p:cNvGrpSpPr>
          <p:nvPr/>
        </p:nvGrpSpPr>
        <p:grpSpPr bwMode="auto">
          <a:xfrm>
            <a:off x="152400" y="152400"/>
            <a:ext cx="2362200" cy="1000125"/>
            <a:chOff x="152400" y="152400"/>
            <a:chExt cx="2362200" cy="1000125"/>
          </a:xfrm>
        </p:grpSpPr>
        <p:sp>
          <p:nvSpPr>
            <p:cNvPr id="11"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03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992DE2F3-1B65-43E1-8AFC-37332B602D86}"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67DB83B1-7D87-46EF-A42F-2A50506FEC37}" type="slidenum">
              <a:rPr lang="zh-CN" altLang="en-US"/>
              <a:pPr>
                <a:defRPr/>
              </a:pPr>
              <a:t>35</a:t>
            </a:fld>
            <a:endParaRPr lang="en-US" altLang="zh-CN"/>
          </a:p>
        </p:txBody>
      </p:sp>
      <p:sp>
        <p:nvSpPr>
          <p:cNvPr id="46084" name="Text Box 3"/>
          <p:cNvSpPr txBox="1">
            <a:spLocks noChangeArrowheads="1"/>
          </p:cNvSpPr>
          <p:nvPr/>
        </p:nvSpPr>
        <p:spPr bwMode="auto">
          <a:xfrm>
            <a:off x="228600" y="1295400"/>
            <a:ext cx="86106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zh-CN" altLang="en-US" sz="2400" b="1" dirty="0" smtClean="0">
                <a:solidFill>
                  <a:srgbClr val="00CC00"/>
                </a:solidFill>
                <a:sym typeface="Wingdings" pitchFamily="2" charset="2"/>
              </a:rPr>
              <a:t>（</a:t>
            </a:r>
            <a:r>
              <a:rPr lang="en-US" altLang="zh-CN" sz="2400" b="1" dirty="0" smtClean="0">
                <a:solidFill>
                  <a:srgbClr val="00CC00"/>
                </a:solidFill>
                <a:sym typeface="Wingdings" pitchFamily="2" charset="2"/>
              </a:rPr>
              <a:t>2</a:t>
            </a:r>
            <a:r>
              <a:rPr lang="zh-CN" altLang="en-US" sz="2400" b="1" dirty="0" smtClean="0">
                <a:solidFill>
                  <a:srgbClr val="00CC00"/>
                </a:solidFill>
                <a:sym typeface="Wingdings" pitchFamily="2" charset="2"/>
              </a:rPr>
              <a:t>）、</a:t>
            </a:r>
            <a:r>
              <a:rPr lang="zh-CN" altLang="en-US" sz="2400" b="1" dirty="0">
                <a:solidFill>
                  <a:srgbClr val="00CC00"/>
                </a:solidFill>
                <a:sym typeface="Wingdings" pitchFamily="2" charset="2"/>
              </a:rPr>
              <a:t>水封井</a:t>
            </a:r>
            <a:r>
              <a:rPr lang="en-US" altLang="zh-CN" b="1" dirty="0" smtClean="0">
                <a:solidFill>
                  <a:srgbClr val="00FF00"/>
                </a:solidFill>
                <a:sym typeface="Wingdings" pitchFamily="2" charset="2"/>
              </a:rPr>
              <a:t>:</a:t>
            </a:r>
            <a:r>
              <a:rPr lang="en-US" altLang="zh-CN" b="1" dirty="0">
                <a:sym typeface="Wingdings" pitchFamily="2" charset="2"/>
              </a:rPr>
              <a:t> </a:t>
            </a:r>
            <a:r>
              <a:rPr lang="zh-CN" altLang="en-US" sz="2400" b="1" dirty="0" smtClean="0">
                <a:sym typeface="Wingdings" pitchFamily="2" charset="2"/>
              </a:rPr>
              <a:t>是</a:t>
            </a:r>
            <a:r>
              <a:rPr lang="zh-CN" altLang="en-US" sz="2400" b="1" dirty="0">
                <a:sym typeface="Wingdings" pitchFamily="2" charset="2"/>
              </a:rPr>
              <a:t>避免</a:t>
            </a:r>
            <a:r>
              <a:rPr lang="zh-CN" altLang="en-US" sz="2400" b="1" dirty="0" smtClean="0">
                <a:sym typeface="Wingdings" pitchFamily="2" charset="2"/>
              </a:rPr>
              <a:t>废</a:t>
            </a:r>
            <a:r>
              <a:rPr lang="zh-CN" altLang="en-US" sz="2400" b="1" dirty="0">
                <a:sym typeface="Wingdings" pitchFamily="2" charset="2"/>
              </a:rPr>
              <a:t>水</a:t>
            </a:r>
            <a:r>
              <a:rPr lang="zh-CN" altLang="en-US" sz="2400" b="1" dirty="0" smtClean="0">
                <a:sym typeface="Wingdings" pitchFamily="2" charset="2"/>
              </a:rPr>
              <a:t>中的</a:t>
            </a:r>
            <a:r>
              <a:rPr lang="zh-CN" altLang="en-US" sz="2400" b="1" dirty="0">
                <a:sym typeface="Wingdings" pitchFamily="2" charset="2"/>
              </a:rPr>
              <a:t>气体发生爆炸或火</a:t>
            </a:r>
            <a:r>
              <a:rPr lang="zh-CN" altLang="en-US" sz="2400" b="1" dirty="0" smtClean="0">
                <a:sym typeface="Wingdings" pitchFamily="2" charset="2"/>
              </a:rPr>
              <a:t>灾通</a:t>
            </a:r>
            <a:r>
              <a:rPr lang="zh-CN" altLang="en-US" sz="2400" b="1" dirty="0">
                <a:sym typeface="Wingdings" pitchFamily="2" charset="2"/>
              </a:rPr>
              <a:t>过管</a:t>
            </a:r>
            <a:r>
              <a:rPr lang="zh-CN" altLang="en-US" sz="2400" b="1" dirty="0" smtClean="0">
                <a:sym typeface="Wingdings" pitchFamily="2" charset="2"/>
              </a:rPr>
              <a:t>道蔓延</a:t>
            </a:r>
            <a:r>
              <a:rPr lang="zh-CN" altLang="en-US" sz="2400" b="1" dirty="0">
                <a:sym typeface="Wingdings" pitchFamily="2" charset="2"/>
              </a:rPr>
              <a:t>的重要安全装置</a:t>
            </a:r>
            <a:r>
              <a:rPr lang="zh-CN" altLang="en-US" sz="2400" b="1" dirty="0" smtClean="0">
                <a:sym typeface="Wingdings" pitchFamily="2" charset="2"/>
              </a:rPr>
              <a:t>。</a:t>
            </a:r>
            <a:endParaRPr lang="en-US" altLang="zh-CN" sz="2400" b="1" dirty="0" smtClean="0">
              <a:sym typeface="Wingdings" pitchFamily="2" charset="2"/>
            </a:endParaRPr>
          </a:p>
          <a:p>
            <a:pPr algn="just" eaLnBrk="1" hangingPunct="1">
              <a:lnSpc>
                <a:spcPct val="150000"/>
              </a:lnSpc>
            </a:pPr>
            <a:r>
              <a:rPr lang="zh-CN" altLang="en-US" sz="2400" b="1" dirty="0" smtClean="0">
                <a:sym typeface="Wingdings" pitchFamily="2" charset="2"/>
              </a:rPr>
              <a:t>石</a:t>
            </a:r>
            <a:r>
              <a:rPr lang="zh-CN" altLang="en-US" sz="2400" b="1" dirty="0">
                <a:sym typeface="Wingdings" pitchFamily="2" charset="2"/>
              </a:rPr>
              <a:t>油化工厂、油品库和油品转运站等含有易燃易爆的工业废水管渠系统中均设置水封井。当其他管道必须与输送易燃易爆废水的管道连接时，其连接处也应设置水封井。 </a:t>
            </a:r>
          </a:p>
          <a:p>
            <a:pPr algn="just" eaLnBrk="1" hangingPunct="1">
              <a:lnSpc>
                <a:spcPct val="150000"/>
              </a:lnSpc>
            </a:pPr>
            <a:r>
              <a:rPr lang="zh-CN" altLang="en-US" sz="2400" b="1" dirty="0">
                <a:sym typeface="Wingdings" pitchFamily="2" charset="2"/>
              </a:rPr>
              <a:t>水封井内水封深度与管径、流量和废水含易燃易爆物质的浓度有关，水封深度不应小于 </a:t>
            </a:r>
            <a:r>
              <a:rPr lang="en-US" altLang="zh-CN" sz="2400" b="1" dirty="0">
                <a:sym typeface="Wingdings" pitchFamily="2" charset="2"/>
              </a:rPr>
              <a:t>0.25M </a:t>
            </a:r>
            <a:r>
              <a:rPr lang="zh-CN" altLang="en-US" sz="2400" b="1" dirty="0">
                <a:sym typeface="Wingdings" pitchFamily="2" charset="2"/>
              </a:rPr>
              <a:t>。水封井设置通风管可将井内有害气体及时排出。</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4608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460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4C4326F5-7ADC-49E7-9060-DDEC830BBECF}" type="datetime1">
              <a:rPr lang="zh-CN" altLang="en-US"/>
              <a:pPr>
                <a:defRPr/>
              </a:pPr>
              <a:t>2017/4/18</a:t>
            </a:fld>
            <a:endParaRPr lang="en-US" altLang="zh-CN"/>
          </a:p>
        </p:txBody>
      </p:sp>
      <p:sp>
        <p:nvSpPr>
          <p:cNvPr id="7" name="Slide Number Placeholder 5"/>
          <p:cNvSpPr>
            <a:spLocks noGrp="1"/>
          </p:cNvSpPr>
          <p:nvPr>
            <p:ph type="sldNum" sz="quarter" idx="12"/>
          </p:nvPr>
        </p:nvSpPr>
        <p:spPr/>
        <p:txBody>
          <a:bodyPr/>
          <a:lstStyle/>
          <a:p>
            <a:pPr>
              <a:defRPr/>
            </a:pPr>
            <a:fld id="{F68CEA19-6B81-422F-8028-5EA154DCC6F5}" type="slidenum">
              <a:rPr lang="zh-CN" altLang="en-US"/>
              <a:pPr>
                <a:defRPr/>
              </a:pPr>
              <a:t>36</a:t>
            </a:fld>
            <a:endParaRPr lang="en-US" altLang="zh-CN"/>
          </a:p>
        </p:txBody>
      </p:sp>
      <p:sp>
        <p:nvSpPr>
          <p:cNvPr id="44036" name="Text Box 3"/>
          <p:cNvSpPr txBox="1">
            <a:spLocks noChangeArrowheads="1"/>
          </p:cNvSpPr>
          <p:nvPr/>
        </p:nvSpPr>
        <p:spPr bwMode="auto">
          <a:xfrm>
            <a:off x="228600" y="1143000"/>
            <a:ext cx="8610600" cy="622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40000"/>
              </a:lnSpc>
            </a:pPr>
            <a:r>
              <a:rPr lang="zh-CN" altLang="en-US" sz="2800" b="1" dirty="0" smtClean="0">
                <a:solidFill>
                  <a:srgbClr val="00CC00"/>
                </a:solidFill>
                <a:sym typeface="Wingdings" pitchFamily="2" charset="2"/>
              </a:rPr>
              <a:t>（</a:t>
            </a:r>
            <a:r>
              <a:rPr lang="en-US" altLang="zh-CN" sz="2800" b="1" dirty="0" smtClean="0">
                <a:solidFill>
                  <a:srgbClr val="00CC00"/>
                </a:solidFill>
                <a:sym typeface="Wingdings" pitchFamily="2" charset="2"/>
              </a:rPr>
              <a:t>2</a:t>
            </a:r>
            <a:r>
              <a:rPr lang="zh-CN" altLang="en-US" sz="2800" b="1" dirty="0" smtClean="0">
                <a:solidFill>
                  <a:srgbClr val="00CC00"/>
                </a:solidFill>
                <a:sym typeface="Wingdings" pitchFamily="2" charset="2"/>
              </a:rPr>
              <a:t>）、</a:t>
            </a:r>
            <a:r>
              <a:rPr lang="zh-CN" altLang="en-US" sz="2800" b="1" dirty="0">
                <a:solidFill>
                  <a:srgbClr val="00CC00"/>
                </a:solidFill>
                <a:sym typeface="Wingdings" pitchFamily="2" charset="2"/>
              </a:rPr>
              <a:t>水封井</a:t>
            </a:r>
          </a:p>
        </p:txBody>
      </p:sp>
      <p:sp>
        <p:nvSpPr>
          <p:cNvPr id="9"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44038" name="Group 9"/>
          <p:cNvGrpSpPr>
            <a:grpSpLocks/>
          </p:cNvGrpSpPr>
          <p:nvPr/>
        </p:nvGrpSpPr>
        <p:grpSpPr bwMode="auto">
          <a:xfrm>
            <a:off x="152400" y="152400"/>
            <a:ext cx="2362200" cy="1000125"/>
            <a:chOff x="152400" y="152400"/>
            <a:chExt cx="2362200" cy="1000125"/>
          </a:xfrm>
        </p:grpSpPr>
        <p:sp>
          <p:nvSpPr>
            <p:cNvPr id="11"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4404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4403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92" y="1981200"/>
            <a:ext cx="395922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404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981200"/>
            <a:ext cx="4173538"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cxnSp>
        <p:nvCxnSpPr>
          <p:cNvPr id="3" name="Straight Connector 2"/>
          <p:cNvCxnSpPr/>
          <p:nvPr/>
        </p:nvCxnSpPr>
        <p:spPr bwMode="auto">
          <a:xfrm>
            <a:off x="1152525" y="3429000"/>
            <a:ext cx="3049524" cy="0"/>
          </a:xfrm>
          <a:prstGeom prst="line">
            <a:avLst/>
          </a:prstGeom>
          <a:solidFill>
            <a:schemeClr val="accent1"/>
          </a:solidFill>
          <a:ln w="28575" cap="flat" cmpd="sng" algn="ctr">
            <a:solidFill>
              <a:srgbClr val="FF0066"/>
            </a:solidFill>
            <a:prstDash val="lgDash"/>
            <a:round/>
            <a:headEnd type="none" w="med" len="med"/>
            <a:tailEnd type="none" w="med" len="med"/>
          </a:ln>
          <a:effectLst/>
        </p:spPr>
      </p:cxnSp>
      <p:cxnSp>
        <p:nvCxnSpPr>
          <p:cNvPr id="15" name="Straight Connector 14"/>
          <p:cNvCxnSpPr/>
          <p:nvPr/>
        </p:nvCxnSpPr>
        <p:spPr bwMode="auto">
          <a:xfrm>
            <a:off x="5181600" y="3630168"/>
            <a:ext cx="3049524" cy="0"/>
          </a:xfrm>
          <a:prstGeom prst="line">
            <a:avLst/>
          </a:prstGeom>
          <a:solidFill>
            <a:schemeClr val="accent1"/>
          </a:solidFill>
          <a:ln w="28575" cap="flat" cmpd="sng" algn="ctr">
            <a:solidFill>
              <a:srgbClr val="FF0066"/>
            </a:solidFill>
            <a:prstDash val="lgDash"/>
            <a:round/>
            <a:headEnd type="none" w="med" len="med"/>
            <a:tailEnd type="none" w="med" len="med"/>
          </a:ln>
          <a:effectLst/>
        </p:spPr>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4C4326F5-7ADC-49E7-9060-DDEC830BBECF}" type="datetime1">
              <a:rPr lang="zh-CN" altLang="en-US"/>
              <a:pPr>
                <a:defRPr/>
              </a:pPr>
              <a:t>2017/4/18</a:t>
            </a:fld>
            <a:endParaRPr lang="en-US" altLang="zh-CN"/>
          </a:p>
        </p:txBody>
      </p:sp>
      <p:sp>
        <p:nvSpPr>
          <p:cNvPr id="7" name="Slide Number Placeholder 5"/>
          <p:cNvSpPr>
            <a:spLocks noGrp="1"/>
          </p:cNvSpPr>
          <p:nvPr>
            <p:ph type="sldNum" sz="quarter" idx="12"/>
          </p:nvPr>
        </p:nvSpPr>
        <p:spPr/>
        <p:txBody>
          <a:bodyPr/>
          <a:lstStyle/>
          <a:p>
            <a:pPr>
              <a:defRPr/>
            </a:pPr>
            <a:fld id="{15277E1A-9C8C-49A2-9681-22D12B3BC864}" type="slidenum">
              <a:rPr lang="zh-CN" altLang="en-US"/>
              <a:pPr>
                <a:defRPr/>
              </a:pPr>
              <a:t>37</a:t>
            </a:fld>
            <a:endParaRPr lang="en-US" altLang="zh-CN"/>
          </a:p>
        </p:txBody>
      </p:sp>
      <p:sp>
        <p:nvSpPr>
          <p:cNvPr id="45060" name="Text Box 3"/>
          <p:cNvSpPr txBox="1">
            <a:spLocks noChangeArrowheads="1"/>
          </p:cNvSpPr>
          <p:nvPr/>
        </p:nvSpPr>
        <p:spPr bwMode="auto">
          <a:xfrm>
            <a:off x="228600" y="1143000"/>
            <a:ext cx="8610600" cy="622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40000"/>
              </a:lnSpc>
            </a:pPr>
            <a:r>
              <a:rPr lang="zh-CN" altLang="en-US" sz="2800" b="1" dirty="0" smtClean="0">
                <a:solidFill>
                  <a:srgbClr val="00CC00"/>
                </a:solidFill>
                <a:sym typeface="Wingdings" pitchFamily="2" charset="2"/>
              </a:rPr>
              <a:t>（</a:t>
            </a:r>
            <a:r>
              <a:rPr lang="en-US" altLang="zh-CN" sz="2800" b="1" dirty="0" smtClean="0">
                <a:solidFill>
                  <a:srgbClr val="00CC00"/>
                </a:solidFill>
                <a:sym typeface="Wingdings" pitchFamily="2" charset="2"/>
              </a:rPr>
              <a:t>2</a:t>
            </a:r>
            <a:r>
              <a:rPr lang="zh-CN" altLang="en-US" sz="2800" b="1" dirty="0" smtClean="0">
                <a:solidFill>
                  <a:srgbClr val="00CC00"/>
                </a:solidFill>
                <a:sym typeface="Wingdings" pitchFamily="2" charset="2"/>
              </a:rPr>
              <a:t>）、</a:t>
            </a:r>
            <a:r>
              <a:rPr lang="zh-CN" altLang="en-US" sz="2800" b="1" dirty="0">
                <a:solidFill>
                  <a:srgbClr val="00CC00"/>
                </a:solidFill>
                <a:sym typeface="Wingdings" pitchFamily="2" charset="2"/>
              </a:rPr>
              <a:t>水封井</a:t>
            </a:r>
          </a:p>
        </p:txBody>
      </p:sp>
      <p:sp>
        <p:nvSpPr>
          <p:cNvPr id="9"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45062" name="Group 9"/>
          <p:cNvGrpSpPr>
            <a:grpSpLocks/>
          </p:cNvGrpSpPr>
          <p:nvPr/>
        </p:nvGrpSpPr>
        <p:grpSpPr bwMode="auto">
          <a:xfrm>
            <a:off x="152400" y="152400"/>
            <a:ext cx="2362200" cy="1000125"/>
            <a:chOff x="152400" y="152400"/>
            <a:chExt cx="2362200" cy="1000125"/>
          </a:xfrm>
        </p:grpSpPr>
        <p:sp>
          <p:nvSpPr>
            <p:cNvPr id="11"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4506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450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828800"/>
            <a:ext cx="4943475"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3FACDAF3-EAC4-43FD-BBD0-DE32B2C3CB31}" type="datetime1">
              <a:rPr lang="zh-CN" altLang="en-US"/>
              <a:pPr>
                <a:defRPr/>
              </a:pPr>
              <a:t>2017/4/18</a:t>
            </a:fld>
            <a:endParaRPr lang="en-US" altLang="zh-CN" dirty="0"/>
          </a:p>
        </p:txBody>
      </p:sp>
      <p:sp>
        <p:nvSpPr>
          <p:cNvPr id="6" name="Slide Number Placeholder 5"/>
          <p:cNvSpPr>
            <a:spLocks noGrp="1"/>
          </p:cNvSpPr>
          <p:nvPr>
            <p:ph type="sldNum" sz="quarter" idx="12"/>
          </p:nvPr>
        </p:nvSpPr>
        <p:spPr/>
        <p:txBody>
          <a:bodyPr/>
          <a:lstStyle/>
          <a:p>
            <a:pPr>
              <a:defRPr/>
            </a:pPr>
            <a:fld id="{8C8E5C18-B45F-45C7-91E6-C63D2AF4A49E}" type="slidenum">
              <a:rPr lang="zh-CN" altLang="en-US"/>
              <a:pPr>
                <a:defRPr/>
              </a:pPr>
              <a:t>38</a:t>
            </a:fld>
            <a:endParaRPr lang="en-US" altLang="zh-CN"/>
          </a:p>
        </p:txBody>
      </p:sp>
      <p:sp>
        <p:nvSpPr>
          <p:cNvPr id="47108" name="Text Box 3"/>
          <p:cNvSpPr txBox="1">
            <a:spLocks noChangeArrowheads="1"/>
          </p:cNvSpPr>
          <p:nvPr/>
        </p:nvSpPr>
        <p:spPr bwMode="auto">
          <a:xfrm>
            <a:off x="228600" y="1219200"/>
            <a:ext cx="8610600" cy="477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40000"/>
              </a:lnSpc>
            </a:pPr>
            <a:r>
              <a:rPr lang="zh-CN" altLang="en-US" sz="2800" b="1" dirty="0">
                <a:solidFill>
                  <a:srgbClr val="00FF00"/>
                </a:solidFill>
                <a:sym typeface="Wingdings" pitchFamily="2" charset="2"/>
              </a:rPr>
              <a:t>水封井设置时应注意：</a:t>
            </a:r>
            <a:r>
              <a:rPr lang="zh-CN" altLang="en-US" sz="2400" b="1" dirty="0">
                <a:sym typeface="Wingdings" pitchFamily="2" charset="2"/>
              </a:rPr>
              <a:t> </a:t>
            </a:r>
          </a:p>
          <a:p>
            <a:pPr algn="just" eaLnBrk="1" hangingPunct="1">
              <a:lnSpc>
                <a:spcPct val="140000"/>
              </a:lnSpc>
              <a:buFontTx/>
              <a:buAutoNum type="circleNumDbPlain"/>
            </a:pPr>
            <a:r>
              <a:rPr lang="zh-CN" altLang="en-US" sz="2400" b="1" dirty="0">
                <a:sym typeface="Wingdings" pitchFamily="2" charset="2"/>
              </a:rPr>
              <a:t>避开锅炉房或其他明火装置。 </a:t>
            </a:r>
          </a:p>
          <a:p>
            <a:pPr algn="just" eaLnBrk="1" hangingPunct="1">
              <a:lnSpc>
                <a:spcPct val="140000"/>
              </a:lnSpc>
              <a:buFontTx/>
              <a:buAutoNum type="circleNumDbPlain"/>
            </a:pPr>
            <a:r>
              <a:rPr lang="zh-CN" altLang="en-US" sz="2400" b="1" dirty="0">
                <a:sym typeface="Wingdings" pitchFamily="2" charset="2"/>
              </a:rPr>
              <a:t>不得靠近操作台或通风机进口。 </a:t>
            </a:r>
          </a:p>
          <a:p>
            <a:pPr algn="just" eaLnBrk="1" hangingPunct="1">
              <a:lnSpc>
                <a:spcPct val="140000"/>
              </a:lnSpc>
              <a:buFontTx/>
              <a:buAutoNum type="circleNumDbPlain"/>
            </a:pPr>
            <a:r>
              <a:rPr lang="zh-CN" altLang="en-US" sz="2400" b="1" dirty="0">
                <a:sym typeface="Wingdings" pitchFamily="2" charset="2"/>
              </a:rPr>
              <a:t>通风管有足够的高度，使有害气体在大气中充分扩散。 </a:t>
            </a:r>
          </a:p>
          <a:p>
            <a:pPr algn="just" eaLnBrk="1" hangingPunct="1">
              <a:lnSpc>
                <a:spcPct val="140000"/>
              </a:lnSpc>
              <a:buFontTx/>
              <a:buAutoNum type="circleNumDbPlain"/>
            </a:pPr>
            <a:r>
              <a:rPr lang="zh-CN" altLang="en-US" sz="2400" b="1" dirty="0">
                <a:sym typeface="Wingdings" pitchFamily="2" charset="2"/>
              </a:rPr>
              <a:t>通风管处设立标</a:t>
            </a:r>
            <a:r>
              <a:rPr lang="zh-CN" altLang="en-US" sz="2400" b="1" dirty="0" smtClean="0">
                <a:sym typeface="Wingdings" pitchFamily="2" charset="2"/>
              </a:rPr>
              <a:t>志，起到提醒和警告的作用。 </a:t>
            </a:r>
            <a:endParaRPr lang="zh-CN" altLang="en-US" sz="2400" b="1" dirty="0">
              <a:sym typeface="Wingdings" pitchFamily="2" charset="2"/>
            </a:endParaRPr>
          </a:p>
          <a:p>
            <a:pPr algn="just" eaLnBrk="1" hangingPunct="1">
              <a:lnSpc>
                <a:spcPct val="140000"/>
              </a:lnSpc>
              <a:buFontTx/>
              <a:buAutoNum type="circleNumDbPlain"/>
            </a:pPr>
            <a:r>
              <a:rPr lang="zh-CN" altLang="en-US" sz="2400" b="1" dirty="0">
                <a:sym typeface="Wingdings" pitchFamily="2" charset="2"/>
              </a:rPr>
              <a:t>水封井底设置沉泥槽，是为了养护方便，其深度一般采用 </a:t>
            </a:r>
            <a:r>
              <a:rPr lang="en-US" altLang="zh-CN" sz="2400" b="1" dirty="0">
                <a:sym typeface="Wingdings" pitchFamily="2" charset="2"/>
              </a:rPr>
              <a:t>0.3</a:t>
            </a:r>
            <a:r>
              <a:rPr lang="zh-CN" altLang="en-US" sz="2400" b="1" dirty="0">
                <a:sym typeface="Wingdings" pitchFamily="2" charset="2"/>
              </a:rPr>
              <a:t>～</a:t>
            </a:r>
            <a:r>
              <a:rPr lang="en-US" altLang="zh-CN" sz="2400" b="1" dirty="0">
                <a:sym typeface="Wingdings" pitchFamily="2" charset="2"/>
              </a:rPr>
              <a:t>0.5M</a:t>
            </a:r>
            <a:r>
              <a:rPr lang="zh-CN" altLang="en-US" sz="2400" b="1" dirty="0">
                <a:sym typeface="Wingdings" pitchFamily="2" charset="2"/>
              </a:rPr>
              <a:t>。 </a:t>
            </a:r>
          </a:p>
          <a:p>
            <a:pPr algn="just" eaLnBrk="1" hangingPunct="1">
              <a:lnSpc>
                <a:spcPct val="140000"/>
              </a:lnSpc>
              <a:buFontTx/>
              <a:buAutoNum type="circleNumDbPlain"/>
            </a:pPr>
            <a:r>
              <a:rPr lang="zh-CN" altLang="en-US" sz="2400" b="1" dirty="0">
                <a:sym typeface="Wingdings" pitchFamily="2" charset="2"/>
              </a:rPr>
              <a:t>水封井位置应考虑一旦管道内发生爆炸时造成的影响最小，故不应设在车行道和行人众多的地段。</a:t>
            </a:r>
            <a:endParaRPr lang="en-US" altLang="zh-CN" sz="2400" b="1" dirty="0">
              <a:sym typeface="Wingdings" pitchFamily="2" charset="2"/>
            </a:endParaRP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471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471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7405662-23DE-499F-98FC-9E0A2D6F84F4}"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FF9C504A-8359-441A-8D72-DAC4520353B5}" type="slidenum">
              <a:rPr lang="zh-CN" altLang="en-US"/>
              <a:pPr>
                <a:defRPr/>
              </a:pPr>
              <a:t>39</a:t>
            </a:fld>
            <a:endParaRPr lang="en-US" altLang="zh-CN"/>
          </a:p>
        </p:txBody>
      </p:sp>
      <p:sp>
        <p:nvSpPr>
          <p:cNvPr id="48132" name="Text Box 3"/>
          <p:cNvSpPr txBox="1">
            <a:spLocks noChangeArrowheads="1"/>
          </p:cNvSpPr>
          <p:nvPr/>
        </p:nvSpPr>
        <p:spPr bwMode="auto">
          <a:xfrm>
            <a:off x="228600" y="1371600"/>
            <a:ext cx="8610600" cy="4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40000"/>
              </a:lnSpc>
            </a:pPr>
            <a:r>
              <a:rPr lang="zh-CN" altLang="en-US" sz="2400" b="1" dirty="0" smtClean="0">
                <a:solidFill>
                  <a:srgbClr val="00CC00"/>
                </a:solidFill>
                <a:sym typeface="Wingdings" pitchFamily="2" charset="2"/>
              </a:rPr>
              <a:t>（</a:t>
            </a:r>
            <a:r>
              <a:rPr lang="en-US" altLang="zh-CN" sz="2400" b="1" dirty="0" smtClean="0">
                <a:solidFill>
                  <a:srgbClr val="00CC00"/>
                </a:solidFill>
                <a:sym typeface="Wingdings" pitchFamily="2" charset="2"/>
              </a:rPr>
              <a:t>3</a:t>
            </a:r>
            <a:r>
              <a:rPr lang="zh-CN" altLang="en-US" sz="2400" b="1" dirty="0" smtClean="0">
                <a:solidFill>
                  <a:srgbClr val="00CC00"/>
                </a:solidFill>
                <a:sym typeface="Wingdings" pitchFamily="2" charset="2"/>
              </a:rPr>
              <a:t>）、</a:t>
            </a:r>
            <a:r>
              <a:rPr lang="en-US" altLang="zh-CN" sz="2400" b="1" dirty="0" smtClean="0">
                <a:solidFill>
                  <a:srgbClr val="00CC00"/>
                </a:solidFill>
                <a:sym typeface="Wingdings" pitchFamily="2" charset="2"/>
              </a:rPr>
              <a:t> </a:t>
            </a:r>
            <a:r>
              <a:rPr lang="zh-CN" altLang="en-US" sz="2400" b="1" dirty="0">
                <a:solidFill>
                  <a:srgbClr val="00CC00"/>
                </a:solidFill>
                <a:sym typeface="Wingdings" pitchFamily="2" charset="2"/>
              </a:rPr>
              <a:t>阻火</a:t>
            </a:r>
            <a:r>
              <a:rPr lang="zh-CN" altLang="en-US" sz="2400" b="1" dirty="0" smtClean="0">
                <a:solidFill>
                  <a:srgbClr val="00CC00"/>
                </a:solidFill>
                <a:sym typeface="Wingdings" pitchFamily="2" charset="2"/>
              </a:rPr>
              <a:t>器</a:t>
            </a:r>
            <a:r>
              <a:rPr lang="en-US" altLang="zh-CN" sz="2400" b="1" dirty="0" smtClean="0">
                <a:solidFill>
                  <a:srgbClr val="00CC00"/>
                </a:solidFill>
                <a:sym typeface="Wingdings" pitchFamily="2" charset="2"/>
              </a:rPr>
              <a:t>: </a:t>
            </a:r>
            <a:r>
              <a:rPr lang="zh-CN" altLang="en-US" sz="2400" b="1" dirty="0" smtClean="0">
                <a:sym typeface="Wingdings" pitchFamily="2" charset="2"/>
              </a:rPr>
              <a:t>是安装在易燃易爆设备上阻止火灾蔓延的装置。阻</a:t>
            </a:r>
            <a:r>
              <a:rPr lang="zh-CN" altLang="en-US" sz="2400" b="1" dirty="0">
                <a:sym typeface="Wingdings" pitchFamily="2" charset="2"/>
              </a:rPr>
              <a:t>火器的阻火层主要由能</a:t>
            </a:r>
            <a:r>
              <a:rPr lang="zh-CN" altLang="en-US" sz="2400" b="1" dirty="0" smtClean="0">
                <a:sym typeface="Wingdings" pitchFamily="2" charset="2"/>
              </a:rPr>
              <a:t>够</a:t>
            </a:r>
            <a:r>
              <a:rPr lang="zh-CN" altLang="en-US" sz="2400" b="1" dirty="0">
                <a:sym typeface="Wingdings" pitchFamily="2" charset="2"/>
              </a:rPr>
              <a:t>允</a:t>
            </a:r>
            <a:r>
              <a:rPr lang="zh-CN" altLang="en-US" sz="2400" b="1" dirty="0" smtClean="0">
                <a:sym typeface="Wingdings" pitchFamily="2" charset="2"/>
              </a:rPr>
              <a:t>许气</a:t>
            </a:r>
            <a:r>
              <a:rPr lang="zh-CN" altLang="en-US" sz="2400" b="1" dirty="0">
                <a:sym typeface="Wingdings" pitchFamily="2" charset="2"/>
              </a:rPr>
              <a:t>体通过</a:t>
            </a:r>
            <a:r>
              <a:rPr lang="zh-CN" altLang="en-US" sz="2400" b="1" dirty="0" smtClean="0">
                <a:sym typeface="Wingdings" pitchFamily="2" charset="2"/>
              </a:rPr>
              <a:t>的含有细</a:t>
            </a:r>
            <a:r>
              <a:rPr lang="zh-CN" altLang="en-US" sz="2400" b="1" dirty="0">
                <a:sym typeface="Wingdings" pitchFamily="2" charset="2"/>
              </a:rPr>
              <a:t>小通道或空隙的固体不燃材料构成</a:t>
            </a:r>
            <a:r>
              <a:rPr lang="zh-CN" altLang="en-US" sz="2400" b="1" dirty="0" smtClean="0">
                <a:sym typeface="Wingdings" pitchFamily="2" charset="2"/>
              </a:rPr>
              <a:t>。</a:t>
            </a:r>
            <a:endParaRPr lang="en-US" altLang="zh-CN" sz="2400" b="1" dirty="0" smtClean="0">
              <a:sym typeface="Wingdings" pitchFamily="2" charset="2"/>
            </a:endParaRPr>
          </a:p>
          <a:p>
            <a:pPr algn="just" eaLnBrk="1" hangingPunct="1">
              <a:lnSpc>
                <a:spcPct val="140000"/>
              </a:lnSpc>
            </a:pPr>
            <a:r>
              <a:rPr lang="zh-CN" altLang="en-US" sz="2400" b="1" dirty="0" smtClean="0">
                <a:solidFill>
                  <a:srgbClr val="FF3399"/>
                </a:solidFill>
                <a:sym typeface="Wingdings" pitchFamily="2" charset="2"/>
              </a:rPr>
              <a:t>阻</a:t>
            </a:r>
            <a:r>
              <a:rPr lang="zh-CN" altLang="en-US" sz="2400" b="1" dirty="0">
                <a:solidFill>
                  <a:srgbClr val="FF3399"/>
                </a:solidFill>
                <a:sym typeface="Wingdings" pitchFamily="2" charset="2"/>
              </a:rPr>
              <a:t>火原理：</a:t>
            </a:r>
            <a:r>
              <a:rPr lang="zh-CN" altLang="en-US" sz="2400" b="1" dirty="0">
                <a:sym typeface="Wingdings" pitchFamily="2" charset="2"/>
              </a:rPr>
              <a:t>当燃烧开始后，在没有外界能量作用的情况下，火焰在管道中的传播速度随着管径减小而降低，当管径小到某个临界值时，火焰就不能传播（也就是熄灭</a:t>
            </a:r>
            <a:r>
              <a:rPr lang="zh-CN" altLang="en-US" sz="2400" b="1" dirty="0" smtClean="0">
                <a:sym typeface="Wingdings" pitchFamily="2" charset="2"/>
              </a:rPr>
              <a:t>）。</a:t>
            </a:r>
            <a:endParaRPr lang="en-US" altLang="zh-CN" sz="2400" b="1" dirty="0" smtClean="0">
              <a:sym typeface="Wingdings" pitchFamily="2" charset="2"/>
            </a:endParaRPr>
          </a:p>
          <a:p>
            <a:pPr algn="just" eaLnBrk="1" hangingPunct="1">
              <a:lnSpc>
                <a:spcPct val="140000"/>
              </a:lnSpc>
            </a:pPr>
            <a:r>
              <a:rPr lang="zh-CN" altLang="en-US" sz="2400" b="1" dirty="0">
                <a:solidFill>
                  <a:srgbClr val="FF3399"/>
                </a:solidFill>
                <a:sym typeface="Wingdings" pitchFamily="2" charset="2"/>
              </a:rPr>
              <a:t>阻火原理：</a:t>
            </a:r>
            <a:r>
              <a:rPr lang="zh-CN" altLang="en-US" sz="2400" b="1" dirty="0" smtClean="0">
                <a:sym typeface="Wingdings" pitchFamily="2" charset="2"/>
              </a:rPr>
              <a:t>影</a:t>
            </a:r>
            <a:r>
              <a:rPr lang="zh-CN" altLang="en-US" sz="2400" b="1" dirty="0">
                <a:sym typeface="Wingdings" pitchFamily="2" charset="2"/>
              </a:rPr>
              <a:t>响阻火器阻火性能的主要因素是阻火层的材质、厚度、管道孔径或空隙的大小。</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4813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481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7F449279-9899-43CB-A14D-3457AD5F10B0}"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33221D79-7A38-4AF0-8605-888730C8F30D}" type="slidenum">
              <a:rPr lang="zh-CN" altLang="en-US"/>
              <a:pPr>
                <a:defRPr/>
              </a:pPr>
              <a:t>4</a:t>
            </a:fld>
            <a:endParaRPr lang="en-US" altLang="zh-CN"/>
          </a:p>
        </p:txBody>
      </p:sp>
      <p:sp>
        <p:nvSpPr>
          <p:cNvPr id="10244" name="Text Box 5"/>
          <p:cNvSpPr txBox="1">
            <a:spLocks noChangeArrowheads="1"/>
          </p:cNvSpPr>
          <p:nvPr/>
        </p:nvSpPr>
        <p:spPr bwMode="auto">
          <a:xfrm>
            <a:off x="152400" y="1143000"/>
            <a:ext cx="87630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zh-CN" altLang="en-US" sz="2800" b="1" dirty="0">
                <a:solidFill>
                  <a:srgbClr val="00FF00"/>
                </a:solidFill>
              </a:rPr>
              <a:t>火灾分类</a:t>
            </a:r>
            <a:endParaRPr lang="en-US" altLang="zh-CN" sz="2800" b="1" dirty="0">
              <a:solidFill>
                <a:srgbClr val="00FF00"/>
              </a:solidFill>
            </a:endParaRPr>
          </a:p>
          <a:p>
            <a:pPr algn="just" eaLnBrk="1" hangingPunct="1">
              <a:lnSpc>
                <a:spcPct val="150000"/>
              </a:lnSpc>
            </a:pPr>
            <a:r>
              <a:rPr lang="zh-CN" altLang="en-US" sz="2400" b="1" dirty="0"/>
              <a:t>火灾按一次事故损失划分为三类：</a:t>
            </a:r>
          </a:p>
          <a:p>
            <a:pPr algn="just" eaLnBrk="1" hangingPunct="1">
              <a:lnSpc>
                <a:spcPct val="150000"/>
              </a:lnSpc>
            </a:pPr>
            <a:r>
              <a:rPr lang="zh-CN" altLang="en-US" sz="2400" b="1" dirty="0">
                <a:solidFill>
                  <a:srgbClr val="FFFF00"/>
                </a:solidFill>
              </a:rPr>
              <a:t>特大火灾：</a:t>
            </a:r>
            <a:r>
              <a:rPr lang="zh-CN" altLang="en-US" sz="2400" b="1" dirty="0"/>
              <a:t>具有下列情形之一的，为特大火灾。死亡</a:t>
            </a:r>
            <a:r>
              <a:rPr lang="en-US" altLang="zh-CN" sz="2400" b="1" dirty="0"/>
              <a:t>10</a:t>
            </a:r>
            <a:r>
              <a:rPr lang="zh-CN" altLang="en-US" sz="2400" b="1" dirty="0"/>
              <a:t>人以上（含</a:t>
            </a:r>
            <a:r>
              <a:rPr lang="en-US" altLang="zh-CN" sz="2400" b="1" dirty="0"/>
              <a:t>10</a:t>
            </a:r>
            <a:r>
              <a:rPr lang="zh-CN" altLang="en-US" sz="2400" b="1" dirty="0"/>
              <a:t>人</a:t>
            </a:r>
            <a:r>
              <a:rPr lang="zh-CN" altLang="en-US" sz="2400" b="1" dirty="0" smtClean="0"/>
              <a:t>，以</a:t>
            </a:r>
            <a:r>
              <a:rPr lang="zh-CN" altLang="en-US" sz="2400" b="1" dirty="0"/>
              <a:t>下同），重伤</a:t>
            </a:r>
            <a:r>
              <a:rPr lang="en-US" altLang="zh-CN" sz="2400" b="1" dirty="0"/>
              <a:t>20</a:t>
            </a:r>
            <a:r>
              <a:rPr lang="zh-CN" altLang="en-US" sz="2400" b="1" dirty="0"/>
              <a:t>人以上，死亡、重伤</a:t>
            </a:r>
            <a:r>
              <a:rPr lang="en-US" altLang="zh-CN" sz="2400" b="1" dirty="0"/>
              <a:t>20</a:t>
            </a:r>
            <a:r>
              <a:rPr lang="zh-CN" altLang="en-US" sz="2400" b="1" dirty="0"/>
              <a:t>人以上，受灾户</a:t>
            </a:r>
            <a:r>
              <a:rPr lang="en-US" altLang="zh-CN" sz="2400" b="1" dirty="0"/>
              <a:t>50</a:t>
            </a:r>
            <a:r>
              <a:rPr lang="zh-CN" altLang="en-US" sz="2400" b="1" dirty="0"/>
              <a:t>户以上，直接财产损失</a:t>
            </a:r>
            <a:r>
              <a:rPr lang="en-US" altLang="zh-CN" sz="2400" b="1" dirty="0"/>
              <a:t>100</a:t>
            </a:r>
            <a:r>
              <a:rPr lang="zh-CN" altLang="en-US" sz="2400" b="1" dirty="0"/>
              <a:t>万元以上。</a:t>
            </a:r>
          </a:p>
          <a:p>
            <a:pPr algn="just" eaLnBrk="1" hangingPunct="1">
              <a:lnSpc>
                <a:spcPct val="150000"/>
              </a:lnSpc>
            </a:pPr>
            <a:r>
              <a:rPr lang="zh-CN" altLang="en-US" sz="2400" b="1" dirty="0">
                <a:solidFill>
                  <a:srgbClr val="FFFF00"/>
                </a:solidFill>
              </a:rPr>
              <a:t>重大火灾：</a:t>
            </a:r>
            <a:r>
              <a:rPr lang="zh-CN" altLang="en-US" sz="2400" b="1" dirty="0"/>
              <a:t>具有下列情形之一的，为重大火灾。死亡</a:t>
            </a:r>
            <a:r>
              <a:rPr lang="en-US" altLang="zh-CN" sz="2400" b="1" dirty="0"/>
              <a:t>3</a:t>
            </a:r>
            <a:r>
              <a:rPr lang="zh-CN" altLang="en-US" sz="2400" b="1" dirty="0"/>
              <a:t>人以上，重伤</a:t>
            </a:r>
            <a:r>
              <a:rPr lang="en-US" altLang="zh-CN" sz="2400" b="1" dirty="0"/>
              <a:t>10</a:t>
            </a:r>
            <a:r>
              <a:rPr lang="zh-CN" altLang="en-US" sz="2400" b="1" dirty="0"/>
              <a:t>人以上，死亡、重伤</a:t>
            </a:r>
            <a:r>
              <a:rPr lang="en-US" altLang="zh-CN" sz="2400" b="1" dirty="0"/>
              <a:t>10</a:t>
            </a:r>
            <a:r>
              <a:rPr lang="zh-CN" altLang="en-US" sz="2400" b="1" dirty="0"/>
              <a:t>人以上，受灾户</a:t>
            </a:r>
            <a:r>
              <a:rPr lang="en-US" altLang="zh-CN" sz="2400" b="1" dirty="0"/>
              <a:t>30</a:t>
            </a:r>
            <a:r>
              <a:rPr lang="zh-CN" altLang="en-US" sz="2400" b="1" dirty="0"/>
              <a:t>户以上，直接财产损失</a:t>
            </a:r>
            <a:r>
              <a:rPr lang="en-US" altLang="zh-CN" sz="2400" b="1" dirty="0"/>
              <a:t>30</a:t>
            </a:r>
            <a:r>
              <a:rPr lang="zh-CN" altLang="en-US" sz="2400" b="1" dirty="0"/>
              <a:t>万元以上。</a:t>
            </a:r>
          </a:p>
          <a:p>
            <a:pPr algn="just" eaLnBrk="1" hangingPunct="1">
              <a:lnSpc>
                <a:spcPct val="150000"/>
              </a:lnSpc>
            </a:pPr>
            <a:r>
              <a:rPr lang="zh-CN" altLang="en-US" sz="2400" b="1" dirty="0">
                <a:solidFill>
                  <a:srgbClr val="FFFF00"/>
                </a:solidFill>
              </a:rPr>
              <a:t>一般火灾：</a:t>
            </a:r>
            <a:r>
              <a:rPr lang="zh-CN" altLang="en-US" sz="2400" b="1" dirty="0"/>
              <a:t>不具有前列两项情形的， 为一般火灾。</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smtClean="0"/>
              <a:t>第六章　</a:t>
            </a:r>
            <a:r>
              <a:rPr lang="zh-CN" altLang="en-US" sz="3200" dirty="0"/>
              <a:t>危险化学品</a:t>
            </a:r>
            <a:r>
              <a:rPr lang="zh-CN" altLang="en-US" sz="3200" dirty="0" smtClean="0"/>
              <a:t>消防基础</a:t>
            </a:r>
          </a:p>
        </p:txBody>
      </p:sp>
      <p:grpSp>
        <p:nvGrpSpPr>
          <p:cNvPr id="1024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02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p:txBody>
          <a:bodyPr/>
          <a:lstStyle/>
          <a:p>
            <a:pPr>
              <a:defRPr/>
            </a:pPr>
            <a:fld id="{256B8009-B52F-45D0-93A3-97EB62D9AD87}" type="datetime1">
              <a:rPr lang="zh-CN" altLang="en-US"/>
              <a:pPr>
                <a:defRPr/>
              </a:pPr>
              <a:t>2017/4/18</a:t>
            </a:fld>
            <a:endParaRPr lang="en-US" altLang="zh-CN"/>
          </a:p>
        </p:txBody>
      </p:sp>
      <p:sp>
        <p:nvSpPr>
          <p:cNvPr id="8" name="Slide Number Placeholder 5"/>
          <p:cNvSpPr>
            <a:spLocks noGrp="1"/>
          </p:cNvSpPr>
          <p:nvPr>
            <p:ph type="sldNum" sz="quarter" idx="12"/>
          </p:nvPr>
        </p:nvSpPr>
        <p:spPr/>
        <p:txBody>
          <a:bodyPr/>
          <a:lstStyle/>
          <a:p>
            <a:pPr>
              <a:defRPr/>
            </a:pPr>
            <a:fld id="{432030EF-CB2E-4DE6-95C7-270FC8D789ED}" type="slidenum">
              <a:rPr lang="zh-CN" altLang="en-US"/>
              <a:pPr>
                <a:defRPr/>
              </a:pPr>
              <a:t>40</a:t>
            </a:fld>
            <a:endParaRPr lang="en-US" altLang="zh-CN"/>
          </a:p>
        </p:txBody>
      </p:sp>
      <p:sp>
        <p:nvSpPr>
          <p:cNvPr id="49156" name="Text Box 3"/>
          <p:cNvSpPr txBox="1">
            <a:spLocks noChangeArrowheads="1"/>
          </p:cNvSpPr>
          <p:nvPr/>
        </p:nvSpPr>
        <p:spPr bwMode="auto">
          <a:xfrm>
            <a:off x="457200" y="1524000"/>
            <a:ext cx="36576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zh-CN" altLang="en-US" sz="2400" b="1" dirty="0">
                <a:solidFill>
                  <a:srgbClr val="FF3399"/>
                </a:solidFill>
                <a:sym typeface="Wingdings" pitchFamily="2" charset="2"/>
              </a:rPr>
              <a:t>阻火器的类型</a:t>
            </a:r>
          </a:p>
          <a:p>
            <a:pPr algn="just" eaLnBrk="1" hangingPunct="1">
              <a:lnSpc>
                <a:spcPct val="150000"/>
              </a:lnSpc>
              <a:buFontTx/>
              <a:buAutoNum type="circleNumDbPlain"/>
            </a:pPr>
            <a:r>
              <a:rPr lang="zh-CN" altLang="en-US" sz="2400" b="1" dirty="0">
                <a:sym typeface="Wingdings" pitchFamily="2" charset="2"/>
              </a:rPr>
              <a:t> 金属网</a:t>
            </a:r>
          </a:p>
          <a:p>
            <a:pPr algn="just" eaLnBrk="1" hangingPunct="1">
              <a:lnSpc>
                <a:spcPct val="150000"/>
              </a:lnSpc>
              <a:buFontTx/>
              <a:buAutoNum type="circleNumDbPlain"/>
            </a:pPr>
            <a:r>
              <a:rPr lang="zh-CN" altLang="en-US" sz="2400" b="1" dirty="0">
                <a:sym typeface="Wingdings" pitchFamily="2" charset="2"/>
              </a:rPr>
              <a:t> </a:t>
            </a:r>
            <a:r>
              <a:rPr lang="zh-CN" altLang="en-US" sz="2400" b="1" dirty="0" smtClean="0">
                <a:sym typeface="Wingdings" pitchFamily="2" charset="2"/>
              </a:rPr>
              <a:t>砾（</a:t>
            </a:r>
            <a:r>
              <a:rPr lang="en-US" altLang="zh-CN" sz="2400" b="1" dirty="0" smtClean="0">
                <a:sym typeface="Wingdings" pitchFamily="2" charset="2"/>
              </a:rPr>
              <a:t>li</a:t>
            </a:r>
            <a:r>
              <a:rPr lang="zh-CN" altLang="en-US" sz="2400" b="1" dirty="0" smtClean="0">
                <a:sym typeface="Wingdings" pitchFamily="2" charset="2"/>
              </a:rPr>
              <a:t>）石 </a:t>
            </a:r>
            <a:endParaRPr lang="zh-CN" altLang="en-US" sz="2400" b="1" dirty="0">
              <a:sym typeface="Wingdings" pitchFamily="2" charset="2"/>
            </a:endParaRPr>
          </a:p>
          <a:p>
            <a:pPr algn="just" eaLnBrk="1" hangingPunct="1">
              <a:lnSpc>
                <a:spcPct val="150000"/>
              </a:lnSpc>
              <a:buFontTx/>
              <a:buAutoNum type="circleNumDbPlain"/>
            </a:pPr>
            <a:r>
              <a:rPr lang="zh-CN" altLang="en-US" sz="2400" b="1" dirty="0">
                <a:sym typeface="Wingdings" pitchFamily="2" charset="2"/>
              </a:rPr>
              <a:t> 波纹金属片</a:t>
            </a:r>
          </a:p>
          <a:p>
            <a:pPr algn="just" eaLnBrk="1" hangingPunct="1">
              <a:lnSpc>
                <a:spcPct val="150000"/>
              </a:lnSpc>
              <a:buFontTx/>
              <a:buAutoNum type="circleNumDbPlain"/>
            </a:pPr>
            <a:r>
              <a:rPr lang="zh-CN" altLang="en-US" sz="2400" b="1" dirty="0">
                <a:sym typeface="Wingdings" pitchFamily="2" charset="2"/>
              </a:rPr>
              <a:t> 平行板</a:t>
            </a:r>
          </a:p>
          <a:p>
            <a:pPr algn="just" eaLnBrk="1" hangingPunct="1">
              <a:lnSpc>
                <a:spcPct val="150000"/>
              </a:lnSpc>
              <a:buFontTx/>
              <a:buAutoNum type="circleNumDbPlain"/>
            </a:pPr>
            <a:r>
              <a:rPr lang="zh-CN" altLang="en-US" sz="2400" b="1" dirty="0">
                <a:sym typeface="Wingdings" pitchFamily="2" charset="2"/>
              </a:rPr>
              <a:t> 泡沫金属</a:t>
            </a:r>
          </a:p>
          <a:p>
            <a:pPr algn="just" eaLnBrk="1" hangingPunct="1">
              <a:lnSpc>
                <a:spcPct val="150000"/>
              </a:lnSpc>
              <a:buFontTx/>
              <a:buAutoNum type="circleNumDbPlain"/>
            </a:pPr>
            <a:r>
              <a:rPr lang="zh-CN" altLang="en-US" sz="2400" b="1" dirty="0">
                <a:sym typeface="Wingdings" pitchFamily="2" charset="2"/>
              </a:rPr>
              <a:t> 多孔板</a:t>
            </a:r>
          </a:p>
        </p:txBody>
      </p:sp>
      <p:sp>
        <p:nvSpPr>
          <p:cNvPr id="10"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49158" name="Group 9"/>
          <p:cNvGrpSpPr>
            <a:grpSpLocks/>
          </p:cNvGrpSpPr>
          <p:nvPr/>
        </p:nvGrpSpPr>
        <p:grpSpPr bwMode="auto">
          <a:xfrm>
            <a:off x="152400" y="152400"/>
            <a:ext cx="2362200" cy="1000125"/>
            <a:chOff x="152400" y="152400"/>
            <a:chExt cx="2362200" cy="1000125"/>
          </a:xfrm>
        </p:grpSpPr>
        <p:sp>
          <p:nvSpPr>
            <p:cNvPr id="12"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491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9" name="Picture 4"/>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4953000" y="1152525"/>
            <a:ext cx="3124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Text Box 5"/>
          <p:cNvSpPr txBox="1">
            <a:spLocks noChangeArrowheads="1"/>
          </p:cNvSpPr>
          <p:nvPr/>
        </p:nvSpPr>
        <p:spPr bwMode="auto">
          <a:xfrm>
            <a:off x="5257800" y="5979460"/>
            <a:ext cx="281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spcBef>
                <a:spcPct val="50000"/>
              </a:spcBef>
            </a:pPr>
            <a:r>
              <a:rPr lang="zh-CN" altLang="en-US" sz="2800" b="1" dirty="0">
                <a:solidFill>
                  <a:srgbClr val="FFFF00"/>
                </a:solidFill>
              </a:rPr>
              <a:t>金属网型阻火器</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quarter" idx="10"/>
          </p:nvPr>
        </p:nvSpPr>
        <p:spPr/>
        <p:txBody>
          <a:bodyPr/>
          <a:lstStyle/>
          <a:p>
            <a:pPr>
              <a:defRPr/>
            </a:pPr>
            <a:fld id="{F218F25A-9C99-429A-A23F-1CCF972D1CAE}" type="datetime1">
              <a:rPr lang="zh-CN" altLang="en-US"/>
              <a:pPr>
                <a:defRPr/>
              </a:pPr>
              <a:t>2017/4/18</a:t>
            </a:fld>
            <a:endParaRPr lang="en-US" altLang="zh-CN"/>
          </a:p>
        </p:txBody>
      </p:sp>
      <p:sp>
        <p:nvSpPr>
          <p:cNvPr id="9" name="Slide Number Placeholder 5"/>
          <p:cNvSpPr>
            <a:spLocks noGrp="1"/>
          </p:cNvSpPr>
          <p:nvPr>
            <p:ph type="sldNum" sz="quarter" idx="12"/>
          </p:nvPr>
        </p:nvSpPr>
        <p:spPr/>
        <p:txBody>
          <a:bodyPr/>
          <a:lstStyle/>
          <a:p>
            <a:pPr>
              <a:defRPr/>
            </a:pPr>
            <a:fld id="{8408E039-F8FD-4D0D-A3BB-B5BA6E76A5F8}" type="slidenum">
              <a:rPr lang="zh-CN" altLang="en-US"/>
              <a:pPr>
                <a:defRPr/>
              </a:pPr>
              <a:t>41</a:t>
            </a:fld>
            <a:endParaRPr lang="en-US" altLang="zh-CN"/>
          </a:p>
        </p:txBody>
      </p:sp>
      <p:sp>
        <p:nvSpPr>
          <p:cNvPr id="2054" name="Text Box 5"/>
          <p:cNvSpPr txBox="1">
            <a:spLocks noChangeArrowheads="1"/>
          </p:cNvSpPr>
          <p:nvPr/>
        </p:nvSpPr>
        <p:spPr bwMode="auto">
          <a:xfrm>
            <a:off x="609600" y="5867400"/>
            <a:ext cx="236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spcBef>
                <a:spcPct val="50000"/>
              </a:spcBef>
            </a:pPr>
            <a:r>
              <a:rPr lang="zh-CN" altLang="en-US" sz="2800" b="1" dirty="0">
                <a:solidFill>
                  <a:srgbClr val="FFFF00"/>
                </a:solidFill>
              </a:rPr>
              <a:t>波纹型阻火器</a:t>
            </a:r>
          </a:p>
        </p:txBody>
      </p:sp>
      <p:graphicFrame>
        <p:nvGraphicFramePr>
          <p:cNvPr id="2050" name="Object 7"/>
          <p:cNvGraphicFramePr>
            <a:graphicFrameLocks noChangeAspect="1"/>
          </p:cNvGraphicFramePr>
          <p:nvPr/>
        </p:nvGraphicFramePr>
        <p:xfrm>
          <a:off x="838200" y="1219200"/>
          <a:ext cx="1981200" cy="4572000"/>
        </p:xfrm>
        <a:graphic>
          <a:graphicData uri="http://schemas.openxmlformats.org/presentationml/2006/ole">
            <mc:AlternateContent xmlns:mc="http://schemas.openxmlformats.org/markup-compatibility/2006">
              <mc:Choice xmlns:v="urn:schemas-microsoft-com:vml" Requires="v">
                <p:oleObj spid="_x0000_s2215" name="Photo Editor Photo" r:id="rId3" imgW="6857143" imgH="17285714" progId="MSPhotoEd.3">
                  <p:embed/>
                </p:oleObj>
              </mc:Choice>
              <mc:Fallback>
                <p:oleObj name="Photo Editor Photo" r:id="rId3" imgW="6857143" imgH="17285714" progId="MSPhotoEd.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9200"/>
                        <a:ext cx="1981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8"/>
          <p:cNvGraphicFramePr>
            <a:graphicFrameLocks noChangeAspect="1"/>
          </p:cNvGraphicFramePr>
          <p:nvPr/>
        </p:nvGraphicFramePr>
        <p:xfrm>
          <a:off x="4953000" y="1371600"/>
          <a:ext cx="2671763" cy="4064000"/>
        </p:xfrm>
        <a:graphic>
          <a:graphicData uri="http://schemas.openxmlformats.org/presentationml/2006/ole">
            <mc:AlternateContent xmlns:mc="http://schemas.openxmlformats.org/markup-compatibility/2006">
              <mc:Choice xmlns:v="urn:schemas-microsoft-com:vml" Requires="v">
                <p:oleObj spid="_x0000_s2216" name="Photo Editor Photo" r:id="rId5" imgW="7171429" imgH="10904762" progId="MSPhotoEd.3">
                  <p:embed/>
                </p:oleObj>
              </mc:Choice>
              <mc:Fallback>
                <p:oleObj name="Photo Editor Photo" r:id="rId5" imgW="7171429" imgH="10904762" progId="MSPhotoEd.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1371600"/>
                        <a:ext cx="2671763"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5" name="Text Box 9"/>
          <p:cNvSpPr txBox="1">
            <a:spLocks noChangeArrowheads="1"/>
          </p:cNvSpPr>
          <p:nvPr/>
        </p:nvSpPr>
        <p:spPr bwMode="auto">
          <a:xfrm>
            <a:off x="4419600" y="5638800"/>
            <a:ext cx="396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spcBef>
                <a:spcPct val="50000"/>
              </a:spcBef>
            </a:pPr>
            <a:r>
              <a:rPr lang="zh-CN" altLang="en-US" sz="2800" b="1">
                <a:solidFill>
                  <a:srgbClr val="FFFF00"/>
                </a:solidFill>
              </a:rPr>
              <a:t>带液封的砾石型阻火器</a:t>
            </a:r>
          </a:p>
        </p:txBody>
      </p:sp>
      <p:sp>
        <p:nvSpPr>
          <p:cNvPr id="11"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2057" name="Group 9"/>
          <p:cNvGrpSpPr>
            <a:grpSpLocks/>
          </p:cNvGrpSpPr>
          <p:nvPr/>
        </p:nvGrpSpPr>
        <p:grpSpPr bwMode="auto">
          <a:xfrm>
            <a:off x="152400" y="152400"/>
            <a:ext cx="2362200" cy="1000125"/>
            <a:chOff x="152400" y="152400"/>
            <a:chExt cx="2362200" cy="1000125"/>
          </a:xfrm>
        </p:grpSpPr>
        <p:sp>
          <p:nvSpPr>
            <p:cNvPr id="13"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205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FD3C6C39-C4BF-4577-8085-7EFDB263A0F5}" type="datetime1">
              <a:rPr lang="zh-CN" altLang="en-US"/>
              <a:pPr>
                <a:defRPr/>
              </a:pPr>
              <a:t>2017/4/18</a:t>
            </a:fld>
            <a:endParaRPr lang="en-US" altLang="zh-CN"/>
          </a:p>
        </p:txBody>
      </p:sp>
      <p:sp>
        <p:nvSpPr>
          <p:cNvPr id="7" name="Slide Number Placeholder 5"/>
          <p:cNvSpPr>
            <a:spLocks noGrp="1"/>
          </p:cNvSpPr>
          <p:nvPr>
            <p:ph type="sldNum" sz="quarter" idx="12"/>
          </p:nvPr>
        </p:nvSpPr>
        <p:spPr/>
        <p:txBody>
          <a:bodyPr/>
          <a:lstStyle/>
          <a:p>
            <a:pPr>
              <a:defRPr/>
            </a:pPr>
            <a:fld id="{9E635674-EA29-4200-A6C4-DA1332F274CD}" type="slidenum">
              <a:rPr lang="zh-CN" altLang="en-US"/>
              <a:pPr>
                <a:defRPr/>
              </a:pPr>
              <a:t>42</a:t>
            </a:fld>
            <a:endParaRPr lang="en-US" altLang="zh-CN"/>
          </a:p>
        </p:txBody>
      </p:sp>
      <p:sp>
        <p:nvSpPr>
          <p:cNvPr id="3077" name="Text Box 3"/>
          <p:cNvSpPr txBox="1">
            <a:spLocks noChangeArrowheads="1"/>
          </p:cNvSpPr>
          <p:nvPr/>
        </p:nvSpPr>
        <p:spPr bwMode="auto">
          <a:xfrm>
            <a:off x="3352800" y="5943600"/>
            <a:ext cx="243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spcBef>
                <a:spcPct val="50000"/>
              </a:spcBef>
            </a:pPr>
            <a:r>
              <a:rPr lang="zh-CN" altLang="en-US" sz="2800" b="1">
                <a:solidFill>
                  <a:srgbClr val="FFFF00"/>
                </a:solidFill>
              </a:rPr>
              <a:t>复合型阻火器</a:t>
            </a:r>
          </a:p>
        </p:txBody>
      </p:sp>
      <p:graphicFrame>
        <p:nvGraphicFramePr>
          <p:cNvPr id="3074" name="Object 7"/>
          <p:cNvGraphicFramePr>
            <a:graphicFrameLocks noChangeAspect="1"/>
          </p:cNvGraphicFramePr>
          <p:nvPr/>
        </p:nvGraphicFramePr>
        <p:xfrm>
          <a:off x="914400" y="1295400"/>
          <a:ext cx="7391400" cy="4703763"/>
        </p:xfrm>
        <a:graphic>
          <a:graphicData uri="http://schemas.openxmlformats.org/presentationml/2006/ole">
            <mc:AlternateContent xmlns:mc="http://schemas.openxmlformats.org/markup-compatibility/2006">
              <mc:Choice xmlns:v="urn:schemas-microsoft-com:vml" Requires="v">
                <p:oleObj spid="_x0000_s3158" name="Photo Editor Photo" r:id="rId3" imgW="16247619" imgH="10345594" progId="MSPhotoEd.3">
                  <p:embed/>
                </p:oleObj>
              </mc:Choice>
              <mc:Fallback>
                <p:oleObj name="Photo Editor Photo" r:id="rId3" imgW="16247619" imgH="10345594" progId="MSPhotoEd.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295400"/>
                        <a:ext cx="7391400" cy="470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3079" name="Group 9"/>
          <p:cNvGrpSpPr>
            <a:grpSpLocks/>
          </p:cNvGrpSpPr>
          <p:nvPr/>
        </p:nvGrpSpPr>
        <p:grpSpPr bwMode="auto">
          <a:xfrm>
            <a:off x="152400" y="152400"/>
            <a:ext cx="2362200" cy="1000125"/>
            <a:chOff x="152400" y="152400"/>
            <a:chExt cx="2362200" cy="1000125"/>
          </a:xfrm>
        </p:grpSpPr>
        <p:sp>
          <p:nvSpPr>
            <p:cNvPr id="11"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308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E856D74-86F2-44DB-9620-B3EF1D6101A9}"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66B53F05-ADDF-4529-B0C4-A10803301B20}" type="slidenum">
              <a:rPr lang="zh-CN" altLang="en-US"/>
              <a:pPr>
                <a:defRPr/>
              </a:pPr>
              <a:t>43</a:t>
            </a:fld>
            <a:endParaRPr lang="en-US" altLang="zh-CN"/>
          </a:p>
        </p:txBody>
      </p:sp>
      <p:sp>
        <p:nvSpPr>
          <p:cNvPr id="51204" name="Text Box 3"/>
          <p:cNvSpPr txBox="1">
            <a:spLocks noChangeArrowheads="1"/>
          </p:cNvSpPr>
          <p:nvPr/>
        </p:nvSpPr>
        <p:spPr bwMode="auto">
          <a:xfrm>
            <a:off x="152400" y="1291814"/>
            <a:ext cx="86106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zh-CN" altLang="en-US" sz="2400" b="1" dirty="0">
                <a:solidFill>
                  <a:srgbClr val="FF3399"/>
                </a:solidFill>
                <a:sym typeface="Wingdings" pitchFamily="2" charset="2"/>
              </a:rPr>
              <a:t>阻火器的安装位置</a:t>
            </a:r>
          </a:p>
          <a:p>
            <a:pPr algn="just" eaLnBrk="1" hangingPunct="1">
              <a:lnSpc>
                <a:spcPct val="150000"/>
              </a:lnSpc>
            </a:pPr>
            <a:r>
              <a:rPr lang="zh-CN" altLang="en-US" sz="2400" b="1" dirty="0">
                <a:sym typeface="Wingdings" pitchFamily="2" charset="2"/>
              </a:rPr>
              <a:t>阻火器通常安装在管道系统，储罐的呼吸阀，容易引起燃烧爆炸的通风口、排气管，油气回收系统，燃气加热炉的送气系统等。</a:t>
            </a:r>
          </a:p>
          <a:p>
            <a:pPr algn="just" eaLnBrk="1" hangingPunct="1">
              <a:lnSpc>
                <a:spcPct val="150000"/>
              </a:lnSpc>
            </a:pPr>
            <a:r>
              <a:rPr lang="zh-CN" altLang="en-US" sz="2400" b="1" dirty="0">
                <a:solidFill>
                  <a:srgbClr val="FF3399"/>
                </a:solidFill>
                <a:sym typeface="Wingdings" pitchFamily="2" charset="2"/>
              </a:rPr>
              <a:t>阻火器的选用</a:t>
            </a:r>
          </a:p>
          <a:p>
            <a:pPr algn="just" eaLnBrk="1" hangingPunct="1">
              <a:lnSpc>
                <a:spcPct val="150000"/>
              </a:lnSpc>
            </a:pPr>
            <a:r>
              <a:rPr lang="zh-CN" altLang="en-US" sz="2400" b="1" dirty="0">
                <a:sym typeface="Wingdings" pitchFamily="2" charset="2"/>
              </a:rPr>
              <a:t>阻火器在选用时，应根据设备系统的要求和阻火器的特性来选用。</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5120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512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ate Placeholder 3"/>
          <p:cNvSpPr>
            <a:spLocks noGrp="1"/>
          </p:cNvSpPr>
          <p:nvPr>
            <p:ph type="dt" sz="quarter" idx="10"/>
          </p:nvPr>
        </p:nvSpPr>
        <p:spPr/>
        <p:txBody>
          <a:bodyPr/>
          <a:lstStyle/>
          <a:p>
            <a:pPr>
              <a:defRPr/>
            </a:pPr>
            <a:fld id="{BFCB7331-92E1-40F9-83E5-A583DCA3462A}" type="datetime1">
              <a:rPr lang="zh-CN" altLang="en-US"/>
              <a:pPr>
                <a:defRPr/>
              </a:pPr>
              <a:t>2017/4/18</a:t>
            </a:fld>
            <a:endParaRPr lang="en-US" altLang="zh-CN"/>
          </a:p>
        </p:txBody>
      </p:sp>
      <p:sp>
        <p:nvSpPr>
          <p:cNvPr id="33" name="Slide Number Placeholder 5"/>
          <p:cNvSpPr>
            <a:spLocks noGrp="1"/>
          </p:cNvSpPr>
          <p:nvPr>
            <p:ph type="sldNum" sz="quarter" idx="12"/>
          </p:nvPr>
        </p:nvSpPr>
        <p:spPr/>
        <p:txBody>
          <a:bodyPr/>
          <a:lstStyle/>
          <a:p>
            <a:pPr>
              <a:defRPr/>
            </a:pPr>
            <a:fld id="{0987EBED-47AA-4248-B98D-C6BAD7D55D3C}" type="slidenum">
              <a:rPr lang="zh-CN" altLang="en-US"/>
              <a:pPr>
                <a:defRPr/>
              </a:pPr>
              <a:t>44</a:t>
            </a:fld>
            <a:endParaRPr lang="en-US" altLang="zh-CN"/>
          </a:p>
        </p:txBody>
      </p:sp>
      <p:sp>
        <p:nvSpPr>
          <p:cNvPr id="52228" name="Text Box 3"/>
          <p:cNvSpPr txBox="1">
            <a:spLocks noChangeArrowheads="1"/>
          </p:cNvSpPr>
          <p:nvPr/>
        </p:nvSpPr>
        <p:spPr bwMode="auto">
          <a:xfrm>
            <a:off x="304800" y="1295400"/>
            <a:ext cx="8610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ctr" eaLnBrk="1" hangingPunct="1"/>
            <a:r>
              <a:rPr lang="zh-CN" altLang="en-US" sz="2400" b="1" dirty="0">
                <a:sym typeface="Wingdings" pitchFamily="2" charset="2"/>
              </a:rPr>
              <a:t>各种阻火器的比较</a:t>
            </a:r>
          </a:p>
        </p:txBody>
      </p:sp>
      <p:graphicFrame>
        <p:nvGraphicFramePr>
          <p:cNvPr id="382007" name="Group 55"/>
          <p:cNvGraphicFramePr>
            <a:graphicFrameLocks noGrp="1"/>
          </p:cNvGraphicFramePr>
          <p:nvPr>
            <p:extLst>
              <p:ext uri="{D42A27DB-BD31-4B8C-83A1-F6EECF244321}">
                <p14:modId xmlns:p14="http://schemas.microsoft.com/office/powerpoint/2010/main" val="3956684114"/>
              </p:ext>
            </p:extLst>
          </p:nvPr>
        </p:nvGraphicFramePr>
        <p:xfrm>
          <a:off x="304800" y="1905000"/>
          <a:ext cx="8610600" cy="4389438"/>
        </p:xfrm>
        <a:graphic>
          <a:graphicData uri="http://schemas.openxmlformats.org/drawingml/2006/table">
            <a:tbl>
              <a:tblPr/>
              <a:tblGrid>
                <a:gridCol w="1647825"/>
                <a:gridCol w="2657475"/>
                <a:gridCol w="2152650"/>
                <a:gridCol w="2152650"/>
              </a:tblGrid>
              <a:tr h="45723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rgbClr val="FFFF00"/>
                          </a:solidFill>
                          <a:effectLst>
                            <a:outerShdw blurRad="38100" dist="38100" dir="2700000" algn="tl">
                              <a:srgbClr val="000000"/>
                            </a:outerShdw>
                          </a:effectLst>
                          <a:latin typeface="Arial" pitchFamily="34" charset="0"/>
                          <a:ea typeface="宋体" pitchFamily="2" charset="-122"/>
                        </a:rPr>
                        <a:t>类型</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rgbClr val="FFFF00"/>
                          </a:solidFill>
                          <a:effectLst>
                            <a:outerShdw blurRad="38100" dist="38100" dir="2700000" algn="tl">
                              <a:srgbClr val="000000"/>
                            </a:outerShdw>
                          </a:effectLst>
                          <a:latin typeface="Arial" pitchFamily="34" charset="0"/>
                          <a:ea typeface="宋体" pitchFamily="2" charset="-122"/>
                        </a:rPr>
                        <a:t>优点</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rgbClr val="FFFF00"/>
                          </a:solidFill>
                          <a:effectLst>
                            <a:outerShdw blurRad="38100" dist="38100" dir="2700000" algn="tl">
                              <a:srgbClr val="000000"/>
                            </a:outerShdw>
                          </a:effectLst>
                          <a:latin typeface="Arial" pitchFamily="34" charset="0"/>
                          <a:ea typeface="宋体" pitchFamily="2" charset="-122"/>
                        </a:rPr>
                        <a:t>缺点</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rgbClr val="FFFF00"/>
                          </a:solidFill>
                          <a:effectLst>
                            <a:outerShdw blurRad="38100" dist="38100" dir="2700000" algn="tl">
                              <a:srgbClr val="000000"/>
                            </a:outerShdw>
                          </a:effectLst>
                          <a:latin typeface="Arial" pitchFamily="34" charset="0"/>
                          <a:ea typeface="宋体" pitchFamily="2" charset="-122"/>
                        </a:rPr>
                        <a:t>适用范围</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8806">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rgbClr val="FFFF00"/>
                          </a:solidFill>
                          <a:effectLst>
                            <a:outerShdw blurRad="38100" dist="38100" dir="2700000" algn="tl">
                              <a:srgbClr val="000000"/>
                            </a:outerShdw>
                          </a:effectLst>
                          <a:latin typeface="Arial" pitchFamily="34" charset="0"/>
                          <a:ea typeface="宋体" pitchFamily="2" charset="-122"/>
                        </a:rPr>
                        <a:t>金属网型</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结构简单，容易制造，价格低廉</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阻爆范围小，易损坏，不耐烧</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石油储罐，输油、输气管道、油轮</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54593">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rgbClr val="FFFF00"/>
                          </a:solidFill>
                          <a:effectLst>
                            <a:outerShdw blurRad="38100" dist="38100" dir="2700000" algn="tl">
                              <a:srgbClr val="000000"/>
                            </a:outerShdw>
                          </a:effectLst>
                          <a:latin typeface="Arial" pitchFamily="34" charset="0"/>
                          <a:ea typeface="宋体" pitchFamily="2" charset="-122"/>
                        </a:rPr>
                        <a:t>波纹型</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适用范围大，流体阻力小，能阻止爆炸火焰，易于置换清洗</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结构比较复杂，造价较高</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石油储罐内，油气回收系统，气体管道等</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8806">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rgbClr val="FFFF00"/>
                          </a:solidFill>
                          <a:effectLst>
                            <a:outerShdw blurRad="38100" dist="38100" dir="2700000" algn="tl">
                              <a:srgbClr val="000000"/>
                            </a:outerShdw>
                          </a:effectLst>
                          <a:latin typeface="Arial" pitchFamily="34" charset="0"/>
                          <a:ea typeface="宋体" pitchFamily="2" charset="-122"/>
                        </a:rPr>
                        <a:t>填充型</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空隙小，结构简单，易于制造</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pitchFamily="34" charset="0"/>
                          <a:ea typeface="宋体" pitchFamily="2" charset="-122"/>
                        </a:rPr>
                        <a:t>阻力大，容易堵塞，质量大</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pitchFamily="34" charset="0"/>
                          <a:ea typeface="宋体" pitchFamily="2" charset="-122"/>
                        </a:rPr>
                        <a:t>煤气、乙炔、化学溶剂火焰等</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52257" name="Group 9"/>
          <p:cNvGrpSpPr>
            <a:grpSpLocks/>
          </p:cNvGrpSpPr>
          <p:nvPr/>
        </p:nvGrpSpPr>
        <p:grpSpPr bwMode="auto">
          <a:xfrm>
            <a:off x="152400" y="152400"/>
            <a:ext cx="2362200" cy="1000125"/>
            <a:chOff x="152400" y="152400"/>
            <a:chExt cx="2362200" cy="1000125"/>
          </a:xfrm>
        </p:grpSpPr>
        <p:sp>
          <p:nvSpPr>
            <p:cNvPr id="37"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522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D534300-E21F-4464-9ED8-F323CCB7659C}"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CF2FF598-49D2-4760-B863-379F94E49BD9}" type="slidenum">
              <a:rPr lang="zh-CN" altLang="en-US"/>
              <a:pPr>
                <a:defRPr/>
              </a:pPr>
              <a:t>45</a:t>
            </a:fld>
            <a:endParaRPr lang="en-US" altLang="zh-CN"/>
          </a:p>
        </p:txBody>
      </p:sp>
      <p:sp>
        <p:nvSpPr>
          <p:cNvPr id="53252" name="Text Box 3"/>
          <p:cNvSpPr txBox="1">
            <a:spLocks noChangeArrowheads="1"/>
          </p:cNvSpPr>
          <p:nvPr/>
        </p:nvSpPr>
        <p:spPr bwMode="auto">
          <a:xfrm>
            <a:off x="304800" y="1371600"/>
            <a:ext cx="8610600" cy="519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30000"/>
              </a:lnSpc>
            </a:pPr>
            <a:r>
              <a:rPr lang="zh-CN" altLang="en-US" sz="2400" b="1" dirty="0" smtClean="0">
                <a:solidFill>
                  <a:srgbClr val="00CC00"/>
                </a:solidFill>
                <a:sym typeface="Wingdings" pitchFamily="2" charset="2"/>
              </a:rPr>
              <a:t>（</a:t>
            </a:r>
            <a:r>
              <a:rPr lang="en-US" altLang="zh-CN" sz="2400" b="1" dirty="0" smtClean="0">
                <a:solidFill>
                  <a:srgbClr val="00CC00"/>
                </a:solidFill>
                <a:sym typeface="Wingdings" pitchFamily="2" charset="2"/>
              </a:rPr>
              <a:t>4</a:t>
            </a:r>
            <a:r>
              <a:rPr lang="zh-CN" altLang="en-US" sz="2400" b="1" dirty="0" smtClean="0">
                <a:solidFill>
                  <a:srgbClr val="00CC00"/>
                </a:solidFill>
                <a:sym typeface="Wingdings" pitchFamily="2" charset="2"/>
              </a:rPr>
              <a:t>）、单</a:t>
            </a:r>
            <a:r>
              <a:rPr lang="zh-CN" altLang="en-US" sz="2400" b="1" dirty="0">
                <a:solidFill>
                  <a:srgbClr val="00CC00"/>
                </a:solidFill>
                <a:sym typeface="Wingdings" pitchFamily="2" charset="2"/>
              </a:rPr>
              <a:t>向阀</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5325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5325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53255" name="Picture 8" descr="单向阀~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133600"/>
            <a:ext cx="3440113" cy="3089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descr="C:\Users\Jidong\Desktop\13ea77e3-97eb-402f-a91e-92e8d9c111a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138082"/>
            <a:ext cx="5384800" cy="3092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D534300-E21F-4464-9ED8-F323CCB7659C}"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B2DF3155-A99E-4579-8451-D1743076F9CE}" type="slidenum">
              <a:rPr lang="zh-CN" altLang="en-US"/>
              <a:pPr>
                <a:defRPr/>
              </a:pPr>
              <a:t>46</a:t>
            </a:fld>
            <a:endParaRPr lang="en-US" altLang="zh-CN"/>
          </a:p>
        </p:txBody>
      </p:sp>
      <p:sp>
        <p:nvSpPr>
          <p:cNvPr id="54276" name="Text Box 3"/>
          <p:cNvSpPr txBox="1">
            <a:spLocks noChangeArrowheads="1"/>
          </p:cNvSpPr>
          <p:nvPr/>
        </p:nvSpPr>
        <p:spPr bwMode="auto">
          <a:xfrm>
            <a:off x="340659" y="1219200"/>
            <a:ext cx="86106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30000"/>
              </a:lnSpc>
            </a:pPr>
            <a:r>
              <a:rPr lang="zh-CN" altLang="en-US" sz="2400" b="1" dirty="0">
                <a:solidFill>
                  <a:srgbClr val="00CC00"/>
                </a:solidFill>
                <a:sym typeface="Wingdings" pitchFamily="2" charset="2"/>
              </a:rPr>
              <a:t>（</a:t>
            </a:r>
            <a:r>
              <a:rPr lang="en-US" altLang="zh-CN" sz="2400" b="1" dirty="0">
                <a:solidFill>
                  <a:srgbClr val="00CC00"/>
                </a:solidFill>
                <a:sym typeface="Wingdings" pitchFamily="2" charset="2"/>
              </a:rPr>
              <a:t>4</a:t>
            </a:r>
            <a:r>
              <a:rPr lang="zh-CN" altLang="en-US" sz="2400" b="1" dirty="0">
                <a:solidFill>
                  <a:srgbClr val="00CC00"/>
                </a:solidFill>
                <a:sym typeface="Wingdings" pitchFamily="2" charset="2"/>
              </a:rPr>
              <a:t>）、单向阀</a:t>
            </a:r>
          </a:p>
          <a:p>
            <a:pPr algn="just" eaLnBrk="1" hangingPunct="1">
              <a:lnSpc>
                <a:spcPct val="130000"/>
              </a:lnSpc>
            </a:pPr>
            <a:r>
              <a:rPr lang="zh-CN" altLang="en-US" sz="2400" b="1" dirty="0" smtClean="0">
                <a:sym typeface="Wingdings" pitchFamily="2" charset="2"/>
              </a:rPr>
              <a:t>单</a:t>
            </a:r>
            <a:r>
              <a:rPr lang="zh-CN" altLang="en-US" sz="2400" b="1" dirty="0">
                <a:sym typeface="Wingdings" pitchFamily="2" charset="2"/>
              </a:rPr>
              <a:t>向阀又称止逆阀、止回阀。它的作用是仅允许流体（气体或液体）向一个方向流</a:t>
            </a:r>
            <a:r>
              <a:rPr lang="zh-CN" altLang="en-US" sz="2400" b="1" dirty="0" smtClean="0">
                <a:sym typeface="Wingdings" pitchFamily="2" charset="2"/>
              </a:rPr>
              <a:t>动，若</a:t>
            </a:r>
            <a:r>
              <a:rPr lang="zh-CN" altLang="en-US" sz="2400" b="1" dirty="0">
                <a:sym typeface="Wingdings" pitchFamily="2" charset="2"/>
              </a:rPr>
              <a:t>有逆流时即自己关</a:t>
            </a:r>
            <a:r>
              <a:rPr lang="zh-CN" altLang="en-US" sz="2400" b="1" dirty="0" smtClean="0">
                <a:sym typeface="Wingdings" pitchFamily="2" charset="2"/>
              </a:rPr>
              <a:t>闭。</a:t>
            </a:r>
            <a:endParaRPr lang="en-US" altLang="zh-CN" sz="2400" b="1" dirty="0" smtClean="0">
              <a:sym typeface="Wingdings" pitchFamily="2" charset="2"/>
            </a:endParaRPr>
          </a:p>
          <a:p>
            <a:pPr algn="just" eaLnBrk="1" hangingPunct="1">
              <a:lnSpc>
                <a:spcPct val="130000"/>
              </a:lnSpc>
            </a:pPr>
            <a:endParaRPr lang="en-US" altLang="zh-CN" sz="2400" b="1" dirty="0" smtClean="0">
              <a:sym typeface="Wingdings" pitchFamily="2" charset="2"/>
            </a:endParaRPr>
          </a:p>
          <a:p>
            <a:pPr algn="just" eaLnBrk="1" hangingPunct="1">
              <a:lnSpc>
                <a:spcPct val="130000"/>
              </a:lnSpc>
            </a:pPr>
            <a:endParaRPr lang="en-US" altLang="zh-CN" sz="2400" b="1" dirty="0">
              <a:sym typeface="Wingdings" pitchFamily="2" charset="2"/>
            </a:endParaRP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5427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542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 name="Rectangle 1"/>
          <p:cNvSpPr/>
          <p:nvPr/>
        </p:nvSpPr>
        <p:spPr>
          <a:xfrm>
            <a:off x="367552" y="2819638"/>
            <a:ext cx="8700247" cy="1052596"/>
          </a:xfrm>
          <a:prstGeom prst="rect">
            <a:avLst/>
          </a:prstGeom>
        </p:spPr>
        <p:txBody>
          <a:bodyPr wrap="square">
            <a:spAutoFit/>
          </a:bodyPr>
          <a:lstStyle/>
          <a:p>
            <a:pPr algn="just" eaLnBrk="1" hangingPunct="1">
              <a:lnSpc>
                <a:spcPct val="130000"/>
              </a:lnSpc>
            </a:pPr>
            <a:r>
              <a:rPr lang="zh-CN" altLang="en-US" sz="2400" b="1" dirty="0">
                <a:sym typeface="Wingdings" pitchFamily="2" charset="2"/>
              </a:rPr>
              <a:t>单向阀</a:t>
            </a:r>
            <a:r>
              <a:rPr lang="zh-CN" altLang="en-US" sz="2400" b="1" dirty="0" smtClean="0">
                <a:sym typeface="Wingdings" pitchFamily="2" charset="2"/>
              </a:rPr>
              <a:t>可</a:t>
            </a:r>
            <a:r>
              <a:rPr lang="zh-CN" altLang="en-US" sz="2400" b="1" dirty="0">
                <a:sym typeface="Wingdings" pitchFamily="2" charset="2"/>
              </a:rPr>
              <a:t>以防止高压系统的介质窜入低压系统，避免低压系统设备、容器、管道的破裂。</a:t>
            </a:r>
          </a:p>
        </p:txBody>
      </p:sp>
      <p:grpSp>
        <p:nvGrpSpPr>
          <p:cNvPr id="5" name="Group 4"/>
          <p:cNvGrpSpPr/>
          <p:nvPr/>
        </p:nvGrpSpPr>
        <p:grpSpPr>
          <a:xfrm>
            <a:off x="2115244" y="4200194"/>
            <a:ext cx="5112952" cy="2162792"/>
            <a:chOff x="1516448" y="4007840"/>
            <a:chExt cx="4592956" cy="1784387"/>
          </a:xfrm>
          <a:solidFill>
            <a:srgbClr val="FF00FF"/>
          </a:solidFill>
        </p:grpSpPr>
        <p:grpSp>
          <p:nvGrpSpPr>
            <p:cNvPr id="11" name="Group 10"/>
            <p:cNvGrpSpPr/>
            <p:nvPr/>
          </p:nvGrpSpPr>
          <p:grpSpPr>
            <a:xfrm>
              <a:off x="1516448" y="4098682"/>
              <a:ext cx="3636011" cy="1693545"/>
              <a:chOff x="0" y="0"/>
              <a:chExt cx="3636159" cy="1693545"/>
            </a:xfrm>
            <a:grpFill/>
          </p:grpSpPr>
          <p:sp>
            <p:nvSpPr>
              <p:cNvPr id="12" name="Rectangle 11"/>
              <p:cNvSpPr/>
              <p:nvPr/>
            </p:nvSpPr>
            <p:spPr>
              <a:xfrm>
                <a:off x="0" y="0"/>
                <a:ext cx="956945" cy="16935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0"/>
                  </a:spcAft>
                </a:pPr>
                <a:r>
                  <a:rPr lang="zh-CN" sz="1600" b="1" kern="100" dirty="0">
                    <a:solidFill>
                      <a:schemeClr val="bg1"/>
                    </a:solidFill>
                    <a:effectLst/>
                    <a:latin typeface="Times New Roman"/>
                    <a:ea typeface="宋体"/>
                  </a:rPr>
                  <a:t>低压系统</a:t>
                </a:r>
              </a:p>
            </p:txBody>
          </p:sp>
          <p:grpSp>
            <p:nvGrpSpPr>
              <p:cNvPr id="13" name="Group 12"/>
              <p:cNvGrpSpPr/>
              <p:nvPr/>
            </p:nvGrpSpPr>
            <p:grpSpPr>
              <a:xfrm>
                <a:off x="957430" y="59167"/>
                <a:ext cx="2678729" cy="1359685"/>
                <a:chOff x="0" y="0"/>
                <a:chExt cx="2678729" cy="1359685"/>
              </a:xfrm>
              <a:grpFill/>
            </p:grpSpPr>
            <p:sp>
              <p:nvSpPr>
                <p:cNvPr id="14" name="Right Arrow 13"/>
                <p:cNvSpPr/>
                <p:nvPr/>
              </p:nvSpPr>
              <p:spPr>
                <a:xfrm>
                  <a:off x="0" y="1075765"/>
                  <a:ext cx="962660" cy="236220"/>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nvGrpSpPr>
                <p:cNvPr id="15" name="Group 14"/>
                <p:cNvGrpSpPr/>
                <p:nvPr/>
              </p:nvGrpSpPr>
              <p:grpSpPr>
                <a:xfrm>
                  <a:off x="865991" y="0"/>
                  <a:ext cx="1812738" cy="1359685"/>
                  <a:chOff x="0" y="0"/>
                  <a:chExt cx="1812738" cy="1359685"/>
                </a:xfrm>
                <a:grpFill/>
              </p:grpSpPr>
              <p:grpSp>
                <p:nvGrpSpPr>
                  <p:cNvPr id="16" name="Group 15"/>
                  <p:cNvGrpSpPr/>
                  <p:nvPr/>
                </p:nvGrpSpPr>
                <p:grpSpPr>
                  <a:xfrm>
                    <a:off x="0" y="53788"/>
                    <a:ext cx="617855" cy="1305897"/>
                    <a:chOff x="0" y="0"/>
                    <a:chExt cx="617855" cy="1305897"/>
                  </a:xfrm>
                  <a:grpFill/>
                </p:grpSpPr>
                <p:sp>
                  <p:nvSpPr>
                    <p:cNvPr id="24" name="Flowchart: Manual Operation 23"/>
                    <p:cNvSpPr/>
                    <p:nvPr/>
                  </p:nvSpPr>
                  <p:spPr>
                    <a:xfrm>
                      <a:off x="0" y="634702"/>
                      <a:ext cx="617855" cy="671195"/>
                    </a:xfrm>
                    <a:prstGeom prst="flowChartManualOperation">
                      <a:avLst/>
                    </a:prstGeom>
                    <a:solidFill>
                      <a:srgbClr val="00B0F0">
                        <a:alpha val="99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5" name="Rectangle 24"/>
                    <p:cNvSpPr/>
                    <p:nvPr/>
                  </p:nvSpPr>
                  <p:spPr>
                    <a:xfrm>
                      <a:off x="242047" y="0"/>
                      <a:ext cx="123713" cy="63425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17" name="Group 16"/>
                  <p:cNvGrpSpPr/>
                  <p:nvPr/>
                </p:nvGrpSpPr>
                <p:grpSpPr>
                  <a:xfrm>
                    <a:off x="242047" y="0"/>
                    <a:ext cx="1570691" cy="264310"/>
                    <a:chOff x="0" y="0"/>
                    <a:chExt cx="1570691" cy="264310"/>
                  </a:xfrm>
                  <a:grpFill/>
                </p:grpSpPr>
                <p:sp>
                  <p:nvSpPr>
                    <p:cNvPr id="18" name="Rectangle 17"/>
                    <p:cNvSpPr/>
                    <p:nvPr/>
                  </p:nvSpPr>
                  <p:spPr>
                    <a:xfrm>
                      <a:off x="0" y="53788"/>
                      <a:ext cx="693868" cy="1447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9" name="Right Arrow 18"/>
                    <p:cNvSpPr/>
                    <p:nvPr/>
                  </p:nvSpPr>
                  <p:spPr>
                    <a:xfrm>
                      <a:off x="871369" y="21515"/>
                      <a:ext cx="699322" cy="242010"/>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nvGrpSpPr>
                    <p:cNvPr id="20" name="Group 19"/>
                    <p:cNvGrpSpPr/>
                    <p:nvPr/>
                  </p:nvGrpSpPr>
                  <p:grpSpPr>
                    <a:xfrm>
                      <a:off x="629322" y="0"/>
                      <a:ext cx="279400" cy="264310"/>
                      <a:chOff x="0" y="0"/>
                      <a:chExt cx="279400" cy="264310"/>
                    </a:xfrm>
                    <a:grpFill/>
                  </p:grpSpPr>
                  <p:sp>
                    <p:nvSpPr>
                      <p:cNvPr id="21" name="Flowchart: Connector 20"/>
                      <p:cNvSpPr/>
                      <p:nvPr/>
                    </p:nvSpPr>
                    <p:spPr>
                      <a:xfrm>
                        <a:off x="0" y="0"/>
                        <a:ext cx="279400" cy="263525"/>
                      </a:xfrm>
                      <a:prstGeom prst="flowChartConnector">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22" name="Straight Connector 21"/>
                      <p:cNvCxnSpPr/>
                      <p:nvPr/>
                    </p:nvCxnSpPr>
                    <p:spPr>
                      <a:xfrm>
                        <a:off x="112955" y="0"/>
                        <a:ext cx="128905" cy="139625"/>
                      </a:xfrm>
                      <a:prstGeom prst="line">
                        <a:avLst/>
                      </a:prstGeom>
                      <a:grpFill/>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112955" y="139850"/>
                        <a:ext cx="129391" cy="124460"/>
                      </a:xfrm>
                      <a:prstGeom prst="line">
                        <a:avLst/>
                      </a:prstGeom>
                      <a:grpFill/>
                      <a:ln w="25400">
                        <a:solidFill>
                          <a:srgbClr val="FF0000"/>
                        </a:solidFill>
                      </a:ln>
                    </p:spPr>
                    <p:style>
                      <a:lnRef idx="1">
                        <a:schemeClr val="accent1"/>
                      </a:lnRef>
                      <a:fillRef idx="0">
                        <a:schemeClr val="accent1"/>
                      </a:fillRef>
                      <a:effectRef idx="0">
                        <a:schemeClr val="accent1"/>
                      </a:effectRef>
                      <a:fontRef idx="minor">
                        <a:schemeClr val="tx1"/>
                      </a:fontRef>
                    </p:style>
                  </p:cxnSp>
                </p:grpSp>
              </p:grpSp>
            </p:grpSp>
          </p:grpSp>
        </p:grpSp>
        <p:sp>
          <p:nvSpPr>
            <p:cNvPr id="26" name="Rectangle 25"/>
            <p:cNvSpPr/>
            <p:nvPr/>
          </p:nvSpPr>
          <p:spPr>
            <a:xfrm>
              <a:off x="5152459" y="4007840"/>
              <a:ext cx="956945" cy="16941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0"/>
                </a:spcAft>
              </a:pPr>
              <a:r>
                <a:rPr lang="zh-CN" sz="1600" b="1" kern="100" dirty="0">
                  <a:solidFill>
                    <a:srgbClr val="FF0000"/>
                  </a:solidFill>
                  <a:effectLst/>
                  <a:latin typeface="Times New Roman"/>
                  <a:ea typeface="宋体"/>
                </a:rPr>
                <a:t>高压系统</a:t>
              </a:r>
              <a:endParaRPr lang="zh-CN" sz="1600" b="1" kern="100" dirty="0">
                <a:effectLst/>
                <a:latin typeface="Times New Roman"/>
                <a:ea typeface="宋体"/>
              </a:endParaRPr>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D534300-E21F-4464-9ED8-F323CCB7659C}"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B2DF3155-A99E-4579-8451-D1743076F9CE}" type="slidenum">
              <a:rPr lang="zh-CN" altLang="en-US"/>
              <a:pPr>
                <a:defRPr/>
              </a:pPr>
              <a:t>47</a:t>
            </a:fld>
            <a:endParaRPr lang="en-US" altLang="zh-CN"/>
          </a:p>
        </p:txBody>
      </p:sp>
      <p:sp>
        <p:nvSpPr>
          <p:cNvPr id="54276" name="Text Box 3"/>
          <p:cNvSpPr txBox="1">
            <a:spLocks noChangeArrowheads="1"/>
          </p:cNvSpPr>
          <p:nvPr/>
        </p:nvSpPr>
        <p:spPr bwMode="auto">
          <a:xfrm>
            <a:off x="340659" y="1219200"/>
            <a:ext cx="8610600" cy="519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30000"/>
              </a:lnSpc>
            </a:pPr>
            <a:r>
              <a:rPr lang="zh-CN" altLang="en-US" sz="2400" b="1" dirty="0">
                <a:solidFill>
                  <a:srgbClr val="00CC00"/>
                </a:solidFill>
                <a:sym typeface="Wingdings" pitchFamily="2" charset="2"/>
              </a:rPr>
              <a:t>（</a:t>
            </a:r>
            <a:r>
              <a:rPr lang="en-US" altLang="zh-CN" sz="2400" b="1" dirty="0">
                <a:solidFill>
                  <a:srgbClr val="00CC00"/>
                </a:solidFill>
                <a:sym typeface="Wingdings" pitchFamily="2" charset="2"/>
              </a:rPr>
              <a:t>4</a:t>
            </a:r>
            <a:r>
              <a:rPr lang="zh-CN" altLang="en-US" sz="2400" b="1" dirty="0">
                <a:solidFill>
                  <a:srgbClr val="00CC00"/>
                </a:solidFill>
                <a:sym typeface="Wingdings" pitchFamily="2" charset="2"/>
              </a:rPr>
              <a:t>）、单向</a:t>
            </a:r>
            <a:r>
              <a:rPr lang="zh-CN" altLang="en-US" sz="2400" b="1" dirty="0" smtClean="0">
                <a:solidFill>
                  <a:srgbClr val="00CC00"/>
                </a:solidFill>
                <a:sym typeface="Wingdings" pitchFamily="2" charset="2"/>
              </a:rPr>
              <a:t>阀</a:t>
            </a:r>
            <a:endParaRPr lang="zh-CN" altLang="en-US" sz="2400" b="1" dirty="0">
              <a:solidFill>
                <a:srgbClr val="00CC00"/>
              </a:solidFill>
              <a:sym typeface="Wingdings" pitchFamily="2" charset="2"/>
            </a:endParaRP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5427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542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3" name="Rectangle 2"/>
          <p:cNvSpPr/>
          <p:nvPr/>
        </p:nvSpPr>
        <p:spPr>
          <a:xfrm>
            <a:off x="336177" y="1882588"/>
            <a:ext cx="8390965" cy="1479444"/>
          </a:xfrm>
          <a:prstGeom prst="rect">
            <a:avLst/>
          </a:prstGeom>
        </p:spPr>
        <p:txBody>
          <a:bodyPr wrap="square">
            <a:spAutoFit/>
          </a:bodyPr>
          <a:lstStyle/>
          <a:p>
            <a:pPr algn="just" eaLnBrk="1" hangingPunct="1">
              <a:lnSpc>
                <a:spcPct val="130000"/>
              </a:lnSpc>
            </a:pPr>
            <a:r>
              <a:rPr lang="zh-CN" altLang="en-US" sz="2400" b="1" dirty="0">
                <a:sym typeface="Wingdings" pitchFamily="2" charset="2"/>
              </a:rPr>
              <a:t>单向阀在生产工艺中有很多用途，阻火也是用途之一。单向阀通常设置在与可燃气（蒸汽）管道或与设备相连接的铺助管线上，高压系统与低压系统相连接的低压方向上等。</a:t>
            </a:r>
          </a:p>
        </p:txBody>
      </p:sp>
    </p:spTree>
    <p:extLst>
      <p:ext uri="{BB962C8B-B14F-4D97-AF65-F5344CB8AC3E}">
        <p14:creationId xmlns:p14="http://schemas.microsoft.com/office/powerpoint/2010/main" val="40952642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79C03820-17D3-4A16-B505-348384163540}" type="datetime1">
              <a:rPr lang="zh-CN" altLang="en-US"/>
              <a:pPr>
                <a:defRPr/>
              </a:pPr>
              <a:t>2017/4/18</a:t>
            </a:fld>
            <a:endParaRPr lang="en-US" altLang="zh-CN" dirty="0"/>
          </a:p>
        </p:txBody>
      </p:sp>
      <p:sp>
        <p:nvSpPr>
          <p:cNvPr id="6" name="Slide Number Placeholder 5"/>
          <p:cNvSpPr>
            <a:spLocks noGrp="1"/>
          </p:cNvSpPr>
          <p:nvPr>
            <p:ph type="sldNum" sz="quarter" idx="12"/>
          </p:nvPr>
        </p:nvSpPr>
        <p:spPr/>
        <p:txBody>
          <a:bodyPr/>
          <a:lstStyle/>
          <a:p>
            <a:pPr>
              <a:defRPr/>
            </a:pPr>
            <a:fld id="{E21E0AC8-6396-4C2C-BF8F-3A9E1BFAFAA9}" type="slidenum">
              <a:rPr lang="zh-CN" altLang="en-US"/>
              <a:pPr>
                <a:defRPr/>
              </a:pPr>
              <a:t>48</a:t>
            </a:fld>
            <a:endParaRPr lang="en-US" altLang="zh-CN"/>
          </a:p>
        </p:txBody>
      </p:sp>
      <p:sp>
        <p:nvSpPr>
          <p:cNvPr id="55300" name="Text Box 3"/>
          <p:cNvSpPr txBox="1">
            <a:spLocks noChangeArrowheads="1"/>
          </p:cNvSpPr>
          <p:nvPr/>
        </p:nvSpPr>
        <p:spPr bwMode="auto">
          <a:xfrm>
            <a:off x="152400" y="1371600"/>
            <a:ext cx="8610600"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30000"/>
              </a:lnSpc>
            </a:pPr>
            <a:r>
              <a:rPr lang="zh-CN" altLang="en-US" sz="2400" b="1" dirty="0" smtClean="0">
                <a:solidFill>
                  <a:srgbClr val="00CC00"/>
                </a:solidFill>
                <a:sym typeface="Wingdings" pitchFamily="2" charset="2"/>
              </a:rPr>
              <a:t>（</a:t>
            </a:r>
            <a:r>
              <a:rPr lang="en-US" altLang="zh-CN" sz="2400" b="1" dirty="0" smtClean="0">
                <a:solidFill>
                  <a:srgbClr val="00CC00"/>
                </a:solidFill>
                <a:sym typeface="Wingdings" pitchFamily="2" charset="2"/>
              </a:rPr>
              <a:t>5</a:t>
            </a:r>
            <a:r>
              <a:rPr lang="zh-CN" altLang="en-US" sz="2400" b="1" dirty="0" smtClean="0">
                <a:solidFill>
                  <a:srgbClr val="00CC00"/>
                </a:solidFill>
                <a:sym typeface="Wingdings" pitchFamily="2" charset="2"/>
              </a:rPr>
              <a:t>）、</a:t>
            </a:r>
            <a:r>
              <a:rPr lang="zh-CN" altLang="en-US" sz="2400" b="1" dirty="0">
                <a:solidFill>
                  <a:srgbClr val="00CC00"/>
                </a:solidFill>
                <a:sym typeface="Wingdings" pitchFamily="2" charset="2"/>
              </a:rPr>
              <a:t>阻火阀门</a:t>
            </a:r>
          </a:p>
          <a:p>
            <a:pPr algn="just" eaLnBrk="1" hangingPunct="1">
              <a:lnSpc>
                <a:spcPct val="130000"/>
              </a:lnSpc>
            </a:pPr>
            <a:r>
              <a:rPr lang="zh-CN" altLang="en-US" sz="2400" b="1" dirty="0">
                <a:sym typeface="Wingdings" pitchFamily="2" charset="2"/>
              </a:rPr>
              <a:t>阻火阀门是为了阻止火焰沿通风管道或生产管道蔓延而设置的阻火装置</a:t>
            </a:r>
            <a:r>
              <a:rPr lang="zh-CN" altLang="en-US" sz="2400" b="1" dirty="0" smtClean="0">
                <a:sym typeface="Wingdings" pitchFamily="2" charset="2"/>
              </a:rPr>
              <a:t>。</a:t>
            </a:r>
            <a:endParaRPr lang="en-US" altLang="zh-CN" sz="2400" b="1" dirty="0" smtClean="0">
              <a:sym typeface="Wingdings" pitchFamily="2" charset="2"/>
            </a:endParaRPr>
          </a:p>
          <a:p>
            <a:pPr algn="just" eaLnBrk="1" hangingPunct="1">
              <a:lnSpc>
                <a:spcPct val="130000"/>
              </a:lnSpc>
            </a:pPr>
            <a:r>
              <a:rPr lang="zh-CN" altLang="en-US" sz="2400" b="1" dirty="0" smtClean="0">
                <a:sym typeface="Wingdings" pitchFamily="2" charset="2"/>
              </a:rPr>
              <a:t>在</a:t>
            </a:r>
            <a:r>
              <a:rPr lang="zh-CN" altLang="en-US" sz="2400" b="1" dirty="0">
                <a:sym typeface="Wingdings" pitchFamily="2" charset="2"/>
              </a:rPr>
              <a:t>正常情况下，阻火阀门受环状或者条状的易熔金属的控制，处于开启状态。一旦着火，温度升高，易熔金属即会熔化，此时闸门失去控制，受重力作用自动关闭，将火阻断在闸门一边。</a:t>
            </a:r>
          </a:p>
          <a:p>
            <a:pPr algn="just" eaLnBrk="1" hangingPunct="1">
              <a:lnSpc>
                <a:spcPct val="130000"/>
              </a:lnSpc>
            </a:pPr>
            <a:r>
              <a:rPr lang="zh-CN" altLang="en-US" sz="2400" b="1" dirty="0">
                <a:sym typeface="Wingdings" pitchFamily="2" charset="2"/>
              </a:rPr>
              <a:t>易熔金属元件通常由铋、锡、铅、汞等金属按一定比列组成的低熔点金属制成；也有用赛璐珞、尼龙、塑料等有机材料代替易熔合金来控制阻火闸门。</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5530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553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p:txBody>
          <a:bodyPr/>
          <a:lstStyle/>
          <a:p>
            <a:pPr>
              <a:defRPr/>
            </a:pPr>
            <a:fld id="{B611C501-0A25-4797-AE16-7900E49E3D03}" type="datetime1">
              <a:rPr lang="zh-CN" altLang="en-US"/>
              <a:pPr>
                <a:defRPr/>
              </a:pPr>
              <a:t>2017/4/18</a:t>
            </a:fld>
            <a:endParaRPr lang="en-US" altLang="zh-CN"/>
          </a:p>
        </p:txBody>
      </p:sp>
      <p:sp>
        <p:nvSpPr>
          <p:cNvPr id="8" name="Slide Number Placeholder 5"/>
          <p:cNvSpPr>
            <a:spLocks noGrp="1"/>
          </p:cNvSpPr>
          <p:nvPr>
            <p:ph type="sldNum" sz="quarter" idx="12"/>
          </p:nvPr>
        </p:nvSpPr>
        <p:spPr/>
        <p:txBody>
          <a:bodyPr/>
          <a:lstStyle/>
          <a:p>
            <a:pPr>
              <a:defRPr/>
            </a:pPr>
            <a:fld id="{C42A241B-CACC-4459-9A5E-FA954CCBB27E}" type="slidenum">
              <a:rPr lang="zh-CN" altLang="en-US"/>
              <a:pPr>
                <a:defRPr/>
              </a:pPr>
              <a:t>49</a:t>
            </a:fld>
            <a:endParaRPr lang="en-US" altLang="zh-CN"/>
          </a:p>
        </p:txBody>
      </p:sp>
      <p:graphicFrame>
        <p:nvGraphicFramePr>
          <p:cNvPr id="4098" name="Object 4"/>
          <p:cNvGraphicFramePr>
            <a:graphicFrameLocks noGrp="1" noChangeAspect="1"/>
          </p:cNvGraphicFramePr>
          <p:nvPr>
            <p:ph idx="1"/>
            <p:extLst>
              <p:ext uri="{D42A27DB-BD31-4B8C-83A1-F6EECF244321}">
                <p14:modId xmlns:p14="http://schemas.microsoft.com/office/powerpoint/2010/main" val="3593926612"/>
              </p:ext>
            </p:extLst>
          </p:nvPr>
        </p:nvGraphicFramePr>
        <p:xfrm>
          <a:off x="5105400" y="1768038"/>
          <a:ext cx="3581400" cy="4038600"/>
        </p:xfrm>
        <a:graphic>
          <a:graphicData uri="http://schemas.openxmlformats.org/presentationml/2006/ole">
            <mc:AlternateContent xmlns:mc="http://schemas.openxmlformats.org/markup-compatibility/2006">
              <mc:Choice xmlns:v="urn:schemas-microsoft-com:vml" Requires="v">
                <p:oleObj spid="_x0000_s4184" name="Photo Editor Photo" r:id="rId3" imgW="2276793" imgH="2324424" progId="MSPhotoEd.3">
                  <p:embed/>
                </p:oleObj>
              </mc:Choice>
              <mc:Fallback>
                <p:oleObj name="Photo Editor Photo" r:id="rId3" imgW="2276793" imgH="2324424" progId="MSPhotoEd.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768038"/>
                        <a:ext cx="35814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Text Box 6"/>
          <p:cNvSpPr txBox="1">
            <a:spLocks noChangeArrowheads="1"/>
          </p:cNvSpPr>
          <p:nvPr/>
        </p:nvSpPr>
        <p:spPr bwMode="auto">
          <a:xfrm>
            <a:off x="228600" y="1600200"/>
            <a:ext cx="4267200" cy="4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lnSpc>
                <a:spcPct val="120000"/>
              </a:lnSpc>
            </a:pPr>
            <a:r>
              <a:rPr lang="zh-CN" altLang="en-US" sz="2400" b="1" dirty="0" smtClean="0">
                <a:solidFill>
                  <a:srgbClr val="00CC00"/>
                </a:solidFill>
                <a:sym typeface="Wingdings" pitchFamily="2" charset="2"/>
              </a:rPr>
              <a:t>（</a:t>
            </a:r>
            <a:r>
              <a:rPr lang="en-US" altLang="zh-CN" sz="2400" b="1" dirty="0" smtClean="0">
                <a:solidFill>
                  <a:srgbClr val="00CC00"/>
                </a:solidFill>
                <a:sym typeface="Wingdings" pitchFamily="2" charset="2"/>
              </a:rPr>
              <a:t>6</a:t>
            </a:r>
            <a:r>
              <a:rPr lang="zh-CN" altLang="en-US" sz="2400" b="1" dirty="0" smtClean="0">
                <a:solidFill>
                  <a:srgbClr val="00CC00"/>
                </a:solidFill>
                <a:sym typeface="Wingdings" pitchFamily="2" charset="2"/>
              </a:rPr>
              <a:t>）、</a:t>
            </a:r>
            <a:r>
              <a:rPr lang="zh-CN" altLang="en-US" sz="2400" b="1" dirty="0">
                <a:solidFill>
                  <a:srgbClr val="00CC00"/>
                </a:solidFill>
                <a:sym typeface="Wingdings" pitchFamily="2" charset="2"/>
              </a:rPr>
              <a:t>火星灭火器</a:t>
            </a:r>
          </a:p>
          <a:p>
            <a:pPr eaLnBrk="1" hangingPunct="1">
              <a:lnSpc>
                <a:spcPct val="120000"/>
              </a:lnSpc>
            </a:pPr>
            <a:r>
              <a:rPr lang="zh-CN" altLang="en-US" sz="2400" b="1" dirty="0">
                <a:sym typeface="Wingdings" pitchFamily="2" charset="2"/>
              </a:rPr>
              <a:t>由烟道和车辆尾气排放管飞出的火星也可能引起火灾。通常在可能产生火星设备的排放系统，如加热炉的烟道，汽车、拖拉机的尾气排放管等，要安装火星灭火器（又称防火帽），用以防止飞出的火星引燃可燃物料。</a:t>
            </a:r>
            <a:endParaRPr lang="zh-CN" altLang="en-US" sz="2400" dirty="0"/>
          </a:p>
        </p:txBody>
      </p:sp>
      <p:sp>
        <p:nvSpPr>
          <p:cNvPr id="10"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4103" name="Group 9"/>
          <p:cNvGrpSpPr>
            <a:grpSpLocks/>
          </p:cNvGrpSpPr>
          <p:nvPr/>
        </p:nvGrpSpPr>
        <p:grpSpPr bwMode="auto">
          <a:xfrm>
            <a:off x="152400" y="152400"/>
            <a:ext cx="2362200" cy="1000125"/>
            <a:chOff x="152400" y="152400"/>
            <a:chExt cx="2362200" cy="1000125"/>
          </a:xfrm>
        </p:grpSpPr>
        <p:sp>
          <p:nvSpPr>
            <p:cNvPr id="12"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410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4161F99-355F-4E8F-B14A-15E1727DA53F}" type="datetime1">
              <a:rPr lang="zh-CN" altLang="en-US"/>
              <a:pPr>
                <a:defRPr/>
              </a:pPr>
              <a:t>2017/4/18</a:t>
            </a:fld>
            <a:endParaRPr lang="en-US" altLang="zh-CN" dirty="0"/>
          </a:p>
        </p:txBody>
      </p:sp>
      <p:sp>
        <p:nvSpPr>
          <p:cNvPr id="6" name="Slide Number Placeholder 5"/>
          <p:cNvSpPr>
            <a:spLocks noGrp="1"/>
          </p:cNvSpPr>
          <p:nvPr>
            <p:ph type="sldNum" sz="quarter" idx="12"/>
          </p:nvPr>
        </p:nvSpPr>
        <p:spPr/>
        <p:txBody>
          <a:bodyPr/>
          <a:lstStyle/>
          <a:p>
            <a:pPr>
              <a:defRPr/>
            </a:pPr>
            <a:fld id="{56D02DA3-6F7B-473D-8FB7-520E3938E008}" type="slidenum">
              <a:rPr lang="zh-CN" altLang="en-US"/>
              <a:pPr>
                <a:defRPr/>
              </a:pPr>
              <a:t>5</a:t>
            </a:fld>
            <a:endParaRPr lang="en-US" altLang="zh-CN"/>
          </a:p>
        </p:txBody>
      </p:sp>
      <p:sp>
        <p:nvSpPr>
          <p:cNvPr id="11268" name="Text Box 4"/>
          <p:cNvSpPr txBox="1">
            <a:spLocks noChangeArrowheads="1"/>
          </p:cNvSpPr>
          <p:nvPr/>
        </p:nvSpPr>
        <p:spPr bwMode="auto">
          <a:xfrm>
            <a:off x="304800" y="1219200"/>
            <a:ext cx="8610600" cy="4598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20000"/>
              </a:lnSpc>
            </a:pPr>
            <a:r>
              <a:rPr lang="zh-CN" altLang="en-US" sz="2800" b="1" dirty="0">
                <a:solidFill>
                  <a:srgbClr val="00FF00"/>
                </a:solidFill>
              </a:rPr>
              <a:t>火灾分类：</a:t>
            </a:r>
            <a:r>
              <a:rPr lang="zh-CN" altLang="en-US" sz="2400" b="1" dirty="0"/>
              <a:t>在国家技术标准</a:t>
            </a:r>
            <a:r>
              <a:rPr lang="en-US" altLang="zh-CN" sz="2400" b="1" dirty="0"/>
              <a:t>《</a:t>
            </a:r>
            <a:r>
              <a:rPr lang="zh-CN" altLang="en-US" sz="2400" b="1" dirty="0"/>
              <a:t>火灾分类</a:t>
            </a:r>
            <a:r>
              <a:rPr lang="en-US" altLang="zh-CN" sz="2400" b="1" dirty="0"/>
              <a:t>》</a:t>
            </a:r>
            <a:r>
              <a:rPr lang="zh-CN" altLang="en-US" sz="2400" b="1" dirty="0"/>
              <a:t>（</a:t>
            </a:r>
            <a:r>
              <a:rPr lang="en-US" altLang="zh-CN" sz="2400" b="1" dirty="0" smtClean="0"/>
              <a:t>GB/T 4968-2008</a:t>
            </a:r>
          </a:p>
          <a:p>
            <a:pPr algn="just" eaLnBrk="1" hangingPunct="1">
              <a:lnSpc>
                <a:spcPct val="120000"/>
              </a:lnSpc>
            </a:pPr>
            <a:r>
              <a:rPr lang="en-US" altLang="zh-CN" sz="2400" b="1" dirty="0"/>
              <a:t>T</a:t>
            </a:r>
            <a:r>
              <a:rPr lang="zh-CN" altLang="en-US" sz="2400" b="1" dirty="0" smtClean="0"/>
              <a:t>）</a:t>
            </a:r>
            <a:r>
              <a:rPr lang="zh-CN" altLang="en-US" sz="2400" b="1" dirty="0"/>
              <a:t>中，根据物质燃烧特性将灾按分</a:t>
            </a:r>
            <a:r>
              <a:rPr lang="zh-CN" altLang="en-US" sz="2400" b="1" dirty="0" smtClean="0"/>
              <a:t>为</a:t>
            </a:r>
            <a:r>
              <a:rPr lang="zh-CN" altLang="en-US" sz="2400" b="1" dirty="0"/>
              <a:t>六</a:t>
            </a:r>
            <a:r>
              <a:rPr lang="zh-CN" altLang="en-US" sz="2400" b="1" dirty="0" smtClean="0"/>
              <a:t>类</a:t>
            </a:r>
            <a:r>
              <a:rPr lang="en-US" altLang="zh-CN" sz="2400" b="1" dirty="0" smtClean="0"/>
              <a:t>:</a:t>
            </a:r>
          </a:p>
          <a:p>
            <a:pPr algn="just" eaLnBrk="1" hangingPunct="1">
              <a:lnSpc>
                <a:spcPct val="120000"/>
              </a:lnSpc>
            </a:pPr>
            <a:endParaRPr lang="zh-CN" altLang="en-US" sz="2400" b="1" dirty="0"/>
          </a:p>
          <a:p>
            <a:pPr algn="just" eaLnBrk="1" hangingPunct="1">
              <a:lnSpc>
                <a:spcPct val="120000"/>
              </a:lnSpc>
            </a:pPr>
            <a:r>
              <a:rPr lang="en-US" altLang="zh-CN" sz="2400" b="1" dirty="0">
                <a:solidFill>
                  <a:srgbClr val="FFFF00"/>
                </a:solidFill>
              </a:rPr>
              <a:t>A</a:t>
            </a:r>
            <a:r>
              <a:rPr lang="zh-CN" altLang="en-US" sz="2400" b="1" dirty="0">
                <a:solidFill>
                  <a:srgbClr val="FFFF00"/>
                </a:solidFill>
              </a:rPr>
              <a:t>类火灾：</a:t>
            </a:r>
            <a:r>
              <a:rPr lang="zh-CN" altLang="en-US" sz="2400" b="1" dirty="0"/>
              <a:t>指固体物质火灾。这种物质往往具有有机物的性质，一般在燃烧时能产生炽热的余</a:t>
            </a:r>
            <a:r>
              <a:rPr lang="zh-CN" altLang="en-US" sz="2400" b="1" dirty="0" smtClean="0"/>
              <a:t>烬。</a:t>
            </a:r>
            <a:r>
              <a:rPr lang="zh-CN" altLang="en-US" sz="2400" b="1" dirty="0"/>
              <a:t>如木材、棉、毛、麻、纸张火灾等。</a:t>
            </a:r>
          </a:p>
          <a:p>
            <a:pPr algn="just" eaLnBrk="1" hangingPunct="1">
              <a:lnSpc>
                <a:spcPct val="120000"/>
              </a:lnSpc>
            </a:pPr>
            <a:r>
              <a:rPr lang="en-US" altLang="zh-CN" sz="2400" b="1" dirty="0">
                <a:solidFill>
                  <a:srgbClr val="FFFF00"/>
                </a:solidFill>
              </a:rPr>
              <a:t>B</a:t>
            </a:r>
            <a:r>
              <a:rPr lang="zh-CN" altLang="en-US" sz="2400" b="1" dirty="0">
                <a:solidFill>
                  <a:srgbClr val="FFFF00"/>
                </a:solidFill>
              </a:rPr>
              <a:t>类火灾：</a:t>
            </a:r>
            <a:r>
              <a:rPr lang="zh-CN" altLang="en-US" sz="2400" b="1" dirty="0"/>
              <a:t>指液体和可熔化的固体物质的火灾。如汽油、煤油、柴油、原油、甲醇、乙醇、沥青、石蜡火灾等。</a:t>
            </a:r>
          </a:p>
          <a:p>
            <a:pPr algn="just" eaLnBrk="1" hangingPunct="1">
              <a:lnSpc>
                <a:spcPct val="120000"/>
              </a:lnSpc>
            </a:pPr>
            <a:r>
              <a:rPr lang="en-US" altLang="zh-CN" sz="2400" b="1" dirty="0">
                <a:solidFill>
                  <a:srgbClr val="FFFF00"/>
                </a:solidFill>
              </a:rPr>
              <a:t>C</a:t>
            </a:r>
            <a:r>
              <a:rPr lang="zh-CN" altLang="en-US" sz="2400" b="1" dirty="0">
                <a:solidFill>
                  <a:srgbClr val="FFFF00"/>
                </a:solidFill>
              </a:rPr>
              <a:t>类火灾：</a:t>
            </a:r>
            <a:r>
              <a:rPr lang="zh-CN" altLang="en-US" sz="2400" b="1" dirty="0"/>
              <a:t>指气体火灾。如煤气、天然气、甲烷、乙烷、丙烷、氢气等</a:t>
            </a:r>
            <a:r>
              <a:rPr lang="zh-CN" altLang="en-US" sz="2400" b="1" dirty="0" smtClean="0"/>
              <a:t>。</a:t>
            </a:r>
            <a:endParaRPr lang="zh-CN" altLang="en-US" sz="2400" b="1" dirty="0"/>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smtClean="0"/>
              <a:t>第六章　</a:t>
            </a:r>
            <a:r>
              <a:rPr lang="zh-CN" altLang="en-US" sz="3200" dirty="0"/>
              <a:t>危险化学品</a:t>
            </a:r>
            <a:r>
              <a:rPr lang="zh-CN" altLang="en-US" sz="3200" dirty="0" smtClean="0"/>
              <a:t>消防基础</a:t>
            </a:r>
          </a:p>
        </p:txBody>
      </p:sp>
      <p:grpSp>
        <p:nvGrpSpPr>
          <p:cNvPr id="1127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12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DA2F173-992E-45A6-9939-03BDA5C2F18A}"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B4F89448-BFA8-4264-97FE-C642645283C1}" type="slidenum">
              <a:rPr lang="zh-CN" altLang="en-US"/>
              <a:pPr>
                <a:defRPr/>
              </a:pPr>
              <a:t>50</a:t>
            </a:fld>
            <a:endParaRPr lang="en-US" altLang="zh-CN"/>
          </a:p>
        </p:txBody>
      </p:sp>
      <p:sp>
        <p:nvSpPr>
          <p:cNvPr id="56324" name="Text Box 3"/>
          <p:cNvSpPr txBox="1">
            <a:spLocks noChangeArrowheads="1"/>
          </p:cNvSpPr>
          <p:nvPr/>
        </p:nvSpPr>
        <p:spPr bwMode="auto">
          <a:xfrm>
            <a:off x="228600" y="1600200"/>
            <a:ext cx="8610600" cy="29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en-US" altLang="zh-CN" sz="2800" b="1" dirty="0">
                <a:solidFill>
                  <a:srgbClr val="FFFF00"/>
                </a:solidFill>
                <a:sym typeface="Wingdings" pitchFamily="2" charset="2"/>
              </a:rPr>
              <a:t>2</a:t>
            </a:r>
            <a:r>
              <a:rPr lang="zh-CN" altLang="en-US" sz="2800" b="1" dirty="0">
                <a:solidFill>
                  <a:srgbClr val="FFFF00"/>
                </a:solidFill>
                <a:sym typeface="Wingdings" pitchFamily="2" charset="2"/>
              </a:rPr>
              <a:t>、防爆泄压装置</a:t>
            </a:r>
          </a:p>
          <a:p>
            <a:pPr algn="just" eaLnBrk="1" hangingPunct="1">
              <a:lnSpc>
                <a:spcPct val="150000"/>
              </a:lnSpc>
            </a:pPr>
            <a:r>
              <a:rPr lang="zh-CN" altLang="en-US" sz="2400" b="1" dirty="0">
                <a:sym typeface="Wingdings" pitchFamily="2" charset="2"/>
              </a:rPr>
              <a:t>防爆泄压装置包括安全阀、防爆片、防爆门和放空管等。生产系统内一旦发生爆炸或压力骤增时，可通过这些设施将超高压力释放出去，以减少巨大压力对设备、系统的破坏或者减少事故损失。</a:t>
            </a:r>
            <a:endParaRPr lang="en-US" altLang="zh-CN" sz="2400" b="1" dirty="0">
              <a:sym typeface="Wingdings" pitchFamily="2" charset="2"/>
            </a:endParaRP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5632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563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7D279E6-2445-45E8-B958-B955C999743A}"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DB8D109C-9BA2-4C2A-BABD-3C47A347155C}" type="slidenum">
              <a:rPr lang="zh-CN" altLang="en-US"/>
              <a:pPr>
                <a:defRPr/>
              </a:pPr>
              <a:t>51</a:t>
            </a:fld>
            <a:endParaRPr lang="en-US" altLang="zh-CN"/>
          </a:p>
        </p:txBody>
      </p:sp>
      <p:sp>
        <p:nvSpPr>
          <p:cNvPr id="57348" name="Text Box 5"/>
          <p:cNvSpPr txBox="1">
            <a:spLocks noChangeArrowheads="1"/>
          </p:cNvSpPr>
          <p:nvPr/>
        </p:nvSpPr>
        <p:spPr bwMode="auto">
          <a:xfrm>
            <a:off x="304800" y="1447800"/>
            <a:ext cx="8382000" cy="276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40000"/>
              </a:lnSpc>
            </a:pPr>
            <a:r>
              <a:rPr lang="zh-CN" altLang="en-US" sz="2400" b="1" dirty="0" smtClean="0">
                <a:solidFill>
                  <a:srgbClr val="00CC00"/>
                </a:solidFill>
              </a:rPr>
              <a:t>（</a:t>
            </a:r>
            <a:r>
              <a:rPr lang="en-US" altLang="zh-CN" sz="2400" b="1" dirty="0" smtClean="0">
                <a:solidFill>
                  <a:srgbClr val="00CC00"/>
                </a:solidFill>
              </a:rPr>
              <a:t>1</a:t>
            </a:r>
            <a:r>
              <a:rPr lang="zh-CN" altLang="en-US" sz="2400" b="1" dirty="0" smtClean="0">
                <a:solidFill>
                  <a:srgbClr val="00CC00"/>
                </a:solidFill>
              </a:rPr>
              <a:t>）、安</a:t>
            </a:r>
            <a:r>
              <a:rPr lang="zh-CN" altLang="en-US" sz="2400" b="1" dirty="0">
                <a:solidFill>
                  <a:srgbClr val="00CC00"/>
                </a:solidFill>
              </a:rPr>
              <a:t>全阀</a:t>
            </a:r>
          </a:p>
          <a:p>
            <a:pPr algn="just" eaLnBrk="1" hangingPunct="1">
              <a:lnSpc>
                <a:spcPct val="140000"/>
              </a:lnSpc>
            </a:pPr>
            <a:r>
              <a:rPr lang="zh-CN" altLang="en-US" sz="2400" b="1" dirty="0"/>
              <a:t>是防止非正常压力升高超过限度而引起爆裂的一种安全装置。当内部压力超限时，安全阀能自动开启，排出部分流体，使压力自动降至安全范围后再自动关闭，从而实现内部压力的自动调控，防止设备、容器或系统的破裂爆炸。</a:t>
            </a:r>
            <a:endParaRPr lang="zh-CN" altLang="en-US" sz="2400" dirty="0"/>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5735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573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7D279E6-2445-45E8-B958-B955C999743A}" type="datetime1">
              <a:rPr lang="zh-CN" altLang="en-US">
                <a:solidFill>
                  <a:srgbClr val="FFFFFF"/>
                </a:solidFill>
              </a:rPr>
              <a:pPr>
                <a:defRPr/>
              </a:pPr>
              <a:t>2017/4/18</a:t>
            </a:fld>
            <a:endParaRPr lang="en-US" altLang="zh-CN">
              <a:solidFill>
                <a:srgbClr val="FFFFFF"/>
              </a:solidFill>
            </a:endParaRPr>
          </a:p>
        </p:txBody>
      </p:sp>
      <p:sp>
        <p:nvSpPr>
          <p:cNvPr id="6" name="Slide Number Placeholder 5"/>
          <p:cNvSpPr>
            <a:spLocks noGrp="1"/>
          </p:cNvSpPr>
          <p:nvPr>
            <p:ph type="sldNum" sz="quarter" idx="12"/>
          </p:nvPr>
        </p:nvSpPr>
        <p:spPr/>
        <p:txBody>
          <a:bodyPr/>
          <a:lstStyle/>
          <a:p>
            <a:pPr>
              <a:defRPr/>
            </a:pPr>
            <a:fld id="{DB8D109C-9BA2-4C2A-BABD-3C47A347155C}" type="slidenum">
              <a:rPr lang="zh-CN" altLang="en-US">
                <a:solidFill>
                  <a:srgbClr val="FFFFFF"/>
                </a:solidFill>
              </a:rPr>
              <a:pPr>
                <a:defRPr/>
              </a:pPr>
              <a:t>52</a:t>
            </a:fld>
            <a:endParaRPr lang="en-US" altLang="zh-CN">
              <a:solidFill>
                <a:srgbClr val="FFFFFF"/>
              </a:solidFill>
            </a:endParaRP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5735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rgbClr val="000099">
                      <a:lumMod val="60000"/>
                      <a:lumOff val="40000"/>
                    </a:srgbClr>
                  </a:solidFill>
                </a:rPr>
                <a:t>北京化工大学</a:t>
              </a:r>
              <a:endParaRPr lang="en-US" altLang="zh-CN" sz="1200" dirty="0">
                <a:solidFill>
                  <a:srgbClr val="000099">
                    <a:lumMod val="60000"/>
                    <a:lumOff val="40000"/>
                  </a:srgbClr>
                </a:solidFill>
              </a:endParaRPr>
            </a:p>
          </p:txBody>
        </p:sp>
        <p:pic>
          <p:nvPicPr>
            <p:cNvPr id="573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57355" name="Picture 11" descr="安全阀装配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380744"/>
            <a:ext cx="4276725" cy="44005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715000" y="1295400"/>
            <a:ext cx="2362200" cy="4893647"/>
          </a:xfrm>
          <a:prstGeom prst="rect">
            <a:avLst/>
          </a:prstGeom>
          <a:noFill/>
        </p:spPr>
        <p:txBody>
          <a:bodyPr wrap="square" rtlCol="0">
            <a:spAutoFit/>
          </a:bodyPr>
          <a:lstStyle/>
          <a:p>
            <a:r>
              <a:rPr lang="en-US" altLang="zh-CN" sz="2400" dirty="0" smtClean="0"/>
              <a:t>1. </a:t>
            </a:r>
            <a:r>
              <a:rPr lang="zh-CN" altLang="en-US" sz="2400" dirty="0" smtClean="0"/>
              <a:t>阀体</a:t>
            </a:r>
            <a:endParaRPr lang="en-US" altLang="zh-CN" sz="2400" dirty="0" smtClean="0"/>
          </a:p>
          <a:p>
            <a:r>
              <a:rPr lang="en-US" altLang="zh-CN" sz="2400" dirty="0" smtClean="0"/>
              <a:t>2. </a:t>
            </a:r>
            <a:r>
              <a:rPr lang="zh-CN" altLang="en-US" sz="2400" dirty="0" smtClean="0"/>
              <a:t>阀门</a:t>
            </a:r>
            <a:endParaRPr lang="en-US" altLang="zh-CN" sz="2400" dirty="0" smtClean="0"/>
          </a:p>
          <a:p>
            <a:r>
              <a:rPr lang="en-US" altLang="zh-CN" sz="2400" dirty="0" smtClean="0"/>
              <a:t>3. </a:t>
            </a:r>
            <a:r>
              <a:rPr lang="zh-CN" altLang="en-US" sz="2400" dirty="0" smtClean="0"/>
              <a:t>弹</a:t>
            </a:r>
            <a:r>
              <a:rPr lang="zh-CN" altLang="en-US" sz="2400" dirty="0"/>
              <a:t>簧 </a:t>
            </a:r>
            <a:endParaRPr lang="en-US" altLang="zh-CN" sz="2400" dirty="0" smtClean="0"/>
          </a:p>
          <a:p>
            <a:r>
              <a:rPr lang="en-US" altLang="zh-CN" sz="2400" dirty="0" smtClean="0"/>
              <a:t>4. </a:t>
            </a:r>
            <a:r>
              <a:rPr lang="zh-CN" altLang="en-US" sz="2400" dirty="0" smtClean="0"/>
              <a:t>垫</a:t>
            </a:r>
            <a:r>
              <a:rPr lang="zh-CN" altLang="en-US" sz="2400" dirty="0"/>
              <a:t>片 </a:t>
            </a:r>
            <a:endParaRPr lang="en-US" altLang="zh-CN" sz="2400" dirty="0" smtClean="0"/>
          </a:p>
          <a:p>
            <a:r>
              <a:rPr lang="en-US" altLang="zh-CN" sz="2400" dirty="0" smtClean="0"/>
              <a:t>5. </a:t>
            </a:r>
            <a:r>
              <a:rPr lang="zh-CN" altLang="en-US" sz="2400" dirty="0" smtClean="0"/>
              <a:t>阀盖</a:t>
            </a:r>
            <a:endParaRPr lang="en-US" altLang="zh-CN" sz="2400" dirty="0" smtClean="0"/>
          </a:p>
          <a:p>
            <a:r>
              <a:rPr lang="en-US" altLang="zh-CN" sz="2400" dirty="0" smtClean="0"/>
              <a:t>6. </a:t>
            </a:r>
            <a:r>
              <a:rPr lang="zh-CN" altLang="en-US" sz="2400" dirty="0" smtClean="0"/>
              <a:t>弹</a:t>
            </a:r>
            <a:r>
              <a:rPr lang="zh-CN" altLang="en-US" sz="2400" dirty="0"/>
              <a:t>簧托盘 </a:t>
            </a:r>
            <a:endParaRPr lang="en-US" altLang="zh-CN" sz="2400" dirty="0" smtClean="0"/>
          </a:p>
          <a:p>
            <a:r>
              <a:rPr lang="en-US" altLang="zh-CN" sz="2400" dirty="0" smtClean="0"/>
              <a:t>7. </a:t>
            </a:r>
            <a:r>
              <a:rPr lang="zh-CN" altLang="en-US" sz="2400" dirty="0" smtClean="0"/>
              <a:t>螺</a:t>
            </a:r>
            <a:r>
              <a:rPr lang="zh-CN" altLang="en-US" sz="2400" dirty="0"/>
              <a:t>杆</a:t>
            </a:r>
          </a:p>
          <a:p>
            <a:r>
              <a:rPr lang="en-US" altLang="zh-CN" sz="2400" dirty="0"/>
              <a:t>8</a:t>
            </a:r>
            <a:r>
              <a:rPr lang="en-US" altLang="zh-CN" sz="2400" dirty="0" smtClean="0"/>
              <a:t>. </a:t>
            </a:r>
            <a:r>
              <a:rPr lang="zh-CN" altLang="en-US" sz="2400" dirty="0" smtClean="0"/>
              <a:t>阀</a:t>
            </a:r>
            <a:r>
              <a:rPr lang="zh-CN" altLang="en-US" sz="2400" dirty="0"/>
              <a:t>帽 </a:t>
            </a:r>
            <a:endParaRPr lang="en-US" altLang="zh-CN" sz="2400" dirty="0" smtClean="0"/>
          </a:p>
          <a:p>
            <a:r>
              <a:rPr lang="en-US" altLang="zh-CN" sz="2400" dirty="0" smtClean="0"/>
              <a:t>9. </a:t>
            </a:r>
            <a:r>
              <a:rPr lang="zh-CN" altLang="en-US" sz="2400" dirty="0" smtClean="0"/>
              <a:t>螺母</a:t>
            </a:r>
            <a:endParaRPr lang="en-US" altLang="zh-CN" sz="2400" dirty="0" smtClean="0"/>
          </a:p>
          <a:p>
            <a:r>
              <a:rPr lang="en-US" altLang="zh-CN" sz="2400" dirty="0" smtClean="0"/>
              <a:t>10. </a:t>
            </a:r>
            <a:r>
              <a:rPr lang="zh-CN" altLang="en-US" sz="2400" dirty="0" smtClean="0"/>
              <a:t>固</a:t>
            </a:r>
            <a:r>
              <a:rPr lang="zh-CN" altLang="en-US" sz="2400" dirty="0"/>
              <a:t>定螺</a:t>
            </a:r>
            <a:r>
              <a:rPr lang="zh-CN" altLang="en-US" sz="2400" dirty="0" smtClean="0"/>
              <a:t>钉</a:t>
            </a:r>
            <a:endParaRPr lang="en-US" altLang="zh-CN" sz="2400" dirty="0" smtClean="0"/>
          </a:p>
          <a:p>
            <a:r>
              <a:rPr lang="en-US" altLang="zh-CN" sz="2400" dirty="0" smtClean="0"/>
              <a:t>11. </a:t>
            </a:r>
            <a:r>
              <a:rPr lang="zh-CN" altLang="en-US" sz="2400" dirty="0" smtClean="0"/>
              <a:t>螺母</a:t>
            </a:r>
            <a:endParaRPr lang="en-US" altLang="zh-CN" sz="2400" dirty="0" smtClean="0"/>
          </a:p>
          <a:p>
            <a:r>
              <a:rPr lang="en-US" altLang="zh-CN" sz="2400" dirty="0" smtClean="0"/>
              <a:t>12. </a:t>
            </a:r>
            <a:r>
              <a:rPr lang="zh-CN" altLang="en-US" sz="2400" dirty="0" smtClean="0"/>
              <a:t>螺柱</a:t>
            </a:r>
            <a:endParaRPr lang="en-US" altLang="zh-CN" sz="2400" dirty="0" smtClean="0"/>
          </a:p>
          <a:p>
            <a:r>
              <a:rPr lang="en-US" altLang="zh-CN" sz="2400" dirty="0" smtClean="0"/>
              <a:t>13. </a:t>
            </a:r>
            <a:r>
              <a:rPr lang="zh-CN" altLang="en-US" sz="2400" dirty="0" smtClean="0"/>
              <a:t>垫圈</a:t>
            </a:r>
            <a:endParaRPr lang="zh-CN" altLang="en-US" sz="2400" dirty="0"/>
          </a:p>
        </p:txBody>
      </p:sp>
    </p:spTree>
    <p:extLst>
      <p:ext uri="{BB962C8B-B14F-4D97-AF65-F5344CB8AC3E}">
        <p14:creationId xmlns:p14="http://schemas.microsoft.com/office/powerpoint/2010/main" val="39362590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6"/>
          <p:cNvSpPr>
            <a:spLocks noGrp="1"/>
          </p:cNvSpPr>
          <p:nvPr>
            <p:ph type="dt" sz="quarter" idx="10"/>
          </p:nvPr>
        </p:nvSpPr>
        <p:spPr/>
        <p:txBody>
          <a:bodyPr/>
          <a:lstStyle/>
          <a:p>
            <a:pPr>
              <a:defRPr/>
            </a:pPr>
            <a:fld id="{F254D66B-E655-4C57-AAE9-B4FB92C6689A}" type="datetime1">
              <a:rPr lang="zh-CN" altLang="en-US"/>
              <a:pPr>
                <a:defRPr/>
              </a:pPr>
              <a:t>2017/4/18</a:t>
            </a:fld>
            <a:endParaRPr lang="en-US" altLang="zh-CN"/>
          </a:p>
        </p:txBody>
      </p:sp>
      <p:sp>
        <p:nvSpPr>
          <p:cNvPr id="11" name="Slide Number Placeholder 8"/>
          <p:cNvSpPr>
            <a:spLocks noGrp="1"/>
          </p:cNvSpPr>
          <p:nvPr>
            <p:ph type="sldNum" sz="quarter" idx="12"/>
          </p:nvPr>
        </p:nvSpPr>
        <p:spPr/>
        <p:txBody>
          <a:bodyPr/>
          <a:lstStyle/>
          <a:p>
            <a:pPr>
              <a:defRPr/>
            </a:pPr>
            <a:fld id="{C6599252-289B-4A68-857B-E284218AFC78}" type="slidenum">
              <a:rPr lang="zh-CN" altLang="en-US"/>
              <a:pPr>
                <a:defRPr/>
              </a:pPr>
              <a:t>53</a:t>
            </a:fld>
            <a:endParaRPr lang="en-US" altLang="zh-CN"/>
          </a:p>
        </p:txBody>
      </p:sp>
      <p:pic>
        <p:nvPicPr>
          <p:cNvPr id="58372"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219200" y="1828800"/>
            <a:ext cx="1447800" cy="2209800"/>
          </a:xfrm>
          <a:noFill/>
          <a:extLst>
            <a:ext uri="{909E8E84-426E-40DD-AFC4-6F175D3DCCD1}">
              <a14:hiddenFill xmlns:a14="http://schemas.microsoft.com/office/drawing/2010/main">
                <a:solidFill>
                  <a:srgbClr val="FFFFFF"/>
                </a:solidFill>
              </a14:hiddenFill>
            </a:ext>
          </a:extLst>
        </p:spPr>
      </p:pic>
      <p:pic>
        <p:nvPicPr>
          <p:cNvPr id="58373" name="Picture 6"/>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6400800" y="1828800"/>
            <a:ext cx="1371600" cy="2057400"/>
          </a:xfrm>
          <a:noFill/>
          <a:extLst>
            <a:ext uri="{909E8E84-426E-40DD-AFC4-6F175D3DCCD1}">
              <a14:hiddenFill xmlns:a14="http://schemas.microsoft.com/office/drawing/2010/main">
                <a:solidFill>
                  <a:srgbClr val="FFFFFF"/>
                </a:solidFill>
              </a14:hiddenFill>
            </a:ext>
          </a:extLst>
        </p:spPr>
      </p:pic>
      <p:pic>
        <p:nvPicPr>
          <p:cNvPr id="58374" name="Picture 8"/>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1219200" y="4191000"/>
            <a:ext cx="1447800" cy="2133600"/>
          </a:xfrm>
          <a:noFill/>
          <a:extLst>
            <a:ext uri="{909E8E84-426E-40DD-AFC4-6F175D3DCCD1}">
              <a14:hiddenFill xmlns:a14="http://schemas.microsoft.com/office/drawing/2010/main">
                <a:solidFill>
                  <a:srgbClr val="FFFFFF"/>
                </a:solidFill>
              </a14:hiddenFill>
            </a:ext>
          </a:extLst>
        </p:spPr>
      </p:pic>
      <p:pic>
        <p:nvPicPr>
          <p:cNvPr id="58376" name="Picture 10"/>
          <p:cNvPicPr>
            <a:picLocks noGrp="1" noChangeAspect="1" noChangeArrowheads="1"/>
          </p:cNvPicPr>
          <p:nvPr>
            <p:ph sz="quarter" idx="4"/>
          </p:nvPr>
        </p:nvPicPr>
        <p:blipFill>
          <a:blip r:embed="rId5">
            <a:extLst>
              <a:ext uri="{28A0092B-C50C-407E-A947-70E740481C1C}">
                <a14:useLocalDpi xmlns:a14="http://schemas.microsoft.com/office/drawing/2010/main" val="0"/>
              </a:ext>
            </a:extLst>
          </a:blip>
          <a:srcRect/>
          <a:stretch>
            <a:fillRect/>
          </a:stretch>
        </p:blipFill>
        <p:spPr>
          <a:xfrm>
            <a:off x="4648200" y="4267200"/>
            <a:ext cx="2057400" cy="1968500"/>
          </a:xfrm>
          <a:noFill/>
          <a:extLst>
            <a:ext uri="{909E8E84-426E-40DD-AFC4-6F175D3DCCD1}">
              <a14:hiddenFill xmlns:a14="http://schemas.microsoft.com/office/drawing/2010/main">
                <a:solidFill>
                  <a:srgbClr val="FFFFFF"/>
                </a:solidFill>
              </a14:hiddenFill>
            </a:ext>
          </a:extLst>
        </p:spPr>
      </p:pic>
      <p:pic>
        <p:nvPicPr>
          <p:cNvPr id="5837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1796716"/>
            <a:ext cx="1524000" cy="2165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3"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58379" name="Group 9"/>
          <p:cNvGrpSpPr>
            <a:grpSpLocks/>
          </p:cNvGrpSpPr>
          <p:nvPr/>
        </p:nvGrpSpPr>
        <p:grpSpPr bwMode="auto">
          <a:xfrm>
            <a:off x="152400" y="152400"/>
            <a:ext cx="2362200" cy="1000125"/>
            <a:chOff x="152400" y="152400"/>
            <a:chExt cx="2362200" cy="1000125"/>
          </a:xfrm>
        </p:grpSpPr>
        <p:sp>
          <p:nvSpPr>
            <p:cNvPr id="15"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5838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D4BD84A-C99B-47ED-AC44-7FBF1079A351}"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B4888984-8321-47AC-9ADC-0D44A4B4D6E1}" type="slidenum">
              <a:rPr lang="zh-CN" altLang="en-US"/>
              <a:pPr>
                <a:defRPr/>
              </a:pPr>
              <a:t>54</a:t>
            </a:fld>
            <a:endParaRPr lang="en-US" altLang="zh-CN"/>
          </a:p>
        </p:txBody>
      </p:sp>
      <p:sp>
        <p:nvSpPr>
          <p:cNvPr id="59396" name="Text Box 3"/>
          <p:cNvSpPr txBox="1">
            <a:spLocks noChangeArrowheads="1"/>
          </p:cNvSpPr>
          <p:nvPr/>
        </p:nvSpPr>
        <p:spPr bwMode="auto">
          <a:xfrm>
            <a:off x="228600" y="1143000"/>
            <a:ext cx="8686800" cy="533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zh-CN" altLang="en-US" sz="2400" b="1" dirty="0">
                <a:solidFill>
                  <a:srgbClr val="FF3399"/>
                </a:solidFill>
              </a:rPr>
              <a:t>设置安全阀时应注意以下</a:t>
            </a:r>
            <a:r>
              <a:rPr lang="en-US" altLang="zh-CN" sz="2400" b="1" dirty="0">
                <a:solidFill>
                  <a:srgbClr val="FF3399"/>
                </a:solidFill>
              </a:rPr>
              <a:t>5</a:t>
            </a:r>
            <a:r>
              <a:rPr lang="zh-CN" altLang="en-US" sz="2400" b="1" dirty="0">
                <a:solidFill>
                  <a:srgbClr val="FF3399"/>
                </a:solidFill>
              </a:rPr>
              <a:t>点：</a:t>
            </a:r>
          </a:p>
          <a:p>
            <a:pPr algn="just" eaLnBrk="1" hangingPunct="1">
              <a:lnSpc>
                <a:spcPct val="120000"/>
              </a:lnSpc>
              <a:buFontTx/>
              <a:buAutoNum type="circleNumDbPlain"/>
            </a:pPr>
            <a:r>
              <a:rPr lang="zh-CN" altLang="en-US" sz="2400" b="1" dirty="0" smtClean="0"/>
              <a:t> 新</a:t>
            </a:r>
            <a:r>
              <a:rPr lang="zh-CN" altLang="en-US" sz="2400" b="1" dirty="0"/>
              <a:t>装安全阀应有产品合格证，安装前，应由安装单位复效后加铅封，并出具安全阀效验报告。</a:t>
            </a:r>
          </a:p>
          <a:p>
            <a:pPr algn="just" eaLnBrk="1" hangingPunct="1">
              <a:lnSpc>
                <a:spcPct val="120000"/>
              </a:lnSpc>
              <a:buFontTx/>
              <a:buAutoNum type="circleNumDbPlain"/>
            </a:pPr>
            <a:r>
              <a:rPr lang="zh-CN" altLang="en-US" sz="2400" b="1" dirty="0" smtClean="0"/>
              <a:t> 当</a:t>
            </a:r>
            <a:r>
              <a:rPr lang="zh-CN" altLang="en-US" sz="2400" b="1" dirty="0"/>
              <a:t>安全阀的入口处装有隔断阀时，隔断阀必须保持常开状态并加铅封。</a:t>
            </a:r>
          </a:p>
          <a:p>
            <a:pPr algn="just" eaLnBrk="1" hangingPunct="1">
              <a:lnSpc>
                <a:spcPct val="120000"/>
              </a:lnSpc>
              <a:buFontTx/>
              <a:buAutoNum type="circleNumDbPlain"/>
            </a:pPr>
            <a:r>
              <a:rPr lang="zh-CN" altLang="en-US" sz="2400" b="1" dirty="0" smtClean="0"/>
              <a:t> 如</a:t>
            </a:r>
            <a:r>
              <a:rPr lang="zh-CN" altLang="en-US" sz="2400" b="1" dirty="0"/>
              <a:t>果容器内装有两相物料，安全阀应安装在气相部分，防止排出液相物料发生意外。</a:t>
            </a:r>
          </a:p>
          <a:p>
            <a:pPr algn="just" eaLnBrk="1" hangingPunct="1">
              <a:lnSpc>
                <a:spcPct val="120000"/>
              </a:lnSpc>
              <a:buFontTx/>
              <a:buAutoNum type="circleNumDbPlain"/>
            </a:pPr>
            <a:r>
              <a:rPr lang="zh-CN" altLang="en-US" sz="2400" b="1" dirty="0" smtClean="0"/>
              <a:t> 在</a:t>
            </a:r>
            <a:r>
              <a:rPr lang="zh-CN" altLang="en-US" sz="2400" b="1" dirty="0"/>
              <a:t>存有可燃物料、有毒、有害物料或高温物料的系统，安全阀排放管应连接（有针对性的）安全处理设施，不得随意排放。</a:t>
            </a:r>
          </a:p>
          <a:p>
            <a:pPr algn="just" eaLnBrk="1" hangingPunct="1">
              <a:lnSpc>
                <a:spcPct val="120000"/>
              </a:lnSpc>
              <a:buFontTx/>
              <a:buAutoNum type="circleNumDbPlain"/>
            </a:pPr>
            <a:r>
              <a:rPr lang="zh-CN" altLang="en-US" sz="2400" b="1" dirty="0" smtClean="0"/>
              <a:t> 一</a:t>
            </a:r>
            <a:r>
              <a:rPr lang="zh-CN" altLang="en-US" sz="2400" b="1" dirty="0"/>
              <a:t>般安全阀可就地放空，但要考虑放空口的高度及方向的安全性。</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5939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594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5B7C89B-C6A5-4C43-85C2-2F5B2423E0E6}"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8DAEB572-836D-42DD-9E41-A17442FC9892}" type="slidenum">
              <a:rPr lang="zh-CN" altLang="en-US"/>
              <a:pPr>
                <a:defRPr/>
              </a:pPr>
              <a:t>55</a:t>
            </a:fld>
            <a:endParaRPr lang="en-US" altLang="zh-CN"/>
          </a:p>
        </p:txBody>
      </p:sp>
      <p:sp>
        <p:nvSpPr>
          <p:cNvPr id="60420" name="Text Box 4"/>
          <p:cNvSpPr txBox="1">
            <a:spLocks noChangeArrowheads="1"/>
          </p:cNvSpPr>
          <p:nvPr/>
        </p:nvSpPr>
        <p:spPr bwMode="auto">
          <a:xfrm>
            <a:off x="228600" y="1524000"/>
            <a:ext cx="3810000" cy="401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lnSpc>
                <a:spcPct val="130000"/>
              </a:lnSpc>
            </a:pPr>
            <a:r>
              <a:rPr lang="zh-CN" altLang="en-US" sz="2400" b="1" dirty="0" smtClean="0">
                <a:solidFill>
                  <a:srgbClr val="00CC00"/>
                </a:solidFill>
                <a:sym typeface="Wingdings" pitchFamily="2" charset="2"/>
              </a:rPr>
              <a:t>（</a:t>
            </a:r>
            <a:r>
              <a:rPr lang="en-US" altLang="zh-CN" sz="2400" b="1" dirty="0" smtClean="0">
                <a:solidFill>
                  <a:srgbClr val="00CC00"/>
                </a:solidFill>
                <a:sym typeface="Wingdings" pitchFamily="2" charset="2"/>
              </a:rPr>
              <a:t>2</a:t>
            </a:r>
            <a:r>
              <a:rPr lang="zh-CN" altLang="en-US" sz="2400" b="1" dirty="0" smtClean="0">
                <a:solidFill>
                  <a:srgbClr val="00CC00"/>
                </a:solidFill>
                <a:sym typeface="Wingdings" pitchFamily="2" charset="2"/>
              </a:rPr>
              <a:t>）、</a:t>
            </a:r>
            <a:r>
              <a:rPr lang="zh-CN" altLang="en-US" sz="2400" b="1" dirty="0" smtClean="0">
                <a:solidFill>
                  <a:srgbClr val="00CC00"/>
                </a:solidFill>
              </a:rPr>
              <a:t>爆</a:t>
            </a:r>
            <a:r>
              <a:rPr lang="zh-CN" altLang="en-US" sz="2400" b="1" dirty="0">
                <a:solidFill>
                  <a:srgbClr val="00CC00"/>
                </a:solidFill>
              </a:rPr>
              <a:t>破片</a:t>
            </a:r>
          </a:p>
          <a:p>
            <a:pPr eaLnBrk="1" hangingPunct="1">
              <a:lnSpc>
                <a:spcPct val="130000"/>
              </a:lnSpc>
            </a:pPr>
            <a:r>
              <a:rPr lang="zh-CN" altLang="en-US" sz="2400" b="1" dirty="0"/>
              <a:t>又称防爆片、防爆膜。爆破片利用法兰安装在受压设备、容器及系统的放空管上。当压力超限时，爆破片即破裂，使过高的压力释放出去，以防止设备、容器或系统受到破坏</a:t>
            </a:r>
            <a:r>
              <a:rPr lang="zh-CN" altLang="en-US" sz="2400" b="1" dirty="0" smtClean="0"/>
              <a:t>。</a:t>
            </a:r>
            <a:endParaRPr lang="zh-CN" altLang="en-US" sz="2400" b="1" dirty="0"/>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6042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604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6042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524000"/>
            <a:ext cx="3581400" cy="2428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2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343400"/>
            <a:ext cx="3941379"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5B7C89B-C6A5-4C43-85C2-2F5B2423E0E6}"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8DAEB572-836D-42DD-9E41-A17442FC9892}" type="slidenum">
              <a:rPr lang="zh-CN" altLang="en-US"/>
              <a:pPr>
                <a:defRPr/>
              </a:pPr>
              <a:t>56</a:t>
            </a:fld>
            <a:endParaRPr lang="en-US" altLang="zh-CN"/>
          </a:p>
        </p:txBody>
      </p:sp>
      <p:sp>
        <p:nvSpPr>
          <p:cNvPr id="60420" name="Text Box 4"/>
          <p:cNvSpPr txBox="1">
            <a:spLocks noChangeArrowheads="1"/>
          </p:cNvSpPr>
          <p:nvPr/>
        </p:nvSpPr>
        <p:spPr bwMode="auto">
          <a:xfrm>
            <a:off x="228600" y="1219200"/>
            <a:ext cx="8686800" cy="35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lnSpc>
                <a:spcPct val="150000"/>
              </a:lnSpc>
            </a:pPr>
            <a:r>
              <a:rPr lang="zh-CN" altLang="en-US" sz="2800" b="1" dirty="0">
                <a:solidFill>
                  <a:srgbClr val="00CC00"/>
                </a:solidFill>
                <a:sym typeface="Wingdings" pitchFamily="2" charset="2"/>
              </a:rPr>
              <a:t>（</a:t>
            </a:r>
            <a:r>
              <a:rPr lang="en-US" altLang="zh-CN" sz="2800" b="1" dirty="0">
                <a:solidFill>
                  <a:srgbClr val="00CC00"/>
                </a:solidFill>
                <a:sym typeface="Wingdings" pitchFamily="2" charset="2"/>
              </a:rPr>
              <a:t>2</a:t>
            </a:r>
            <a:r>
              <a:rPr lang="zh-CN" altLang="en-US" sz="2800" b="1" dirty="0">
                <a:solidFill>
                  <a:srgbClr val="00CC00"/>
                </a:solidFill>
                <a:sym typeface="Wingdings" pitchFamily="2" charset="2"/>
              </a:rPr>
              <a:t>）、</a:t>
            </a:r>
            <a:r>
              <a:rPr lang="zh-CN" altLang="en-US" sz="2800" b="1" dirty="0">
                <a:solidFill>
                  <a:srgbClr val="00CC00"/>
                </a:solidFill>
              </a:rPr>
              <a:t>爆破片</a:t>
            </a:r>
          </a:p>
          <a:p>
            <a:pPr eaLnBrk="1" hangingPunct="1">
              <a:lnSpc>
                <a:spcPct val="150000"/>
              </a:lnSpc>
            </a:pPr>
            <a:r>
              <a:rPr lang="zh-CN" altLang="en-US" sz="2400" b="1" dirty="0" smtClean="0"/>
              <a:t>爆</a:t>
            </a:r>
            <a:r>
              <a:rPr lang="zh-CN" altLang="en-US" sz="2400" b="1" dirty="0"/>
              <a:t>破片</a:t>
            </a:r>
            <a:r>
              <a:rPr lang="zh-CN" altLang="en-US" sz="2400" b="1" dirty="0" smtClean="0"/>
              <a:t>的泄压效</a:t>
            </a:r>
            <a:r>
              <a:rPr lang="zh-CN" altLang="en-US" sz="2400" b="1" dirty="0"/>
              <a:t>率取决与它</a:t>
            </a:r>
            <a:r>
              <a:rPr lang="zh-CN" altLang="en-US" sz="2400" b="1" dirty="0" smtClean="0"/>
              <a:t>的泄</a:t>
            </a:r>
            <a:r>
              <a:rPr lang="zh-CN" altLang="en-US" sz="2400" b="1" dirty="0"/>
              <a:t>压面</a:t>
            </a:r>
            <a:r>
              <a:rPr lang="zh-CN" altLang="en-US" sz="2400" b="1" dirty="0" smtClean="0"/>
              <a:t>积，应根据设备体积的大小选择合适尺寸的爆破片。</a:t>
            </a:r>
            <a:endParaRPr lang="en-US" altLang="zh-CN" sz="2400" b="1" dirty="0" smtClean="0"/>
          </a:p>
          <a:p>
            <a:pPr eaLnBrk="1" hangingPunct="1">
              <a:lnSpc>
                <a:spcPct val="150000"/>
              </a:lnSpc>
            </a:pPr>
            <a:r>
              <a:rPr lang="zh-CN" altLang="en-US" sz="2400" b="1" dirty="0" smtClean="0">
                <a:solidFill>
                  <a:srgbClr val="FF3399"/>
                </a:solidFill>
              </a:rPr>
              <a:t>爆</a:t>
            </a:r>
            <a:r>
              <a:rPr lang="zh-CN" altLang="en-US" sz="2400" b="1" dirty="0">
                <a:solidFill>
                  <a:srgbClr val="FF3399"/>
                </a:solidFill>
              </a:rPr>
              <a:t>破片与防爆阀的区别</a:t>
            </a:r>
          </a:p>
          <a:p>
            <a:pPr eaLnBrk="1" hangingPunct="1">
              <a:lnSpc>
                <a:spcPct val="150000"/>
              </a:lnSpc>
            </a:pPr>
            <a:r>
              <a:rPr lang="zh-CN" altLang="en-US" sz="2400" b="1" dirty="0"/>
              <a:t>爆破片与安全阀的作用基本相同。安全阀可根据压力的变化自行关闭，爆破片的使用是一次性的。</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6042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604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19180564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70A0ED4E-D31F-4559-ABD9-F4066F2452C1}"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2065B5D1-96C5-49A5-8972-62EED9E8FB41}" type="slidenum">
              <a:rPr lang="zh-CN" altLang="en-US"/>
              <a:pPr>
                <a:defRPr/>
              </a:pPr>
              <a:t>57</a:t>
            </a:fld>
            <a:endParaRPr lang="en-US" altLang="zh-CN"/>
          </a:p>
        </p:txBody>
      </p:sp>
      <p:sp>
        <p:nvSpPr>
          <p:cNvPr id="61444" name="Text Box 4"/>
          <p:cNvSpPr txBox="1">
            <a:spLocks noChangeArrowheads="1"/>
          </p:cNvSpPr>
          <p:nvPr/>
        </p:nvSpPr>
        <p:spPr bwMode="auto">
          <a:xfrm>
            <a:off x="304800" y="1295400"/>
            <a:ext cx="8534400" cy="389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zh-CN" altLang="en-US" sz="2400" b="1" dirty="0">
                <a:solidFill>
                  <a:srgbClr val="FF3399"/>
                </a:solidFill>
              </a:rPr>
              <a:t>爆破片一般用于下列情况</a:t>
            </a:r>
          </a:p>
          <a:p>
            <a:pPr algn="just" eaLnBrk="1" hangingPunct="1">
              <a:lnSpc>
                <a:spcPct val="150000"/>
              </a:lnSpc>
              <a:buFontTx/>
              <a:buAutoNum type="circleNumDbPlain"/>
            </a:pPr>
            <a:r>
              <a:rPr lang="zh-CN" altLang="en-US" sz="2400" b="1" dirty="0" smtClean="0"/>
              <a:t> 放</a:t>
            </a:r>
            <a:r>
              <a:rPr lang="zh-CN" altLang="en-US" sz="2400" b="1" dirty="0"/>
              <a:t>空口要求全量排放的情况。</a:t>
            </a:r>
          </a:p>
          <a:p>
            <a:pPr algn="just" eaLnBrk="1" hangingPunct="1">
              <a:lnSpc>
                <a:spcPct val="150000"/>
              </a:lnSpc>
              <a:buFontTx/>
              <a:buAutoNum type="circleNumDbPlain"/>
            </a:pPr>
            <a:r>
              <a:rPr lang="zh-CN" altLang="en-US" sz="2400" b="1" dirty="0" smtClean="0"/>
              <a:t> 不</a:t>
            </a:r>
            <a:r>
              <a:rPr lang="zh-CN" altLang="en-US" sz="2400" b="1" dirty="0"/>
              <a:t>允许有任何泄漏的情况，各种安全阀总有微量的泄漏。</a:t>
            </a:r>
          </a:p>
          <a:p>
            <a:pPr algn="just" eaLnBrk="1" hangingPunct="1">
              <a:lnSpc>
                <a:spcPct val="150000"/>
              </a:lnSpc>
              <a:buFontTx/>
              <a:buAutoNum type="circleNumDbPlain"/>
            </a:pPr>
            <a:r>
              <a:rPr lang="zh-CN" altLang="en-US" sz="2400" b="1" dirty="0" smtClean="0"/>
              <a:t> 内</a:t>
            </a:r>
            <a:r>
              <a:rPr lang="zh-CN" altLang="en-US" sz="2400" b="1" dirty="0"/>
              <a:t>部介质因沉淀、结晶、聚合等形成黏着物，妨碍安全阀正常工作的情况。</a:t>
            </a:r>
          </a:p>
          <a:p>
            <a:pPr algn="just" eaLnBrk="1" hangingPunct="1">
              <a:lnSpc>
                <a:spcPct val="150000"/>
              </a:lnSpc>
              <a:buFontTx/>
              <a:buAutoNum type="circleNumDbPlain"/>
            </a:pPr>
            <a:r>
              <a:rPr lang="zh-CN" altLang="en-US" sz="2400" b="1" dirty="0" smtClean="0"/>
              <a:t> 系</a:t>
            </a:r>
            <a:r>
              <a:rPr lang="zh-CN" altLang="en-US" sz="2400" b="1" dirty="0"/>
              <a:t>统内存在发生燃爆或异常反应而使压力骤然增加的可能性，这种情况下弹簧式安全阀由于惯性动作延迟而不适用。</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6144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614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7D75A10-1FF5-4F6A-BA1E-87C855CD8E87}" type="datetime1">
              <a:rPr lang="zh-CN" altLang="en-US"/>
              <a:pPr>
                <a:defRPr/>
              </a:pPr>
              <a:t>2017/4/18</a:t>
            </a:fld>
            <a:endParaRPr lang="en-US" altLang="zh-CN" dirty="0"/>
          </a:p>
        </p:txBody>
      </p:sp>
      <p:sp>
        <p:nvSpPr>
          <p:cNvPr id="6" name="Slide Number Placeholder 5"/>
          <p:cNvSpPr>
            <a:spLocks noGrp="1"/>
          </p:cNvSpPr>
          <p:nvPr>
            <p:ph type="sldNum" sz="quarter" idx="12"/>
          </p:nvPr>
        </p:nvSpPr>
        <p:spPr/>
        <p:txBody>
          <a:bodyPr/>
          <a:lstStyle/>
          <a:p>
            <a:pPr>
              <a:defRPr/>
            </a:pPr>
            <a:fld id="{D28E17DB-F6DB-4809-9CE0-29AF61078400}" type="slidenum">
              <a:rPr lang="zh-CN" altLang="en-US"/>
              <a:pPr>
                <a:defRPr/>
              </a:pPr>
              <a:t>58</a:t>
            </a:fld>
            <a:endParaRPr lang="en-US" altLang="zh-CN"/>
          </a:p>
        </p:txBody>
      </p:sp>
      <p:sp>
        <p:nvSpPr>
          <p:cNvPr id="62468" name="Text Box 4"/>
          <p:cNvSpPr txBox="1">
            <a:spLocks noChangeArrowheads="1"/>
          </p:cNvSpPr>
          <p:nvPr/>
        </p:nvSpPr>
        <p:spPr bwMode="auto">
          <a:xfrm>
            <a:off x="304800" y="1295400"/>
            <a:ext cx="8534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lnSpc>
                <a:spcPct val="150000"/>
              </a:lnSpc>
            </a:pPr>
            <a:r>
              <a:rPr lang="zh-CN" altLang="en-US" sz="2400" b="1" dirty="0">
                <a:solidFill>
                  <a:srgbClr val="FF3399"/>
                </a:solidFill>
              </a:rPr>
              <a:t>爆破片的材质</a:t>
            </a:r>
          </a:p>
          <a:p>
            <a:pPr eaLnBrk="1" hangingPunct="1">
              <a:lnSpc>
                <a:spcPct val="150000"/>
              </a:lnSpc>
            </a:pPr>
            <a:r>
              <a:rPr lang="zh-CN" altLang="en-US" sz="2400" b="1" dirty="0"/>
              <a:t>负压系统：</a:t>
            </a:r>
            <a:r>
              <a:rPr lang="en-US" altLang="zh-CN" sz="2400" b="1" dirty="0"/>
              <a:t>2-3mm</a:t>
            </a:r>
            <a:r>
              <a:rPr lang="zh-CN" altLang="en-US" sz="2400" b="1" dirty="0"/>
              <a:t>橡胶板</a:t>
            </a:r>
          </a:p>
          <a:p>
            <a:pPr eaLnBrk="1" hangingPunct="1">
              <a:lnSpc>
                <a:spcPct val="150000"/>
              </a:lnSpc>
            </a:pPr>
            <a:r>
              <a:rPr lang="zh-CN" altLang="en-US" sz="2400" b="1" dirty="0"/>
              <a:t>低压系统：石棉，塑料，橡皮，玻璃</a:t>
            </a:r>
          </a:p>
          <a:p>
            <a:pPr eaLnBrk="1" hangingPunct="1">
              <a:lnSpc>
                <a:spcPct val="150000"/>
              </a:lnSpc>
            </a:pPr>
            <a:r>
              <a:rPr lang="zh-CN" altLang="en-US" sz="2400" b="1" dirty="0"/>
              <a:t>高压系统：铝，铜</a:t>
            </a:r>
          </a:p>
          <a:p>
            <a:pPr eaLnBrk="1" hangingPunct="1">
              <a:lnSpc>
                <a:spcPct val="150000"/>
              </a:lnSpc>
            </a:pPr>
            <a:r>
              <a:rPr lang="zh-CN" altLang="en-US" sz="2400" b="1" dirty="0">
                <a:solidFill>
                  <a:srgbClr val="FF3399"/>
                </a:solidFill>
              </a:rPr>
              <a:t>注意事项</a:t>
            </a:r>
          </a:p>
          <a:p>
            <a:pPr eaLnBrk="1" hangingPunct="1">
              <a:lnSpc>
                <a:spcPct val="150000"/>
              </a:lnSpc>
            </a:pPr>
            <a:r>
              <a:rPr lang="zh-CN" altLang="en-US" sz="2400" b="1" dirty="0"/>
              <a:t>钢铁材质的爆破片破裂时可能产生火花，系统内有燃爆气体时，不宜使用这种材料。有腐蚀性介质的系统，为了防止腐蚀，可在爆破片上涂上一层防腐剂。</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6247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624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935DBE6-B9ED-40EC-A6E5-E7FB99F97FD1}" type="datetime1">
              <a:rPr lang="zh-CN" altLang="en-US"/>
              <a:pPr>
                <a:defRPr/>
              </a:pPr>
              <a:t>2017/4/18</a:t>
            </a:fld>
            <a:endParaRPr lang="en-US" altLang="zh-CN" dirty="0"/>
          </a:p>
        </p:txBody>
      </p:sp>
      <p:sp>
        <p:nvSpPr>
          <p:cNvPr id="6" name="Slide Number Placeholder 5"/>
          <p:cNvSpPr>
            <a:spLocks noGrp="1"/>
          </p:cNvSpPr>
          <p:nvPr>
            <p:ph type="sldNum" sz="quarter" idx="12"/>
          </p:nvPr>
        </p:nvSpPr>
        <p:spPr/>
        <p:txBody>
          <a:bodyPr/>
          <a:lstStyle/>
          <a:p>
            <a:pPr>
              <a:defRPr/>
            </a:pPr>
            <a:fld id="{15144501-D4FD-4E52-B30D-F0CFBB4335CC}" type="slidenum">
              <a:rPr lang="zh-CN" altLang="en-US"/>
              <a:pPr>
                <a:defRPr/>
              </a:pPr>
              <a:t>59</a:t>
            </a:fld>
            <a:endParaRPr lang="en-US" altLang="zh-CN"/>
          </a:p>
        </p:txBody>
      </p:sp>
      <p:sp>
        <p:nvSpPr>
          <p:cNvPr id="63492" name="Text Box 4"/>
          <p:cNvSpPr txBox="1">
            <a:spLocks noChangeArrowheads="1"/>
          </p:cNvSpPr>
          <p:nvPr/>
        </p:nvSpPr>
        <p:spPr bwMode="auto">
          <a:xfrm>
            <a:off x="228600" y="1371600"/>
            <a:ext cx="8686800" cy="4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40000"/>
              </a:lnSpc>
            </a:pPr>
            <a:r>
              <a:rPr lang="zh-CN" altLang="en-US" sz="2400" b="1" dirty="0">
                <a:solidFill>
                  <a:srgbClr val="FF3399"/>
                </a:solidFill>
              </a:rPr>
              <a:t>爆破片压力的选定</a:t>
            </a:r>
          </a:p>
          <a:p>
            <a:pPr algn="just" eaLnBrk="1" hangingPunct="1">
              <a:lnSpc>
                <a:spcPct val="140000"/>
              </a:lnSpc>
            </a:pPr>
            <a:r>
              <a:rPr lang="zh-CN" altLang="en-US" sz="2400" b="1" dirty="0"/>
              <a:t>一般为设备、容器及系统最高工作压力的</a:t>
            </a:r>
            <a:r>
              <a:rPr lang="en-US" altLang="zh-CN" sz="2400" b="1" dirty="0"/>
              <a:t>1.15-1.3</a:t>
            </a:r>
            <a:r>
              <a:rPr lang="zh-CN" altLang="en-US" sz="2400" b="1" dirty="0"/>
              <a:t>倍。压力波动幅度较大的系统，其比值还可适当增加。但是，</a:t>
            </a:r>
            <a:r>
              <a:rPr lang="zh-CN" altLang="en-US" sz="2400" b="1" dirty="0">
                <a:solidFill>
                  <a:srgbClr val="FFFF00"/>
                </a:solidFill>
              </a:rPr>
              <a:t>在任何情况下，爆破片的爆破压力均应低于系统的设计压力。</a:t>
            </a:r>
          </a:p>
          <a:p>
            <a:pPr algn="just" eaLnBrk="1" hangingPunct="1">
              <a:lnSpc>
                <a:spcPct val="140000"/>
              </a:lnSpc>
            </a:pPr>
            <a:r>
              <a:rPr lang="zh-CN" altLang="en-US" sz="2400" b="1" dirty="0" smtClean="0">
                <a:solidFill>
                  <a:srgbClr val="FF3399"/>
                </a:solidFill>
              </a:rPr>
              <a:t>爆</a:t>
            </a:r>
            <a:r>
              <a:rPr lang="zh-CN" altLang="en-US" sz="2400" b="1" dirty="0">
                <a:solidFill>
                  <a:srgbClr val="FF3399"/>
                </a:solidFill>
              </a:rPr>
              <a:t>破片的维护</a:t>
            </a:r>
          </a:p>
          <a:p>
            <a:pPr algn="just" eaLnBrk="1" hangingPunct="1">
              <a:lnSpc>
                <a:spcPct val="140000"/>
              </a:lnSpc>
            </a:pPr>
            <a:r>
              <a:rPr lang="zh-CN" altLang="en-US" sz="2400" b="1" dirty="0"/>
              <a:t>运行中要经常检查法兰处有无泄漏情况。爆破片一般</a:t>
            </a:r>
            <a:r>
              <a:rPr lang="en-US" altLang="zh-CN" sz="2400" b="1" dirty="0"/>
              <a:t>6-12</a:t>
            </a:r>
            <a:r>
              <a:rPr lang="zh-CN" altLang="en-US" sz="2400" b="1" dirty="0"/>
              <a:t>个月更换一次，在系统超压后未破裂的，和正常运行中有明显变形的爆破片应立即更换。爆破片的排放管可参照安全阀。</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6349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634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D09DC77-0094-44C9-A408-240368A5B301}"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6178824A-B4CB-478C-8D2F-E87A751561FC}" type="slidenum">
              <a:rPr lang="zh-CN" altLang="en-US"/>
              <a:pPr>
                <a:defRPr/>
              </a:pPr>
              <a:t>6</a:t>
            </a:fld>
            <a:endParaRPr lang="en-US" altLang="zh-CN" dirty="0"/>
          </a:p>
        </p:txBody>
      </p:sp>
      <p:sp>
        <p:nvSpPr>
          <p:cNvPr id="12292" name="Text Box 4"/>
          <p:cNvSpPr txBox="1">
            <a:spLocks noChangeArrowheads="1"/>
          </p:cNvSpPr>
          <p:nvPr/>
        </p:nvSpPr>
        <p:spPr bwMode="auto">
          <a:xfrm>
            <a:off x="228600" y="1371600"/>
            <a:ext cx="8686800" cy="401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lnSpc>
                <a:spcPct val="130000"/>
              </a:lnSpc>
            </a:pPr>
            <a:r>
              <a:rPr lang="zh-CN" altLang="en-US" sz="2800" b="1" dirty="0">
                <a:solidFill>
                  <a:srgbClr val="00FF00"/>
                </a:solidFill>
              </a:rPr>
              <a:t>火灾分类：</a:t>
            </a:r>
            <a:r>
              <a:rPr lang="zh-CN" altLang="en-US" sz="2400" b="1" dirty="0"/>
              <a:t>	</a:t>
            </a:r>
          </a:p>
          <a:p>
            <a:pPr eaLnBrk="1" hangingPunct="1">
              <a:lnSpc>
                <a:spcPct val="130000"/>
              </a:lnSpc>
            </a:pPr>
            <a:r>
              <a:rPr lang="en-US" altLang="zh-CN" sz="2400" b="1" dirty="0" smtClean="0">
                <a:solidFill>
                  <a:srgbClr val="FFFF00"/>
                </a:solidFill>
              </a:rPr>
              <a:t>D</a:t>
            </a:r>
            <a:r>
              <a:rPr lang="zh-CN" altLang="en-US" sz="2400" b="1" dirty="0" smtClean="0">
                <a:solidFill>
                  <a:srgbClr val="FFFF00"/>
                </a:solidFill>
              </a:rPr>
              <a:t>类火灾：</a:t>
            </a:r>
            <a:r>
              <a:rPr lang="zh-CN" altLang="en-US" sz="2400" b="1" dirty="0" smtClean="0"/>
              <a:t>指金属火灾。如钾、钠、镁、钛、锆、锂、铝镁合金火灾等。</a:t>
            </a:r>
          </a:p>
          <a:p>
            <a:pPr eaLnBrk="1" hangingPunct="1">
              <a:lnSpc>
                <a:spcPct val="130000"/>
              </a:lnSpc>
            </a:pPr>
            <a:r>
              <a:rPr lang="en-US" altLang="zh-CN" sz="2400" b="1" dirty="0" smtClean="0">
                <a:solidFill>
                  <a:srgbClr val="FFFF00"/>
                </a:solidFill>
              </a:rPr>
              <a:t>E</a:t>
            </a:r>
            <a:r>
              <a:rPr lang="zh-CN" altLang="en-US" sz="2400" b="1" dirty="0" smtClean="0">
                <a:solidFill>
                  <a:srgbClr val="FFFF00"/>
                </a:solidFill>
              </a:rPr>
              <a:t>类火灾：</a:t>
            </a:r>
            <a:r>
              <a:rPr lang="en-US" altLang="zh-CN" sz="2400" b="1" dirty="0" smtClean="0">
                <a:solidFill>
                  <a:srgbClr val="FFFF00"/>
                </a:solidFill>
              </a:rPr>
              <a:t> </a:t>
            </a:r>
            <a:r>
              <a:rPr lang="zh-CN" altLang="en-US" sz="2400" b="1" dirty="0"/>
              <a:t>带</a:t>
            </a:r>
            <a:r>
              <a:rPr lang="zh-CN" altLang="en-US" sz="2400" b="1" dirty="0" smtClean="0"/>
              <a:t>电火灾，物体带电燃烧的火灾。</a:t>
            </a:r>
            <a:endParaRPr lang="en-US" altLang="zh-CN" sz="2400" b="1" dirty="0" smtClean="0"/>
          </a:p>
          <a:p>
            <a:pPr eaLnBrk="1" hangingPunct="1">
              <a:lnSpc>
                <a:spcPct val="130000"/>
              </a:lnSpc>
            </a:pPr>
            <a:r>
              <a:rPr lang="en-US" altLang="zh-CN" sz="2400" b="1" dirty="0" smtClean="0">
                <a:solidFill>
                  <a:srgbClr val="FFFF00"/>
                </a:solidFill>
              </a:rPr>
              <a:t>F</a:t>
            </a:r>
            <a:r>
              <a:rPr lang="zh-CN" altLang="en-US" sz="2400" b="1" dirty="0" smtClean="0">
                <a:solidFill>
                  <a:srgbClr val="FFFF00"/>
                </a:solidFill>
              </a:rPr>
              <a:t>类火灾：</a:t>
            </a:r>
            <a:r>
              <a:rPr lang="zh-CN" altLang="en-US" sz="2400" b="1" dirty="0" smtClean="0"/>
              <a:t>烹饪器具内的烹饪物（如动植物油脂）火灾。</a:t>
            </a:r>
            <a:endParaRPr lang="en-US" altLang="zh-CN" sz="2400" b="1" dirty="0" smtClean="0"/>
          </a:p>
          <a:p>
            <a:pPr eaLnBrk="1" hangingPunct="1">
              <a:lnSpc>
                <a:spcPct val="130000"/>
              </a:lnSpc>
            </a:pPr>
            <a:endParaRPr lang="en-US" altLang="zh-CN" sz="2400" b="1" dirty="0">
              <a:solidFill>
                <a:srgbClr val="FFFF00"/>
              </a:solidFill>
            </a:endParaRPr>
          </a:p>
          <a:p>
            <a:pPr eaLnBrk="1" hangingPunct="1">
              <a:lnSpc>
                <a:spcPct val="130000"/>
              </a:lnSpc>
            </a:pPr>
            <a:r>
              <a:rPr lang="zh-CN" altLang="en-US" sz="2400" b="1" dirty="0" smtClean="0">
                <a:solidFill>
                  <a:srgbClr val="FFFF00"/>
                </a:solidFill>
              </a:rPr>
              <a:t>国</a:t>
            </a:r>
            <a:r>
              <a:rPr lang="zh-CN" altLang="en-US" sz="2400" b="1" dirty="0">
                <a:solidFill>
                  <a:srgbClr val="FFFF00"/>
                </a:solidFill>
              </a:rPr>
              <a:t>家技术标准</a:t>
            </a:r>
            <a:r>
              <a:rPr lang="en-US" altLang="zh-CN" sz="2400" b="1" dirty="0">
                <a:solidFill>
                  <a:srgbClr val="FFFF00"/>
                </a:solidFill>
              </a:rPr>
              <a:t>《</a:t>
            </a:r>
            <a:r>
              <a:rPr lang="zh-CN" altLang="en-US" sz="2400" b="1" dirty="0">
                <a:solidFill>
                  <a:srgbClr val="FFFF00"/>
                </a:solidFill>
              </a:rPr>
              <a:t>火灾分类</a:t>
            </a:r>
            <a:r>
              <a:rPr lang="en-US" altLang="zh-CN" sz="2400" b="1" dirty="0">
                <a:solidFill>
                  <a:srgbClr val="FFFF00"/>
                </a:solidFill>
              </a:rPr>
              <a:t>》</a:t>
            </a:r>
            <a:r>
              <a:rPr lang="zh-CN" altLang="en-US" sz="2400" b="1" dirty="0">
                <a:solidFill>
                  <a:srgbClr val="FFFF00"/>
                </a:solidFill>
              </a:rPr>
              <a:t>（</a:t>
            </a:r>
            <a:r>
              <a:rPr lang="en-US" altLang="zh-CN" sz="2400" b="1" dirty="0" smtClean="0">
                <a:solidFill>
                  <a:srgbClr val="FFFF00"/>
                </a:solidFill>
              </a:rPr>
              <a:t>GB/T 4968-2008</a:t>
            </a:r>
            <a:r>
              <a:rPr lang="zh-CN" altLang="en-US" sz="2400" b="1" dirty="0" smtClean="0">
                <a:solidFill>
                  <a:srgbClr val="FFFF00"/>
                </a:solidFill>
              </a:rPr>
              <a:t>）</a:t>
            </a:r>
            <a:r>
              <a:rPr lang="zh-CN" altLang="en-US" sz="2400" b="1" dirty="0">
                <a:solidFill>
                  <a:srgbClr val="FFFF00"/>
                </a:solidFill>
              </a:rPr>
              <a:t>的方法对防火和灭火，特别是对选用灭火剂和灭火器材有指导意义。</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229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22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971A917-3262-416B-B1EC-8A91DE42496F}"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735907D2-F904-4E75-ACD0-03F8F9B01BBA}" type="slidenum">
              <a:rPr lang="zh-CN" altLang="en-US"/>
              <a:pPr>
                <a:defRPr/>
              </a:pPr>
              <a:t>60</a:t>
            </a:fld>
            <a:endParaRPr lang="en-US" altLang="zh-CN"/>
          </a:p>
        </p:txBody>
      </p:sp>
      <p:sp>
        <p:nvSpPr>
          <p:cNvPr id="64516" name="Text Box 4"/>
          <p:cNvSpPr txBox="1">
            <a:spLocks noChangeArrowheads="1"/>
          </p:cNvSpPr>
          <p:nvPr/>
        </p:nvSpPr>
        <p:spPr bwMode="auto">
          <a:xfrm>
            <a:off x="228600" y="1371600"/>
            <a:ext cx="4305300" cy="4413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30000"/>
              </a:lnSpc>
            </a:pPr>
            <a:r>
              <a:rPr lang="zh-CN" altLang="en-US" sz="2400" b="1" dirty="0" smtClean="0">
                <a:solidFill>
                  <a:srgbClr val="00CC00"/>
                </a:solidFill>
                <a:sym typeface="Wingdings" pitchFamily="2" charset="2"/>
              </a:rPr>
              <a:t>（</a:t>
            </a:r>
            <a:r>
              <a:rPr lang="en-US" altLang="zh-CN" sz="2400" b="1" dirty="0" smtClean="0">
                <a:solidFill>
                  <a:srgbClr val="00CC00"/>
                </a:solidFill>
                <a:sym typeface="Wingdings" pitchFamily="2" charset="2"/>
              </a:rPr>
              <a:t>3</a:t>
            </a:r>
            <a:r>
              <a:rPr lang="zh-CN" altLang="en-US" sz="2400" b="1" dirty="0" smtClean="0">
                <a:solidFill>
                  <a:srgbClr val="00CC00"/>
                </a:solidFill>
                <a:sym typeface="Wingdings" pitchFamily="2" charset="2"/>
              </a:rPr>
              <a:t>）、</a:t>
            </a:r>
            <a:r>
              <a:rPr lang="zh-CN" altLang="en-US" sz="2400" b="1" dirty="0" smtClean="0">
                <a:solidFill>
                  <a:srgbClr val="00CC00"/>
                </a:solidFill>
              </a:rPr>
              <a:t>防</a:t>
            </a:r>
            <a:r>
              <a:rPr lang="zh-CN" altLang="en-US" sz="2400" b="1" dirty="0">
                <a:solidFill>
                  <a:srgbClr val="00CC00"/>
                </a:solidFill>
              </a:rPr>
              <a:t>爆帽</a:t>
            </a:r>
          </a:p>
          <a:p>
            <a:pPr algn="just" eaLnBrk="1" hangingPunct="1">
              <a:lnSpc>
                <a:spcPct val="130000"/>
              </a:lnSpc>
            </a:pPr>
            <a:r>
              <a:rPr lang="zh-CN" altLang="en-US" sz="2400" b="1" dirty="0"/>
              <a:t>是一种断裂型的安全泄压装置。主要元件是一个一端封闭、中间具有一个薄弱断面的厚壁短管。当容器内压力超压时，即从薄弱断面处断裂，过高的压力从此处泄放。防爆帽结构简单、制造容易且爆破压力易于控制，适用于超高压容器。</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6451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645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3" name="Group 2"/>
          <p:cNvGrpSpPr/>
          <p:nvPr/>
        </p:nvGrpSpPr>
        <p:grpSpPr>
          <a:xfrm>
            <a:off x="5257800" y="2306759"/>
            <a:ext cx="3581400" cy="1828800"/>
            <a:chOff x="838200" y="4166857"/>
            <a:chExt cx="3238500" cy="1828800"/>
          </a:xfrm>
        </p:grpSpPr>
        <p:grpSp>
          <p:nvGrpSpPr>
            <p:cNvPr id="11" name="Group 10"/>
            <p:cNvGrpSpPr/>
            <p:nvPr/>
          </p:nvGrpSpPr>
          <p:grpSpPr>
            <a:xfrm>
              <a:off x="838200" y="4166857"/>
              <a:ext cx="3238500" cy="1828800"/>
              <a:chOff x="0" y="0"/>
              <a:chExt cx="2468764" cy="1597025"/>
            </a:xfrm>
          </p:grpSpPr>
          <p:sp>
            <p:nvSpPr>
              <p:cNvPr id="12" name="Rectangle 11"/>
              <p:cNvSpPr/>
              <p:nvPr/>
            </p:nvSpPr>
            <p:spPr>
              <a:xfrm>
                <a:off x="0" y="0"/>
                <a:ext cx="2000885" cy="1597025"/>
              </a:xfrm>
              <a:prstGeom prst="rect">
                <a:avLst/>
              </a:prstGeom>
              <a:solidFill>
                <a:schemeClr val="bg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nvGrpSpPr>
              <p:cNvPr id="13" name="Group 12"/>
              <p:cNvGrpSpPr/>
              <p:nvPr/>
            </p:nvGrpSpPr>
            <p:grpSpPr>
              <a:xfrm>
                <a:off x="2000922" y="0"/>
                <a:ext cx="467842" cy="1597025"/>
                <a:chOff x="0" y="0"/>
                <a:chExt cx="467842" cy="1597025"/>
              </a:xfrm>
            </p:grpSpPr>
            <p:sp>
              <p:nvSpPr>
                <p:cNvPr id="14" name="Rectangle 13"/>
                <p:cNvSpPr/>
                <p:nvPr/>
              </p:nvSpPr>
              <p:spPr>
                <a:xfrm>
                  <a:off x="209774" y="0"/>
                  <a:ext cx="258068" cy="1597025"/>
                </a:xfrm>
                <a:prstGeom prst="rect">
                  <a:avLst/>
                </a:prstGeom>
                <a:solidFill>
                  <a:schemeClr val="bg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5" name="Rectangle 14"/>
                <p:cNvSpPr/>
                <p:nvPr/>
              </p:nvSpPr>
              <p:spPr>
                <a:xfrm>
                  <a:off x="0" y="59167"/>
                  <a:ext cx="209550" cy="148455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sp>
          <p:nvSpPr>
            <p:cNvPr id="2" name="Rectangle 1"/>
            <p:cNvSpPr/>
            <p:nvPr/>
          </p:nvSpPr>
          <p:spPr bwMode="auto">
            <a:xfrm>
              <a:off x="874060" y="4340016"/>
              <a:ext cx="2864110" cy="14478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pitchFamily="34" charset="0"/>
                <a:ea typeface="宋体" pitchFamily="2" charset="-122"/>
              </a:endParaRPr>
            </a:p>
          </p:txBody>
        </p:sp>
      </p:grpSp>
      <p:sp>
        <p:nvSpPr>
          <p:cNvPr id="5" name="TextBox 4"/>
          <p:cNvSpPr txBox="1"/>
          <p:nvPr/>
        </p:nvSpPr>
        <p:spPr>
          <a:xfrm>
            <a:off x="5293659" y="4419600"/>
            <a:ext cx="3240741" cy="400110"/>
          </a:xfrm>
          <a:prstGeom prst="rect">
            <a:avLst/>
          </a:prstGeom>
          <a:noFill/>
        </p:spPr>
        <p:txBody>
          <a:bodyPr wrap="square" rtlCol="0">
            <a:spAutoFit/>
          </a:bodyPr>
          <a:lstStyle/>
          <a:p>
            <a:pPr algn="ctr"/>
            <a:r>
              <a:rPr lang="zh-CN" altLang="en-US" b="1" dirty="0" smtClean="0">
                <a:solidFill>
                  <a:srgbClr val="FFC000"/>
                </a:solidFill>
              </a:rPr>
              <a:t>防爆帽结构示意图</a:t>
            </a:r>
            <a:endParaRPr lang="zh-CN" altLang="en-US" b="1" dirty="0">
              <a:solidFill>
                <a:srgbClr val="FFC000"/>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971A917-3262-416B-B1EC-8A91DE42496F}"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735907D2-F904-4E75-ACD0-03F8F9B01BBA}" type="slidenum">
              <a:rPr lang="zh-CN" altLang="en-US"/>
              <a:pPr>
                <a:defRPr/>
              </a:pPr>
              <a:t>61</a:t>
            </a:fld>
            <a:endParaRPr lang="en-US" altLang="zh-CN"/>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6451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645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64519" name="Rectangle 8"/>
          <p:cNvSpPr>
            <a:spLocks noChangeArrowheads="1"/>
          </p:cNvSpPr>
          <p:nvPr/>
        </p:nvSpPr>
        <p:spPr bwMode="auto">
          <a:xfrm>
            <a:off x="228600" y="1676400"/>
            <a:ext cx="3810000" cy="393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30000"/>
              </a:lnSpc>
            </a:pPr>
            <a:r>
              <a:rPr lang="zh-CN" altLang="en-US" sz="2400" b="1" dirty="0" smtClean="0">
                <a:solidFill>
                  <a:srgbClr val="00CC00"/>
                </a:solidFill>
                <a:sym typeface="Wingdings" pitchFamily="2" charset="2"/>
              </a:rPr>
              <a:t>（</a:t>
            </a:r>
            <a:r>
              <a:rPr lang="en-US" altLang="zh-CN" sz="2400" b="1" dirty="0" smtClean="0">
                <a:solidFill>
                  <a:srgbClr val="00CC00"/>
                </a:solidFill>
                <a:sym typeface="Wingdings" pitchFamily="2" charset="2"/>
              </a:rPr>
              <a:t>4</a:t>
            </a:r>
            <a:r>
              <a:rPr lang="zh-CN" altLang="en-US" sz="2400" b="1" dirty="0" smtClean="0">
                <a:solidFill>
                  <a:srgbClr val="00CC00"/>
                </a:solidFill>
                <a:sym typeface="Wingdings" pitchFamily="2" charset="2"/>
              </a:rPr>
              <a:t>）、</a:t>
            </a:r>
            <a:r>
              <a:rPr lang="zh-CN" altLang="en-US" sz="2400" b="1" dirty="0" smtClean="0">
                <a:solidFill>
                  <a:srgbClr val="00CC00"/>
                </a:solidFill>
              </a:rPr>
              <a:t>防</a:t>
            </a:r>
            <a:r>
              <a:rPr lang="zh-CN" altLang="en-US" sz="2400" b="1" dirty="0">
                <a:solidFill>
                  <a:srgbClr val="00CC00"/>
                </a:solidFill>
              </a:rPr>
              <a:t>爆门</a:t>
            </a:r>
          </a:p>
          <a:p>
            <a:pPr algn="just">
              <a:lnSpc>
                <a:spcPct val="130000"/>
              </a:lnSpc>
            </a:pPr>
            <a:r>
              <a:rPr lang="zh-CN" altLang="en-US" sz="2400" b="1" dirty="0"/>
              <a:t>是一种设置在使用油、气或煤粉作燃料的加热</a:t>
            </a:r>
            <a:r>
              <a:rPr lang="zh-CN" altLang="en-US" sz="2400" b="1" dirty="0" smtClean="0"/>
              <a:t>炉的燃</a:t>
            </a:r>
            <a:r>
              <a:rPr lang="zh-CN" altLang="en-US" sz="2400" b="1" dirty="0"/>
              <a:t>烧室外壁</a:t>
            </a:r>
            <a:r>
              <a:rPr lang="zh-CN" altLang="en-US" sz="2400" b="1" dirty="0" smtClean="0"/>
              <a:t>上的</a:t>
            </a:r>
            <a:r>
              <a:rPr lang="zh-CN" altLang="en-US" sz="2400" b="1" dirty="0"/>
              <a:t>安全泄压装</a:t>
            </a:r>
            <a:r>
              <a:rPr lang="zh-CN" altLang="en-US" sz="2400" b="1" dirty="0" smtClean="0"/>
              <a:t>置。用于燃</a:t>
            </a:r>
            <a:r>
              <a:rPr lang="zh-CN" altLang="en-US" sz="2400" b="1" dirty="0"/>
              <a:t>烧室发生爆燃或爆炸</a:t>
            </a:r>
            <a:r>
              <a:rPr lang="zh-CN" altLang="en-US" sz="2400" b="1" dirty="0" smtClean="0"/>
              <a:t>时的泄</a:t>
            </a:r>
            <a:r>
              <a:rPr lang="zh-CN" altLang="en-US" sz="2400" b="1" dirty="0"/>
              <a:t>压，以防止加热炉的其他部分遭到破坏。</a:t>
            </a:r>
          </a:p>
        </p:txBody>
      </p:sp>
      <p:pic>
        <p:nvPicPr>
          <p:cNvPr id="6146" name="Picture 2" descr="C:\Users\Jidong\Desktop\1297914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857154"/>
            <a:ext cx="41910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5572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737A74D7-6C68-4F62-AFD3-22916E4EC776}"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AA0A053F-A953-4145-9A73-85D764CAF6A1}" type="slidenum">
              <a:rPr lang="zh-CN" altLang="en-US"/>
              <a:pPr>
                <a:defRPr/>
              </a:pPr>
              <a:t>62</a:t>
            </a:fld>
            <a:endParaRPr lang="en-US" altLang="zh-CN"/>
          </a:p>
        </p:txBody>
      </p:sp>
      <p:sp>
        <p:nvSpPr>
          <p:cNvPr id="65540" name="Text Box 5"/>
          <p:cNvSpPr txBox="1">
            <a:spLocks noChangeArrowheads="1"/>
          </p:cNvSpPr>
          <p:nvPr/>
        </p:nvSpPr>
        <p:spPr bwMode="auto">
          <a:xfrm>
            <a:off x="228600" y="1752600"/>
            <a:ext cx="87630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200000"/>
              </a:lnSpc>
            </a:pPr>
            <a:r>
              <a:rPr lang="zh-CN" altLang="en-US" sz="2800" b="1" dirty="0">
                <a:solidFill>
                  <a:srgbClr val="FF0000"/>
                </a:solidFill>
              </a:rPr>
              <a:t>各种安全防爆装置在运行一段时间以后，要进行检查、维护和修理，使其经常保持良好状态，才能保证发挥它们的作用。</a:t>
            </a:r>
            <a:endParaRPr lang="zh-CN" altLang="en-US" sz="2800" dirty="0"/>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6554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655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3143CB9-5B72-4CBE-9E64-23EF22A85830}" type="datetime1">
              <a:rPr lang="zh-CN" altLang="en-US"/>
              <a:pPr>
                <a:defRPr/>
              </a:pPr>
              <a:t>2017/4/18</a:t>
            </a:fld>
            <a:endParaRPr lang="en-US" altLang="zh-CN" dirty="0"/>
          </a:p>
        </p:txBody>
      </p:sp>
      <p:sp>
        <p:nvSpPr>
          <p:cNvPr id="6" name="Slide Number Placeholder 5"/>
          <p:cNvSpPr>
            <a:spLocks noGrp="1"/>
          </p:cNvSpPr>
          <p:nvPr>
            <p:ph type="sldNum" sz="quarter" idx="12"/>
          </p:nvPr>
        </p:nvSpPr>
        <p:spPr/>
        <p:txBody>
          <a:bodyPr/>
          <a:lstStyle/>
          <a:p>
            <a:pPr>
              <a:defRPr/>
            </a:pPr>
            <a:fld id="{99F03955-88F7-48AB-BCE9-16D755E955B6}" type="slidenum">
              <a:rPr lang="zh-CN" altLang="en-US"/>
              <a:pPr>
                <a:defRPr/>
              </a:pPr>
              <a:t>63</a:t>
            </a:fld>
            <a:endParaRPr lang="en-US" altLang="zh-CN"/>
          </a:p>
        </p:txBody>
      </p:sp>
      <p:sp>
        <p:nvSpPr>
          <p:cNvPr id="66564" name="Text Box 4"/>
          <p:cNvSpPr txBox="1">
            <a:spLocks noChangeArrowheads="1"/>
          </p:cNvSpPr>
          <p:nvPr/>
        </p:nvSpPr>
        <p:spPr bwMode="auto">
          <a:xfrm>
            <a:off x="228600" y="1295400"/>
            <a:ext cx="8534400" cy="4315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40000"/>
              </a:lnSpc>
            </a:pPr>
            <a:r>
              <a:rPr lang="en-US" altLang="zh-CN" sz="2800" b="1" dirty="0">
                <a:solidFill>
                  <a:srgbClr val="FFFF00"/>
                </a:solidFill>
                <a:sym typeface="Wingdings" pitchFamily="2" charset="2"/>
              </a:rPr>
              <a:t>3</a:t>
            </a:r>
            <a:r>
              <a:rPr lang="zh-CN" altLang="en-US" sz="2800" b="1" dirty="0">
                <a:solidFill>
                  <a:srgbClr val="FFFF00"/>
                </a:solidFill>
                <a:sym typeface="Wingdings" pitchFamily="2" charset="2"/>
              </a:rPr>
              <a:t>、防火防爆监测报警仪表</a:t>
            </a:r>
          </a:p>
          <a:p>
            <a:pPr algn="just" eaLnBrk="1" hangingPunct="1">
              <a:lnSpc>
                <a:spcPct val="140000"/>
              </a:lnSpc>
            </a:pPr>
            <a:r>
              <a:rPr lang="zh-CN" altLang="en-US" sz="2400" b="1" dirty="0" smtClean="0">
                <a:solidFill>
                  <a:srgbClr val="00CC00"/>
                </a:solidFill>
                <a:latin typeface="Times New Roman" pitchFamily="18" charset="0"/>
              </a:rPr>
              <a:t>（</a:t>
            </a:r>
            <a:r>
              <a:rPr lang="en-US" altLang="zh-CN" sz="2400" b="1" dirty="0" smtClean="0">
                <a:solidFill>
                  <a:srgbClr val="00CC00"/>
                </a:solidFill>
                <a:latin typeface="Times New Roman" pitchFamily="18" charset="0"/>
              </a:rPr>
              <a:t>1</a:t>
            </a:r>
            <a:r>
              <a:rPr lang="zh-CN" altLang="en-US" sz="2400" b="1" dirty="0" smtClean="0">
                <a:solidFill>
                  <a:srgbClr val="00CC00"/>
                </a:solidFill>
                <a:latin typeface="Times New Roman" pitchFamily="18" charset="0"/>
              </a:rPr>
              <a:t>）、火</a:t>
            </a:r>
            <a:r>
              <a:rPr lang="zh-CN" altLang="en-US" sz="2400" b="1" dirty="0">
                <a:solidFill>
                  <a:srgbClr val="00CC00"/>
                </a:solidFill>
                <a:latin typeface="Times New Roman" pitchFamily="18" charset="0"/>
              </a:rPr>
              <a:t>灾自动报警系统</a:t>
            </a:r>
          </a:p>
          <a:p>
            <a:pPr algn="just" eaLnBrk="1" hangingPunct="1">
              <a:lnSpc>
                <a:spcPct val="140000"/>
              </a:lnSpc>
            </a:pPr>
            <a:r>
              <a:rPr lang="zh-CN" altLang="en-US" sz="2400" b="1" dirty="0"/>
              <a:t>火灾自动报警系统由</a:t>
            </a:r>
            <a:r>
              <a:rPr lang="zh-CN" altLang="en-US" sz="2400" b="1" u="sng" dirty="0"/>
              <a:t>火灾探测器</a:t>
            </a:r>
            <a:r>
              <a:rPr lang="zh-CN" altLang="en-US" sz="2400" b="1" dirty="0"/>
              <a:t>、</a:t>
            </a:r>
            <a:r>
              <a:rPr lang="zh-CN" altLang="en-US" sz="2400" b="1" u="sng" dirty="0"/>
              <a:t>信号传输信道</a:t>
            </a:r>
            <a:r>
              <a:rPr lang="zh-CN" altLang="en-US" sz="2400" b="1" dirty="0"/>
              <a:t>、</a:t>
            </a:r>
            <a:r>
              <a:rPr lang="zh-CN" altLang="en-US" sz="2400" b="1" u="sng" dirty="0"/>
              <a:t>报警控制器及消防连锁控制装置</a:t>
            </a:r>
            <a:r>
              <a:rPr lang="en-US" altLang="zh-CN" sz="2400" b="1" dirty="0"/>
              <a:t>4</a:t>
            </a:r>
            <a:r>
              <a:rPr lang="zh-CN" altLang="en-US" sz="2400" b="1" dirty="0"/>
              <a:t>个基本部分组成。</a:t>
            </a:r>
          </a:p>
          <a:p>
            <a:pPr algn="just" eaLnBrk="1" hangingPunct="1">
              <a:lnSpc>
                <a:spcPct val="140000"/>
              </a:lnSpc>
            </a:pPr>
            <a:r>
              <a:rPr lang="zh-CN" altLang="en-US" sz="2400" b="1" dirty="0">
                <a:sym typeface="Wingdings" pitchFamily="2" charset="2"/>
              </a:rPr>
              <a:t>火灾探测器是能对火灾参数进行响应，自动产生火灾报警信号的器件。它的传感器可以检测到在火灾初期出现的一些情</a:t>
            </a:r>
            <a:r>
              <a:rPr lang="zh-CN" altLang="en-US" sz="2400" b="1" dirty="0" smtClean="0">
                <a:sym typeface="Wingdings" pitchFamily="2" charset="2"/>
              </a:rPr>
              <a:t>况，如</a:t>
            </a:r>
            <a:r>
              <a:rPr lang="zh-CN" altLang="en-US" sz="2400" b="1" dirty="0">
                <a:sym typeface="Wingdings" pitchFamily="2" charset="2"/>
              </a:rPr>
              <a:t>辐射热、火光、烟雾等，并通过中间继电器将信号传输到报警控制器，发出报警信号。</a:t>
            </a:r>
            <a:endParaRPr lang="zh-CN" altLang="en-US" sz="2400" b="1" dirty="0"/>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6656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665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A45C00BE-5C31-4578-A469-B4978CE04CDB}" type="datetime1">
              <a:rPr lang="zh-CN" altLang="en-US"/>
              <a:pPr>
                <a:defRPr/>
              </a:pPr>
              <a:t>2017/4/18</a:t>
            </a:fld>
            <a:endParaRPr lang="en-US" altLang="zh-CN"/>
          </a:p>
        </p:txBody>
      </p:sp>
      <p:sp>
        <p:nvSpPr>
          <p:cNvPr id="7" name="Slide Number Placeholder 5"/>
          <p:cNvSpPr>
            <a:spLocks noGrp="1"/>
          </p:cNvSpPr>
          <p:nvPr>
            <p:ph type="sldNum" sz="quarter" idx="12"/>
          </p:nvPr>
        </p:nvSpPr>
        <p:spPr/>
        <p:txBody>
          <a:bodyPr/>
          <a:lstStyle/>
          <a:p>
            <a:pPr>
              <a:defRPr/>
            </a:pPr>
            <a:fld id="{D2750E64-3CF6-4EC9-8A44-C4184371BBFD}" type="slidenum">
              <a:rPr lang="zh-CN" altLang="en-US"/>
              <a:pPr>
                <a:defRPr/>
              </a:pPr>
              <a:t>64</a:t>
            </a:fld>
            <a:endParaRPr lang="en-US" altLang="zh-CN"/>
          </a:p>
        </p:txBody>
      </p:sp>
      <p:sp>
        <p:nvSpPr>
          <p:cNvPr id="67588" name="Text Box 3"/>
          <p:cNvSpPr txBox="1">
            <a:spLocks noChangeArrowheads="1"/>
          </p:cNvSpPr>
          <p:nvPr/>
        </p:nvSpPr>
        <p:spPr bwMode="auto">
          <a:xfrm>
            <a:off x="304800" y="5791200"/>
            <a:ext cx="86106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ctr" eaLnBrk="1" hangingPunct="1">
              <a:lnSpc>
                <a:spcPct val="110000"/>
              </a:lnSpc>
            </a:pPr>
            <a:r>
              <a:rPr lang="zh-CN" altLang="en-US" sz="2400" b="1">
                <a:sym typeface="Wingdings" pitchFamily="2" charset="2"/>
              </a:rPr>
              <a:t>火灾自动报警系统</a:t>
            </a:r>
          </a:p>
        </p:txBody>
      </p:sp>
      <p:pic>
        <p:nvPicPr>
          <p:cNvPr id="6758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32992"/>
            <a:ext cx="7772400" cy="4470400"/>
          </a:xfrm>
          <a:prstGeom prst="rect">
            <a:avLst/>
          </a:prstGeom>
          <a:solidFill>
            <a:srgbClr val="99CC00"/>
          </a:solidFill>
          <a:ln>
            <a:noFill/>
          </a:ln>
          <a:extLst>
            <a:ext uri="{91240B29-F687-4F45-9708-019B960494DF}">
              <a14:hiddenLine xmlns:a14="http://schemas.microsoft.com/office/drawing/2010/main" w="9525" algn="ctr">
                <a:solidFill>
                  <a:srgbClr val="000000"/>
                </a:solidFill>
                <a:miter lim="800000"/>
                <a:headEnd/>
                <a:tailEnd/>
              </a14:hiddenLine>
            </a:ext>
          </a:extLst>
        </p:spPr>
      </p:pic>
      <p:sp>
        <p:nvSpPr>
          <p:cNvPr id="9"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67591" name="Group 9"/>
          <p:cNvGrpSpPr>
            <a:grpSpLocks/>
          </p:cNvGrpSpPr>
          <p:nvPr/>
        </p:nvGrpSpPr>
        <p:grpSpPr bwMode="auto">
          <a:xfrm>
            <a:off x="152400" y="152400"/>
            <a:ext cx="2362200" cy="1000125"/>
            <a:chOff x="152400" y="152400"/>
            <a:chExt cx="2362200" cy="1000125"/>
          </a:xfrm>
        </p:grpSpPr>
        <p:sp>
          <p:nvSpPr>
            <p:cNvPr id="11"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6759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F43D1D5-1203-4536-B4DA-68F924F70494}"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C8B891FA-AAB7-4C66-A7F9-37FE5074076C}" type="slidenum">
              <a:rPr lang="zh-CN" altLang="en-US"/>
              <a:pPr>
                <a:defRPr/>
              </a:pPr>
              <a:t>65</a:t>
            </a:fld>
            <a:endParaRPr lang="en-US" altLang="zh-CN"/>
          </a:p>
        </p:txBody>
      </p:sp>
      <p:sp>
        <p:nvSpPr>
          <p:cNvPr id="68612" name="Text Box 4"/>
          <p:cNvSpPr txBox="1">
            <a:spLocks noChangeArrowheads="1"/>
          </p:cNvSpPr>
          <p:nvPr/>
        </p:nvSpPr>
        <p:spPr bwMode="auto">
          <a:xfrm>
            <a:off x="228600" y="1600200"/>
            <a:ext cx="8686800"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30000"/>
              </a:lnSpc>
            </a:pPr>
            <a:r>
              <a:rPr lang="zh-CN" altLang="en-US" sz="2400" b="1" dirty="0" smtClean="0">
                <a:solidFill>
                  <a:srgbClr val="00CC00"/>
                </a:solidFill>
                <a:latin typeface="Times New Roman" pitchFamily="18" charset="0"/>
              </a:rPr>
              <a:t>（</a:t>
            </a:r>
            <a:r>
              <a:rPr lang="en-US" altLang="zh-CN" sz="2400" b="1" dirty="0" smtClean="0">
                <a:solidFill>
                  <a:srgbClr val="00CC00"/>
                </a:solidFill>
                <a:latin typeface="Times New Roman" pitchFamily="18" charset="0"/>
              </a:rPr>
              <a:t>2</a:t>
            </a:r>
            <a:r>
              <a:rPr lang="zh-CN" altLang="en-US" sz="2400" b="1" dirty="0" smtClean="0">
                <a:solidFill>
                  <a:srgbClr val="00CC00"/>
                </a:solidFill>
                <a:latin typeface="Times New Roman" pitchFamily="18" charset="0"/>
              </a:rPr>
              <a:t>）、</a:t>
            </a:r>
            <a:r>
              <a:rPr lang="zh-CN" altLang="en-US" sz="2400" b="1" dirty="0" smtClean="0">
                <a:solidFill>
                  <a:srgbClr val="00CC00"/>
                </a:solidFill>
              </a:rPr>
              <a:t>可</a:t>
            </a:r>
            <a:r>
              <a:rPr lang="zh-CN" altLang="en-US" sz="2400" b="1" dirty="0">
                <a:solidFill>
                  <a:srgbClr val="00CC00"/>
                </a:solidFill>
              </a:rPr>
              <a:t>燃气体报警器</a:t>
            </a:r>
          </a:p>
          <a:p>
            <a:pPr algn="just" eaLnBrk="1" hangingPunct="1">
              <a:lnSpc>
                <a:spcPct val="130000"/>
              </a:lnSpc>
            </a:pPr>
            <a:r>
              <a:rPr lang="zh-CN" altLang="en-US" sz="2400" b="1" dirty="0"/>
              <a:t>用于测量空气中各种可燃气体（蒸汽）的浓度。可燃气体浓度超过报警浓度（一般是爆炸下线浓度的</a:t>
            </a:r>
            <a:r>
              <a:rPr lang="en-US" altLang="zh-CN" sz="2400" b="1" dirty="0"/>
              <a:t>25%</a:t>
            </a:r>
            <a:r>
              <a:rPr lang="zh-CN" altLang="en-US" sz="2400" b="1" dirty="0"/>
              <a:t>）时，报警器即会报警。</a:t>
            </a:r>
          </a:p>
          <a:p>
            <a:pPr algn="just" eaLnBrk="1" hangingPunct="1">
              <a:lnSpc>
                <a:spcPct val="130000"/>
              </a:lnSpc>
            </a:pPr>
            <a:r>
              <a:rPr lang="en-US" altLang="zh-CN" sz="2400" b="1" dirty="0"/>
              <a:t>BG-12358-90</a:t>
            </a:r>
            <a:r>
              <a:rPr lang="zh-CN" altLang="en-US" sz="2400" b="1" dirty="0" smtClean="0"/>
              <a:t>，</a:t>
            </a:r>
            <a:r>
              <a:rPr lang="en-US" altLang="zh-CN" sz="2400" b="1" dirty="0" smtClean="0"/>
              <a:t>《</a:t>
            </a:r>
            <a:r>
              <a:rPr lang="zh-CN" altLang="en-US" sz="2400" b="1" dirty="0" smtClean="0"/>
              <a:t>作</a:t>
            </a:r>
            <a:r>
              <a:rPr lang="zh-CN" altLang="en-US" sz="2400" b="1" dirty="0"/>
              <a:t>业环境气体检测报警仪通用技术要求</a:t>
            </a:r>
            <a:r>
              <a:rPr lang="en-US" altLang="zh-CN" sz="2400" b="1" dirty="0"/>
              <a:t>》</a:t>
            </a:r>
            <a:r>
              <a:rPr lang="zh-CN" altLang="en-US" sz="2400" b="1" dirty="0"/>
              <a:t>规定了作业环境检测报警仪的术语、分类、技术要求、试验方法、检测规则和标志。</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6861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686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7275E0F3-BB71-434E-AC6E-F703070A2F89}"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16E35B56-1729-448D-8908-66B939741982}" type="slidenum">
              <a:rPr lang="zh-CN" altLang="en-US"/>
              <a:pPr>
                <a:defRPr/>
              </a:pPr>
              <a:t>66</a:t>
            </a:fld>
            <a:endParaRPr lang="en-US" altLang="zh-CN"/>
          </a:p>
        </p:txBody>
      </p:sp>
      <p:sp>
        <p:nvSpPr>
          <p:cNvPr id="69636" name="Text Box 4"/>
          <p:cNvSpPr txBox="1">
            <a:spLocks noChangeArrowheads="1"/>
          </p:cNvSpPr>
          <p:nvPr/>
        </p:nvSpPr>
        <p:spPr bwMode="auto">
          <a:xfrm>
            <a:off x="381000" y="1371600"/>
            <a:ext cx="85344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lnSpc>
                <a:spcPct val="130000"/>
              </a:lnSpc>
            </a:pPr>
            <a:r>
              <a:rPr lang="zh-CN" altLang="en-US" sz="2400" b="1" dirty="0" smtClean="0">
                <a:solidFill>
                  <a:srgbClr val="00CC00"/>
                </a:solidFill>
                <a:latin typeface="Times New Roman" pitchFamily="18" charset="0"/>
              </a:rPr>
              <a:t>（</a:t>
            </a:r>
            <a:r>
              <a:rPr lang="en-US" altLang="zh-CN" sz="2400" b="1" dirty="0" smtClean="0">
                <a:solidFill>
                  <a:srgbClr val="00CC00"/>
                </a:solidFill>
                <a:latin typeface="Times New Roman" pitchFamily="18" charset="0"/>
              </a:rPr>
              <a:t>2</a:t>
            </a:r>
            <a:r>
              <a:rPr lang="zh-CN" altLang="en-US" sz="2400" b="1" dirty="0" smtClean="0">
                <a:solidFill>
                  <a:srgbClr val="00CC00"/>
                </a:solidFill>
                <a:latin typeface="Times New Roman" pitchFamily="18" charset="0"/>
              </a:rPr>
              <a:t>）、</a:t>
            </a:r>
            <a:r>
              <a:rPr lang="zh-CN" altLang="en-US" sz="2400" b="1" dirty="0" smtClean="0">
                <a:solidFill>
                  <a:srgbClr val="00CC00"/>
                </a:solidFill>
              </a:rPr>
              <a:t>可</a:t>
            </a:r>
            <a:r>
              <a:rPr lang="zh-CN" altLang="en-US" sz="2400" b="1" dirty="0">
                <a:solidFill>
                  <a:srgbClr val="00CC00"/>
                </a:solidFill>
              </a:rPr>
              <a:t>燃气体报警器</a:t>
            </a:r>
          </a:p>
          <a:p>
            <a:pPr eaLnBrk="1" hangingPunct="1">
              <a:lnSpc>
                <a:spcPct val="130000"/>
              </a:lnSpc>
            </a:pPr>
            <a:r>
              <a:rPr lang="zh-CN" altLang="en-US" sz="2400" b="1" dirty="0">
                <a:solidFill>
                  <a:srgbClr val="FF3399"/>
                </a:solidFill>
                <a:latin typeface="+mn-ea"/>
                <a:ea typeface="+mn-ea"/>
              </a:rPr>
              <a:t>按功能分类：</a:t>
            </a:r>
            <a:r>
              <a:rPr lang="zh-CN" altLang="en-US" sz="2400" b="1" dirty="0">
                <a:latin typeface="+mn-ea"/>
                <a:ea typeface="+mn-ea"/>
              </a:rPr>
              <a:t>检测仪、报警仪、检测报警仪</a:t>
            </a:r>
            <a:endParaRPr lang="en-US" altLang="zh-CN" sz="2400" b="1" dirty="0">
              <a:latin typeface="+mn-ea"/>
              <a:ea typeface="+mn-ea"/>
            </a:endParaRPr>
          </a:p>
          <a:p>
            <a:pPr eaLnBrk="1" hangingPunct="1">
              <a:lnSpc>
                <a:spcPct val="130000"/>
              </a:lnSpc>
            </a:pPr>
            <a:r>
              <a:rPr lang="zh-CN" altLang="en-US" sz="2400" b="1" dirty="0">
                <a:solidFill>
                  <a:srgbClr val="FF3399"/>
                </a:solidFill>
                <a:latin typeface="+mn-ea"/>
                <a:ea typeface="+mn-ea"/>
              </a:rPr>
              <a:t>使用方式分类：</a:t>
            </a:r>
            <a:r>
              <a:rPr lang="zh-CN" altLang="en-US" sz="2400" b="1" dirty="0">
                <a:latin typeface="+mn-ea"/>
                <a:ea typeface="+mn-ea"/>
              </a:rPr>
              <a:t>固定式、便携式</a:t>
            </a:r>
          </a:p>
          <a:p>
            <a:pPr eaLnBrk="1" hangingPunct="1">
              <a:lnSpc>
                <a:spcPct val="130000"/>
              </a:lnSpc>
            </a:pPr>
            <a:r>
              <a:rPr lang="zh-CN" altLang="en-US" sz="2400" b="1" dirty="0">
                <a:solidFill>
                  <a:srgbClr val="FF3399"/>
                </a:solidFill>
                <a:latin typeface="+mn-ea"/>
                <a:ea typeface="+mn-ea"/>
              </a:rPr>
              <a:t>按采样方式分类：</a:t>
            </a:r>
            <a:r>
              <a:rPr lang="zh-CN" altLang="en-US" sz="2400" b="1" dirty="0">
                <a:latin typeface="+mn-ea"/>
                <a:ea typeface="+mn-ea"/>
              </a:rPr>
              <a:t>扩散式、泵吸式</a:t>
            </a:r>
          </a:p>
          <a:p>
            <a:pPr eaLnBrk="1" hangingPunct="1">
              <a:lnSpc>
                <a:spcPct val="130000"/>
              </a:lnSpc>
            </a:pPr>
            <a:r>
              <a:rPr lang="zh-CN" altLang="en-US" sz="2400" b="1" dirty="0">
                <a:solidFill>
                  <a:srgbClr val="FF3399"/>
                </a:solidFill>
                <a:latin typeface="+mn-ea"/>
                <a:ea typeface="+mn-ea"/>
              </a:rPr>
              <a:t>按检测原理分类：</a:t>
            </a:r>
            <a:r>
              <a:rPr lang="zh-CN" altLang="en-US" sz="2400" b="1" dirty="0">
                <a:latin typeface="+mn-ea"/>
                <a:ea typeface="+mn-ea"/>
              </a:rPr>
              <a:t>催化燃烧式、半导体式</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6963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696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D428223-C8AA-4196-B497-05AEAF7F3425}" type="datetime1">
              <a:rPr lang="zh-CN" altLang="en-US"/>
              <a:pPr>
                <a:defRPr/>
              </a:pPr>
              <a:t>2017/4/18</a:t>
            </a:fld>
            <a:endParaRPr lang="en-US" altLang="zh-CN" dirty="0"/>
          </a:p>
        </p:txBody>
      </p:sp>
      <p:sp>
        <p:nvSpPr>
          <p:cNvPr id="6" name="Slide Number Placeholder 5"/>
          <p:cNvSpPr>
            <a:spLocks noGrp="1"/>
          </p:cNvSpPr>
          <p:nvPr>
            <p:ph type="sldNum" sz="quarter" idx="12"/>
          </p:nvPr>
        </p:nvSpPr>
        <p:spPr/>
        <p:txBody>
          <a:bodyPr/>
          <a:lstStyle/>
          <a:p>
            <a:pPr>
              <a:defRPr/>
            </a:pPr>
            <a:fld id="{727B6954-25B3-48F2-9CC1-AC9EC009CE83}" type="slidenum">
              <a:rPr lang="zh-CN" altLang="en-US"/>
              <a:pPr>
                <a:defRPr/>
              </a:pPr>
              <a:t>67</a:t>
            </a:fld>
            <a:endParaRPr lang="en-US" altLang="zh-CN"/>
          </a:p>
        </p:txBody>
      </p:sp>
      <p:sp>
        <p:nvSpPr>
          <p:cNvPr id="70660" name="Text Box 4"/>
          <p:cNvSpPr txBox="1">
            <a:spLocks noChangeArrowheads="1"/>
          </p:cNvSpPr>
          <p:nvPr/>
        </p:nvSpPr>
        <p:spPr bwMode="auto">
          <a:xfrm>
            <a:off x="228600" y="1219200"/>
            <a:ext cx="8763000" cy="185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lnSpc>
                <a:spcPct val="130000"/>
              </a:lnSpc>
            </a:pPr>
            <a:r>
              <a:rPr lang="zh-CN" altLang="en-US" sz="2400" b="1" dirty="0" smtClean="0">
                <a:solidFill>
                  <a:srgbClr val="00CC00"/>
                </a:solidFill>
                <a:latin typeface="Times New Roman" pitchFamily="18" charset="0"/>
              </a:rPr>
              <a:t>（</a:t>
            </a:r>
            <a:r>
              <a:rPr lang="en-US" altLang="zh-CN" sz="2400" b="1" dirty="0" smtClean="0">
                <a:solidFill>
                  <a:srgbClr val="00CC00"/>
                </a:solidFill>
                <a:latin typeface="Times New Roman" pitchFamily="18" charset="0"/>
              </a:rPr>
              <a:t>2</a:t>
            </a:r>
            <a:r>
              <a:rPr lang="zh-CN" altLang="en-US" sz="2400" b="1" dirty="0" smtClean="0">
                <a:solidFill>
                  <a:srgbClr val="00CC00"/>
                </a:solidFill>
                <a:latin typeface="Times New Roman" pitchFamily="18" charset="0"/>
              </a:rPr>
              <a:t>）、</a:t>
            </a:r>
            <a:r>
              <a:rPr lang="en-US" altLang="zh-CN" sz="2400" b="1" dirty="0" smtClean="0">
                <a:solidFill>
                  <a:srgbClr val="00CC00"/>
                </a:solidFill>
              </a:rPr>
              <a:t> </a:t>
            </a:r>
            <a:r>
              <a:rPr lang="zh-CN" altLang="en-US" sz="2400" b="1" dirty="0">
                <a:solidFill>
                  <a:srgbClr val="00CC00"/>
                </a:solidFill>
              </a:rPr>
              <a:t>可燃气体报警器</a:t>
            </a:r>
          </a:p>
          <a:p>
            <a:pPr eaLnBrk="1" hangingPunct="1">
              <a:lnSpc>
                <a:spcPct val="130000"/>
              </a:lnSpc>
            </a:pPr>
            <a:r>
              <a:rPr lang="zh-CN" altLang="en-US" sz="2400" b="1" dirty="0">
                <a:solidFill>
                  <a:srgbClr val="FF3399"/>
                </a:solidFill>
              </a:rPr>
              <a:t>催化燃烧式：</a:t>
            </a:r>
            <a:r>
              <a:rPr lang="zh-CN" altLang="en-US" b="1" dirty="0"/>
              <a:t>一般用于检测石油气、煤气、瓦斯、甲烷、乙炔、氢气等可燃气体。优点，重复性好、不受环境影响。缺点，容易中毒而失效。为了延长元件的使用寿命，通常装有过滤器。</a:t>
            </a:r>
            <a:endParaRPr lang="zh-CN" altLang="en-US" sz="2400" b="1" dirty="0"/>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7066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7066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70663" name="TextBox 8"/>
          <p:cNvSpPr txBox="1">
            <a:spLocks noChangeArrowheads="1"/>
          </p:cNvSpPr>
          <p:nvPr/>
        </p:nvSpPr>
        <p:spPr bwMode="auto">
          <a:xfrm>
            <a:off x="304800" y="3229102"/>
            <a:ext cx="4572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lnSpc>
                <a:spcPct val="150000"/>
              </a:lnSpc>
            </a:pPr>
            <a:r>
              <a:rPr lang="zh-CN" altLang="en-US" sz="2800" b="1" dirty="0">
                <a:solidFill>
                  <a:srgbClr val="FF3399"/>
                </a:solidFill>
              </a:rPr>
              <a:t>半导体式：</a:t>
            </a:r>
            <a:r>
              <a:rPr lang="zh-CN" altLang="en-US" b="1" dirty="0"/>
              <a:t>又称气敏式，采用灵敏度较高的气敏半导体元件作探测器。可用于检测氢气、甲烷、乙醇、乙醚、天然气等。优点，不存在中毒问题，仪器使用寿命长。缺点，精确度较差， 需要预热。</a:t>
            </a:r>
          </a:p>
        </p:txBody>
      </p:sp>
      <p:pic>
        <p:nvPicPr>
          <p:cNvPr id="70664" name="Picture 10" descr="气敏元件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3565662"/>
            <a:ext cx="2743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D428223-C8AA-4196-B497-05AEAF7F3425}"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5CD9A7C7-17E0-48AD-854A-B0E43A9A862D}" type="slidenum">
              <a:rPr lang="zh-CN" altLang="en-US"/>
              <a:pPr>
                <a:defRPr/>
              </a:pPr>
              <a:t>68</a:t>
            </a:fld>
            <a:endParaRPr lang="en-US" altLang="zh-CN"/>
          </a:p>
        </p:txBody>
      </p:sp>
      <p:sp>
        <p:nvSpPr>
          <p:cNvPr id="71684" name="Text Box 4"/>
          <p:cNvSpPr txBox="1">
            <a:spLocks noChangeArrowheads="1"/>
          </p:cNvSpPr>
          <p:nvPr/>
        </p:nvSpPr>
        <p:spPr bwMode="auto">
          <a:xfrm>
            <a:off x="228600" y="1219200"/>
            <a:ext cx="8763000"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lnSpc>
                <a:spcPct val="130000"/>
              </a:lnSpc>
            </a:pPr>
            <a:r>
              <a:rPr lang="zh-CN" altLang="en-US" sz="2400" b="1" dirty="0" smtClean="0">
                <a:solidFill>
                  <a:srgbClr val="00CC00"/>
                </a:solidFill>
                <a:latin typeface="Times New Roman" pitchFamily="18" charset="0"/>
              </a:rPr>
              <a:t>（</a:t>
            </a:r>
            <a:r>
              <a:rPr lang="en-US" altLang="zh-CN" sz="2400" b="1" dirty="0" smtClean="0">
                <a:solidFill>
                  <a:srgbClr val="00CC00"/>
                </a:solidFill>
                <a:latin typeface="Times New Roman" pitchFamily="18" charset="0"/>
              </a:rPr>
              <a:t>2</a:t>
            </a:r>
            <a:r>
              <a:rPr lang="zh-CN" altLang="en-US" sz="2400" b="1" dirty="0" smtClean="0">
                <a:solidFill>
                  <a:srgbClr val="00CC00"/>
                </a:solidFill>
                <a:latin typeface="Times New Roman" pitchFamily="18" charset="0"/>
              </a:rPr>
              <a:t>）、</a:t>
            </a:r>
            <a:r>
              <a:rPr lang="zh-CN" altLang="en-US" sz="2400" b="1" dirty="0" smtClean="0">
                <a:solidFill>
                  <a:srgbClr val="00CC00"/>
                </a:solidFill>
              </a:rPr>
              <a:t>可</a:t>
            </a:r>
            <a:r>
              <a:rPr lang="zh-CN" altLang="en-US" sz="2400" b="1" dirty="0">
                <a:solidFill>
                  <a:srgbClr val="00CC00"/>
                </a:solidFill>
              </a:rPr>
              <a:t>燃气体报警器</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7168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716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716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766047"/>
            <a:ext cx="3657600"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7E819E20-8923-4F6F-8CE5-D2772E6DA314}" type="datetime1">
              <a:rPr lang="zh-CN" altLang="en-US"/>
              <a:pPr>
                <a:defRPr/>
              </a:pPr>
              <a:t>2017/4/18</a:t>
            </a:fld>
            <a:endParaRPr lang="en-US" altLang="zh-CN" dirty="0"/>
          </a:p>
        </p:txBody>
      </p:sp>
      <p:sp>
        <p:nvSpPr>
          <p:cNvPr id="6" name="Slide Number Placeholder 5"/>
          <p:cNvSpPr>
            <a:spLocks noGrp="1"/>
          </p:cNvSpPr>
          <p:nvPr>
            <p:ph type="sldNum" sz="quarter" idx="12"/>
          </p:nvPr>
        </p:nvSpPr>
        <p:spPr/>
        <p:txBody>
          <a:bodyPr/>
          <a:lstStyle/>
          <a:p>
            <a:pPr>
              <a:defRPr/>
            </a:pPr>
            <a:fld id="{EB936E02-0463-4705-9693-9A691DD641EB}" type="slidenum">
              <a:rPr lang="zh-CN" altLang="en-US"/>
              <a:pPr>
                <a:defRPr/>
              </a:pPr>
              <a:t>69</a:t>
            </a:fld>
            <a:endParaRPr lang="en-US" altLang="zh-CN"/>
          </a:p>
        </p:txBody>
      </p:sp>
      <p:sp>
        <p:nvSpPr>
          <p:cNvPr id="72708" name="Text Box 4"/>
          <p:cNvSpPr txBox="1">
            <a:spLocks noChangeArrowheads="1"/>
          </p:cNvSpPr>
          <p:nvPr/>
        </p:nvSpPr>
        <p:spPr bwMode="auto">
          <a:xfrm>
            <a:off x="304800" y="1219200"/>
            <a:ext cx="8458200"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20000"/>
              </a:lnSpc>
            </a:pPr>
            <a:r>
              <a:rPr lang="en-US" altLang="zh-CN" sz="2400" b="1" dirty="0" smtClean="0">
                <a:solidFill>
                  <a:srgbClr val="FF0000"/>
                </a:solidFill>
              </a:rPr>
              <a:t>6.3 </a:t>
            </a:r>
            <a:r>
              <a:rPr lang="zh-CN" altLang="en-US" sz="2400" b="1" dirty="0" smtClean="0">
                <a:solidFill>
                  <a:srgbClr val="FF0000"/>
                </a:solidFill>
              </a:rPr>
              <a:t>灭</a:t>
            </a:r>
            <a:r>
              <a:rPr lang="zh-CN" altLang="en-US" sz="2400" b="1" dirty="0">
                <a:solidFill>
                  <a:srgbClr val="FF0000"/>
                </a:solidFill>
              </a:rPr>
              <a:t>火剂及灭火器材</a:t>
            </a:r>
          </a:p>
          <a:p>
            <a:pPr algn="just" eaLnBrk="1" hangingPunct="1">
              <a:lnSpc>
                <a:spcPct val="120000"/>
              </a:lnSpc>
            </a:pPr>
            <a:r>
              <a:rPr lang="en-US" altLang="zh-CN" sz="2400" b="1" dirty="0">
                <a:solidFill>
                  <a:srgbClr val="FF0000"/>
                </a:solidFill>
              </a:rPr>
              <a:t>6.3.1 </a:t>
            </a:r>
            <a:r>
              <a:rPr lang="zh-CN" altLang="en-US" sz="2400" b="1" dirty="0">
                <a:solidFill>
                  <a:srgbClr val="FF0000"/>
                </a:solidFill>
              </a:rPr>
              <a:t>灭火的基本原理与方法</a:t>
            </a:r>
          </a:p>
          <a:p>
            <a:pPr algn="just" eaLnBrk="1" hangingPunct="1">
              <a:lnSpc>
                <a:spcPct val="150000"/>
              </a:lnSpc>
            </a:pPr>
            <a:r>
              <a:rPr lang="zh-CN" altLang="en-US" sz="2400" b="1" dirty="0">
                <a:solidFill>
                  <a:srgbClr val="FFFF00"/>
                </a:solidFill>
              </a:rPr>
              <a:t>基本原理： </a:t>
            </a:r>
            <a:r>
              <a:rPr lang="zh-CN" altLang="en-US" sz="2400" b="1" dirty="0"/>
              <a:t>一切灭火方法都是为了破坏已经产生的燃烧条件之一，只要失去任何一个条件，燃烧就会停止。但是由于灭火时，燃烧已经开始，控制火源已经没有意义，主要是消除前两个条件，即可燃物和氧化剂。</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7271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727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60C61CB-F4EA-4F87-8983-F2E7CE8A0C49}" type="datetime1">
              <a:rPr lang="zh-CN" altLang="en-US"/>
              <a:pPr>
                <a:defRPr/>
              </a:pPr>
              <a:t>2017/4/18</a:t>
            </a:fld>
            <a:endParaRPr lang="en-US" altLang="zh-CN" dirty="0"/>
          </a:p>
        </p:txBody>
      </p:sp>
      <p:sp>
        <p:nvSpPr>
          <p:cNvPr id="6" name="Slide Number Placeholder 5"/>
          <p:cNvSpPr>
            <a:spLocks noGrp="1"/>
          </p:cNvSpPr>
          <p:nvPr>
            <p:ph type="sldNum" sz="quarter" idx="12"/>
          </p:nvPr>
        </p:nvSpPr>
        <p:spPr/>
        <p:txBody>
          <a:bodyPr/>
          <a:lstStyle/>
          <a:p>
            <a:pPr>
              <a:defRPr/>
            </a:pPr>
            <a:fld id="{AB736CBF-BA1B-4C6B-AE7D-07CF9700B385}" type="slidenum">
              <a:rPr lang="zh-CN" altLang="en-US"/>
              <a:pPr>
                <a:defRPr/>
              </a:pPr>
              <a:t>7</a:t>
            </a:fld>
            <a:endParaRPr lang="en-US" altLang="zh-CN"/>
          </a:p>
        </p:txBody>
      </p:sp>
      <p:sp>
        <p:nvSpPr>
          <p:cNvPr id="13316" name="Text Box 3"/>
          <p:cNvSpPr txBox="1">
            <a:spLocks noChangeArrowheads="1"/>
          </p:cNvSpPr>
          <p:nvPr/>
        </p:nvSpPr>
        <p:spPr bwMode="auto">
          <a:xfrm>
            <a:off x="304800" y="1295400"/>
            <a:ext cx="8458200" cy="45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nSpc>
                <a:spcPct val="110000"/>
              </a:lnSpc>
            </a:pPr>
            <a:r>
              <a:rPr lang="en-US" altLang="zh-CN" sz="2800" b="1" dirty="0">
                <a:solidFill>
                  <a:srgbClr val="FF0000"/>
                </a:solidFill>
              </a:rPr>
              <a:t>6.1.2 </a:t>
            </a:r>
            <a:r>
              <a:rPr lang="zh-CN" altLang="en-US" sz="2800" b="1" dirty="0">
                <a:solidFill>
                  <a:srgbClr val="FF0000"/>
                </a:solidFill>
              </a:rPr>
              <a:t>爆炸分类</a:t>
            </a:r>
          </a:p>
          <a:p>
            <a:pPr>
              <a:lnSpc>
                <a:spcPct val="110000"/>
              </a:lnSpc>
            </a:pPr>
            <a:r>
              <a:rPr lang="zh-CN" altLang="en-US" sz="2800" b="1" dirty="0">
                <a:solidFill>
                  <a:srgbClr val="00FF00"/>
                </a:solidFill>
                <a:latin typeface="Times New Roman" pitchFamily="18" charset="0"/>
              </a:rPr>
              <a:t>爆炸分类：</a:t>
            </a:r>
            <a:r>
              <a:rPr lang="zh-CN" altLang="en-US" sz="2400" b="1" dirty="0">
                <a:latin typeface="Times New Roman" pitchFamily="18" charset="0"/>
              </a:rPr>
              <a:t>常见的工业爆炸事故类型</a:t>
            </a:r>
          </a:p>
          <a:p>
            <a:pPr>
              <a:lnSpc>
                <a:spcPct val="110000"/>
              </a:lnSpc>
              <a:spcBef>
                <a:spcPct val="50000"/>
              </a:spcBef>
              <a:buFontTx/>
              <a:buAutoNum type="circleNumDbPlain"/>
            </a:pPr>
            <a:r>
              <a:rPr lang="zh-CN" altLang="en-US" sz="2400" b="1" dirty="0">
                <a:latin typeface="Times New Roman" pitchFamily="18" charset="0"/>
              </a:rPr>
              <a:t>可燃气体与空气混合物引起的爆炸</a:t>
            </a:r>
          </a:p>
          <a:p>
            <a:pPr>
              <a:lnSpc>
                <a:spcPct val="110000"/>
              </a:lnSpc>
              <a:spcBef>
                <a:spcPct val="50000"/>
              </a:spcBef>
              <a:buFontTx/>
              <a:buAutoNum type="circleNumDbPlain"/>
            </a:pPr>
            <a:r>
              <a:rPr lang="zh-CN" altLang="en-US" sz="2400" b="1" dirty="0">
                <a:latin typeface="Times New Roman" pitchFamily="18" charset="0"/>
              </a:rPr>
              <a:t>可燃液体蒸汽与空气混合物引起的爆炸</a:t>
            </a:r>
          </a:p>
          <a:p>
            <a:pPr>
              <a:lnSpc>
                <a:spcPct val="110000"/>
              </a:lnSpc>
              <a:spcBef>
                <a:spcPct val="50000"/>
              </a:spcBef>
              <a:buFontTx/>
              <a:buAutoNum type="circleNumDbPlain"/>
            </a:pPr>
            <a:r>
              <a:rPr lang="zh-CN" altLang="en-US" sz="2400" b="1" dirty="0">
                <a:latin typeface="Times New Roman" pitchFamily="18" charset="0"/>
              </a:rPr>
              <a:t>可燃粉尘与空气混合物引起的爆炸</a:t>
            </a:r>
          </a:p>
          <a:p>
            <a:pPr>
              <a:lnSpc>
                <a:spcPct val="110000"/>
              </a:lnSpc>
              <a:spcBef>
                <a:spcPct val="50000"/>
              </a:spcBef>
              <a:buFontTx/>
              <a:buAutoNum type="circleNumDbPlain"/>
            </a:pPr>
            <a:r>
              <a:rPr lang="zh-CN" altLang="en-US" sz="2400" b="1" dirty="0">
                <a:latin typeface="Times New Roman" pitchFamily="18" charset="0"/>
              </a:rPr>
              <a:t>间接形成的气体（蒸汽）与空气混合物引起的爆炸</a:t>
            </a:r>
          </a:p>
          <a:p>
            <a:pPr>
              <a:lnSpc>
                <a:spcPct val="110000"/>
              </a:lnSpc>
              <a:spcBef>
                <a:spcPct val="50000"/>
              </a:spcBef>
              <a:buFontTx/>
              <a:buAutoNum type="circleNumDbPlain"/>
            </a:pPr>
            <a:r>
              <a:rPr lang="zh-CN" altLang="en-US" sz="2400" b="1" dirty="0">
                <a:latin typeface="Times New Roman" pitchFamily="18" charset="0"/>
              </a:rPr>
              <a:t>火药、炸药及其制品的爆炸</a:t>
            </a:r>
          </a:p>
          <a:p>
            <a:pPr>
              <a:lnSpc>
                <a:spcPct val="110000"/>
              </a:lnSpc>
              <a:spcBef>
                <a:spcPct val="50000"/>
              </a:spcBef>
              <a:buFontTx/>
              <a:buAutoNum type="circleNumDbPlain"/>
            </a:pPr>
            <a:r>
              <a:rPr lang="zh-CN" altLang="en-US" sz="2400" b="1" dirty="0">
                <a:latin typeface="Times New Roman" pitchFamily="18" charset="0"/>
              </a:rPr>
              <a:t>锅炉及压力容器的爆炸</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331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33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9726348-86CC-4C41-8710-97E2690F0659}"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DEC7D619-2E6D-40EE-9FCD-81E59FD8C414}" type="slidenum">
              <a:rPr lang="zh-CN" altLang="en-US"/>
              <a:pPr>
                <a:defRPr/>
              </a:pPr>
              <a:t>70</a:t>
            </a:fld>
            <a:endParaRPr lang="en-US" altLang="zh-CN"/>
          </a:p>
        </p:txBody>
      </p:sp>
      <p:sp>
        <p:nvSpPr>
          <p:cNvPr id="73732" name="Text Box 3"/>
          <p:cNvSpPr txBox="1">
            <a:spLocks noChangeArrowheads="1"/>
          </p:cNvSpPr>
          <p:nvPr/>
        </p:nvSpPr>
        <p:spPr bwMode="auto">
          <a:xfrm>
            <a:off x="228600" y="1371600"/>
            <a:ext cx="84582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zh-CN" altLang="en-US" sz="2800" b="1" dirty="0">
                <a:solidFill>
                  <a:srgbClr val="FFFF00"/>
                </a:solidFill>
              </a:rPr>
              <a:t>基本方法：</a:t>
            </a:r>
          </a:p>
          <a:p>
            <a:pPr algn="just" eaLnBrk="1" hangingPunct="1">
              <a:lnSpc>
                <a:spcPct val="150000"/>
              </a:lnSpc>
            </a:pPr>
            <a:r>
              <a:rPr lang="zh-CN" altLang="en-US" sz="3200" b="1" dirty="0"/>
              <a:t>（</a:t>
            </a:r>
            <a:r>
              <a:rPr lang="en-US" altLang="zh-CN" sz="3200" b="1" dirty="0"/>
              <a:t>1</a:t>
            </a:r>
            <a:r>
              <a:rPr lang="zh-CN" altLang="en-US" sz="3200" b="1" dirty="0"/>
              <a:t>）</a:t>
            </a:r>
            <a:r>
              <a:rPr lang="zh-CN" altLang="en-US" sz="2800" b="1" dirty="0"/>
              <a:t>减少空气中氧含量的窒息灭火法</a:t>
            </a:r>
          </a:p>
          <a:p>
            <a:pPr algn="just" eaLnBrk="1" hangingPunct="1">
              <a:lnSpc>
                <a:spcPct val="150000"/>
              </a:lnSpc>
            </a:pPr>
            <a:r>
              <a:rPr lang="zh-CN" altLang="en-US" sz="2800" b="1" dirty="0"/>
              <a:t>（２）降低燃烧物温度的冷却灭火法</a:t>
            </a:r>
          </a:p>
          <a:p>
            <a:pPr algn="just" eaLnBrk="1" hangingPunct="1">
              <a:lnSpc>
                <a:spcPct val="150000"/>
              </a:lnSpc>
            </a:pPr>
            <a:r>
              <a:rPr lang="zh-CN" altLang="en-US" sz="2800" b="1" dirty="0"/>
              <a:t>（３）隔离与火源相近的可燃物的隔离灭火法</a:t>
            </a:r>
          </a:p>
          <a:p>
            <a:pPr algn="just" eaLnBrk="1" hangingPunct="1">
              <a:lnSpc>
                <a:spcPct val="150000"/>
              </a:lnSpc>
            </a:pPr>
            <a:r>
              <a:rPr lang="zh-CN" altLang="en-US" sz="2800" b="1" dirty="0"/>
              <a:t>（４）消除燃烧过程中自由基的抑制灭火法</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7373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737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77FC29C-6FF3-4B64-A716-42EB677C9A81}"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45673B6F-F5EB-4E6E-A6C7-EFD1321968F6}" type="slidenum">
              <a:rPr lang="zh-CN" altLang="en-US"/>
              <a:pPr>
                <a:defRPr/>
              </a:pPr>
              <a:t>71</a:t>
            </a:fld>
            <a:endParaRPr lang="en-US" altLang="zh-CN"/>
          </a:p>
        </p:txBody>
      </p:sp>
      <p:sp>
        <p:nvSpPr>
          <p:cNvPr id="74756" name="Text Box 4"/>
          <p:cNvSpPr txBox="1">
            <a:spLocks noChangeArrowheads="1"/>
          </p:cNvSpPr>
          <p:nvPr/>
        </p:nvSpPr>
        <p:spPr bwMode="auto">
          <a:xfrm>
            <a:off x="228600" y="1219200"/>
            <a:ext cx="8763000" cy="474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40000"/>
              </a:lnSpc>
            </a:pPr>
            <a:r>
              <a:rPr lang="en-US" altLang="zh-CN" sz="2400" b="1" dirty="0">
                <a:solidFill>
                  <a:srgbClr val="00CC00"/>
                </a:solidFill>
              </a:rPr>
              <a:t>1</a:t>
            </a:r>
            <a:r>
              <a:rPr lang="zh-CN" altLang="en-US" sz="2400" b="1" dirty="0">
                <a:solidFill>
                  <a:srgbClr val="00CC00"/>
                </a:solidFill>
              </a:rPr>
              <a:t>、窒息灭火法：</a:t>
            </a:r>
            <a:r>
              <a:rPr lang="zh-CN" altLang="en-US" sz="2400" b="1" dirty="0"/>
              <a:t>阻止空气流入燃烧区，或用惰性气体稀释空气，使燃烧物质因得不到足够的氧气而熄灭。</a:t>
            </a:r>
          </a:p>
          <a:p>
            <a:pPr algn="just" eaLnBrk="1" hangingPunct="1">
              <a:lnSpc>
                <a:spcPct val="140000"/>
              </a:lnSpc>
            </a:pPr>
            <a:r>
              <a:rPr lang="en-US" altLang="zh-CN" sz="2400" b="1" dirty="0">
                <a:solidFill>
                  <a:srgbClr val="00CC00"/>
                </a:solidFill>
              </a:rPr>
              <a:t>2</a:t>
            </a:r>
            <a:r>
              <a:rPr lang="zh-CN" altLang="en-US" sz="2400" b="1" dirty="0">
                <a:solidFill>
                  <a:srgbClr val="00CC00"/>
                </a:solidFill>
              </a:rPr>
              <a:t>、冷却灭火法</a:t>
            </a:r>
            <a:r>
              <a:rPr lang="zh-CN" altLang="en-US" sz="2400" b="1" dirty="0" smtClean="0">
                <a:solidFill>
                  <a:srgbClr val="00CC00"/>
                </a:solidFill>
              </a:rPr>
              <a:t>：</a:t>
            </a:r>
            <a:r>
              <a:rPr lang="zh-CN" altLang="en-US" sz="2400" b="1" dirty="0" smtClean="0"/>
              <a:t>将</a:t>
            </a:r>
            <a:r>
              <a:rPr lang="zh-CN" altLang="en-US" sz="2400" b="1" dirty="0"/>
              <a:t>灭火剂直接喷洒到燃烧的物体上，将可燃物的温度降低到燃点以下而停止燃烧。也可以将灭火剂直接喷洒到还未燃烧的可燃物体上起冷却作用，防止其受辐射热的影响而起火。</a:t>
            </a:r>
          </a:p>
          <a:p>
            <a:pPr algn="just" eaLnBrk="1" hangingPunct="1">
              <a:lnSpc>
                <a:spcPct val="140000"/>
              </a:lnSpc>
            </a:pPr>
            <a:r>
              <a:rPr lang="en-US" altLang="zh-CN" sz="2400" b="1" dirty="0">
                <a:solidFill>
                  <a:srgbClr val="00CC00"/>
                </a:solidFill>
              </a:rPr>
              <a:t>3</a:t>
            </a:r>
            <a:r>
              <a:rPr lang="zh-CN" altLang="en-US" sz="2400" b="1" dirty="0">
                <a:solidFill>
                  <a:srgbClr val="00CC00"/>
                </a:solidFill>
              </a:rPr>
              <a:t>、隔离灭火法：</a:t>
            </a:r>
            <a:r>
              <a:rPr lang="zh-CN" altLang="en-US" sz="2400" b="1" dirty="0"/>
              <a:t>将燃烧物质与附近未燃烧的可燃物质隔离或疏散开，使燃烧因缺少可燃物而停止。这种方法适用于扑救各种固体、液体和气体火灾。</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7475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747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F04ED6DB-776F-430C-A05C-58A2B598095F}"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4308AB18-36B7-4F51-9FCF-0B9792509299}" type="slidenum">
              <a:rPr lang="zh-CN" altLang="en-US"/>
              <a:pPr>
                <a:defRPr/>
              </a:pPr>
              <a:t>72</a:t>
            </a:fld>
            <a:endParaRPr lang="en-US" altLang="zh-CN"/>
          </a:p>
        </p:txBody>
      </p:sp>
      <p:sp>
        <p:nvSpPr>
          <p:cNvPr id="75780" name="Text Box 4"/>
          <p:cNvSpPr txBox="1">
            <a:spLocks noChangeArrowheads="1"/>
          </p:cNvSpPr>
          <p:nvPr/>
        </p:nvSpPr>
        <p:spPr bwMode="auto">
          <a:xfrm>
            <a:off x="228600" y="1295400"/>
            <a:ext cx="86106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40000"/>
              </a:lnSpc>
            </a:pPr>
            <a:r>
              <a:rPr lang="en-US" altLang="zh-CN" sz="2400" b="1" dirty="0">
                <a:solidFill>
                  <a:srgbClr val="00CC00"/>
                </a:solidFill>
              </a:rPr>
              <a:t>4</a:t>
            </a:r>
            <a:r>
              <a:rPr lang="zh-CN" altLang="en-US" sz="2400" b="1" dirty="0">
                <a:solidFill>
                  <a:srgbClr val="00CC00"/>
                </a:solidFill>
              </a:rPr>
              <a:t>、化学抑制灭火法</a:t>
            </a:r>
            <a:r>
              <a:rPr lang="zh-CN" altLang="en-US" sz="2400" b="1" dirty="0" smtClean="0">
                <a:solidFill>
                  <a:srgbClr val="00CC00"/>
                </a:solidFill>
              </a:rPr>
              <a:t>：</a:t>
            </a:r>
            <a:r>
              <a:rPr lang="zh-CN" altLang="en-US" sz="2400" b="1" dirty="0" smtClean="0"/>
              <a:t>使</a:t>
            </a:r>
            <a:r>
              <a:rPr lang="zh-CN" altLang="en-US" sz="2400" b="1" dirty="0"/>
              <a:t>灭火剂直接参与到燃烧反应中去，起到抑</a:t>
            </a:r>
            <a:r>
              <a:rPr lang="zh-CN" altLang="en-US" sz="2400" b="1" dirty="0" smtClean="0"/>
              <a:t>制燃烧反</a:t>
            </a:r>
            <a:r>
              <a:rPr lang="zh-CN" altLang="en-US" sz="2400" b="1" dirty="0"/>
              <a:t>应的作用。具体地说，就是使燃烧反应中产生的自由基与灭火剂中的卤素原子结合， 形成稳定的分子或低活性的自由</a:t>
            </a:r>
            <a:r>
              <a:rPr lang="zh-CN" altLang="en-US" sz="2400" b="1" dirty="0" smtClean="0"/>
              <a:t>基</a:t>
            </a:r>
            <a:r>
              <a:rPr lang="zh-CN" altLang="en-US" sz="2400" b="1" dirty="0"/>
              <a:t>，</a:t>
            </a:r>
            <a:r>
              <a:rPr lang="zh-CN" altLang="en-US" sz="2400" b="1" dirty="0" smtClean="0"/>
              <a:t>切</a:t>
            </a:r>
            <a:r>
              <a:rPr lang="zh-CN" altLang="en-US" sz="2400" b="1" dirty="0"/>
              <a:t>断氢自由基与氧自由基的连锁反应链，使燃烧停止。</a:t>
            </a:r>
          </a:p>
          <a:p>
            <a:pPr algn="just" eaLnBrk="1" hangingPunct="1">
              <a:lnSpc>
                <a:spcPct val="150000"/>
              </a:lnSpc>
            </a:pPr>
            <a:r>
              <a:rPr lang="zh-CN" altLang="en-US" sz="2400" b="1" dirty="0" smtClean="0">
                <a:solidFill>
                  <a:srgbClr val="FF0000"/>
                </a:solidFill>
              </a:rPr>
              <a:t>根</a:t>
            </a:r>
            <a:r>
              <a:rPr lang="zh-CN" altLang="en-US" sz="2400" b="1" dirty="0">
                <a:solidFill>
                  <a:srgbClr val="FF0000"/>
                </a:solidFill>
              </a:rPr>
              <a:t>据上述的</a:t>
            </a:r>
            <a:r>
              <a:rPr lang="en-US" altLang="zh-CN" sz="2400" b="1" dirty="0">
                <a:solidFill>
                  <a:srgbClr val="FF0000"/>
                </a:solidFill>
              </a:rPr>
              <a:t>4</a:t>
            </a:r>
            <a:r>
              <a:rPr lang="zh-CN" altLang="en-US" sz="2400" b="1" dirty="0">
                <a:solidFill>
                  <a:srgbClr val="FF0000"/>
                </a:solidFill>
              </a:rPr>
              <a:t>种灭火方法所采取的具体灭火措施是多种多样的。在灭火中，应根据可燃物的性质、燃烧特点、火灾大小和火场的具体情况以及消防设备的性能等实施灭火。一般来说，采用几种灭火方法相结合的效果较好。</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7578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757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D5EDF36F-7E22-4F7D-96B3-5B38331A9AC3}" type="datetime1">
              <a:rPr lang="zh-CN" altLang="en-US"/>
              <a:pPr>
                <a:defRPr/>
              </a:pPr>
              <a:t>2017/4/18</a:t>
            </a:fld>
            <a:endParaRPr lang="en-US" altLang="zh-CN" dirty="0"/>
          </a:p>
        </p:txBody>
      </p:sp>
      <p:sp>
        <p:nvSpPr>
          <p:cNvPr id="6" name="Slide Number Placeholder 5"/>
          <p:cNvSpPr>
            <a:spLocks noGrp="1"/>
          </p:cNvSpPr>
          <p:nvPr>
            <p:ph type="sldNum" sz="quarter" idx="12"/>
          </p:nvPr>
        </p:nvSpPr>
        <p:spPr/>
        <p:txBody>
          <a:bodyPr/>
          <a:lstStyle/>
          <a:p>
            <a:pPr>
              <a:defRPr/>
            </a:pPr>
            <a:fld id="{238D7098-4974-485E-93A9-5E6E66CE8C8A}" type="slidenum">
              <a:rPr lang="zh-CN" altLang="en-US"/>
              <a:pPr>
                <a:defRPr/>
              </a:pPr>
              <a:t>73</a:t>
            </a:fld>
            <a:endParaRPr lang="en-US" altLang="zh-CN"/>
          </a:p>
        </p:txBody>
      </p:sp>
      <p:sp>
        <p:nvSpPr>
          <p:cNvPr id="76804" name="Text Box 4"/>
          <p:cNvSpPr txBox="1">
            <a:spLocks noChangeArrowheads="1"/>
          </p:cNvSpPr>
          <p:nvPr/>
        </p:nvSpPr>
        <p:spPr bwMode="auto">
          <a:xfrm>
            <a:off x="152400" y="1152525"/>
            <a:ext cx="8686800"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30000"/>
              </a:lnSpc>
            </a:pPr>
            <a:r>
              <a:rPr lang="en-US" altLang="zh-CN" sz="2800" b="1" dirty="0">
                <a:solidFill>
                  <a:srgbClr val="FF0000"/>
                </a:solidFill>
              </a:rPr>
              <a:t>6.3.1 </a:t>
            </a:r>
            <a:r>
              <a:rPr lang="zh-CN" altLang="en-US" sz="2800" b="1" dirty="0">
                <a:solidFill>
                  <a:srgbClr val="FF0000"/>
                </a:solidFill>
              </a:rPr>
              <a:t>灭火的基本原理与方法</a:t>
            </a:r>
          </a:p>
          <a:p>
            <a:pPr algn="just" eaLnBrk="1" hangingPunct="1">
              <a:lnSpc>
                <a:spcPct val="130000"/>
              </a:lnSpc>
            </a:pPr>
            <a:r>
              <a:rPr lang="zh-CN" altLang="en-US" sz="2400" b="1" dirty="0">
                <a:solidFill>
                  <a:srgbClr val="00CC00"/>
                </a:solidFill>
              </a:rPr>
              <a:t>初起灭火：</a:t>
            </a:r>
            <a:r>
              <a:rPr lang="zh-CN" altLang="en-US" sz="2400" b="1" dirty="0"/>
              <a:t>是在火灾初起时一个人或几个人就能将火灾扑灭。这种灭火活动称为初起灭火。</a:t>
            </a:r>
            <a:endParaRPr lang="zh-CN" altLang="en-US" sz="2400" b="1" dirty="0">
              <a:solidFill>
                <a:srgbClr val="00CC00"/>
              </a:solidFill>
            </a:endParaRPr>
          </a:p>
          <a:p>
            <a:pPr algn="just" eaLnBrk="1" hangingPunct="1">
              <a:lnSpc>
                <a:spcPct val="130000"/>
              </a:lnSpc>
            </a:pPr>
            <a:r>
              <a:rPr lang="zh-CN" altLang="en-US" sz="2400" b="1" dirty="0">
                <a:solidFill>
                  <a:srgbClr val="00CC00"/>
                </a:solidFill>
              </a:rPr>
              <a:t>初起灭火的重要性：</a:t>
            </a:r>
            <a:r>
              <a:rPr lang="zh-CN" altLang="en-US" sz="2400" b="1" dirty="0"/>
              <a:t>在一般情况下，火灾初期，火势较小，一个人或几个</a:t>
            </a:r>
            <a:r>
              <a:rPr lang="zh-CN" altLang="en-US" sz="2400" b="1" dirty="0" smtClean="0"/>
              <a:t>人将火扑灭是</a:t>
            </a:r>
            <a:r>
              <a:rPr lang="zh-CN" altLang="en-US" sz="2400" b="1" dirty="0"/>
              <a:t>可以做到的。由于火灾的规模随着时间的增加成指数关系扩大，因此，初起灭火对于减少火灾损失意义重大。</a:t>
            </a:r>
          </a:p>
          <a:p>
            <a:pPr algn="just" eaLnBrk="1" hangingPunct="1">
              <a:lnSpc>
                <a:spcPct val="130000"/>
              </a:lnSpc>
            </a:pPr>
            <a:r>
              <a:rPr lang="zh-CN" altLang="en-US" sz="2400" b="1" dirty="0">
                <a:solidFill>
                  <a:srgbClr val="00CC00"/>
                </a:solidFill>
              </a:rPr>
              <a:t>初起灭火的条件：</a:t>
            </a:r>
            <a:r>
              <a:rPr lang="zh-CN" altLang="en-US" b="1" dirty="0"/>
              <a:t>（</a:t>
            </a:r>
            <a:r>
              <a:rPr lang="en-US" altLang="zh-CN" sz="2400" b="1" dirty="0"/>
              <a:t>1</a:t>
            </a:r>
            <a:r>
              <a:rPr lang="zh-CN" altLang="en-US" sz="2400" b="1" dirty="0"/>
              <a:t>）发现及时，（</a:t>
            </a:r>
            <a:r>
              <a:rPr lang="en-US" altLang="zh-CN" sz="2400" b="1" dirty="0"/>
              <a:t>2</a:t>
            </a:r>
            <a:r>
              <a:rPr lang="zh-CN" altLang="en-US" sz="2400" b="1" dirty="0"/>
              <a:t>）状态良好的消防设备，（</a:t>
            </a:r>
            <a:r>
              <a:rPr lang="en-US" altLang="zh-CN" sz="2400" b="1" dirty="0"/>
              <a:t>3</a:t>
            </a:r>
            <a:r>
              <a:rPr lang="zh-CN" altLang="en-US" sz="2400" b="1" dirty="0"/>
              <a:t>）良好的人员素质。</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7680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768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66B87D9-0903-4DDB-A1BE-BC0C6F2CAB60}" type="datetime1">
              <a:rPr lang="zh-CN" altLang="en-US"/>
              <a:pPr>
                <a:defRPr/>
              </a:pPr>
              <a:t>2017/4/18</a:t>
            </a:fld>
            <a:endParaRPr lang="en-US" altLang="zh-CN" dirty="0"/>
          </a:p>
        </p:txBody>
      </p:sp>
      <p:sp>
        <p:nvSpPr>
          <p:cNvPr id="6" name="Slide Number Placeholder 5"/>
          <p:cNvSpPr>
            <a:spLocks noGrp="1"/>
          </p:cNvSpPr>
          <p:nvPr>
            <p:ph type="sldNum" sz="quarter" idx="12"/>
          </p:nvPr>
        </p:nvSpPr>
        <p:spPr/>
        <p:txBody>
          <a:bodyPr/>
          <a:lstStyle/>
          <a:p>
            <a:pPr>
              <a:defRPr/>
            </a:pPr>
            <a:fld id="{9F84FA16-E975-4319-A85D-4F31FF3A85BB}" type="slidenum">
              <a:rPr lang="zh-CN" altLang="en-US"/>
              <a:pPr>
                <a:defRPr/>
              </a:pPr>
              <a:t>74</a:t>
            </a:fld>
            <a:endParaRPr lang="en-US" altLang="zh-CN"/>
          </a:p>
        </p:txBody>
      </p:sp>
      <p:sp>
        <p:nvSpPr>
          <p:cNvPr id="77828" name="Text Box 4"/>
          <p:cNvSpPr txBox="1">
            <a:spLocks noChangeArrowheads="1"/>
          </p:cNvSpPr>
          <p:nvPr/>
        </p:nvSpPr>
        <p:spPr bwMode="auto">
          <a:xfrm>
            <a:off x="304800" y="1295400"/>
            <a:ext cx="8686800" cy="4315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lnSpc>
                <a:spcPct val="140000"/>
              </a:lnSpc>
            </a:pPr>
            <a:r>
              <a:rPr lang="en-US" altLang="zh-CN" sz="2800" b="1" dirty="0">
                <a:solidFill>
                  <a:srgbClr val="FF0000"/>
                </a:solidFill>
              </a:rPr>
              <a:t>6.3.2 </a:t>
            </a:r>
            <a:r>
              <a:rPr lang="zh-CN" altLang="en-US" sz="2800" b="1" dirty="0">
                <a:solidFill>
                  <a:srgbClr val="FF0000"/>
                </a:solidFill>
              </a:rPr>
              <a:t>主要</a:t>
            </a:r>
            <a:r>
              <a:rPr lang="zh-CN" altLang="en-US" sz="2800" b="1" dirty="0" smtClean="0">
                <a:solidFill>
                  <a:srgbClr val="FF0000"/>
                </a:solidFill>
              </a:rPr>
              <a:t>灭</a:t>
            </a:r>
            <a:r>
              <a:rPr lang="zh-CN" altLang="en-US" sz="2800" b="1" dirty="0">
                <a:solidFill>
                  <a:srgbClr val="FF0000"/>
                </a:solidFill>
              </a:rPr>
              <a:t>火</a:t>
            </a:r>
            <a:r>
              <a:rPr lang="zh-CN" altLang="en-US" sz="2800" b="1" dirty="0" smtClean="0">
                <a:solidFill>
                  <a:srgbClr val="FF0000"/>
                </a:solidFill>
              </a:rPr>
              <a:t>剂灭火原理及使用方法</a:t>
            </a:r>
            <a:endParaRPr lang="zh-CN" altLang="en-US" sz="2800" b="1" dirty="0">
              <a:solidFill>
                <a:srgbClr val="FF0000"/>
              </a:solidFill>
            </a:endParaRPr>
          </a:p>
          <a:p>
            <a:pPr eaLnBrk="1" hangingPunct="1">
              <a:lnSpc>
                <a:spcPct val="140000"/>
              </a:lnSpc>
            </a:pPr>
            <a:r>
              <a:rPr lang="zh-CN" altLang="en-US" sz="2400" b="1" dirty="0">
                <a:solidFill>
                  <a:srgbClr val="00CC00"/>
                </a:solidFill>
              </a:rPr>
              <a:t>定义：</a:t>
            </a:r>
            <a:r>
              <a:rPr lang="zh-CN" altLang="en-US" sz="2400" b="1" dirty="0"/>
              <a:t>灭火剂是能够有效地破坏燃烧条件，终止燃烧的物质。</a:t>
            </a:r>
            <a:endParaRPr lang="zh-CN" altLang="en-US" sz="2400" b="1" dirty="0">
              <a:solidFill>
                <a:srgbClr val="00CC00"/>
              </a:solidFill>
            </a:endParaRPr>
          </a:p>
          <a:p>
            <a:pPr eaLnBrk="1" hangingPunct="1">
              <a:lnSpc>
                <a:spcPct val="140000"/>
              </a:lnSpc>
            </a:pPr>
            <a:r>
              <a:rPr lang="zh-CN" altLang="en-US" sz="2400" b="1" dirty="0">
                <a:solidFill>
                  <a:srgbClr val="00CC00"/>
                </a:solidFill>
              </a:rPr>
              <a:t>选择灭火剂的基</a:t>
            </a:r>
            <a:r>
              <a:rPr lang="zh-CN" altLang="en-US" sz="2400" b="1" dirty="0" smtClean="0">
                <a:solidFill>
                  <a:srgbClr val="00CC00"/>
                </a:solidFill>
              </a:rPr>
              <a:t>本</a:t>
            </a:r>
            <a:r>
              <a:rPr lang="zh-CN" altLang="en-US" sz="2400" b="1" dirty="0">
                <a:solidFill>
                  <a:srgbClr val="00CC00"/>
                </a:solidFill>
              </a:rPr>
              <a:t>原则</a:t>
            </a:r>
            <a:r>
              <a:rPr lang="zh-CN" altLang="en-US" sz="2400" b="1" dirty="0" smtClean="0">
                <a:solidFill>
                  <a:srgbClr val="00CC00"/>
                </a:solidFill>
              </a:rPr>
              <a:t>：</a:t>
            </a:r>
            <a:endParaRPr lang="zh-CN" altLang="en-US" sz="2400" b="1" dirty="0">
              <a:solidFill>
                <a:srgbClr val="00CC00"/>
              </a:solidFill>
            </a:endParaRPr>
          </a:p>
          <a:p>
            <a:pPr eaLnBrk="1" hangingPunct="1">
              <a:lnSpc>
                <a:spcPct val="140000"/>
              </a:lnSpc>
            </a:pPr>
            <a:r>
              <a:rPr lang="zh-CN" altLang="en-US" sz="2400" b="1" dirty="0"/>
              <a:t>（</a:t>
            </a:r>
            <a:r>
              <a:rPr lang="en-US" altLang="zh-CN" sz="2400" b="1" dirty="0"/>
              <a:t>1</a:t>
            </a:r>
            <a:r>
              <a:rPr lang="zh-CN" altLang="en-US" sz="2400" b="1" dirty="0"/>
              <a:t>）灭火效能高</a:t>
            </a:r>
          </a:p>
          <a:p>
            <a:pPr eaLnBrk="1" hangingPunct="1">
              <a:lnSpc>
                <a:spcPct val="140000"/>
              </a:lnSpc>
            </a:pPr>
            <a:r>
              <a:rPr lang="zh-CN" altLang="en-US" sz="2400" b="1" dirty="0"/>
              <a:t>（</a:t>
            </a:r>
            <a:r>
              <a:rPr lang="en-US" altLang="zh-CN" sz="2400" b="1" dirty="0"/>
              <a:t>2</a:t>
            </a:r>
            <a:r>
              <a:rPr lang="zh-CN" altLang="en-US" sz="2400" b="1" dirty="0"/>
              <a:t>）使用方便</a:t>
            </a:r>
          </a:p>
          <a:p>
            <a:pPr eaLnBrk="1" hangingPunct="1">
              <a:lnSpc>
                <a:spcPct val="140000"/>
              </a:lnSpc>
            </a:pPr>
            <a:r>
              <a:rPr lang="zh-CN" altLang="en-US" sz="2400" b="1" dirty="0"/>
              <a:t>（</a:t>
            </a:r>
            <a:r>
              <a:rPr lang="en-US" altLang="zh-CN" sz="2400" b="1" dirty="0"/>
              <a:t>3</a:t>
            </a:r>
            <a:r>
              <a:rPr lang="zh-CN" altLang="en-US" sz="2400" b="1" dirty="0"/>
              <a:t>）成本低廉</a:t>
            </a:r>
          </a:p>
          <a:p>
            <a:pPr eaLnBrk="1" hangingPunct="1">
              <a:lnSpc>
                <a:spcPct val="140000"/>
              </a:lnSpc>
            </a:pPr>
            <a:r>
              <a:rPr lang="zh-CN" altLang="en-US" sz="2400" b="1" dirty="0"/>
              <a:t>（</a:t>
            </a:r>
            <a:r>
              <a:rPr lang="en-US" altLang="zh-CN" sz="2400" b="1" dirty="0"/>
              <a:t>4</a:t>
            </a:r>
            <a:r>
              <a:rPr lang="zh-CN" altLang="en-US" sz="2400" b="1" dirty="0"/>
              <a:t>）对人和物质基本无害</a:t>
            </a:r>
            <a:endParaRPr lang="zh-CN" altLang="en-US" sz="2400" b="1" dirty="0">
              <a:solidFill>
                <a:srgbClr val="00CC00"/>
              </a:solidFill>
            </a:endParaRPr>
          </a:p>
          <a:p>
            <a:pPr eaLnBrk="1" hangingPunct="1">
              <a:lnSpc>
                <a:spcPct val="140000"/>
              </a:lnSpc>
            </a:pPr>
            <a:r>
              <a:rPr lang="zh-CN" altLang="en-US" sz="2400" b="1" dirty="0">
                <a:solidFill>
                  <a:srgbClr val="00CC00"/>
                </a:solidFill>
              </a:rPr>
              <a:t>常用的灭火剂：</a:t>
            </a:r>
            <a:r>
              <a:rPr lang="zh-CN" altLang="en-US" sz="2400" b="1" dirty="0"/>
              <a:t>水、水蒸气、泡沫液、</a:t>
            </a:r>
            <a:r>
              <a:rPr lang="en-US" altLang="zh-CN" sz="2400" b="1" dirty="0"/>
              <a:t>CO</a:t>
            </a:r>
            <a:r>
              <a:rPr lang="en-US" altLang="zh-CN" sz="2400" b="1" baseline="-25000" dirty="0"/>
              <a:t>2</a:t>
            </a:r>
            <a:r>
              <a:rPr lang="zh-CN" altLang="en-US" sz="2400" b="1" dirty="0"/>
              <a:t>、干粉、卤代烷</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7783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778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98E217E-B694-450C-8419-2EF15F273597}"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4369C8E5-E3C7-47A6-946E-A3D6F5F17189}" type="slidenum">
              <a:rPr lang="zh-CN" altLang="en-US"/>
              <a:pPr>
                <a:defRPr/>
              </a:pPr>
              <a:t>75</a:t>
            </a:fld>
            <a:endParaRPr lang="en-US" altLang="zh-CN"/>
          </a:p>
        </p:txBody>
      </p:sp>
      <p:sp>
        <p:nvSpPr>
          <p:cNvPr id="78852" name="Text Box 4"/>
          <p:cNvSpPr txBox="1">
            <a:spLocks noChangeArrowheads="1"/>
          </p:cNvSpPr>
          <p:nvPr/>
        </p:nvSpPr>
        <p:spPr bwMode="auto">
          <a:xfrm>
            <a:off x="228600" y="1066800"/>
            <a:ext cx="8763000" cy="543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40000"/>
              </a:lnSpc>
            </a:pPr>
            <a:r>
              <a:rPr lang="en-US" altLang="zh-CN" sz="2400" b="1" dirty="0">
                <a:solidFill>
                  <a:srgbClr val="FFFF00"/>
                </a:solidFill>
              </a:rPr>
              <a:t>1</a:t>
            </a:r>
            <a:r>
              <a:rPr lang="zh-CN" altLang="en-US" sz="2800" b="1" dirty="0">
                <a:solidFill>
                  <a:srgbClr val="FFFF00"/>
                </a:solidFill>
              </a:rPr>
              <a:t>、水</a:t>
            </a:r>
          </a:p>
          <a:p>
            <a:pPr algn="just" eaLnBrk="1" hangingPunct="1">
              <a:lnSpc>
                <a:spcPct val="140000"/>
              </a:lnSpc>
            </a:pPr>
            <a:r>
              <a:rPr lang="zh-CN" altLang="en-US" sz="2400" b="1" dirty="0">
                <a:solidFill>
                  <a:srgbClr val="00CC00"/>
                </a:solidFill>
              </a:rPr>
              <a:t>水作为灭火剂的特点：</a:t>
            </a:r>
          </a:p>
          <a:p>
            <a:pPr algn="just" eaLnBrk="1" hangingPunct="1">
              <a:lnSpc>
                <a:spcPct val="140000"/>
              </a:lnSpc>
            </a:pPr>
            <a:r>
              <a:rPr lang="zh-CN" altLang="en-US" sz="2400" b="1" dirty="0"/>
              <a:t>（１）水资源丰富，取用方便，因此是最常用的灭火剂。水的热容量</a:t>
            </a:r>
            <a:r>
              <a:rPr lang="zh-CN" altLang="en-US" sz="2400" b="1" dirty="0" smtClean="0"/>
              <a:t>大（</a:t>
            </a:r>
            <a:r>
              <a:rPr lang="en-US" altLang="zh-CN" sz="2400" b="1" dirty="0" smtClean="0"/>
              <a:t>4.18 kJ/kg/℃</a:t>
            </a:r>
            <a:r>
              <a:rPr lang="zh-CN" altLang="en-US" sz="2400" b="1" dirty="0" smtClean="0"/>
              <a:t>）汽</a:t>
            </a:r>
            <a:r>
              <a:rPr lang="zh-CN" altLang="en-US" sz="2400" b="1" dirty="0"/>
              <a:t>化潜热也</a:t>
            </a:r>
            <a:r>
              <a:rPr lang="zh-CN" altLang="en-US" sz="2400" b="1" dirty="0" smtClean="0"/>
              <a:t>大（</a:t>
            </a:r>
            <a:r>
              <a:rPr lang="en-US" altLang="zh-CN" sz="2400" b="1" dirty="0" smtClean="0">
                <a:latin typeface="Times New Roman" pitchFamily="18" charset="0"/>
                <a:cs typeface="Times New Roman" pitchFamily="18" charset="0"/>
              </a:rPr>
              <a:t>2.26</a:t>
            </a:r>
            <a:r>
              <a:rPr lang="en-US" altLang="zh-CN" sz="2400" b="1" dirty="0">
                <a:latin typeface="Times New Roman" pitchFamily="18" charset="0"/>
                <a:cs typeface="Times New Roman" pitchFamily="18" charset="0"/>
                <a:sym typeface="Symbol" pitchFamily="18" charset="2"/>
              </a:rPr>
              <a:t></a:t>
            </a:r>
            <a:r>
              <a:rPr lang="en-US" altLang="zh-CN" sz="2400" b="1" dirty="0" smtClean="0">
                <a:latin typeface="Times New Roman" pitchFamily="18" charset="0"/>
                <a:cs typeface="Times New Roman" pitchFamily="18" charset="0"/>
              </a:rPr>
              <a:t>10</a:t>
            </a:r>
            <a:r>
              <a:rPr lang="en-US" altLang="zh-CN" sz="2400" b="1" baseline="30000" dirty="0" smtClean="0">
                <a:latin typeface="Times New Roman" pitchFamily="18" charset="0"/>
                <a:cs typeface="Times New Roman" pitchFamily="18" charset="0"/>
              </a:rPr>
              <a:t>3 </a:t>
            </a:r>
            <a:r>
              <a:rPr lang="en-US" altLang="zh-CN" sz="2400" b="1" dirty="0" smtClean="0">
                <a:latin typeface="Times New Roman" pitchFamily="18" charset="0"/>
                <a:cs typeface="Times New Roman" pitchFamily="18" charset="0"/>
              </a:rPr>
              <a:t>kJ/kg</a:t>
            </a:r>
            <a:r>
              <a:rPr lang="zh-CN" altLang="en-US" sz="2400" b="1" dirty="0" smtClean="0"/>
              <a:t>），</a:t>
            </a:r>
            <a:r>
              <a:rPr lang="zh-CN" altLang="en-US" sz="2400" b="1" dirty="0"/>
              <a:t>因此水能从燃烧物中吸收大量的热量，使燃烧物和火场的温度迅速下降。</a:t>
            </a:r>
          </a:p>
          <a:p>
            <a:pPr algn="just" eaLnBrk="1" hangingPunct="1">
              <a:lnSpc>
                <a:spcPct val="140000"/>
              </a:lnSpc>
            </a:pPr>
            <a:r>
              <a:rPr lang="zh-CN" altLang="en-US" sz="2400" b="1" dirty="0"/>
              <a:t>（２）水汽化成</a:t>
            </a:r>
            <a:r>
              <a:rPr lang="en-US" altLang="zh-CN" sz="2400" b="1" dirty="0"/>
              <a:t>100℃</a:t>
            </a:r>
            <a:r>
              <a:rPr lang="zh-CN" altLang="en-US" sz="2400" b="1" dirty="0"/>
              <a:t>的蒸汽体积增大</a:t>
            </a:r>
            <a:r>
              <a:rPr lang="en-US" altLang="zh-CN" sz="2400" b="1" dirty="0"/>
              <a:t>1700</a:t>
            </a:r>
            <a:r>
              <a:rPr lang="zh-CN" altLang="en-US" sz="2400" b="1" dirty="0"/>
              <a:t>倍。当大量的水蒸汽笼罩在燃烧物周围时，可以起到稀释空气的作用，同时可以阻止空气进入燃烧区，从</a:t>
            </a:r>
            <a:r>
              <a:rPr lang="zh-CN" altLang="en-US" sz="2400" b="1" dirty="0" smtClean="0"/>
              <a:t>而有</a:t>
            </a:r>
            <a:r>
              <a:rPr lang="zh-CN" altLang="en-US" sz="2400" b="1" dirty="0"/>
              <a:t>效降低火区内的含氧量</a:t>
            </a:r>
            <a:r>
              <a:rPr lang="zh-CN" altLang="en-US" sz="2400" b="1" dirty="0" smtClean="0"/>
              <a:t>，使</a:t>
            </a:r>
            <a:r>
              <a:rPr lang="zh-CN" altLang="en-US" sz="2400" b="1" dirty="0"/>
              <a:t>燃烧因缺氧而熄灭。</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7885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788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F225545-6E21-4943-B97B-23EBFEF0923F}"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6EB54390-6FF6-4825-A7A2-33C6F05BF93C}" type="slidenum">
              <a:rPr lang="zh-CN" altLang="en-US"/>
              <a:pPr>
                <a:defRPr/>
              </a:pPr>
              <a:t>76</a:t>
            </a:fld>
            <a:endParaRPr lang="en-US" altLang="zh-CN"/>
          </a:p>
        </p:txBody>
      </p:sp>
      <p:sp>
        <p:nvSpPr>
          <p:cNvPr id="79876" name="Text Box 4"/>
          <p:cNvSpPr txBox="1">
            <a:spLocks noChangeArrowheads="1"/>
          </p:cNvSpPr>
          <p:nvPr/>
        </p:nvSpPr>
        <p:spPr bwMode="auto">
          <a:xfrm>
            <a:off x="228600" y="1219200"/>
            <a:ext cx="8686800" cy="328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40000"/>
              </a:lnSpc>
            </a:pPr>
            <a:r>
              <a:rPr lang="zh-CN" altLang="en-US" sz="2400" b="1" dirty="0" smtClean="0">
                <a:solidFill>
                  <a:srgbClr val="00CC00"/>
                </a:solidFill>
              </a:rPr>
              <a:t>水</a:t>
            </a:r>
            <a:r>
              <a:rPr lang="zh-CN" altLang="en-US" sz="2400" b="1" dirty="0">
                <a:solidFill>
                  <a:srgbClr val="00CC00"/>
                </a:solidFill>
              </a:rPr>
              <a:t>作为灭火剂的特点：</a:t>
            </a:r>
          </a:p>
          <a:p>
            <a:pPr algn="just" eaLnBrk="1" hangingPunct="1">
              <a:lnSpc>
                <a:spcPct val="140000"/>
              </a:lnSpc>
            </a:pPr>
            <a:r>
              <a:rPr lang="zh-CN" altLang="en-US" sz="2400" b="1" dirty="0"/>
              <a:t>（３）在用水灭火时，加压水流可以喷射到较远的地方，具有较大的冲击作用，能冲过燃烧的表面进入燃烧物的内部，浸湿未燃烧的部分，使之难以燃烧。</a:t>
            </a:r>
          </a:p>
          <a:p>
            <a:pPr algn="just" eaLnBrk="1" hangingPunct="1">
              <a:lnSpc>
                <a:spcPct val="140000"/>
              </a:lnSpc>
            </a:pPr>
            <a:r>
              <a:rPr lang="zh-CN" altLang="en-US" sz="2400" b="1" dirty="0"/>
              <a:t>（４）水可以冲淡或稀释某些易燃液体和气体，能吸收某些气体、蒸汽和烟雾，降低燃烧强度。</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7987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798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8B7AB1C-B11B-4046-8A14-8EA45D3DC326}"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576488C6-23C2-418B-A88C-39FDABF45AC6}" type="slidenum">
              <a:rPr lang="zh-CN" altLang="en-US"/>
              <a:pPr>
                <a:defRPr/>
              </a:pPr>
              <a:t>77</a:t>
            </a:fld>
            <a:endParaRPr lang="en-US" altLang="zh-CN"/>
          </a:p>
        </p:txBody>
      </p:sp>
      <p:sp>
        <p:nvSpPr>
          <p:cNvPr id="80900" name="Text Box 4"/>
          <p:cNvSpPr txBox="1">
            <a:spLocks noChangeArrowheads="1"/>
          </p:cNvSpPr>
          <p:nvPr/>
        </p:nvSpPr>
        <p:spPr bwMode="auto">
          <a:xfrm>
            <a:off x="304800" y="1219200"/>
            <a:ext cx="8686800" cy="393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lnSpc>
                <a:spcPct val="130000"/>
              </a:lnSpc>
            </a:pPr>
            <a:r>
              <a:rPr lang="zh-CN" altLang="en-US" sz="2400" b="1" dirty="0" smtClean="0">
                <a:solidFill>
                  <a:srgbClr val="00CC00"/>
                </a:solidFill>
              </a:rPr>
              <a:t>水</a:t>
            </a:r>
            <a:r>
              <a:rPr lang="zh-CN" altLang="en-US" sz="2400" b="1" dirty="0">
                <a:solidFill>
                  <a:srgbClr val="00CC00"/>
                </a:solidFill>
              </a:rPr>
              <a:t>灭火时的形态及应用范围</a:t>
            </a:r>
            <a:r>
              <a:rPr lang="zh-CN" altLang="en-US" sz="2400" b="1" dirty="0" smtClean="0">
                <a:solidFill>
                  <a:srgbClr val="00CC00"/>
                </a:solidFill>
              </a:rPr>
              <a:t>：、</a:t>
            </a:r>
            <a:endParaRPr lang="en-US" altLang="zh-CN" sz="2400" b="1" dirty="0" smtClean="0">
              <a:solidFill>
                <a:srgbClr val="00CC00"/>
              </a:solidFill>
            </a:endParaRPr>
          </a:p>
          <a:p>
            <a:pPr eaLnBrk="1" hangingPunct="1">
              <a:lnSpc>
                <a:spcPct val="130000"/>
              </a:lnSpc>
            </a:pPr>
            <a:r>
              <a:rPr lang="en-US" altLang="zh-CN" sz="2400" b="1" dirty="0" smtClean="0">
                <a:solidFill>
                  <a:srgbClr val="FF3399"/>
                </a:solidFill>
              </a:rPr>
              <a:t>A</a:t>
            </a:r>
            <a:r>
              <a:rPr lang="zh-CN" altLang="en-US" sz="2400" b="1" dirty="0">
                <a:solidFill>
                  <a:srgbClr val="FF3399"/>
                </a:solidFill>
              </a:rPr>
              <a:t>、直流水和开花水（滴状水）</a:t>
            </a:r>
          </a:p>
          <a:p>
            <a:pPr eaLnBrk="1" hangingPunct="1">
              <a:lnSpc>
                <a:spcPct val="130000"/>
              </a:lnSpc>
            </a:pPr>
            <a:r>
              <a:rPr lang="zh-CN" altLang="en-US" sz="2400" b="1" dirty="0"/>
              <a:t>经水泵加压由直流水枪喷出的柱状水称直流水。由开花水枪喷出的滴状水称开花水。</a:t>
            </a:r>
          </a:p>
          <a:p>
            <a:pPr eaLnBrk="1" hangingPunct="1">
              <a:lnSpc>
                <a:spcPct val="130000"/>
              </a:lnSpc>
            </a:pPr>
            <a:r>
              <a:rPr lang="zh-CN" altLang="en-US" sz="2400" b="1" dirty="0"/>
              <a:t>直流水和开花水可用于扑救一般固体物质的火灾</a:t>
            </a:r>
            <a:r>
              <a:rPr lang="zh-CN" altLang="en-US" sz="2400" b="1" dirty="0" smtClean="0"/>
              <a:t>。如煤</a:t>
            </a:r>
            <a:r>
              <a:rPr lang="zh-CN" altLang="en-US" sz="2400" b="1" dirty="0"/>
              <a:t>炭、木制品、粮草、棉花、橡胶、纸张</a:t>
            </a:r>
            <a:r>
              <a:rPr lang="zh-CN" altLang="en-US" sz="2400" b="1" dirty="0" smtClean="0"/>
              <a:t>等物质的火灾。</a:t>
            </a:r>
            <a:r>
              <a:rPr lang="zh-CN" altLang="en-US" sz="2400" b="1" dirty="0"/>
              <a:t>还可以扑救闪点大于</a:t>
            </a:r>
            <a:r>
              <a:rPr lang="en-US" altLang="zh-CN" sz="2400" b="1" dirty="0"/>
              <a:t>120℃</a:t>
            </a:r>
            <a:r>
              <a:rPr lang="zh-CN" altLang="en-US" sz="2400" b="1" dirty="0"/>
              <a:t>，常温下呈半凝固状态的重油火灾。</a:t>
            </a:r>
          </a:p>
          <a:p>
            <a:pPr eaLnBrk="1" hangingPunct="1">
              <a:lnSpc>
                <a:spcPct val="130000"/>
              </a:lnSpc>
            </a:pPr>
            <a:r>
              <a:rPr lang="zh-CN" altLang="en-US" sz="2400" b="1" dirty="0"/>
              <a:t>与直流水相比，开花水的射程较近，不能远距离使用。</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8090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809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497669B-DE7E-4A34-B150-D335E2358FBE}"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C2D95BEF-801F-4B49-8FD0-AFC13CF2E57B}" type="slidenum">
              <a:rPr lang="zh-CN" altLang="en-US"/>
              <a:pPr>
                <a:defRPr/>
              </a:pPr>
              <a:t>78</a:t>
            </a:fld>
            <a:endParaRPr lang="en-US" altLang="zh-CN"/>
          </a:p>
        </p:txBody>
      </p:sp>
      <p:sp>
        <p:nvSpPr>
          <p:cNvPr id="81924" name="Text Box 4"/>
          <p:cNvSpPr txBox="1">
            <a:spLocks noChangeArrowheads="1"/>
          </p:cNvSpPr>
          <p:nvPr/>
        </p:nvSpPr>
        <p:spPr bwMode="auto">
          <a:xfrm>
            <a:off x="228600" y="1295400"/>
            <a:ext cx="8610600" cy="35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en-US" altLang="zh-CN" sz="2400" b="1" dirty="0" smtClean="0">
                <a:solidFill>
                  <a:srgbClr val="FF3399"/>
                </a:solidFill>
              </a:rPr>
              <a:t>B</a:t>
            </a:r>
            <a:r>
              <a:rPr lang="zh-CN" altLang="en-US" sz="2400" b="1" dirty="0">
                <a:solidFill>
                  <a:srgbClr val="FF3399"/>
                </a:solidFill>
              </a:rPr>
              <a:t>、雾状水：</a:t>
            </a:r>
            <a:r>
              <a:rPr lang="zh-CN" altLang="en-US" sz="2400" b="1" dirty="0"/>
              <a:t>由喷雾水枪喷出，水滴直径小于</a:t>
            </a:r>
            <a:r>
              <a:rPr lang="en-US" altLang="zh-CN" sz="2400" b="1" dirty="0">
                <a:latin typeface="Times New Roman" pitchFamily="18" charset="0"/>
                <a:cs typeface="Times New Roman" pitchFamily="18" charset="0"/>
              </a:rPr>
              <a:t>100</a:t>
            </a:r>
            <a:r>
              <a:rPr lang="el-GR" altLang="zh-CN" sz="2400" b="1" dirty="0">
                <a:latin typeface="Times New Roman" pitchFamily="18" charset="0"/>
                <a:cs typeface="Times New Roman" pitchFamily="18" charset="0"/>
              </a:rPr>
              <a:t>μ</a:t>
            </a:r>
            <a:r>
              <a:rPr lang="en-US" altLang="zh-CN" sz="2400" b="1" dirty="0">
                <a:latin typeface="Times New Roman" pitchFamily="18" charset="0"/>
                <a:cs typeface="Times New Roman" pitchFamily="18" charset="0"/>
              </a:rPr>
              <a:t>m</a:t>
            </a:r>
            <a:r>
              <a:rPr lang="zh-CN" altLang="en-US" sz="2400" b="1" dirty="0"/>
              <a:t>的水流称雾状水。使用雾状水可以大大提高水与燃烧物或火焰的接触面积，因而降温快，灭火效率高。</a:t>
            </a:r>
          </a:p>
          <a:p>
            <a:pPr algn="just" eaLnBrk="1" hangingPunct="1">
              <a:lnSpc>
                <a:spcPct val="150000"/>
              </a:lnSpc>
            </a:pPr>
            <a:r>
              <a:rPr lang="zh-CN" altLang="en-US" sz="2400" b="1" dirty="0"/>
              <a:t>雾状水可用于扑救可燃粉尘、纤维状物质、谷物堆囤等固体物质的火灾， 也可用于电气设备火灾的扑救。</a:t>
            </a:r>
          </a:p>
          <a:p>
            <a:pPr algn="just" eaLnBrk="1" hangingPunct="1">
              <a:lnSpc>
                <a:spcPct val="150000"/>
              </a:lnSpc>
            </a:pPr>
            <a:r>
              <a:rPr lang="zh-CN" altLang="en-US" sz="2400" b="1" dirty="0"/>
              <a:t>与直流水相比，雾状水的射程较近，不能远距离使用。</a:t>
            </a:r>
          </a:p>
        </p:txBody>
      </p:sp>
      <p:sp>
        <p:nvSpPr>
          <p:cNvPr id="12"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81926" name="Group 9"/>
          <p:cNvGrpSpPr>
            <a:grpSpLocks/>
          </p:cNvGrpSpPr>
          <p:nvPr/>
        </p:nvGrpSpPr>
        <p:grpSpPr bwMode="auto">
          <a:xfrm>
            <a:off x="152400" y="152400"/>
            <a:ext cx="2362200" cy="1000125"/>
            <a:chOff x="152400" y="152400"/>
            <a:chExt cx="2362200" cy="1000125"/>
          </a:xfrm>
        </p:grpSpPr>
        <p:sp>
          <p:nvSpPr>
            <p:cNvPr id="14"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819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EBF5084-7630-4CA8-B364-9B319438A709}"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04AE7410-87FB-4578-AA63-F39DBE56D186}" type="slidenum">
              <a:rPr lang="zh-CN" altLang="en-US"/>
              <a:pPr>
                <a:defRPr/>
              </a:pPr>
              <a:t>79</a:t>
            </a:fld>
            <a:endParaRPr lang="en-US" altLang="zh-CN"/>
          </a:p>
        </p:txBody>
      </p:sp>
      <p:sp>
        <p:nvSpPr>
          <p:cNvPr id="82948" name="Text Box 4"/>
          <p:cNvSpPr txBox="1">
            <a:spLocks noChangeArrowheads="1"/>
          </p:cNvSpPr>
          <p:nvPr/>
        </p:nvSpPr>
        <p:spPr bwMode="auto">
          <a:xfrm>
            <a:off x="304800" y="1143381"/>
            <a:ext cx="3429000" cy="4440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30000"/>
              </a:lnSpc>
            </a:pPr>
            <a:r>
              <a:rPr lang="en-US" altLang="zh-CN" sz="2400" b="1" dirty="0" smtClean="0">
                <a:solidFill>
                  <a:srgbClr val="FF3399"/>
                </a:solidFill>
              </a:rPr>
              <a:t>C</a:t>
            </a:r>
            <a:r>
              <a:rPr lang="zh-CN" altLang="en-US" sz="2400" b="1" dirty="0">
                <a:solidFill>
                  <a:srgbClr val="FF3399"/>
                </a:solidFill>
              </a:rPr>
              <a:t>、细水雾技术：</a:t>
            </a:r>
            <a:r>
              <a:rPr lang="zh-CN" altLang="en-US" sz="2400" b="1" dirty="0"/>
              <a:t>采用特定的压力装置将水箱中的水制成滴径只有数微米细水雾，再驱动细水雾直接达到燃烧的火焰表面，通过卷吸等作用，形成一个稳定的隔氧冷却层，使火灾得到有效抑制，直至熄灭。</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8295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829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8295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2030402"/>
            <a:ext cx="476250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7E9BE9FD-5A59-47C4-840E-E63E13C336C7}" type="datetime1">
              <a:rPr lang="zh-CN" altLang="en-US"/>
              <a:pPr>
                <a:defRPr/>
              </a:pPr>
              <a:t>2017/4/18</a:t>
            </a:fld>
            <a:endParaRPr lang="en-US" altLang="zh-CN" dirty="0"/>
          </a:p>
        </p:txBody>
      </p:sp>
      <p:sp>
        <p:nvSpPr>
          <p:cNvPr id="6" name="Slide Number Placeholder 5"/>
          <p:cNvSpPr>
            <a:spLocks noGrp="1"/>
          </p:cNvSpPr>
          <p:nvPr>
            <p:ph type="sldNum" sz="quarter" idx="12"/>
          </p:nvPr>
        </p:nvSpPr>
        <p:spPr/>
        <p:txBody>
          <a:bodyPr/>
          <a:lstStyle/>
          <a:p>
            <a:pPr>
              <a:defRPr/>
            </a:pPr>
            <a:fld id="{FA5E0796-40EB-4609-B01C-CFA6DFCA518F}" type="slidenum">
              <a:rPr lang="zh-CN" altLang="en-US"/>
              <a:pPr>
                <a:defRPr/>
              </a:pPr>
              <a:t>8</a:t>
            </a:fld>
            <a:endParaRPr lang="en-US" altLang="zh-CN"/>
          </a:p>
        </p:txBody>
      </p:sp>
      <p:sp>
        <p:nvSpPr>
          <p:cNvPr id="14340" name="Text Box 4"/>
          <p:cNvSpPr txBox="1">
            <a:spLocks noChangeArrowheads="1"/>
          </p:cNvSpPr>
          <p:nvPr/>
        </p:nvSpPr>
        <p:spPr bwMode="auto">
          <a:xfrm>
            <a:off x="304800" y="1219200"/>
            <a:ext cx="8610600" cy="448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40000"/>
              </a:lnSpc>
            </a:pPr>
            <a:r>
              <a:rPr lang="en-US" altLang="zh-CN" sz="2800" b="1" dirty="0">
                <a:solidFill>
                  <a:srgbClr val="FF0000"/>
                </a:solidFill>
              </a:rPr>
              <a:t>6.1.3 </a:t>
            </a:r>
            <a:r>
              <a:rPr lang="zh-CN" altLang="en-US" sz="2800" b="1" dirty="0">
                <a:solidFill>
                  <a:srgbClr val="FF0000"/>
                </a:solidFill>
              </a:rPr>
              <a:t>火灾与爆炸的区别和关系</a:t>
            </a:r>
          </a:p>
          <a:p>
            <a:pPr algn="just" eaLnBrk="1" hangingPunct="1">
              <a:lnSpc>
                <a:spcPct val="140000"/>
              </a:lnSpc>
            </a:pPr>
            <a:r>
              <a:rPr lang="zh-CN" altLang="en-US" sz="2800" b="1" dirty="0">
                <a:solidFill>
                  <a:srgbClr val="FFFF00"/>
                </a:solidFill>
              </a:rPr>
              <a:t>区别：</a:t>
            </a:r>
            <a:r>
              <a:rPr lang="zh-CN" altLang="en-US" sz="2400" b="1" dirty="0"/>
              <a:t>火灾与爆炸的主要区别 在于两者的发展过程不同。一般情况下，火灾在起火后火场逐渐蔓延扩大，随着时间的延续，损失急剧增长。经验规律是：火灾损失与火灾持续时间的</a:t>
            </a:r>
            <a:r>
              <a:rPr lang="zh-CN" altLang="en-US" sz="2400" b="1" dirty="0">
                <a:solidFill>
                  <a:srgbClr val="FF0000"/>
                </a:solidFill>
              </a:rPr>
              <a:t>平方</a:t>
            </a:r>
            <a:r>
              <a:rPr lang="zh-CN" altLang="en-US" sz="2400" b="1" dirty="0"/>
              <a:t>成正比。因此，对于火灾来说，在初期迅速将其扑灭是非常重要的</a:t>
            </a:r>
            <a:r>
              <a:rPr lang="zh-CN" altLang="en-US" sz="2400" b="1" dirty="0" smtClean="0"/>
              <a:t>。在</a:t>
            </a:r>
            <a:r>
              <a:rPr lang="zh-CN" altLang="en-US" sz="2400" b="1" dirty="0"/>
              <a:t>大多数情况下，爆炸过程在瞬间完成，人员伤亡及物质损失也在瞬间造成。因此，对于爆炸事故来说，更应该强调预防。</a:t>
            </a:r>
          </a:p>
        </p:txBody>
      </p:sp>
      <p:sp>
        <p:nvSpPr>
          <p:cNvPr id="9"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4342" name="Group 9"/>
          <p:cNvGrpSpPr>
            <a:grpSpLocks/>
          </p:cNvGrpSpPr>
          <p:nvPr/>
        </p:nvGrpSpPr>
        <p:grpSpPr bwMode="auto">
          <a:xfrm>
            <a:off x="152400" y="152400"/>
            <a:ext cx="2362200" cy="1000125"/>
            <a:chOff x="152400" y="152400"/>
            <a:chExt cx="2362200" cy="1000125"/>
          </a:xfrm>
        </p:grpSpPr>
        <p:sp>
          <p:nvSpPr>
            <p:cNvPr id="11"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43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73243F7-552D-4458-879B-3018DAFC9297}"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E1AF1B92-5BB1-4CD2-8F69-B098EDB76133}" type="slidenum">
              <a:rPr lang="zh-CN" altLang="en-US"/>
              <a:pPr>
                <a:defRPr/>
              </a:pPr>
              <a:t>80</a:t>
            </a:fld>
            <a:endParaRPr lang="en-US" altLang="zh-CN"/>
          </a:p>
        </p:txBody>
      </p:sp>
      <p:sp>
        <p:nvSpPr>
          <p:cNvPr id="83972" name="Text Box 4"/>
          <p:cNvSpPr txBox="1">
            <a:spLocks noChangeArrowheads="1"/>
          </p:cNvSpPr>
          <p:nvPr/>
        </p:nvSpPr>
        <p:spPr bwMode="auto">
          <a:xfrm>
            <a:off x="350520" y="1295400"/>
            <a:ext cx="8564880"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30000"/>
              </a:lnSpc>
            </a:pPr>
            <a:r>
              <a:rPr lang="zh-CN" altLang="en-US" sz="2400" b="1" dirty="0">
                <a:solidFill>
                  <a:srgbClr val="00CC00"/>
                </a:solidFill>
              </a:rPr>
              <a:t>不能用水扑灭的火灾</a:t>
            </a:r>
          </a:p>
          <a:p>
            <a:pPr algn="just" eaLnBrk="1" hangingPunct="1">
              <a:lnSpc>
                <a:spcPct val="130000"/>
              </a:lnSpc>
            </a:pPr>
            <a:r>
              <a:rPr lang="en-US" altLang="zh-CN" sz="2400" b="1" dirty="0">
                <a:solidFill>
                  <a:srgbClr val="FF3399"/>
                </a:solidFill>
              </a:rPr>
              <a:t>A</a:t>
            </a:r>
            <a:r>
              <a:rPr lang="zh-CN" altLang="en-US" sz="2400" b="1" dirty="0">
                <a:solidFill>
                  <a:srgbClr val="FF3399"/>
                </a:solidFill>
              </a:rPr>
              <a:t>、密度小于水和不溶于水的易燃液体火灾：</a:t>
            </a:r>
            <a:r>
              <a:rPr lang="zh-CN" altLang="en-US" sz="2400" b="1" dirty="0"/>
              <a:t>如汽油、煤油、柴油等油品。因为水的密度大，会很快下沉到这些易燃液体的下面并分层，而油会继续在上层蒸发燃烧；大量的水会携带着油四处流淌，使着火面积扩大。</a:t>
            </a:r>
          </a:p>
          <a:p>
            <a:pPr algn="just" eaLnBrk="1" hangingPunct="1">
              <a:lnSpc>
                <a:spcPct val="130000"/>
              </a:lnSpc>
            </a:pPr>
            <a:r>
              <a:rPr lang="zh-CN" altLang="en-US" sz="2400" b="1" dirty="0"/>
              <a:t>易燃液体的大容量储罐如用水扑救，则水会沉在易燃液体下面，当水被加热到沸点时，将产生爆沸，形成可燃液体的飞溅和溢流，使火势扩大。</a:t>
            </a:r>
          </a:p>
          <a:p>
            <a:pPr algn="just" eaLnBrk="1" hangingPunct="1">
              <a:lnSpc>
                <a:spcPct val="130000"/>
              </a:lnSpc>
            </a:pPr>
            <a:r>
              <a:rPr lang="en-US" altLang="zh-CN" sz="2400" b="1" dirty="0">
                <a:solidFill>
                  <a:srgbClr val="FF3399"/>
                </a:solidFill>
              </a:rPr>
              <a:t>B</a:t>
            </a:r>
            <a:r>
              <a:rPr lang="zh-CN" altLang="en-US" sz="2400" b="1" dirty="0">
                <a:solidFill>
                  <a:srgbClr val="FF3399"/>
                </a:solidFill>
              </a:rPr>
              <a:t>、遇水燃烧的火灾：</a:t>
            </a:r>
            <a:r>
              <a:rPr lang="zh-CN" altLang="en-US" sz="2400" b="1" dirty="0"/>
              <a:t>如活泼金属钠、钾、碳化钙等。</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8397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839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DE447D4E-2B37-485A-9370-22DB0767A8C1}"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D4787067-7675-4F57-BFE9-241AE46BF95F}" type="slidenum">
              <a:rPr lang="zh-CN" altLang="en-US"/>
              <a:pPr>
                <a:defRPr/>
              </a:pPr>
              <a:t>81</a:t>
            </a:fld>
            <a:endParaRPr lang="en-US" altLang="zh-CN"/>
          </a:p>
        </p:txBody>
      </p:sp>
      <p:sp>
        <p:nvSpPr>
          <p:cNvPr id="84996" name="Text Box 4"/>
          <p:cNvSpPr txBox="1">
            <a:spLocks noChangeArrowheads="1"/>
          </p:cNvSpPr>
          <p:nvPr/>
        </p:nvSpPr>
        <p:spPr bwMode="auto">
          <a:xfrm>
            <a:off x="228600" y="1447800"/>
            <a:ext cx="8686800"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zh-CN" altLang="en-US" sz="2400" b="1" dirty="0">
                <a:solidFill>
                  <a:srgbClr val="00CC00"/>
                </a:solidFill>
              </a:rPr>
              <a:t>不能用水扑灭的火灾</a:t>
            </a:r>
          </a:p>
          <a:p>
            <a:pPr algn="just" eaLnBrk="1" hangingPunct="1">
              <a:lnSpc>
                <a:spcPct val="150000"/>
              </a:lnSpc>
            </a:pPr>
            <a:r>
              <a:rPr lang="en-US" altLang="zh-CN" sz="2400" b="1" dirty="0">
                <a:solidFill>
                  <a:srgbClr val="FF3399"/>
                </a:solidFill>
              </a:rPr>
              <a:t>C</a:t>
            </a:r>
            <a:r>
              <a:rPr lang="zh-CN" altLang="en-US" sz="2400" b="1" dirty="0">
                <a:solidFill>
                  <a:srgbClr val="FF3399"/>
                </a:solidFill>
              </a:rPr>
              <a:t>、硫酸、盐酸、和硝酸引发的火灾：</a:t>
            </a:r>
            <a:r>
              <a:rPr lang="zh-CN" altLang="en-US" sz="2400" b="1" dirty="0"/>
              <a:t>强大水流的冲击能使酸飞溅，酸溅在人身上导致烧伤。</a:t>
            </a:r>
            <a:endParaRPr lang="en-US" altLang="zh-CN" sz="2400" b="1" dirty="0">
              <a:solidFill>
                <a:srgbClr val="FF3399"/>
              </a:solidFill>
            </a:endParaRPr>
          </a:p>
          <a:p>
            <a:pPr algn="just" eaLnBrk="1" hangingPunct="1">
              <a:lnSpc>
                <a:spcPct val="150000"/>
              </a:lnSpc>
            </a:pPr>
            <a:r>
              <a:rPr lang="en-US" altLang="zh-CN" sz="2400" b="1" dirty="0">
                <a:solidFill>
                  <a:srgbClr val="FF3399"/>
                </a:solidFill>
              </a:rPr>
              <a:t>D</a:t>
            </a:r>
            <a:r>
              <a:rPr lang="zh-CN" altLang="en-US" sz="2400" b="1" dirty="0">
                <a:solidFill>
                  <a:srgbClr val="FF3399"/>
                </a:solidFill>
              </a:rPr>
              <a:t>、电器设备火灾：</a:t>
            </a:r>
            <a:r>
              <a:rPr lang="zh-CN" altLang="en-US" sz="2400" b="1" dirty="0"/>
              <a:t>水是良导体，在未切断电源的情况下，可造成触电。未切断电源之前，电器设备火灾不能用水扑救。</a:t>
            </a:r>
            <a:endParaRPr lang="en-US" altLang="zh-CN" sz="2400" b="1" dirty="0">
              <a:solidFill>
                <a:srgbClr val="FF3399"/>
              </a:solidFill>
            </a:endParaRPr>
          </a:p>
          <a:p>
            <a:pPr algn="just" eaLnBrk="1" hangingPunct="1">
              <a:lnSpc>
                <a:spcPct val="150000"/>
              </a:lnSpc>
            </a:pPr>
            <a:r>
              <a:rPr lang="en-US" altLang="zh-CN" sz="2400" b="1" dirty="0">
                <a:solidFill>
                  <a:srgbClr val="FF3399"/>
                </a:solidFill>
              </a:rPr>
              <a:t>E</a:t>
            </a:r>
            <a:r>
              <a:rPr lang="zh-CN" altLang="en-US" sz="2400" b="1" dirty="0">
                <a:solidFill>
                  <a:srgbClr val="FF3399"/>
                </a:solidFill>
              </a:rPr>
              <a:t>、高温化工设备火灾：</a:t>
            </a:r>
            <a:r>
              <a:rPr lang="zh-CN" altLang="en-US" sz="2400" b="1" dirty="0"/>
              <a:t>用水扑救高温化工设备火灾时，高温设备遇水发生骤冷，可能引起设备的变型或爆裂。</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8499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850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71D4CBB-EFA9-46DF-8333-7CF2868D4E55}"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5CA36626-46D2-412F-BB05-C0D23B335510}" type="slidenum">
              <a:rPr lang="zh-CN" altLang="en-US"/>
              <a:pPr>
                <a:defRPr/>
              </a:pPr>
              <a:t>82</a:t>
            </a:fld>
            <a:endParaRPr lang="en-US" altLang="zh-CN"/>
          </a:p>
        </p:txBody>
      </p:sp>
      <p:sp>
        <p:nvSpPr>
          <p:cNvPr id="98308" name="Text Box 4"/>
          <p:cNvSpPr txBox="1">
            <a:spLocks noChangeArrowheads="1"/>
          </p:cNvSpPr>
          <p:nvPr/>
        </p:nvSpPr>
        <p:spPr bwMode="auto">
          <a:xfrm>
            <a:off x="304800" y="1447800"/>
            <a:ext cx="8534400"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40000"/>
              </a:lnSpc>
            </a:pPr>
            <a:r>
              <a:rPr lang="en-US" altLang="zh-CN" sz="2400" b="1" dirty="0" smtClean="0">
                <a:solidFill>
                  <a:srgbClr val="FFFF00"/>
                </a:solidFill>
              </a:rPr>
              <a:t>2</a:t>
            </a:r>
            <a:r>
              <a:rPr lang="zh-CN" altLang="en-US" sz="2400" b="1" dirty="0" smtClean="0">
                <a:solidFill>
                  <a:srgbClr val="FFFF00"/>
                </a:solidFill>
              </a:rPr>
              <a:t>、</a:t>
            </a:r>
            <a:r>
              <a:rPr lang="zh-CN" altLang="en-US" sz="2400" b="1" dirty="0">
                <a:solidFill>
                  <a:srgbClr val="FFFF00"/>
                </a:solidFill>
              </a:rPr>
              <a:t>水型灭火剂（</a:t>
            </a:r>
            <a:r>
              <a:rPr lang="en-US" altLang="zh-CN" sz="2400" b="1" dirty="0">
                <a:solidFill>
                  <a:srgbClr val="FFFF00"/>
                </a:solidFill>
              </a:rPr>
              <a:t>MS</a:t>
            </a:r>
            <a:r>
              <a:rPr lang="zh-CN" altLang="en-US" sz="2400" b="1" dirty="0">
                <a:solidFill>
                  <a:srgbClr val="FFFF00"/>
                </a:solidFill>
              </a:rPr>
              <a:t>）</a:t>
            </a:r>
          </a:p>
          <a:p>
            <a:pPr algn="just" eaLnBrk="1" hangingPunct="1">
              <a:lnSpc>
                <a:spcPct val="140000"/>
              </a:lnSpc>
            </a:pPr>
            <a:r>
              <a:rPr lang="zh-CN" altLang="en-US" sz="2400" b="1" dirty="0"/>
              <a:t>水型灭火剂也叫酸碱灭火剂，它是利用碳酸氢钠与硫酸作用，生成</a:t>
            </a:r>
            <a:r>
              <a:rPr lang="en-US" altLang="zh-CN" sz="2400" b="1" dirty="0"/>
              <a:t>CO</a:t>
            </a:r>
            <a:r>
              <a:rPr lang="en-US" altLang="zh-CN" sz="2400" b="1" baseline="-25000" dirty="0"/>
              <a:t>2</a:t>
            </a:r>
            <a:r>
              <a:rPr lang="zh-CN" altLang="en-US" sz="2400" b="1" dirty="0"/>
              <a:t>和水来达到灭火的作用。</a:t>
            </a:r>
            <a:endParaRPr lang="en-US" altLang="zh-CN" sz="2400" b="1" dirty="0"/>
          </a:p>
          <a:p>
            <a:pPr algn="just" eaLnBrk="1" hangingPunct="1">
              <a:lnSpc>
                <a:spcPct val="140000"/>
              </a:lnSpc>
            </a:pPr>
            <a:endParaRPr lang="zh-CN" altLang="en-US" sz="2400" b="1" dirty="0"/>
          </a:p>
          <a:p>
            <a:pPr algn="ctr" eaLnBrk="1" hangingPunct="1">
              <a:lnSpc>
                <a:spcPct val="140000"/>
              </a:lnSpc>
            </a:pPr>
            <a:r>
              <a:rPr lang="en-US" altLang="zh-CN" sz="2400" b="1" dirty="0">
                <a:solidFill>
                  <a:srgbClr val="FF0000"/>
                </a:solidFill>
              </a:rPr>
              <a:t>NaHCO</a:t>
            </a:r>
            <a:r>
              <a:rPr lang="en-US" altLang="zh-CN" sz="2400" b="1" baseline="-25000" dirty="0">
                <a:solidFill>
                  <a:srgbClr val="FF0000"/>
                </a:solidFill>
              </a:rPr>
              <a:t>3</a:t>
            </a:r>
            <a:r>
              <a:rPr lang="en-US" altLang="zh-CN" sz="2400" b="1" dirty="0">
                <a:solidFill>
                  <a:srgbClr val="FF0000"/>
                </a:solidFill>
              </a:rPr>
              <a:t> + H</a:t>
            </a:r>
            <a:r>
              <a:rPr lang="en-US" altLang="zh-CN" sz="2400" b="1" baseline="-25000" dirty="0">
                <a:solidFill>
                  <a:srgbClr val="FF0000"/>
                </a:solidFill>
              </a:rPr>
              <a:t>2</a:t>
            </a:r>
            <a:r>
              <a:rPr lang="en-US" altLang="zh-CN" sz="2400" b="1" dirty="0">
                <a:solidFill>
                  <a:srgbClr val="FF0000"/>
                </a:solidFill>
              </a:rPr>
              <a:t>SO</a:t>
            </a:r>
            <a:r>
              <a:rPr lang="en-US" altLang="zh-CN" sz="2400" b="1" baseline="-25000" dirty="0">
                <a:solidFill>
                  <a:srgbClr val="FF0000"/>
                </a:solidFill>
              </a:rPr>
              <a:t>4</a:t>
            </a:r>
            <a:r>
              <a:rPr lang="en-US" altLang="zh-CN" sz="2400" b="1" dirty="0">
                <a:solidFill>
                  <a:srgbClr val="FF0000"/>
                </a:solidFill>
              </a:rPr>
              <a:t> = Na</a:t>
            </a:r>
            <a:r>
              <a:rPr lang="en-US" altLang="zh-CN" sz="2400" b="1" baseline="-25000" dirty="0">
                <a:solidFill>
                  <a:srgbClr val="FF0000"/>
                </a:solidFill>
              </a:rPr>
              <a:t>2</a:t>
            </a:r>
            <a:r>
              <a:rPr lang="en-US" altLang="zh-CN" sz="2400" b="1" dirty="0">
                <a:solidFill>
                  <a:srgbClr val="FF0000"/>
                </a:solidFill>
              </a:rPr>
              <a:t>SO</a:t>
            </a:r>
            <a:r>
              <a:rPr lang="en-US" altLang="zh-CN" sz="2400" b="1" baseline="-25000" dirty="0">
                <a:solidFill>
                  <a:srgbClr val="FF0000"/>
                </a:solidFill>
              </a:rPr>
              <a:t>4</a:t>
            </a:r>
            <a:r>
              <a:rPr lang="en-US" altLang="zh-CN" sz="2400" b="1" dirty="0">
                <a:solidFill>
                  <a:srgbClr val="FF0000"/>
                </a:solidFill>
              </a:rPr>
              <a:t> + 2H</a:t>
            </a:r>
            <a:r>
              <a:rPr lang="en-US" altLang="zh-CN" sz="2400" b="1" baseline="-25000" dirty="0">
                <a:solidFill>
                  <a:srgbClr val="FF0000"/>
                </a:solidFill>
              </a:rPr>
              <a:t>2</a:t>
            </a:r>
            <a:r>
              <a:rPr lang="en-US" altLang="zh-CN" sz="2400" b="1" dirty="0">
                <a:solidFill>
                  <a:srgbClr val="FF0000"/>
                </a:solidFill>
              </a:rPr>
              <a:t>O + CO</a:t>
            </a:r>
            <a:r>
              <a:rPr lang="en-US" altLang="zh-CN" sz="2400" b="1" baseline="-25000" dirty="0">
                <a:solidFill>
                  <a:srgbClr val="FF0000"/>
                </a:solidFill>
              </a:rPr>
              <a:t>2</a:t>
            </a:r>
            <a:r>
              <a:rPr lang="en-US" altLang="zh-CN" sz="2400" b="1" dirty="0">
                <a:solidFill>
                  <a:srgbClr val="FF0000"/>
                </a:solidFill>
              </a:rPr>
              <a:t> ↑</a:t>
            </a:r>
          </a:p>
          <a:p>
            <a:pPr algn="just" eaLnBrk="1" hangingPunct="1">
              <a:lnSpc>
                <a:spcPct val="140000"/>
              </a:lnSpc>
            </a:pPr>
            <a:endParaRPr lang="en-US" altLang="zh-CN" sz="2400" b="1" dirty="0"/>
          </a:p>
          <a:p>
            <a:pPr algn="just" eaLnBrk="1" hangingPunct="1">
              <a:lnSpc>
                <a:spcPct val="140000"/>
              </a:lnSpc>
            </a:pPr>
            <a:r>
              <a:rPr lang="zh-CN" altLang="en-US" sz="2400" b="1" dirty="0"/>
              <a:t>这种水型灭火剂用来扑灭非忌水物质的火灾，它在低温下易结冰，天气寒冷的地区不宜使用。</a:t>
            </a:r>
          </a:p>
        </p:txBody>
      </p:sp>
      <p:sp>
        <p:nvSpPr>
          <p:cNvPr id="12"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98310" name="Group 9"/>
          <p:cNvGrpSpPr>
            <a:grpSpLocks/>
          </p:cNvGrpSpPr>
          <p:nvPr/>
        </p:nvGrpSpPr>
        <p:grpSpPr bwMode="auto">
          <a:xfrm>
            <a:off x="152400" y="152400"/>
            <a:ext cx="2362200" cy="1000125"/>
            <a:chOff x="152400" y="152400"/>
            <a:chExt cx="2362200" cy="1000125"/>
          </a:xfrm>
        </p:grpSpPr>
        <p:sp>
          <p:nvSpPr>
            <p:cNvPr id="14"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983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429377979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F3B8D9C0-E49D-45DB-949F-310FCF73BA6B}"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82F24446-D2B4-4185-9140-26ADB001973D}" type="slidenum">
              <a:rPr lang="zh-CN" altLang="en-US"/>
              <a:pPr>
                <a:defRPr/>
              </a:pPr>
              <a:t>83</a:t>
            </a:fld>
            <a:endParaRPr lang="en-US" altLang="zh-CN"/>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86021"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860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TextBox 10"/>
          <p:cNvSpPr txBox="1"/>
          <p:nvPr/>
        </p:nvSpPr>
        <p:spPr>
          <a:xfrm>
            <a:off x="457200" y="1219200"/>
            <a:ext cx="8458200" cy="5262563"/>
          </a:xfrm>
          <a:prstGeom prst="rect">
            <a:avLst/>
          </a:prstGeom>
          <a:noFill/>
        </p:spPr>
        <p:txBody>
          <a:bodyPr wrap="square">
            <a:spAutoFit/>
          </a:bodyPr>
          <a:lstStyle/>
          <a:p>
            <a:pPr marL="342900" indent="-342900" algn="just">
              <a:lnSpc>
                <a:spcPct val="150000"/>
              </a:lnSpc>
              <a:defRPr/>
            </a:pPr>
            <a:r>
              <a:rPr lang="en-US" altLang="zh-CN" sz="2400" b="1" dirty="0" smtClean="0">
                <a:solidFill>
                  <a:srgbClr val="FFFF00"/>
                </a:solidFill>
              </a:rPr>
              <a:t>3</a:t>
            </a:r>
            <a:r>
              <a:rPr lang="zh-CN" altLang="en-US" sz="2400" b="1" dirty="0" smtClean="0">
                <a:solidFill>
                  <a:srgbClr val="FFFF00"/>
                </a:solidFill>
              </a:rPr>
              <a:t>、</a:t>
            </a:r>
            <a:r>
              <a:rPr lang="zh-CN" altLang="en-US" sz="2400" b="1" dirty="0">
                <a:solidFill>
                  <a:srgbClr val="FFFF00"/>
                </a:solidFill>
              </a:rPr>
              <a:t>泡沫灭火剂</a:t>
            </a:r>
          </a:p>
          <a:p>
            <a:pPr algn="just" latinLnBrk="1">
              <a:lnSpc>
                <a:spcPct val="150000"/>
              </a:lnSpc>
              <a:defRPr/>
            </a:pPr>
            <a:r>
              <a:rPr lang="zh-CN" altLang="en-US" sz="2400" b="1" dirty="0"/>
              <a:t>泡沫灭火剂是扑</a:t>
            </a:r>
            <a:r>
              <a:rPr lang="zh-CN" altLang="en-US" sz="2400" b="1" dirty="0" smtClean="0"/>
              <a:t>灭易</a:t>
            </a:r>
            <a:r>
              <a:rPr lang="zh-CN" altLang="en-US" sz="2400" b="1" dirty="0"/>
              <a:t>燃液体的有效灭火剂。它主要是在液体表面形成凝聚的泡沫漂浮层，起窒息和冷却作用。</a:t>
            </a:r>
          </a:p>
          <a:p>
            <a:pPr marL="342900" indent="-342900" algn="just">
              <a:lnSpc>
                <a:spcPct val="150000"/>
              </a:lnSpc>
              <a:defRPr/>
            </a:pPr>
            <a:r>
              <a:rPr lang="zh-CN" altLang="en-US" sz="2400" b="1" dirty="0">
                <a:solidFill>
                  <a:srgbClr val="00CC00"/>
                </a:solidFill>
              </a:rPr>
              <a:t>分类</a:t>
            </a:r>
          </a:p>
          <a:p>
            <a:pPr marL="342900" indent="-342900" algn="just">
              <a:lnSpc>
                <a:spcPct val="150000"/>
              </a:lnSpc>
              <a:buFontTx/>
              <a:buAutoNum type="alphaUcPeriod"/>
              <a:defRPr/>
            </a:pPr>
            <a:r>
              <a:rPr lang="zh-CN" altLang="en-US" sz="2400" b="1" dirty="0"/>
              <a:t>化学泡沫</a:t>
            </a:r>
          </a:p>
          <a:p>
            <a:pPr marL="342900" indent="-342900" algn="just">
              <a:lnSpc>
                <a:spcPct val="150000"/>
              </a:lnSpc>
              <a:buFontTx/>
              <a:buAutoNum type="alphaUcPeriod"/>
              <a:defRPr/>
            </a:pPr>
            <a:r>
              <a:rPr lang="zh-CN" altLang="en-US" sz="2400" b="1" dirty="0"/>
              <a:t>空气泡沫</a:t>
            </a:r>
          </a:p>
          <a:p>
            <a:pPr marL="342900" indent="-342900" algn="just">
              <a:lnSpc>
                <a:spcPct val="150000"/>
              </a:lnSpc>
              <a:buFontTx/>
              <a:buAutoNum type="alphaUcPeriod"/>
              <a:defRPr/>
            </a:pPr>
            <a:r>
              <a:rPr lang="zh-CN" altLang="en-US" sz="2400" b="1" dirty="0"/>
              <a:t>氟蛋白泡沫</a:t>
            </a:r>
          </a:p>
          <a:p>
            <a:pPr marL="342900" indent="-342900" algn="just">
              <a:lnSpc>
                <a:spcPct val="150000"/>
              </a:lnSpc>
              <a:buFontTx/>
              <a:buAutoNum type="alphaUcPeriod"/>
              <a:defRPr/>
            </a:pPr>
            <a:r>
              <a:rPr lang="zh-CN" altLang="en-US" sz="2400" b="1" dirty="0"/>
              <a:t>水成膜泡沫</a:t>
            </a:r>
          </a:p>
          <a:p>
            <a:pPr marL="342900" indent="-342900" algn="just">
              <a:lnSpc>
                <a:spcPct val="150000"/>
              </a:lnSpc>
              <a:buFontTx/>
              <a:buAutoNum type="alphaUcPeriod"/>
              <a:defRPr/>
            </a:pPr>
            <a:r>
              <a:rPr lang="zh-CN" altLang="en-US" sz="2400" b="1" dirty="0"/>
              <a:t>抗溶性泡沫</a:t>
            </a:r>
            <a:endParaRPr lang="zh-CN" altLang="en-US" sz="2400" dirty="0"/>
          </a:p>
        </p:txBody>
      </p:sp>
      <p:pic>
        <p:nvPicPr>
          <p:cNvPr id="2" name="Picture 2" descr="C:\Users\Jidong\Desktop\储压式机械泡沫灭火器.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3052763"/>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4F8CD9C-D54C-4C97-888C-C8A89CD9C957}"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054F7D69-199D-409A-A016-E071FBD0A651}" type="slidenum">
              <a:rPr lang="zh-CN" altLang="en-US"/>
              <a:pPr>
                <a:defRPr/>
              </a:pPr>
              <a:t>84</a:t>
            </a:fld>
            <a:endParaRPr lang="en-US" altLang="zh-CN"/>
          </a:p>
        </p:txBody>
      </p:sp>
      <p:sp>
        <p:nvSpPr>
          <p:cNvPr id="87044" name="Text Box 4"/>
          <p:cNvSpPr txBox="1">
            <a:spLocks noChangeArrowheads="1"/>
          </p:cNvSpPr>
          <p:nvPr/>
        </p:nvSpPr>
        <p:spPr bwMode="auto">
          <a:xfrm>
            <a:off x="228600" y="1295400"/>
            <a:ext cx="86868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r>
              <a:rPr lang="en-US" altLang="zh-CN" sz="2400" b="1" dirty="0">
                <a:solidFill>
                  <a:srgbClr val="FF33CC"/>
                </a:solidFill>
              </a:rPr>
              <a:t>A</a:t>
            </a:r>
            <a:r>
              <a:rPr lang="zh-CN" altLang="en-US" sz="2400" b="1" dirty="0">
                <a:solidFill>
                  <a:srgbClr val="FF33CC"/>
                </a:solidFill>
              </a:rPr>
              <a:t>、化学泡沫灭火剂 （</a:t>
            </a:r>
            <a:r>
              <a:rPr lang="en-US" altLang="zh-CN" sz="2400" b="1" dirty="0">
                <a:solidFill>
                  <a:srgbClr val="FF33CC"/>
                </a:solidFill>
              </a:rPr>
              <a:t>MP</a:t>
            </a:r>
            <a:r>
              <a:rPr lang="zh-CN" altLang="en-US" sz="2400" b="1" dirty="0">
                <a:solidFill>
                  <a:srgbClr val="FF33CC"/>
                </a:solidFill>
              </a:rPr>
              <a:t>）：</a:t>
            </a:r>
            <a:r>
              <a:rPr lang="zh-CN" altLang="en-US" sz="2400" b="1" dirty="0"/>
              <a:t>常用的化学泡沫灭火剂主要是由水，酸性盐（硫酸铝）和碱性盐（碳酸氢钠）与少量的发泡剂（植物水解蛋白质或甘草粉）以及少量的稳定剂（三氯化铁）等混合后而生成的泡沫。</a:t>
            </a:r>
            <a:endParaRPr lang="en-US" altLang="zh-CN" sz="2400" b="1" dirty="0"/>
          </a:p>
          <a:p>
            <a:pPr algn="just" eaLnBrk="1" hangingPunct="1"/>
            <a:endParaRPr lang="zh-CN" altLang="en-US" sz="2400" b="1" dirty="0"/>
          </a:p>
          <a:p>
            <a:pPr algn="ctr" eaLnBrk="1" hangingPunct="1"/>
            <a:r>
              <a:rPr lang="en-US" altLang="zh-CN" sz="2400" b="1" dirty="0"/>
              <a:t>6NaHCO</a:t>
            </a:r>
            <a:r>
              <a:rPr lang="en-US" altLang="zh-CN" sz="2400" b="1" baseline="-25000" dirty="0"/>
              <a:t>3</a:t>
            </a:r>
            <a:r>
              <a:rPr lang="en-US" altLang="zh-CN" sz="2400" b="1" dirty="0"/>
              <a:t> + Al</a:t>
            </a:r>
            <a:r>
              <a:rPr lang="en-US" altLang="zh-CN" sz="2400" b="1" baseline="-25000" dirty="0"/>
              <a:t>2</a:t>
            </a:r>
            <a:r>
              <a:rPr lang="en-US" altLang="zh-CN" sz="2400" b="1" dirty="0"/>
              <a:t>(SO</a:t>
            </a:r>
            <a:r>
              <a:rPr lang="en-US" altLang="zh-CN" sz="2400" b="1" baseline="-25000" dirty="0"/>
              <a:t>4</a:t>
            </a:r>
            <a:r>
              <a:rPr lang="en-US" altLang="zh-CN" sz="2400" b="1" dirty="0"/>
              <a:t>)</a:t>
            </a:r>
            <a:r>
              <a:rPr lang="en-US" altLang="zh-CN" sz="2400" b="1" baseline="-25000" dirty="0"/>
              <a:t>3</a:t>
            </a:r>
            <a:r>
              <a:rPr lang="en-US" altLang="zh-CN" sz="2400" b="1" dirty="0"/>
              <a:t> = 2Al(OH)</a:t>
            </a:r>
            <a:r>
              <a:rPr lang="en-US" altLang="zh-CN" sz="2400" b="1" baseline="-25000" dirty="0"/>
              <a:t>3</a:t>
            </a:r>
            <a:r>
              <a:rPr lang="en-US" altLang="zh-CN" sz="2400" b="1" dirty="0"/>
              <a:t> + 3Na</a:t>
            </a:r>
            <a:r>
              <a:rPr lang="en-US" altLang="zh-CN" sz="2400" b="1" baseline="-25000" dirty="0"/>
              <a:t>2</a:t>
            </a:r>
            <a:r>
              <a:rPr lang="en-US" altLang="zh-CN" sz="2400" b="1" dirty="0"/>
              <a:t>SO</a:t>
            </a:r>
            <a:r>
              <a:rPr lang="en-US" altLang="zh-CN" sz="2400" b="1" baseline="-25000" dirty="0"/>
              <a:t>4</a:t>
            </a:r>
            <a:r>
              <a:rPr lang="en-US" altLang="zh-CN" sz="2400" b="1" dirty="0"/>
              <a:t> + 6CO</a:t>
            </a:r>
            <a:r>
              <a:rPr lang="en-US" altLang="zh-CN" sz="2400" b="1" baseline="-25000" dirty="0"/>
              <a:t>2</a:t>
            </a:r>
            <a:r>
              <a:rPr lang="en-US" altLang="zh-CN" sz="2400" b="1" dirty="0"/>
              <a:t> ↑</a:t>
            </a:r>
          </a:p>
          <a:p>
            <a:pPr algn="just" eaLnBrk="1" hangingPunct="1"/>
            <a:endParaRPr lang="en-US" altLang="zh-CN" sz="2400" b="1" dirty="0"/>
          </a:p>
          <a:p>
            <a:pPr algn="just" eaLnBrk="1" hangingPunct="1"/>
            <a:r>
              <a:rPr lang="zh-CN" altLang="en-US" sz="2400" b="1" dirty="0"/>
              <a:t>化学泡沫灭火剂在发生作用后生成大量的</a:t>
            </a:r>
            <a:r>
              <a:rPr lang="en-US" altLang="zh-CN" sz="2400" b="1" dirty="0"/>
              <a:t>CO</a:t>
            </a:r>
            <a:r>
              <a:rPr lang="en-US" altLang="zh-CN" sz="2400" b="1" baseline="-25000" dirty="0"/>
              <a:t>2</a:t>
            </a:r>
            <a:r>
              <a:rPr lang="zh-CN" altLang="en-US" sz="2400" b="1" dirty="0"/>
              <a:t>气体，它与发泡剂作用生成许多气泡。这种泡沫的密度小，具有粘性，能覆盖在着火物体的表面上隔绝空气。同时</a:t>
            </a:r>
            <a:r>
              <a:rPr lang="en-US" altLang="zh-CN" sz="2400" b="1" dirty="0"/>
              <a:t>CO</a:t>
            </a:r>
            <a:r>
              <a:rPr lang="en-US" altLang="zh-CN" sz="2400" b="1" baseline="-25000" dirty="0"/>
              <a:t>2</a:t>
            </a:r>
            <a:r>
              <a:rPr lang="zh-CN" altLang="en-US" sz="2400" b="1" dirty="0"/>
              <a:t>又是惰性气体，不助燃。</a:t>
            </a:r>
          </a:p>
          <a:p>
            <a:pPr algn="just" eaLnBrk="1" hangingPunct="1"/>
            <a:r>
              <a:rPr lang="zh-CN" altLang="en-US" sz="2400" b="1" dirty="0">
                <a:solidFill>
                  <a:srgbClr val="FF0000"/>
                </a:solidFill>
              </a:rPr>
              <a:t>禁忌：</a:t>
            </a:r>
            <a:r>
              <a:rPr lang="zh-CN" altLang="en-US" sz="2400" b="1" dirty="0"/>
              <a:t>化学泡沫灭火剂不能用来扑救忌</a:t>
            </a:r>
            <a:r>
              <a:rPr lang="zh-CN" altLang="en-US" sz="2400" b="1" dirty="0" smtClean="0"/>
              <a:t>水的</a:t>
            </a:r>
            <a:r>
              <a:rPr lang="zh-CN" altLang="en-US" sz="2400" b="1" dirty="0"/>
              <a:t>化学物质和电器设备的火灾。</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8704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870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D2E766D-5CFA-4453-9FD8-88A653C8BECD}" type="datetime1">
              <a:rPr lang="zh-CN" altLang="en-US"/>
              <a:pPr>
                <a:defRPr/>
              </a:pPr>
              <a:t>2017/4/18</a:t>
            </a:fld>
            <a:endParaRPr lang="en-US" altLang="zh-CN" dirty="0"/>
          </a:p>
        </p:txBody>
      </p:sp>
      <p:sp>
        <p:nvSpPr>
          <p:cNvPr id="6" name="Slide Number Placeholder 5"/>
          <p:cNvSpPr>
            <a:spLocks noGrp="1"/>
          </p:cNvSpPr>
          <p:nvPr>
            <p:ph type="sldNum" sz="quarter" idx="12"/>
          </p:nvPr>
        </p:nvSpPr>
        <p:spPr/>
        <p:txBody>
          <a:bodyPr/>
          <a:lstStyle/>
          <a:p>
            <a:pPr>
              <a:defRPr/>
            </a:pPr>
            <a:fld id="{46ECAD60-BC07-4BE7-9606-075BA4A5F77B}" type="slidenum">
              <a:rPr lang="zh-CN" altLang="en-US"/>
              <a:pPr>
                <a:defRPr/>
              </a:pPr>
              <a:t>85</a:t>
            </a:fld>
            <a:endParaRPr lang="en-US" altLang="zh-CN"/>
          </a:p>
        </p:txBody>
      </p:sp>
      <p:sp>
        <p:nvSpPr>
          <p:cNvPr id="88068" name="Text Box 4"/>
          <p:cNvSpPr txBox="1">
            <a:spLocks noChangeArrowheads="1"/>
          </p:cNvSpPr>
          <p:nvPr/>
        </p:nvSpPr>
        <p:spPr bwMode="auto">
          <a:xfrm>
            <a:off x="304800" y="1295400"/>
            <a:ext cx="84582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en-US" altLang="zh-CN" sz="2800" b="1" dirty="0">
                <a:solidFill>
                  <a:srgbClr val="FF33CC"/>
                </a:solidFill>
              </a:rPr>
              <a:t>B</a:t>
            </a:r>
            <a:r>
              <a:rPr lang="zh-CN" altLang="en-US" sz="2800" b="1" dirty="0">
                <a:solidFill>
                  <a:srgbClr val="FF33CC"/>
                </a:solidFill>
              </a:rPr>
              <a:t>、空气泡沫灭火剂 （</a:t>
            </a:r>
            <a:r>
              <a:rPr lang="en-US" altLang="zh-CN" sz="2800" b="1" dirty="0">
                <a:solidFill>
                  <a:srgbClr val="FF33CC"/>
                </a:solidFill>
              </a:rPr>
              <a:t>MPE</a:t>
            </a:r>
            <a:r>
              <a:rPr lang="zh-CN" altLang="en-US" sz="2800" b="1" dirty="0">
                <a:solidFill>
                  <a:srgbClr val="FF33CC"/>
                </a:solidFill>
              </a:rPr>
              <a:t>）：</a:t>
            </a:r>
            <a:r>
              <a:rPr lang="zh-CN" altLang="en-US" sz="2400" b="1" dirty="0"/>
              <a:t>空气泡沫灭火剂即普通蛋白质泡沫。它是一定比例的泡沫液、水和空气经过机械作用相互混合后形成的膜状泡沫群。泡沫的相对密度为</a:t>
            </a:r>
            <a:r>
              <a:rPr lang="en-US" altLang="zh-CN" sz="2400" b="1" dirty="0"/>
              <a:t>0.11-0.16</a:t>
            </a:r>
            <a:r>
              <a:rPr lang="zh-CN" altLang="en-US" sz="2400" b="1" dirty="0"/>
              <a:t>，气泡中的气体是空气</a:t>
            </a:r>
            <a:r>
              <a:rPr lang="zh-CN" altLang="en-US" sz="2400" b="1" dirty="0" smtClean="0"/>
              <a:t>。制造空气泡沫的泡</a:t>
            </a:r>
            <a:r>
              <a:rPr lang="zh-CN" altLang="en-US" sz="2400" b="1" dirty="0"/>
              <a:t>沫液是动物或植物蛋白经水解而成。</a:t>
            </a:r>
          </a:p>
          <a:p>
            <a:pPr algn="just" eaLnBrk="1" hangingPunct="1">
              <a:lnSpc>
                <a:spcPct val="150000"/>
              </a:lnSpc>
            </a:pPr>
            <a:r>
              <a:rPr lang="zh-CN" altLang="en-US" sz="2800" b="1" dirty="0">
                <a:solidFill>
                  <a:srgbClr val="FF3300"/>
                </a:solidFill>
              </a:rPr>
              <a:t>作用原理：</a:t>
            </a:r>
            <a:r>
              <a:rPr lang="zh-CN" altLang="en-US" sz="2400" b="1" dirty="0"/>
              <a:t>当以一定厚</a:t>
            </a:r>
            <a:r>
              <a:rPr lang="zh-CN" altLang="en-US" sz="2400" b="1" dirty="0" smtClean="0"/>
              <a:t>度泡沫覆</a:t>
            </a:r>
            <a:r>
              <a:rPr lang="zh-CN" altLang="en-US" sz="2400" b="1" dirty="0"/>
              <a:t>盖在可燃和易燃液体的表面后，可以阻挡易燃或可</a:t>
            </a:r>
            <a:r>
              <a:rPr lang="zh-CN" altLang="en-US" sz="2400" b="1" dirty="0" smtClean="0"/>
              <a:t>燃液体的</a:t>
            </a:r>
            <a:r>
              <a:rPr lang="zh-CN" altLang="en-US" sz="2400" b="1" dirty="0"/>
              <a:t>蒸汽进入火焰区，使空气与液面隔离，也防止火焰区的热量传入可燃和易燃液体表面，减少蒸发。</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8807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880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2777948-90AA-4537-B79D-A6AA148F644C}" type="datetime1">
              <a:rPr lang="zh-CN" altLang="en-US"/>
              <a:pPr>
                <a:defRPr/>
              </a:pPr>
              <a:t>2017/4/18</a:t>
            </a:fld>
            <a:endParaRPr lang="en-US" altLang="zh-CN" dirty="0"/>
          </a:p>
        </p:txBody>
      </p:sp>
      <p:sp>
        <p:nvSpPr>
          <p:cNvPr id="6" name="Slide Number Placeholder 5"/>
          <p:cNvSpPr>
            <a:spLocks noGrp="1"/>
          </p:cNvSpPr>
          <p:nvPr>
            <p:ph type="sldNum" sz="quarter" idx="12"/>
          </p:nvPr>
        </p:nvSpPr>
        <p:spPr/>
        <p:txBody>
          <a:bodyPr/>
          <a:lstStyle/>
          <a:p>
            <a:pPr>
              <a:defRPr/>
            </a:pPr>
            <a:fld id="{DF25A0F5-0156-4414-914D-923E6E1E1098}" type="slidenum">
              <a:rPr lang="zh-CN" altLang="en-US"/>
              <a:pPr>
                <a:defRPr/>
              </a:pPr>
              <a:t>86</a:t>
            </a:fld>
            <a:endParaRPr lang="en-US" altLang="zh-CN"/>
          </a:p>
        </p:txBody>
      </p:sp>
      <p:sp>
        <p:nvSpPr>
          <p:cNvPr id="89092" name="Text Box 4"/>
          <p:cNvSpPr txBox="1">
            <a:spLocks noChangeArrowheads="1"/>
          </p:cNvSpPr>
          <p:nvPr/>
        </p:nvSpPr>
        <p:spPr bwMode="auto">
          <a:xfrm>
            <a:off x="304800" y="1447800"/>
            <a:ext cx="86106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en-US" altLang="zh-CN" sz="2800" b="1" dirty="0">
                <a:solidFill>
                  <a:srgbClr val="FF33CC"/>
                </a:solidFill>
              </a:rPr>
              <a:t>B</a:t>
            </a:r>
            <a:r>
              <a:rPr lang="zh-CN" altLang="en-US" sz="2800" b="1" dirty="0">
                <a:solidFill>
                  <a:srgbClr val="FF33CC"/>
                </a:solidFill>
              </a:rPr>
              <a:t>、空气泡沫灭火剂 （</a:t>
            </a:r>
            <a:r>
              <a:rPr lang="en-US" altLang="zh-CN" sz="2800" b="1" dirty="0">
                <a:solidFill>
                  <a:srgbClr val="FF33CC"/>
                </a:solidFill>
              </a:rPr>
              <a:t>MPE</a:t>
            </a:r>
            <a:r>
              <a:rPr lang="zh-CN" altLang="en-US" sz="2800" b="1" dirty="0">
                <a:solidFill>
                  <a:srgbClr val="FF33CC"/>
                </a:solidFill>
              </a:rPr>
              <a:t>）：</a:t>
            </a:r>
          </a:p>
          <a:p>
            <a:pPr algn="just" eaLnBrk="1" hangingPunct="1">
              <a:lnSpc>
                <a:spcPct val="150000"/>
              </a:lnSpc>
            </a:pPr>
            <a:r>
              <a:rPr lang="zh-CN" altLang="en-US" sz="2800" b="1" dirty="0">
                <a:solidFill>
                  <a:srgbClr val="FF0000"/>
                </a:solidFill>
              </a:rPr>
              <a:t>禁忌：</a:t>
            </a:r>
            <a:r>
              <a:rPr lang="zh-CN" altLang="en-US" sz="2400" b="1" dirty="0"/>
              <a:t>构成泡沫的水溶液能溶解于酒精、丙酮和其他溶剂中，使泡沫遭到破坏，故空气泡沫灭火剂不适用于扑救醇、酮、醚等有机溶剂的火灾，不能用来扑救忌</a:t>
            </a:r>
            <a:r>
              <a:rPr lang="zh-CN" altLang="en-US" sz="2400" b="1" dirty="0" smtClean="0"/>
              <a:t>水的</a:t>
            </a:r>
            <a:r>
              <a:rPr lang="zh-CN" altLang="en-US" sz="2400" b="1" dirty="0"/>
              <a:t>化学物质和电器设备的火灾。</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8909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890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97FCEB43-AFB5-438E-A0C3-0B92976179F1}" type="datetime1">
              <a:rPr lang="zh-CN" altLang="en-US"/>
              <a:pPr>
                <a:defRPr/>
              </a:pPr>
              <a:t>2017/4/18</a:t>
            </a:fld>
            <a:endParaRPr lang="en-US" altLang="zh-CN" dirty="0"/>
          </a:p>
        </p:txBody>
      </p:sp>
      <p:sp>
        <p:nvSpPr>
          <p:cNvPr id="6" name="Slide Number Placeholder 5"/>
          <p:cNvSpPr>
            <a:spLocks noGrp="1"/>
          </p:cNvSpPr>
          <p:nvPr>
            <p:ph type="sldNum" sz="quarter" idx="12"/>
          </p:nvPr>
        </p:nvSpPr>
        <p:spPr/>
        <p:txBody>
          <a:bodyPr/>
          <a:lstStyle/>
          <a:p>
            <a:pPr>
              <a:defRPr/>
            </a:pPr>
            <a:fld id="{1EEBB46D-3805-49B0-A415-9AF50AF6A125}" type="slidenum">
              <a:rPr lang="zh-CN" altLang="en-US"/>
              <a:pPr>
                <a:defRPr/>
              </a:pPr>
              <a:t>87</a:t>
            </a:fld>
            <a:endParaRPr lang="en-US" altLang="zh-CN" dirty="0"/>
          </a:p>
        </p:txBody>
      </p:sp>
      <p:sp>
        <p:nvSpPr>
          <p:cNvPr id="90116" name="Text Box 4"/>
          <p:cNvSpPr txBox="1">
            <a:spLocks noChangeArrowheads="1"/>
          </p:cNvSpPr>
          <p:nvPr/>
        </p:nvSpPr>
        <p:spPr bwMode="auto">
          <a:xfrm>
            <a:off x="152400" y="1219200"/>
            <a:ext cx="87630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en-US" altLang="zh-CN" sz="2800" b="1" dirty="0">
                <a:solidFill>
                  <a:srgbClr val="FF33CC"/>
                </a:solidFill>
              </a:rPr>
              <a:t>C</a:t>
            </a:r>
            <a:r>
              <a:rPr lang="zh-CN" altLang="en-US" sz="2800" b="1" dirty="0">
                <a:solidFill>
                  <a:srgbClr val="FF33CC"/>
                </a:solidFill>
              </a:rPr>
              <a:t>、氟蛋白泡沫灭火剂 （</a:t>
            </a:r>
            <a:r>
              <a:rPr lang="en-US" altLang="zh-CN" sz="2800" b="1" dirty="0">
                <a:solidFill>
                  <a:srgbClr val="FF33CC"/>
                </a:solidFill>
              </a:rPr>
              <a:t>MPF</a:t>
            </a:r>
            <a:r>
              <a:rPr lang="zh-CN" altLang="en-US" sz="2800" b="1" dirty="0">
                <a:solidFill>
                  <a:srgbClr val="FF33CC"/>
                </a:solidFill>
              </a:rPr>
              <a:t>）：</a:t>
            </a:r>
            <a:r>
              <a:rPr lang="zh-CN" altLang="en-US" sz="2400" b="1" dirty="0"/>
              <a:t>普通蛋白泡沫与油接触</a:t>
            </a:r>
            <a:r>
              <a:rPr lang="zh-CN" altLang="en-US" sz="2400" b="1" dirty="0" smtClean="0"/>
              <a:t>时会</a:t>
            </a:r>
            <a:r>
              <a:rPr lang="zh-CN" altLang="en-US" sz="2400" b="1" dirty="0"/>
              <a:t>受到油类的污</a:t>
            </a:r>
            <a:r>
              <a:rPr lang="zh-CN" altLang="en-US" sz="2400" b="1" dirty="0" smtClean="0"/>
              <a:t>染，</a:t>
            </a:r>
            <a:r>
              <a:rPr lang="zh-CN" altLang="en-US" sz="2400" b="1" dirty="0"/>
              <a:t>泡沫本</a:t>
            </a:r>
            <a:r>
              <a:rPr lang="zh-CN" altLang="en-US" sz="2400" b="1" dirty="0" smtClean="0"/>
              <a:t>身所含</a:t>
            </a:r>
            <a:r>
              <a:rPr lang="zh-CN" altLang="en-US" sz="2400" b="1" dirty="0"/>
              <a:t>的油足</a:t>
            </a:r>
            <a:r>
              <a:rPr lang="zh-CN" altLang="en-US" sz="2400" b="1" dirty="0" smtClean="0"/>
              <a:t>以</a:t>
            </a:r>
            <a:r>
              <a:rPr lang="zh-CN" altLang="en-US" sz="2400" b="1" dirty="0"/>
              <a:t>发生</a:t>
            </a:r>
            <a:r>
              <a:rPr lang="zh-CN" altLang="en-US" sz="2400" b="1" dirty="0" smtClean="0"/>
              <a:t>燃</a:t>
            </a:r>
            <a:r>
              <a:rPr lang="zh-CN" altLang="en-US" sz="2400" b="1" dirty="0"/>
              <a:t>烧，导致泡沫破坏。普通空气泡沫层中含有</a:t>
            </a:r>
            <a:r>
              <a:rPr lang="en-US" altLang="zh-CN" sz="2400" b="1" dirty="0"/>
              <a:t>10%</a:t>
            </a:r>
            <a:r>
              <a:rPr lang="zh-CN" altLang="en-US" sz="2400" b="1" dirty="0"/>
              <a:t>的油时即开始燃烧。在空气泡沫中加入氟碳表面活性剂，即生成氟蛋白泡沫。氟蛋白泡沫被油的污染程度较小，不易燃烧破裂</a:t>
            </a:r>
            <a:r>
              <a:rPr lang="zh-CN" altLang="en-US" sz="2400" b="1" dirty="0" smtClean="0"/>
              <a:t>，即使泡</a:t>
            </a:r>
            <a:r>
              <a:rPr lang="zh-CN" altLang="en-US" sz="2400" b="1" dirty="0"/>
              <a:t>沫中含油</a:t>
            </a:r>
            <a:r>
              <a:rPr lang="zh-CN" altLang="en-US" sz="2400" b="1" dirty="0" smtClean="0"/>
              <a:t>量达到</a:t>
            </a:r>
            <a:r>
              <a:rPr lang="en-US" altLang="zh-CN" sz="2400" b="1" dirty="0" smtClean="0"/>
              <a:t>25</a:t>
            </a:r>
            <a:r>
              <a:rPr lang="en-US" altLang="zh-CN" sz="2400" b="1" dirty="0"/>
              <a:t>%</a:t>
            </a:r>
            <a:r>
              <a:rPr lang="zh-CN" altLang="en-US" sz="2400" b="1" dirty="0"/>
              <a:t>也不会燃烧。</a:t>
            </a:r>
            <a:endParaRPr lang="en-US" altLang="zh-CN" sz="2400" b="1" dirty="0"/>
          </a:p>
          <a:p>
            <a:pPr algn="just" eaLnBrk="1" hangingPunct="1">
              <a:lnSpc>
                <a:spcPct val="150000"/>
              </a:lnSpc>
            </a:pPr>
            <a:r>
              <a:rPr lang="zh-CN" altLang="en-US" sz="2800" b="1" dirty="0">
                <a:solidFill>
                  <a:srgbClr val="FF0000"/>
                </a:solidFill>
              </a:rPr>
              <a:t>应用：</a:t>
            </a:r>
            <a:r>
              <a:rPr lang="zh-CN" altLang="en-US" sz="2400" b="1" dirty="0"/>
              <a:t>氟蛋白泡沫灭火剂适用于在较高温度下油类的灭火，并适用于液下喷射灭火。</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9011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901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0CA9DFA-9364-4870-BAA4-679BECA3E330}" type="datetime1">
              <a:rPr lang="zh-CN" altLang="en-US"/>
              <a:pPr>
                <a:defRPr/>
              </a:pPr>
              <a:t>2017/4/18</a:t>
            </a:fld>
            <a:endParaRPr lang="en-US" altLang="zh-CN" dirty="0"/>
          </a:p>
        </p:txBody>
      </p:sp>
      <p:sp>
        <p:nvSpPr>
          <p:cNvPr id="6" name="Slide Number Placeholder 5"/>
          <p:cNvSpPr>
            <a:spLocks noGrp="1"/>
          </p:cNvSpPr>
          <p:nvPr>
            <p:ph type="sldNum" sz="quarter" idx="12"/>
          </p:nvPr>
        </p:nvSpPr>
        <p:spPr/>
        <p:txBody>
          <a:bodyPr/>
          <a:lstStyle/>
          <a:p>
            <a:pPr>
              <a:defRPr/>
            </a:pPr>
            <a:fld id="{454E46A1-600C-4733-923B-2F04DA577DF2}" type="slidenum">
              <a:rPr lang="zh-CN" altLang="en-US"/>
              <a:pPr>
                <a:defRPr/>
              </a:pPr>
              <a:t>88</a:t>
            </a:fld>
            <a:endParaRPr lang="en-US" altLang="zh-CN"/>
          </a:p>
        </p:txBody>
      </p:sp>
      <p:sp>
        <p:nvSpPr>
          <p:cNvPr id="91140" name="Text Box 4"/>
          <p:cNvSpPr txBox="1">
            <a:spLocks noChangeArrowheads="1"/>
          </p:cNvSpPr>
          <p:nvPr/>
        </p:nvSpPr>
        <p:spPr bwMode="auto">
          <a:xfrm>
            <a:off x="381000" y="1524000"/>
            <a:ext cx="8382000" cy="29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en-US" altLang="zh-CN" sz="2800" b="1" dirty="0">
                <a:solidFill>
                  <a:srgbClr val="FF33CC"/>
                </a:solidFill>
              </a:rPr>
              <a:t>D</a:t>
            </a:r>
            <a:r>
              <a:rPr lang="zh-CN" altLang="en-US" sz="2800" b="1" dirty="0">
                <a:solidFill>
                  <a:srgbClr val="FF33CC"/>
                </a:solidFill>
              </a:rPr>
              <a:t>、水成膜泡沫灭火剂 （</a:t>
            </a:r>
            <a:r>
              <a:rPr lang="en-US" altLang="zh-CN" sz="2800" b="1" dirty="0">
                <a:solidFill>
                  <a:srgbClr val="FF33CC"/>
                </a:solidFill>
              </a:rPr>
              <a:t>MPQ</a:t>
            </a:r>
            <a:r>
              <a:rPr lang="zh-CN" altLang="en-US" sz="2800" b="1" dirty="0">
                <a:solidFill>
                  <a:srgbClr val="FF33CC"/>
                </a:solidFill>
              </a:rPr>
              <a:t>）：</a:t>
            </a:r>
            <a:r>
              <a:rPr lang="zh-CN" altLang="en-US" sz="2400" b="1" dirty="0"/>
              <a:t>水成膜泡沫灭火剂又称“轻水”泡沫灭火剂， 或氟化学泡沫灭火剂。它由氟碳表面活性剂、无氟表面活性剂（碳氢表面活性剂或聚硅氧烷表面活性剂）和改进泡沫性能的添加剂（泡沫稳定剂、抗冻剂、助溶剂以及增稠剂等）及水组成。</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9114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911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FCB5B00-4E83-4309-93D8-2F9F4CC3C1A8}" type="datetime1">
              <a:rPr lang="zh-CN" altLang="en-US"/>
              <a:pPr>
                <a:defRPr/>
              </a:pPr>
              <a:t>2017/4/18</a:t>
            </a:fld>
            <a:endParaRPr lang="en-US" altLang="zh-CN" dirty="0"/>
          </a:p>
        </p:txBody>
      </p:sp>
      <p:sp>
        <p:nvSpPr>
          <p:cNvPr id="6" name="Slide Number Placeholder 5"/>
          <p:cNvSpPr>
            <a:spLocks noGrp="1"/>
          </p:cNvSpPr>
          <p:nvPr>
            <p:ph type="sldNum" sz="quarter" idx="12"/>
          </p:nvPr>
        </p:nvSpPr>
        <p:spPr/>
        <p:txBody>
          <a:bodyPr/>
          <a:lstStyle/>
          <a:p>
            <a:pPr>
              <a:defRPr/>
            </a:pPr>
            <a:fld id="{F27CCA42-6A11-4F87-AE4F-D24C0D3D740E}" type="slidenum">
              <a:rPr lang="zh-CN" altLang="en-US"/>
              <a:pPr>
                <a:defRPr/>
              </a:pPr>
              <a:t>89</a:t>
            </a:fld>
            <a:endParaRPr lang="en-US" altLang="zh-CN"/>
          </a:p>
        </p:txBody>
      </p:sp>
      <p:sp>
        <p:nvSpPr>
          <p:cNvPr id="92164" name="Text Box 4"/>
          <p:cNvSpPr txBox="1">
            <a:spLocks noChangeArrowheads="1"/>
          </p:cNvSpPr>
          <p:nvPr/>
        </p:nvSpPr>
        <p:spPr bwMode="auto">
          <a:xfrm>
            <a:off x="228600" y="1219200"/>
            <a:ext cx="86868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en-US" altLang="zh-CN" sz="2800" b="1" dirty="0">
                <a:solidFill>
                  <a:srgbClr val="FF33CC"/>
                </a:solidFill>
              </a:rPr>
              <a:t>E</a:t>
            </a:r>
            <a:r>
              <a:rPr lang="zh-CN" altLang="en-US" sz="2800" b="1" dirty="0">
                <a:solidFill>
                  <a:srgbClr val="FF33CC"/>
                </a:solidFill>
              </a:rPr>
              <a:t>、抗溶性泡沫灭火剂 （</a:t>
            </a:r>
            <a:r>
              <a:rPr lang="en-US" altLang="zh-CN" sz="2800" b="1" dirty="0">
                <a:solidFill>
                  <a:srgbClr val="FF33CC"/>
                </a:solidFill>
              </a:rPr>
              <a:t>MPK</a:t>
            </a:r>
            <a:r>
              <a:rPr lang="zh-CN" altLang="en-US" sz="2800" b="1" dirty="0">
                <a:solidFill>
                  <a:srgbClr val="FF33CC"/>
                </a:solidFill>
              </a:rPr>
              <a:t>）：</a:t>
            </a:r>
            <a:r>
              <a:rPr lang="zh-CN" altLang="en-US" sz="2400" b="1" dirty="0"/>
              <a:t>在蛋白质水解液中添加有机酸金属配合盐制成了蛋白抗溶性泡沫灭火剂。有机金属配合盐与水接触时，析出不溶于水的有机金属皂。当产生泡沫时，析出的有机金属皂在泡沫层上面形成连续的固体薄膜。这层薄膜能有效地防止水溶性有机溶剂吸收泡沫中的水分，使泡沫能持久地覆盖在溶剂液面上，而起到灭火的作用。</a:t>
            </a:r>
          </a:p>
          <a:p>
            <a:pPr algn="just" eaLnBrk="1" hangingPunct="1">
              <a:lnSpc>
                <a:spcPct val="150000"/>
              </a:lnSpc>
            </a:pPr>
            <a:r>
              <a:rPr lang="zh-CN" altLang="en-US" sz="2800" b="1" dirty="0">
                <a:solidFill>
                  <a:srgbClr val="FF0000"/>
                </a:solidFill>
              </a:rPr>
              <a:t>应用：</a:t>
            </a:r>
            <a:r>
              <a:rPr lang="zh-CN" altLang="en-US" sz="2400" b="1" dirty="0"/>
              <a:t>可以扑救液体烃类的火灾，还可以有效地扑灭水溶性有机溶剂的火灾。</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9216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921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98F9330-B273-4E66-9AB9-CBB7490CCB5A}"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E887F18C-A1EE-4D02-80BC-64317C2F9C47}" type="slidenum">
              <a:rPr lang="zh-CN" altLang="en-US"/>
              <a:pPr>
                <a:defRPr/>
              </a:pPr>
              <a:t>9</a:t>
            </a:fld>
            <a:endParaRPr lang="en-US" altLang="zh-CN"/>
          </a:p>
        </p:txBody>
      </p:sp>
      <p:sp>
        <p:nvSpPr>
          <p:cNvPr id="15364" name="Text Box 4"/>
          <p:cNvSpPr txBox="1">
            <a:spLocks noChangeArrowheads="1"/>
          </p:cNvSpPr>
          <p:nvPr/>
        </p:nvSpPr>
        <p:spPr bwMode="auto">
          <a:xfrm>
            <a:off x="228600" y="1295400"/>
            <a:ext cx="8686800"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40000"/>
              </a:lnSpc>
            </a:pPr>
            <a:r>
              <a:rPr lang="zh-CN" altLang="en-US" sz="2800" b="1" dirty="0">
                <a:solidFill>
                  <a:srgbClr val="FFFF00"/>
                </a:solidFill>
              </a:rPr>
              <a:t>关系</a:t>
            </a:r>
            <a:r>
              <a:rPr lang="zh-CN" altLang="en-US" sz="2800" b="1" dirty="0" smtClean="0">
                <a:solidFill>
                  <a:srgbClr val="FFFF00"/>
                </a:solidFill>
              </a:rPr>
              <a:t>：</a:t>
            </a:r>
            <a:r>
              <a:rPr lang="zh-CN" altLang="en-US" sz="2400" b="1" dirty="0" smtClean="0"/>
              <a:t>火</a:t>
            </a:r>
            <a:r>
              <a:rPr lang="zh-CN" altLang="en-US" sz="2400" b="1" dirty="0"/>
              <a:t>灾与大多数（化学）爆炸事故均由氧化反应导致，因此二者可能同时发生，也可能相互引发、转化，形成复杂的情况。</a:t>
            </a:r>
          </a:p>
          <a:p>
            <a:pPr algn="just" eaLnBrk="1" hangingPunct="1">
              <a:lnSpc>
                <a:spcPct val="140000"/>
              </a:lnSpc>
            </a:pPr>
            <a:r>
              <a:rPr lang="zh-CN" altLang="en-US" sz="2400" b="1" dirty="0">
                <a:solidFill>
                  <a:srgbClr val="FF33CC"/>
                </a:solidFill>
              </a:rPr>
              <a:t>火灾引起爆炸：</a:t>
            </a:r>
            <a:r>
              <a:rPr lang="zh-CN" altLang="en-US" sz="2400" b="1" dirty="0"/>
              <a:t>火灾中的明火与高温可引起易燃物爆炸。如油库或炸药失火，可能引起密封的油桶、炸药的爆炸；一些低温下不会爆炸的物质在火场的高温下有变成爆炸物的可能。</a:t>
            </a:r>
          </a:p>
          <a:p>
            <a:pPr algn="just" eaLnBrk="1" hangingPunct="1">
              <a:lnSpc>
                <a:spcPct val="140000"/>
              </a:lnSpc>
            </a:pPr>
            <a:r>
              <a:rPr lang="zh-CN" altLang="en-US" sz="2400" b="1" dirty="0">
                <a:solidFill>
                  <a:srgbClr val="FF33CC"/>
                </a:solidFill>
              </a:rPr>
              <a:t>爆炸引起火灾：</a:t>
            </a:r>
            <a:r>
              <a:rPr lang="zh-CN" altLang="en-US" sz="2400" b="1" dirty="0"/>
              <a:t>爆炸抛出的易燃物可能引起大面积火灾。如密封的油桶爆炸后，由于油品的外泄引起火灾。</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536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53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5936E25-9B17-42D2-8F2D-46698599407F}"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553C9B21-AAAC-4CDA-9449-2D3BBADE2D60}" type="slidenum">
              <a:rPr lang="zh-CN" altLang="en-US"/>
              <a:pPr>
                <a:defRPr/>
              </a:pPr>
              <a:t>90</a:t>
            </a:fld>
            <a:endParaRPr lang="en-US" altLang="zh-CN"/>
          </a:p>
        </p:txBody>
      </p:sp>
      <p:sp>
        <p:nvSpPr>
          <p:cNvPr id="93188" name="Text Box 4"/>
          <p:cNvSpPr txBox="1">
            <a:spLocks noChangeArrowheads="1"/>
          </p:cNvSpPr>
          <p:nvPr/>
        </p:nvSpPr>
        <p:spPr bwMode="auto">
          <a:xfrm>
            <a:off x="228600" y="1295400"/>
            <a:ext cx="8763000" cy="3162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60000"/>
              </a:lnSpc>
            </a:pPr>
            <a:r>
              <a:rPr lang="zh-CN" altLang="en-US" sz="2800" b="1" dirty="0">
                <a:solidFill>
                  <a:srgbClr val="00CC00"/>
                </a:solidFill>
              </a:rPr>
              <a:t>发泡倍数</a:t>
            </a:r>
          </a:p>
          <a:p>
            <a:pPr algn="ctr" eaLnBrk="1" hangingPunct="1">
              <a:lnSpc>
                <a:spcPct val="160000"/>
              </a:lnSpc>
            </a:pPr>
            <a:r>
              <a:rPr lang="zh-CN" altLang="en-US" sz="2800" b="1" dirty="0">
                <a:solidFill>
                  <a:srgbClr val="FF3399"/>
                </a:solidFill>
              </a:rPr>
              <a:t>发泡倍数 </a:t>
            </a:r>
            <a:r>
              <a:rPr lang="en-US" altLang="zh-CN" sz="2800" b="1" dirty="0">
                <a:solidFill>
                  <a:srgbClr val="FF3399"/>
                </a:solidFill>
              </a:rPr>
              <a:t>= </a:t>
            </a:r>
            <a:r>
              <a:rPr lang="zh-CN" altLang="en-US" sz="2800" b="1" dirty="0">
                <a:solidFill>
                  <a:srgbClr val="FF3399"/>
                </a:solidFill>
              </a:rPr>
              <a:t>泡沫体积</a:t>
            </a:r>
            <a:r>
              <a:rPr lang="en-US" altLang="zh-CN" sz="2800" b="1" dirty="0">
                <a:solidFill>
                  <a:srgbClr val="FF3399"/>
                </a:solidFill>
              </a:rPr>
              <a:t>/</a:t>
            </a:r>
            <a:r>
              <a:rPr lang="zh-CN" altLang="en-US" sz="2800" b="1" dirty="0">
                <a:solidFill>
                  <a:srgbClr val="FF3399"/>
                </a:solidFill>
              </a:rPr>
              <a:t>溶剂体积</a:t>
            </a:r>
            <a:endParaRPr lang="zh-CN" altLang="en-US" sz="2800" b="1" dirty="0"/>
          </a:p>
          <a:p>
            <a:pPr algn="just" eaLnBrk="1" hangingPunct="1">
              <a:lnSpc>
                <a:spcPct val="160000"/>
              </a:lnSpc>
            </a:pPr>
            <a:r>
              <a:rPr lang="zh-CN" altLang="en-US" sz="2400" b="1" dirty="0"/>
              <a:t>根据泡沫灭火剂溶液成泡后体积膨胀率的大小，泡沫灭火剂可以分为低倍数、中倍数和高倍数三种。发泡倍数在</a:t>
            </a:r>
            <a:r>
              <a:rPr lang="en-US" altLang="zh-CN" sz="2400" b="1" dirty="0"/>
              <a:t>20</a:t>
            </a:r>
            <a:r>
              <a:rPr lang="zh-CN" altLang="en-US" sz="2400" b="1" dirty="0"/>
              <a:t>以下的为低倍数，</a:t>
            </a:r>
            <a:r>
              <a:rPr lang="en-US" altLang="zh-CN" sz="2400" b="1" dirty="0"/>
              <a:t>20-40</a:t>
            </a:r>
            <a:r>
              <a:rPr lang="zh-CN" altLang="en-US" sz="2400" b="1" dirty="0"/>
              <a:t>倍的为中倍数，</a:t>
            </a:r>
            <a:r>
              <a:rPr lang="en-US" altLang="zh-CN" sz="2400" b="1" dirty="0"/>
              <a:t>100</a:t>
            </a:r>
            <a:r>
              <a:rPr lang="zh-CN" altLang="en-US" sz="2400" b="1" dirty="0"/>
              <a:t>倍以上的为高倍数</a:t>
            </a:r>
            <a:r>
              <a:rPr lang="zh-CN" altLang="en-US" sz="2400" b="1" dirty="0" smtClean="0"/>
              <a:t>。</a:t>
            </a:r>
            <a:endParaRPr lang="zh-CN" altLang="en-US" sz="2400" b="1" dirty="0"/>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93190"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931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9DF28B2F-977D-4195-BBA5-73CECE94213F}"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A7498BDD-A05B-4220-BA09-00615ED4B77A}" type="slidenum">
              <a:rPr lang="zh-CN" altLang="en-US"/>
              <a:pPr>
                <a:defRPr/>
              </a:pPr>
              <a:t>91</a:t>
            </a:fld>
            <a:endParaRPr lang="en-US" altLang="zh-CN"/>
          </a:p>
        </p:txBody>
      </p:sp>
      <p:sp>
        <p:nvSpPr>
          <p:cNvPr id="94212" name="Text Box 4"/>
          <p:cNvSpPr txBox="1">
            <a:spLocks noChangeArrowheads="1"/>
          </p:cNvSpPr>
          <p:nvPr/>
        </p:nvSpPr>
        <p:spPr bwMode="auto">
          <a:xfrm>
            <a:off x="228600" y="1295400"/>
            <a:ext cx="4953000"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en-US" altLang="zh-CN" b="1" dirty="0" smtClean="0">
                <a:solidFill>
                  <a:srgbClr val="FFFF00"/>
                </a:solidFill>
              </a:rPr>
              <a:t>4</a:t>
            </a:r>
            <a:r>
              <a:rPr lang="zh-CN" altLang="en-US" b="1" dirty="0" smtClean="0">
                <a:solidFill>
                  <a:srgbClr val="FFFF00"/>
                </a:solidFill>
              </a:rPr>
              <a:t>、</a:t>
            </a:r>
            <a:r>
              <a:rPr lang="en-US" altLang="zh-CN" b="1" dirty="0">
                <a:solidFill>
                  <a:srgbClr val="FFFF00"/>
                </a:solidFill>
              </a:rPr>
              <a:t>CO</a:t>
            </a:r>
            <a:r>
              <a:rPr lang="en-US" altLang="zh-CN" b="1" baseline="-25000" dirty="0">
                <a:solidFill>
                  <a:srgbClr val="FFFF00"/>
                </a:solidFill>
              </a:rPr>
              <a:t>2</a:t>
            </a:r>
            <a:r>
              <a:rPr lang="zh-CN" altLang="en-US" b="1" dirty="0">
                <a:solidFill>
                  <a:srgbClr val="FFFF00"/>
                </a:solidFill>
              </a:rPr>
              <a:t>灭火剂</a:t>
            </a:r>
          </a:p>
          <a:p>
            <a:pPr algn="just" eaLnBrk="1" hangingPunct="1">
              <a:lnSpc>
                <a:spcPct val="150000"/>
              </a:lnSpc>
            </a:pPr>
            <a:r>
              <a:rPr lang="zh-CN" altLang="en-US" b="1" dirty="0">
                <a:solidFill>
                  <a:srgbClr val="FF3399"/>
                </a:solidFill>
              </a:rPr>
              <a:t>原理：</a:t>
            </a:r>
            <a:r>
              <a:rPr lang="en-US" altLang="zh-CN" sz="1800" b="1" dirty="0"/>
              <a:t>CO</a:t>
            </a:r>
            <a:r>
              <a:rPr lang="en-US" altLang="zh-CN" sz="1800" b="1" baseline="-25000" dirty="0"/>
              <a:t>2</a:t>
            </a:r>
            <a:r>
              <a:rPr lang="zh-CN" altLang="en-US" sz="1800" b="1" dirty="0"/>
              <a:t>为无色无味的气体，相对密度</a:t>
            </a:r>
            <a:r>
              <a:rPr lang="en-US" altLang="zh-CN" sz="1800" b="1" dirty="0"/>
              <a:t>1.529</a:t>
            </a:r>
            <a:r>
              <a:rPr lang="zh-CN" altLang="en-US" sz="1800" b="1" dirty="0"/>
              <a:t>，比水重，不燃烧也不助燃。</a:t>
            </a:r>
            <a:r>
              <a:rPr lang="en-US" altLang="zh-CN" sz="1800" b="1" dirty="0"/>
              <a:t>CO</a:t>
            </a:r>
            <a:r>
              <a:rPr lang="en-US" altLang="zh-CN" sz="1800" b="1" baseline="-25000" dirty="0"/>
              <a:t>2</a:t>
            </a:r>
            <a:r>
              <a:rPr lang="zh-CN" altLang="en-US" sz="1800" b="1" dirty="0"/>
              <a:t>经过压缩液化灌入钢瓶内，制成</a:t>
            </a:r>
            <a:r>
              <a:rPr lang="en-US" altLang="zh-CN" sz="1800" b="1" dirty="0"/>
              <a:t>CO</a:t>
            </a:r>
            <a:r>
              <a:rPr lang="en-US" altLang="zh-CN" sz="1800" b="1" baseline="-25000" dirty="0"/>
              <a:t>2</a:t>
            </a:r>
            <a:r>
              <a:rPr lang="zh-CN" altLang="en-US" sz="1800" b="1" dirty="0"/>
              <a:t>灭火剂（</a:t>
            </a:r>
            <a:r>
              <a:rPr lang="en-US" altLang="zh-CN" sz="1800" b="1" dirty="0"/>
              <a:t>MT</a:t>
            </a:r>
            <a:r>
              <a:rPr lang="zh-CN" altLang="en-US" sz="1800" b="1" dirty="0"/>
              <a:t>）。</a:t>
            </a:r>
            <a:r>
              <a:rPr lang="en-US" altLang="zh-CN" sz="1800" b="1" dirty="0"/>
              <a:t>CO</a:t>
            </a:r>
            <a:r>
              <a:rPr lang="en-US" altLang="zh-CN" sz="1800" b="1" baseline="-25000" dirty="0"/>
              <a:t>2</a:t>
            </a:r>
            <a:r>
              <a:rPr lang="zh-CN" altLang="en-US" sz="1800" b="1" dirty="0"/>
              <a:t>在灭火时主要是窒息作用，通过稀释空气，实现灭火。从钢瓶里喷出的</a:t>
            </a:r>
            <a:r>
              <a:rPr lang="en-US" altLang="zh-CN" sz="1800" b="1" dirty="0"/>
              <a:t>CO</a:t>
            </a:r>
            <a:r>
              <a:rPr lang="en-US" altLang="zh-CN" sz="1800" b="1" baseline="-25000" dirty="0"/>
              <a:t>2</a:t>
            </a:r>
            <a:r>
              <a:rPr lang="zh-CN" altLang="en-US" sz="1800" b="1" dirty="0"/>
              <a:t>温度比较低，（最低</a:t>
            </a:r>
            <a:r>
              <a:rPr lang="en-US" altLang="zh-CN" sz="1800" b="1" dirty="0"/>
              <a:t>-78.5</a:t>
            </a:r>
            <a:r>
              <a:rPr lang="en-US" altLang="zh-CN" sz="1800" b="1" dirty="0">
                <a:latin typeface="宋体" pitchFamily="2" charset="-122"/>
              </a:rPr>
              <a:t>℃</a:t>
            </a:r>
            <a:r>
              <a:rPr lang="zh-CN" altLang="en-US" sz="1800" b="1" dirty="0"/>
              <a:t>，干冰），因此用</a:t>
            </a:r>
            <a:r>
              <a:rPr lang="en-US" altLang="zh-CN" sz="1800" b="1" dirty="0"/>
              <a:t>CO</a:t>
            </a:r>
            <a:r>
              <a:rPr lang="en-US" altLang="zh-CN" sz="1800" b="1" baseline="-25000" dirty="0"/>
              <a:t>2</a:t>
            </a:r>
            <a:r>
              <a:rPr lang="zh-CN" altLang="en-US" sz="1800" b="1" dirty="0"/>
              <a:t>灭火时，还有一定的冷却作用。</a:t>
            </a:r>
            <a:endParaRPr lang="en-US" altLang="zh-CN" sz="1800" b="1" dirty="0"/>
          </a:p>
          <a:p>
            <a:pPr algn="just" eaLnBrk="1" hangingPunct="1">
              <a:lnSpc>
                <a:spcPct val="150000"/>
              </a:lnSpc>
            </a:pPr>
            <a:r>
              <a:rPr lang="zh-CN" altLang="en-US" b="1" dirty="0">
                <a:solidFill>
                  <a:srgbClr val="FF3399"/>
                </a:solidFill>
              </a:rPr>
              <a:t>应用：</a:t>
            </a:r>
            <a:r>
              <a:rPr lang="en-US" altLang="zh-CN" sz="1800" b="1" dirty="0"/>
              <a:t>CO</a:t>
            </a:r>
            <a:r>
              <a:rPr lang="en-US" altLang="zh-CN" sz="1800" b="1" baseline="-25000" dirty="0"/>
              <a:t>2</a:t>
            </a:r>
            <a:r>
              <a:rPr lang="zh-CN" altLang="en-US" sz="1800" b="1" dirty="0"/>
              <a:t>不含水，不导电，所以可以用来扑灭精密仪器和一般电器设备火灾， 以及一些不能用水扑灭的火灾。</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94214"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942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5122" name="Picture 2" descr="C:\Users\Jidong\Desktop\CO2灭火器.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3306" y="1828800"/>
            <a:ext cx="3549563" cy="41671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2C4F074-3309-4753-B0C6-6FAC77C8EB4E}"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7ED1E344-6E77-4B39-BD0C-F2348B316541}" type="slidenum">
              <a:rPr lang="zh-CN" altLang="en-US"/>
              <a:pPr>
                <a:defRPr/>
              </a:pPr>
              <a:t>92</a:t>
            </a:fld>
            <a:endParaRPr lang="en-US" altLang="zh-CN"/>
          </a:p>
        </p:txBody>
      </p:sp>
      <p:sp>
        <p:nvSpPr>
          <p:cNvPr id="95236" name="Text Box 4"/>
          <p:cNvSpPr txBox="1">
            <a:spLocks noChangeArrowheads="1"/>
          </p:cNvSpPr>
          <p:nvPr/>
        </p:nvSpPr>
        <p:spPr bwMode="auto">
          <a:xfrm>
            <a:off x="228600" y="1128141"/>
            <a:ext cx="86868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en-US" altLang="zh-CN" sz="2800" b="1" dirty="0" smtClean="0">
                <a:solidFill>
                  <a:srgbClr val="FFFF00"/>
                </a:solidFill>
              </a:rPr>
              <a:t>4</a:t>
            </a:r>
            <a:r>
              <a:rPr lang="zh-CN" altLang="en-US" sz="2800" b="1" dirty="0" smtClean="0">
                <a:solidFill>
                  <a:srgbClr val="FFFF00"/>
                </a:solidFill>
              </a:rPr>
              <a:t>、</a:t>
            </a:r>
            <a:r>
              <a:rPr lang="en-US" altLang="zh-CN" sz="2800" b="1" dirty="0">
                <a:solidFill>
                  <a:srgbClr val="FFFF00"/>
                </a:solidFill>
              </a:rPr>
              <a:t>CO</a:t>
            </a:r>
            <a:r>
              <a:rPr lang="en-US" altLang="zh-CN" sz="2800" b="1" baseline="-25000" dirty="0">
                <a:solidFill>
                  <a:srgbClr val="FFFF00"/>
                </a:solidFill>
              </a:rPr>
              <a:t>2</a:t>
            </a:r>
            <a:r>
              <a:rPr lang="zh-CN" altLang="en-US" sz="2800" b="1" dirty="0">
                <a:solidFill>
                  <a:srgbClr val="FFFF00"/>
                </a:solidFill>
              </a:rPr>
              <a:t>灭火剂</a:t>
            </a:r>
          </a:p>
          <a:p>
            <a:pPr algn="just" eaLnBrk="1" hangingPunct="1">
              <a:lnSpc>
                <a:spcPct val="150000"/>
              </a:lnSpc>
            </a:pPr>
            <a:r>
              <a:rPr lang="zh-CN" altLang="en-US" sz="2800" b="1" dirty="0">
                <a:solidFill>
                  <a:srgbClr val="FF3399"/>
                </a:solidFill>
              </a:rPr>
              <a:t>禁忌：</a:t>
            </a:r>
            <a:r>
              <a:rPr lang="en-US" altLang="zh-CN" sz="2400" b="1" dirty="0"/>
              <a:t>CO</a:t>
            </a:r>
            <a:r>
              <a:rPr lang="en-US" altLang="zh-CN" sz="2400" b="1" baseline="-25000" dirty="0"/>
              <a:t>2 </a:t>
            </a:r>
            <a:r>
              <a:rPr lang="zh-CN" altLang="en-US" sz="2400" b="1" dirty="0"/>
              <a:t>不宜用于扑灭钾、钠、镁、铝等金</a:t>
            </a:r>
            <a:r>
              <a:rPr lang="zh-CN" altLang="en-US" sz="2400" b="1" dirty="0" smtClean="0"/>
              <a:t>属的</a:t>
            </a:r>
            <a:r>
              <a:rPr lang="zh-CN" altLang="en-US" sz="2400" b="1" dirty="0"/>
              <a:t>火</a:t>
            </a:r>
            <a:r>
              <a:rPr lang="zh-CN" altLang="en-US" sz="2400" b="1" dirty="0" smtClean="0"/>
              <a:t>灾，因</a:t>
            </a:r>
            <a:r>
              <a:rPr lang="zh-CN" altLang="en-US" sz="2400" b="1" dirty="0"/>
              <a:t>为当二氧化碳从灭火器中喷出时，温度降低</a:t>
            </a:r>
            <a:r>
              <a:rPr lang="zh-CN" altLang="en-US" sz="2400" b="1" dirty="0" smtClean="0"/>
              <a:t>，有可能使</a:t>
            </a:r>
            <a:r>
              <a:rPr lang="zh-CN" altLang="en-US" sz="2400" b="1" dirty="0"/>
              <a:t>环境空气中的水蒸气凝集成小水滴，上述物质遇水发生化学反应</a:t>
            </a:r>
            <a:r>
              <a:rPr lang="zh-CN" altLang="en-US" sz="2400" b="1" dirty="0" smtClean="0"/>
              <a:t>，生成氢气。</a:t>
            </a:r>
            <a:r>
              <a:rPr lang="en-US" altLang="zh-CN" sz="2400" b="1" dirty="0"/>
              <a:t> </a:t>
            </a:r>
            <a:endParaRPr lang="en-US" altLang="zh-CN" sz="2400" b="1" dirty="0" smtClean="0"/>
          </a:p>
          <a:p>
            <a:pPr algn="just" eaLnBrk="1" hangingPunct="1">
              <a:lnSpc>
                <a:spcPct val="150000"/>
              </a:lnSpc>
            </a:pPr>
            <a:r>
              <a:rPr lang="en-US" altLang="zh-CN" sz="2400" b="1" dirty="0" smtClean="0"/>
              <a:t>CO</a:t>
            </a:r>
            <a:r>
              <a:rPr lang="en-US" altLang="zh-CN" sz="2400" b="1" baseline="-25000" dirty="0" smtClean="0"/>
              <a:t>2 </a:t>
            </a:r>
            <a:r>
              <a:rPr lang="zh-CN" altLang="en-US" sz="2400" b="1" dirty="0" smtClean="0"/>
              <a:t>也不</a:t>
            </a:r>
            <a:r>
              <a:rPr lang="zh-CN" altLang="en-US" sz="2400" b="1" dirty="0"/>
              <a:t>宜用于扑灭</a:t>
            </a:r>
            <a:r>
              <a:rPr lang="zh-CN" altLang="en-US" sz="2400" b="1" dirty="0" smtClean="0"/>
              <a:t>金</a:t>
            </a:r>
            <a:r>
              <a:rPr lang="zh-CN" altLang="en-US" sz="2400" b="1" dirty="0"/>
              <a:t>属过氧化物（如过氧化钠、过氧化</a:t>
            </a:r>
            <a:r>
              <a:rPr lang="zh-CN" altLang="en-US" sz="2400" b="1" dirty="0" smtClean="0"/>
              <a:t>钾）、有</a:t>
            </a:r>
            <a:r>
              <a:rPr lang="zh-CN" altLang="en-US" sz="2400" b="1" dirty="0"/>
              <a:t>机过氧化物和氧化</a:t>
            </a:r>
            <a:r>
              <a:rPr lang="zh-CN" altLang="en-US" sz="2400" b="1" dirty="0" smtClean="0"/>
              <a:t>剂如（氯</a:t>
            </a:r>
            <a:r>
              <a:rPr lang="zh-CN" altLang="en-US" sz="2400" b="1" dirty="0"/>
              <a:t>酸盐、高锰酸盐、亚硝酸盐、重铬酸盐等）的火灾</a:t>
            </a:r>
            <a:r>
              <a:rPr lang="zh-CN" altLang="en-US" sz="2400" b="1" dirty="0" smtClean="0"/>
              <a:t>。因为这些物质发生火灾时，放</a:t>
            </a:r>
            <a:r>
              <a:rPr lang="zh-CN" altLang="en-US" sz="2400" b="1" dirty="0"/>
              <a:t>出氧气，使二氧化碳的窒息作用受到影</a:t>
            </a:r>
            <a:r>
              <a:rPr lang="zh-CN" altLang="en-US" sz="2400" b="1" dirty="0" smtClean="0"/>
              <a:t>响，灭</a:t>
            </a:r>
            <a:r>
              <a:rPr lang="zh-CN" altLang="en-US" sz="2400" b="1" dirty="0"/>
              <a:t>火效果不佳。</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9523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952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D2F4203-A9F1-45E3-A4AC-3FA2AFCE3E7E}"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97C3D71D-9E01-429D-8BAF-8874BB107DE0}" type="slidenum">
              <a:rPr lang="zh-CN" altLang="en-US"/>
              <a:pPr>
                <a:defRPr/>
              </a:pPr>
              <a:t>93</a:t>
            </a:fld>
            <a:endParaRPr lang="en-US" altLang="zh-CN"/>
          </a:p>
        </p:txBody>
      </p:sp>
      <p:sp>
        <p:nvSpPr>
          <p:cNvPr id="96260" name="Text Box 5"/>
          <p:cNvSpPr txBox="1">
            <a:spLocks noChangeArrowheads="1"/>
          </p:cNvSpPr>
          <p:nvPr/>
        </p:nvSpPr>
        <p:spPr bwMode="auto">
          <a:xfrm>
            <a:off x="228600" y="1143000"/>
            <a:ext cx="4800600"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50000"/>
              </a:lnSpc>
            </a:pPr>
            <a:r>
              <a:rPr lang="en-US" altLang="zh-CN" sz="2400" b="1" dirty="0" smtClean="0">
                <a:solidFill>
                  <a:srgbClr val="FFFF00"/>
                </a:solidFill>
              </a:rPr>
              <a:t>5</a:t>
            </a:r>
            <a:r>
              <a:rPr lang="zh-CN" altLang="en-US" sz="2400" b="1" dirty="0" smtClean="0">
                <a:solidFill>
                  <a:srgbClr val="FFFF00"/>
                </a:solidFill>
              </a:rPr>
              <a:t>、</a:t>
            </a:r>
            <a:r>
              <a:rPr lang="zh-CN" altLang="en-US" sz="2400" b="1" dirty="0">
                <a:solidFill>
                  <a:srgbClr val="FFFF00"/>
                </a:solidFill>
              </a:rPr>
              <a:t>干粉灭火剂</a:t>
            </a:r>
          </a:p>
          <a:p>
            <a:pPr algn="just" eaLnBrk="1" hangingPunct="1">
              <a:lnSpc>
                <a:spcPct val="150000"/>
              </a:lnSpc>
            </a:pPr>
            <a:r>
              <a:rPr lang="zh-CN" altLang="en-US" b="1" dirty="0"/>
              <a:t>干粉灭火剂种类较多，大致可以分成</a:t>
            </a:r>
            <a:r>
              <a:rPr lang="en-US" altLang="zh-CN" b="1" dirty="0"/>
              <a:t>3</a:t>
            </a:r>
            <a:r>
              <a:rPr lang="zh-CN" altLang="en-US" b="1" dirty="0"/>
              <a:t>类：</a:t>
            </a:r>
          </a:p>
          <a:p>
            <a:pPr algn="just" eaLnBrk="1" hangingPunct="1">
              <a:lnSpc>
                <a:spcPct val="150000"/>
              </a:lnSpc>
            </a:pPr>
            <a:r>
              <a:rPr lang="zh-CN" altLang="en-US" b="1" dirty="0">
                <a:solidFill>
                  <a:srgbClr val="FF3399"/>
                </a:solidFill>
              </a:rPr>
              <a:t>以</a:t>
            </a:r>
            <a:r>
              <a:rPr lang="en-US" altLang="zh-CN" b="1" dirty="0">
                <a:solidFill>
                  <a:srgbClr val="FF3399"/>
                </a:solidFill>
              </a:rPr>
              <a:t>NaHCO</a:t>
            </a:r>
            <a:r>
              <a:rPr lang="en-US" altLang="zh-CN" b="1" baseline="-25000" dirty="0">
                <a:solidFill>
                  <a:srgbClr val="FF3399"/>
                </a:solidFill>
              </a:rPr>
              <a:t>3</a:t>
            </a:r>
            <a:r>
              <a:rPr lang="zh-CN" altLang="en-US" b="1" dirty="0">
                <a:solidFill>
                  <a:srgbClr val="FF3399"/>
                </a:solidFill>
              </a:rPr>
              <a:t>（</a:t>
            </a:r>
            <a:r>
              <a:rPr lang="en-US" altLang="zh-CN" b="1" dirty="0">
                <a:solidFill>
                  <a:srgbClr val="FF3399"/>
                </a:solidFill>
              </a:rPr>
              <a:t>KHCO</a:t>
            </a:r>
            <a:r>
              <a:rPr lang="en-US" altLang="zh-CN" b="1" baseline="-25000" dirty="0">
                <a:solidFill>
                  <a:srgbClr val="FF3399"/>
                </a:solidFill>
              </a:rPr>
              <a:t>3</a:t>
            </a:r>
            <a:r>
              <a:rPr lang="zh-CN" altLang="en-US" b="1" dirty="0">
                <a:solidFill>
                  <a:srgbClr val="FF3399"/>
                </a:solidFill>
              </a:rPr>
              <a:t>）为基料的干粉，</a:t>
            </a:r>
            <a:r>
              <a:rPr lang="zh-CN" altLang="en-US" b="1" dirty="0"/>
              <a:t>用于扑救易燃液体，气体和带电设备的火灾。</a:t>
            </a:r>
          </a:p>
          <a:p>
            <a:pPr algn="just" eaLnBrk="1" hangingPunct="1">
              <a:lnSpc>
                <a:spcPct val="150000"/>
              </a:lnSpc>
            </a:pPr>
            <a:r>
              <a:rPr lang="zh-CN" altLang="en-US" b="1" dirty="0">
                <a:solidFill>
                  <a:srgbClr val="FF3399"/>
                </a:solidFill>
              </a:rPr>
              <a:t>以</a:t>
            </a:r>
            <a:r>
              <a:rPr lang="en-US" altLang="zh-CN" b="1" dirty="0">
                <a:solidFill>
                  <a:srgbClr val="FF3399"/>
                </a:solidFill>
              </a:rPr>
              <a:t>(NH4)</a:t>
            </a:r>
            <a:r>
              <a:rPr lang="en-US" altLang="zh-CN" b="1" baseline="-25000" dirty="0">
                <a:solidFill>
                  <a:srgbClr val="FF3399"/>
                </a:solidFill>
              </a:rPr>
              <a:t>3</a:t>
            </a:r>
            <a:r>
              <a:rPr lang="en-US" altLang="zh-CN" b="1" dirty="0">
                <a:solidFill>
                  <a:srgbClr val="FF3399"/>
                </a:solidFill>
              </a:rPr>
              <a:t>PO</a:t>
            </a:r>
            <a:r>
              <a:rPr lang="en-US" altLang="zh-CN" b="1" baseline="-25000" dirty="0">
                <a:solidFill>
                  <a:srgbClr val="FF3399"/>
                </a:solidFill>
              </a:rPr>
              <a:t>4</a:t>
            </a:r>
            <a:r>
              <a:rPr lang="zh-CN" altLang="en-US" b="1" dirty="0">
                <a:solidFill>
                  <a:srgbClr val="FF3399"/>
                </a:solidFill>
              </a:rPr>
              <a:t>、</a:t>
            </a:r>
            <a:r>
              <a:rPr lang="en-US" altLang="zh-CN" b="1" dirty="0">
                <a:solidFill>
                  <a:srgbClr val="FF3399"/>
                </a:solidFill>
              </a:rPr>
              <a:t>(NH4)</a:t>
            </a:r>
            <a:r>
              <a:rPr lang="en-US" altLang="zh-CN" b="1" baseline="-25000" dirty="0">
                <a:solidFill>
                  <a:srgbClr val="FF3399"/>
                </a:solidFill>
              </a:rPr>
              <a:t>2</a:t>
            </a:r>
            <a:r>
              <a:rPr lang="en-US" altLang="zh-CN" b="1" dirty="0">
                <a:solidFill>
                  <a:srgbClr val="FF3399"/>
                </a:solidFill>
              </a:rPr>
              <a:t>HPO</a:t>
            </a:r>
            <a:r>
              <a:rPr lang="en-US" altLang="zh-CN" b="1" baseline="-25000" dirty="0">
                <a:solidFill>
                  <a:srgbClr val="FF3399"/>
                </a:solidFill>
              </a:rPr>
              <a:t>4</a:t>
            </a:r>
            <a:r>
              <a:rPr lang="zh-CN" altLang="en-US" b="1" dirty="0">
                <a:solidFill>
                  <a:srgbClr val="FF3399"/>
                </a:solidFill>
              </a:rPr>
              <a:t>、</a:t>
            </a:r>
            <a:r>
              <a:rPr lang="en-US" altLang="zh-CN" b="1" dirty="0">
                <a:solidFill>
                  <a:srgbClr val="FF3399"/>
                </a:solidFill>
              </a:rPr>
              <a:t>NH</a:t>
            </a:r>
            <a:r>
              <a:rPr lang="en-US" altLang="zh-CN" b="1" baseline="-25000" dirty="0">
                <a:solidFill>
                  <a:srgbClr val="FF3399"/>
                </a:solidFill>
              </a:rPr>
              <a:t>4</a:t>
            </a:r>
            <a:r>
              <a:rPr lang="en-US" altLang="zh-CN" b="1" dirty="0">
                <a:solidFill>
                  <a:srgbClr val="FF3399"/>
                </a:solidFill>
              </a:rPr>
              <a:t>H</a:t>
            </a:r>
            <a:r>
              <a:rPr lang="en-US" altLang="zh-CN" b="1" baseline="-25000" dirty="0">
                <a:solidFill>
                  <a:srgbClr val="FF3399"/>
                </a:solidFill>
              </a:rPr>
              <a:t>2</a:t>
            </a:r>
            <a:r>
              <a:rPr lang="en-US" altLang="zh-CN" b="1" dirty="0">
                <a:solidFill>
                  <a:srgbClr val="FF3399"/>
                </a:solidFill>
              </a:rPr>
              <a:t>PO</a:t>
            </a:r>
            <a:r>
              <a:rPr lang="en-US" altLang="zh-CN" b="1" baseline="-25000" dirty="0">
                <a:solidFill>
                  <a:srgbClr val="FF3399"/>
                </a:solidFill>
              </a:rPr>
              <a:t>4</a:t>
            </a:r>
            <a:r>
              <a:rPr lang="zh-CN" altLang="en-US" b="1" dirty="0">
                <a:solidFill>
                  <a:srgbClr val="FF3399"/>
                </a:solidFill>
              </a:rPr>
              <a:t>及其混合物为基料的干粉，</a:t>
            </a:r>
            <a:r>
              <a:rPr lang="zh-CN" altLang="en-US" b="1" dirty="0"/>
              <a:t>用于扑</a:t>
            </a:r>
            <a:r>
              <a:rPr lang="zh-CN" altLang="en-US" b="1" dirty="0" smtClean="0"/>
              <a:t>灭易燃固</a:t>
            </a:r>
            <a:r>
              <a:rPr lang="zh-CN" altLang="en-US" b="1" dirty="0"/>
              <a:t>体</a:t>
            </a:r>
            <a:r>
              <a:rPr lang="zh-CN" altLang="en-US" b="1" dirty="0" smtClean="0"/>
              <a:t>、液</a:t>
            </a:r>
            <a:r>
              <a:rPr lang="zh-CN" altLang="en-US" b="1" dirty="0"/>
              <a:t>体</a:t>
            </a:r>
            <a:r>
              <a:rPr lang="zh-CN" altLang="en-US" b="1" dirty="0" smtClean="0"/>
              <a:t>、气</a:t>
            </a:r>
            <a:r>
              <a:rPr lang="zh-CN" altLang="en-US" b="1" dirty="0"/>
              <a:t>体及带电设备的火灾。</a:t>
            </a:r>
          </a:p>
          <a:p>
            <a:pPr algn="just" eaLnBrk="1" hangingPunct="1">
              <a:lnSpc>
                <a:spcPct val="150000"/>
              </a:lnSpc>
            </a:pPr>
            <a:r>
              <a:rPr lang="zh-CN" altLang="en-US" b="1" dirty="0">
                <a:solidFill>
                  <a:srgbClr val="FF3399"/>
                </a:solidFill>
              </a:rPr>
              <a:t>以</a:t>
            </a:r>
            <a:r>
              <a:rPr lang="en-US" altLang="zh-CN" b="1" dirty="0" err="1">
                <a:solidFill>
                  <a:srgbClr val="FF3399"/>
                </a:solidFill>
              </a:rPr>
              <a:t>NaCl</a:t>
            </a:r>
            <a:r>
              <a:rPr lang="zh-CN" altLang="en-US" b="1" dirty="0">
                <a:solidFill>
                  <a:srgbClr val="FF3399"/>
                </a:solidFill>
              </a:rPr>
              <a:t>、</a:t>
            </a:r>
            <a:r>
              <a:rPr lang="en-US" altLang="zh-CN" b="1" dirty="0" err="1">
                <a:solidFill>
                  <a:srgbClr val="FF3399"/>
                </a:solidFill>
              </a:rPr>
              <a:t>KCl</a:t>
            </a:r>
            <a:r>
              <a:rPr lang="zh-CN" altLang="en-US" b="1" dirty="0">
                <a:solidFill>
                  <a:srgbClr val="FF3399"/>
                </a:solidFill>
              </a:rPr>
              <a:t>、</a:t>
            </a:r>
            <a:r>
              <a:rPr lang="en-US" altLang="zh-CN" b="1" dirty="0">
                <a:solidFill>
                  <a:srgbClr val="FF3399"/>
                </a:solidFill>
              </a:rPr>
              <a:t>BaCl</a:t>
            </a:r>
            <a:r>
              <a:rPr lang="en-US" altLang="zh-CN" b="1" baseline="-25000" dirty="0">
                <a:solidFill>
                  <a:srgbClr val="FF3399"/>
                </a:solidFill>
              </a:rPr>
              <a:t>2</a:t>
            </a:r>
            <a:r>
              <a:rPr lang="zh-CN" altLang="en-US" b="1" dirty="0">
                <a:solidFill>
                  <a:srgbClr val="FF3399"/>
                </a:solidFill>
              </a:rPr>
              <a:t>、</a:t>
            </a:r>
            <a:r>
              <a:rPr lang="en-US" altLang="zh-CN" b="1" dirty="0">
                <a:solidFill>
                  <a:srgbClr val="FF3399"/>
                </a:solidFill>
              </a:rPr>
              <a:t>Na</a:t>
            </a:r>
            <a:r>
              <a:rPr lang="en-US" altLang="zh-CN" b="1" baseline="-25000" dirty="0">
                <a:solidFill>
                  <a:srgbClr val="FF3399"/>
                </a:solidFill>
              </a:rPr>
              <a:t>2</a:t>
            </a:r>
            <a:r>
              <a:rPr lang="en-US" altLang="zh-CN" b="1" dirty="0">
                <a:solidFill>
                  <a:srgbClr val="FF3399"/>
                </a:solidFill>
              </a:rPr>
              <a:t>CO</a:t>
            </a:r>
            <a:r>
              <a:rPr lang="en-US" altLang="zh-CN" b="1" baseline="-25000" dirty="0">
                <a:solidFill>
                  <a:srgbClr val="FF3399"/>
                </a:solidFill>
              </a:rPr>
              <a:t>3</a:t>
            </a:r>
            <a:r>
              <a:rPr lang="zh-CN" altLang="en-US" b="1" dirty="0">
                <a:solidFill>
                  <a:srgbClr val="FF3399"/>
                </a:solidFill>
              </a:rPr>
              <a:t>为基料的干粉，</a:t>
            </a:r>
            <a:r>
              <a:rPr lang="zh-CN" altLang="en-US" b="1" dirty="0"/>
              <a:t>用于扑灭轻金属火灾。</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9626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962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6146" name="Picture 2" descr="C:\Users\Jidong\Desktop\干粉灭火器.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161490"/>
            <a:ext cx="3409950" cy="5381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8A8C150-FBD0-40EB-80CA-3853B8E929C5}"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CDF40606-2B67-4F2C-B0E7-7FB5F865E9AC}" type="slidenum">
              <a:rPr lang="zh-CN" altLang="en-US"/>
              <a:pPr>
                <a:defRPr/>
              </a:pPr>
              <a:t>94</a:t>
            </a:fld>
            <a:endParaRPr lang="en-US" altLang="zh-CN"/>
          </a:p>
        </p:txBody>
      </p:sp>
      <p:sp>
        <p:nvSpPr>
          <p:cNvPr id="97284" name="Text Box 4"/>
          <p:cNvSpPr txBox="1">
            <a:spLocks noChangeArrowheads="1"/>
          </p:cNvSpPr>
          <p:nvPr/>
        </p:nvSpPr>
        <p:spPr bwMode="auto">
          <a:xfrm>
            <a:off x="179832" y="1219200"/>
            <a:ext cx="87630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lnSpc>
                <a:spcPct val="150000"/>
              </a:lnSpc>
            </a:pPr>
            <a:r>
              <a:rPr lang="zh-CN" altLang="en-US" sz="2400" b="1" dirty="0">
                <a:solidFill>
                  <a:srgbClr val="FF3399"/>
                </a:solidFill>
              </a:rPr>
              <a:t>干粉灭火剂</a:t>
            </a:r>
            <a:r>
              <a:rPr lang="zh-CN" altLang="en-US" sz="2400" b="1" dirty="0" smtClean="0">
                <a:solidFill>
                  <a:srgbClr val="FF3399"/>
                </a:solidFill>
              </a:rPr>
              <a:t>灭火原理</a:t>
            </a:r>
            <a:endParaRPr lang="en-US" altLang="zh-CN" sz="2400" b="1" dirty="0" smtClean="0">
              <a:solidFill>
                <a:srgbClr val="FF3399"/>
              </a:solidFill>
            </a:endParaRPr>
          </a:p>
          <a:p>
            <a:pPr eaLnBrk="1" hangingPunct="1">
              <a:lnSpc>
                <a:spcPct val="150000"/>
              </a:lnSpc>
            </a:pPr>
            <a:r>
              <a:rPr lang="zh-CN" altLang="en-US" sz="2400" b="1" dirty="0" smtClean="0"/>
              <a:t>（</a:t>
            </a:r>
            <a:r>
              <a:rPr lang="en-US" altLang="zh-CN" sz="2400" b="1" dirty="0" smtClean="0"/>
              <a:t>1</a:t>
            </a:r>
            <a:r>
              <a:rPr lang="zh-CN" altLang="en-US" sz="2400" b="1" dirty="0" smtClean="0"/>
              <a:t>）、干粉灭火剂中的组分可捕获燃烧自由基，使燃烧的链式反应历程终止。</a:t>
            </a:r>
            <a:endParaRPr lang="en-US" altLang="zh-CN" sz="2400" b="1" dirty="0" smtClean="0"/>
          </a:p>
          <a:p>
            <a:pPr eaLnBrk="1" hangingPunct="1">
              <a:lnSpc>
                <a:spcPct val="150000"/>
              </a:lnSpc>
            </a:pPr>
            <a:r>
              <a:rPr lang="zh-CN" altLang="en-US" sz="2400" b="1" dirty="0" smtClean="0"/>
              <a:t>（</a:t>
            </a:r>
            <a:r>
              <a:rPr lang="en-US" altLang="zh-CN" sz="2400" b="1" dirty="0"/>
              <a:t>2</a:t>
            </a:r>
            <a:r>
              <a:rPr lang="zh-CN" altLang="en-US" sz="2400" b="1" dirty="0" smtClean="0"/>
              <a:t>）、干粉与燃</a:t>
            </a:r>
            <a:r>
              <a:rPr lang="zh-CN" altLang="en-US" sz="2400" b="1" dirty="0"/>
              <a:t>烧</a:t>
            </a:r>
            <a:r>
              <a:rPr lang="zh-CN" altLang="en-US" sz="2400" b="1" dirty="0" smtClean="0"/>
              <a:t>物的高温表</a:t>
            </a:r>
            <a:r>
              <a:rPr lang="zh-CN" altLang="en-US" sz="2400" b="1" dirty="0"/>
              <a:t>面接触时</a:t>
            </a:r>
            <a:r>
              <a:rPr lang="zh-CN" altLang="en-US" sz="2400" b="1" dirty="0" smtClean="0"/>
              <a:t>，</a:t>
            </a:r>
            <a:r>
              <a:rPr lang="zh-CN" altLang="en-US" sz="2400" b="1" dirty="0"/>
              <a:t>发生</a:t>
            </a:r>
            <a:r>
              <a:rPr lang="zh-CN" altLang="en-US" sz="2400" b="1" dirty="0" smtClean="0"/>
              <a:t>熔</a:t>
            </a:r>
            <a:r>
              <a:rPr lang="zh-CN" altLang="en-US" sz="2400" b="1" dirty="0"/>
              <a:t>化并形成一个玻璃状覆盖层</a:t>
            </a:r>
            <a:r>
              <a:rPr lang="zh-CN" altLang="en-US" sz="2400" b="1" dirty="0" smtClean="0"/>
              <a:t>将燃烧物与</a:t>
            </a:r>
            <a:r>
              <a:rPr lang="zh-CN" altLang="en-US" sz="2400" b="1" dirty="0"/>
              <a:t>周围空气隔开，使燃烧窒息</a:t>
            </a:r>
            <a:r>
              <a:rPr lang="zh-CN" altLang="en-US" sz="2400" b="1" dirty="0" smtClean="0"/>
              <a:t>。</a:t>
            </a:r>
            <a:endParaRPr lang="en-US" altLang="zh-CN" sz="2400" b="1" dirty="0" smtClean="0"/>
          </a:p>
          <a:p>
            <a:pPr eaLnBrk="1" hangingPunct="1">
              <a:lnSpc>
                <a:spcPct val="150000"/>
              </a:lnSpc>
            </a:pPr>
            <a:r>
              <a:rPr lang="zh-CN" altLang="en-US" sz="2400" b="1" dirty="0"/>
              <a:t>（</a:t>
            </a:r>
            <a:r>
              <a:rPr lang="en-US" altLang="zh-CN" sz="2400" b="1" dirty="0"/>
              <a:t>3</a:t>
            </a:r>
            <a:r>
              <a:rPr lang="zh-CN" altLang="en-US" sz="2400" b="1" dirty="0" smtClean="0"/>
              <a:t>）、</a:t>
            </a:r>
            <a:r>
              <a:rPr lang="zh-CN" altLang="en-US" sz="2400" b="1" dirty="0"/>
              <a:t>干粉</a:t>
            </a:r>
            <a:r>
              <a:rPr lang="zh-CN" altLang="en-US" sz="2400" b="1" dirty="0" smtClean="0"/>
              <a:t>与</a:t>
            </a:r>
            <a:r>
              <a:rPr lang="zh-CN" altLang="en-US" sz="2400" b="1" dirty="0"/>
              <a:t>火</a:t>
            </a:r>
            <a:r>
              <a:rPr lang="zh-CN" altLang="en-US" sz="2400" b="1" dirty="0" smtClean="0"/>
              <a:t>焰接触时，干粉本身及其发生的分</a:t>
            </a:r>
            <a:r>
              <a:rPr lang="zh-CN" altLang="en-US" sz="2400" b="1" dirty="0"/>
              <a:t>解吸热反应，可吸收火焰的部分热</a:t>
            </a:r>
            <a:r>
              <a:rPr lang="zh-CN" altLang="en-US" sz="2400" b="1" dirty="0" smtClean="0"/>
              <a:t>量。分</a:t>
            </a:r>
            <a:r>
              <a:rPr lang="zh-CN" altLang="en-US" sz="2400" b="1" dirty="0"/>
              <a:t>解反应产生</a:t>
            </a:r>
            <a:r>
              <a:rPr lang="zh-CN" altLang="en-US" sz="2400" b="1" dirty="0" smtClean="0"/>
              <a:t>的惰性气</a:t>
            </a:r>
            <a:r>
              <a:rPr lang="zh-CN" altLang="en-US" sz="2400" b="1" dirty="0"/>
              <a:t>体</a:t>
            </a:r>
            <a:r>
              <a:rPr lang="zh-CN" altLang="en-US" sz="2400" b="1" dirty="0" smtClean="0"/>
              <a:t>如二</a:t>
            </a:r>
            <a:r>
              <a:rPr lang="zh-CN" altLang="en-US" sz="2400" b="1" dirty="0"/>
              <a:t>氧化碳、水蒸气等，对燃烧区的氧浓度具有稀释作用，使火的燃烧反应减弱。</a:t>
            </a:r>
            <a:endParaRPr lang="en-US" altLang="zh-CN" sz="2400" b="1" dirty="0">
              <a:solidFill>
                <a:srgbClr val="FF3399"/>
              </a:solidFill>
            </a:endParaRP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9728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972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8A8C150-FBD0-40EB-80CA-3853B8E929C5}"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CDF40606-2B67-4F2C-B0E7-7FB5F865E9AC}" type="slidenum">
              <a:rPr lang="zh-CN" altLang="en-US"/>
              <a:pPr>
                <a:defRPr/>
              </a:pPr>
              <a:t>95</a:t>
            </a:fld>
            <a:endParaRPr lang="en-US" altLang="zh-CN"/>
          </a:p>
        </p:txBody>
      </p:sp>
      <p:sp>
        <p:nvSpPr>
          <p:cNvPr id="97284" name="Text Box 4"/>
          <p:cNvSpPr txBox="1">
            <a:spLocks noChangeArrowheads="1"/>
          </p:cNvSpPr>
          <p:nvPr/>
        </p:nvSpPr>
        <p:spPr bwMode="auto">
          <a:xfrm>
            <a:off x="304800" y="1371600"/>
            <a:ext cx="845820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lnSpc>
                <a:spcPct val="150000"/>
              </a:lnSpc>
            </a:pPr>
            <a:r>
              <a:rPr lang="en-US" altLang="zh-CN" sz="2800" b="1" dirty="0" smtClean="0">
                <a:solidFill>
                  <a:srgbClr val="FFFF00"/>
                </a:solidFill>
              </a:rPr>
              <a:t>5</a:t>
            </a:r>
            <a:r>
              <a:rPr lang="zh-CN" altLang="en-US" sz="2800" b="1" dirty="0" smtClean="0">
                <a:solidFill>
                  <a:srgbClr val="FFFF00"/>
                </a:solidFill>
              </a:rPr>
              <a:t>、</a:t>
            </a:r>
            <a:r>
              <a:rPr lang="zh-CN" altLang="en-US" sz="2800" b="1" dirty="0">
                <a:solidFill>
                  <a:srgbClr val="FFFF00"/>
                </a:solidFill>
              </a:rPr>
              <a:t>干粉灭火剂</a:t>
            </a:r>
          </a:p>
          <a:p>
            <a:pPr eaLnBrk="1" hangingPunct="1">
              <a:lnSpc>
                <a:spcPct val="150000"/>
              </a:lnSpc>
            </a:pPr>
            <a:r>
              <a:rPr lang="zh-CN" altLang="en-US" sz="2800" b="1" dirty="0">
                <a:solidFill>
                  <a:srgbClr val="FF33CC"/>
                </a:solidFill>
              </a:rPr>
              <a:t>应用注意事项</a:t>
            </a:r>
          </a:p>
          <a:p>
            <a:pPr eaLnBrk="1" hangingPunct="1">
              <a:lnSpc>
                <a:spcPct val="150000"/>
              </a:lnSpc>
            </a:pPr>
            <a:r>
              <a:rPr lang="zh-CN" altLang="en-US" sz="2400" b="1" dirty="0"/>
              <a:t>对于一些扩散性很强的易燃气体、如乙炔、氢气，干粉喷射后难以使整个范围内的气体稀释，灭火效果不佳，它也不适用于精密机械、仪器、仪表的灭火，因为灭火后留有残渣。此外，在使用干粉灭火时，要注意冷却降温，以免复燃。</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9728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972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14238724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FF1482C-3AD0-4916-B7CD-459964E86659}"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A8965CD9-E79B-4B49-8411-EA0D292B1ED3}" type="slidenum">
              <a:rPr lang="zh-CN" altLang="en-US"/>
              <a:pPr>
                <a:defRPr/>
              </a:pPr>
              <a:t>96</a:t>
            </a:fld>
            <a:endParaRPr lang="en-US" altLang="zh-CN"/>
          </a:p>
        </p:txBody>
      </p:sp>
      <p:sp>
        <p:nvSpPr>
          <p:cNvPr id="99332" name="Text Box 4"/>
          <p:cNvSpPr txBox="1">
            <a:spLocks noChangeArrowheads="1"/>
          </p:cNvSpPr>
          <p:nvPr/>
        </p:nvSpPr>
        <p:spPr bwMode="auto">
          <a:xfrm>
            <a:off x="152400" y="1295400"/>
            <a:ext cx="8763000" cy="51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30000"/>
              </a:lnSpc>
            </a:pPr>
            <a:r>
              <a:rPr lang="en-US" altLang="zh-CN" sz="2800" b="1" dirty="0">
                <a:solidFill>
                  <a:srgbClr val="FFFF00"/>
                </a:solidFill>
              </a:rPr>
              <a:t>6</a:t>
            </a:r>
            <a:r>
              <a:rPr lang="zh-CN" altLang="en-US" sz="2800" b="1" dirty="0">
                <a:solidFill>
                  <a:srgbClr val="FFFF00"/>
                </a:solidFill>
              </a:rPr>
              <a:t>、卤代烷灭火剂（</a:t>
            </a:r>
            <a:r>
              <a:rPr lang="en-US" altLang="zh-CN" sz="2800" b="1" dirty="0">
                <a:solidFill>
                  <a:srgbClr val="FFFF00"/>
                </a:solidFill>
              </a:rPr>
              <a:t>MY</a:t>
            </a:r>
            <a:r>
              <a:rPr lang="zh-CN" altLang="en-US" sz="2800" b="1" dirty="0">
                <a:solidFill>
                  <a:srgbClr val="FFFF00"/>
                </a:solidFill>
              </a:rPr>
              <a:t>）</a:t>
            </a:r>
          </a:p>
          <a:p>
            <a:pPr algn="just" eaLnBrk="1" hangingPunct="1">
              <a:lnSpc>
                <a:spcPct val="130000"/>
              </a:lnSpc>
            </a:pPr>
            <a:r>
              <a:rPr lang="zh-CN" altLang="en-US" sz="2800" b="1" dirty="0">
                <a:solidFill>
                  <a:srgbClr val="FF3399"/>
                </a:solidFill>
              </a:rPr>
              <a:t>特点</a:t>
            </a:r>
            <a:r>
              <a:rPr lang="en-US" altLang="zh-CN" sz="2800" b="1" dirty="0" smtClean="0">
                <a:solidFill>
                  <a:srgbClr val="FF3399"/>
                </a:solidFill>
              </a:rPr>
              <a:t>: </a:t>
            </a:r>
            <a:r>
              <a:rPr lang="zh-CN" altLang="en-US" sz="2400" b="1" dirty="0" smtClean="0"/>
              <a:t>卤</a:t>
            </a:r>
            <a:r>
              <a:rPr lang="zh-CN" altLang="en-US" sz="2400" b="1" dirty="0"/>
              <a:t>代烷灭火剂是</a:t>
            </a:r>
            <a:r>
              <a:rPr lang="en-US" altLang="zh-CN" sz="2400" b="1" dirty="0"/>
              <a:t>20</a:t>
            </a:r>
            <a:r>
              <a:rPr lang="zh-CN" altLang="en-US" sz="2400" b="1" dirty="0"/>
              <a:t>世纪</a:t>
            </a:r>
            <a:r>
              <a:rPr lang="en-US" altLang="zh-CN" sz="2400" b="1" dirty="0"/>
              <a:t>60</a:t>
            </a:r>
            <a:r>
              <a:rPr lang="zh-CN" altLang="en-US" sz="2400" b="1" dirty="0"/>
              <a:t>年代发展起来的液化气体灭火剂。它具有灭火效率高、不留痕迹、绝缘性能好、久存不变质等优点。适用于扑灭易燃液体、气体、电器设备火灾。特备适用于精密仪器、仪表及重要文件的灭火。</a:t>
            </a:r>
          </a:p>
          <a:p>
            <a:pPr algn="just" eaLnBrk="1" hangingPunct="1">
              <a:lnSpc>
                <a:spcPct val="130000"/>
              </a:lnSpc>
            </a:pPr>
            <a:r>
              <a:rPr lang="zh-CN" altLang="en-US" sz="2800" b="1" dirty="0">
                <a:solidFill>
                  <a:srgbClr val="FF3399"/>
                </a:solidFill>
              </a:rPr>
              <a:t>灭火原理：</a:t>
            </a:r>
            <a:r>
              <a:rPr lang="zh-CN" altLang="en-US" sz="2400" b="1" dirty="0"/>
              <a:t>抑制燃烧的自由基链反应。卤代烷的分子中含有一个或多个卤素原子，在接触火焰时，受热产生的卤素离子与燃烧生成的</a:t>
            </a:r>
            <a:r>
              <a:rPr lang="en-US" altLang="zh-CN" sz="2400" b="1" dirty="0"/>
              <a:t>H</a:t>
            </a:r>
            <a:r>
              <a:rPr lang="zh-CN" altLang="en-US" sz="2400" b="1" dirty="0"/>
              <a:t>自由基结合，使燃烧的自由基链反应终止。此外，它们兼有一定的冷却和窒息作用。卤代烷灭火剂的效率比</a:t>
            </a:r>
            <a:r>
              <a:rPr lang="en-US" altLang="zh-CN" sz="2400" b="1" dirty="0"/>
              <a:t>CO</a:t>
            </a:r>
            <a:r>
              <a:rPr lang="en-US" altLang="zh-CN" sz="2400" b="1" baseline="-25000" dirty="0"/>
              <a:t>2</a:t>
            </a:r>
            <a:r>
              <a:rPr lang="zh-CN" altLang="en-US" sz="2400" b="1" dirty="0"/>
              <a:t>和</a:t>
            </a:r>
            <a:r>
              <a:rPr lang="en-US" altLang="zh-CN" sz="2400" b="1" dirty="0"/>
              <a:t>CCl</a:t>
            </a:r>
            <a:r>
              <a:rPr lang="en-US" altLang="zh-CN" sz="2400" b="1" baseline="-25000" dirty="0"/>
              <a:t>4</a:t>
            </a:r>
            <a:r>
              <a:rPr lang="zh-CN" altLang="en-US" sz="2400" b="1" dirty="0"/>
              <a:t>高。</a:t>
            </a:r>
          </a:p>
        </p:txBody>
      </p:sp>
      <p:sp>
        <p:nvSpPr>
          <p:cNvPr id="12"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99334" name="Group 9"/>
          <p:cNvGrpSpPr>
            <a:grpSpLocks/>
          </p:cNvGrpSpPr>
          <p:nvPr/>
        </p:nvGrpSpPr>
        <p:grpSpPr bwMode="auto">
          <a:xfrm>
            <a:off x="152400" y="152400"/>
            <a:ext cx="2362200" cy="1000125"/>
            <a:chOff x="152400" y="152400"/>
            <a:chExt cx="2362200" cy="1000125"/>
          </a:xfrm>
        </p:grpSpPr>
        <p:sp>
          <p:nvSpPr>
            <p:cNvPr id="14"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993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9C252BE5-6D06-49D4-B0AC-FEA80B18A7EE}"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465B9307-641D-4363-9C3C-6FC604ECA192}" type="slidenum">
              <a:rPr lang="zh-CN" altLang="en-US"/>
              <a:pPr>
                <a:defRPr/>
              </a:pPr>
              <a:t>97</a:t>
            </a:fld>
            <a:endParaRPr lang="en-US" altLang="zh-CN"/>
          </a:p>
        </p:txBody>
      </p:sp>
      <p:sp>
        <p:nvSpPr>
          <p:cNvPr id="100356" name="Text Box 4"/>
          <p:cNvSpPr txBox="1">
            <a:spLocks noChangeArrowheads="1"/>
          </p:cNvSpPr>
          <p:nvPr/>
        </p:nvSpPr>
        <p:spPr bwMode="auto">
          <a:xfrm>
            <a:off x="152400" y="1295400"/>
            <a:ext cx="5257800" cy="481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30000"/>
              </a:lnSpc>
            </a:pPr>
            <a:r>
              <a:rPr lang="en-US" altLang="zh-CN" sz="2400" b="1" dirty="0">
                <a:solidFill>
                  <a:srgbClr val="FFFF00"/>
                </a:solidFill>
              </a:rPr>
              <a:t>6</a:t>
            </a:r>
            <a:r>
              <a:rPr lang="zh-CN" altLang="en-US" sz="2400" b="1" dirty="0">
                <a:solidFill>
                  <a:srgbClr val="FFFF00"/>
                </a:solidFill>
              </a:rPr>
              <a:t>、卤代烷灭火剂（</a:t>
            </a:r>
            <a:r>
              <a:rPr lang="en-US" altLang="zh-CN" sz="2400" b="1" dirty="0">
                <a:solidFill>
                  <a:srgbClr val="FFFF00"/>
                </a:solidFill>
              </a:rPr>
              <a:t>MY</a:t>
            </a:r>
            <a:r>
              <a:rPr lang="zh-CN" altLang="en-US" sz="2400" b="1" dirty="0">
                <a:solidFill>
                  <a:srgbClr val="FFFF00"/>
                </a:solidFill>
              </a:rPr>
              <a:t>）</a:t>
            </a:r>
          </a:p>
          <a:p>
            <a:pPr algn="just" eaLnBrk="1" hangingPunct="1">
              <a:lnSpc>
                <a:spcPct val="130000"/>
              </a:lnSpc>
            </a:pPr>
            <a:r>
              <a:rPr lang="zh-CN" altLang="en-US" sz="2400" b="1" dirty="0">
                <a:solidFill>
                  <a:srgbClr val="FF3399"/>
                </a:solidFill>
              </a:rPr>
              <a:t>禁忌</a:t>
            </a:r>
            <a:r>
              <a:rPr lang="en-US" altLang="zh-CN" sz="2400" b="1" dirty="0">
                <a:solidFill>
                  <a:srgbClr val="FF3399"/>
                </a:solidFill>
              </a:rPr>
              <a:t>:</a:t>
            </a:r>
            <a:r>
              <a:rPr lang="zh-CN" altLang="en-US" b="1" dirty="0"/>
              <a:t>卤代烷灭火剂不宜用于扑灭自身能供氧的化学药品、化学活泼性大的金属、金属氢化物、和能自燃分解的化学药品的火灾。 </a:t>
            </a:r>
          </a:p>
          <a:p>
            <a:pPr algn="just" eaLnBrk="1" hangingPunct="1">
              <a:lnSpc>
                <a:spcPct val="130000"/>
              </a:lnSpc>
            </a:pPr>
            <a:r>
              <a:rPr lang="zh-CN" altLang="en-US" sz="2400" b="1" dirty="0" smtClean="0">
                <a:solidFill>
                  <a:srgbClr val="FF3399"/>
                </a:solidFill>
              </a:rPr>
              <a:t>使用限制：</a:t>
            </a:r>
            <a:r>
              <a:rPr lang="zh-CN" altLang="en-US" b="1" dirty="0"/>
              <a:t>为了保护大气臭氧层，</a:t>
            </a:r>
            <a:r>
              <a:rPr lang="en-US" altLang="zh-CN" b="1" dirty="0"/>
              <a:t>《</a:t>
            </a:r>
            <a:r>
              <a:rPr lang="zh-CN" altLang="en-US" b="1" dirty="0"/>
              <a:t>中国消防行业哈龙整体淘汰计划</a:t>
            </a:r>
            <a:r>
              <a:rPr lang="en-US" altLang="zh-CN" b="1" dirty="0"/>
              <a:t>》</a:t>
            </a:r>
            <a:r>
              <a:rPr lang="zh-CN" altLang="en-US" b="1" dirty="0"/>
              <a:t>中要求，我国于</a:t>
            </a:r>
            <a:r>
              <a:rPr lang="en-US" altLang="zh-CN" b="1" dirty="0"/>
              <a:t>2005</a:t>
            </a:r>
            <a:r>
              <a:rPr lang="zh-CN" altLang="en-US" b="1" dirty="0"/>
              <a:t>年停止生产卤代烷灭火剂。公安部和国家环保局通字</a:t>
            </a:r>
            <a:r>
              <a:rPr lang="en-US" altLang="zh-CN" b="1" dirty="0"/>
              <a:t>[1994]</a:t>
            </a:r>
            <a:r>
              <a:rPr lang="zh-CN" altLang="en-US" b="1" dirty="0"/>
              <a:t>第</a:t>
            </a:r>
            <a:r>
              <a:rPr lang="en-US" altLang="zh-CN" b="1" dirty="0"/>
              <a:t>94</a:t>
            </a:r>
            <a:r>
              <a:rPr lang="zh-CN" altLang="en-US" b="1" dirty="0"/>
              <a:t>号文</a:t>
            </a:r>
            <a:r>
              <a:rPr lang="en-US" altLang="zh-CN" b="1" dirty="0"/>
              <a:t>《</a:t>
            </a:r>
            <a:r>
              <a:rPr lang="zh-CN" altLang="en-US" b="1" dirty="0"/>
              <a:t>关于非必要场所停止再配置卤代烷灭火器的通知</a:t>
            </a:r>
            <a:r>
              <a:rPr lang="en-US" altLang="zh-CN" b="1" dirty="0"/>
              <a:t>》</a:t>
            </a:r>
            <a:r>
              <a:rPr lang="zh-CN" altLang="en-US" b="1" dirty="0"/>
              <a:t>中亦要求，非必要场所不再使用卤代烷灭火器。</a:t>
            </a:r>
          </a:p>
          <a:p>
            <a:pPr algn="just" eaLnBrk="1" hangingPunct="1">
              <a:lnSpc>
                <a:spcPct val="130000"/>
              </a:lnSpc>
            </a:pPr>
            <a:r>
              <a:rPr lang="zh-CN" altLang="en-US" sz="2400" b="1" dirty="0">
                <a:solidFill>
                  <a:srgbClr val="FF3399"/>
                </a:solidFill>
              </a:rPr>
              <a:t>类型：</a:t>
            </a:r>
            <a:r>
              <a:rPr lang="en-US" altLang="zh-CN" b="1" dirty="0"/>
              <a:t>1211</a:t>
            </a:r>
            <a:r>
              <a:rPr lang="zh-CN" altLang="en-US" b="1" dirty="0"/>
              <a:t>（</a:t>
            </a:r>
            <a:r>
              <a:rPr lang="en-US" altLang="zh-CN" b="1" dirty="0"/>
              <a:t>CF</a:t>
            </a:r>
            <a:r>
              <a:rPr lang="en-US" altLang="zh-CN" b="1" baseline="-25000" dirty="0"/>
              <a:t>2</a:t>
            </a:r>
            <a:r>
              <a:rPr lang="en-US" altLang="zh-CN" b="1" dirty="0"/>
              <a:t>ClBr</a:t>
            </a:r>
            <a:r>
              <a:rPr lang="zh-CN" altLang="en-US" b="1" dirty="0"/>
              <a:t>），</a:t>
            </a:r>
            <a:r>
              <a:rPr lang="en-US" altLang="zh-CN" b="1" dirty="0"/>
              <a:t>1202</a:t>
            </a:r>
            <a:r>
              <a:rPr lang="zh-CN" altLang="en-US" b="1" dirty="0"/>
              <a:t>（</a:t>
            </a:r>
            <a:r>
              <a:rPr lang="en-US" altLang="zh-CN" b="1" dirty="0"/>
              <a:t>CF</a:t>
            </a:r>
            <a:r>
              <a:rPr lang="en-US" altLang="zh-CN" b="1" baseline="-25000" dirty="0"/>
              <a:t>2</a:t>
            </a:r>
            <a:r>
              <a:rPr lang="en-US" altLang="zh-CN" b="1" dirty="0"/>
              <a:t>Br</a:t>
            </a:r>
            <a:r>
              <a:rPr lang="en-US" altLang="zh-CN" b="1" baseline="-25000" dirty="0"/>
              <a:t>2</a:t>
            </a:r>
            <a:r>
              <a:rPr lang="zh-CN" altLang="en-US" b="1" dirty="0"/>
              <a:t>）</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00358"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003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7170" name="Picture 2" descr="C:\Users\Jidong\Desktop\1211灭火器.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783976"/>
            <a:ext cx="3550024" cy="3990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F339B131-3CA0-45AD-8299-1B053D6183BD}" type="datetime1">
              <a:rPr lang="zh-CN" altLang="en-US"/>
              <a:pPr>
                <a:defRPr/>
              </a:pPr>
              <a:t>2017/4/18</a:t>
            </a:fld>
            <a:endParaRPr lang="en-US" altLang="zh-CN"/>
          </a:p>
        </p:txBody>
      </p:sp>
      <p:sp>
        <p:nvSpPr>
          <p:cNvPr id="6" name="Slide Number Placeholder 5"/>
          <p:cNvSpPr>
            <a:spLocks noGrp="1"/>
          </p:cNvSpPr>
          <p:nvPr>
            <p:ph type="sldNum" sz="quarter" idx="12"/>
          </p:nvPr>
        </p:nvSpPr>
        <p:spPr/>
        <p:txBody>
          <a:bodyPr/>
          <a:lstStyle/>
          <a:p>
            <a:pPr>
              <a:defRPr/>
            </a:pPr>
            <a:fld id="{2E127989-0BC5-4A71-BCF4-74077977453E}" type="slidenum">
              <a:rPr lang="zh-CN" altLang="en-US"/>
              <a:pPr>
                <a:defRPr/>
              </a:pPr>
              <a:t>98</a:t>
            </a:fld>
            <a:endParaRPr lang="en-US" altLang="zh-CN"/>
          </a:p>
        </p:txBody>
      </p:sp>
      <p:sp>
        <p:nvSpPr>
          <p:cNvPr id="101380" name="Text Box 4"/>
          <p:cNvSpPr txBox="1">
            <a:spLocks noChangeArrowheads="1"/>
          </p:cNvSpPr>
          <p:nvPr/>
        </p:nvSpPr>
        <p:spPr bwMode="auto">
          <a:xfrm>
            <a:off x="152400" y="1371600"/>
            <a:ext cx="8763000" cy="444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40000"/>
              </a:lnSpc>
            </a:pPr>
            <a:r>
              <a:rPr lang="en-US" altLang="zh-CN" sz="2800" b="1" dirty="0">
                <a:solidFill>
                  <a:srgbClr val="FFFF00"/>
                </a:solidFill>
              </a:rPr>
              <a:t>7</a:t>
            </a:r>
            <a:r>
              <a:rPr lang="zh-CN" altLang="en-US" sz="2800" b="1" dirty="0">
                <a:solidFill>
                  <a:srgbClr val="FFFF00"/>
                </a:solidFill>
              </a:rPr>
              <a:t>、</a:t>
            </a:r>
            <a:r>
              <a:rPr lang="en-US" altLang="zh-CN" sz="2800" b="1" dirty="0">
                <a:solidFill>
                  <a:srgbClr val="FFFF00"/>
                </a:solidFill>
              </a:rPr>
              <a:t>CCl</a:t>
            </a:r>
            <a:r>
              <a:rPr lang="en-US" altLang="zh-CN" sz="2800" b="1" baseline="-25000" dirty="0">
                <a:solidFill>
                  <a:srgbClr val="FFFF00"/>
                </a:solidFill>
              </a:rPr>
              <a:t>4</a:t>
            </a:r>
            <a:r>
              <a:rPr lang="zh-CN" altLang="en-US" sz="2800" b="1" dirty="0">
                <a:solidFill>
                  <a:srgbClr val="FFFF00"/>
                </a:solidFill>
              </a:rPr>
              <a:t>灭火剂</a:t>
            </a:r>
            <a:endParaRPr lang="zh-CN" altLang="en-US" sz="2800" b="1" dirty="0">
              <a:solidFill>
                <a:srgbClr val="FF3399"/>
              </a:solidFill>
            </a:endParaRPr>
          </a:p>
          <a:p>
            <a:pPr algn="just" eaLnBrk="1" hangingPunct="1">
              <a:lnSpc>
                <a:spcPct val="140000"/>
              </a:lnSpc>
            </a:pPr>
            <a:r>
              <a:rPr lang="zh-CN" altLang="en-US" sz="2800" b="1" dirty="0">
                <a:solidFill>
                  <a:srgbClr val="FF3399"/>
                </a:solidFill>
              </a:rPr>
              <a:t>特点</a:t>
            </a:r>
            <a:r>
              <a:rPr lang="en-US" altLang="zh-CN" sz="2800" b="1" dirty="0">
                <a:solidFill>
                  <a:srgbClr val="FF3399"/>
                </a:solidFill>
              </a:rPr>
              <a:t>:</a:t>
            </a:r>
            <a:r>
              <a:rPr lang="en-US" altLang="zh-CN" sz="2400" b="1" dirty="0"/>
              <a:t> CCl</a:t>
            </a:r>
            <a:r>
              <a:rPr lang="en-US" altLang="zh-CN" sz="2400" b="1" baseline="-25000" dirty="0"/>
              <a:t>4</a:t>
            </a:r>
            <a:r>
              <a:rPr lang="zh-CN" altLang="en-US" sz="2400" b="1" dirty="0"/>
              <a:t>是无色透明液体，不自燃、不助燃、不导电。沸点，</a:t>
            </a:r>
            <a:r>
              <a:rPr lang="en-US" altLang="zh-CN" sz="2400" b="1" dirty="0"/>
              <a:t>76.8℃</a:t>
            </a:r>
            <a:r>
              <a:rPr lang="zh-CN" altLang="en-US" sz="2400" b="1" dirty="0"/>
              <a:t>。在落入火中时迅速蒸发，由于其蒸汽密度大于空气的密度（约为空气的</a:t>
            </a:r>
            <a:r>
              <a:rPr lang="en-US" altLang="zh-CN" sz="2400" b="1" dirty="0"/>
              <a:t>5.5</a:t>
            </a:r>
            <a:r>
              <a:rPr lang="zh-CN" altLang="en-US" sz="2400" b="1" dirty="0"/>
              <a:t>倍）很快密集在火源周围，起到隔绝空气的作用。当空气中含有</a:t>
            </a:r>
            <a:r>
              <a:rPr lang="en-US" altLang="zh-CN" sz="2400" b="1" dirty="0"/>
              <a:t>10%</a:t>
            </a:r>
            <a:r>
              <a:rPr lang="zh-CN" altLang="en-US" sz="2400" b="1" dirty="0"/>
              <a:t>的</a:t>
            </a:r>
            <a:r>
              <a:rPr lang="en-US" altLang="zh-CN" sz="2400" b="1" dirty="0"/>
              <a:t>CCl</a:t>
            </a:r>
            <a:r>
              <a:rPr lang="en-US" altLang="zh-CN" sz="2400" b="1" baseline="-25000" dirty="0"/>
              <a:t>4</a:t>
            </a:r>
            <a:r>
              <a:rPr lang="zh-CN" altLang="en-US" sz="2400" b="1" dirty="0"/>
              <a:t>时，火焰就将迅速熄灭。因此，</a:t>
            </a:r>
            <a:r>
              <a:rPr lang="en-US" altLang="zh-CN" sz="2400" b="1" dirty="0"/>
              <a:t>CCl</a:t>
            </a:r>
            <a:r>
              <a:rPr lang="en-US" altLang="zh-CN" sz="2400" b="1" baseline="-25000" dirty="0"/>
              <a:t>4</a:t>
            </a:r>
            <a:r>
              <a:rPr lang="en-US" altLang="zh-CN" sz="2400" b="1" dirty="0"/>
              <a:t> </a:t>
            </a:r>
            <a:r>
              <a:rPr lang="zh-CN" altLang="en-US" sz="2400" b="1" dirty="0"/>
              <a:t>是一种很好的灭火剂， 特别适用于电器设备的灭火。</a:t>
            </a:r>
          </a:p>
          <a:p>
            <a:pPr algn="just" eaLnBrk="1" hangingPunct="1">
              <a:lnSpc>
                <a:spcPct val="140000"/>
              </a:lnSpc>
            </a:pPr>
            <a:r>
              <a:rPr lang="zh-CN" altLang="en-US" sz="2800" b="1" dirty="0">
                <a:solidFill>
                  <a:srgbClr val="FF3399"/>
                </a:solidFill>
              </a:rPr>
              <a:t>缺点：</a:t>
            </a:r>
            <a:r>
              <a:rPr lang="en-US" altLang="zh-CN" sz="2400" b="1" dirty="0"/>
              <a:t> CCl</a:t>
            </a:r>
            <a:r>
              <a:rPr lang="en-US" altLang="zh-CN" sz="2400" b="1" baseline="-25000" dirty="0"/>
              <a:t>4</a:t>
            </a:r>
            <a:r>
              <a:rPr lang="zh-CN" altLang="en-US" sz="2400" b="1" dirty="0"/>
              <a:t>具有一定的腐蚀性，对人体有害，在高温是能生成光气，所以逐渐被卤代烷取代。</a:t>
            </a:r>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01382"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013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4CF0E4B-7CF7-4C15-A565-294E425D71C5}" type="datetime1">
              <a:rPr lang="zh-CN" altLang="en-US"/>
              <a:pPr>
                <a:defRPr/>
              </a:pPr>
              <a:t>2017/4/18</a:t>
            </a:fld>
            <a:endParaRPr lang="en-US" altLang="zh-CN" dirty="0"/>
          </a:p>
        </p:txBody>
      </p:sp>
      <p:sp>
        <p:nvSpPr>
          <p:cNvPr id="6" name="Slide Number Placeholder 5"/>
          <p:cNvSpPr>
            <a:spLocks noGrp="1"/>
          </p:cNvSpPr>
          <p:nvPr>
            <p:ph type="sldNum" sz="quarter" idx="12"/>
          </p:nvPr>
        </p:nvSpPr>
        <p:spPr/>
        <p:txBody>
          <a:bodyPr/>
          <a:lstStyle/>
          <a:p>
            <a:pPr>
              <a:defRPr/>
            </a:pPr>
            <a:fld id="{6D1FFB76-8069-46A0-8892-B3D093D796C7}" type="slidenum">
              <a:rPr lang="zh-CN" altLang="en-US"/>
              <a:pPr>
                <a:defRPr/>
              </a:pPr>
              <a:t>99</a:t>
            </a:fld>
            <a:endParaRPr lang="en-US" altLang="zh-CN"/>
          </a:p>
        </p:txBody>
      </p:sp>
      <p:sp>
        <p:nvSpPr>
          <p:cNvPr id="102404" name="Text Box 4"/>
          <p:cNvSpPr txBox="1">
            <a:spLocks noChangeArrowheads="1"/>
          </p:cNvSpPr>
          <p:nvPr/>
        </p:nvSpPr>
        <p:spPr bwMode="auto">
          <a:xfrm>
            <a:off x="228600" y="1447800"/>
            <a:ext cx="86868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algn="just" eaLnBrk="1" hangingPunct="1">
              <a:lnSpc>
                <a:spcPct val="130000"/>
              </a:lnSpc>
            </a:pPr>
            <a:r>
              <a:rPr lang="en-US" altLang="zh-CN" sz="2800" b="1" dirty="0">
                <a:solidFill>
                  <a:srgbClr val="FFFF00"/>
                </a:solidFill>
              </a:rPr>
              <a:t>8</a:t>
            </a:r>
            <a:r>
              <a:rPr lang="zh-CN" altLang="en-US" sz="2800" b="1" dirty="0">
                <a:solidFill>
                  <a:srgbClr val="FFFF00"/>
                </a:solidFill>
              </a:rPr>
              <a:t>、</a:t>
            </a:r>
            <a:r>
              <a:rPr lang="en-US" altLang="zh-CN" sz="2800" b="1" dirty="0">
                <a:solidFill>
                  <a:srgbClr val="FFFF00"/>
                </a:solidFill>
              </a:rPr>
              <a:t>7501</a:t>
            </a:r>
            <a:r>
              <a:rPr lang="zh-CN" altLang="en-US" sz="2800" b="1" dirty="0">
                <a:solidFill>
                  <a:srgbClr val="FFFF00"/>
                </a:solidFill>
              </a:rPr>
              <a:t>灭火剂</a:t>
            </a:r>
            <a:endParaRPr lang="zh-CN" altLang="en-US" sz="2800" b="1" dirty="0">
              <a:solidFill>
                <a:srgbClr val="FF3399"/>
              </a:solidFill>
            </a:endParaRPr>
          </a:p>
          <a:p>
            <a:pPr algn="just" eaLnBrk="1" hangingPunct="1">
              <a:lnSpc>
                <a:spcPct val="130000"/>
              </a:lnSpc>
            </a:pPr>
            <a:r>
              <a:rPr lang="en-US" altLang="zh-CN" sz="2400" b="1" dirty="0"/>
              <a:t>7501</a:t>
            </a:r>
            <a:r>
              <a:rPr lang="zh-CN" altLang="en-US" sz="2400" b="1" dirty="0"/>
              <a:t>是一</a:t>
            </a:r>
            <a:r>
              <a:rPr lang="zh-CN" altLang="en-US" sz="2400" b="1" dirty="0" smtClean="0"/>
              <a:t>种无色</a:t>
            </a:r>
            <a:r>
              <a:rPr lang="zh-CN" altLang="en-US" sz="2400" b="1" dirty="0"/>
              <a:t>透明液体，主要成分为三甲氧基硼氧六环 </a:t>
            </a:r>
            <a:r>
              <a:rPr lang="en-US" altLang="zh-CN" sz="2800" b="1" dirty="0">
                <a:latin typeface="Times New Roman" pitchFamily="18" charset="0"/>
              </a:rPr>
              <a:t>(</a:t>
            </a:r>
            <a:r>
              <a:rPr lang="en-US" altLang="zh-CN" sz="2400" b="1" dirty="0">
                <a:latin typeface="Times New Roman" pitchFamily="18" charset="0"/>
              </a:rPr>
              <a:t>CH</a:t>
            </a:r>
            <a:r>
              <a:rPr lang="en-US" altLang="zh-CN" sz="2400" b="1" baseline="-25000" dirty="0">
                <a:latin typeface="Times New Roman" pitchFamily="18" charset="0"/>
              </a:rPr>
              <a:t>3</a:t>
            </a:r>
            <a:r>
              <a:rPr lang="en-US" altLang="zh-CN" sz="2400" b="1" dirty="0">
                <a:latin typeface="Times New Roman" pitchFamily="18" charset="0"/>
              </a:rPr>
              <a:t>O)</a:t>
            </a:r>
            <a:r>
              <a:rPr lang="en-US" altLang="zh-CN" sz="2400" b="1" baseline="-25000" dirty="0">
                <a:latin typeface="Times New Roman" pitchFamily="18" charset="0"/>
              </a:rPr>
              <a:t>3</a:t>
            </a:r>
            <a:r>
              <a:rPr lang="en-US" altLang="zh-CN" sz="2400" b="1" dirty="0">
                <a:latin typeface="Times New Roman" pitchFamily="18" charset="0"/>
              </a:rPr>
              <a:t>B</a:t>
            </a:r>
            <a:r>
              <a:rPr lang="en-US" altLang="zh-CN" sz="2400" b="1" baseline="-25000" dirty="0">
                <a:latin typeface="Times New Roman" pitchFamily="18" charset="0"/>
              </a:rPr>
              <a:t>3</a:t>
            </a:r>
            <a:r>
              <a:rPr lang="en-US" altLang="zh-CN" sz="2400" b="1" dirty="0">
                <a:latin typeface="Times New Roman" pitchFamily="18" charset="0"/>
              </a:rPr>
              <a:t>O</a:t>
            </a:r>
            <a:r>
              <a:rPr lang="en-US" altLang="zh-CN" sz="2400" b="1" baseline="-25000" dirty="0">
                <a:latin typeface="Times New Roman" pitchFamily="18" charset="0"/>
              </a:rPr>
              <a:t>3</a:t>
            </a:r>
            <a:r>
              <a:rPr lang="en-US" altLang="zh-CN" dirty="0"/>
              <a:t> </a:t>
            </a:r>
            <a:r>
              <a:rPr lang="zh-CN" altLang="en-US" sz="2400" b="1" dirty="0"/>
              <a:t>，是扑灭镁铝等轻金属火灾的有效灭火剂</a:t>
            </a:r>
            <a:r>
              <a:rPr lang="zh-CN" altLang="en-US" sz="2400" b="1" dirty="0" smtClean="0"/>
              <a:t>。</a:t>
            </a:r>
            <a:endParaRPr lang="en-US" altLang="zh-CN" sz="2400" b="1" dirty="0" smtClean="0"/>
          </a:p>
          <a:p>
            <a:pPr algn="just" eaLnBrk="1" hangingPunct="1">
              <a:lnSpc>
                <a:spcPct val="130000"/>
              </a:lnSpc>
            </a:pPr>
            <a:endParaRPr lang="en-US" altLang="zh-CN" sz="2400" b="1" dirty="0" smtClean="0">
              <a:solidFill>
                <a:srgbClr val="FF00FF"/>
              </a:solidFill>
            </a:endParaRPr>
          </a:p>
          <a:p>
            <a:pPr algn="just" eaLnBrk="1" hangingPunct="1">
              <a:lnSpc>
                <a:spcPct val="130000"/>
              </a:lnSpc>
            </a:pPr>
            <a:r>
              <a:rPr lang="zh-CN" altLang="en-US" sz="2400" b="1" dirty="0" smtClean="0">
                <a:solidFill>
                  <a:srgbClr val="FF00FF"/>
                </a:solidFill>
              </a:rPr>
              <a:t>灭火原理</a:t>
            </a:r>
            <a:endParaRPr lang="en-US" altLang="zh-CN" sz="2400" b="1" dirty="0" smtClean="0">
              <a:solidFill>
                <a:srgbClr val="FF00FF"/>
              </a:solidFill>
            </a:endParaRPr>
          </a:p>
          <a:p>
            <a:pPr algn="just" eaLnBrk="1" hangingPunct="1">
              <a:lnSpc>
                <a:spcPct val="130000"/>
              </a:lnSpc>
            </a:pPr>
            <a:r>
              <a:rPr lang="en-US" altLang="zh-CN" sz="2400" b="1" dirty="0" smtClean="0"/>
              <a:t>7501</a:t>
            </a:r>
            <a:r>
              <a:rPr lang="zh-CN" altLang="en-US" sz="2400" b="1" dirty="0" smtClean="0"/>
              <a:t>灭火剂在高温的作用下会发生分解和燃烧产生熔融的硼酐。熔</a:t>
            </a:r>
            <a:r>
              <a:rPr lang="zh-CN" altLang="en-US" sz="2400" b="1" dirty="0"/>
              <a:t>融的硼</a:t>
            </a:r>
            <a:r>
              <a:rPr lang="zh-CN" altLang="en-US" sz="2400" b="1" dirty="0" smtClean="0"/>
              <a:t>酐是粘稠的可流动的玻璃状液体，可散布于金属表面和其缝隙中，形成一层硼酐膜，使金属与空气</a:t>
            </a:r>
            <a:r>
              <a:rPr lang="zh-CN" altLang="en-US" sz="2400" b="1" dirty="0"/>
              <a:t>隔</a:t>
            </a:r>
            <a:r>
              <a:rPr lang="zh-CN" altLang="en-US" sz="2400" b="1" dirty="0" smtClean="0"/>
              <a:t>绝，燃烧熄灭。</a:t>
            </a:r>
            <a:endParaRPr lang="zh-CN" altLang="en-US" sz="2400" b="1" dirty="0"/>
          </a:p>
        </p:txBody>
      </p:sp>
      <p:sp>
        <p:nvSpPr>
          <p:cNvPr id="8" name="Rectangle 2"/>
          <p:cNvSpPr>
            <a:spLocks noGrp="1" noChangeArrowheads="1"/>
          </p:cNvSpPr>
          <p:nvPr>
            <p:ph type="title"/>
          </p:nvPr>
        </p:nvSpPr>
        <p:spPr>
          <a:xfrm>
            <a:off x="2667000" y="277813"/>
            <a:ext cx="6019800" cy="941387"/>
          </a:xfrm>
        </p:spPr>
        <p:txBody>
          <a:bodyPr/>
          <a:lstStyle/>
          <a:p>
            <a:pPr eaLnBrk="1" hangingPunct="1">
              <a:defRPr/>
            </a:pPr>
            <a:r>
              <a:rPr lang="zh-CN" altLang="en-US" sz="3200" dirty="0"/>
              <a:t>第六章　危险化学品消防基础</a:t>
            </a:r>
            <a:endParaRPr lang="zh-CN" altLang="en-US" sz="3200" dirty="0" smtClean="0"/>
          </a:p>
        </p:txBody>
      </p:sp>
      <p:grpSp>
        <p:nvGrpSpPr>
          <p:cNvPr id="102406"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rPr>
                <a:t>北京化工大学</a:t>
              </a:r>
              <a:endParaRPr lang="en-US" altLang="zh-CN" sz="1200" dirty="0">
                <a:solidFill>
                  <a:schemeClr val="bg1">
                    <a:lumMod val="60000"/>
                    <a:lumOff val="40000"/>
                  </a:schemeClr>
                </a:solidFill>
              </a:endParaRPr>
            </a:p>
          </p:txBody>
        </p:sp>
        <p:pic>
          <p:nvPicPr>
            <p:cNvPr id="1024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Template>
  <TotalTime>17788</TotalTime>
  <Words>13568</Words>
  <Application>Microsoft Office PowerPoint</Application>
  <PresentationFormat>全屏显示(4:3)</PresentationFormat>
  <Paragraphs>1587</Paragraphs>
  <Slides>159</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159</vt:i4>
      </vt:variant>
    </vt:vector>
  </HeadingPairs>
  <TitlesOfParts>
    <vt:vector size="161" baseType="lpstr">
      <vt:lpstr>Beam</vt:lpstr>
      <vt:lpstr>Photo Editor Photo</vt:lpstr>
      <vt:lpstr>第六章　危险化学品消防础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lpstr>第六章　危险化学品消防基础</vt:lpstr>
    </vt:vector>
  </TitlesOfParts>
  <Company>BUCT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化学危险品</dc:title>
  <dc:creator>WANGJIDONG</dc:creator>
  <cp:lastModifiedBy>beiqu</cp:lastModifiedBy>
  <cp:revision>1046</cp:revision>
  <dcterms:created xsi:type="dcterms:W3CDTF">2007-12-30T02:45:05Z</dcterms:created>
  <dcterms:modified xsi:type="dcterms:W3CDTF">2017-04-18T02:26:11Z</dcterms:modified>
</cp:coreProperties>
</file>