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notesMasterIdLst>
    <p:notesMasterId r:id="rId93"/>
  </p:notesMasterIdLst>
  <p:handoutMasterIdLst>
    <p:handoutMasterId r:id="rId94"/>
  </p:handoutMasterIdLst>
  <p:sldIdLst>
    <p:sldId id="258" r:id="rId2"/>
    <p:sldId id="259" r:id="rId3"/>
    <p:sldId id="260" r:id="rId4"/>
    <p:sldId id="261" r:id="rId5"/>
    <p:sldId id="262" r:id="rId6"/>
    <p:sldId id="263" r:id="rId7"/>
    <p:sldId id="264" r:id="rId8"/>
    <p:sldId id="265" r:id="rId9"/>
    <p:sldId id="266" r:id="rId10"/>
    <p:sldId id="315" r:id="rId11"/>
    <p:sldId id="267" r:id="rId12"/>
    <p:sldId id="268" r:id="rId13"/>
    <p:sldId id="321" r:id="rId14"/>
    <p:sldId id="269" r:id="rId15"/>
    <p:sldId id="270" r:id="rId16"/>
    <p:sldId id="445" r:id="rId17"/>
    <p:sldId id="271" r:id="rId18"/>
    <p:sldId id="273" r:id="rId19"/>
    <p:sldId id="274" r:id="rId20"/>
    <p:sldId id="323" r:id="rId21"/>
    <p:sldId id="320" r:id="rId22"/>
    <p:sldId id="276" r:id="rId23"/>
    <p:sldId id="421" r:id="rId24"/>
    <p:sldId id="277" r:id="rId25"/>
    <p:sldId id="422" r:id="rId26"/>
    <p:sldId id="423" r:id="rId27"/>
    <p:sldId id="279" r:id="rId28"/>
    <p:sldId id="281" r:id="rId29"/>
    <p:sldId id="282" r:id="rId30"/>
    <p:sldId id="324" r:id="rId31"/>
    <p:sldId id="283" r:id="rId32"/>
    <p:sldId id="325" r:id="rId33"/>
    <p:sldId id="284" r:id="rId34"/>
    <p:sldId id="285" r:id="rId35"/>
    <p:sldId id="286" r:id="rId36"/>
    <p:sldId id="287" r:id="rId37"/>
    <p:sldId id="329" r:id="rId38"/>
    <p:sldId id="288" r:id="rId39"/>
    <p:sldId id="289" r:id="rId40"/>
    <p:sldId id="429" r:id="rId41"/>
    <p:sldId id="430" r:id="rId42"/>
    <p:sldId id="431" r:id="rId43"/>
    <p:sldId id="432" r:id="rId44"/>
    <p:sldId id="433" r:id="rId45"/>
    <p:sldId id="368" r:id="rId46"/>
    <p:sldId id="444" r:id="rId47"/>
    <p:sldId id="333" r:id="rId48"/>
    <p:sldId id="446" r:id="rId49"/>
    <p:sldId id="447" r:id="rId50"/>
    <p:sldId id="448" r:id="rId51"/>
    <p:sldId id="449" r:id="rId52"/>
    <p:sldId id="450" r:id="rId53"/>
    <p:sldId id="451" r:id="rId54"/>
    <p:sldId id="452" r:id="rId55"/>
    <p:sldId id="453" r:id="rId56"/>
    <p:sldId id="308" r:id="rId57"/>
    <p:sldId id="454" r:id="rId58"/>
    <p:sldId id="309" r:id="rId59"/>
    <p:sldId id="416" r:id="rId60"/>
    <p:sldId id="417" r:id="rId61"/>
    <p:sldId id="357" r:id="rId62"/>
    <p:sldId id="338" r:id="rId63"/>
    <p:sldId id="435" r:id="rId64"/>
    <p:sldId id="339" r:id="rId65"/>
    <p:sldId id="436" r:id="rId66"/>
    <p:sldId id="440" r:id="rId67"/>
    <p:sldId id="441" r:id="rId68"/>
    <p:sldId id="442" r:id="rId69"/>
    <p:sldId id="437" r:id="rId70"/>
    <p:sldId id="438" r:id="rId71"/>
    <p:sldId id="340" r:id="rId72"/>
    <p:sldId id="443" r:id="rId73"/>
    <p:sldId id="342" r:id="rId74"/>
    <p:sldId id="346" r:id="rId75"/>
    <p:sldId id="359" r:id="rId76"/>
    <p:sldId id="343" r:id="rId77"/>
    <p:sldId id="347" r:id="rId78"/>
    <p:sldId id="420" r:id="rId79"/>
    <p:sldId id="349" r:id="rId80"/>
    <p:sldId id="348" r:id="rId81"/>
    <p:sldId id="360" r:id="rId82"/>
    <p:sldId id="350" r:id="rId83"/>
    <p:sldId id="351" r:id="rId84"/>
    <p:sldId id="361" r:id="rId85"/>
    <p:sldId id="352" r:id="rId86"/>
    <p:sldId id="353" r:id="rId87"/>
    <p:sldId id="424" r:id="rId88"/>
    <p:sldId id="425" r:id="rId89"/>
    <p:sldId id="426" r:id="rId90"/>
    <p:sldId id="427" r:id="rId91"/>
    <p:sldId id="322" r:id="rId9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00"/>
    <a:srgbClr val="FFFFFF"/>
    <a:srgbClr val="CCECFF"/>
    <a:srgbClr val="FF0000"/>
    <a:srgbClr val="996633"/>
    <a:srgbClr val="00CC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075" autoAdjust="0"/>
  </p:normalViewPr>
  <p:slideViewPr>
    <p:cSldViewPr>
      <p:cViewPr>
        <p:scale>
          <a:sx n="73" d="100"/>
          <a:sy n="73" d="100"/>
        </p:scale>
        <p:origin x="-1704" y="-28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rgbClr val="FFFF00"/>
                </a:solidFill>
              </a:defRPr>
            </a:pPr>
            <a:r>
              <a:rPr lang="en-US" altLang="zh-CN" sz="2160" b="1" i="0" u="none" strike="noStrike" baseline="0" dirty="0" smtClean="0">
                <a:solidFill>
                  <a:srgbClr val="FFFF00"/>
                </a:solidFill>
                <a:effectLst/>
              </a:rPr>
              <a:t>2014-2016</a:t>
            </a:r>
            <a:r>
              <a:rPr lang="zh-CN" altLang="zh-CN" sz="2160" b="1" i="0" u="none" strike="noStrike" baseline="0" dirty="0" smtClean="0">
                <a:solidFill>
                  <a:srgbClr val="FFFF00"/>
                </a:solidFill>
                <a:effectLst/>
              </a:rPr>
              <a:t>年全国各地区危化品车辆规模</a:t>
            </a:r>
            <a:endParaRPr lang="en-US" altLang="en-US" dirty="0">
              <a:solidFill>
                <a:srgbClr val="FFFF00"/>
              </a:solidFill>
            </a:endParaRPr>
          </a:p>
        </c:rich>
      </c:tx>
      <c:layout>
        <c:manualLayout>
          <c:xMode val="edge"/>
          <c:yMode val="edge"/>
          <c:x val="0.17829861111111112"/>
          <c:y val="0.88880681818181817"/>
        </c:manualLayout>
      </c:layout>
      <c:overlay val="0"/>
    </c:title>
    <c:autoTitleDeleted val="0"/>
    <c:plotArea>
      <c:layout>
        <c:manualLayout>
          <c:layoutTarget val="inner"/>
          <c:xMode val="edge"/>
          <c:yMode val="edge"/>
          <c:x val="8.9460137795275591E-2"/>
          <c:y val="8.8382874015748014E-2"/>
          <c:w val="0.8876231955380578"/>
          <c:h val="0.64337866857551895"/>
        </c:manualLayout>
      </c:layout>
      <c:barChart>
        <c:barDir val="col"/>
        <c:grouping val="clustered"/>
        <c:varyColors val="0"/>
        <c:ser>
          <c:idx val="0"/>
          <c:order val="0"/>
          <c:tx>
            <c:strRef>
              <c:f>Sheet1!$B$1</c:f>
              <c:strCache>
                <c:ptCount val="1"/>
                <c:pt idx="0">
                  <c:v>Series 1</c:v>
                </c:pt>
              </c:strCache>
            </c:strRef>
          </c:tx>
          <c:invertIfNegative val="0"/>
          <c:cat>
            <c:strRef>
              <c:f>Sheet1!$A$2:$A$4</c:f>
              <c:strCache>
                <c:ptCount val="3"/>
                <c:pt idx="0">
                  <c:v>2014年</c:v>
                </c:pt>
                <c:pt idx="1">
                  <c:v>2015年</c:v>
                </c:pt>
                <c:pt idx="2">
                  <c:v>2016年</c:v>
                </c:pt>
              </c:strCache>
            </c:strRef>
          </c:cat>
          <c:val>
            <c:numRef>
              <c:f>Sheet1!$B$2:$B$4</c:f>
              <c:numCache>
                <c:formatCode>General</c:formatCode>
                <c:ptCount val="3"/>
                <c:pt idx="0">
                  <c:v>31.95</c:v>
                </c:pt>
                <c:pt idx="1">
                  <c:v>35.93</c:v>
                </c:pt>
                <c:pt idx="2">
                  <c:v>36.43</c:v>
                </c:pt>
              </c:numCache>
            </c:numRef>
          </c:val>
        </c:ser>
        <c:dLbls>
          <c:showLegendKey val="0"/>
          <c:showVal val="0"/>
          <c:showCatName val="0"/>
          <c:showSerName val="0"/>
          <c:showPercent val="0"/>
          <c:showBubbleSize val="0"/>
        </c:dLbls>
        <c:gapWidth val="150"/>
        <c:axId val="174676480"/>
        <c:axId val="123193024"/>
      </c:barChart>
      <c:catAx>
        <c:axId val="174676480"/>
        <c:scaling>
          <c:orientation val="minMax"/>
        </c:scaling>
        <c:delete val="0"/>
        <c:axPos val="b"/>
        <c:majorTickMark val="out"/>
        <c:minorTickMark val="none"/>
        <c:tickLblPos val="nextTo"/>
        <c:crossAx val="123193024"/>
        <c:crosses val="autoZero"/>
        <c:auto val="1"/>
        <c:lblAlgn val="ctr"/>
        <c:lblOffset val="100"/>
        <c:noMultiLvlLbl val="0"/>
      </c:catAx>
      <c:valAx>
        <c:axId val="123193024"/>
        <c:scaling>
          <c:orientation val="minMax"/>
        </c:scaling>
        <c:delete val="0"/>
        <c:axPos val="l"/>
        <c:majorGridlines/>
        <c:numFmt formatCode="General" sourceLinked="1"/>
        <c:majorTickMark val="out"/>
        <c:minorTickMark val="none"/>
        <c:tickLblPos val="nextTo"/>
        <c:crossAx val="174676480"/>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en-US" altLang="zh-CN" sz="2400" b="1" i="0" u="none" strike="noStrike" baseline="0" dirty="0" smtClean="0">
                <a:solidFill>
                  <a:srgbClr val="FFFF00"/>
                </a:solidFill>
                <a:effectLst/>
              </a:rPr>
              <a:t>2016</a:t>
            </a:r>
            <a:r>
              <a:rPr lang="zh-CN" altLang="zh-CN" sz="2400" b="1" i="0" u="none" strike="noStrike" baseline="0" dirty="0" smtClean="0">
                <a:solidFill>
                  <a:srgbClr val="FFFF00"/>
                </a:solidFill>
                <a:effectLst/>
              </a:rPr>
              <a:t>年全国各地区危化品车辆吨位情况</a:t>
            </a:r>
            <a:endParaRPr lang="zh-CN" altLang="en-US" sz="2400" dirty="0">
              <a:solidFill>
                <a:srgbClr val="FFFF00"/>
              </a:solidFill>
            </a:endParaRPr>
          </a:p>
        </c:rich>
      </c:tx>
      <c:layout>
        <c:manualLayout>
          <c:xMode val="edge"/>
          <c:yMode val="edge"/>
          <c:x val="0.20873109043187785"/>
          <c:y val="0.88888888888888884"/>
        </c:manualLayout>
      </c:layout>
      <c:overlay val="0"/>
    </c:title>
    <c:autoTitleDeleted val="0"/>
    <c:plotArea>
      <c:layout>
        <c:manualLayout>
          <c:layoutTarget val="inner"/>
          <c:xMode val="edge"/>
          <c:yMode val="edge"/>
          <c:x val="9.3058577905034592E-2"/>
          <c:y val="7.7078837367551278E-2"/>
          <c:w val="0.86292209496540206"/>
          <c:h val="0.65506496062992126"/>
        </c:manualLayout>
      </c:layout>
      <c:barChart>
        <c:barDir val="col"/>
        <c:grouping val="clustered"/>
        <c:varyColors val="0"/>
        <c:ser>
          <c:idx val="0"/>
          <c:order val="0"/>
          <c:tx>
            <c:strRef>
              <c:f>Sheet1!$B$1</c:f>
              <c:strCache>
                <c:ptCount val="1"/>
                <c:pt idx="0">
                  <c:v>车辆吨位</c:v>
                </c:pt>
              </c:strCache>
            </c:strRef>
          </c:tx>
          <c:invertIfNegative val="0"/>
          <c:cat>
            <c:strRef>
              <c:f>Sheet1!$A$2:$A$32</c:f>
              <c:strCache>
                <c:ptCount val="31"/>
                <c:pt idx="0">
                  <c:v>北京</c:v>
                </c:pt>
                <c:pt idx="1">
                  <c:v>天津</c:v>
                </c:pt>
                <c:pt idx="2">
                  <c:v>河北</c:v>
                </c:pt>
                <c:pt idx="3">
                  <c:v>山西</c:v>
                </c:pt>
                <c:pt idx="4">
                  <c:v>内蒙</c:v>
                </c:pt>
                <c:pt idx="5">
                  <c:v>辽宁</c:v>
                </c:pt>
                <c:pt idx="6">
                  <c:v>吉林</c:v>
                </c:pt>
                <c:pt idx="7">
                  <c:v>黑龙江</c:v>
                </c:pt>
                <c:pt idx="8">
                  <c:v>上海</c:v>
                </c:pt>
                <c:pt idx="9">
                  <c:v>江苏</c:v>
                </c:pt>
                <c:pt idx="10">
                  <c:v>浙江</c:v>
                </c:pt>
                <c:pt idx="11">
                  <c:v>安徽</c:v>
                </c:pt>
                <c:pt idx="12">
                  <c:v>福建</c:v>
                </c:pt>
                <c:pt idx="13">
                  <c:v>江西</c:v>
                </c:pt>
                <c:pt idx="14">
                  <c:v>山东</c:v>
                </c:pt>
                <c:pt idx="15">
                  <c:v>河南</c:v>
                </c:pt>
                <c:pt idx="16">
                  <c:v>湖北</c:v>
                </c:pt>
                <c:pt idx="17">
                  <c:v>湖南</c:v>
                </c:pt>
                <c:pt idx="18">
                  <c:v>广东</c:v>
                </c:pt>
                <c:pt idx="19">
                  <c:v>广西</c:v>
                </c:pt>
                <c:pt idx="20">
                  <c:v>海南</c:v>
                </c:pt>
                <c:pt idx="21">
                  <c:v>重庆</c:v>
                </c:pt>
                <c:pt idx="22">
                  <c:v>四川</c:v>
                </c:pt>
                <c:pt idx="23">
                  <c:v>贵州</c:v>
                </c:pt>
                <c:pt idx="24">
                  <c:v>云南</c:v>
                </c:pt>
                <c:pt idx="25">
                  <c:v>西藏</c:v>
                </c:pt>
                <c:pt idx="26">
                  <c:v>陕西</c:v>
                </c:pt>
                <c:pt idx="27">
                  <c:v>甘肃</c:v>
                </c:pt>
                <c:pt idx="28">
                  <c:v>青海</c:v>
                </c:pt>
                <c:pt idx="29">
                  <c:v>宁夏</c:v>
                </c:pt>
                <c:pt idx="30">
                  <c:v>新疆</c:v>
                </c:pt>
              </c:strCache>
            </c:strRef>
          </c:cat>
          <c:val>
            <c:numRef>
              <c:f>Sheet1!$B$2:$B$32</c:f>
              <c:numCache>
                <c:formatCode>General</c:formatCode>
                <c:ptCount val="31"/>
                <c:pt idx="0">
                  <c:v>4.9000000000000004</c:v>
                </c:pt>
                <c:pt idx="1">
                  <c:v>6.3</c:v>
                </c:pt>
                <c:pt idx="2">
                  <c:v>79</c:v>
                </c:pt>
                <c:pt idx="3">
                  <c:v>9.6</c:v>
                </c:pt>
                <c:pt idx="4">
                  <c:v>15.8</c:v>
                </c:pt>
                <c:pt idx="5">
                  <c:v>30.5</c:v>
                </c:pt>
                <c:pt idx="6">
                  <c:v>9.6999999999999993</c:v>
                </c:pt>
                <c:pt idx="7">
                  <c:v>12.7</c:v>
                </c:pt>
                <c:pt idx="8">
                  <c:v>12.9</c:v>
                </c:pt>
                <c:pt idx="9">
                  <c:v>45.8</c:v>
                </c:pt>
                <c:pt idx="10">
                  <c:v>24.9</c:v>
                </c:pt>
                <c:pt idx="11">
                  <c:v>19.899999999999999</c:v>
                </c:pt>
                <c:pt idx="12">
                  <c:v>5.9</c:v>
                </c:pt>
                <c:pt idx="13">
                  <c:v>15.3</c:v>
                </c:pt>
                <c:pt idx="14">
                  <c:v>64.099999999999994</c:v>
                </c:pt>
                <c:pt idx="15">
                  <c:v>26.8</c:v>
                </c:pt>
                <c:pt idx="16">
                  <c:v>15.1</c:v>
                </c:pt>
                <c:pt idx="17">
                  <c:v>21.3</c:v>
                </c:pt>
                <c:pt idx="18">
                  <c:v>37.700000000000003</c:v>
                </c:pt>
                <c:pt idx="19">
                  <c:v>10.8</c:v>
                </c:pt>
                <c:pt idx="20">
                  <c:v>1.2</c:v>
                </c:pt>
                <c:pt idx="21">
                  <c:v>4.0999999999999996</c:v>
                </c:pt>
                <c:pt idx="22">
                  <c:v>14.5</c:v>
                </c:pt>
                <c:pt idx="23">
                  <c:v>4.8</c:v>
                </c:pt>
                <c:pt idx="24">
                  <c:v>8.6</c:v>
                </c:pt>
                <c:pt idx="25">
                  <c:v>1.9</c:v>
                </c:pt>
                <c:pt idx="26">
                  <c:v>17.100000000000001</c:v>
                </c:pt>
                <c:pt idx="27">
                  <c:v>8.6</c:v>
                </c:pt>
                <c:pt idx="28">
                  <c:v>1.9</c:v>
                </c:pt>
                <c:pt idx="29">
                  <c:v>6.5</c:v>
                </c:pt>
                <c:pt idx="30">
                  <c:v>26.6</c:v>
                </c:pt>
              </c:numCache>
            </c:numRef>
          </c:val>
        </c:ser>
        <c:dLbls>
          <c:showLegendKey val="0"/>
          <c:showVal val="0"/>
          <c:showCatName val="0"/>
          <c:showSerName val="0"/>
          <c:showPercent val="0"/>
          <c:showBubbleSize val="0"/>
        </c:dLbls>
        <c:gapWidth val="150"/>
        <c:axId val="284634624"/>
        <c:axId val="123197056"/>
      </c:barChart>
      <c:catAx>
        <c:axId val="284634624"/>
        <c:scaling>
          <c:orientation val="minMax"/>
        </c:scaling>
        <c:delete val="0"/>
        <c:axPos val="b"/>
        <c:majorTickMark val="out"/>
        <c:minorTickMark val="none"/>
        <c:tickLblPos val="nextTo"/>
        <c:txPr>
          <a:bodyPr/>
          <a:lstStyle/>
          <a:p>
            <a:pPr>
              <a:defRPr sz="1200"/>
            </a:pPr>
            <a:endParaRPr lang="zh-CN"/>
          </a:p>
        </c:txPr>
        <c:crossAx val="123197056"/>
        <c:crosses val="autoZero"/>
        <c:auto val="1"/>
        <c:lblAlgn val="ctr"/>
        <c:lblOffset val="100"/>
        <c:noMultiLvlLbl val="0"/>
      </c:catAx>
      <c:valAx>
        <c:axId val="123197056"/>
        <c:scaling>
          <c:orientation val="minMax"/>
        </c:scaling>
        <c:delete val="0"/>
        <c:axPos val="l"/>
        <c:majorGridlines/>
        <c:numFmt formatCode="General" sourceLinked="1"/>
        <c:majorTickMark val="out"/>
        <c:minorTickMark val="none"/>
        <c:tickLblPos val="nextTo"/>
        <c:crossAx val="284634624"/>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rgbClr val="FFFF00"/>
                </a:solidFill>
              </a:defRPr>
            </a:pPr>
            <a:r>
              <a:rPr lang="en-US" altLang="zh-CN" sz="2160" b="1" i="0" u="none" strike="noStrike" baseline="0" dirty="0" smtClean="0">
                <a:solidFill>
                  <a:srgbClr val="FFFF00"/>
                </a:solidFill>
                <a:effectLst/>
              </a:rPr>
              <a:t>2016</a:t>
            </a:r>
            <a:r>
              <a:rPr lang="zh-CN" altLang="zh-CN" sz="2160" b="1" i="0" u="none" strike="noStrike" baseline="0" dirty="0" smtClean="0">
                <a:solidFill>
                  <a:srgbClr val="FFFF00"/>
                </a:solidFill>
                <a:effectLst/>
              </a:rPr>
              <a:t>年全国各类型危化品从业户数及占比情况</a:t>
            </a:r>
            <a:endParaRPr lang="en-US" altLang="en-US" dirty="0">
              <a:solidFill>
                <a:srgbClr val="FFFF00"/>
              </a:solidFill>
            </a:endParaRPr>
          </a:p>
        </c:rich>
      </c:tx>
      <c:layout>
        <c:manualLayout>
          <c:xMode val="edge"/>
          <c:yMode val="edge"/>
          <c:x val="0.1619642187583695"/>
          <c:y val="0.86250000000000004"/>
        </c:manualLayout>
      </c:layout>
      <c:overlay val="0"/>
    </c:title>
    <c:autoTitleDeleted val="0"/>
    <c:plotArea>
      <c:layout>
        <c:manualLayout>
          <c:layoutTarget val="inner"/>
          <c:xMode val="edge"/>
          <c:yMode val="edge"/>
          <c:x val="0.14923121232888137"/>
          <c:y val="5.7132874015748021E-2"/>
          <c:w val="0.83206133473597954"/>
          <c:h val="0.54624567762363052"/>
        </c:manualLayout>
      </c:layout>
      <c:barChart>
        <c:barDir val="col"/>
        <c:grouping val="clustered"/>
        <c:varyColors val="0"/>
        <c:ser>
          <c:idx val="0"/>
          <c:order val="0"/>
          <c:tx>
            <c:strRef>
              <c:f>Sheet1!$B$1</c:f>
              <c:strCache>
                <c:ptCount val="1"/>
                <c:pt idx="0">
                  <c:v>Column1</c:v>
                </c:pt>
              </c:strCache>
            </c:strRef>
          </c:tx>
          <c:invertIfNegative val="0"/>
          <c:cat>
            <c:strRef>
              <c:f>Sheet1!$A$2:$A$11</c:f>
              <c:strCache>
                <c:ptCount val="10"/>
                <c:pt idx="0">
                  <c:v>第1类</c:v>
                </c:pt>
                <c:pt idx="1">
                  <c:v>第2类</c:v>
                </c:pt>
                <c:pt idx="2">
                  <c:v>第3类</c:v>
                </c:pt>
                <c:pt idx="3">
                  <c:v>第4类</c:v>
                </c:pt>
                <c:pt idx="4">
                  <c:v>第5类</c:v>
                </c:pt>
                <c:pt idx="5">
                  <c:v>第6类</c:v>
                </c:pt>
                <c:pt idx="6">
                  <c:v>第7类</c:v>
                </c:pt>
                <c:pt idx="7">
                  <c:v>第8类</c:v>
                </c:pt>
                <c:pt idx="8">
                  <c:v>第9类</c:v>
                </c:pt>
                <c:pt idx="9">
                  <c:v>剧毒化学品</c:v>
                </c:pt>
              </c:strCache>
            </c:strRef>
          </c:cat>
          <c:val>
            <c:numRef>
              <c:f>Sheet1!$B$2:$B$11</c:f>
              <c:numCache>
                <c:formatCode>0.00</c:formatCode>
                <c:ptCount val="10"/>
                <c:pt idx="0">
                  <c:v>6.13</c:v>
                </c:pt>
                <c:pt idx="1">
                  <c:v>23.92</c:v>
                </c:pt>
                <c:pt idx="2">
                  <c:v>27.92</c:v>
                </c:pt>
                <c:pt idx="3">
                  <c:v>7.8</c:v>
                </c:pt>
                <c:pt idx="4">
                  <c:v>5.89</c:v>
                </c:pt>
                <c:pt idx="5">
                  <c:v>7.38</c:v>
                </c:pt>
                <c:pt idx="6">
                  <c:v>0.62</c:v>
                </c:pt>
                <c:pt idx="7">
                  <c:v>13.63</c:v>
                </c:pt>
                <c:pt idx="8">
                  <c:v>4.21</c:v>
                </c:pt>
                <c:pt idx="9">
                  <c:v>2.5</c:v>
                </c:pt>
              </c:numCache>
            </c:numRef>
          </c:val>
        </c:ser>
        <c:dLbls>
          <c:showLegendKey val="0"/>
          <c:showVal val="0"/>
          <c:showCatName val="0"/>
          <c:showSerName val="0"/>
          <c:showPercent val="0"/>
          <c:showBubbleSize val="0"/>
        </c:dLbls>
        <c:gapWidth val="150"/>
        <c:axId val="275474944"/>
        <c:axId val="130018112"/>
      </c:barChart>
      <c:catAx>
        <c:axId val="275474944"/>
        <c:scaling>
          <c:orientation val="minMax"/>
        </c:scaling>
        <c:delete val="0"/>
        <c:axPos val="b"/>
        <c:majorTickMark val="out"/>
        <c:minorTickMark val="none"/>
        <c:tickLblPos val="nextTo"/>
        <c:crossAx val="130018112"/>
        <c:crosses val="autoZero"/>
        <c:auto val="1"/>
        <c:lblAlgn val="ctr"/>
        <c:lblOffset val="100"/>
        <c:noMultiLvlLbl val="0"/>
      </c:catAx>
      <c:valAx>
        <c:axId val="130018112"/>
        <c:scaling>
          <c:orientation val="minMax"/>
        </c:scaling>
        <c:delete val="0"/>
        <c:axPos val="l"/>
        <c:majorGridlines/>
        <c:numFmt formatCode="General" sourceLinked="0"/>
        <c:majorTickMark val="out"/>
        <c:minorTickMark val="none"/>
        <c:tickLblPos val="nextTo"/>
        <c:crossAx val="275474944"/>
        <c:crosses val="autoZero"/>
        <c:crossBetween val="between"/>
      </c:valAx>
    </c:plotArea>
    <c:plotVisOnly val="1"/>
    <c:dispBlanksAs val="gap"/>
    <c:showDLblsOverMax val="0"/>
  </c:chart>
  <c:txPr>
    <a:bodyPr/>
    <a:lstStyle/>
    <a:p>
      <a:pPr>
        <a:defRPr sz="1800"/>
      </a:pPr>
      <a:endParaRPr lang="zh-CN"/>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0.01708</cdr:x>
      <cdr:y>0.13333</cdr:y>
    </cdr:from>
    <cdr:to>
      <cdr:x>0.0728</cdr:x>
      <cdr:y>0.53333</cdr:y>
    </cdr:to>
    <cdr:sp macro="" textlink="">
      <cdr:nvSpPr>
        <cdr:cNvPr id="2" name="TextBox 1"/>
        <cdr:cNvSpPr txBox="1"/>
      </cdr:nvSpPr>
      <cdr:spPr>
        <a:xfrm xmlns:a="http://schemas.openxmlformats.org/drawingml/2006/main">
          <a:off x="137247" y="609600"/>
          <a:ext cx="447675" cy="1828800"/>
        </a:xfrm>
        <a:prstGeom xmlns:a="http://schemas.openxmlformats.org/drawingml/2006/main" prst="rect">
          <a:avLst/>
        </a:prstGeom>
      </cdr:spPr>
      <cdr:txBody>
        <a:bodyPr xmlns:a="http://schemas.openxmlformats.org/drawingml/2006/main" vertOverflow="clip" vert="vert270" wrap="square" rtlCol="0"/>
        <a:lstStyle xmlns:a="http://schemas.openxmlformats.org/drawingml/2006/main"/>
        <a:p xmlns:a="http://schemas.openxmlformats.org/drawingml/2006/main">
          <a:pPr algn="ctr"/>
          <a:r>
            <a:rPr lang="zh-CN" altLang="en-US" sz="2000" b="1" dirty="0" smtClean="0">
              <a:solidFill>
                <a:srgbClr val="FFFF00"/>
              </a:solidFill>
            </a:rPr>
            <a:t>比例（</a:t>
          </a:r>
          <a:r>
            <a:rPr lang="en-US" altLang="zh-CN" sz="2000" b="1" dirty="0" smtClean="0">
              <a:solidFill>
                <a:srgbClr val="FFFF00"/>
              </a:solidFill>
            </a:rPr>
            <a:t>%</a:t>
          </a:r>
          <a:r>
            <a:rPr lang="zh-CN" altLang="en-US" sz="2000" b="1" dirty="0" smtClean="0">
              <a:solidFill>
                <a:srgbClr val="FFFF00"/>
              </a:solidFill>
            </a:rPr>
            <a:t>）</a:t>
          </a:r>
          <a:endParaRPr lang="zh-CN" altLang="en-US" sz="2000" b="1" dirty="0">
            <a:solidFill>
              <a:srgbClr val="FFFF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r>
              <a:rPr lang="zh-CN" altLang="en-US" dirty="0" smtClean="0"/>
              <a:t>危险化学品</a:t>
            </a:r>
            <a:endParaRPr lang="zh-CN" altLang="en-US" dirty="0"/>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8341F966-0385-4AE5-B8B9-8D2AB9BE4D15}" type="datetime1">
              <a:rPr lang="zh-CN" altLang="en-US"/>
              <a:pPr>
                <a:defRPr/>
              </a:pPr>
              <a:t>2017/4/25</a:t>
            </a:fld>
            <a:endParaRPr lang="en-US" altLang="zh-CN"/>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r>
              <a:rPr lang="en-US" altLang="zh-CN"/>
              <a:t>北京化工大学</a:t>
            </a:r>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6785DBA-58FA-46D1-BFAD-8C46B9BA405D}" type="slidenum">
              <a:rPr lang="zh-CN" altLang="en-US"/>
              <a:pPr>
                <a:defRPr/>
              </a:pPr>
              <a:t>‹#›</a:t>
            </a:fld>
            <a:endParaRPr lang="en-US" altLang="zh-CN"/>
          </a:p>
        </p:txBody>
      </p:sp>
    </p:spTree>
    <p:extLst>
      <p:ext uri="{BB962C8B-B14F-4D97-AF65-F5344CB8AC3E}">
        <p14:creationId xmlns:p14="http://schemas.microsoft.com/office/powerpoint/2010/main" val="1051760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r>
              <a:rPr lang="zh-CN" altLang="en-US" dirty="0" smtClean="0"/>
              <a:t>危险化学品</a:t>
            </a:r>
            <a:endParaRPr lang="zh-CN" alt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272CBEB0-54ED-41B7-863C-860629F63CC7}" type="datetime1">
              <a:rPr lang="zh-CN" altLang="en-US"/>
              <a:pPr>
                <a:defRPr/>
              </a:pPr>
              <a:t>2017/4/25</a:t>
            </a:fld>
            <a:endParaRPr lang="en-US" altLang="zh-CN"/>
          </a:p>
        </p:txBody>
      </p:sp>
      <p:sp>
        <p:nvSpPr>
          <p:cNvPr id="747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r>
              <a:rPr lang="en-US" altLang="zh-CN"/>
              <a:t>北京化工大学</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A710299-7E54-4D1C-A596-6B1D6525BB85}" type="slidenum">
              <a:rPr lang="zh-CN" altLang="en-US"/>
              <a:pPr>
                <a:defRPr/>
              </a:pPr>
              <a:t>‹#›</a:t>
            </a:fld>
            <a:endParaRPr lang="en-US" altLang="zh-CN"/>
          </a:p>
        </p:txBody>
      </p:sp>
    </p:spTree>
    <p:extLst>
      <p:ext uri="{BB962C8B-B14F-4D97-AF65-F5344CB8AC3E}">
        <p14:creationId xmlns:p14="http://schemas.microsoft.com/office/powerpoint/2010/main" val="1342024439"/>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15" name="Date Placeholder 14"/>
          <p:cNvSpPr>
            <a:spLocks noGrp="1"/>
          </p:cNvSpPr>
          <p:nvPr>
            <p:ph type="dt" sz="half" idx="10"/>
          </p:nvPr>
        </p:nvSpPr>
        <p:spPr/>
        <p:txBody>
          <a:bodyPr/>
          <a:lstStyle/>
          <a:p>
            <a:pPr>
              <a:defRPr/>
            </a:pPr>
            <a:fld id="{525DBA95-113F-4FA7-BB13-CEE814DE2CB6}" type="datetime1">
              <a:rPr lang="zh-CN" altLang="en-US" smtClean="0"/>
              <a:pPr>
                <a:defRPr/>
              </a:pPr>
              <a:t>2017/4/25</a:t>
            </a:fld>
            <a:endParaRPr lang="en-US" altLang="zh-CN"/>
          </a:p>
        </p:txBody>
      </p:sp>
      <p:sp>
        <p:nvSpPr>
          <p:cNvPr id="16" name="Slide Number Placeholder 15"/>
          <p:cNvSpPr>
            <a:spLocks noGrp="1"/>
          </p:cNvSpPr>
          <p:nvPr>
            <p:ph type="sldNum" sz="quarter" idx="11"/>
          </p:nvPr>
        </p:nvSpPr>
        <p:spPr/>
        <p:txBody>
          <a:bodyPr/>
          <a:lstStyle/>
          <a:p>
            <a:pPr>
              <a:defRPr/>
            </a:pPr>
            <a:fld id="{9138C598-FD9B-4A54-AF4D-F365D356F404}" type="slidenum">
              <a:rPr lang="zh-CN" altLang="en-US" smtClean="0"/>
              <a:pPr>
                <a:defRPr/>
              </a:pPr>
              <a:t>‹#›</a:t>
            </a:fld>
            <a:endParaRPr lang="en-US" altLang="zh-CN"/>
          </a:p>
        </p:txBody>
      </p:sp>
      <p:sp>
        <p:nvSpPr>
          <p:cNvPr id="17" name="Footer Placeholder 16"/>
          <p:cNvSpPr>
            <a:spLocks noGrp="1"/>
          </p:cNvSpPr>
          <p:nvPr>
            <p:ph type="ftr" sz="quarter" idx="12"/>
          </p:nvPr>
        </p:nvSpPr>
        <p:spPr/>
        <p:txBody>
          <a:bodyPr/>
          <a:lstStyle/>
          <a:p>
            <a:pPr>
              <a:defRPr/>
            </a:pPr>
            <a:r>
              <a:rPr lang="zh-CN" altLang="en-US" smtClean="0"/>
              <a:t>北京化工大学</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pPr>
              <a:defRPr/>
            </a:pPr>
            <a:fld id="{51FEEC72-BBFE-46A7-B753-60069D21BF14}" type="datetime1">
              <a:rPr lang="zh-CN" altLang="en-US" smtClean="0"/>
              <a:pPr>
                <a:defRPr/>
              </a:pPr>
              <a:t>2017/4/25</a:t>
            </a:fld>
            <a:endParaRPr lang="en-US" altLang="zh-CN"/>
          </a:p>
        </p:txBody>
      </p:sp>
      <p:sp>
        <p:nvSpPr>
          <p:cNvPr id="5" name="Footer Placeholder 4"/>
          <p:cNvSpPr>
            <a:spLocks noGrp="1"/>
          </p:cNvSpPr>
          <p:nvPr>
            <p:ph type="ftr" sz="quarter" idx="11"/>
          </p:nvPr>
        </p:nvSpPr>
        <p:spPr/>
        <p:txBody>
          <a:bodyPr/>
          <a:lstStyle/>
          <a:p>
            <a:pPr>
              <a:defRPr/>
            </a:pPr>
            <a:r>
              <a:rPr lang="zh-CN" altLang="en-US" smtClean="0"/>
              <a:t>北京化工大学</a:t>
            </a:r>
            <a:endParaRPr lang="en-US" altLang="zh-CN"/>
          </a:p>
        </p:txBody>
      </p:sp>
      <p:sp>
        <p:nvSpPr>
          <p:cNvPr id="6" name="Slide Number Placeholder 5"/>
          <p:cNvSpPr>
            <a:spLocks noGrp="1"/>
          </p:cNvSpPr>
          <p:nvPr>
            <p:ph type="sldNum" sz="quarter" idx="12"/>
          </p:nvPr>
        </p:nvSpPr>
        <p:spPr/>
        <p:txBody>
          <a:bodyPr/>
          <a:lstStyle/>
          <a:p>
            <a:pPr>
              <a:defRPr/>
            </a:pPr>
            <a:fld id="{D342B210-F9A6-421D-B99F-F038D55B323C}" type="slidenum">
              <a:rPr lang="zh-CN" altLang="en-US"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pPr>
              <a:defRPr/>
            </a:pPr>
            <a:fld id="{EBFE99BF-10DD-44B8-9D0A-19C4C4E6674C}" type="datetime1">
              <a:rPr lang="zh-CN" altLang="en-US" smtClean="0"/>
              <a:pPr>
                <a:defRPr/>
              </a:pPr>
              <a:t>2017/4/25</a:t>
            </a:fld>
            <a:endParaRPr lang="en-US" altLang="zh-CN"/>
          </a:p>
        </p:txBody>
      </p:sp>
      <p:sp>
        <p:nvSpPr>
          <p:cNvPr id="5" name="Footer Placeholder 4"/>
          <p:cNvSpPr>
            <a:spLocks noGrp="1"/>
          </p:cNvSpPr>
          <p:nvPr>
            <p:ph type="ftr" sz="quarter" idx="11"/>
          </p:nvPr>
        </p:nvSpPr>
        <p:spPr/>
        <p:txBody>
          <a:bodyPr/>
          <a:lstStyle/>
          <a:p>
            <a:pPr>
              <a:defRPr/>
            </a:pPr>
            <a:r>
              <a:rPr lang="zh-CN" altLang="en-US" smtClean="0"/>
              <a:t>北京化工大学</a:t>
            </a:r>
            <a:endParaRPr lang="en-US" altLang="zh-CN"/>
          </a:p>
        </p:txBody>
      </p:sp>
      <p:sp>
        <p:nvSpPr>
          <p:cNvPr id="6" name="Slide Number Placeholder 5"/>
          <p:cNvSpPr>
            <a:spLocks noGrp="1"/>
          </p:cNvSpPr>
          <p:nvPr>
            <p:ph type="sldNum" sz="quarter" idx="12"/>
          </p:nvPr>
        </p:nvSpPr>
        <p:spPr/>
        <p:txBody>
          <a:bodyPr/>
          <a:lstStyle/>
          <a:p>
            <a:pPr>
              <a:defRPr/>
            </a:pPr>
            <a:fld id="{C6F0D25C-0ACA-4196-9645-7B96B3EDB2A6}" type="slidenum">
              <a:rPr lang="zh-CN" altLang="en-US"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13" name="Title 12"/>
          <p:cNvSpPr>
            <a:spLocks noGrp="1"/>
          </p:cNvSpPr>
          <p:nvPr>
            <p:ph type="title"/>
          </p:nvPr>
        </p:nvSpPr>
        <p:spPr/>
        <p:txBody>
          <a:bodyPr/>
          <a:lstStyle/>
          <a:p>
            <a:r>
              <a:rPr lang="en-US" altLang="zh-CN" smtClean="0"/>
              <a:t>Click to edit Master title style</a:t>
            </a:r>
            <a:endParaRPr lang="en-US"/>
          </a:p>
        </p:txBody>
      </p:sp>
      <p:sp>
        <p:nvSpPr>
          <p:cNvPr id="14" name="Date Placeholder 13"/>
          <p:cNvSpPr>
            <a:spLocks noGrp="1"/>
          </p:cNvSpPr>
          <p:nvPr>
            <p:ph type="dt" sz="half" idx="10"/>
          </p:nvPr>
        </p:nvSpPr>
        <p:spPr/>
        <p:txBody>
          <a:bodyPr/>
          <a:lstStyle/>
          <a:p>
            <a:pPr>
              <a:defRPr/>
            </a:pPr>
            <a:fld id="{4F55140E-866F-4850-A66D-22E8F84592D4}" type="datetime1">
              <a:rPr lang="zh-CN" altLang="en-US" smtClean="0"/>
              <a:pPr>
                <a:defRPr/>
              </a:pPr>
              <a:t>2017/4/25</a:t>
            </a:fld>
            <a:endParaRPr lang="en-US" altLang="zh-CN"/>
          </a:p>
        </p:txBody>
      </p:sp>
      <p:sp>
        <p:nvSpPr>
          <p:cNvPr id="15" name="Slide Number Placeholder 14"/>
          <p:cNvSpPr>
            <a:spLocks noGrp="1"/>
          </p:cNvSpPr>
          <p:nvPr>
            <p:ph type="sldNum" sz="quarter" idx="11"/>
          </p:nvPr>
        </p:nvSpPr>
        <p:spPr/>
        <p:txBody>
          <a:bodyPr/>
          <a:lstStyle/>
          <a:p>
            <a:pPr>
              <a:defRPr/>
            </a:pPr>
            <a:fld id="{3DA40862-E0EF-432D-8BC1-600144C988F8}" type="slidenum">
              <a:rPr lang="zh-CN" altLang="en-US" smtClean="0"/>
              <a:pPr>
                <a:defRPr/>
              </a:pPr>
              <a:t>‹#›</a:t>
            </a:fld>
            <a:endParaRPr lang="en-US" altLang="zh-CN"/>
          </a:p>
        </p:txBody>
      </p:sp>
      <p:sp>
        <p:nvSpPr>
          <p:cNvPr id="16" name="Footer Placeholder 15"/>
          <p:cNvSpPr>
            <a:spLocks noGrp="1"/>
          </p:cNvSpPr>
          <p:nvPr>
            <p:ph type="ftr" sz="quarter" idx="12"/>
          </p:nvPr>
        </p:nvSpPr>
        <p:spPr/>
        <p:txBody>
          <a:bodyPr/>
          <a:lstStyle/>
          <a:p>
            <a:pPr>
              <a:defRPr/>
            </a:pPr>
            <a:r>
              <a:rPr lang="zh-CN" altLang="en-US" smtClean="0"/>
              <a:t>北京化工大学</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12" name="Date Placeholder 11"/>
          <p:cNvSpPr>
            <a:spLocks noGrp="1"/>
          </p:cNvSpPr>
          <p:nvPr>
            <p:ph type="dt" sz="half" idx="10"/>
          </p:nvPr>
        </p:nvSpPr>
        <p:spPr/>
        <p:txBody>
          <a:bodyPr/>
          <a:lstStyle/>
          <a:p>
            <a:pPr>
              <a:defRPr/>
            </a:pPr>
            <a:fld id="{14736EC9-2242-4A28-9DA7-DB1A2E0F7F6C}" type="datetime1">
              <a:rPr lang="zh-CN" altLang="en-US" smtClean="0"/>
              <a:pPr>
                <a:defRPr/>
              </a:pPr>
              <a:t>2017/4/25</a:t>
            </a:fld>
            <a:endParaRPr lang="en-US" altLang="zh-CN"/>
          </a:p>
        </p:txBody>
      </p:sp>
      <p:sp>
        <p:nvSpPr>
          <p:cNvPr id="13" name="Slide Number Placeholder 12"/>
          <p:cNvSpPr>
            <a:spLocks noGrp="1"/>
          </p:cNvSpPr>
          <p:nvPr>
            <p:ph type="sldNum" sz="quarter" idx="11"/>
          </p:nvPr>
        </p:nvSpPr>
        <p:spPr/>
        <p:txBody>
          <a:bodyPr/>
          <a:lstStyle/>
          <a:p>
            <a:pPr>
              <a:defRPr/>
            </a:pPr>
            <a:fld id="{E6A60ABD-89D4-429F-9D0E-4E308B9BDC1E}" type="slidenum">
              <a:rPr lang="zh-CN" altLang="en-US" smtClean="0"/>
              <a:pPr>
                <a:defRPr/>
              </a:pPr>
              <a:t>‹#›</a:t>
            </a:fld>
            <a:endParaRPr lang="en-US" altLang="zh-CN"/>
          </a:p>
        </p:txBody>
      </p:sp>
      <p:sp>
        <p:nvSpPr>
          <p:cNvPr id="14" name="Footer Placeholder 13"/>
          <p:cNvSpPr>
            <a:spLocks noGrp="1"/>
          </p:cNvSpPr>
          <p:nvPr>
            <p:ph type="ftr" sz="quarter" idx="12"/>
          </p:nvPr>
        </p:nvSpPr>
        <p:spPr/>
        <p:txBody>
          <a:bodyPr/>
          <a:lstStyle/>
          <a:p>
            <a:pPr>
              <a:defRPr/>
            </a:pPr>
            <a:r>
              <a:rPr lang="zh-CN" altLang="en-US" smtClean="0"/>
              <a:t>北京化工大学</a:t>
            </a:r>
            <a:endParaRPr lang="en-US" altLang="zh-CN"/>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ltLang="zh-CN"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pPr>
              <a:defRPr/>
            </a:pPr>
            <a:fld id="{BEFB8FBD-87CD-4478-85A9-FDC857D64213}" type="datetime1">
              <a:rPr lang="zh-CN" altLang="en-US" smtClean="0"/>
              <a:pPr>
                <a:defRPr/>
              </a:pPr>
              <a:t>2017/4/25</a:t>
            </a:fld>
            <a:endParaRPr lang="en-US" altLang="zh-CN"/>
          </a:p>
        </p:txBody>
      </p:sp>
      <p:sp>
        <p:nvSpPr>
          <p:cNvPr id="9" name="Slide Number Placeholder 8"/>
          <p:cNvSpPr>
            <a:spLocks noGrp="1"/>
          </p:cNvSpPr>
          <p:nvPr>
            <p:ph type="sldNum" sz="quarter" idx="11"/>
          </p:nvPr>
        </p:nvSpPr>
        <p:spPr/>
        <p:txBody>
          <a:bodyPr/>
          <a:lstStyle/>
          <a:p>
            <a:pPr>
              <a:defRPr/>
            </a:pPr>
            <a:fld id="{5840C75D-04B8-4291-9649-92149FC4A3EA}" type="slidenum">
              <a:rPr lang="zh-CN" altLang="en-US" smtClean="0"/>
              <a:pPr>
                <a:defRPr/>
              </a:pPr>
              <a:t>‹#›</a:t>
            </a:fld>
            <a:endParaRPr lang="en-US" altLang="zh-CN"/>
          </a:p>
        </p:txBody>
      </p:sp>
      <p:sp>
        <p:nvSpPr>
          <p:cNvPr id="10" name="Footer Placeholder 9"/>
          <p:cNvSpPr>
            <a:spLocks noGrp="1"/>
          </p:cNvSpPr>
          <p:nvPr>
            <p:ph type="ftr" sz="quarter" idx="12"/>
          </p:nvPr>
        </p:nvSpPr>
        <p:spPr/>
        <p:txBody>
          <a:bodyPr/>
          <a:lstStyle/>
          <a:p>
            <a:pPr>
              <a:defRPr/>
            </a:pPr>
            <a:r>
              <a:rPr lang="zh-CN" altLang="en-US" smtClean="0"/>
              <a:t>北京化工大学</a:t>
            </a:r>
            <a:endParaRPr lang="en-US" altLang="zh-CN"/>
          </a:p>
        </p:txBody>
      </p:sp>
      <p:sp>
        <p:nvSpPr>
          <p:cNvPr id="11" name="Title 10"/>
          <p:cNvSpPr>
            <a:spLocks noGrp="1"/>
          </p:cNvSpPr>
          <p:nvPr>
            <p:ph type="title"/>
          </p:nvPr>
        </p:nvSpPr>
        <p:spPr/>
        <p:txBody>
          <a:bodyPr/>
          <a:lstStyle/>
          <a:p>
            <a:r>
              <a:rPr lang="en-US" altLang="zh-CN"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altLang="zh-CN" smtClean="0"/>
              <a:t>Click to edit Master title style</a:t>
            </a:r>
            <a:endParaRPr lang="en-US" dirty="0"/>
          </a:p>
        </p:txBody>
      </p:sp>
      <p:sp>
        <p:nvSpPr>
          <p:cNvPr id="14" name="Date Placeholder 13"/>
          <p:cNvSpPr>
            <a:spLocks noGrp="1"/>
          </p:cNvSpPr>
          <p:nvPr>
            <p:ph type="dt" sz="half" idx="10"/>
          </p:nvPr>
        </p:nvSpPr>
        <p:spPr/>
        <p:txBody>
          <a:bodyPr/>
          <a:lstStyle/>
          <a:p>
            <a:pPr>
              <a:defRPr/>
            </a:pPr>
            <a:fld id="{6F72322B-02E9-42ED-845F-7172417DB9ED}" type="datetime1">
              <a:rPr lang="zh-CN" altLang="en-US" smtClean="0"/>
              <a:pPr>
                <a:defRPr/>
              </a:pPr>
              <a:t>2017/4/25</a:t>
            </a:fld>
            <a:endParaRPr lang="en-US" altLang="zh-CN"/>
          </a:p>
        </p:txBody>
      </p:sp>
      <p:sp>
        <p:nvSpPr>
          <p:cNvPr id="15" name="Slide Number Placeholder 14"/>
          <p:cNvSpPr>
            <a:spLocks noGrp="1"/>
          </p:cNvSpPr>
          <p:nvPr>
            <p:ph type="sldNum" sz="quarter" idx="11"/>
          </p:nvPr>
        </p:nvSpPr>
        <p:spPr/>
        <p:txBody>
          <a:bodyPr/>
          <a:lstStyle/>
          <a:p>
            <a:pPr>
              <a:defRPr/>
            </a:pPr>
            <a:fld id="{9671383E-1711-41D4-9A3C-A7D0E8C26BB3}" type="slidenum">
              <a:rPr lang="zh-CN" altLang="en-US" smtClean="0"/>
              <a:pPr>
                <a:defRPr/>
              </a:pPr>
              <a:t>‹#›</a:t>
            </a:fld>
            <a:endParaRPr lang="en-US" altLang="zh-CN"/>
          </a:p>
        </p:txBody>
      </p:sp>
      <p:sp>
        <p:nvSpPr>
          <p:cNvPr id="16" name="Footer Placeholder 15"/>
          <p:cNvSpPr>
            <a:spLocks noGrp="1"/>
          </p:cNvSpPr>
          <p:nvPr>
            <p:ph type="ftr" sz="quarter" idx="12"/>
          </p:nvPr>
        </p:nvSpPr>
        <p:spPr/>
        <p:txBody>
          <a:bodyPr/>
          <a:lstStyle/>
          <a:p>
            <a:pPr>
              <a:defRPr/>
            </a:pPr>
            <a:r>
              <a:rPr lang="zh-CN" altLang="en-US" smtClean="0"/>
              <a:t>北京化工大学</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smtClean="0"/>
              <a:t>Click to edit Master title style</a:t>
            </a:r>
            <a:endParaRPr lang="en-US"/>
          </a:p>
        </p:txBody>
      </p:sp>
      <p:sp>
        <p:nvSpPr>
          <p:cNvPr id="7" name="Date Placeholder 6"/>
          <p:cNvSpPr>
            <a:spLocks noGrp="1"/>
          </p:cNvSpPr>
          <p:nvPr>
            <p:ph type="dt" sz="half" idx="10"/>
          </p:nvPr>
        </p:nvSpPr>
        <p:spPr/>
        <p:txBody>
          <a:bodyPr/>
          <a:lstStyle/>
          <a:p>
            <a:pPr>
              <a:defRPr/>
            </a:pPr>
            <a:fld id="{3CD31B63-AF15-484F-86AE-A73290113C53}" type="datetime1">
              <a:rPr lang="zh-CN" altLang="en-US" smtClean="0"/>
              <a:pPr>
                <a:defRPr/>
              </a:pPr>
              <a:t>2017/4/25</a:t>
            </a:fld>
            <a:endParaRPr lang="en-US" altLang="zh-CN"/>
          </a:p>
        </p:txBody>
      </p:sp>
      <p:sp>
        <p:nvSpPr>
          <p:cNvPr id="8" name="Slide Number Placeholder 7"/>
          <p:cNvSpPr>
            <a:spLocks noGrp="1"/>
          </p:cNvSpPr>
          <p:nvPr>
            <p:ph type="sldNum" sz="quarter" idx="11"/>
          </p:nvPr>
        </p:nvSpPr>
        <p:spPr/>
        <p:txBody>
          <a:bodyPr/>
          <a:lstStyle/>
          <a:p>
            <a:pPr>
              <a:defRPr/>
            </a:pPr>
            <a:fld id="{3DE42F53-0B40-4F72-8B2A-C8CD5ED13782}" type="slidenum">
              <a:rPr lang="zh-CN" altLang="en-US" smtClean="0"/>
              <a:pPr>
                <a:defRPr/>
              </a:pPr>
              <a:t>‹#›</a:t>
            </a:fld>
            <a:endParaRPr lang="en-US" altLang="zh-CN"/>
          </a:p>
        </p:txBody>
      </p:sp>
      <p:sp>
        <p:nvSpPr>
          <p:cNvPr id="9" name="Footer Placeholder 8"/>
          <p:cNvSpPr>
            <a:spLocks noGrp="1"/>
          </p:cNvSpPr>
          <p:nvPr>
            <p:ph type="ftr" sz="quarter" idx="12"/>
          </p:nvPr>
        </p:nvSpPr>
        <p:spPr/>
        <p:txBody>
          <a:bodyPr/>
          <a:lstStyle/>
          <a:p>
            <a:pPr>
              <a:defRPr/>
            </a:pPr>
            <a:r>
              <a:rPr lang="zh-CN" altLang="en-US" smtClean="0"/>
              <a:t>北京化工大学</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A4297926-DD21-4B06-8F86-4EC621B758B7}" type="datetime1">
              <a:rPr lang="zh-CN" altLang="en-US" smtClean="0"/>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B310A1E7-78B0-4899-8D79-877D7F7FF6A4}" type="slidenum">
              <a:rPr lang="zh-CN" altLang="en-US" smtClean="0"/>
              <a:pPr>
                <a:defRPr/>
              </a:pPr>
              <a:t>‹#›</a:t>
            </a:fld>
            <a:endParaRPr lang="en-US" altLang="zh-CN"/>
          </a:p>
        </p:txBody>
      </p:sp>
      <p:sp>
        <p:nvSpPr>
          <p:cNvPr id="7" name="Footer Placeholder 6"/>
          <p:cNvSpPr>
            <a:spLocks noGrp="1"/>
          </p:cNvSpPr>
          <p:nvPr>
            <p:ph type="ftr" sz="quarter" idx="12"/>
          </p:nvPr>
        </p:nvSpPr>
        <p:spPr/>
        <p:txBody>
          <a:bodyPr/>
          <a:lstStyle/>
          <a:p>
            <a:pPr>
              <a:defRPr/>
            </a:pPr>
            <a:r>
              <a:rPr lang="zh-CN" altLang="en-US" smtClean="0"/>
              <a:t>北京化工大学</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5" name="Date Placeholder 14"/>
          <p:cNvSpPr>
            <a:spLocks noGrp="1"/>
          </p:cNvSpPr>
          <p:nvPr>
            <p:ph type="dt" sz="half" idx="10"/>
          </p:nvPr>
        </p:nvSpPr>
        <p:spPr/>
        <p:txBody>
          <a:bodyPr/>
          <a:lstStyle/>
          <a:p>
            <a:pPr>
              <a:defRPr/>
            </a:pPr>
            <a:fld id="{C8D4B4C1-8E74-4BB7-9536-330870FB8983}" type="datetime1">
              <a:rPr lang="zh-CN" altLang="en-US" smtClean="0"/>
              <a:pPr>
                <a:defRPr/>
              </a:pPr>
              <a:t>2017/4/25</a:t>
            </a:fld>
            <a:endParaRPr lang="en-US" altLang="zh-CN"/>
          </a:p>
        </p:txBody>
      </p:sp>
      <p:sp>
        <p:nvSpPr>
          <p:cNvPr id="16" name="Slide Number Placeholder 15"/>
          <p:cNvSpPr>
            <a:spLocks noGrp="1"/>
          </p:cNvSpPr>
          <p:nvPr>
            <p:ph type="sldNum" sz="quarter" idx="11"/>
          </p:nvPr>
        </p:nvSpPr>
        <p:spPr/>
        <p:txBody>
          <a:bodyPr/>
          <a:lstStyle/>
          <a:p>
            <a:pPr>
              <a:defRPr/>
            </a:pPr>
            <a:fld id="{0A9E4DF2-7A05-443D-A3AD-D695642FF340}" type="slidenum">
              <a:rPr lang="zh-CN" altLang="en-US" smtClean="0"/>
              <a:pPr>
                <a:defRPr/>
              </a:pPr>
              <a:t>‹#›</a:t>
            </a:fld>
            <a:endParaRPr lang="en-US" altLang="zh-CN"/>
          </a:p>
        </p:txBody>
      </p:sp>
      <p:sp>
        <p:nvSpPr>
          <p:cNvPr id="17" name="Footer Placeholder 16"/>
          <p:cNvSpPr>
            <a:spLocks noGrp="1"/>
          </p:cNvSpPr>
          <p:nvPr>
            <p:ph type="ftr" sz="quarter" idx="12"/>
          </p:nvPr>
        </p:nvSpPr>
        <p:spPr/>
        <p:txBody>
          <a:bodyPr/>
          <a:lstStyle/>
          <a:p>
            <a:pPr>
              <a:defRPr/>
            </a:pPr>
            <a:r>
              <a:rPr lang="zh-CN" altLang="en-US" smtClean="0"/>
              <a:t>北京化工大学</a:t>
            </a:r>
            <a:endParaRPr lang="en-US" altLang="zh-CN"/>
          </a:p>
        </p:txBody>
      </p:sp>
      <p:sp>
        <p:nvSpPr>
          <p:cNvPr id="18" name="Title 17"/>
          <p:cNvSpPr>
            <a:spLocks noGrp="1"/>
          </p:cNvSpPr>
          <p:nvPr>
            <p:ph type="title"/>
          </p:nvPr>
        </p:nvSpPr>
        <p:spPr/>
        <p:txBody>
          <a:bodyPr/>
          <a:lstStyle/>
          <a:p>
            <a:r>
              <a:rPr lang="en-US" altLang="zh-CN"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altLang="zh-CN" smtClean="0"/>
              <a:t>Click to edit Master title style</a:t>
            </a:r>
            <a:endParaRPr lang="en-US"/>
          </a:p>
        </p:txBody>
      </p:sp>
      <p:sp>
        <p:nvSpPr>
          <p:cNvPr id="13" name="Date Placeholder 12"/>
          <p:cNvSpPr>
            <a:spLocks noGrp="1"/>
          </p:cNvSpPr>
          <p:nvPr>
            <p:ph type="dt" sz="half" idx="10"/>
          </p:nvPr>
        </p:nvSpPr>
        <p:spPr/>
        <p:txBody>
          <a:bodyPr/>
          <a:lstStyle/>
          <a:p>
            <a:pPr>
              <a:defRPr/>
            </a:pPr>
            <a:fld id="{A68BC9BC-265D-4D8D-B749-075D792E091A}" type="datetime1">
              <a:rPr lang="zh-CN" altLang="en-US" smtClean="0"/>
              <a:pPr>
                <a:defRPr/>
              </a:pPr>
              <a:t>2017/4/25</a:t>
            </a:fld>
            <a:endParaRPr lang="en-US" altLang="zh-CN"/>
          </a:p>
        </p:txBody>
      </p:sp>
      <p:sp>
        <p:nvSpPr>
          <p:cNvPr id="14" name="Slide Number Placeholder 13"/>
          <p:cNvSpPr>
            <a:spLocks noGrp="1"/>
          </p:cNvSpPr>
          <p:nvPr>
            <p:ph type="sldNum" sz="quarter" idx="11"/>
          </p:nvPr>
        </p:nvSpPr>
        <p:spPr/>
        <p:txBody>
          <a:bodyPr/>
          <a:lstStyle/>
          <a:p>
            <a:pPr>
              <a:defRPr/>
            </a:pPr>
            <a:fld id="{E2A159E0-6B27-4374-9773-28706DFE47AA}" type="slidenum">
              <a:rPr lang="zh-CN" altLang="en-US" smtClean="0"/>
              <a:pPr>
                <a:defRPr/>
              </a:pPr>
              <a:t>‹#›</a:t>
            </a:fld>
            <a:endParaRPr lang="en-US" altLang="zh-CN"/>
          </a:p>
        </p:txBody>
      </p:sp>
      <p:sp>
        <p:nvSpPr>
          <p:cNvPr id="15" name="Footer Placeholder 14"/>
          <p:cNvSpPr>
            <a:spLocks noGrp="1"/>
          </p:cNvSpPr>
          <p:nvPr>
            <p:ph type="ftr" sz="quarter" idx="12"/>
          </p:nvPr>
        </p:nvSpPr>
        <p:spPr/>
        <p:txBody>
          <a:bodyPr/>
          <a:lstStyle/>
          <a:p>
            <a:pPr>
              <a:defRPr/>
            </a:pPr>
            <a:r>
              <a:rPr lang="zh-CN" altLang="en-US" smtClean="0"/>
              <a:t>北京化工大学</a:t>
            </a: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pPr>
              <a:defRPr/>
            </a:pPr>
            <a:fld id="{19401921-C9EC-4501-BB2C-96933F570537}" type="datetime1">
              <a:rPr lang="zh-CN" altLang="en-US" smtClean="0"/>
              <a:pPr>
                <a:defRPr/>
              </a:pPr>
              <a:t>2017/4/25</a:t>
            </a:fld>
            <a:endParaRPr lang="en-US" altLang="zh-CN"/>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pPr>
              <a:defRPr/>
            </a:pPr>
            <a:r>
              <a:rPr lang="zh-CN" altLang="en-US" smtClean="0"/>
              <a:t>北京化工大学</a:t>
            </a:r>
            <a:endParaRPr lang="en-US" altLang="zh-CN"/>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pPr>
              <a:defRPr/>
            </a:pPr>
            <a:fld id="{CC4FEA66-6A26-4032-9A0A-197AA98E4D3A}" type="slidenum">
              <a:rPr lang="zh-CN" altLang="en-US" smtClean="0"/>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hf hdr="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BA431802-51FE-48D3-AAFB-21BD27C2C8D6}"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DC5F8FF1-8743-4BE4-8FB6-474D4C641B9D}" type="slidenum">
              <a:rPr lang="zh-CN" altLang="en-US"/>
              <a:pPr>
                <a:defRPr/>
              </a:pPr>
              <a:t>1</a:t>
            </a:fld>
            <a:endParaRPr lang="en-US" altLang="zh-CN"/>
          </a:p>
        </p:txBody>
      </p:sp>
      <p:sp>
        <p:nvSpPr>
          <p:cNvPr id="347139" name="Text Box 3"/>
          <p:cNvSpPr txBox="1">
            <a:spLocks noChangeArrowheads="1"/>
          </p:cNvSpPr>
          <p:nvPr/>
        </p:nvSpPr>
        <p:spPr bwMode="auto">
          <a:xfrm>
            <a:off x="381000" y="1295400"/>
            <a:ext cx="7848600" cy="2106613"/>
          </a:xfrm>
          <a:prstGeom prst="rect">
            <a:avLst/>
          </a:prstGeom>
          <a:noFill/>
          <a:ln w="9525">
            <a:noFill/>
            <a:miter lim="800000"/>
            <a:headEnd/>
            <a:tailEnd/>
          </a:ln>
          <a:effectLst/>
        </p:spPr>
        <p:txBody>
          <a:bodyPr>
            <a:spAutoFit/>
          </a:bodyPr>
          <a:lstStyle/>
          <a:p>
            <a:pPr eaLnBrk="0" hangingPunct="0">
              <a:lnSpc>
                <a:spcPct val="150000"/>
              </a:lnSpc>
              <a:defRPr/>
            </a:pPr>
            <a:r>
              <a:rPr lang="zh-CN" altLang="en-US" sz="3200" b="1" dirty="0">
                <a:solidFill>
                  <a:srgbClr val="FF6600"/>
                </a:solidFill>
                <a:effectLst>
                  <a:outerShdw blurRad="38100" dist="38100" dir="2700000" algn="tl">
                    <a:srgbClr val="000000"/>
                  </a:outerShdw>
                </a:effectLst>
                <a:latin typeface="Times New Roman" pitchFamily="18" charset="0"/>
              </a:rPr>
              <a:t>主要内容</a:t>
            </a:r>
          </a:p>
          <a:p>
            <a:pPr eaLnBrk="0" hangingPunct="0">
              <a:lnSpc>
                <a:spcPct val="150000"/>
              </a:lnSpc>
              <a:defRPr/>
            </a:pPr>
            <a:r>
              <a:rPr lang="en-US" altLang="zh-CN" sz="2800" dirty="0">
                <a:latin typeface="Times New Roman" pitchFamily="18" charset="0"/>
              </a:rPr>
              <a:t>7.1 </a:t>
            </a:r>
            <a:r>
              <a:rPr lang="zh-CN" altLang="en-US" sz="2800" dirty="0" smtClean="0"/>
              <a:t>危险化学品包</a:t>
            </a:r>
            <a:r>
              <a:rPr lang="zh-CN" altLang="en-US" sz="2800" dirty="0"/>
              <a:t>装安全</a:t>
            </a:r>
            <a:endParaRPr lang="zh-CN" altLang="en-US" sz="4000" dirty="0">
              <a:latin typeface="Times New Roman" pitchFamily="18" charset="0"/>
            </a:endParaRPr>
          </a:p>
          <a:p>
            <a:pPr eaLnBrk="0" hangingPunct="0">
              <a:lnSpc>
                <a:spcPct val="150000"/>
              </a:lnSpc>
              <a:defRPr/>
            </a:pPr>
            <a:r>
              <a:rPr lang="en-US" altLang="zh-CN" sz="2800" dirty="0">
                <a:latin typeface="Times New Roman" pitchFamily="18" charset="0"/>
              </a:rPr>
              <a:t>7.2 </a:t>
            </a:r>
            <a:r>
              <a:rPr lang="zh-CN" altLang="en-US" sz="2800" dirty="0" smtClean="0"/>
              <a:t>危险化学品运</a:t>
            </a:r>
            <a:r>
              <a:rPr lang="zh-CN" altLang="en-US" sz="2800" dirty="0"/>
              <a:t>输安全</a:t>
            </a:r>
            <a:endParaRPr lang="zh-CN" altLang="en-US" sz="2800" dirty="0">
              <a:latin typeface="Times New Roman" pitchFamily="18" charset="0"/>
            </a:endParaRPr>
          </a:p>
        </p:txBody>
      </p:sp>
      <p:grpSp>
        <p:nvGrpSpPr>
          <p:cNvPr id="3078"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30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9D339123-2BE2-47A7-A699-E2F1C6E88F3E}"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652462" y="6248400"/>
            <a:ext cx="2133600" cy="304800"/>
          </a:xfrm>
        </p:spPr>
        <p:txBody>
          <a:bodyPr/>
          <a:lstStyle/>
          <a:p>
            <a:pPr>
              <a:defRPr/>
            </a:pPr>
            <a:fld id="{76F57F1F-BE2D-4045-86D6-F200B908677E}" type="slidenum">
              <a:rPr lang="zh-CN" altLang="en-US"/>
              <a:pPr>
                <a:defRPr/>
              </a:pPr>
              <a:t>10</a:t>
            </a:fld>
            <a:endParaRPr lang="en-US" altLang="zh-CN"/>
          </a:p>
        </p:txBody>
      </p:sp>
      <p:sp>
        <p:nvSpPr>
          <p:cNvPr id="12293" name="Text Box 4"/>
          <p:cNvSpPr txBox="1">
            <a:spLocks noChangeArrowheads="1"/>
          </p:cNvSpPr>
          <p:nvPr/>
        </p:nvSpPr>
        <p:spPr bwMode="auto">
          <a:xfrm>
            <a:off x="228600" y="1143000"/>
            <a:ext cx="8686800" cy="336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40000"/>
              </a:lnSpc>
            </a:pPr>
            <a:r>
              <a:rPr lang="en-US" altLang="zh-CN" sz="2800" b="1" dirty="0">
                <a:solidFill>
                  <a:srgbClr val="00FF00"/>
                </a:solidFill>
              </a:rPr>
              <a:t>7.1.2.1 </a:t>
            </a:r>
            <a:r>
              <a:rPr lang="zh-CN" altLang="en-US" sz="2800" b="1" dirty="0">
                <a:solidFill>
                  <a:srgbClr val="00FF00"/>
                </a:solidFill>
              </a:rPr>
              <a:t>影</a:t>
            </a:r>
            <a:r>
              <a:rPr lang="zh-CN" altLang="en-US" sz="2800" b="1" dirty="0" smtClean="0">
                <a:solidFill>
                  <a:srgbClr val="00FF00"/>
                </a:solidFill>
              </a:rPr>
              <a:t>响危险化学品包</a:t>
            </a:r>
            <a:r>
              <a:rPr lang="zh-CN" altLang="en-US" sz="2800" b="1" dirty="0">
                <a:solidFill>
                  <a:srgbClr val="00FF00"/>
                </a:solidFill>
              </a:rPr>
              <a:t>装安全的因素</a:t>
            </a:r>
            <a:endParaRPr lang="zh-CN" altLang="en-US" sz="4000" b="1" dirty="0">
              <a:solidFill>
                <a:srgbClr val="FFFF00"/>
              </a:solidFill>
            </a:endParaRPr>
          </a:p>
          <a:p>
            <a:pPr algn="just" eaLnBrk="1" hangingPunct="1">
              <a:lnSpc>
                <a:spcPct val="140000"/>
              </a:lnSpc>
            </a:pPr>
            <a:r>
              <a:rPr lang="zh-CN" altLang="en-US" sz="2800" b="1" dirty="0">
                <a:solidFill>
                  <a:srgbClr val="FFFF00"/>
                </a:solidFill>
              </a:rPr>
              <a:t>（</a:t>
            </a:r>
            <a:r>
              <a:rPr lang="en-US" altLang="zh-CN" sz="2800" b="1" dirty="0">
                <a:solidFill>
                  <a:srgbClr val="FFFF00"/>
                </a:solidFill>
              </a:rPr>
              <a:t>1</a:t>
            </a:r>
            <a:r>
              <a:rPr lang="zh-CN" altLang="en-US" sz="2800" b="1" dirty="0">
                <a:solidFill>
                  <a:srgbClr val="FFFF00"/>
                </a:solidFill>
              </a:rPr>
              <a:t>）装卸作业的影响</a:t>
            </a:r>
          </a:p>
          <a:p>
            <a:pPr algn="just" eaLnBrk="1" hangingPunct="1">
              <a:lnSpc>
                <a:spcPct val="140000"/>
              </a:lnSpc>
            </a:pPr>
            <a:r>
              <a:rPr lang="zh-CN" altLang="en-US" sz="2400" b="1" dirty="0" smtClean="0"/>
              <a:t>     产</a:t>
            </a:r>
            <a:r>
              <a:rPr lang="zh-CN" altLang="en-US" sz="2400" b="1" dirty="0"/>
              <a:t>品从生产者转移到使用者手中，要经过多次的装卸和短距离搬运作业。在作业过程中，可能受到如</a:t>
            </a:r>
            <a:r>
              <a:rPr lang="zh-CN" altLang="en-US" sz="2400" b="1" dirty="0">
                <a:solidFill>
                  <a:srgbClr val="FF0066"/>
                </a:solidFill>
              </a:rPr>
              <a:t>跌落</a:t>
            </a:r>
            <a:r>
              <a:rPr lang="zh-CN" altLang="en-US" sz="2400" b="1" dirty="0"/>
              <a:t>、</a:t>
            </a:r>
            <a:r>
              <a:rPr lang="zh-CN" altLang="en-US" sz="2400" b="1" dirty="0">
                <a:solidFill>
                  <a:srgbClr val="FF0066"/>
                </a:solidFill>
              </a:rPr>
              <a:t>碰撞</a:t>
            </a:r>
            <a:r>
              <a:rPr lang="zh-CN" altLang="en-US" sz="2400" b="1" dirty="0"/>
              <a:t>等外力的作用，易使包装以致物品受到外力的冲击，甚至破坏而引起事故。所以，装卸次数越多，对包装的影响也就越大</a:t>
            </a:r>
            <a:r>
              <a:rPr lang="zh-CN" altLang="en-US" sz="2400" b="1" dirty="0" smtClean="0"/>
              <a:t>。</a:t>
            </a:r>
            <a:endParaRPr lang="en-US" altLang="zh-CN" sz="2400" b="1" dirty="0" smtClean="0"/>
          </a:p>
        </p:txBody>
      </p:sp>
      <p:grpSp>
        <p:nvGrpSpPr>
          <p:cNvPr id="1229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22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920C942C-48E9-4FD6-A04C-64095320707B}"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F0C4BA06-554D-498F-A697-76F662CAF09C}" type="slidenum">
              <a:rPr lang="zh-CN" altLang="en-US"/>
              <a:pPr>
                <a:defRPr/>
              </a:pPr>
              <a:t>11</a:t>
            </a:fld>
            <a:endParaRPr lang="en-US" altLang="zh-CN"/>
          </a:p>
        </p:txBody>
      </p:sp>
      <p:sp>
        <p:nvSpPr>
          <p:cNvPr id="13317" name="Text Box 4"/>
          <p:cNvSpPr txBox="1">
            <a:spLocks noChangeArrowheads="1"/>
          </p:cNvSpPr>
          <p:nvPr/>
        </p:nvSpPr>
        <p:spPr bwMode="auto">
          <a:xfrm>
            <a:off x="381000" y="1143000"/>
            <a:ext cx="85344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800" b="1" dirty="0">
                <a:solidFill>
                  <a:srgbClr val="00FF00"/>
                </a:solidFill>
              </a:rPr>
              <a:t>7.1.2.1 </a:t>
            </a:r>
            <a:r>
              <a:rPr lang="zh-CN" altLang="en-US" sz="2800" b="1" dirty="0">
                <a:solidFill>
                  <a:srgbClr val="00FF00"/>
                </a:solidFill>
              </a:rPr>
              <a:t>影</a:t>
            </a:r>
            <a:r>
              <a:rPr lang="zh-CN" altLang="en-US" sz="2800" b="1" dirty="0" smtClean="0">
                <a:solidFill>
                  <a:srgbClr val="00FF00"/>
                </a:solidFill>
              </a:rPr>
              <a:t>响危险化学品包</a:t>
            </a:r>
            <a:r>
              <a:rPr lang="zh-CN" altLang="en-US" sz="2800" b="1" dirty="0">
                <a:solidFill>
                  <a:srgbClr val="00FF00"/>
                </a:solidFill>
              </a:rPr>
              <a:t>装安全的因素</a:t>
            </a:r>
            <a:endParaRPr lang="zh-CN" altLang="en-US" sz="4000" b="1" dirty="0">
              <a:solidFill>
                <a:srgbClr val="FFFF00"/>
              </a:solidFill>
            </a:endParaRPr>
          </a:p>
          <a:p>
            <a:pPr algn="just" eaLnBrk="1" hangingPunct="1">
              <a:lnSpc>
                <a:spcPct val="150000"/>
              </a:lnSpc>
            </a:pPr>
            <a:r>
              <a:rPr lang="zh-CN" altLang="en-US" sz="2800" b="1" dirty="0">
                <a:solidFill>
                  <a:srgbClr val="FFFF00"/>
                </a:solidFill>
              </a:rPr>
              <a:t>（</a:t>
            </a:r>
            <a:r>
              <a:rPr lang="en-US" altLang="zh-CN" sz="2800" b="1" dirty="0">
                <a:solidFill>
                  <a:srgbClr val="FFFF00"/>
                </a:solidFill>
              </a:rPr>
              <a:t>1</a:t>
            </a:r>
            <a:r>
              <a:rPr lang="zh-CN" altLang="en-US" sz="2800" b="1" dirty="0">
                <a:solidFill>
                  <a:srgbClr val="FFFF00"/>
                </a:solidFill>
              </a:rPr>
              <a:t>）装卸作业的影响</a:t>
            </a:r>
          </a:p>
          <a:p>
            <a:pPr algn="just" eaLnBrk="1" hangingPunct="1">
              <a:lnSpc>
                <a:spcPct val="150000"/>
              </a:lnSpc>
            </a:pPr>
            <a:r>
              <a:rPr lang="zh-CN" altLang="en-US" sz="2400" b="1" dirty="0" smtClean="0"/>
              <a:t>    人</a:t>
            </a:r>
            <a:r>
              <a:rPr lang="zh-CN" altLang="en-US" sz="2400" b="1" dirty="0"/>
              <a:t>工装卸搬运时，肩扛高度通常都在</a:t>
            </a:r>
            <a:r>
              <a:rPr lang="en-US" altLang="zh-CN" sz="2400" b="1" dirty="0"/>
              <a:t>140cm</a:t>
            </a:r>
            <a:r>
              <a:rPr lang="zh-CN" altLang="en-US" sz="2400" b="1" dirty="0"/>
              <a:t>左右；而用手搬运时高度约为</a:t>
            </a:r>
            <a:r>
              <a:rPr lang="en-US" altLang="zh-CN" sz="2400" b="1" dirty="0"/>
              <a:t>70cm</a:t>
            </a:r>
            <a:r>
              <a:rPr lang="zh-CN" altLang="en-US" sz="2400" b="1" dirty="0"/>
              <a:t>左</a:t>
            </a:r>
            <a:r>
              <a:rPr lang="zh-CN" altLang="en-US" sz="2400" b="1" dirty="0" smtClean="0"/>
              <a:t>。目前</a:t>
            </a:r>
            <a:r>
              <a:rPr lang="zh-CN" altLang="en-US" sz="2400" b="1" dirty="0"/>
              <a:t>，</a:t>
            </a:r>
            <a:r>
              <a:rPr lang="zh-CN" altLang="en-US" sz="2400" b="1" dirty="0" smtClean="0"/>
              <a:t>托</a:t>
            </a:r>
            <a:r>
              <a:rPr lang="zh-CN" altLang="en-US" sz="2400" b="1" dirty="0"/>
              <a:t>盘包装、集装箱包装广为采</a:t>
            </a:r>
            <a:r>
              <a:rPr lang="zh-CN" altLang="en-US" sz="2400" b="1" dirty="0" smtClean="0"/>
              <a:t>用，人工搬运大部分被叉</a:t>
            </a:r>
            <a:r>
              <a:rPr lang="zh-CN" altLang="en-US" sz="2400" b="1" dirty="0"/>
              <a:t>车、吊</a:t>
            </a:r>
            <a:r>
              <a:rPr lang="zh-CN" altLang="en-US" sz="2400" b="1" dirty="0" smtClean="0"/>
              <a:t>车取代。吊</a:t>
            </a:r>
            <a:r>
              <a:rPr lang="zh-CN" altLang="en-US" sz="2400" b="1" dirty="0"/>
              <a:t>车起吊或下落时有较大的惯性力作用于包装</a:t>
            </a:r>
            <a:r>
              <a:rPr lang="zh-CN" altLang="en-US" sz="2400" b="1" dirty="0" smtClean="0"/>
              <a:t>上，因</a:t>
            </a:r>
            <a:r>
              <a:rPr lang="zh-CN" altLang="en-US" sz="2400" b="1" dirty="0"/>
              <a:t>此，装卸机械、搬运方式都对包装有着直接的影响。所以包装在设计制作时，要充分考虑装卸机械所产生的外力作用，保</a:t>
            </a:r>
            <a:r>
              <a:rPr lang="zh-CN" altLang="en-US" sz="2400" b="1" dirty="0" smtClean="0"/>
              <a:t>证危险化学品的</a:t>
            </a:r>
            <a:r>
              <a:rPr lang="zh-CN" altLang="en-US" sz="2400" b="1" dirty="0"/>
              <a:t>安全运输与储存。</a:t>
            </a:r>
          </a:p>
        </p:txBody>
      </p:sp>
      <p:grpSp>
        <p:nvGrpSpPr>
          <p:cNvPr id="1331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33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E57F4F84-AA19-43C6-9D52-E0D8AFE6EACB}"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F7C8C2B5-4580-4D0B-ADA5-675612FE57D2}" type="slidenum">
              <a:rPr lang="zh-CN" altLang="en-US"/>
              <a:pPr>
                <a:defRPr/>
              </a:pPr>
              <a:t>12</a:t>
            </a:fld>
            <a:endParaRPr lang="en-US" altLang="zh-CN"/>
          </a:p>
        </p:txBody>
      </p:sp>
      <p:sp>
        <p:nvSpPr>
          <p:cNvPr id="14341" name="Text Box 4"/>
          <p:cNvSpPr txBox="1">
            <a:spLocks noChangeArrowheads="1"/>
          </p:cNvSpPr>
          <p:nvPr/>
        </p:nvSpPr>
        <p:spPr bwMode="auto">
          <a:xfrm>
            <a:off x="304800" y="1143000"/>
            <a:ext cx="8534400" cy="388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40000"/>
              </a:lnSpc>
            </a:pPr>
            <a:r>
              <a:rPr lang="en-US" altLang="zh-CN" sz="2800" b="1" dirty="0">
                <a:solidFill>
                  <a:srgbClr val="00FF00"/>
                </a:solidFill>
              </a:rPr>
              <a:t>7.1.2.1 </a:t>
            </a:r>
            <a:r>
              <a:rPr lang="zh-CN" altLang="en-US" sz="2800" b="1" dirty="0">
                <a:solidFill>
                  <a:srgbClr val="00FF00"/>
                </a:solidFill>
              </a:rPr>
              <a:t>影</a:t>
            </a:r>
            <a:r>
              <a:rPr lang="zh-CN" altLang="en-US" sz="2800" b="1" dirty="0" smtClean="0">
                <a:solidFill>
                  <a:srgbClr val="00FF00"/>
                </a:solidFill>
              </a:rPr>
              <a:t>响危险化学品包</a:t>
            </a:r>
            <a:r>
              <a:rPr lang="zh-CN" altLang="en-US" sz="2800" b="1" dirty="0">
                <a:solidFill>
                  <a:srgbClr val="00FF00"/>
                </a:solidFill>
              </a:rPr>
              <a:t>装安全的因素</a:t>
            </a:r>
          </a:p>
          <a:p>
            <a:pPr algn="just" eaLnBrk="1" hangingPunct="1">
              <a:lnSpc>
                <a:spcPct val="140000"/>
              </a:lnSpc>
            </a:pPr>
            <a:r>
              <a:rPr lang="zh-CN" altLang="en-US" sz="2800" b="1" dirty="0">
                <a:solidFill>
                  <a:srgbClr val="FFFF00"/>
                </a:solidFill>
              </a:rPr>
              <a:t>（</a:t>
            </a:r>
            <a:r>
              <a:rPr lang="en-US" altLang="zh-CN" sz="2800" b="1" dirty="0">
                <a:solidFill>
                  <a:srgbClr val="FFFF00"/>
                </a:solidFill>
              </a:rPr>
              <a:t>2</a:t>
            </a:r>
            <a:r>
              <a:rPr lang="zh-CN" altLang="en-US" sz="2800" b="1" dirty="0">
                <a:solidFill>
                  <a:srgbClr val="FFFF00"/>
                </a:solidFill>
              </a:rPr>
              <a:t>）运输的影响</a:t>
            </a:r>
          </a:p>
          <a:p>
            <a:pPr algn="just" eaLnBrk="1" hangingPunct="1">
              <a:lnSpc>
                <a:spcPct val="140000"/>
              </a:lnSpc>
            </a:pPr>
            <a:r>
              <a:rPr lang="zh-CN" altLang="en-US" sz="2400" b="1" dirty="0" smtClean="0"/>
              <a:t>    目前危险化学品的</a:t>
            </a:r>
            <a:r>
              <a:rPr lang="zh-CN" altLang="en-US" sz="2400" b="1" dirty="0"/>
              <a:t>长途运输方式主要有汽车、火车、轮船和飞机</a:t>
            </a:r>
            <a:r>
              <a:rPr lang="en-US" altLang="zh-CN" sz="2400" b="1" dirty="0"/>
              <a:t>4</a:t>
            </a:r>
            <a:r>
              <a:rPr lang="zh-CN" altLang="en-US" sz="2400" b="1" dirty="0"/>
              <a:t>种。在使用这些运输工具时</a:t>
            </a:r>
            <a:r>
              <a:rPr lang="zh-CN" altLang="en-US" sz="2400" b="1" dirty="0" smtClean="0"/>
              <a:t>，物品受</a:t>
            </a:r>
            <a:r>
              <a:rPr lang="zh-CN" altLang="en-US" sz="2400" b="1" dirty="0"/>
              <a:t>振动损坏的机会较多。如汽车运输时，若公路不平，所产生的冲击力和振动力较大。汽车和火车运输时，急刹车会产生较大的冲击力。海上船舶运输时，也会产生较大的颠簸震动和冲击。</a:t>
            </a:r>
          </a:p>
        </p:txBody>
      </p:sp>
      <p:grpSp>
        <p:nvGrpSpPr>
          <p:cNvPr id="1434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43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CE77C6CC-1551-4034-A01F-3E2EB774706B}"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CDC10AA8-79DD-49F6-A1F2-449B48473548}" type="slidenum">
              <a:rPr lang="zh-CN" altLang="en-US"/>
              <a:pPr>
                <a:defRPr/>
              </a:pPr>
              <a:t>13</a:t>
            </a:fld>
            <a:endParaRPr lang="en-US" altLang="zh-CN"/>
          </a:p>
        </p:txBody>
      </p:sp>
      <p:sp>
        <p:nvSpPr>
          <p:cNvPr id="15365" name="Text Box 3"/>
          <p:cNvSpPr txBox="1">
            <a:spLocks noChangeArrowheads="1"/>
          </p:cNvSpPr>
          <p:nvPr/>
        </p:nvSpPr>
        <p:spPr bwMode="auto">
          <a:xfrm>
            <a:off x="304800" y="1219200"/>
            <a:ext cx="8534400" cy="33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40000"/>
              </a:lnSpc>
            </a:pPr>
            <a:r>
              <a:rPr lang="en-US" altLang="zh-CN" sz="2800" b="1" dirty="0">
                <a:solidFill>
                  <a:srgbClr val="00FF00"/>
                </a:solidFill>
              </a:rPr>
              <a:t>7.1.2.1 </a:t>
            </a:r>
            <a:r>
              <a:rPr lang="zh-CN" altLang="en-US" sz="2800" b="1" dirty="0">
                <a:solidFill>
                  <a:srgbClr val="00FF00"/>
                </a:solidFill>
              </a:rPr>
              <a:t>影</a:t>
            </a:r>
            <a:r>
              <a:rPr lang="zh-CN" altLang="en-US" sz="2800" b="1" dirty="0" smtClean="0">
                <a:solidFill>
                  <a:srgbClr val="00FF00"/>
                </a:solidFill>
              </a:rPr>
              <a:t>响危险化学品包</a:t>
            </a:r>
            <a:r>
              <a:rPr lang="zh-CN" altLang="en-US" sz="2800" b="1" dirty="0">
                <a:solidFill>
                  <a:srgbClr val="00FF00"/>
                </a:solidFill>
              </a:rPr>
              <a:t>装安全的因素</a:t>
            </a:r>
          </a:p>
          <a:p>
            <a:pPr algn="just" eaLnBrk="1" hangingPunct="1">
              <a:lnSpc>
                <a:spcPct val="140000"/>
              </a:lnSpc>
            </a:pPr>
            <a:r>
              <a:rPr lang="zh-CN" altLang="en-US" sz="2800" b="1" dirty="0">
                <a:solidFill>
                  <a:srgbClr val="FFFF00"/>
                </a:solidFill>
              </a:rPr>
              <a:t>（</a:t>
            </a:r>
            <a:r>
              <a:rPr lang="en-US" altLang="zh-CN" sz="2800" b="1" dirty="0">
                <a:solidFill>
                  <a:srgbClr val="FFFF00"/>
                </a:solidFill>
              </a:rPr>
              <a:t>3</a:t>
            </a:r>
            <a:r>
              <a:rPr lang="zh-CN" altLang="en-US" sz="2800" b="1" dirty="0">
                <a:solidFill>
                  <a:srgbClr val="FFFF00"/>
                </a:solidFill>
              </a:rPr>
              <a:t>）储存中的影响</a:t>
            </a:r>
          </a:p>
          <a:p>
            <a:pPr algn="just" eaLnBrk="1" hangingPunct="1">
              <a:lnSpc>
                <a:spcPct val="140000"/>
              </a:lnSpc>
            </a:pPr>
            <a:r>
              <a:rPr lang="zh-CN" altLang="en-US" sz="2400" b="1" dirty="0" smtClean="0"/>
              <a:t>       危险化学品在</a:t>
            </a:r>
            <a:r>
              <a:rPr lang="zh-CN" altLang="en-US" sz="2400" b="1" dirty="0"/>
              <a:t>储存过程中，一般都要堆成具有一定高度的货垛，会对处于下层的包</a:t>
            </a:r>
            <a:r>
              <a:rPr lang="zh-CN" altLang="en-US" sz="2400" b="1" dirty="0" smtClean="0"/>
              <a:t>装施加较</a:t>
            </a:r>
            <a:r>
              <a:rPr lang="zh-CN" altLang="en-US" sz="2400" b="1" dirty="0"/>
              <a:t>大的负荷。</a:t>
            </a:r>
            <a:endParaRPr lang="en-US" altLang="zh-CN" sz="2400" b="1" dirty="0"/>
          </a:p>
          <a:p>
            <a:pPr algn="just" eaLnBrk="1" hangingPunct="1">
              <a:lnSpc>
                <a:spcPct val="140000"/>
              </a:lnSpc>
            </a:pPr>
            <a:r>
              <a:rPr lang="zh-CN" altLang="en-US" sz="2400" b="1" dirty="0" smtClean="0"/>
              <a:t>       储</a:t>
            </a:r>
            <a:r>
              <a:rPr lang="zh-CN" altLang="en-US" sz="2400" b="1" dirty="0"/>
              <a:t>存时间的长短，储存条件的好坏（如潮湿、霉雨）等也都会对包装产生影响。</a:t>
            </a:r>
          </a:p>
        </p:txBody>
      </p:sp>
      <p:grpSp>
        <p:nvGrpSpPr>
          <p:cNvPr id="1536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53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D0F15183-4260-4DB2-B0E5-410091FA82B6}"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87D209D3-5047-4C3A-BE7B-2ECE2C187616}" type="slidenum">
              <a:rPr lang="zh-CN" altLang="en-US"/>
              <a:pPr>
                <a:defRPr/>
              </a:pPr>
              <a:t>14</a:t>
            </a:fld>
            <a:endParaRPr lang="en-US" altLang="zh-CN"/>
          </a:p>
        </p:txBody>
      </p:sp>
      <p:sp>
        <p:nvSpPr>
          <p:cNvPr id="16389" name="Text Box 4"/>
          <p:cNvSpPr txBox="1">
            <a:spLocks noChangeArrowheads="1"/>
          </p:cNvSpPr>
          <p:nvPr/>
        </p:nvSpPr>
        <p:spPr bwMode="auto">
          <a:xfrm>
            <a:off x="228600" y="1295400"/>
            <a:ext cx="8610600" cy="285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40000"/>
              </a:lnSpc>
            </a:pPr>
            <a:r>
              <a:rPr lang="en-US" altLang="zh-CN" sz="2800" b="1" dirty="0">
                <a:solidFill>
                  <a:srgbClr val="00FF00"/>
                </a:solidFill>
              </a:rPr>
              <a:t>7.1.2.1 </a:t>
            </a:r>
            <a:r>
              <a:rPr lang="zh-CN" altLang="en-US" sz="2800" b="1" dirty="0">
                <a:solidFill>
                  <a:srgbClr val="00FF00"/>
                </a:solidFill>
              </a:rPr>
              <a:t>影</a:t>
            </a:r>
            <a:r>
              <a:rPr lang="zh-CN" altLang="en-US" sz="2800" b="1" dirty="0" smtClean="0">
                <a:solidFill>
                  <a:srgbClr val="00FF00"/>
                </a:solidFill>
              </a:rPr>
              <a:t>响危险化学品包</a:t>
            </a:r>
            <a:r>
              <a:rPr lang="zh-CN" altLang="en-US" sz="2800" b="1" dirty="0">
                <a:solidFill>
                  <a:srgbClr val="00FF00"/>
                </a:solidFill>
              </a:rPr>
              <a:t>装安全的因素</a:t>
            </a:r>
          </a:p>
          <a:p>
            <a:pPr algn="just" eaLnBrk="1" hangingPunct="1">
              <a:lnSpc>
                <a:spcPct val="140000"/>
              </a:lnSpc>
            </a:pPr>
            <a:r>
              <a:rPr lang="zh-CN" altLang="en-US" sz="2800" b="1" dirty="0">
                <a:solidFill>
                  <a:srgbClr val="FFFF00"/>
                </a:solidFill>
              </a:rPr>
              <a:t>（</a:t>
            </a:r>
            <a:r>
              <a:rPr lang="en-US" altLang="zh-CN" sz="2800" b="1" dirty="0">
                <a:solidFill>
                  <a:srgbClr val="FFFF00"/>
                </a:solidFill>
              </a:rPr>
              <a:t>4</a:t>
            </a:r>
            <a:r>
              <a:rPr lang="zh-CN" altLang="en-US" sz="2800" b="1" dirty="0">
                <a:solidFill>
                  <a:srgbClr val="FFFF00"/>
                </a:solidFill>
              </a:rPr>
              <a:t>）气象条件的影响</a:t>
            </a:r>
          </a:p>
          <a:p>
            <a:pPr algn="just" eaLnBrk="1" hangingPunct="1">
              <a:lnSpc>
                <a:spcPct val="140000"/>
              </a:lnSpc>
            </a:pPr>
            <a:r>
              <a:rPr lang="zh-CN" altLang="en-US" sz="2400" b="1" dirty="0" smtClean="0"/>
              <a:t>        危险化学品在</a:t>
            </a:r>
            <a:r>
              <a:rPr lang="zh-CN" altLang="en-US" sz="2400" b="1" dirty="0"/>
              <a:t>储存和运输过程中有可能遇到风、雨、冰雪等恶劣天气。如大风可能使包装堆垛倒塌，雨雪会使包装淋湿受潮等。</a:t>
            </a:r>
          </a:p>
        </p:txBody>
      </p:sp>
      <p:grpSp>
        <p:nvGrpSpPr>
          <p:cNvPr id="1639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63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82CE2C9C-1763-4814-8FA7-1A4CB1251FAF}"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6A39CB9A-635F-486E-8B10-3143D776120D}" type="slidenum">
              <a:rPr lang="zh-CN" altLang="en-US"/>
              <a:pPr>
                <a:defRPr/>
              </a:pPr>
              <a:t>15</a:t>
            </a:fld>
            <a:endParaRPr lang="en-US" altLang="zh-CN"/>
          </a:p>
        </p:txBody>
      </p:sp>
      <p:sp>
        <p:nvSpPr>
          <p:cNvPr id="17413" name="Text Box 4"/>
          <p:cNvSpPr txBox="1">
            <a:spLocks noChangeArrowheads="1"/>
          </p:cNvSpPr>
          <p:nvPr/>
        </p:nvSpPr>
        <p:spPr bwMode="auto">
          <a:xfrm>
            <a:off x="304800" y="1143000"/>
            <a:ext cx="8610600" cy="43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30000"/>
              </a:lnSpc>
            </a:pPr>
            <a:r>
              <a:rPr lang="en-US" altLang="zh-CN" sz="2800" b="1" dirty="0">
                <a:solidFill>
                  <a:srgbClr val="00FF00"/>
                </a:solidFill>
              </a:rPr>
              <a:t>7.1.2.2 </a:t>
            </a:r>
            <a:r>
              <a:rPr lang="zh-CN" altLang="en-US" sz="2800" b="1" dirty="0" smtClean="0">
                <a:solidFill>
                  <a:srgbClr val="00FF00"/>
                </a:solidFill>
              </a:rPr>
              <a:t>危险化学品包</a:t>
            </a:r>
            <a:r>
              <a:rPr lang="zh-CN" altLang="en-US" sz="2800" b="1" dirty="0">
                <a:solidFill>
                  <a:srgbClr val="00FF00"/>
                </a:solidFill>
              </a:rPr>
              <a:t>装的基本安全要求</a:t>
            </a:r>
            <a:r>
              <a:rPr lang="zh-CN" altLang="en-US" sz="2400" b="1" dirty="0"/>
              <a:t>  </a:t>
            </a:r>
          </a:p>
          <a:p>
            <a:pPr algn="just" eaLnBrk="1" hangingPunct="1">
              <a:lnSpc>
                <a:spcPct val="130000"/>
              </a:lnSpc>
            </a:pPr>
            <a:r>
              <a:rPr lang="zh-CN" altLang="en-US" sz="2400" b="1" dirty="0" smtClean="0"/>
              <a:t>      根据危险化学品的</a:t>
            </a:r>
            <a:r>
              <a:rPr lang="zh-CN" altLang="en-US" sz="2400" b="1" dirty="0"/>
              <a:t>危险特性和储存运输的特点</a:t>
            </a:r>
            <a:r>
              <a:rPr lang="zh-CN" altLang="en-US" sz="2400" b="1" dirty="0" smtClean="0"/>
              <a:t>，危险化学品包</a:t>
            </a:r>
            <a:r>
              <a:rPr lang="zh-CN" altLang="en-US" sz="2400" b="1" dirty="0"/>
              <a:t>装应符合下列基本要求。</a:t>
            </a:r>
          </a:p>
          <a:p>
            <a:pPr algn="just" eaLnBrk="1" hangingPunct="1">
              <a:lnSpc>
                <a:spcPct val="150000"/>
              </a:lnSpc>
            </a:pPr>
            <a:r>
              <a:rPr lang="zh-CN" altLang="en-US" sz="2400" b="1" dirty="0">
                <a:solidFill>
                  <a:srgbClr val="FFFF00"/>
                </a:solidFill>
              </a:rPr>
              <a:t>（</a:t>
            </a:r>
            <a:r>
              <a:rPr lang="en-US" altLang="zh-CN" sz="2400" b="1" dirty="0">
                <a:solidFill>
                  <a:srgbClr val="FFFF00"/>
                </a:solidFill>
              </a:rPr>
              <a:t>1</a:t>
            </a:r>
            <a:r>
              <a:rPr lang="zh-CN" altLang="en-US" sz="2400" b="1" dirty="0">
                <a:solidFill>
                  <a:srgbClr val="FFFF00"/>
                </a:solidFill>
              </a:rPr>
              <a:t>）包装的材质、种类、封口应与所装物品的性质相符</a:t>
            </a:r>
          </a:p>
          <a:p>
            <a:pPr algn="just" eaLnBrk="1" hangingPunct="1">
              <a:lnSpc>
                <a:spcPct val="150000"/>
              </a:lnSpc>
            </a:pPr>
            <a:r>
              <a:rPr lang="zh-CN" altLang="en-US" sz="2400" b="1" dirty="0">
                <a:solidFill>
                  <a:srgbClr val="FFFF00"/>
                </a:solidFill>
              </a:rPr>
              <a:t>（</a:t>
            </a:r>
            <a:r>
              <a:rPr lang="en-US" altLang="zh-CN" sz="2400" b="1" dirty="0">
                <a:solidFill>
                  <a:srgbClr val="FFFF00"/>
                </a:solidFill>
              </a:rPr>
              <a:t>2</a:t>
            </a:r>
            <a:r>
              <a:rPr lang="zh-CN" altLang="en-US" sz="2400" b="1" dirty="0">
                <a:solidFill>
                  <a:srgbClr val="FFFF00"/>
                </a:solidFill>
              </a:rPr>
              <a:t>）包装及其容器要有一定的强</a:t>
            </a:r>
            <a:r>
              <a:rPr lang="zh-CN" altLang="en-US" sz="2400" b="1" dirty="0" smtClean="0">
                <a:solidFill>
                  <a:srgbClr val="FFFF00"/>
                </a:solidFill>
              </a:rPr>
              <a:t>度</a:t>
            </a:r>
            <a:endParaRPr lang="en-US" altLang="zh-CN" sz="2400" b="1" dirty="0" smtClean="0">
              <a:solidFill>
                <a:srgbClr val="FFFF00"/>
              </a:solidFill>
            </a:endParaRPr>
          </a:p>
          <a:p>
            <a:pPr algn="just" eaLnBrk="1" hangingPunct="1">
              <a:lnSpc>
                <a:spcPct val="150000"/>
              </a:lnSpc>
            </a:pPr>
            <a:r>
              <a:rPr lang="zh-CN" altLang="en-US" sz="2400" b="1" dirty="0">
                <a:solidFill>
                  <a:srgbClr val="FFFF00"/>
                </a:solidFill>
              </a:rPr>
              <a:t>（</a:t>
            </a:r>
            <a:r>
              <a:rPr lang="en-US" altLang="zh-CN" sz="2400" b="1" dirty="0">
                <a:solidFill>
                  <a:srgbClr val="FFFF00"/>
                </a:solidFill>
              </a:rPr>
              <a:t>3</a:t>
            </a:r>
            <a:r>
              <a:rPr lang="zh-CN" altLang="en-US" sz="2400" b="1" dirty="0">
                <a:solidFill>
                  <a:srgbClr val="FFFF00"/>
                </a:solidFill>
              </a:rPr>
              <a:t>）包装应有适当的衬</a:t>
            </a:r>
            <a:r>
              <a:rPr lang="zh-CN" altLang="en-US" sz="2400" b="1" dirty="0" smtClean="0">
                <a:solidFill>
                  <a:srgbClr val="FFFF00"/>
                </a:solidFill>
              </a:rPr>
              <a:t>垫</a:t>
            </a:r>
            <a:endParaRPr lang="en-US" altLang="zh-CN" sz="2400" b="1" dirty="0" smtClean="0">
              <a:solidFill>
                <a:srgbClr val="FFFF00"/>
              </a:solidFill>
            </a:endParaRPr>
          </a:p>
          <a:p>
            <a:pPr algn="just" eaLnBrk="1" hangingPunct="1">
              <a:lnSpc>
                <a:spcPct val="150000"/>
              </a:lnSpc>
            </a:pPr>
            <a:r>
              <a:rPr lang="zh-CN" altLang="en-US" sz="2400" b="1" dirty="0">
                <a:solidFill>
                  <a:srgbClr val="FFFF00"/>
                </a:solidFill>
              </a:rPr>
              <a:t>（</a:t>
            </a:r>
            <a:r>
              <a:rPr lang="en-US" altLang="zh-CN" sz="2400" b="1" dirty="0">
                <a:solidFill>
                  <a:srgbClr val="FFFF00"/>
                </a:solidFill>
              </a:rPr>
              <a:t>4</a:t>
            </a:r>
            <a:r>
              <a:rPr lang="zh-CN" altLang="en-US" sz="2400" b="1" dirty="0">
                <a:solidFill>
                  <a:srgbClr val="FFFF00"/>
                </a:solidFill>
              </a:rPr>
              <a:t>）包装应能经受一定范围内温、湿度变化的影响</a:t>
            </a:r>
          </a:p>
          <a:p>
            <a:pPr algn="just" eaLnBrk="1" hangingPunct="1">
              <a:lnSpc>
                <a:spcPct val="150000"/>
              </a:lnSpc>
            </a:pPr>
            <a:r>
              <a:rPr lang="zh-CN" altLang="en-US" sz="2400" b="1" dirty="0">
                <a:solidFill>
                  <a:srgbClr val="FFFF00"/>
                </a:solidFill>
              </a:rPr>
              <a:t>（</a:t>
            </a:r>
            <a:r>
              <a:rPr lang="en-US" altLang="zh-CN" sz="2400" b="1" dirty="0">
                <a:solidFill>
                  <a:srgbClr val="FFFF00"/>
                </a:solidFill>
              </a:rPr>
              <a:t>5</a:t>
            </a:r>
            <a:r>
              <a:rPr lang="zh-CN" altLang="en-US" sz="2400" b="1" dirty="0">
                <a:solidFill>
                  <a:srgbClr val="FFFF00"/>
                </a:solidFill>
              </a:rPr>
              <a:t>）包装的容积、质量和型式应便于装卸和运</a:t>
            </a:r>
            <a:r>
              <a:rPr lang="zh-CN" altLang="en-US" sz="2400" b="1" dirty="0" smtClean="0">
                <a:solidFill>
                  <a:srgbClr val="FFFF00"/>
                </a:solidFill>
              </a:rPr>
              <a:t>输</a:t>
            </a:r>
            <a:endParaRPr lang="zh-CN" altLang="en-US" sz="2400" b="1" dirty="0"/>
          </a:p>
        </p:txBody>
      </p:sp>
      <p:grpSp>
        <p:nvGrpSpPr>
          <p:cNvPr id="1741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74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82CE2C9C-1763-4814-8FA7-1A4CB1251FAF}"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6A39CB9A-635F-486E-8B10-3143D776120D}" type="slidenum">
              <a:rPr lang="zh-CN" altLang="en-US"/>
              <a:pPr>
                <a:defRPr/>
              </a:pPr>
              <a:t>16</a:t>
            </a:fld>
            <a:endParaRPr lang="en-US" altLang="zh-CN"/>
          </a:p>
        </p:txBody>
      </p:sp>
      <p:sp>
        <p:nvSpPr>
          <p:cNvPr id="17413" name="Text Box 4"/>
          <p:cNvSpPr txBox="1">
            <a:spLocks noChangeArrowheads="1"/>
          </p:cNvSpPr>
          <p:nvPr/>
        </p:nvSpPr>
        <p:spPr bwMode="auto">
          <a:xfrm>
            <a:off x="304800" y="1143000"/>
            <a:ext cx="8610600" cy="309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30000"/>
              </a:lnSpc>
            </a:pPr>
            <a:r>
              <a:rPr lang="en-US" altLang="zh-CN" sz="2800" b="1" dirty="0">
                <a:solidFill>
                  <a:srgbClr val="00FF00"/>
                </a:solidFill>
              </a:rPr>
              <a:t>7.1.2.2 </a:t>
            </a:r>
            <a:r>
              <a:rPr lang="zh-CN" altLang="en-US" sz="2800" b="1" dirty="0" smtClean="0">
                <a:solidFill>
                  <a:srgbClr val="00FF00"/>
                </a:solidFill>
              </a:rPr>
              <a:t>危险化学品包</a:t>
            </a:r>
            <a:r>
              <a:rPr lang="zh-CN" altLang="en-US" sz="2800" b="1" dirty="0">
                <a:solidFill>
                  <a:srgbClr val="00FF00"/>
                </a:solidFill>
              </a:rPr>
              <a:t>装的基本安全要求</a:t>
            </a:r>
            <a:r>
              <a:rPr lang="zh-CN" altLang="en-US" sz="2400" b="1" dirty="0"/>
              <a:t>  </a:t>
            </a:r>
          </a:p>
          <a:p>
            <a:pPr algn="just" eaLnBrk="1" hangingPunct="1">
              <a:lnSpc>
                <a:spcPct val="150000"/>
              </a:lnSpc>
            </a:pPr>
            <a:r>
              <a:rPr lang="zh-CN" altLang="en-US" sz="2400" b="1" dirty="0" smtClean="0">
                <a:solidFill>
                  <a:srgbClr val="FFFF00"/>
                </a:solidFill>
              </a:rPr>
              <a:t>（</a:t>
            </a:r>
            <a:r>
              <a:rPr lang="en-US" altLang="zh-CN" sz="2400" b="1" dirty="0">
                <a:solidFill>
                  <a:srgbClr val="FFFF00"/>
                </a:solidFill>
              </a:rPr>
              <a:t>1</a:t>
            </a:r>
            <a:r>
              <a:rPr lang="zh-CN" altLang="en-US" sz="2400" b="1" dirty="0">
                <a:solidFill>
                  <a:srgbClr val="FFFF00"/>
                </a:solidFill>
              </a:rPr>
              <a:t>）包装的材质、种类、封口应与所装物品的性质相符</a:t>
            </a:r>
          </a:p>
          <a:p>
            <a:pPr algn="just" eaLnBrk="1" hangingPunct="1">
              <a:lnSpc>
                <a:spcPct val="150000"/>
              </a:lnSpc>
            </a:pPr>
            <a:endParaRPr lang="en-US" altLang="zh-CN" sz="1000" b="1" dirty="0" smtClean="0">
              <a:solidFill>
                <a:srgbClr val="FF33CC"/>
              </a:solidFill>
            </a:endParaRPr>
          </a:p>
          <a:p>
            <a:pPr algn="just" eaLnBrk="1" hangingPunct="1">
              <a:lnSpc>
                <a:spcPct val="150000"/>
              </a:lnSpc>
            </a:pPr>
            <a:r>
              <a:rPr lang="zh-CN" altLang="en-US" sz="2400" b="1" dirty="0" smtClean="0">
                <a:solidFill>
                  <a:srgbClr val="FF33CC"/>
                </a:solidFill>
              </a:rPr>
              <a:t>材</a:t>
            </a:r>
            <a:r>
              <a:rPr lang="zh-CN" altLang="en-US" sz="2400" b="1" dirty="0">
                <a:solidFill>
                  <a:srgbClr val="FF33CC"/>
                </a:solidFill>
              </a:rPr>
              <a:t>质</a:t>
            </a:r>
            <a:r>
              <a:rPr lang="zh-CN" altLang="en-US" sz="2400" b="1" dirty="0" smtClean="0">
                <a:solidFill>
                  <a:srgbClr val="FF33CC"/>
                </a:solidFill>
              </a:rPr>
              <a:t>：</a:t>
            </a:r>
            <a:r>
              <a:rPr lang="zh-CN" altLang="en-US" sz="2400" b="1" dirty="0" smtClean="0"/>
              <a:t>危险化学品的</a:t>
            </a:r>
            <a:r>
              <a:rPr lang="zh-CN" altLang="en-US" sz="2400" b="1" dirty="0"/>
              <a:t>性质不同，对其包装及容器材质的要求也不同，必须选用合适的材质。</a:t>
            </a:r>
            <a:r>
              <a:rPr lang="zh-CN" altLang="en-US" sz="2400" b="1" dirty="0">
                <a:solidFill>
                  <a:srgbClr val="FF0000"/>
                </a:solidFill>
              </a:rPr>
              <a:t>包装材质不能与所盛装的物质发生化学反应。</a:t>
            </a:r>
          </a:p>
        </p:txBody>
      </p:sp>
      <p:grpSp>
        <p:nvGrpSpPr>
          <p:cNvPr id="1741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74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3470157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672306E4-6A32-4E74-B2A2-0F1FC4A798FD}"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381000" y="6324600"/>
            <a:ext cx="2133600" cy="304800"/>
          </a:xfrm>
        </p:spPr>
        <p:txBody>
          <a:bodyPr/>
          <a:lstStyle/>
          <a:p>
            <a:pPr>
              <a:defRPr/>
            </a:pPr>
            <a:fld id="{B8D575E3-5431-482D-A960-CB8B3B6BAEF5}" type="slidenum">
              <a:rPr lang="zh-CN" altLang="en-US"/>
              <a:pPr>
                <a:defRPr/>
              </a:pPr>
              <a:t>17</a:t>
            </a:fld>
            <a:endParaRPr lang="en-US" altLang="zh-CN"/>
          </a:p>
        </p:txBody>
      </p:sp>
      <p:sp>
        <p:nvSpPr>
          <p:cNvPr id="18437" name="Text Box 4"/>
          <p:cNvSpPr txBox="1">
            <a:spLocks noChangeArrowheads="1"/>
          </p:cNvSpPr>
          <p:nvPr/>
        </p:nvSpPr>
        <p:spPr bwMode="auto">
          <a:xfrm>
            <a:off x="197427" y="1295400"/>
            <a:ext cx="86106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zh-CN" altLang="en-US" sz="2800" b="1" dirty="0">
                <a:solidFill>
                  <a:srgbClr val="FF0000"/>
                </a:solidFill>
              </a:rPr>
              <a:t>材质的影响举例：</a:t>
            </a:r>
          </a:p>
          <a:p>
            <a:pPr algn="just" eaLnBrk="1" hangingPunct="1">
              <a:lnSpc>
                <a:spcPct val="150000"/>
              </a:lnSpc>
              <a:buFontTx/>
              <a:buAutoNum type="circleNumDbPlain"/>
            </a:pPr>
            <a:r>
              <a:rPr lang="zh-CN" altLang="en-US" sz="2400" b="1" dirty="0"/>
              <a:t>氢氟酸有强烈的腐蚀性，能侵蚀玻璃，所以不能使用玻璃容器盛装，要用铅桶或耐腐蚀的塑料、橡胶桶装运和储存；</a:t>
            </a:r>
          </a:p>
          <a:p>
            <a:pPr algn="just" eaLnBrk="1" hangingPunct="1">
              <a:lnSpc>
                <a:spcPct val="150000"/>
              </a:lnSpc>
              <a:buFontTx/>
              <a:buAutoNum type="circleNumDbPlain"/>
            </a:pPr>
            <a:r>
              <a:rPr lang="zh-CN" altLang="en-US" sz="2400" b="1" dirty="0" smtClean="0"/>
              <a:t>如</a:t>
            </a:r>
            <a:r>
              <a:rPr lang="zh-CN" altLang="en-US" sz="2400" b="1" dirty="0"/>
              <a:t>苦昧酸</a:t>
            </a:r>
            <a:r>
              <a:rPr lang="zh-CN" altLang="en-US" sz="2400" b="1" dirty="0" smtClean="0"/>
              <a:t>若会与</a:t>
            </a:r>
            <a:r>
              <a:rPr lang="zh-CN" altLang="en-US" sz="2400" b="1" dirty="0"/>
              <a:t>金</a:t>
            </a:r>
            <a:r>
              <a:rPr lang="zh-CN" altLang="en-US" sz="2400" b="1" dirty="0" smtClean="0"/>
              <a:t>属反应生成苦</a:t>
            </a:r>
            <a:r>
              <a:rPr lang="zh-CN" altLang="en-US" sz="2400" b="1" dirty="0"/>
              <a:t>味酸的金属盐</a:t>
            </a:r>
            <a:r>
              <a:rPr lang="zh-CN" altLang="en-US" sz="2400" b="1" dirty="0" smtClean="0"/>
              <a:t>类（铜</a:t>
            </a:r>
            <a:r>
              <a:rPr lang="zh-CN" altLang="en-US" sz="2400" b="1" dirty="0"/>
              <a:t>、铅、锌盐</a:t>
            </a:r>
            <a:r>
              <a:rPr lang="zh-CN" altLang="en-US" sz="2400" b="1" dirty="0" smtClean="0"/>
              <a:t>类），由于此</a:t>
            </a:r>
            <a:r>
              <a:rPr lang="zh-CN" altLang="en-US" sz="2400" b="1" dirty="0"/>
              <a:t>类盐的爆炸敏感度比苦昧酸更大，所以此类炸药严禁使用金属容器盛装；</a:t>
            </a:r>
          </a:p>
          <a:p>
            <a:pPr algn="just" eaLnBrk="1" hangingPunct="1">
              <a:lnSpc>
                <a:spcPct val="150000"/>
              </a:lnSpc>
              <a:buFontTx/>
              <a:buAutoNum type="circleNumDbPlain"/>
            </a:pPr>
            <a:r>
              <a:rPr lang="zh-CN" altLang="en-US" sz="2400" b="1" dirty="0" smtClean="0"/>
              <a:t>所</a:t>
            </a:r>
            <a:r>
              <a:rPr lang="zh-CN" altLang="en-US" sz="2400" b="1" dirty="0"/>
              <a:t>有压缩及液化气体，因其处于较高的压力状态下，应使用特制的耐压气瓶装运。</a:t>
            </a:r>
          </a:p>
        </p:txBody>
      </p:sp>
      <p:grpSp>
        <p:nvGrpSpPr>
          <p:cNvPr id="1843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84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A6B6F899-3EAF-4230-94D3-1AB8F27F28B2}"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AE4B4937-2AFC-45F0-B82B-B39E344420FC}" type="slidenum">
              <a:rPr lang="zh-CN" altLang="en-US"/>
              <a:pPr>
                <a:defRPr/>
              </a:pPr>
              <a:t>18</a:t>
            </a:fld>
            <a:endParaRPr lang="en-US" altLang="zh-CN"/>
          </a:p>
        </p:txBody>
      </p:sp>
      <p:sp>
        <p:nvSpPr>
          <p:cNvPr id="19461" name="Text Box 4"/>
          <p:cNvSpPr txBox="1">
            <a:spLocks noChangeArrowheads="1"/>
          </p:cNvSpPr>
          <p:nvPr/>
        </p:nvSpPr>
        <p:spPr bwMode="auto">
          <a:xfrm>
            <a:off x="304800" y="1371600"/>
            <a:ext cx="86868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zh-CN" altLang="en-US" sz="2800" b="1" dirty="0">
                <a:solidFill>
                  <a:srgbClr val="FF33CC"/>
                </a:solidFill>
              </a:rPr>
              <a:t>物质状态的影响</a:t>
            </a:r>
            <a:r>
              <a:rPr lang="zh-CN" altLang="en-US" sz="2800" b="1" dirty="0" smtClean="0">
                <a:solidFill>
                  <a:srgbClr val="FF33CC"/>
                </a:solidFill>
              </a:rPr>
              <a:t>：</a:t>
            </a:r>
            <a:r>
              <a:rPr lang="zh-CN" altLang="en-US" sz="2400" b="1" dirty="0" smtClean="0"/>
              <a:t>危险化学品的</a:t>
            </a:r>
            <a:r>
              <a:rPr lang="zh-CN" altLang="en-US" sz="2400" b="1" dirty="0"/>
              <a:t>状态不同，所选用包装的种类也不同。</a:t>
            </a:r>
          </a:p>
          <a:p>
            <a:pPr algn="just" eaLnBrk="1" hangingPunct="1">
              <a:lnSpc>
                <a:spcPct val="150000"/>
              </a:lnSpc>
            </a:pPr>
            <a:r>
              <a:rPr lang="zh-CN" altLang="en-US" sz="2400" b="1" dirty="0" smtClean="0"/>
              <a:t>     如</a:t>
            </a:r>
            <a:r>
              <a:rPr lang="zh-CN" altLang="en-US" sz="2400" b="1" dirty="0"/>
              <a:t>液氨是由氨气压缩而成的，沸点</a:t>
            </a:r>
            <a:r>
              <a:rPr lang="en-US" altLang="zh-CN" sz="2400" b="1" dirty="0"/>
              <a:t>-33.35℃</a:t>
            </a:r>
            <a:r>
              <a:rPr lang="zh-CN" altLang="en-US" sz="2400" b="1" dirty="0"/>
              <a:t>，乙胺沸点</a:t>
            </a:r>
            <a:r>
              <a:rPr lang="en-US" altLang="zh-CN" sz="2400" b="1" dirty="0"/>
              <a:t>17.7℃</a:t>
            </a:r>
            <a:r>
              <a:rPr lang="zh-CN" altLang="en-US" sz="2400" b="1" dirty="0"/>
              <a:t>，在常温下都必须装入耐压气瓶中。如若将氨气或乙胺溶解于水中，就成了氨水和乙胺水溶液，这时因其状态发生了变化，所以就可用铁桶盛装。</a:t>
            </a:r>
          </a:p>
        </p:txBody>
      </p:sp>
      <p:grpSp>
        <p:nvGrpSpPr>
          <p:cNvPr id="1946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94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9A162B8B-58CC-47E0-A02F-3EE4AA7AFF1F}"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3B693020-3AAA-4AD1-81E0-99AF3B76CD25}" type="slidenum">
              <a:rPr lang="zh-CN" altLang="en-US"/>
              <a:pPr>
                <a:defRPr/>
              </a:pPr>
              <a:t>19</a:t>
            </a:fld>
            <a:endParaRPr lang="en-US" altLang="zh-CN"/>
          </a:p>
        </p:txBody>
      </p:sp>
      <p:sp>
        <p:nvSpPr>
          <p:cNvPr id="20485" name="Text Box 4"/>
          <p:cNvSpPr txBox="1">
            <a:spLocks noChangeArrowheads="1"/>
          </p:cNvSpPr>
          <p:nvPr/>
        </p:nvSpPr>
        <p:spPr bwMode="auto">
          <a:xfrm>
            <a:off x="228600" y="1295400"/>
            <a:ext cx="8610600" cy="233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zh-CN" altLang="en-US" sz="2800" b="1" dirty="0">
                <a:solidFill>
                  <a:srgbClr val="FF33CC"/>
                </a:solidFill>
              </a:rPr>
              <a:t>封口</a:t>
            </a:r>
            <a:r>
              <a:rPr lang="zh-CN" altLang="en-US" sz="2800" b="1" dirty="0" smtClean="0">
                <a:solidFill>
                  <a:srgbClr val="FF33CC"/>
                </a:solidFill>
              </a:rPr>
              <a:t>：</a:t>
            </a:r>
            <a:r>
              <a:rPr lang="zh-CN" altLang="en-US" sz="2400" b="1" dirty="0" smtClean="0"/>
              <a:t>危险化学品的</a:t>
            </a:r>
            <a:r>
              <a:rPr lang="zh-CN" altLang="en-US" sz="2400" b="1" dirty="0"/>
              <a:t>性质不同，对其包装及容器封口的要求也不同。一般来说，包装的封口越严密越好。特别是各种气体以及易挥发</a:t>
            </a:r>
            <a:r>
              <a:rPr lang="zh-CN" altLang="en-US" sz="2400" b="1" dirty="0" smtClean="0"/>
              <a:t>的危险化学品包</a:t>
            </a:r>
            <a:r>
              <a:rPr lang="zh-CN" altLang="en-US" sz="2400" b="1" dirty="0"/>
              <a:t>装的封口就应特别严密</a:t>
            </a:r>
            <a:r>
              <a:rPr lang="zh-CN" altLang="en-US" sz="2400" b="1" dirty="0" smtClean="0"/>
              <a:t>。</a:t>
            </a:r>
            <a:endParaRPr lang="en-US" altLang="zh-CN" sz="2400" b="1" dirty="0" smtClean="0"/>
          </a:p>
          <a:p>
            <a:pPr algn="just" eaLnBrk="1" hangingPunct="1">
              <a:lnSpc>
                <a:spcPct val="150000"/>
              </a:lnSpc>
            </a:pPr>
            <a:endParaRPr lang="zh-CN" altLang="en-US" sz="2400" b="1" dirty="0"/>
          </a:p>
        </p:txBody>
      </p:sp>
      <p:grpSp>
        <p:nvGrpSpPr>
          <p:cNvPr id="2048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04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449F72B8-0788-4775-BD7A-D88914CE2C04}"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C1F0B8EA-14A5-4805-8E12-56659197B66B}" type="slidenum">
              <a:rPr lang="zh-CN" altLang="en-US"/>
              <a:pPr>
                <a:defRPr/>
              </a:pPr>
              <a:t>2</a:t>
            </a:fld>
            <a:endParaRPr lang="en-US" altLang="zh-CN" dirty="0"/>
          </a:p>
        </p:txBody>
      </p:sp>
      <p:sp>
        <p:nvSpPr>
          <p:cNvPr id="4101" name="Text Box 6"/>
          <p:cNvSpPr txBox="1">
            <a:spLocks noChangeArrowheads="1"/>
          </p:cNvSpPr>
          <p:nvPr/>
        </p:nvSpPr>
        <p:spPr bwMode="auto">
          <a:xfrm>
            <a:off x="304800" y="1371600"/>
            <a:ext cx="8534400" cy="431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40000"/>
              </a:lnSpc>
            </a:pPr>
            <a:r>
              <a:rPr lang="en-US" altLang="zh-CN" sz="2800" b="1" dirty="0">
                <a:solidFill>
                  <a:srgbClr val="FF0066"/>
                </a:solidFill>
              </a:rPr>
              <a:t>7.1 </a:t>
            </a:r>
            <a:r>
              <a:rPr lang="zh-CN" altLang="en-US" sz="2800" b="1" dirty="0" smtClean="0">
                <a:solidFill>
                  <a:srgbClr val="FF0066"/>
                </a:solidFill>
              </a:rPr>
              <a:t>危险化学品包</a:t>
            </a:r>
            <a:r>
              <a:rPr lang="zh-CN" altLang="en-US" sz="2800" b="1" dirty="0">
                <a:solidFill>
                  <a:srgbClr val="FF0066"/>
                </a:solidFill>
              </a:rPr>
              <a:t>装安全</a:t>
            </a:r>
          </a:p>
          <a:p>
            <a:pPr algn="just" eaLnBrk="1" hangingPunct="1">
              <a:lnSpc>
                <a:spcPct val="140000"/>
              </a:lnSpc>
            </a:pPr>
            <a:r>
              <a:rPr lang="zh-CN" altLang="en-US" sz="2400" b="1" dirty="0">
                <a:solidFill>
                  <a:srgbClr val="FFFF00"/>
                </a:solidFill>
              </a:rPr>
              <a:t>包装是产品从生产者到使用者之间所采取的一种保护措施。</a:t>
            </a:r>
            <a:endParaRPr lang="en-US" altLang="zh-CN" sz="2400" b="1" dirty="0">
              <a:solidFill>
                <a:srgbClr val="FFFF00"/>
              </a:solidFill>
            </a:endParaRPr>
          </a:p>
          <a:p>
            <a:pPr algn="just" eaLnBrk="1" hangingPunct="1">
              <a:lnSpc>
                <a:spcPct val="140000"/>
              </a:lnSpc>
            </a:pPr>
            <a:r>
              <a:rPr lang="zh-CN" altLang="en-US" sz="2400" b="1" dirty="0"/>
              <a:t>危</a:t>
            </a:r>
            <a:r>
              <a:rPr lang="zh-CN" altLang="en-US" sz="2400" b="1" dirty="0" smtClean="0"/>
              <a:t>险化学品</a:t>
            </a:r>
            <a:r>
              <a:rPr lang="zh-CN" altLang="en-US" sz="2400" b="1" dirty="0"/>
              <a:t>的包装不仅能保护产品质量不发生变化，数量完整，而且也是防止在储存和运输过程中发</a:t>
            </a:r>
            <a:r>
              <a:rPr lang="zh-CN" altLang="en-US" sz="2400" b="1" dirty="0" smtClean="0"/>
              <a:t>生各种事</a:t>
            </a:r>
            <a:r>
              <a:rPr lang="zh-CN" altLang="en-US" sz="2400" b="1" dirty="0"/>
              <a:t>故的重要措施之一，是保证安全储运的基础。从多</a:t>
            </a:r>
            <a:r>
              <a:rPr lang="zh-CN" altLang="en-US" sz="2400" b="1" dirty="0" smtClean="0"/>
              <a:t>年危险化学品储</a:t>
            </a:r>
            <a:r>
              <a:rPr lang="zh-CN" altLang="en-US" sz="2400" b="1" dirty="0"/>
              <a:t>存和运输的事故中看出，由于包装方面的原因造成的事故占有较大的比重。因此，</a:t>
            </a:r>
            <a:r>
              <a:rPr lang="zh-CN" altLang="en-US" sz="2400" b="1" dirty="0" smtClean="0"/>
              <a:t>在危险化学品的</a:t>
            </a:r>
            <a:r>
              <a:rPr lang="zh-CN" altLang="en-US" sz="2400" b="1" dirty="0"/>
              <a:t>安全监督工作中，必须高度重视包装的安全管理。</a:t>
            </a:r>
          </a:p>
        </p:txBody>
      </p:sp>
      <p:grpSp>
        <p:nvGrpSpPr>
          <p:cNvPr id="410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41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22894FA-F2CC-4ADC-BF3F-01F23D8C2D75}"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800100" y="6172200"/>
            <a:ext cx="2133600" cy="304800"/>
          </a:xfrm>
        </p:spPr>
        <p:txBody>
          <a:bodyPr/>
          <a:lstStyle/>
          <a:p>
            <a:pPr>
              <a:defRPr/>
            </a:pPr>
            <a:fld id="{57714D19-65A1-418B-BC21-D0EC0091129A}" type="slidenum">
              <a:rPr lang="zh-CN" altLang="en-US"/>
              <a:pPr>
                <a:defRPr/>
              </a:pPr>
              <a:t>20</a:t>
            </a:fld>
            <a:endParaRPr lang="en-US" altLang="zh-CN" dirty="0"/>
          </a:p>
        </p:txBody>
      </p:sp>
      <p:sp>
        <p:nvSpPr>
          <p:cNvPr id="21509" name="Text Box 3"/>
          <p:cNvSpPr txBox="1">
            <a:spLocks noChangeArrowheads="1"/>
          </p:cNvSpPr>
          <p:nvPr/>
        </p:nvSpPr>
        <p:spPr bwMode="auto">
          <a:xfrm>
            <a:off x="304800" y="1152525"/>
            <a:ext cx="86106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zh-CN" altLang="en-US" sz="2800" b="1" dirty="0">
                <a:solidFill>
                  <a:srgbClr val="FF0000"/>
                </a:solidFill>
              </a:rPr>
              <a:t>封口不严的危害</a:t>
            </a:r>
            <a:r>
              <a:rPr lang="zh-CN" altLang="en-US" sz="2800" b="1" dirty="0" smtClean="0">
                <a:solidFill>
                  <a:srgbClr val="FF0000"/>
                </a:solidFill>
              </a:rPr>
              <a:t>：</a:t>
            </a:r>
            <a:endParaRPr lang="en-US" altLang="zh-CN" sz="2800" b="1" dirty="0" smtClean="0">
              <a:solidFill>
                <a:srgbClr val="FF0000"/>
              </a:solidFill>
            </a:endParaRPr>
          </a:p>
          <a:p>
            <a:pPr algn="just" eaLnBrk="1" hangingPunct="1">
              <a:lnSpc>
                <a:spcPct val="150000"/>
              </a:lnSpc>
            </a:pPr>
            <a:r>
              <a:rPr lang="zh-CN" altLang="en-US" sz="2400" b="1" dirty="0" smtClean="0"/>
              <a:t>（</a:t>
            </a:r>
            <a:r>
              <a:rPr lang="en-US" altLang="zh-CN" sz="2400" b="1" dirty="0" smtClean="0"/>
              <a:t>1</a:t>
            </a:r>
            <a:r>
              <a:rPr lang="zh-CN" altLang="en-US" sz="2400" b="1" dirty="0" smtClean="0"/>
              <a:t>）各</a:t>
            </a:r>
            <a:r>
              <a:rPr lang="zh-CN" altLang="en-US" sz="2400" b="1" dirty="0"/>
              <a:t>种钢瓶充装的压缩气体和液化气体，当封口不严密而有气体泄漏出来时，剧毒和易燃的气体有中毒和着火危险。</a:t>
            </a:r>
          </a:p>
          <a:p>
            <a:pPr algn="just" eaLnBrk="1" hangingPunct="1">
              <a:lnSpc>
                <a:spcPct val="150000"/>
              </a:lnSpc>
            </a:pPr>
            <a:r>
              <a:rPr lang="zh-CN" altLang="en-US" sz="2400" b="1" dirty="0" smtClean="0"/>
              <a:t>（</a:t>
            </a:r>
            <a:r>
              <a:rPr lang="en-US" altLang="zh-CN" sz="2400" b="1" dirty="0" smtClean="0"/>
              <a:t>2</a:t>
            </a:r>
            <a:r>
              <a:rPr lang="zh-CN" altLang="en-US" sz="2400" b="1" dirty="0" smtClean="0"/>
              <a:t>）绝</a:t>
            </a:r>
            <a:r>
              <a:rPr lang="zh-CN" altLang="en-US" sz="2400" b="1" dirty="0"/>
              <a:t>大多数易燃液体，不但极易挥发，而且有不同程度的毒性，如容器封口不严，液体溢出，极易造</a:t>
            </a:r>
            <a:r>
              <a:rPr lang="zh-CN" altLang="en-US" sz="2400" b="1" dirty="0" smtClean="0"/>
              <a:t>成燃爆和中</a:t>
            </a:r>
            <a:r>
              <a:rPr lang="zh-CN" altLang="en-US" sz="2400" b="1" dirty="0"/>
              <a:t>毒事故。</a:t>
            </a:r>
          </a:p>
          <a:p>
            <a:pPr algn="just" eaLnBrk="1" hangingPunct="1">
              <a:lnSpc>
                <a:spcPct val="150000"/>
              </a:lnSpc>
            </a:pPr>
            <a:r>
              <a:rPr lang="zh-CN" altLang="en-US" sz="2400" b="1" dirty="0" smtClean="0"/>
              <a:t>（</a:t>
            </a:r>
            <a:r>
              <a:rPr lang="en-US" altLang="zh-CN" sz="2400" b="1" dirty="0" smtClean="0"/>
              <a:t>3</a:t>
            </a:r>
            <a:r>
              <a:rPr lang="zh-CN" altLang="en-US" sz="2400" b="1" dirty="0" smtClean="0"/>
              <a:t>）粉</a:t>
            </a:r>
            <a:r>
              <a:rPr lang="zh-CN" altLang="en-US" sz="2400" b="1" dirty="0"/>
              <a:t>状易燃固体或有毒粉状固体，若封口不严，粉末撒出与空气混合遇明火易发生爆炸事故或引起中毒，所以，这</a:t>
            </a:r>
            <a:r>
              <a:rPr lang="zh-CN" altLang="en-US" sz="2400" b="1" dirty="0" smtClean="0"/>
              <a:t>些危险化学品包</a:t>
            </a:r>
            <a:r>
              <a:rPr lang="zh-CN" altLang="en-US" sz="2400" b="1" dirty="0"/>
              <a:t>装的封口必须严密不漏。</a:t>
            </a:r>
          </a:p>
        </p:txBody>
      </p:sp>
      <p:grpSp>
        <p:nvGrpSpPr>
          <p:cNvPr id="21510" name="Group 9"/>
          <p:cNvGrpSpPr>
            <a:grpSpLocks/>
          </p:cNvGrpSpPr>
          <p:nvPr/>
        </p:nvGrpSpPr>
        <p:grpSpPr bwMode="auto">
          <a:xfrm>
            <a:off x="152400" y="152400"/>
            <a:ext cx="2362200" cy="1000125"/>
            <a:chOff x="152400" y="152400"/>
            <a:chExt cx="2362200" cy="1000125"/>
          </a:xfrm>
        </p:grpSpPr>
        <p:sp>
          <p:nvSpPr>
            <p:cNvPr id="14"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15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52F7D35C-61C2-4E4D-A6B4-C780D3010CB1}"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CD97D088-F955-47C9-8BB7-BFEA9638FDFF}" type="slidenum">
              <a:rPr lang="zh-CN" altLang="en-US"/>
              <a:pPr>
                <a:defRPr/>
              </a:pPr>
              <a:t>21</a:t>
            </a:fld>
            <a:endParaRPr lang="en-US" altLang="zh-CN"/>
          </a:p>
        </p:txBody>
      </p:sp>
      <p:sp>
        <p:nvSpPr>
          <p:cNvPr id="22533" name="Text Box 4"/>
          <p:cNvSpPr txBox="1">
            <a:spLocks noChangeArrowheads="1"/>
          </p:cNvSpPr>
          <p:nvPr/>
        </p:nvSpPr>
        <p:spPr bwMode="auto">
          <a:xfrm>
            <a:off x="228600" y="1295400"/>
            <a:ext cx="8686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20000"/>
              </a:lnSpc>
            </a:pPr>
            <a:r>
              <a:rPr lang="zh-CN" altLang="en-US" sz="2800" b="1" dirty="0">
                <a:solidFill>
                  <a:srgbClr val="FF0000"/>
                </a:solidFill>
              </a:rPr>
              <a:t>特殊物质的封口：</a:t>
            </a:r>
            <a:endParaRPr lang="zh-CN" altLang="en-US" sz="2400" b="1" dirty="0"/>
          </a:p>
          <a:p>
            <a:pPr algn="just" eaLnBrk="1" hangingPunct="1">
              <a:lnSpc>
                <a:spcPct val="120000"/>
              </a:lnSpc>
            </a:pPr>
            <a:r>
              <a:rPr lang="zh-CN" altLang="en-US" sz="2400" b="1" dirty="0" smtClean="0"/>
              <a:t>      双</a:t>
            </a:r>
            <a:r>
              <a:rPr lang="zh-CN" altLang="en-US" sz="2400" b="1" dirty="0"/>
              <a:t>氧水水因受热后能急剧分解出氧气，所以装入塑料容器内时，应留有小孔透气，以防容器胀裂。</a:t>
            </a:r>
          </a:p>
          <a:p>
            <a:pPr algn="just" eaLnBrk="1" hangingPunct="1">
              <a:lnSpc>
                <a:spcPct val="120000"/>
              </a:lnSpc>
            </a:pPr>
            <a:r>
              <a:rPr lang="zh-CN" altLang="en-US" sz="2400" b="1" dirty="0" smtClean="0"/>
              <a:t>      油</a:t>
            </a:r>
            <a:r>
              <a:rPr lang="zh-CN" altLang="en-US" sz="2400" b="1" dirty="0"/>
              <a:t>布、油纸及其制品在空气潮湿闷热的条件下，在重压或密不透气时，则很易积热不散而发生自燃，所以其包装应透气，堆垛也必须分层隔开，不能重压。</a:t>
            </a:r>
            <a:endParaRPr lang="en-US" altLang="zh-CN" sz="2400" b="1" dirty="0"/>
          </a:p>
          <a:p>
            <a:pPr algn="just" eaLnBrk="1" hangingPunct="1">
              <a:lnSpc>
                <a:spcPct val="120000"/>
              </a:lnSpc>
            </a:pPr>
            <a:endParaRPr lang="en-US" altLang="zh-CN" sz="2400" b="1" dirty="0">
              <a:solidFill>
                <a:srgbClr val="FF0000"/>
              </a:solidFill>
            </a:endParaRPr>
          </a:p>
          <a:p>
            <a:pPr algn="just" eaLnBrk="1" hangingPunct="1">
              <a:lnSpc>
                <a:spcPct val="120000"/>
              </a:lnSpc>
            </a:pPr>
            <a:r>
              <a:rPr lang="zh-CN" altLang="en-US" sz="2400" b="1" dirty="0">
                <a:solidFill>
                  <a:srgbClr val="FF0000"/>
                </a:solidFill>
              </a:rPr>
              <a:t>总之，包装及其容器的材质、种类、封口都要根据所盛装危险物品</a:t>
            </a:r>
            <a:r>
              <a:rPr lang="zh-CN" altLang="en-US" sz="2400" b="1" dirty="0" smtClean="0">
                <a:solidFill>
                  <a:srgbClr val="FF0000"/>
                </a:solidFill>
              </a:rPr>
              <a:t>的性质确</a:t>
            </a:r>
            <a:r>
              <a:rPr lang="zh-CN" altLang="en-US" sz="2400" b="1" dirty="0">
                <a:solidFill>
                  <a:srgbClr val="FF0000"/>
                </a:solidFill>
              </a:rPr>
              <a:t>定，否则会造成事故隐患。</a:t>
            </a:r>
            <a:endParaRPr lang="zh-CN" altLang="en-US" sz="2400" b="1" dirty="0"/>
          </a:p>
        </p:txBody>
      </p:sp>
      <p:grpSp>
        <p:nvGrpSpPr>
          <p:cNvPr id="2253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25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215D897A-02D3-4157-B17B-C4C858AC598D}"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457200" y="6400800"/>
            <a:ext cx="2133600" cy="304800"/>
          </a:xfrm>
        </p:spPr>
        <p:txBody>
          <a:bodyPr/>
          <a:lstStyle/>
          <a:p>
            <a:pPr>
              <a:defRPr/>
            </a:pPr>
            <a:fld id="{5EF5F9FD-BE7D-4089-83A0-160E563CFE84}" type="slidenum">
              <a:rPr lang="zh-CN" altLang="en-US"/>
              <a:pPr>
                <a:defRPr/>
              </a:pPr>
              <a:t>22</a:t>
            </a:fld>
            <a:endParaRPr lang="en-US" altLang="zh-CN" dirty="0"/>
          </a:p>
        </p:txBody>
      </p:sp>
      <p:sp>
        <p:nvSpPr>
          <p:cNvPr id="23557" name="Text Box 4"/>
          <p:cNvSpPr txBox="1">
            <a:spLocks noChangeArrowheads="1"/>
          </p:cNvSpPr>
          <p:nvPr/>
        </p:nvSpPr>
        <p:spPr bwMode="auto">
          <a:xfrm>
            <a:off x="152400" y="1371600"/>
            <a:ext cx="87630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800" b="1" dirty="0">
                <a:solidFill>
                  <a:srgbClr val="00FF00"/>
                </a:solidFill>
              </a:rPr>
              <a:t>7.1.2.2 </a:t>
            </a:r>
            <a:r>
              <a:rPr lang="zh-CN" altLang="en-US" sz="2800" b="1" dirty="0" smtClean="0">
                <a:solidFill>
                  <a:srgbClr val="00FF00"/>
                </a:solidFill>
              </a:rPr>
              <a:t>危险化学品包</a:t>
            </a:r>
            <a:r>
              <a:rPr lang="zh-CN" altLang="en-US" sz="2800" b="1" dirty="0">
                <a:solidFill>
                  <a:srgbClr val="00FF00"/>
                </a:solidFill>
              </a:rPr>
              <a:t>装的基本安全要求</a:t>
            </a:r>
          </a:p>
          <a:p>
            <a:pPr algn="just" eaLnBrk="1" hangingPunct="1">
              <a:lnSpc>
                <a:spcPct val="150000"/>
              </a:lnSpc>
            </a:pPr>
            <a:r>
              <a:rPr lang="zh-CN" altLang="en-US" sz="2800" b="1" dirty="0">
                <a:solidFill>
                  <a:srgbClr val="FFFF00"/>
                </a:solidFill>
              </a:rPr>
              <a:t>（</a:t>
            </a:r>
            <a:r>
              <a:rPr lang="en-US" altLang="zh-CN" sz="2800" b="1" dirty="0">
                <a:solidFill>
                  <a:srgbClr val="FFFF00"/>
                </a:solidFill>
              </a:rPr>
              <a:t>2</a:t>
            </a:r>
            <a:r>
              <a:rPr lang="zh-CN" altLang="en-US" sz="2800" b="1" dirty="0">
                <a:solidFill>
                  <a:srgbClr val="FFFF00"/>
                </a:solidFill>
              </a:rPr>
              <a:t>）包装及其容器要有一定的强度</a:t>
            </a:r>
          </a:p>
          <a:p>
            <a:pPr algn="just" eaLnBrk="1" hangingPunct="1">
              <a:lnSpc>
                <a:spcPct val="150000"/>
              </a:lnSpc>
            </a:pPr>
            <a:r>
              <a:rPr lang="zh-CN" altLang="en-US" sz="2400" b="1" dirty="0" smtClean="0"/>
              <a:t>      包</a:t>
            </a:r>
            <a:r>
              <a:rPr lang="zh-CN" altLang="en-US" sz="2400" b="1" dirty="0"/>
              <a:t>装及容器的强度，应能经受储运过程不正常的冲撞、震动、挤压和摩擦。</a:t>
            </a:r>
          </a:p>
          <a:p>
            <a:pPr algn="just" eaLnBrk="1" hangingPunct="1">
              <a:lnSpc>
                <a:spcPct val="150000"/>
              </a:lnSpc>
            </a:pPr>
            <a:r>
              <a:rPr lang="zh-CN" altLang="en-US" sz="2400" b="1" dirty="0" smtClean="0"/>
              <a:t>包</a:t>
            </a:r>
            <a:r>
              <a:rPr lang="zh-CN" altLang="en-US" sz="2400" b="1" dirty="0"/>
              <a:t>装的强度与材料强度、包装的几何形状，制造工艺等因素有关，</a:t>
            </a:r>
            <a:r>
              <a:rPr lang="zh-CN" altLang="en-US" sz="2400" b="1" dirty="0">
                <a:solidFill>
                  <a:srgbClr val="FF0000"/>
                </a:solidFill>
              </a:rPr>
              <a:t>材料强度不能代表包装强度</a:t>
            </a:r>
            <a:r>
              <a:rPr lang="zh-CN" altLang="en-US" sz="2400" b="1" dirty="0" smtClean="0"/>
              <a:t>。</a:t>
            </a:r>
            <a:endParaRPr lang="en-US" altLang="zh-CN" sz="2400" b="1" dirty="0"/>
          </a:p>
        </p:txBody>
      </p:sp>
      <p:grpSp>
        <p:nvGrpSpPr>
          <p:cNvPr id="2355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35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215D897A-02D3-4157-B17B-C4C858AC598D}"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457200" y="6400800"/>
            <a:ext cx="2133600" cy="304800"/>
          </a:xfrm>
        </p:spPr>
        <p:txBody>
          <a:bodyPr/>
          <a:lstStyle/>
          <a:p>
            <a:pPr>
              <a:defRPr/>
            </a:pPr>
            <a:fld id="{5EF5F9FD-BE7D-4089-83A0-160E563CFE84}" type="slidenum">
              <a:rPr lang="zh-CN" altLang="en-US"/>
              <a:pPr>
                <a:defRPr/>
              </a:pPr>
              <a:t>23</a:t>
            </a:fld>
            <a:endParaRPr lang="en-US" altLang="zh-CN"/>
          </a:p>
        </p:txBody>
      </p:sp>
      <p:sp>
        <p:nvSpPr>
          <p:cNvPr id="23557" name="Text Box 4"/>
          <p:cNvSpPr txBox="1">
            <a:spLocks noChangeArrowheads="1"/>
          </p:cNvSpPr>
          <p:nvPr/>
        </p:nvSpPr>
        <p:spPr bwMode="auto">
          <a:xfrm>
            <a:off x="155864" y="1152525"/>
            <a:ext cx="8763000" cy="464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20000"/>
              </a:lnSpc>
            </a:pPr>
            <a:r>
              <a:rPr lang="en-US" altLang="zh-CN" sz="2800" b="1" dirty="0">
                <a:solidFill>
                  <a:srgbClr val="00FF00"/>
                </a:solidFill>
              </a:rPr>
              <a:t>7.1.2.2 </a:t>
            </a:r>
            <a:r>
              <a:rPr lang="zh-CN" altLang="en-US" sz="2800" b="1" dirty="0" smtClean="0">
                <a:solidFill>
                  <a:srgbClr val="00FF00"/>
                </a:solidFill>
              </a:rPr>
              <a:t>危险化学品包</a:t>
            </a:r>
            <a:r>
              <a:rPr lang="zh-CN" altLang="en-US" sz="2800" b="1" dirty="0">
                <a:solidFill>
                  <a:srgbClr val="00FF00"/>
                </a:solidFill>
              </a:rPr>
              <a:t>装的基本安全要求</a:t>
            </a:r>
          </a:p>
          <a:p>
            <a:pPr algn="just" eaLnBrk="1" hangingPunct="1">
              <a:lnSpc>
                <a:spcPts val="3500"/>
              </a:lnSpc>
            </a:pPr>
            <a:r>
              <a:rPr lang="zh-CN" altLang="en-US" sz="2400" b="1" dirty="0" smtClean="0"/>
              <a:t>一</a:t>
            </a:r>
            <a:r>
              <a:rPr lang="zh-CN" altLang="en-US" sz="2400" b="1" dirty="0"/>
              <a:t>般地讲</a:t>
            </a:r>
            <a:r>
              <a:rPr lang="zh-CN" altLang="en-US" sz="2400" b="1" dirty="0" smtClean="0"/>
              <a:t>，</a:t>
            </a:r>
            <a:endParaRPr lang="en-US" altLang="zh-CN" sz="2400" b="1" dirty="0" smtClean="0"/>
          </a:p>
          <a:p>
            <a:pPr algn="just" eaLnBrk="1" hangingPunct="1">
              <a:lnSpc>
                <a:spcPts val="3500"/>
              </a:lnSpc>
            </a:pPr>
            <a:r>
              <a:rPr lang="zh-CN" altLang="en-US" sz="2400" b="1" dirty="0" smtClean="0"/>
              <a:t>（</a:t>
            </a:r>
            <a:r>
              <a:rPr lang="en-US" altLang="zh-CN" sz="2400" b="1" dirty="0" smtClean="0"/>
              <a:t>1</a:t>
            </a:r>
            <a:r>
              <a:rPr lang="zh-CN" altLang="en-US" sz="2400" b="1" dirty="0" smtClean="0"/>
              <a:t>）性</a:t>
            </a:r>
            <a:r>
              <a:rPr lang="zh-CN" altLang="en-US" sz="2400" b="1" dirty="0"/>
              <a:t>质比较危险，发生事故后危害较大</a:t>
            </a:r>
            <a:r>
              <a:rPr lang="zh-CN" altLang="en-US" sz="2400" b="1" dirty="0" smtClean="0"/>
              <a:t>的危险化学品，</a:t>
            </a:r>
            <a:r>
              <a:rPr lang="zh-CN" altLang="en-US" sz="2400" b="1" dirty="0"/>
              <a:t>其包装强度要</a:t>
            </a:r>
            <a:r>
              <a:rPr lang="zh-CN" altLang="en-US" sz="2400" b="1" dirty="0" smtClean="0"/>
              <a:t>高；</a:t>
            </a:r>
            <a:endParaRPr lang="en-US" altLang="zh-CN" sz="2400" b="1" dirty="0" smtClean="0"/>
          </a:p>
          <a:p>
            <a:pPr algn="just" eaLnBrk="1" hangingPunct="1">
              <a:lnSpc>
                <a:spcPts val="3500"/>
              </a:lnSpc>
            </a:pPr>
            <a:r>
              <a:rPr lang="zh-CN" altLang="en-US" sz="2400" b="1" dirty="0" smtClean="0"/>
              <a:t>（</a:t>
            </a:r>
            <a:r>
              <a:rPr lang="en-US" altLang="zh-CN" sz="2400" b="1" dirty="0" smtClean="0"/>
              <a:t>2</a:t>
            </a:r>
            <a:r>
              <a:rPr lang="zh-CN" altLang="en-US" sz="2400" b="1" dirty="0" smtClean="0"/>
              <a:t>）同</a:t>
            </a:r>
            <a:r>
              <a:rPr lang="zh-CN" altLang="en-US" sz="2400" b="1" dirty="0"/>
              <a:t>一</a:t>
            </a:r>
            <a:r>
              <a:rPr lang="zh-CN" altLang="en-US" sz="2400" b="1" dirty="0" smtClean="0"/>
              <a:t>种危险化学品，</a:t>
            </a:r>
            <a:r>
              <a:rPr lang="zh-CN" altLang="en-US" sz="2400" b="1" dirty="0"/>
              <a:t>单位包装质量越大，危险性也就越大，因而包装强度要求也越</a:t>
            </a:r>
            <a:r>
              <a:rPr lang="zh-CN" altLang="en-US" sz="2400" b="1" dirty="0" smtClean="0"/>
              <a:t>高；</a:t>
            </a:r>
            <a:endParaRPr lang="en-US" altLang="zh-CN" sz="2400" b="1" dirty="0" smtClean="0"/>
          </a:p>
          <a:p>
            <a:pPr algn="just" eaLnBrk="1" hangingPunct="1">
              <a:lnSpc>
                <a:spcPts val="3500"/>
              </a:lnSpc>
            </a:pPr>
            <a:r>
              <a:rPr lang="zh-CN" altLang="en-US" sz="2400" b="1" dirty="0" smtClean="0"/>
              <a:t>（</a:t>
            </a:r>
            <a:r>
              <a:rPr lang="en-US" altLang="zh-CN" sz="2400" b="1" dirty="0" smtClean="0"/>
              <a:t>3</a:t>
            </a:r>
            <a:r>
              <a:rPr lang="zh-CN" altLang="en-US" sz="2400" b="1" dirty="0" smtClean="0"/>
              <a:t>）对</a:t>
            </a:r>
            <a:r>
              <a:rPr lang="zh-CN" altLang="en-US" sz="2400" b="1" dirty="0"/>
              <a:t>于内包</a:t>
            </a:r>
            <a:r>
              <a:rPr lang="zh-CN" altLang="en-US" sz="2400" b="1" dirty="0" smtClean="0"/>
              <a:t>装强度较</a:t>
            </a:r>
            <a:r>
              <a:rPr lang="zh-CN" altLang="en-US" sz="2400" b="1" dirty="0"/>
              <a:t>差或用</a:t>
            </a:r>
            <a:r>
              <a:rPr lang="zh-CN" altLang="en-US" sz="2400" b="1" dirty="0" smtClean="0"/>
              <a:t>瓶类容器盛</a:t>
            </a:r>
            <a:r>
              <a:rPr lang="zh-CN" altLang="en-US" sz="2400" b="1" dirty="0"/>
              <a:t>装液体的</a:t>
            </a:r>
            <a:r>
              <a:rPr lang="zh-CN" altLang="en-US" sz="2400" b="1" dirty="0" smtClean="0"/>
              <a:t>，外</a:t>
            </a:r>
            <a:r>
              <a:rPr lang="zh-CN" altLang="en-US" sz="2400" b="1" dirty="0"/>
              <a:t>包装强度</a:t>
            </a:r>
            <a:r>
              <a:rPr lang="zh-CN" altLang="en-US" sz="2400" b="1" dirty="0" smtClean="0"/>
              <a:t>要高；</a:t>
            </a:r>
            <a:endParaRPr lang="en-US" altLang="zh-CN" sz="2400" b="1" dirty="0" smtClean="0"/>
          </a:p>
          <a:p>
            <a:pPr algn="just" eaLnBrk="1" hangingPunct="1">
              <a:lnSpc>
                <a:spcPts val="3500"/>
              </a:lnSpc>
            </a:pPr>
            <a:r>
              <a:rPr lang="zh-CN" altLang="en-US" sz="2400" b="1" dirty="0" smtClean="0"/>
              <a:t>（</a:t>
            </a:r>
            <a:r>
              <a:rPr lang="en-US" altLang="zh-CN" sz="2400" b="1" dirty="0" smtClean="0"/>
              <a:t>4</a:t>
            </a:r>
            <a:r>
              <a:rPr lang="zh-CN" altLang="en-US" sz="2400" b="1" dirty="0" smtClean="0"/>
              <a:t>）同</a:t>
            </a:r>
            <a:r>
              <a:rPr lang="zh-CN" altLang="en-US" sz="2400" b="1" dirty="0"/>
              <a:t>一类包装，运输距离越远，途中搬运次数越多，则外包装强度要求越高。</a:t>
            </a:r>
          </a:p>
        </p:txBody>
      </p:sp>
      <p:grpSp>
        <p:nvGrpSpPr>
          <p:cNvPr id="2355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35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803377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DE35CCB6-508F-4711-ADC8-315A8B731CED}"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547255" y="6389846"/>
            <a:ext cx="2133600" cy="304800"/>
          </a:xfrm>
        </p:spPr>
        <p:txBody>
          <a:bodyPr/>
          <a:lstStyle/>
          <a:p>
            <a:pPr>
              <a:defRPr/>
            </a:pPr>
            <a:fld id="{5C274FDD-B690-4AA6-B539-13D9F9D5552D}" type="slidenum">
              <a:rPr lang="zh-CN" altLang="en-US"/>
              <a:pPr>
                <a:defRPr/>
              </a:pPr>
              <a:t>24</a:t>
            </a:fld>
            <a:endParaRPr lang="en-US" altLang="zh-CN"/>
          </a:p>
        </p:txBody>
      </p:sp>
      <p:sp>
        <p:nvSpPr>
          <p:cNvPr id="24581" name="Text Box 3"/>
          <p:cNvSpPr txBox="1">
            <a:spLocks noChangeArrowheads="1"/>
          </p:cNvSpPr>
          <p:nvPr/>
        </p:nvSpPr>
        <p:spPr bwMode="auto">
          <a:xfrm>
            <a:off x="152400" y="1371600"/>
            <a:ext cx="411480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zh-CN" altLang="en-US" sz="2800" b="1" dirty="0" smtClean="0">
                <a:solidFill>
                  <a:srgbClr val="FF33CC"/>
                </a:solidFill>
              </a:rPr>
              <a:t>影</a:t>
            </a:r>
            <a:r>
              <a:rPr lang="zh-CN" altLang="en-US" sz="2800" b="1" dirty="0">
                <a:solidFill>
                  <a:srgbClr val="FF33CC"/>
                </a:solidFill>
              </a:rPr>
              <a:t>响各类包装强度的因素</a:t>
            </a:r>
          </a:p>
          <a:p>
            <a:pPr algn="just" eaLnBrk="1" hangingPunct="1">
              <a:lnSpc>
                <a:spcPct val="150000"/>
              </a:lnSpc>
              <a:buFontTx/>
              <a:buAutoNum type="circleNumDbPlain"/>
            </a:pPr>
            <a:r>
              <a:rPr lang="zh-CN" altLang="en-US" sz="2400" b="1" dirty="0"/>
              <a:t>木箱包装的强度除了和木材的强度有关外，还和木材的含水率、木箱的形式和结构、增强板条的数量以及钉子的长度、数量和钉钉子的方法有关</a:t>
            </a:r>
            <a:r>
              <a:rPr lang="zh-CN" altLang="en-US" sz="2400" b="1" dirty="0" smtClean="0"/>
              <a:t>。</a:t>
            </a:r>
            <a:endParaRPr lang="zh-CN" altLang="en-US" sz="4000" b="1" dirty="0"/>
          </a:p>
        </p:txBody>
      </p:sp>
      <p:grpSp>
        <p:nvGrpSpPr>
          <p:cNvPr id="2458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45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9" name="Picture 2" descr="C:\Users\jidong\Desktop\木箱.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548051"/>
            <a:ext cx="3886200" cy="3886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DE35CCB6-508F-4711-ADC8-315A8B731CED}"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547255" y="6389846"/>
            <a:ext cx="2133600" cy="304800"/>
          </a:xfrm>
        </p:spPr>
        <p:txBody>
          <a:bodyPr/>
          <a:lstStyle/>
          <a:p>
            <a:pPr>
              <a:defRPr/>
            </a:pPr>
            <a:fld id="{5C274FDD-B690-4AA6-B539-13D9F9D5552D}" type="slidenum">
              <a:rPr lang="zh-CN" altLang="en-US"/>
              <a:pPr>
                <a:defRPr/>
              </a:pPr>
              <a:t>25</a:t>
            </a:fld>
            <a:endParaRPr lang="en-US" altLang="zh-CN"/>
          </a:p>
        </p:txBody>
      </p:sp>
      <p:sp>
        <p:nvSpPr>
          <p:cNvPr id="24581" name="Text Box 3"/>
          <p:cNvSpPr txBox="1">
            <a:spLocks noChangeArrowheads="1"/>
          </p:cNvSpPr>
          <p:nvPr/>
        </p:nvSpPr>
        <p:spPr bwMode="auto">
          <a:xfrm>
            <a:off x="304800" y="1152525"/>
            <a:ext cx="8610600" cy="65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zh-CN" altLang="en-US" sz="2800" b="1" dirty="0" smtClean="0">
                <a:solidFill>
                  <a:srgbClr val="FF33CC"/>
                </a:solidFill>
              </a:rPr>
              <a:t>影</a:t>
            </a:r>
            <a:r>
              <a:rPr lang="zh-CN" altLang="en-US" sz="2800" b="1" dirty="0">
                <a:solidFill>
                  <a:srgbClr val="FF33CC"/>
                </a:solidFill>
              </a:rPr>
              <a:t>响各类包装强度的因</a:t>
            </a:r>
            <a:r>
              <a:rPr lang="zh-CN" altLang="en-US" sz="2800" b="1" dirty="0" smtClean="0">
                <a:solidFill>
                  <a:srgbClr val="FF33CC"/>
                </a:solidFill>
              </a:rPr>
              <a:t>素</a:t>
            </a:r>
            <a:endParaRPr lang="zh-CN" altLang="en-US" sz="2800" b="1" dirty="0">
              <a:solidFill>
                <a:srgbClr val="FF33CC"/>
              </a:solidFill>
            </a:endParaRPr>
          </a:p>
        </p:txBody>
      </p:sp>
      <p:grpSp>
        <p:nvGrpSpPr>
          <p:cNvPr id="2458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45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7171" name="Picture 3" descr="C:\Users\jidong\Desktop\铁桶.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981200"/>
            <a:ext cx="4495800" cy="3886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32509" y="2216140"/>
            <a:ext cx="3581400" cy="3416320"/>
          </a:xfrm>
          <a:prstGeom prst="rect">
            <a:avLst/>
          </a:prstGeom>
        </p:spPr>
        <p:txBody>
          <a:bodyPr wrap="square">
            <a:spAutoFit/>
          </a:bodyPr>
          <a:lstStyle/>
          <a:p>
            <a:pPr algn="just" eaLnBrk="1" hangingPunct="1">
              <a:lnSpc>
                <a:spcPct val="150000"/>
              </a:lnSpc>
            </a:pPr>
            <a:r>
              <a:rPr lang="zh-CN" altLang="en-US" sz="2400" b="1" dirty="0"/>
              <a:t>铁桶包装的强度除了和铁皮强度有关外，还和两端边缘的接合方式，桶侧接缝的结合方式，滚动箍的型式，桶端上加边的型式等有关。</a:t>
            </a:r>
          </a:p>
        </p:txBody>
      </p:sp>
    </p:spTree>
    <p:extLst>
      <p:ext uri="{BB962C8B-B14F-4D97-AF65-F5344CB8AC3E}">
        <p14:creationId xmlns:p14="http://schemas.microsoft.com/office/powerpoint/2010/main" val="16086546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DE35CCB6-508F-4711-ADC8-315A8B731CED}"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547255" y="6389846"/>
            <a:ext cx="2133600" cy="304800"/>
          </a:xfrm>
        </p:spPr>
        <p:txBody>
          <a:bodyPr/>
          <a:lstStyle/>
          <a:p>
            <a:pPr>
              <a:defRPr/>
            </a:pPr>
            <a:fld id="{5C274FDD-B690-4AA6-B539-13D9F9D5552D}" type="slidenum">
              <a:rPr lang="zh-CN" altLang="en-US"/>
              <a:pPr>
                <a:defRPr/>
              </a:pPr>
              <a:t>26</a:t>
            </a:fld>
            <a:endParaRPr lang="en-US" altLang="zh-CN"/>
          </a:p>
        </p:txBody>
      </p:sp>
      <p:sp>
        <p:nvSpPr>
          <p:cNvPr id="24581" name="Text Box 3"/>
          <p:cNvSpPr txBox="1">
            <a:spLocks noChangeArrowheads="1"/>
          </p:cNvSpPr>
          <p:nvPr/>
        </p:nvSpPr>
        <p:spPr bwMode="auto">
          <a:xfrm>
            <a:off x="304800" y="1152525"/>
            <a:ext cx="8610600" cy="65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zh-CN" altLang="en-US" sz="2800" b="1" dirty="0" smtClean="0">
                <a:solidFill>
                  <a:srgbClr val="FF33CC"/>
                </a:solidFill>
              </a:rPr>
              <a:t>影</a:t>
            </a:r>
            <a:r>
              <a:rPr lang="zh-CN" altLang="en-US" sz="2800" b="1" dirty="0">
                <a:solidFill>
                  <a:srgbClr val="FF33CC"/>
                </a:solidFill>
              </a:rPr>
              <a:t>响各类包装强度的因</a:t>
            </a:r>
            <a:r>
              <a:rPr lang="zh-CN" altLang="en-US" sz="2800" b="1" dirty="0" smtClean="0">
                <a:solidFill>
                  <a:srgbClr val="FF33CC"/>
                </a:solidFill>
              </a:rPr>
              <a:t>素</a:t>
            </a:r>
            <a:endParaRPr lang="zh-CN" altLang="en-US" sz="2800" b="1" dirty="0">
              <a:solidFill>
                <a:srgbClr val="FF33CC"/>
              </a:solidFill>
            </a:endParaRPr>
          </a:p>
        </p:txBody>
      </p:sp>
      <p:grpSp>
        <p:nvGrpSpPr>
          <p:cNvPr id="2458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45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3" name="Rectangle 2"/>
          <p:cNvSpPr/>
          <p:nvPr/>
        </p:nvSpPr>
        <p:spPr>
          <a:xfrm>
            <a:off x="304800" y="1981200"/>
            <a:ext cx="2514600" cy="2790572"/>
          </a:xfrm>
          <a:prstGeom prst="rect">
            <a:avLst/>
          </a:prstGeom>
        </p:spPr>
        <p:txBody>
          <a:bodyPr wrap="square">
            <a:spAutoFit/>
          </a:bodyPr>
          <a:lstStyle/>
          <a:p>
            <a:pPr algn="just" eaLnBrk="1" hangingPunct="1">
              <a:lnSpc>
                <a:spcPct val="150000"/>
              </a:lnSpc>
            </a:pPr>
            <a:r>
              <a:rPr lang="zh-CN" altLang="en-US" sz="2400" b="1" dirty="0"/>
              <a:t>钢瓶的强度除决定于钢材的强度外，主要还和钢瓶的制造工艺有关。</a:t>
            </a:r>
          </a:p>
        </p:txBody>
      </p:sp>
      <p:pic>
        <p:nvPicPr>
          <p:cNvPr id="8194" name="Picture 2" descr="C:\Users\jidong\Desktop\液化气瓶.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1700" y="1929245"/>
            <a:ext cx="2336800" cy="424295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906123"/>
            <a:ext cx="1524000" cy="4266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273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5557146C-E02A-40E1-8C74-F7F762BF9D04}"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32E3E89F-7F32-4FDC-905B-9084BD37C054}" type="slidenum">
              <a:rPr lang="zh-CN" altLang="en-US"/>
              <a:pPr>
                <a:defRPr/>
              </a:pPr>
              <a:t>27</a:t>
            </a:fld>
            <a:endParaRPr lang="en-US" altLang="zh-CN"/>
          </a:p>
        </p:txBody>
      </p:sp>
      <p:sp>
        <p:nvSpPr>
          <p:cNvPr id="25605" name="Text Box 4"/>
          <p:cNvSpPr txBox="1">
            <a:spLocks noChangeArrowheads="1"/>
          </p:cNvSpPr>
          <p:nvPr/>
        </p:nvSpPr>
        <p:spPr bwMode="auto">
          <a:xfrm>
            <a:off x="304800" y="1219200"/>
            <a:ext cx="8534400" cy="454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zh-CN" altLang="en-US" sz="2800" b="1" dirty="0" smtClean="0">
                <a:solidFill>
                  <a:srgbClr val="FF33CC"/>
                </a:solidFill>
              </a:rPr>
              <a:t>包</a:t>
            </a:r>
            <a:r>
              <a:rPr lang="zh-CN" altLang="en-US" sz="2800" b="1" dirty="0">
                <a:solidFill>
                  <a:srgbClr val="FF33CC"/>
                </a:solidFill>
              </a:rPr>
              <a:t>装强度的检验：</a:t>
            </a:r>
            <a:r>
              <a:rPr lang="zh-CN" altLang="en-US" sz="2400" b="1" dirty="0"/>
              <a:t>主要根据在储运过程中可能遇到的各种情况，做各种不同的试验。以检验包装的结构是否合理，制作是否正确，能否经受储运中遇到的各种情况等。</a:t>
            </a:r>
          </a:p>
          <a:p>
            <a:pPr algn="just" eaLnBrk="1" hangingPunct="1">
              <a:lnSpc>
                <a:spcPct val="150000"/>
              </a:lnSpc>
            </a:pPr>
            <a:r>
              <a:rPr lang="zh-CN" altLang="en-US" sz="2400" b="1" dirty="0"/>
              <a:t>包装检验的内容通常包括：跌落试验（装卸搬运时可能发生的跌落），堆码试验（货物堆垛后可能发生倒塌），液压试验，气密性试验</a:t>
            </a:r>
            <a:r>
              <a:rPr lang="en-US" altLang="zh-CN" sz="2400" b="1" dirty="0"/>
              <a:t>4</a:t>
            </a:r>
            <a:r>
              <a:rPr lang="zh-CN" altLang="en-US" sz="2400" b="1" dirty="0"/>
              <a:t>种。</a:t>
            </a:r>
          </a:p>
          <a:p>
            <a:pPr algn="just" eaLnBrk="1" hangingPunct="1">
              <a:lnSpc>
                <a:spcPct val="150000"/>
              </a:lnSpc>
            </a:pPr>
            <a:r>
              <a:rPr lang="zh-CN" altLang="en-US" sz="2400" b="1" dirty="0"/>
              <a:t>这</a:t>
            </a:r>
            <a:r>
              <a:rPr lang="en-US" altLang="zh-CN" sz="2400" b="1" dirty="0"/>
              <a:t>4</a:t>
            </a:r>
            <a:r>
              <a:rPr lang="zh-CN" altLang="en-US" sz="2400" b="1" dirty="0"/>
              <a:t>种试验不是每类包装全要做，而是根据材质和包装物品的性质做其中的某几项。</a:t>
            </a:r>
          </a:p>
        </p:txBody>
      </p:sp>
      <p:grpSp>
        <p:nvGrpSpPr>
          <p:cNvPr id="2560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56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31E24C07-7C27-4E27-A8AC-48F5ADDD5119}"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4CDF28FA-7904-4718-8D60-6394878975E1}" type="slidenum">
              <a:rPr lang="zh-CN" altLang="en-US"/>
              <a:pPr>
                <a:defRPr/>
              </a:pPr>
              <a:t>28</a:t>
            </a:fld>
            <a:endParaRPr lang="en-US" altLang="zh-CN"/>
          </a:p>
        </p:txBody>
      </p:sp>
      <p:sp>
        <p:nvSpPr>
          <p:cNvPr id="26629" name="Text Box 4"/>
          <p:cNvSpPr txBox="1">
            <a:spLocks noChangeArrowheads="1"/>
          </p:cNvSpPr>
          <p:nvPr/>
        </p:nvSpPr>
        <p:spPr bwMode="auto">
          <a:xfrm>
            <a:off x="228600" y="1143000"/>
            <a:ext cx="86106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800" b="1" dirty="0">
                <a:solidFill>
                  <a:srgbClr val="00FF00"/>
                </a:solidFill>
              </a:rPr>
              <a:t>7.1.2.2 </a:t>
            </a:r>
            <a:r>
              <a:rPr lang="zh-CN" altLang="en-US" sz="2800" b="1" dirty="0" smtClean="0">
                <a:solidFill>
                  <a:srgbClr val="00FF00"/>
                </a:solidFill>
              </a:rPr>
              <a:t>危险化学品包</a:t>
            </a:r>
            <a:r>
              <a:rPr lang="zh-CN" altLang="en-US" sz="2800" b="1" dirty="0">
                <a:solidFill>
                  <a:srgbClr val="00FF00"/>
                </a:solidFill>
              </a:rPr>
              <a:t>装的基本安全要求</a:t>
            </a:r>
          </a:p>
          <a:p>
            <a:pPr algn="just" eaLnBrk="1" hangingPunct="1">
              <a:lnSpc>
                <a:spcPct val="150000"/>
              </a:lnSpc>
            </a:pPr>
            <a:r>
              <a:rPr lang="zh-CN" altLang="en-US" sz="2400" b="1" dirty="0">
                <a:solidFill>
                  <a:srgbClr val="FFFF00"/>
                </a:solidFill>
              </a:rPr>
              <a:t>（</a:t>
            </a:r>
            <a:r>
              <a:rPr lang="en-US" altLang="zh-CN" sz="2400" b="1" dirty="0">
                <a:solidFill>
                  <a:srgbClr val="FFFF00"/>
                </a:solidFill>
              </a:rPr>
              <a:t>3</a:t>
            </a:r>
            <a:r>
              <a:rPr lang="zh-CN" altLang="en-US" sz="2400" b="1" dirty="0">
                <a:solidFill>
                  <a:srgbClr val="FFFF00"/>
                </a:solidFill>
              </a:rPr>
              <a:t>）包装应有适当的衬垫</a:t>
            </a:r>
          </a:p>
          <a:p>
            <a:pPr algn="just" eaLnBrk="1" hangingPunct="1">
              <a:lnSpc>
                <a:spcPct val="150000"/>
              </a:lnSpc>
            </a:pPr>
            <a:r>
              <a:rPr lang="zh-CN" altLang="en-US" sz="2400" b="1" dirty="0" smtClean="0">
                <a:solidFill>
                  <a:srgbClr val="FF00FF"/>
                </a:solidFill>
              </a:rPr>
              <a:t>衬垫的作用</a:t>
            </a:r>
            <a:endParaRPr lang="en-US" altLang="zh-CN" sz="2400" b="1" dirty="0" smtClean="0">
              <a:solidFill>
                <a:srgbClr val="FF00FF"/>
              </a:solidFill>
            </a:endParaRPr>
          </a:p>
          <a:p>
            <a:pPr algn="just" eaLnBrk="1" hangingPunct="1">
              <a:lnSpc>
                <a:spcPct val="150000"/>
              </a:lnSpc>
            </a:pPr>
            <a:r>
              <a:rPr lang="zh-CN" altLang="en-US" sz="2400" b="1" dirty="0" smtClean="0"/>
              <a:t>包</a:t>
            </a:r>
            <a:r>
              <a:rPr lang="zh-CN" altLang="en-US" sz="2400" b="1" dirty="0"/>
              <a:t>装要根据物品的特性和需要，采用适当的材料和正确的方法对物品进行衬垫，以防止运输过程中内、外包装之间，包装和包装之间以及包装和车辆、装卸机械之间发生冲撞、摩擦、震动，从而避免包装破损。同时，有些物品的衬垫还能防止液体物品挥发和渗漏，当液体泄漏后，还可起到一定吸附作用。  </a:t>
            </a:r>
          </a:p>
        </p:txBody>
      </p:sp>
      <p:grpSp>
        <p:nvGrpSpPr>
          <p:cNvPr id="2663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66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D960A20D-901B-4E35-B9AC-E7FC25280C1C}"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33AA46CE-877E-40F3-9FC3-ECF6461C94BC}" type="slidenum">
              <a:rPr lang="zh-CN" altLang="en-US"/>
              <a:pPr>
                <a:defRPr/>
              </a:pPr>
              <a:t>29</a:t>
            </a:fld>
            <a:endParaRPr lang="en-US" altLang="zh-CN"/>
          </a:p>
        </p:txBody>
      </p:sp>
      <p:sp>
        <p:nvSpPr>
          <p:cNvPr id="27653" name="Text Box 4"/>
          <p:cNvSpPr txBox="1">
            <a:spLocks noChangeArrowheads="1"/>
          </p:cNvSpPr>
          <p:nvPr/>
        </p:nvSpPr>
        <p:spPr bwMode="auto">
          <a:xfrm>
            <a:off x="304800" y="1219200"/>
            <a:ext cx="86106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zh-CN" altLang="en-US" sz="2800" b="1" dirty="0" smtClean="0">
                <a:solidFill>
                  <a:srgbClr val="FF33CC"/>
                </a:solidFill>
              </a:rPr>
              <a:t>衬垫材料</a:t>
            </a:r>
            <a:endParaRPr lang="en-US" altLang="zh-CN" sz="2800" b="1" dirty="0" smtClean="0">
              <a:solidFill>
                <a:srgbClr val="FF33CC"/>
              </a:solidFill>
            </a:endParaRPr>
          </a:p>
          <a:p>
            <a:pPr algn="just" eaLnBrk="1" hangingPunct="1">
              <a:lnSpc>
                <a:spcPct val="150000"/>
              </a:lnSpc>
            </a:pPr>
            <a:r>
              <a:rPr lang="zh-CN" altLang="en-US" sz="2800" b="1" dirty="0" smtClean="0">
                <a:solidFill>
                  <a:schemeClr val="tx2">
                    <a:lumMod val="90000"/>
                  </a:schemeClr>
                </a:solidFill>
              </a:rPr>
              <a:t>防</a:t>
            </a:r>
            <a:r>
              <a:rPr lang="zh-CN" altLang="en-US" sz="2800" b="1" dirty="0">
                <a:solidFill>
                  <a:schemeClr val="tx2">
                    <a:lumMod val="90000"/>
                  </a:schemeClr>
                </a:solidFill>
              </a:rPr>
              <a:t>震、防摩擦的外衬垫材料</a:t>
            </a:r>
            <a:r>
              <a:rPr lang="zh-CN" altLang="en-US" sz="2800" b="1" dirty="0">
                <a:solidFill>
                  <a:srgbClr val="002060"/>
                </a:solidFill>
              </a:rPr>
              <a:t>：</a:t>
            </a:r>
            <a:r>
              <a:rPr lang="zh-CN" altLang="en-US" sz="2400" b="1" dirty="0"/>
              <a:t>如钢瓶上的胶圈，盛装铁桶间的胶皮衬垫等</a:t>
            </a:r>
          </a:p>
          <a:p>
            <a:pPr algn="just" eaLnBrk="1" hangingPunct="1">
              <a:lnSpc>
                <a:spcPct val="150000"/>
              </a:lnSpc>
            </a:pPr>
            <a:r>
              <a:rPr lang="zh-CN" altLang="en-US" sz="2800" b="1" dirty="0">
                <a:solidFill>
                  <a:schemeClr val="tx2">
                    <a:lumMod val="90000"/>
                  </a:schemeClr>
                </a:solidFill>
              </a:rPr>
              <a:t>防震、防摩擦的内衬垫材料：</a:t>
            </a:r>
            <a:r>
              <a:rPr lang="zh-CN" altLang="en-US" sz="2400" b="1" dirty="0"/>
              <a:t>瓦楞纸、细刨花、草套、塑料套、泡沫塑料、蛭</a:t>
            </a:r>
            <a:r>
              <a:rPr lang="zh-CN" altLang="en-US" sz="2400" b="1" dirty="0" smtClean="0"/>
              <a:t>石等</a:t>
            </a:r>
            <a:endParaRPr lang="zh-CN" altLang="en-US" sz="2400" b="1" dirty="0"/>
          </a:p>
          <a:p>
            <a:pPr algn="just" eaLnBrk="1" hangingPunct="1">
              <a:lnSpc>
                <a:spcPct val="150000"/>
              </a:lnSpc>
            </a:pPr>
            <a:r>
              <a:rPr lang="zh-CN" altLang="en-US" sz="2800" b="1" dirty="0">
                <a:solidFill>
                  <a:schemeClr val="tx2">
                    <a:lumMod val="90000"/>
                  </a:schemeClr>
                </a:solidFill>
              </a:rPr>
              <a:t>防震和吸附衬垫物：</a:t>
            </a:r>
            <a:r>
              <a:rPr lang="zh-CN" altLang="en-US" sz="2400" b="1" dirty="0"/>
              <a:t>硅藻土、陶土、稻草、草套、草垫、无水氯化钙</a:t>
            </a:r>
            <a:r>
              <a:rPr lang="zh-CN" altLang="en-US" sz="2400" b="1" dirty="0" smtClean="0"/>
              <a:t>等</a:t>
            </a:r>
            <a:endParaRPr lang="zh-CN" altLang="en-US" b="1" dirty="0"/>
          </a:p>
        </p:txBody>
      </p:sp>
      <p:grpSp>
        <p:nvGrpSpPr>
          <p:cNvPr id="2765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76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3CBAD01E-A901-4123-84E4-F5F372FEEDA0}"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FFDA073A-6665-4CA5-B939-52BE81292715}" type="slidenum">
              <a:rPr lang="zh-CN" altLang="en-US"/>
              <a:pPr>
                <a:defRPr/>
              </a:pPr>
              <a:t>3</a:t>
            </a:fld>
            <a:endParaRPr lang="en-US" altLang="zh-CN"/>
          </a:p>
        </p:txBody>
      </p:sp>
      <p:sp>
        <p:nvSpPr>
          <p:cNvPr id="5125" name="Text Box 3"/>
          <p:cNvSpPr txBox="1">
            <a:spLocks noChangeArrowheads="1"/>
          </p:cNvSpPr>
          <p:nvPr/>
        </p:nvSpPr>
        <p:spPr bwMode="auto">
          <a:xfrm>
            <a:off x="304800" y="1219200"/>
            <a:ext cx="8610600" cy="452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a:lnSpc>
                <a:spcPct val="130000"/>
              </a:lnSpc>
            </a:pPr>
            <a:r>
              <a:rPr lang="en-US" altLang="zh-CN" sz="2800" b="1" dirty="0">
                <a:solidFill>
                  <a:srgbClr val="FF0066"/>
                </a:solidFill>
                <a:latin typeface="Times New Roman" pitchFamily="18" charset="0"/>
              </a:rPr>
              <a:t>7.1.1 </a:t>
            </a:r>
            <a:r>
              <a:rPr lang="zh-CN" altLang="en-US" sz="2800" b="1" dirty="0" smtClean="0">
                <a:solidFill>
                  <a:srgbClr val="FF0066"/>
                </a:solidFill>
                <a:latin typeface="Times New Roman" pitchFamily="18" charset="0"/>
              </a:rPr>
              <a:t>危险化学品包</a:t>
            </a:r>
            <a:r>
              <a:rPr lang="zh-CN" altLang="en-US" sz="2800" b="1" dirty="0">
                <a:solidFill>
                  <a:srgbClr val="FF0066"/>
                </a:solidFill>
                <a:latin typeface="Times New Roman" pitchFamily="18" charset="0"/>
              </a:rPr>
              <a:t>装的作用与分类</a:t>
            </a:r>
          </a:p>
          <a:p>
            <a:pPr algn="just">
              <a:lnSpc>
                <a:spcPct val="130000"/>
              </a:lnSpc>
            </a:pPr>
            <a:r>
              <a:rPr lang="en-US" altLang="zh-CN" sz="2800" b="1" dirty="0">
                <a:solidFill>
                  <a:srgbClr val="00FF00"/>
                </a:solidFill>
                <a:latin typeface="Times New Roman" pitchFamily="18" charset="0"/>
              </a:rPr>
              <a:t>7.1.1.1 </a:t>
            </a:r>
            <a:r>
              <a:rPr lang="zh-CN" altLang="en-US" sz="2800" b="1" dirty="0" smtClean="0">
                <a:solidFill>
                  <a:srgbClr val="00FF00"/>
                </a:solidFill>
                <a:latin typeface="Times New Roman" pitchFamily="18" charset="0"/>
              </a:rPr>
              <a:t>危险化学品包</a:t>
            </a:r>
            <a:r>
              <a:rPr lang="zh-CN" altLang="en-US" sz="2800" b="1" dirty="0">
                <a:solidFill>
                  <a:srgbClr val="00FF00"/>
                </a:solidFill>
                <a:latin typeface="Times New Roman" pitchFamily="18" charset="0"/>
              </a:rPr>
              <a:t>装的作用</a:t>
            </a:r>
          </a:p>
          <a:p>
            <a:pPr algn="just">
              <a:lnSpc>
                <a:spcPct val="130000"/>
              </a:lnSpc>
              <a:buFontTx/>
              <a:buAutoNum type="arabicPeriod"/>
            </a:pPr>
            <a:r>
              <a:rPr lang="zh-CN" altLang="en-US" sz="2400" b="1" dirty="0"/>
              <a:t>防止化学品因接触雨</a:t>
            </a:r>
            <a:r>
              <a:rPr lang="zh-CN" altLang="en-US" sz="2400" b="1" dirty="0" smtClean="0"/>
              <a:t>、</a:t>
            </a:r>
            <a:r>
              <a:rPr lang="zh-CN" altLang="en-US" sz="2400" b="1" dirty="0"/>
              <a:t>雪</a:t>
            </a:r>
            <a:r>
              <a:rPr lang="zh-CN" altLang="en-US" sz="2400" b="1" dirty="0" smtClean="0"/>
              <a:t>、</a:t>
            </a:r>
            <a:r>
              <a:rPr lang="zh-CN" altLang="en-US" sz="2400" b="1" dirty="0"/>
              <a:t>阳光、潮湿空气和杂</a:t>
            </a:r>
            <a:r>
              <a:rPr lang="zh-CN" altLang="en-US" sz="2400" b="1" dirty="0" smtClean="0"/>
              <a:t>质等而变质或发</a:t>
            </a:r>
            <a:r>
              <a:rPr lang="zh-CN" altLang="en-US" sz="2400" b="1" dirty="0"/>
              <a:t>生剧烈的化学变化而造成事故；</a:t>
            </a:r>
          </a:p>
          <a:p>
            <a:pPr algn="just">
              <a:lnSpc>
                <a:spcPct val="130000"/>
              </a:lnSpc>
              <a:buFontTx/>
              <a:buAutoNum type="arabicPeriod"/>
            </a:pPr>
            <a:r>
              <a:rPr lang="zh-CN" altLang="en-US" sz="2400" b="1" dirty="0"/>
              <a:t>减少物品在储存和运输过程中所受的撞击、摩擦和挤压，使其在包装的保护下处于完整和相对稳定的状态；</a:t>
            </a:r>
          </a:p>
          <a:p>
            <a:pPr algn="just">
              <a:lnSpc>
                <a:spcPct val="130000"/>
              </a:lnSpc>
              <a:buFontTx/>
              <a:buAutoNum type="arabicPeriod"/>
            </a:pPr>
            <a:r>
              <a:rPr lang="zh-CN" altLang="en-US" sz="2400" b="1" dirty="0"/>
              <a:t>防止泄漏、挥发以及性质相互抵触的物品直接接触而发生事故；</a:t>
            </a:r>
          </a:p>
          <a:p>
            <a:pPr algn="just">
              <a:lnSpc>
                <a:spcPct val="130000"/>
              </a:lnSpc>
              <a:buFontTx/>
              <a:buAutoNum type="arabicPeriod"/>
            </a:pPr>
            <a:r>
              <a:rPr lang="zh-CN" altLang="en-US" sz="2400" b="1" dirty="0"/>
              <a:t>便于装卸、搬运和储存保管，从而保证安全储存与运输。</a:t>
            </a:r>
            <a:endParaRPr lang="zh-CN" altLang="en-US" sz="2400" b="1" dirty="0">
              <a:solidFill>
                <a:schemeClr val="tx2"/>
              </a:solidFill>
              <a:latin typeface="Times New Roman" pitchFamily="18" charset="0"/>
            </a:endParaRPr>
          </a:p>
        </p:txBody>
      </p:sp>
      <p:grpSp>
        <p:nvGrpSpPr>
          <p:cNvPr id="512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51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AC8C048C-421A-41F2-A5D9-A692675D0FCB}"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381000" y="6477000"/>
            <a:ext cx="2133600" cy="304800"/>
          </a:xfrm>
        </p:spPr>
        <p:txBody>
          <a:bodyPr/>
          <a:lstStyle/>
          <a:p>
            <a:pPr>
              <a:defRPr/>
            </a:pPr>
            <a:fld id="{B690D0B4-1DD1-4356-A62D-5D0C85D959E6}" type="slidenum">
              <a:rPr lang="zh-CN" altLang="en-US"/>
              <a:pPr>
                <a:defRPr/>
              </a:pPr>
              <a:t>30</a:t>
            </a:fld>
            <a:endParaRPr lang="en-US" altLang="zh-CN" dirty="0"/>
          </a:p>
        </p:txBody>
      </p:sp>
      <p:sp>
        <p:nvSpPr>
          <p:cNvPr id="28677" name="Text Box 3"/>
          <p:cNvSpPr txBox="1">
            <a:spLocks noChangeArrowheads="1"/>
          </p:cNvSpPr>
          <p:nvPr/>
        </p:nvSpPr>
        <p:spPr bwMode="auto">
          <a:xfrm>
            <a:off x="304800" y="1447800"/>
            <a:ext cx="86106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zh-CN" altLang="en-US" sz="2800" b="1" dirty="0" smtClean="0">
                <a:solidFill>
                  <a:srgbClr val="FF33CC"/>
                </a:solidFill>
              </a:rPr>
              <a:t>衬垫物的选择：</a:t>
            </a:r>
            <a:r>
              <a:rPr lang="zh-CN" altLang="en-US" sz="2400" b="1" dirty="0" smtClean="0"/>
              <a:t>衬垫材料的选用应考虑所盛装危险化学品的性质，衬垫材料相对包装内的危险化学品应为惰性</a:t>
            </a:r>
            <a:r>
              <a:rPr lang="zh-CN" altLang="en-US" sz="2800" b="1" dirty="0" smtClean="0"/>
              <a:t>。</a:t>
            </a:r>
            <a:r>
              <a:rPr lang="zh-CN" altLang="en-US" sz="2400" b="1" dirty="0"/>
              <a:t>例</a:t>
            </a:r>
            <a:r>
              <a:rPr lang="zh-CN" altLang="en-US" sz="2400" b="1" dirty="0" smtClean="0"/>
              <a:t>如：</a:t>
            </a:r>
            <a:endParaRPr lang="zh-CN" altLang="en-US" sz="2400" b="1" dirty="0"/>
          </a:p>
          <a:p>
            <a:pPr algn="just" eaLnBrk="1" hangingPunct="1">
              <a:lnSpc>
                <a:spcPct val="150000"/>
              </a:lnSpc>
            </a:pPr>
            <a:r>
              <a:rPr lang="zh-CN" altLang="en-US" sz="2400" b="1" dirty="0">
                <a:solidFill>
                  <a:srgbClr val="FF0000"/>
                </a:solidFill>
              </a:rPr>
              <a:t>氧化性物质 </a:t>
            </a:r>
            <a:r>
              <a:rPr lang="zh-CN" altLang="en-US" sz="2400" b="1" dirty="0" smtClean="0">
                <a:solidFill>
                  <a:srgbClr val="FF0000"/>
                </a:solidFill>
              </a:rPr>
              <a:t>      </a:t>
            </a:r>
            <a:r>
              <a:rPr lang="zh-CN" altLang="en-US" sz="2400" b="1" dirty="0" smtClean="0"/>
              <a:t>不能用易燃物质作衬垫</a:t>
            </a:r>
            <a:endParaRPr lang="zh-CN" altLang="en-US" b="1" dirty="0"/>
          </a:p>
          <a:p>
            <a:pPr algn="just" eaLnBrk="1" hangingPunct="1">
              <a:lnSpc>
                <a:spcPct val="150000"/>
              </a:lnSpc>
            </a:pPr>
            <a:r>
              <a:rPr lang="zh-CN" altLang="en-US" sz="2400" b="1" dirty="0" smtClean="0">
                <a:solidFill>
                  <a:srgbClr val="FF0000"/>
                </a:solidFill>
              </a:rPr>
              <a:t>毒</a:t>
            </a:r>
            <a:r>
              <a:rPr lang="zh-CN" altLang="en-US" sz="2400" b="1" dirty="0">
                <a:solidFill>
                  <a:srgbClr val="FF0000"/>
                </a:solidFill>
              </a:rPr>
              <a:t>性的液体 </a:t>
            </a:r>
            <a:r>
              <a:rPr lang="zh-CN" altLang="en-US" sz="2400" b="1" dirty="0" smtClean="0">
                <a:solidFill>
                  <a:srgbClr val="FF0000"/>
                </a:solidFill>
              </a:rPr>
              <a:t>  </a:t>
            </a:r>
            <a:r>
              <a:rPr lang="zh-CN" altLang="en-US" sz="2400" b="1" dirty="0" smtClean="0"/>
              <a:t>通常</a:t>
            </a:r>
            <a:r>
              <a:rPr lang="zh-CN" altLang="en-US" sz="2400" b="1" dirty="0"/>
              <a:t>使用硅藻</a:t>
            </a:r>
            <a:r>
              <a:rPr lang="zh-CN" altLang="en-US" sz="2400" b="1" dirty="0" smtClean="0"/>
              <a:t>土作衬垫材料</a:t>
            </a:r>
            <a:r>
              <a:rPr lang="zh-CN" altLang="en-US" sz="2400" b="1" dirty="0"/>
              <a:t>，</a:t>
            </a:r>
            <a:r>
              <a:rPr lang="zh-CN" altLang="en-US" sz="2400" b="1" dirty="0" smtClean="0"/>
              <a:t>当出现泄漏时</a:t>
            </a:r>
            <a:r>
              <a:rPr lang="zh-CN" altLang="en-US" sz="2400" b="1" dirty="0"/>
              <a:t>硅藻</a:t>
            </a:r>
            <a:r>
              <a:rPr lang="zh-CN" altLang="en-US" sz="2400" b="1" dirty="0" smtClean="0"/>
              <a:t>土可吸收液体。</a:t>
            </a:r>
            <a:endParaRPr lang="zh-CN" altLang="en-US" b="1" dirty="0"/>
          </a:p>
        </p:txBody>
      </p:sp>
      <p:grpSp>
        <p:nvGrpSpPr>
          <p:cNvPr id="2867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86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5BDF7463-37F6-4462-859C-2EEC0C33ADC2}"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FE33D7F4-4F6F-4E93-A69F-E609B435A3AF}" type="slidenum">
              <a:rPr lang="zh-CN" altLang="en-US"/>
              <a:pPr>
                <a:defRPr/>
              </a:pPr>
              <a:t>31</a:t>
            </a:fld>
            <a:endParaRPr lang="en-US" altLang="zh-CN"/>
          </a:p>
        </p:txBody>
      </p:sp>
      <p:sp>
        <p:nvSpPr>
          <p:cNvPr id="29701" name="Text Box 4"/>
          <p:cNvSpPr txBox="1">
            <a:spLocks noChangeArrowheads="1"/>
          </p:cNvSpPr>
          <p:nvPr/>
        </p:nvSpPr>
        <p:spPr bwMode="auto">
          <a:xfrm>
            <a:off x="304800" y="1152525"/>
            <a:ext cx="86106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800" b="1" dirty="0">
                <a:solidFill>
                  <a:srgbClr val="00FF00"/>
                </a:solidFill>
              </a:rPr>
              <a:t>7.1.2.2 </a:t>
            </a:r>
            <a:r>
              <a:rPr lang="zh-CN" altLang="en-US" sz="2800" b="1" dirty="0" smtClean="0">
                <a:solidFill>
                  <a:srgbClr val="00FF00"/>
                </a:solidFill>
              </a:rPr>
              <a:t>危险化学品包</a:t>
            </a:r>
            <a:r>
              <a:rPr lang="zh-CN" altLang="en-US" sz="2800" b="1" dirty="0">
                <a:solidFill>
                  <a:srgbClr val="00FF00"/>
                </a:solidFill>
              </a:rPr>
              <a:t>装的基本安全要求</a:t>
            </a:r>
          </a:p>
          <a:p>
            <a:pPr algn="just" eaLnBrk="1" hangingPunct="1">
              <a:lnSpc>
                <a:spcPct val="150000"/>
              </a:lnSpc>
            </a:pPr>
            <a:r>
              <a:rPr lang="zh-CN" altLang="en-US" sz="2800" b="1" dirty="0" smtClean="0">
                <a:solidFill>
                  <a:srgbClr val="FFFF00"/>
                </a:solidFill>
              </a:rPr>
              <a:t>（</a:t>
            </a:r>
            <a:r>
              <a:rPr lang="en-US" altLang="zh-CN" sz="2800" b="1" dirty="0" smtClean="0">
                <a:solidFill>
                  <a:srgbClr val="FFFF00"/>
                </a:solidFill>
              </a:rPr>
              <a:t>4</a:t>
            </a:r>
            <a:r>
              <a:rPr lang="zh-CN" altLang="en-US" sz="2800" b="1" dirty="0" smtClean="0">
                <a:solidFill>
                  <a:srgbClr val="FFFF00"/>
                </a:solidFill>
              </a:rPr>
              <a:t>）包装应能经受一定范围内温、湿度变化的影响</a:t>
            </a:r>
          </a:p>
          <a:p>
            <a:pPr algn="just" eaLnBrk="1" hangingPunct="1">
              <a:lnSpc>
                <a:spcPct val="150000"/>
              </a:lnSpc>
            </a:pPr>
            <a:r>
              <a:rPr lang="zh-CN" altLang="en-US" sz="2800" b="1" dirty="0" smtClean="0">
                <a:solidFill>
                  <a:srgbClr val="FF33CC"/>
                </a:solidFill>
              </a:rPr>
              <a:t>温</a:t>
            </a:r>
            <a:r>
              <a:rPr lang="zh-CN" altLang="en-US" sz="2800" b="1" dirty="0">
                <a:solidFill>
                  <a:srgbClr val="FF33CC"/>
                </a:solidFill>
              </a:rPr>
              <a:t>度的影响：</a:t>
            </a:r>
            <a:r>
              <a:rPr lang="zh-CN" altLang="en-US" sz="2400" b="1" dirty="0"/>
              <a:t>我同幅员辽阔，同一时间各地气温相差很大。   即使在同一地区，四季的温度也有较大变化。由于有</a:t>
            </a:r>
            <a:r>
              <a:rPr lang="zh-CN" altLang="en-US" sz="2400" b="1" dirty="0" smtClean="0"/>
              <a:t>些危险化学品的</a:t>
            </a:r>
            <a:r>
              <a:rPr lang="zh-CN" altLang="en-US" sz="2400" b="1" dirty="0"/>
              <a:t>性质随温度的变化会发生比较大的改变，这就要求包装能适应此种变化。</a:t>
            </a:r>
          </a:p>
        </p:txBody>
      </p:sp>
      <p:grpSp>
        <p:nvGrpSpPr>
          <p:cNvPr id="2970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297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DB20DBD6-6A3A-4D89-9713-1810BD8D1343}"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4621D11C-0A6F-49FF-8A74-ED2427A32E7E}" type="slidenum">
              <a:rPr lang="zh-CN" altLang="en-US"/>
              <a:pPr>
                <a:defRPr/>
              </a:pPr>
              <a:t>32</a:t>
            </a:fld>
            <a:endParaRPr lang="en-US" altLang="zh-CN"/>
          </a:p>
        </p:txBody>
      </p:sp>
      <p:sp>
        <p:nvSpPr>
          <p:cNvPr id="30725" name="Text Box 3"/>
          <p:cNvSpPr txBox="1">
            <a:spLocks noChangeArrowheads="1"/>
          </p:cNvSpPr>
          <p:nvPr/>
        </p:nvSpPr>
        <p:spPr bwMode="auto">
          <a:xfrm>
            <a:off x="304800" y="1143000"/>
            <a:ext cx="86106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zh-CN" altLang="en-US" sz="2800" b="1" dirty="0" smtClean="0">
                <a:solidFill>
                  <a:srgbClr val="FFFF00"/>
                </a:solidFill>
              </a:rPr>
              <a:t>（</a:t>
            </a:r>
            <a:r>
              <a:rPr lang="en-US" altLang="zh-CN" sz="2800" b="1" dirty="0">
                <a:solidFill>
                  <a:srgbClr val="FFFF00"/>
                </a:solidFill>
              </a:rPr>
              <a:t>4</a:t>
            </a:r>
            <a:r>
              <a:rPr lang="zh-CN" altLang="en-US" sz="2800" b="1" dirty="0">
                <a:solidFill>
                  <a:srgbClr val="FFFF00"/>
                </a:solidFill>
              </a:rPr>
              <a:t>）包装应能经受一定范围内温、湿度变化的影响</a:t>
            </a:r>
          </a:p>
          <a:p>
            <a:pPr algn="just" eaLnBrk="1" hangingPunct="1">
              <a:lnSpc>
                <a:spcPct val="150000"/>
              </a:lnSpc>
            </a:pPr>
            <a:r>
              <a:rPr lang="zh-CN" altLang="en-US" sz="2800" b="1" dirty="0">
                <a:solidFill>
                  <a:srgbClr val="FF33CC"/>
                </a:solidFill>
              </a:rPr>
              <a:t>湿度的影响：</a:t>
            </a:r>
            <a:r>
              <a:rPr lang="zh-CN" altLang="en-US" sz="2400" b="1" dirty="0"/>
              <a:t>和温度一样，在同一时间内我国各地的相对湿度也相差很大。在同一地区，季节不同，相对湿度也不一样。由于相对湿度的影响，包装的防潮措施就应按相对湿度最大的地区和季节考虑。尤其忌</a:t>
            </a:r>
            <a:r>
              <a:rPr lang="zh-CN" altLang="en-US" sz="2400" b="1" dirty="0" smtClean="0"/>
              <a:t>湿危险化学品的</a:t>
            </a:r>
            <a:r>
              <a:rPr lang="zh-CN" altLang="en-US" sz="2400" b="1" dirty="0"/>
              <a:t>包装，应能经受一定范围内湿度变化的影响。包装的防潮措施一般应从两方面考虑，首先，应采用防潮衬垫，其次</a:t>
            </a:r>
            <a:r>
              <a:rPr lang="zh-CN" altLang="en-US" sz="2400" b="1" dirty="0" smtClean="0"/>
              <a:t>，危险化学品包</a:t>
            </a:r>
            <a:r>
              <a:rPr lang="zh-CN" altLang="en-US" sz="2400" b="1" dirty="0"/>
              <a:t>装本身亦应具有一定的防潮性能。</a:t>
            </a:r>
          </a:p>
        </p:txBody>
      </p:sp>
      <p:grpSp>
        <p:nvGrpSpPr>
          <p:cNvPr id="3072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307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2ED220AA-331A-4374-99DD-42B7A30868B5}"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A70CFF96-4C48-46B7-A26D-A21D7542AF66}" type="slidenum">
              <a:rPr lang="zh-CN" altLang="en-US"/>
              <a:pPr>
                <a:defRPr/>
              </a:pPr>
              <a:t>33</a:t>
            </a:fld>
            <a:endParaRPr lang="en-US" altLang="zh-CN"/>
          </a:p>
        </p:txBody>
      </p:sp>
      <p:sp>
        <p:nvSpPr>
          <p:cNvPr id="31749" name="Text Box 5"/>
          <p:cNvSpPr txBox="1">
            <a:spLocks noChangeArrowheads="1"/>
          </p:cNvSpPr>
          <p:nvPr/>
        </p:nvSpPr>
        <p:spPr bwMode="auto">
          <a:xfrm>
            <a:off x="304800" y="1219200"/>
            <a:ext cx="8534400"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40000"/>
              </a:lnSpc>
            </a:pPr>
            <a:r>
              <a:rPr lang="zh-CN" altLang="en-US" sz="2800" b="1" dirty="0">
                <a:solidFill>
                  <a:srgbClr val="FFFF00"/>
                </a:solidFill>
              </a:rPr>
              <a:t>（</a:t>
            </a:r>
            <a:r>
              <a:rPr lang="en-US" altLang="zh-CN" sz="2800" b="1" dirty="0">
                <a:solidFill>
                  <a:srgbClr val="FFFF00"/>
                </a:solidFill>
              </a:rPr>
              <a:t>4</a:t>
            </a:r>
            <a:r>
              <a:rPr lang="zh-CN" altLang="en-US" sz="2800" b="1" dirty="0">
                <a:solidFill>
                  <a:srgbClr val="FFFF00"/>
                </a:solidFill>
              </a:rPr>
              <a:t>）包装应能经受一定范围内温、湿度变化的影响</a:t>
            </a:r>
          </a:p>
          <a:p>
            <a:pPr algn="just" eaLnBrk="1" hangingPunct="1">
              <a:lnSpc>
                <a:spcPct val="140000"/>
              </a:lnSpc>
            </a:pPr>
            <a:r>
              <a:rPr lang="zh-CN" altLang="en-US" sz="2800" b="1" dirty="0">
                <a:solidFill>
                  <a:srgbClr val="FF00FF"/>
                </a:solidFill>
              </a:rPr>
              <a:t>防潮衬垫的作用：</a:t>
            </a:r>
            <a:r>
              <a:rPr lang="zh-CN" altLang="en-US" sz="2400" b="1" dirty="0"/>
              <a:t>防止物品吸潮后变质和吸潮后引起化学变化而发生事故。</a:t>
            </a:r>
          </a:p>
          <a:p>
            <a:pPr algn="just" eaLnBrk="1" hangingPunct="1">
              <a:lnSpc>
                <a:spcPct val="140000"/>
              </a:lnSpc>
            </a:pPr>
            <a:r>
              <a:rPr lang="zh-CN" altLang="en-US" sz="2800" b="1" dirty="0">
                <a:solidFill>
                  <a:srgbClr val="FF00FF"/>
                </a:solidFill>
              </a:rPr>
              <a:t>常用的防潮衬垫：</a:t>
            </a:r>
            <a:r>
              <a:rPr lang="zh-CN" altLang="en-US" sz="2400" b="1" dirty="0"/>
              <a:t>塑料袋、沥青纸、铝箔纸、耐油纸、蜡纸、防潮玻璃纸、抗潮及吸潮干燥剂等。</a:t>
            </a:r>
          </a:p>
          <a:p>
            <a:pPr algn="just" eaLnBrk="1" hangingPunct="1">
              <a:lnSpc>
                <a:spcPct val="140000"/>
              </a:lnSpc>
            </a:pPr>
            <a:r>
              <a:rPr lang="zh-CN" altLang="en-US" sz="2400" b="1" dirty="0"/>
              <a:t>如纸箱本身需刷油，使其具有一定的防水性。特别是将木箱、条筐等改为纸箱时，一定要对纸箱的防水性能提出具体要求。采用纸袋、麻袋、布袋等防潮性差的包装盛</a:t>
            </a:r>
            <a:r>
              <a:rPr lang="zh-CN" altLang="en-US" sz="2400" b="1" dirty="0" smtClean="0"/>
              <a:t>装危险化学品时</a:t>
            </a:r>
            <a:r>
              <a:rPr lang="zh-CN" altLang="en-US" sz="2400" b="1" dirty="0"/>
              <a:t>，除要求里面有防潮衬垫外，袋子本身亦应有防潮层。</a:t>
            </a:r>
          </a:p>
        </p:txBody>
      </p:sp>
      <p:grpSp>
        <p:nvGrpSpPr>
          <p:cNvPr id="3175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317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36109CC4-C423-4C53-BA20-EBFD32097A97}"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BF0C65E8-9D9A-4D23-AA46-8EDB3EF04B98}" type="slidenum">
              <a:rPr lang="zh-CN" altLang="en-US"/>
              <a:pPr>
                <a:defRPr/>
              </a:pPr>
              <a:t>34</a:t>
            </a:fld>
            <a:endParaRPr lang="en-US" altLang="zh-CN"/>
          </a:p>
        </p:txBody>
      </p:sp>
      <p:sp>
        <p:nvSpPr>
          <p:cNvPr id="32773" name="Text Box 4"/>
          <p:cNvSpPr txBox="1">
            <a:spLocks noChangeArrowheads="1"/>
          </p:cNvSpPr>
          <p:nvPr/>
        </p:nvSpPr>
        <p:spPr bwMode="auto">
          <a:xfrm>
            <a:off x="304800" y="1143000"/>
            <a:ext cx="8610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800" b="1" dirty="0">
                <a:solidFill>
                  <a:srgbClr val="00FF00"/>
                </a:solidFill>
                <a:latin typeface="Times New Roman" pitchFamily="18" charset="0"/>
              </a:rPr>
              <a:t>7.1.2.2 </a:t>
            </a:r>
            <a:r>
              <a:rPr lang="zh-CN" altLang="en-US" sz="2800" b="1" dirty="0" smtClean="0">
                <a:solidFill>
                  <a:srgbClr val="00FF00"/>
                </a:solidFill>
                <a:latin typeface="Times New Roman" pitchFamily="18" charset="0"/>
              </a:rPr>
              <a:t>危险化学品包</a:t>
            </a:r>
            <a:r>
              <a:rPr lang="zh-CN" altLang="en-US" sz="2800" b="1" dirty="0">
                <a:solidFill>
                  <a:srgbClr val="00FF00"/>
                </a:solidFill>
                <a:latin typeface="Times New Roman" pitchFamily="18" charset="0"/>
              </a:rPr>
              <a:t>装的基本安全要求</a:t>
            </a:r>
          </a:p>
          <a:p>
            <a:pPr algn="just" eaLnBrk="1" hangingPunct="1">
              <a:lnSpc>
                <a:spcPct val="150000"/>
              </a:lnSpc>
            </a:pPr>
            <a:r>
              <a:rPr lang="zh-CN" altLang="en-US" sz="2800" b="1" dirty="0">
                <a:solidFill>
                  <a:srgbClr val="FFFF00"/>
                </a:solidFill>
                <a:latin typeface="Times New Roman" pitchFamily="18" charset="0"/>
              </a:rPr>
              <a:t>（</a:t>
            </a:r>
            <a:r>
              <a:rPr lang="en-US" altLang="zh-CN" sz="2800" b="1" dirty="0">
                <a:solidFill>
                  <a:srgbClr val="FFFF00"/>
                </a:solidFill>
                <a:latin typeface="Times New Roman" pitchFamily="18" charset="0"/>
              </a:rPr>
              <a:t>5</a:t>
            </a:r>
            <a:r>
              <a:rPr lang="zh-CN" altLang="en-US" sz="2800" b="1" dirty="0">
                <a:solidFill>
                  <a:srgbClr val="FFFF00"/>
                </a:solidFill>
                <a:latin typeface="Times New Roman" pitchFamily="18" charset="0"/>
              </a:rPr>
              <a:t>）包装的容积、质量和型式应便于装卸和运输</a:t>
            </a:r>
          </a:p>
          <a:p>
            <a:pPr algn="just" eaLnBrk="1" hangingPunct="1">
              <a:lnSpc>
                <a:spcPct val="150000"/>
              </a:lnSpc>
            </a:pPr>
            <a:r>
              <a:rPr lang="zh-CN" altLang="en-US" sz="2400" b="1" dirty="0">
                <a:latin typeface="Times New Roman" pitchFamily="18" charset="0"/>
              </a:rPr>
              <a:t>每件包装的容积、质量和型式都应适应装卸和搬运的条件，不可过大或过重。每件包装容积和质量的大小应与装卸机具、机械化程度以及包装的强度相符合。人工装卸时还应与人体的负重能力相一致。当人工装卸搬</a:t>
            </a:r>
            <a:r>
              <a:rPr lang="zh-CN" altLang="en-US" sz="2400" b="1" dirty="0" smtClean="0">
                <a:latin typeface="Times New Roman" pitchFamily="18" charset="0"/>
              </a:rPr>
              <a:t>运危险化学品时</a:t>
            </a:r>
            <a:r>
              <a:rPr lang="zh-CN" altLang="en-US" sz="2400" b="1" dirty="0">
                <a:latin typeface="Times New Roman" pitchFamily="18" charset="0"/>
              </a:rPr>
              <a:t>，男工的单人负重不得超过</a:t>
            </a:r>
            <a:r>
              <a:rPr lang="en-US" altLang="zh-CN" sz="2400" b="1" dirty="0">
                <a:latin typeface="Times New Roman" pitchFamily="18" charset="0"/>
              </a:rPr>
              <a:t>50kg</a:t>
            </a:r>
            <a:r>
              <a:rPr lang="zh-CN" altLang="en-US" sz="2400" b="1" dirty="0">
                <a:latin typeface="Times New Roman" pitchFamily="18" charset="0"/>
              </a:rPr>
              <a:t>，两人抬运时，每人平均负荷不得超过</a:t>
            </a:r>
            <a:r>
              <a:rPr lang="en-US" altLang="zh-CN" sz="2400" b="1" dirty="0">
                <a:latin typeface="Times New Roman" pitchFamily="18" charset="0"/>
              </a:rPr>
              <a:t>40kg</a:t>
            </a:r>
            <a:r>
              <a:rPr lang="zh-CN" altLang="en-US" sz="2400" b="1" dirty="0">
                <a:latin typeface="Times New Roman" pitchFamily="18" charset="0"/>
              </a:rPr>
              <a:t>。机械吊装时，包装的最大质</a:t>
            </a:r>
            <a:r>
              <a:rPr lang="zh-CN" altLang="en-US" sz="2400" b="1" dirty="0" smtClean="0">
                <a:latin typeface="Times New Roman" pitchFamily="18" charset="0"/>
              </a:rPr>
              <a:t>量一般应</a:t>
            </a:r>
            <a:r>
              <a:rPr lang="zh-CN" altLang="en-US" sz="2400" b="1" dirty="0">
                <a:latin typeface="Times New Roman" pitchFamily="18" charset="0"/>
              </a:rPr>
              <a:t>不大于</a:t>
            </a:r>
            <a:r>
              <a:rPr lang="en-US" altLang="zh-CN" sz="2400" b="1" dirty="0">
                <a:latin typeface="Times New Roman" pitchFamily="18" charset="0"/>
              </a:rPr>
              <a:t>400kg</a:t>
            </a:r>
            <a:r>
              <a:rPr lang="zh-CN" altLang="en-US" sz="2400" b="1" dirty="0">
                <a:latin typeface="Times New Roman" pitchFamily="18" charset="0"/>
              </a:rPr>
              <a:t>。</a:t>
            </a:r>
          </a:p>
        </p:txBody>
      </p:sp>
      <p:grpSp>
        <p:nvGrpSpPr>
          <p:cNvPr id="3277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327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F6FA26ED-4ED8-4938-A3D3-9481E7DB2E9F}"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A565F04A-77C4-429D-81BD-4068763E3E4D}" type="slidenum">
              <a:rPr lang="zh-CN" altLang="en-US"/>
              <a:pPr>
                <a:defRPr/>
              </a:pPr>
              <a:t>35</a:t>
            </a:fld>
            <a:endParaRPr lang="en-US" altLang="zh-CN"/>
          </a:p>
        </p:txBody>
      </p:sp>
      <p:sp>
        <p:nvSpPr>
          <p:cNvPr id="33797" name="Text Box 4"/>
          <p:cNvSpPr txBox="1">
            <a:spLocks noChangeArrowheads="1"/>
          </p:cNvSpPr>
          <p:nvPr/>
        </p:nvSpPr>
        <p:spPr bwMode="auto">
          <a:xfrm>
            <a:off x="304800" y="1371600"/>
            <a:ext cx="8534400"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zh-CN" altLang="en-US" sz="2800" b="1" dirty="0">
                <a:solidFill>
                  <a:srgbClr val="FFFF00"/>
                </a:solidFill>
                <a:latin typeface="Times New Roman" pitchFamily="18" charset="0"/>
              </a:rPr>
              <a:t>（</a:t>
            </a:r>
            <a:r>
              <a:rPr lang="en-US" altLang="zh-CN" sz="2800" b="1" dirty="0">
                <a:solidFill>
                  <a:srgbClr val="FFFF00"/>
                </a:solidFill>
                <a:latin typeface="Times New Roman" pitchFamily="18" charset="0"/>
              </a:rPr>
              <a:t>5</a:t>
            </a:r>
            <a:r>
              <a:rPr lang="zh-CN" altLang="en-US" sz="2800" b="1" dirty="0">
                <a:solidFill>
                  <a:srgbClr val="FFFF00"/>
                </a:solidFill>
                <a:latin typeface="Times New Roman" pitchFamily="18" charset="0"/>
              </a:rPr>
              <a:t>）包装的容积、质量和型式应便于装卸和运输</a:t>
            </a:r>
          </a:p>
          <a:p>
            <a:pPr algn="just" eaLnBrk="1" hangingPunct="1">
              <a:lnSpc>
                <a:spcPct val="150000"/>
              </a:lnSpc>
            </a:pPr>
            <a:r>
              <a:rPr lang="zh-CN" altLang="en-US" sz="2400" b="1" dirty="0">
                <a:latin typeface="Times New Roman" pitchFamily="18" charset="0"/>
              </a:rPr>
              <a:t>考虑到包装强度对包装容器的影响，国家对包装容积 的大小也有严格的限制。</a:t>
            </a:r>
            <a:r>
              <a:rPr lang="zh-CN" altLang="en-US" sz="2400" b="1" dirty="0" smtClean="0">
                <a:latin typeface="Times New Roman" pitchFamily="18" charset="0"/>
              </a:rPr>
              <a:t>如规</a:t>
            </a:r>
            <a:r>
              <a:rPr lang="zh-CN" altLang="en-US" sz="2400" b="1" dirty="0">
                <a:latin typeface="Times New Roman" pitchFamily="18" charset="0"/>
              </a:rPr>
              <a:t>定</a:t>
            </a:r>
            <a:r>
              <a:rPr lang="zh-CN" altLang="en-US" sz="2400" b="1" dirty="0" smtClean="0">
                <a:latin typeface="Times New Roman" pitchFamily="18" charset="0"/>
              </a:rPr>
              <a:t>，胶</a:t>
            </a:r>
            <a:r>
              <a:rPr lang="zh-CN" altLang="en-US" sz="2400" b="1" dirty="0">
                <a:latin typeface="Times New Roman" pitchFamily="18" charset="0"/>
              </a:rPr>
              <a:t>合板桶，硬质纤维板桶、木琵琶</a:t>
            </a:r>
            <a:r>
              <a:rPr lang="zh-CN" altLang="en-US" sz="2400" b="1" dirty="0" smtClean="0">
                <a:latin typeface="Times New Roman" pitchFamily="18" charset="0"/>
              </a:rPr>
              <a:t>桶的容</a:t>
            </a:r>
            <a:r>
              <a:rPr lang="zh-CN" altLang="en-US" sz="2400" b="1" dirty="0">
                <a:latin typeface="Times New Roman" pitchFamily="18" charset="0"/>
              </a:rPr>
              <a:t>积不应大于</a:t>
            </a:r>
            <a:r>
              <a:rPr lang="en-US" altLang="zh-CN" sz="2400" b="1" dirty="0">
                <a:latin typeface="Times New Roman" pitchFamily="18" charset="0"/>
              </a:rPr>
              <a:t>70L</a:t>
            </a:r>
            <a:r>
              <a:rPr lang="zh-CN" altLang="en-US" sz="2400" b="1" dirty="0">
                <a:latin typeface="Times New Roman" pitchFamily="18" charset="0"/>
              </a:rPr>
              <a:t>；玻璃瓶、陶坛等易碎容器的容积不应大丁</a:t>
            </a:r>
            <a:r>
              <a:rPr lang="en-US" altLang="zh-CN" sz="2400" b="1" dirty="0">
                <a:latin typeface="Times New Roman" pitchFamily="18" charset="0"/>
              </a:rPr>
              <a:t>32L</a:t>
            </a:r>
            <a:r>
              <a:rPr lang="zh-CN" altLang="en-US" sz="2400" b="1" dirty="0">
                <a:latin typeface="Times New Roman" pitchFamily="18" charset="0"/>
              </a:rPr>
              <a:t>。其他材质的各种包装的最大容积也不应大于</a:t>
            </a:r>
            <a:r>
              <a:rPr lang="en-US" altLang="zh-CN" sz="2400" b="1" dirty="0">
                <a:latin typeface="Times New Roman" pitchFamily="18" charset="0"/>
              </a:rPr>
              <a:t>450L</a:t>
            </a:r>
            <a:r>
              <a:rPr lang="zh-CN" altLang="en-US" sz="2400" b="1" dirty="0">
                <a:latin typeface="Times New Roman" pitchFamily="18" charset="0"/>
              </a:rPr>
              <a:t>。此外，根据装卸和搬运的需要，对于较重的包装，还应有便于提起的提手、或吊装的环扣，以便于装卸作业。</a:t>
            </a:r>
          </a:p>
        </p:txBody>
      </p:sp>
      <p:grpSp>
        <p:nvGrpSpPr>
          <p:cNvPr id="3379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338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5" name="Date Placeholder 3"/>
          <p:cNvSpPr>
            <a:spLocks noGrp="1"/>
          </p:cNvSpPr>
          <p:nvPr>
            <p:ph type="dt" sz="half" idx="10"/>
          </p:nvPr>
        </p:nvSpPr>
        <p:spPr/>
        <p:txBody>
          <a:bodyPr/>
          <a:lstStyle/>
          <a:p>
            <a:pPr>
              <a:defRPr/>
            </a:pPr>
            <a:fld id="{E7FA9D10-E6AD-43B5-B406-C8D390F5EEA8}" type="datetime1">
              <a:rPr lang="zh-CN" altLang="en-US"/>
              <a:pPr>
                <a:defRPr/>
              </a:pPr>
              <a:t>2017/4/25</a:t>
            </a:fld>
            <a:endParaRPr lang="en-US" altLang="zh-CN"/>
          </a:p>
        </p:txBody>
      </p:sp>
      <p:sp>
        <p:nvSpPr>
          <p:cNvPr id="47" name="Slide Number Placeholder 5"/>
          <p:cNvSpPr>
            <a:spLocks noGrp="1"/>
          </p:cNvSpPr>
          <p:nvPr>
            <p:ph type="sldNum" sz="quarter" idx="11"/>
          </p:nvPr>
        </p:nvSpPr>
        <p:spPr/>
        <p:txBody>
          <a:bodyPr/>
          <a:lstStyle/>
          <a:p>
            <a:pPr>
              <a:defRPr/>
            </a:pPr>
            <a:fld id="{10F3F9C9-56DD-4F69-8D80-D3FFBB0368A2}" type="slidenum">
              <a:rPr lang="zh-CN" altLang="en-US"/>
              <a:pPr>
                <a:defRPr/>
              </a:pPr>
              <a:t>36</a:t>
            </a:fld>
            <a:endParaRPr lang="en-US" altLang="zh-CN"/>
          </a:p>
        </p:txBody>
      </p:sp>
      <p:sp>
        <p:nvSpPr>
          <p:cNvPr id="34821" name="Text Box 94"/>
          <p:cNvSpPr txBox="1">
            <a:spLocks noChangeArrowheads="1"/>
          </p:cNvSpPr>
          <p:nvPr/>
        </p:nvSpPr>
        <p:spPr bwMode="auto">
          <a:xfrm>
            <a:off x="228600" y="1752600"/>
            <a:ext cx="8610600"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zh-CN" altLang="en-US" sz="2800" b="1" dirty="0">
                <a:solidFill>
                  <a:srgbClr val="FFFF00"/>
                </a:solidFill>
              </a:rPr>
              <a:t>（</a:t>
            </a:r>
            <a:r>
              <a:rPr lang="en-US" altLang="zh-CN" sz="2800" b="1" dirty="0">
                <a:solidFill>
                  <a:srgbClr val="FFFF00"/>
                </a:solidFill>
              </a:rPr>
              <a:t>5</a:t>
            </a:r>
            <a:r>
              <a:rPr lang="zh-CN" altLang="en-US" sz="2800" b="1" dirty="0">
                <a:solidFill>
                  <a:srgbClr val="FFFF00"/>
                </a:solidFill>
              </a:rPr>
              <a:t>）包装的容积、质量和型式应便于装卸和运输</a:t>
            </a:r>
            <a:endParaRPr lang="zh-CN" altLang="en-US" sz="2800" b="1" dirty="0"/>
          </a:p>
          <a:p>
            <a:pPr algn="just" eaLnBrk="1" hangingPunct="1">
              <a:lnSpc>
                <a:spcPct val="150000"/>
              </a:lnSpc>
            </a:pPr>
            <a:r>
              <a:rPr lang="en-US" altLang="zh-CN" sz="2400" b="1" dirty="0"/>
              <a:t>《</a:t>
            </a:r>
            <a:r>
              <a:rPr lang="zh-CN" altLang="en-US" sz="2400" b="1" dirty="0"/>
              <a:t>危险货物运输包装运输技术条件</a:t>
            </a:r>
            <a:r>
              <a:rPr lang="en-US" altLang="zh-CN" sz="2400" b="1" dirty="0"/>
              <a:t>》</a:t>
            </a:r>
            <a:r>
              <a:rPr lang="zh-CN" altLang="en-US" sz="2400" b="1" dirty="0"/>
              <a:t>（</a:t>
            </a:r>
            <a:r>
              <a:rPr lang="en-US" altLang="zh-CN" sz="2400" b="1" dirty="0"/>
              <a:t>GB 12473-90</a:t>
            </a:r>
            <a:r>
              <a:rPr lang="zh-CN" altLang="en-US" sz="2400" b="1" dirty="0"/>
              <a:t>）</a:t>
            </a:r>
            <a:r>
              <a:rPr lang="zh-CN" altLang="en-US" sz="2400" b="1" dirty="0" smtClean="0"/>
              <a:t>对危险化学品包</a:t>
            </a:r>
            <a:r>
              <a:rPr lang="zh-CN" altLang="en-US" sz="2400" b="1" dirty="0"/>
              <a:t>装的最大容积与最大质量的的规定如下表。</a:t>
            </a:r>
          </a:p>
          <a:p>
            <a:pPr algn="ctr" eaLnBrk="1" hangingPunct="1">
              <a:lnSpc>
                <a:spcPct val="150000"/>
              </a:lnSpc>
            </a:pPr>
            <a:endParaRPr lang="zh-CN" altLang="en-US" sz="500" b="1" dirty="0"/>
          </a:p>
        </p:txBody>
      </p:sp>
      <p:grpSp>
        <p:nvGrpSpPr>
          <p:cNvPr id="34822"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348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5" name="Date Placeholder 3"/>
          <p:cNvSpPr>
            <a:spLocks noGrp="1"/>
          </p:cNvSpPr>
          <p:nvPr>
            <p:ph type="dt" sz="half" idx="10"/>
          </p:nvPr>
        </p:nvSpPr>
        <p:spPr/>
        <p:txBody>
          <a:bodyPr/>
          <a:lstStyle/>
          <a:p>
            <a:pPr>
              <a:defRPr/>
            </a:pPr>
            <a:fld id="{E7FA9D10-E6AD-43B5-B406-C8D390F5EEA8}" type="datetime1">
              <a:rPr lang="zh-CN" altLang="en-US"/>
              <a:pPr>
                <a:defRPr/>
              </a:pPr>
              <a:t>2017/4/25</a:t>
            </a:fld>
            <a:endParaRPr lang="en-US" altLang="zh-CN"/>
          </a:p>
        </p:txBody>
      </p:sp>
      <p:sp>
        <p:nvSpPr>
          <p:cNvPr id="47" name="Slide Number Placeholder 5"/>
          <p:cNvSpPr>
            <a:spLocks noGrp="1"/>
          </p:cNvSpPr>
          <p:nvPr>
            <p:ph type="sldNum" sz="quarter" idx="11"/>
          </p:nvPr>
        </p:nvSpPr>
        <p:spPr>
          <a:xfrm>
            <a:off x="800100" y="6324600"/>
            <a:ext cx="2133600" cy="304800"/>
          </a:xfrm>
        </p:spPr>
        <p:txBody>
          <a:bodyPr/>
          <a:lstStyle/>
          <a:p>
            <a:pPr>
              <a:defRPr/>
            </a:pPr>
            <a:fld id="{06CED211-D070-4AD4-9B83-24F09D9239EF}" type="slidenum">
              <a:rPr lang="zh-CN" altLang="en-US"/>
              <a:pPr>
                <a:defRPr/>
              </a:pPr>
              <a:t>37</a:t>
            </a:fld>
            <a:endParaRPr lang="en-US" altLang="zh-CN" dirty="0"/>
          </a:p>
        </p:txBody>
      </p:sp>
      <p:graphicFrame>
        <p:nvGraphicFramePr>
          <p:cNvPr id="511069" name="Group 93"/>
          <p:cNvGraphicFramePr>
            <a:graphicFrameLocks noGrp="1"/>
          </p:cNvGraphicFramePr>
          <p:nvPr>
            <p:extLst>
              <p:ext uri="{D42A27DB-BD31-4B8C-83A1-F6EECF244321}">
                <p14:modId xmlns:p14="http://schemas.microsoft.com/office/powerpoint/2010/main" val="3332229134"/>
              </p:ext>
            </p:extLst>
          </p:nvPr>
        </p:nvGraphicFramePr>
        <p:xfrm>
          <a:off x="304800" y="2287588"/>
          <a:ext cx="8534400" cy="4023248"/>
        </p:xfrm>
        <a:graphic>
          <a:graphicData uri="http://schemas.openxmlformats.org/drawingml/2006/table">
            <a:tbl>
              <a:tblPr/>
              <a:tblGrid>
                <a:gridCol w="1371600"/>
                <a:gridCol w="2895600"/>
                <a:gridCol w="2133600"/>
                <a:gridCol w="2133600"/>
              </a:tblGrid>
              <a:tr h="8228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类别</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包装形式与 型号</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最大包装容积</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/L</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最大包装质量</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/kg </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8">
                <a:tc rowSpan="7">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桶类</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钢桶</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450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400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铝桶</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450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400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钢罐</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70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120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胶合板桶</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250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400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木琵琶桶</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250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400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硬质纤维板桶</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450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400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复纸板桶（</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10</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450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400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86" name="Text Box 94"/>
          <p:cNvSpPr txBox="1">
            <a:spLocks noChangeArrowheads="1"/>
          </p:cNvSpPr>
          <p:nvPr/>
        </p:nvSpPr>
        <p:spPr bwMode="auto">
          <a:xfrm>
            <a:off x="228600" y="1143000"/>
            <a:ext cx="86106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20000"/>
              </a:lnSpc>
            </a:pPr>
            <a:r>
              <a:rPr lang="zh-CN" altLang="en-US" sz="2800" b="1" dirty="0">
                <a:solidFill>
                  <a:srgbClr val="FFFF00"/>
                </a:solidFill>
              </a:rPr>
              <a:t>（</a:t>
            </a:r>
            <a:r>
              <a:rPr lang="en-US" altLang="zh-CN" sz="2800" b="1" dirty="0">
                <a:solidFill>
                  <a:srgbClr val="FFFF00"/>
                </a:solidFill>
              </a:rPr>
              <a:t>5</a:t>
            </a:r>
            <a:r>
              <a:rPr lang="zh-CN" altLang="en-US" sz="2800" b="1" dirty="0">
                <a:solidFill>
                  <a:srgbClr val="FFFF00"/>
                </a:solidFill>
              </a:rPr>
              <a:t>）包装的容积、质量和型式应便于装卸和运输</a:t>
            </a:r>
            <a:endParaRPr lang="zh-CN" altLang="en-US" sz="2800" b="1" dirty="0"/>
          </a:p>
          <a:p>
            <a:pPr algn="ctr" eaLnBrk="1" hangingPunct="1">
              <a:lnSpc>
                <a:spcPct val="120000"/>
              </a:lnSpc>
            </a:pPr>
            <a:endParaRPr lang="zh-CN" altLang="en-US" sz="500" b="1" dirty="0"/>
          </a:p>
          <a:p>
            <a:pPr algn="ctr" eaLnBrk="1" hangingPunct="1">
              <a:lnSpc>
                <a:spcPct val="120000"/>
              </a:lnSpc>
            </a:pPr>
            <a:r>
              <a:rPr lang="zh-CN" altLang="en-US" sz="2400" b="1" dirty="0"/>
              <a:t>各</a:t>
            </a:r>
            <a:r>
              <a:rPr lang="zh-CN" altLang="en-US" sz="2400" b="1" dirty="0" smtClean="0"/>
              <a:t>种危险化学品包</a:t>
            </a:r>
            <a:r>
              <a:rPr lang="zh-CN" altLang="en-US" sz="2400" b="1" dirty="0"/>
              <a:t>装允许的最大容积与最大质量</a:t>
            </a:r>
          </a:p>
        </p:txBody>
      </p:sp>
      <p:grpSp>
        <p:nvGrpSpPr>
          <p:cNvPr id="35887"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358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6" name="Date Placeholder 3"/>
          <p:cNvSpPr>
            <a:spLocks noGrp="1"/>
          </p:cNvSpPr>
          <p:nvPr>
            <p:ph type="dt" sz="half" idx="10"/>
          </p:nvPr>
        </p:nvSpPr>
        <p:spPr/>
        <p:txBody>
          <a:bodyPr/>
          <a:lstStyle/>
          <a:p>
            <a:pPr>
              <a:defRPr/>
            </a:pPr>
            <a:fld id="{AB5B1255-65EF-4342-8F06-6589A3C8FE38}" type="datetime1">
              <a:rPr lang="zh-CN" altLang="en-US"/>
              <a:pPr>
                <a:defRPr/>
              </a:pPr>
              <a:t>2017/4/25</a:t>
            </a:fld>
            <a:endParaRPr lang="en-US" altLang="zh-CN"/>
          </a:p>
        </p:txBody>
      </p:sp>
      <p:sp>
        <p:nvSpPr>
          <p:cNvPr id="48" name="Slide Number Placeholder 5"/>
          <p:cNvSpPr>
            <a:spLocks noGrp="1"/>
          </p:cNvSpPr>
          <p:nvPr>
            <p:ph type="sldNum" sz="quarter" idx="11"/>
          </p:nvPr>
        </p:nvSpPr>
        <p:spPr/>
        <p:txBody>
          <a:bodyPr/>
          <a:lstStyle/>
          <a:p>
            <a:pPr>
              <a:defRPr/>
            </a:pPr>
            <a:fld id="{EE9D98B8-19CC-464D-ADE7-43F3E317F7EE}" type="slidenum">
              <a:rPr lang="zh-CN" altLang="en-US"/>
              <a:pPr>
                <a:defRPr/>
              </a:pPr>
              <a:t>38</a:t>
            </a:fld>
            <a:endParaRPr lang="en-US" altLang="zh-CN"/>
          </a:p>
        </p:txBody>
      </p:sp>
      <p:sp>
        <p:nvSpPr>
          <p:cNvPr id="36869" name="Text Box 3"/>
          <p:cNvSpPr txBox="1">
            <a:spLocks noChangeArrowheads="1"/>
          </p:cNvSpPr>
          <p:nvPr/>
        </p:nvSpPr>
        <p:spPr bwMode="auto">
          <a:xfrm>
            <a:off x="245918" y="1295400"/>
            <a:ext cx="861060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ctr" eaLnBrk="1" hangingPunct="1">
              <a:lnSpc>
                <a:spcPct val="110000"/>
              </a:lnSpc>
            </a:pPr>
            <a:r>
              <a:rPr lang="zh-CN" altLang="en-US" sz="2400" b="1" dirty="0"/>
              <a:t>各</a:t>
            </a:r>
            <a:r>
              <a:rPr lang="zh-CN" altLang="en-US" sz="2400" b="1" dirty="0" smtClean="0"/>
              <a:t>种危险化学品包</a:t>
            </a:r>
            <a:r>
              <a:rPr lang="zh-CN" altLang="en-US" sz="2400" b="1" dirty="0"/>
              <a:t>装允许的最大容积与最大质量</a:t>
            </a:r>
            <a:endParaRPr lang="zh-CN" altLang="en-US" sz="2400" b="1" dirty="0">
              <a:solidFill>
                <a:srgbClr val="00FF00"/>
              </a:solidFill>
              <a:latin typeface="Times New Roman" pitchFamily="18" charset="0"/>
            </a:endParaRPr>
          </a:p>
        </p:txBody>
      </p:sp>
      <p:graphicFrame>
        <p:nvGraphicFramePr>
          <p:cNvPr id="512124" name="Group 124"/>
          <p:cNvGraphicFramePr>
            <a:graphicFrameLocks noGrp="1"/>
          </p:cNvGraphicFramePr>
          <p:nvPr>
            <p:extLst>
              <p:ext uri="{D42A27DB-BD31-4B8C-83A1-F6EECF244321}">
                <p14:modId xmlns:p14="http://schemas.microsoft.com/office/powerpoint/2010/main" val="111726950"/>
              </p:ext>
            </p:extLst>
          </p:nvPr>
        </p:nvGraphicFramePr>
        <p:xfrm>
          <a:off x="228600" y="1905000"/>
          <a:ext cx="8610600" cy="4023248"/>
        </p:xfrm>
        <a:graphic>
          <a:graphicData uri="http://schemas.openxmlformats.org/drawingml/2006/table">
            <a:tbl>
              <a:tblPr/>
              <a:tblGrid>
                <a:gridCol w="1565564"/>
                <a:gridCol w="2739736"/>
                <a:gridCol w="2152650"/>
                <a:gridCol w="2152650"/>
              </a:tblGrid>
              <a:tr h="8228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类别</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包装形式与 型号</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最大包装容积</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/L</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最大包装质量</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/kg </a:t>
                      </a: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8">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桶类</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塑料桶</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450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400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塑料罐</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70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120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8">
                <a:tc rowSpan="5">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箱类</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木箱</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400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胶合板箱</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400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再生木箱</a:t>
                      </a: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400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纸板箱</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400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钢箱</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400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6912" name="Group 9"/>
          <p:cNvGrpSpPr>
            <a:grpSpLocks/>
          </p:cNvGrpSpPr>
          <p:nvPr/>
        </p:nvGrpSpPr>
        <p:grpSpPr bwMode="auto">
          <a:xfrm>
            <a:off x="152400" y="152400"/>
            <a:ext cx="2362200" cy="1000125"/>
            <a:chOff x="152400" y="152400"/>
            <a:chExt cx="2362200" cy="1000125"/>
          </a:xfrm>
        </p:grpSpPr>
        <p:sp>
          <p:nvSpPr>
            <p:cNvPr id="12"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369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38" name="Date Placeholder 3"/>
          <p:cNvSpPr>
            <a:spLocks noGrp="1"/>
          </p:cNvSpPr>
          <p:nvPr>
            <p:ph type="dt" sz="half" idx="10"/>
          </p:nvPr>
        </p:nvSpPr>
        <p:spPr/>
        <p:txBody>
          <a:bodyPr/>
          <a:lstStyle/>
          <a:p>
            <a:pPr>
              <a:defRPr/>
            </a:pPr>
            <a:fld id="{05A3F90B-D0A3-4CE3-92BA-D9838CC8EC79}" type="datetime1">
              <a:rPr lang="zh-CN" altLang="en-US"/>
              <a:pPr>
                <a:defRPr/>
              </a:pPr>
              <a:t>2017/4/25</a:t>
            </a:fld>
            <a:endParaRPr lang="en-US" altLang="zh-CN"/>
          </a:p>
        </p:txBody>
      </p:sp>
      <p:sp>
        <p:nvSpPr>
          <p:cNvPr id="40" name="Slide Number Placeholder 5"/>
          <p:cNvSpPr>
            <a:spLocks noGrp="1"/>
          </p:cNvSpPr>
          <p:nvPr>
            <p:ph type="sldNum" sz="quarter" idx="11"/>
          </p:nvPr>
        </p:nvSpPr>
        <p:spPr/>
        <p:txBody>
          <a:bodyPr/>
          <a:lstStyle/>
          <a:p>
            <a:pPr>
              <a:defRPr/>
            </a:pPr>
            <a:fld id="{ED9EDD9E-5CCE-47FC-B288-1EEAEDC87B5E}" type="slidenum">
              <a:rPr lang="zh-CN" altLang="en-US"/>
              <a:pPr>
                <a:defRPr/>
              </a:pPr>
              <a:t>39</a:t>
            </a:fld>
            <a:endParaRPr lang="en-US" altLang="zh-CN"/>
          </a:p>
        </p:txBody>
      </p:sp>
      <p:sp>
        <p:nvSpPr>
          <p:cNvPr id="37893" name="Text Box 3"/>
          <p:cNvSpPr txBox="1">
            <a:spLocks noChangeArrowheads="1"/>
          </p:cNvSpPr>
          <p:nvPr/>
        </p:nvSpPr>
        <p:spPr bwMode="auto">
          <a:xfrm>
            <a:off x="228600" y="1295400"/>
            <a:ext cx="861060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ctr" eaLnBrk="1" hangingPunct="1">
              <a:lnSpc>
                <a:spcPct val="110000"/>
              </a:lnSpc>
            </a:pPr>
            <a:r>
              <a:rPr lang="zh-CN" altLang="en-US" sz="2400" b="1" dirty="0"/>
              <a:t>各</a:t>
            </a:r>
            <a:r>
              <a:rPr lang="zh-CN" altLang="en-US" sz="2400" b="1" dirty="0" smtClean="0"/>
              <a:t>种危险化学品包</a:t>
            </a:r>
            <a:r>
              <a:rPr lang="zh-CN" altLang="en-US" sz="2400" b="1" dirty="0"/>
              <a:t>装允许的最大容积与最大质量</a:t>
            </a:r>
            <a:endParaRPr lang="zh-CN" altLang="en-US" sz="2400" b="1" dirty="0">
              <a:solidFill>
                <a:srgbClr val="00FF00"/>
              </a:solidFill>
              <a:latin typeface="Times New Roman" pitchFamily="18" charset="0"/>
            </a:endParaRPr>
          </a:p>
        </p:txBody>
      </p:sp>
      <p:graphicFrame>
        <p:nvGraphicFramePr>
          <p:cNvPr id="513094" name="Group 70"/>
          <p:cNvGraphicFramePr>
            <a:graphicFrameLocks noGrp="1"/>
          </p:cNvGraphicFramePr>
          <p:nvPr>
            <p:extLst>
              <p:ext uri="{D42A27DB-BD31-4B8C-83A1-F6EECF244321}">
                <p14:modId xmlns:p14="http://schemas.microsoft.com/office/powerpoint/2010/main" val="1179010053"/>
              </p:ext>
            </p:extLst>
          </p:nvPr>
        </p:nvGraphicFramePr>
        <p:xfrm>
          <a:off x="304800" y="1981200"/>
          <a:ext cx="8534400" cy="1280124"/>
        </p:xfrm>
        <a:graphic>
          <a:graphicData uri="http://schemas.openxmlformats.org/drawingml/2006/table">
            <a:tbl>
              <a:tblPr/>
              <a:tblGrid>
                <a:gridCol w="1551709"/>
                <a:gridCol w="2715491"/>
                <a:gridCol w="2133600"/>
                <a:gridCol w="2133600"/>
              </a:tblGrid>
              <a:tr h="82279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类别</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包装形式与 型号</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最大包装容积</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/L</a:t>
                      </a: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最大包装质量</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/kg </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0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瓶类</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玻璃瓶、陶罐</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32</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50</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7928"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379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82C1CF0A-51EB-4D23-BD08-4C6BCAFB5C88}"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152991AA-1946-4B4E-AA19-1E70A23E696C}" type="slidenum">
              <a:rPr lang="zh-CN" altLang="en-US"/>
              <a:pPr>
                <a:defRPr/>
              </a:pPr>
              <a:t>4</a:t>
            </a:fld>
            <a:endParaRPr lang="en-US" altLang="zh-CN"/>
          </a:p>
        </p:txBody>
      </p:sp>
      <p:sp>
        <p:nvSpPr>
          <p:cNvPr id="6149" name="Text Box 4"/>
          <p:cNvSpPr txBox="1">
            <a:spLocks noChangeArrowheads="1"/>
          </p:cNvSpPr>
          <p:nvPr/>
        </p:nvSpPr>
        <p:spPr bwMode="auto">
          <a:xfrm>
            <a:off x="228600" y="1295400"/>
            <a:ext cx="8610600"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20000"/>
              </a:lnSpc>
            </a:pPr>
            <a:r>
              <a:rPr lang="en-US" altLang="zh-CN" sz="2800" b="1" dirty="0">
                <a:solidFill>
                  <a:srgbClr val="00FF00"/>
                </a:solidFill>
              </a:rPr>
              <a:t>7.1.1.2 </a:t>
            </a:r>
            <a:r>
              <a:rPr lang="zh-CN" altLang="en-US" sz="2800" b="1" dirty="0">
                <a:solidFill>
                  <a:srgbClr val="00FF00"/>
                </a:solidFill>
              </a:rPr>
              <a:t>包装的分类</a:t>
            </a:r>
          </a:p>
          <a:p>
            <a:pPr algn="just" eaLnBrk="1" hangingPunct="1">
              <a:lnSpc>
                <a:spcPct val="120000"/>
              </a:lnSpc>
            </a:pPr>
            <a:r>
              <a:rPr lang="zh-CN" altLang="en-US" sz="2400" b="1" dirty="0">
                <a:solidFill>
                  <a:srgbClr val="FFFF00"/>
                </a:solidFill>
              </a:rPr>
              <a:t>（</a:t>
            </a:r>
            <a:r>
              <a:rPr lang="en-US" altLang="zh-CN" sz="2400" b="1" dirty="0">
                <a:solidFill>
                  <a:srgbClr val="FFFF00"/>
                </a:solidFill>
              </a:rPr>
              <a:t>1</a:t>
            </a:r>
            <a:r>
              <a:rPr lang="zh-CN" altLang="en-US" sz="2400" b="1" dirty="0">
                <a:solidFill>
                  <a:srgbClr val="FFFF00"/>
                </a:solidFill>
              </a:rPr>
              <a:t>） 按照流通中的作用分类</a:t>
            </a:r>
          </a:p>
          <a:p>
            <a:pPr algn="just" eaLnBrk="1" hangingPunct="1">
              <a:lnSpc>
                <a:spcPct val="120000"/>
              </a:lnSpc>
            </a:pPr>
            <a:r>
              <a:rPr lang="zh-CN" altLang="en-US" sz="2400" b="1" dirty="0">
                <a:solidFill>
                  <a:srgbClr val="FF33CC"/>
                </a:solidFill>
              </a:rPr>
              <a:t>内包装</a:t>
            </a:r>
            <a:r>
              <a:rPr lang="en-US" altLang="zh-CN" sz="2400" b="1" dirty="0">
                <a:solidFill>
                  <a:srgbClr val="FF33CC"/>
                </a:solidFill>
              </a:rPr>
              <a:t>:</a:t>
            </a:r>
            <a:r>
              <a:rPr lang="en-US" altLang="zh-CN" sz="2400" b="1" dirty="0"/>
              <a:t>  </a:t>
            </a:r>
            <a:r>
              <a:rPr lang="zh-CN" altLang="en-US" sz="2400" b="1" dirty="0"/>
              <a:t>指和物品一起配装才能保证物品出厂的小型包装容器。如火柴盒、打火机用丁烷气筒等，是随同物品一起售给消费者的；</a:t>
            </a:r>
          </a:p>
          <a:p>
            <a:pPr algn="just" eaLnBrk="1" hangingPunct="1">
              <a:lnSpc>
                <a:spcPct val="120000"/>
              </a:lnSpc>
            </a:pPr>
            <a:r>
              <a:rPr lang="zh-CN" altLang="en-US" sz="2400" b="1" dirty="0">
                <a:solidFill>
                  <a:srgbClr val="FF33CC"/>
                </a:solidFill>
              </a:rPr>
              <a:t>中包装：</a:t>
            </a:r>
            <a:r>
              <a:rPr lang="zh-CN" altLang="en-US" sz="2400" b="1" dirty="0"/>
              <a:t>指在物品的内包装之外，再加一层或二层包装物的包装，如二十盒火柴集成的方形纸盒属于中包装。它们很多是随同物品一起售给消费者的；</a:t>
            </a:r>
          </a:p>
          <a:p>
            <a:pPr algn="just" eaLnBrk="1" hangingPunct="1">
              <a:lnSpc>
                <a:spcPct val="120000"/>
              </a:lnSpc>
            </a:pPr>
            <a:r>
              <a:rPr lang="zh-CN" altLang="en-US" sz="2400" b="1" dirty="0">
                <a:solidFill>
                  <a:srgbClr val="FF33CC"/>
                </a:solidFill>
              </a:rPr>
              <a:t>外包装：</a:t>
            </a:r>
            <a:r>
              <a:rPr lang="zh-CN" altLang="en-US" sz="2400" b="1" dirty="0"/>
              <a:t>是比内包装、中包装在体积上大很多的包装容器。在流通过程中主要用来保护物品安全，方便装卸、运输、储存和计量。所以外包装又称</a:t>
            </a:r>
            <a:r>
              <a:rPr lang="zh-CN" altLang="en-US" sz="2400" b="1" dirty="0">
                <a:solidFill>
                  <a:srgbClr val="FF00FF"/>
                </a:solidFill>
              </a:rPr>
              <a:t>运输包装或储运包装</a:t>
            </a:r>
            <a:r>
              <a:rPr lang="zh-CN" altLang="en-US" sz="2400" b="1" dirty="0"/>
              <a:t>。</a:t>
            </a:r>
          </a:p>
        </p:txBody>
      </p:sp>
      <p:grpSp>
        <p:nvGrpSpPr>
          <p:cNvPr id="615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61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8688352B-8E59-49D3-85DC-95B7943F2A69}"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AF2B1CAD-D950-4CC2-B74F-11F751F00E8E}" type="slidenum">
              <a:rPr lang="zh-CN" altLang="en-US"/>
              <a:pPr>
                <a:defRPr/>
              </a:pPr>
              <a:t>40</a:t>
            </a:fld>
            <a:endParaRPr lang="en-US" altLang="zh-CN"/>
          </a:p>
        </p:txBody>
      </p:sp>
      <p:sp>
        <p:nvSpPr>
          <p:cNvPr id="56325" name="Text Box 4"/>
          <p:cNvSpPr txBox="1">
            <a:spLocks noChangeArrowheads="1"/>
          </p:cNvSpPr>
          <p:nvPr/>
        </p:nvSpPr>
        <p:spPr bwMode="auto">
          <a:xfrm>
            <a:off x="304800" y="1152525"/>
            <a:ext cx="8534400"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30000"/>
              </a:lnSpc>
            </a:pPr>
            <a:r>
              <a:rPr lang="en-US" altLang="zh-CN" sz="3200" b="1" dirty="0" smtClean="0">
                <a:solidFill>
                  <a:srgbClr val="00CC00"/>
                </a:solidFill>
              </a:rPr>
              <a:t>7.1.3 </a:t>
            </a:r>
            <a:r>
              <a:rPr lang="zh-CN" altLang="en-US" sz="3200" b="1" dirty="0" smtClean="0">
                <a:solidFill>
                  <a:srgbClr val="00CC00"/>
                </a:solidFill>
              </a:rPr>
              <a:t>危险化学品包</a:t>
            </a:r>
            <a:r>
              <a:rPr lang="zh-CN" altLang="en-US" sz="3200" b="1" dirty="0">
                <a:solidFill>
                  <a:srgbClr val="00CC00"/>
                </a:solidFill>
              </a:rPr>
              <a:t>装的性能试验</a:t>
            </a:r>
          </a:p>
          <a:p>
            <a:pPr algn="just" eaLnBrk="1" hangingPunct="1">
              <a:lnSpc>
                <a:spcPct val="130000"/>
              </a:lnSpc>
            </a:pPr>
            <a:r>
              <a:rPr lang="zh-CN" altLang="en-US" sz="2400" b="1" dirty="0" smtClean="0"/>
              <a:t>   由于危险化学品具</a:t>
            </a:r>
            <a:r>
              <a:rPr lang="zh-CN" altLang="en-US" sz="2400" b="1" dirty="0"/>
              <a:t>有特殊的危险性质，为了确保安全储存、运输、销售和使</a:t>
            </a:r>
            <a:r>
              <a:rPr lang="zh-CN" altLang="en-US" sz="2400" b="1" dirty="0" smtClean="0"/>
              <a:t>用，</a:t>
            </a:r>
            <a:r>
              <a:rPr lang="zh-CN" altLang="en-US" sz="2400" b="1" dirty="0"/>
              <a:t>避免所装</a:t>
            </a:r>
            <a:r>
              <a:rPr lang="zh-CN" altLang="en-US" sz="2400" b="1" dirty="0" smtClean="0"/>
              <a:t>的危险化学品在</a:t>
            </a:r>
            <a:r>
              <a:rPr lang="zh-CN" altLang="en-US" sz="2400" b="1" dirty="0"/>
              <a:t>正常的储存、运输、销售和使用条件下受到损害，</a:t>
            </a:r>
            <a:r>
              <a:rPr lang="zh-CN" altLang="en-US" sz="2400" b="1" dirty="0" smtClean="0"/>
              <a:t>对危险化学品的</a:t>
            </a:r>
            <a:r>
              <a:rPr lang="zh-CN" altLang="en-US" sz="2400" b="1" dirty="0"/>
              <a:t>包装必须进行规定的性能试验，试验合格后才可使用。</a:t>
            </a:r>
          </a:p>
          <a:p>
            <a:pPr algn="just" eaLnBrk="1" hangingPunct="1">
              <a:lnSpc>
                <a:spcPct val="130000"/>
              </a:lnSpc>
            </a:pPr>
            <a:r>
              <a:rPr lang="zh-CN" altLang="en-US" sz="2400" b="1" dirty="0" smtClean="0"/>
              <a:t>     每</a:t>
            </a:r>
            <a:r>
              <a:rPr lang="zh-CN" altLang="en-US" sz="2400" b="1" dirty="0"/>
              <a:t>种包装在开始生产前就应对其设计、材料、制造和包装方法等各方面进行试验</a:t>
            </a:r>
            <a:r>
              <a:rPr lang="zh-CN" altLang="en-US" sz="2400" b="1" dirty="0" smtClean="0"/>
              <a:t>。</a:t>
            </a:r>
            <a:r>
              <a:rPr lang="zh-CN" altLang="en-US" sz="2400" b="1" dirty="0"/>
              <a:t>当</a:t>
            </a:r>
            <a:r>
              <a:rPr lang="zh-CN" altLang="en-US" sz="2400" b="1" dirty="0" smtClean="0"/>
              <a:t>设计、材</a:t>
            </a:r>
            <a:r>
              <a:rPr lang="zh-CN" altLang="en-US" sz="2400" b="1" dirty="0"/>
              <a:t>料或制造方法有变</a:t>
            </a:r>
            <a:r>
              <a:rPr lang="zh-CN" altLang="en-US" sz="2400" b="1" dirty="0" smtClean="0"/>
              <a:t>动时，应</a:t>
            </a:r>
            <a:r>
              <a:rPr lang="zh-CN" altLang="en-US" sz="2400" b="1" dirty="0"/>
              <a:t>重新进行试验。同时还应按照主管部门规定的间隔时间，对生产的包装进行定期的重复试验或抽样检查试验，以确保包装</a:t>
            </a:r>
            <a:r>
              <a:rPr lang="zh-CN" altLang="en-US" sz="2400" b="1" dirty="0" smtClean="0"/>
              <a:t>的质</a:t>
            </a:r>
            <a:r>
              <a:rPr lang="zh-CN" altLang="en-US" sz="2400" b="1" dirty="0"/>
              <a:t>量。</a:t>
            </a:r>
          </a:p>
        </p:txBody>
      </p:sp>
      <p:grpSp>
        <p:nvGrpSpPr>
          <p:cNvPr id="5632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563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31427929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4F5C8A13-1A9E-4AE2-A7D6-B40CD7A354B6}"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B4633ABE-33C5-4589-ACF4-412CA0F5507B}" type="slidenum">
              <a:rPr lang="zh-CN" altLang="en-US"/>
              <a:pPr>
                <a:defRPr/>
              </a:pPr>
              <a:t>41</a:t>
            </a:fld>
            <a:endParaRPr lang="en-US" altLang="zh-CN"/>
          </a:p>
        </p:txBody>
      </p:sp>
      <p:sp>
        <p:nvSpPr>
          <p:cNvPr id="57349" name="Text Box 4"/>
          <p:cNvSpPr txBox="1">
            <a:spLocks noChangeArrowheads="1"/>
          </p:cNvSpPr>
          <p:nvPr/>
        </p:nvSpPr>
        <p:spPr bwMode="auto">
          <a:xfrm>
            <a:off x="228600" y="1447800"/>
            <a:ext cx="8763000" cy="379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40000"/>
              </a:lnSpc>
            </a:pPr>
            <a:r>
              <a:rPr lang="en-US" altLang="zh-CN" sz="2800" b="1" dirty="0" smtClean="0">
                <a:solidFill>
                  <a:srgbClr val="FFFF00"/>
                </a:solidFill>
              </a:rPr>
              <a:t>7.1.3.1 </a:t>
            </a:r>
            <a:r>
              <a:rPr lang="zh-CN" altLang="en-US" sz="2800" b="1" dirty="0" smtClean="0">
                <a:solidFill>
                  <a:srgbClr val="FFFF00"/>
                </a:solidFill>
              </a:rPr>
              <a:t>危险化学品包</a:t>
            </a:r>
            <a:r>
              <a:rPr lang="zh-CN" altLang="en-US" sz="2800" b="1" dirty="0">
                <a:solidFill>
                  <a:srgbClr val="FFFF00"/>
                </a:solidFill>
              </a:rPr>
              <a:t>装试验的基本要求      </a:t>
            </a:r>
          </a:p>
          <a:p>
            <a:pPr algn="just" eaLnBrk="1" hangingPunct="1">
              <a:lnSpc>
                <a:spcPct val="140000"/>
              </a:lnSpc>
            </a:pPr>
            <a:r>
              <a:rPr lang="zh-CN" altLang="en-US" sz="2400" b="1" dirty="0" smtClean="0"/>
              <a:t>     试</a:t>
            </a:r>
            <a:r>
              <a:rPr lang="zh-CN" altLang="en-US" sz="2400" b="1" dirty="0"/>
              <a:t>验时</a:t>
            </a:r>
            <a:r>
              <a:rPr lang="zh-CN" altLang="en-US" sz="2400" b="1" dirty="0" smtClean="0"/>
              <a:t>，可</a:t>
            </a:r>
            <a:r>
              <a:rPr lang="zh-CN" altLang="en-US" sz="2400" b="1" dirty="0"/>
              <a:t>用</a:t>
            </a:r>
            <a:r>
              <a:rPr lang="zh-CN" altLang="en-US" sz="2400" b="1" dirty="0" smtClean="0"/>
              <a:t>非危险化学品代</a:t>
            </a:r>
            <a:r>
              <a:rPr lang="zh-CN" altLang="en-US" sz="2400" b="1" dirty="0"/>
              <a:t>替拟装物</a:t>
            </a:r>
            <a:r>
              <a:rPr lang="zh-CN" altLang="en-US" sz="2400" b="1" dirty="0" smtClean="0"/>
              <a:t>品。代替品的</a:t>
            </a:r>
            <a:r>
              <a:rPr lang="zh-CN" altLang="en-US" sz="2400" b="1" dirty="0" smtClean="0"/>
              <a:t>状态</a:t>
            </a:r>
            <a:r>
              <a:rPr lang="zh-CN" altLang="en-US" sz="2400" b="1" dirty="0"/>
              <a:t>应与拟装物</a:t>
            </a:r>
            <a:r>
              <a:rPr lang="zh-CN" altLang="en-US" sz="2400" b="1" dirty="0" smtClean="0"/>
              <a:t>品相同。</a:t>
            </a:r>
            <a:r>
              <a:rPr lang="zh-CN" altLang="en-US" sz="2400" b="1" dirty="0" smtClean="0"/>
              <a:t>替代物质的物</a:t>
            </a:r>
            <a:r>
              <a:rPr lang="zh-CN" altLang="en-US" sz="2400" b="1" dirty="0"/>
              <a:t>理特</a:t>
            </a:r>
            <a:r>
              <a:rPr lang="zh-CN" altLang="en-US" sz="2400" b="1" dirty="0" smtClean="0"/>
              <a:t>性应尽量与拟</a:t>
            </a:r>
            <a:r>
              <a:rPr lang="zh-CN" altLang="en-US" sz="2400" b="1" dirty="0"/>
              <a:t>装物品的物理特</a:t>
            </a:r>
            <a:r>
              <a:rPr lang="zh-CN" altLang="en-US" sz="2400" b="1" dirty="0" smtClean="0"/>
              <a:t>性相近。固</a:t>
            </a:r>
            <a:r>
              <a:rPr lang="zh-CN" altLang="en-US" sz="2400" b="1" dirty="0"/>
              <a:t>态物质必须装至包装体积的</a:t>
            </a:r>
            <a:r>
              <a:rPr lang="en-US" altLang="zh-CN" sz="2400" b="1" dirty="0"/>
              <a:t>95</a:t>
            </a:r>
            <a:r>
              <a:rPr lang="zh-CN" altLang="en-US" sz="2400" b="1" dirty="0"/>
              <a:t>％；液态物质必须装至包装容积的</a:t>
            </a:r>
            <a:r>
              <a:rPr lang="en-US" altLang="zh-CN" sz="2400" b="1" dirty="0"/>
              <a:t>98</a:t>
            </a:r>
            <a:r>
              <a:rPr lang="zh-CN" altLang="en-US" sz="2400" b="1" dirty="0"/>
              <a:t>％。对于用不同材质制成的和用于盛装不同状态的物质的包装，具体的试验条件均有严格的规定，试验时应依照执行。</a:t>
            </a:r>
          </a:p>
        </p:txBody>
      </p:sp>
      <p:grpSp>
        <p:nvGrpSpPr>
          <p:cNvPr id="5735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573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22925611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62" name="Date Placeholder 3"/>
          <p:cNvSpPr>
            <a:spLocks noGrp="1"/>
          </p:cNvSpPr>
          <p:nvPr>
            <p:ph type="dt" sz="half" idx="10"/>
          </p:nvPr>
        </p:nvSpPr>
        <p:spPr/>
        <p:txBody>
          <a:bodyPr/>
          <a:lstStyle/>
          <a:p>
            <a:pPr>
              <a:defRPr/>
            </a:pPr>
            <a:fld id="{8CCD6718-D7AF-4156-9D97-3794FB1C64EB}" type="datetime1">
              <a:rPr lang="zh-CN" altLang="en-US"/>
              <a:pPr>
                <a:defRPr/>
              </a:pPr>
              <a:t>2017/4/25</a:t>
            </a:fld>
            <a:endParaRPr lang="en-US" altLang="zh-CN"/>
          </a:p>
        </p:txBody>
      </p:sp>
      <p:sp>
        <p:nvSpPr>
          <p:cNvPr id="64" name="Slide Number Placeholder 5"/>
          <p:cNvSpPr>
            <a:spLocks noGrp="1"/>
          </p:cNvSpPr>
          <p:nvPr>
            <p:ph type="sldNum" sz="quarter" idx="11"/>
          </p:nvPr>
        </p:nvSpPr>
        <p:spPr>
          <a:xfrm>
            <a:off x="533400" y="6400800"/>
            <a:ext cx="2133600" cy="304800"/>
          </a:xfrm>
        </p:spPr>
        <p:txBody>
          <a:bodyPr/>
          <a:lstStyle/>
          <a:p>
            <a:pPr>
              <a:defRPr/>
            </a:pPr>
            <a:fld id="{69C621AB-3DBF-436C-8C65-D7B4E6337FAE}" type="slidenum">
              <a:rPr lang="zh-CN" altLang="en-US"/>
              <a:pPr>
                <a:defRPr/>
              </a:pPr>
              <a:t>42</a:t>
            </a:fld>
            <a:endParaRPr lang="en-US" altLang="zh-CN" dirty="0"/>
          </a:p>
        </p:txBody>
      </p:sp>
      <p:sp>
        <p:nvSpPr>
          <p:cNvPr id="59397" name="Text Box 3"/>
          <p:cNvSpPr txBox="1">
            <a:spLocks noChangeArrowheads="1"/>
          </p:cNvSpPr>
          <p:nvPr/>
        </p:nvSpPr>
        <p:spPr bwMode="auto">
          <a:xfrm>
            <a:off x="304800" y="1143000"/>
            <a:ext cx="8610600" cy="2179058"/>
          </a:xfrm>
          <a:prstGeom prst="rect">
            <a:avLst/>
          </a:prstGeom>
          <a:noFill/>
          <a:ln w="9525">
            <a:noFill/>
            <a:miter lim="800000"/>
            <a:headEnd/>
            <a:tailEnd/>
          </a:ln>
        </p:spPr>
        <p:txBody>
          <a:bodyPr>
            <a:spAutoFit/>
          </a:bodyPr>
          <a:lstStyle/>
          <a:p>
            <a:pPr marL="342900" indent="-342900">
              <a:lnSpc>
                <a:spcPct val="120000"/>
              </a:lnSpc>
              <a:defRPr/>
            </a:pPr>
            <a:r>
              <a:rPr lang="en-US" altLang="zh-CN" sz="2800" b="1" dirty="0" smtClean="0">
                <a:solidFill>
                  <a:srgbClr val="FFFF00"/>
                </a:solidFill>
              </a:rPr>
              <a:t>7.1.3.2 </a:t>
            </a:r>
            <a:r>
              <a:rPr lang="zh-CN" altLang="en-US" sz="2800" b="1" dirty="0" smtClean="0">
                <a:solidFill>
                  <a:srgbClr val="FFFF00"/>
                </a:solidFill>
              </a:rPr>
              <a:t>危险化学品包</a:t>
            </a:r>
            <a:r>
              <a:rPr lang="zh-CN" altLang="en-US" sz="2800" b="1" dirty="0">
                <a:solidFill>
                  <a:srgbClr val="FFFF00"/>
                </a:solidFill>
              </a:rPr>
              <a:t>装的试验项目</a:t>
            </a:r>
          </a:p>
          <a:p>
            <a:pPr indent="-342900">
              <a:lnSpc>
                <a:spcPct val="120000"/>
              </a:lnSpc>
              <a:defRPr/>
            </a:pPr>
            <a:r>
              <a:rPr lang="zh-CN" altLang="en-US" sz="2400" b="1" dirty="0" smtClean="0"/>
              <a:t>    包</a:t>
            </a:r>
            <a:r>
              <a:rPr lang="zh-CN" altLang="en-US" sz="2400" b="1" dirty="0"/>
              <a:t>装需要检验的项目根据包装类型的不同有所区别，各</a:t>
            </a:r>
            <a:r>
              <a:rPr lang="zh-CN" altLang="en-US" sz="2400" b="1" dirty="0" smtClean="0"/>
              <a:t>类危险化学品包</a:t>
            </a:r>
            <a:r>
              <a:rPr lang="zh-CN" altLang="en-US" sz="2400" b="1" dirty="0"/>
              <a:t>装所需进行的试验项目见下表</a:t>
            </a:r>
            <a:r>
              <a:rPr lang="zh-CN" altLang="en-US" sz="2400" b="1" dirty="0" smtClean="0"/>
              <a:t>。</a:t>
            </a:r>
            <a:endParaRPr lang="en-US" altLang="zh-CN" sz="2400" b="1" dirty="0" smtClean="0"/>
          </a:p>
          <a:p>
            <a:pPr indent="-342900">
              <a:lnSpc>
                <a:spcPct val="120000"/>
              </a:lnSpc>
              <a:defRPr/>
            </a:pPr>
            <a:endParaRPr lang="en-US" altLang="zh-CN" sz="1100" b="1" dirty="0" smtClean="0"/>
          </a:p>
          <a:p>
            <a:pPr indent="-342900">
              <a:lnSpc>
                <a:spcPct val="120000"/>
              </a:lnSpc>
              <a:defRPr/>
            </a:pPr>
            <a:endParaRPr lang="zh-CN" altLang="en-US" sz="100" b="1" dirty="0"/>
          </a:p>
          <a:p>
            <a:pPr marL="342900" indent="-342900" algn="ctr">
              <a:lnSpc>
                <a:spcPct val="120000"/>
              </a:lnSpc>
              <a:defRPr/>
            </a:pPr>
            <a:r>
              <a:rPr lang="zh-CN" altLang="en-US" sz="2400" b="1" dirty="0"/>
              <a:t>各</a:t>
            </a:r>
            <a:r>
              <a:rPr lang="zh-CN" altLang="en-US" sz="2400" b="1" dirty="0" smtClean="0"/>
              <a:t>类危险化学品包</a:t>
            </a:r>
            <a:r>
              <a:rPr lang="zh-CN" altLang="en-US" sz="2400" b="1" dirty="0"/>
              <a:t>装的试验项目</a:t>
            </a:r>
            <a:endParaRPr lang="en-US" altLang="zh-CN" sz="2400" b="1" dirty="0"/>
          </a:p>
        </p:txBody>
      </p:sp>
      <p:graphicFrame>
        <p:nvGraphicFramePr>
          <p:cNvPr id="532622" name="Group 142"/>
          <p:cNvGraphicFramePr>
            <a:graphicFrameLocks noGrp="1"/>
          </p:cNvGraphicFramePr>
          <p:nvPr>
            <p:extLst>
              <p:ext uri="{D42A27DB-BD31-4B8C-83A1-F6EECF244321}">
                <p14:modId xmlns:p14="http://schemas.microsoft.com/office/powerpoint/2010/main" val="1104022636"/>
              </p:ext>
            </p:extLst>
          </p:nvPr>
        </p:nvGraphicFramePr>
        <p:xfrm>
          <a:off x="304802" y="3352800"/>
          <a:ext cx="8610598" cy="2743200"/>
        </p:xfrm>
        <a:graphic>
          <a:graphicData uri="http://schemas.openxmlformats.org/drawingml/2006/table">
            <a:tbl>
              <a:tblPr/>
              <a:tblGrid>
                <a:gridCol w="2790194"/>
                <a:gridCol w="1440100"/>
                <a:gridCol w="1470102"/>
                <a:gridCol w="1455101"/>
                <a:gridCol w="1455101"/>
              </a:tblGrid>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rPr>
                        <a:t>包装类型</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跌落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气密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液压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rPr>
                        <a:t>堆码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铁（钢）桶（罐）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铝桶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rPr>
                        <a:t>塑料桶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rPr>
                        <a:t>胶合板桶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rPr>
                        <a:t>纤维板桶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8432"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584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0616653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62" name="Date Placeholder 3"/>
          <p:cNvSpPr>
            <a:spLocks noGrp="1"/>
          </p:cNvSpPr>
          <p:nvPr>
            <p:ph type="dt" sz="half" idx="10"/>
          </p:nvPr>
        </p:nvSpPr>
        <p:spPr/>
        <p:txBody>
          <a:bodyPr/>
          <a:lstStyle/>
          <a:p>
            <a:pPr>
              <a:defRPr/>
            </a:pPr>
            <a:fld id="{66F65447-CC5A-4171-8BCE-017076984348}" type="datetime1">
              <a:rPr lang="zh-CN" altLang="en-US"/>
              <a:pPr>
                <a:defRPr/>
              </a:pPr>
              <a:t>2017/4/25</a:t>
            </a:fld>
            <a:endParaRPr lang="en-US" altLang="zh-CN"/>
          </a:p>
        </p:txBody>
      </p:sp>
      <p:sp>
        <p:nvSpPr>
          <p:cNvPr id="64" name="Slide Number Placeholder 5"/>
          <p:cNvSpPr>
            <a:spLocks noGrp="1"/>
          </p:cNvSpPr>
          <p:nvPr>
            <p:ph type="sldNum" sz="quarter" idx="11"/>
          </p:nvPr>
        </p:nvSpPr>
        <p:spPr/>
        <p:txBody>
          <a:bodyPr/>
          <a:lstStyle/>
          <a:p>
            <a:pPr>
              <a:defRPr/>
            </a:pPr>
            <a:fld id="{484F5916-AD4D-4A58-933A-CDB2B6031684}" type="slidenum">
              <a:rPr lang="zh-CN" altLang="en-US"/>
              <a:pPr>
                <a:defRPr/>
              </a:pPr>
              <a:t>43</a:t>
            </a:fld>
            <a:endParaRPr lang="en-US" altLang="zh-CN"/>
          </a:p>
        </p:txBody>
      </p:sp>
      <p:sp>
        <p:nvSpPr>
          <p:cNvPr id="59397" name="Text Box 3"/>
          <p:cNvSpPr txBox="1">
            <a:spLocks noChangeArrowheads="1"/>
          </p:cNvSpPr>
          <p:nvPr/>
        </p:nvSpPr>
        <p:spPr bwMode="auto">
          <a:xfrm>
            <a:off x="304800" y="1219200"/>
            <a:ext cx="86106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r>
              <a:rPr lang="en-US" altLang="zh-CN" sz="2800" b="1" dirty="0" smtClean="0">
                <a:solidFill>
                  <a:srgbClr val="FFFF00"/>
                </a:solidFill>
              </a:rPr>
              <a:t>7.1.3.2 </a:t>
            </a:r>
            <a:r>
              <a:rPr lang="zh-CN" altLang="en-US" sz="2800" b="1" dirty="0" smtClean="0">
                <a:solidFill>
                  <a:srgbClr val="FFFF00"/>
                </a:solidFill>
              </a:rPr>
              <a:t>危险化学品包</a:t>
            </a:r>
            <a:r>
              <a:rPr lang="zh-CN" altLang="en-US" sz="2800" b="1" dirty="0">
                <a:solidFill>
                  <a:srgbClr val="FFFF00"/>
                </a:solidFill>
              </a:rPr>
              <a:t>装的试验项</a:t>
            </a:r>
            <a:r>
              <a:rPr lang="zh-CN" altLang="en-US" sz="2800" b="1" dirty="0" smtClean="0">
                <a:solidFill>
                  <a:srgbClr val="FFFF00"/>
                </a:solidFill>
              </a:rPr>
              <a:t>目</a:t>
            </a:r>
            <a:endParaRPr lang="en-US" altLang="zh-CN" sz="2800" b="1" dirty="0" smtClean="0">
              <a:solidFill>
                <a:srgbClr val="FFFF00"/>
              </a:solidFill>
            </a:endParaRPr>
          </a:p>
          <a:p>
            <a:pPr algn="just" eaLnBrk="1" hangingPunct="1"/>
            <a:endParaRPr lang="en-US" altLang="zh-CN" sz="1600" b="1" dirty="0">
              <a:solidFill>
                <a:srgbClr val="FFFF00"/>
              </a:solidFill>
            </a:endParaRPr>
          </a:p>
          <a:p>
            <a:pPr algn="ctr" eaLnBrk="1" hangingPunct="1"/>
            <a:r>
              <a:rPr lang="zh-CN" altLang="en-US" sz="2400" b="1" dirty="0" smtClean="0"/>
              <a:t>各类危险化学品包</a:t>
            </a:r>
            <a:r>
              <a:rPr lang="zh-CN" altLang="en-US" sz="2400" b="1" dirty="0"/>
              <a:t>装的试验项目</a:t>
            </a:r>
            <a:endParaRPr lang="en-US" altLang="zh-CN" sz="2400" b="1" dirty="0"/>
          </a:p>
        </p:txBody>
      </p:sp>
      <p:graphicFrame>
        <p:nvGraphicFramePr>
          <p:cNvPr id="533566" name="Group 62"/>
          <p:cNvGraphicFramePr>
            <a:graphicFrameLocks noGrp="1"/>
          </p:cNvGraphicFramePr>
          <p:nvPr>
            <p:extLst>
              <p:ext uri="{D42A27DB-BD31-4B8C-83A1-F6EECF244321}">
                <p14:modId xmlns:p14="http://schemas.microsoft.com/office/powerpoint/2010/main" val="216726633"/>
              </p:ext>
            </p:extLst>
          </p:nvPr>
        </p:nvGraphicFramePr>
        <p:xfrm>
          <a:off x="381000" y="2667000"/>
          <a:ext cx="8534398" cy="3200400"/>
        </p:xfrm>
        <a:graphic>
          <a:graphicData uri="http://schemas.openxmlformats.org/drawingml/2006/table">
            <a:tbl>
              <a:tblPr/>
              <a:tblGrid>
                <a:gridCol w="2765502"/>
                <a:gridCol w="1442224"/>
                <a:gridCol w="1442224"/>
                <a:gridCol w="1442224"/>
                <a:gridCol w="1442224"/>
              </a:tblGrid>
              <a:tr h="152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rPr>
                        <a:t>包装类型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跌落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气密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液压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堆码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铁皮箱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木箱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胶合板箱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再生木箱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纤维板箱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塑料箱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endPar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9456"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594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2929503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8" name="Date Placeholder 3"/>
          <p:cNvSpPr>
            <a:spLocks noGrp="1"/>
          </p:cNvSpPr>
          <p:nvPr>
            <p:ph type="dt" sz="half" idx="10"/>
          </p:nvPr>
        </p:nvSpPr>
        <p:spPr/>
        <p:txBody>
          <a:bodyPr/>
          <a:lstStyle/>
          <a:p>
            <a:pPr>
              <a:defRPr/>
            </a:pPr>
            <a:fld id="{C08EE046-1E09-4BFA-AE57-14EAC5B24914}" type="datetime1">
              <a:rPr lang="zh-CN" altLang="en-US"/>
              <a:pPr>
                <a:defRPr/>
              </a:pPr>
              <a:t>2017/4/25</a:t>
            </a:fld>
            <a:endParaRPr lang="en-US" altLang="zh-CN"/>
          </a:p>
        </p:txBody>
      </p:sp>
      <p:sp>
        <p:nvSpPr>
          <p:cNvPr id="50" name="Slide Number Placeholder 5"/>
          <p:cNvSpPr>
            <a:spLocks noGrp="1"/>
          </p:cNvSpPr>
          <p:nvPr>
            <p:ph type="sldNum" sz="quarter" idx="11"/>
          </p:nvPr>
        </p:nvSpPr>
        <p:spPr/>
        <p:txBody>
          <a:bodyPr/>
          <a:lstStyle/>
          <a:p>
            <a:pPr>
              <a:defRPr/>
            </a:pPr>
            <a:fld id="{680AE1C8-4094-49A6-88BA-50BC476F0331}" type="slidenum">
              <a:rPr lang="zh-CN" altLang="en-US"/>
              <a:pPr>
                <a:defRPr/>
              </a:pPr>
              <a:t>44</a:t>
            </a:fld>
            <a:endParaRPr lang="en-US" altLang="zh-CN"/>
          </a:p>
        </p:txBody>
      </p:sp>
      <p:sp>
        <p:nvSpPr>
          <p:cNvPr id="60421" name="Text Box 3"/>
          <p:cNvSpPr txBox="1">
            <a:spLocks noChangeArrowheads="1"/>
          </p:cNvSpPr>
          <p:nvPr/>
        </p:nvSpPr>
        <p:spPr bwMode="auto">
          <a:xfrm>
            <a:off x="304800" y="1371600"/>
            <a:ext cx="8610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r>
              <a:rPr lang="en-US" altLang="zh-CN" sz="2800" b="1" dirty="0" smtClean="0">
                <a:solidFill>
                  <a:srgbClr val="FFFF00"/>
                </a:solidFill>
              </a:rPr>
              <a:t>7.1.3.2 </a:t>
            </a:r>
            <a:r>
              <a:rPr lang="zh-CN" altLang="en-US" sz="2800" b="1" dirty="0" smtClean="0">
                <a:solidFill>
                  <a:srgbClr val="FFFF00"/>
                </a:solidFill>
              </a:rPr>
              <a:t>危险化学品包</a:t>
            </a:r>
            <a:r>
              <a:rPr lang="zh-CN" altLang="en-US" sz="2800" b="1" dirty="0">
                <a:solidFill>
                  <a:srgbClr val="FFFF00"/>
                </a:solidFill>
              </a:rPr>
              <a:t>装的试验项</a:t>
            </a:r>
            <a:r>
              <a:rPr lang="zh-CN" altLang="en-US" sz="2800" b="1" dirty="0" smtClean="0">
                <a:solidFill>
                  <a:srgbClr val="FFFF00"/>
                </a:solidFill>
              </a:rPr>
              <a:t>目</a:t>
            </a:r>
            <a:endParaRPr lang="en-US" altLang="zh-CN" sz="2800" b="1" dirty="0" smtClean="0">
              <a:solidFill>
                <a:srgbClr val="FFFF00"/>
              </a:solidFill>
            </a:endParaRPr>
          </a:p>
          <a:p>
            <a:pPr algn="just" eaLnBrk="1" hangingPunct="1"/>
            <a:endParaRPr lang="en-US" altLang="zh-CN" sz="2800" b="1" dirty="0">
              <a:solidFill>
                <a:srgbClr val="FFFF00"/>
              </a:solidFill>
            </a:endParaRPr>
          </a:p>
          <a:p>
            <a:pPr algn="ctr" eaLnBrk="1" hangingPunct="1"/>
            <a:r>
              <a:rPr lang="zh-CN" altLang="en-US" sz="2400" b="1" dirty="0" smtClean="0"/>
              <a:t>各类危险化学品包</a:t>
            </a:r>
            <a:r>
              <a:rPr lang="zh-CN" altLang="en-US" sz="2400" b="1" dirty="0"/>
              <a:t>装的试验项目</a:t>
            </a:r>
            <a:endParaRPr lang="en-US" altLang="zh-CN" sz="2400" b="1" dirty="0"/>
          </a:p>
        </p:txBody>
      </p:sp>
      <p:graphicFrame>
        <p:nvGraphicFramePr>
          <p:cNvPr id="534591" name="Group 63"/>
          <p:cNvGraphicFramePr>
            <a:graphicFrameLocks noGrp="1"/>
          </p:cNvGraphicFramePr>
          <p:nvPr>
            <p:extLst>
              <p:ext uri="{D42A27DB-BD31-4B8C-83A1-F6EECF244321}">
                <p14:modId xmlns:p14="http://schemas.microsoft.com/office/powerpoint/2010/main" val="1714862606"/>
              </p:ext>
            </p:extLst>
          </p:nvPr>
        </p:nvGraphicFramePr>
        <p:xfrm>
          <a:off x="304800" y="2743200"/>
          <a:ext cx="8458198" cy="2286000"/>
        </p:xfrm>
        <a:graphic>
          <a:graphicData uri="http://schemas.openxmlformats.org/drawingml/2006/table">
            <a:tbl>
              <a:tblPr/>
              <a:tblGrid>
                <a:gridCol w="2740810"/>
                <a:gridCol w="1429347"/>
                <a:gridCol w="1429347"/>
                <a:gridCol w="1429347"/>
                <a:gridCol w="1429347"/>
              </a:tblGrid>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rPr>
                        <a:t>包装类型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跌落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气密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液压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堆码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纺织品袋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塑料编织袋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塑料薄膜袋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纸袋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MS Mincho" pitchFamily="49" charset="-128"/>
                          <a:ea typeface="MS Mincho" pitchFamily="49"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rPr>
                        <a:t>X</a:t>
                      </a:r>
                      <a:endParaRPr kumimoji="0" lang="zh-CN" altLang="en-US" sz="2400" b="1" i="0" u="none" strike="noStrike" cap="none" normalizeH="0" baseline="0" dirty="0" smtClean="0">
                        <a:ln>
                          <a:noFill/>
                        </a:ln>
                        <a:solidFill>
                          <a:schemeClr val="tx1"/>
                        </a:solidFill>
                        <a:effectLst>
                          <a:outerShdw blurRad="38100" dist="38100" dir="2700000" algn="tl">
                            <a:srgbClr val="69676D"/>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60466"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60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2440264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36D127D1-339F-4092-A6A9-55A654ABC3E4}"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0BDC9BD8-4634-4216-B97B-12241016CBB0}" type="slidenum">
              <a:rPr lang="zh-CN" altLang="en-US"/>
              <a:pPr>
                <a:defRPr/>
              </a:pPr>
              <a:t>45</a:t>
            </a:fld>
            <a:endParaRPr lang="en-US" altLang="zh-CN"/>
          </a:p>
        </p:txBody>
      </p:sp>
      <p:grpSp>
        <p:nvGrpSpPr>
          <p:cNvPr id="3891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389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 name="Rectangle 1"/>
          <p:cNvSpPr/>
          <p:nvPr/>
        </p:nvSpPr>
        <p:spPr>
          <a:xfrm>
            <a:off x="457200" y="1128280"/>
            <a:ext cx="8382000" cy="5170646"/>
          </a:xfrm>
          <a:prstGeom prst="rect">
            <a:avLst/>
          </a:prstGeom>
        </p:spPr>
        <p:txBody>
          <a:bodyPr wrap="square">
            <a:spAutoFit/>
          </a:bodyPr>
          <a:lstStyle/>
          <a:p>
            <a:pPr algn="just" eaLnBrk="1" hangingPunct="1">
              <a:lnSpc>
                <a:spcPct val="150000"/>
              </a:lnSpc>
            </a:pPr>
            <a:r>
              <a:rPr lang="en-US" altLang="zh-CN" sz="2800" b="1" dirty="0" smtClean="0">
                <a:solidFill>
                  <a:srgbClr val="00FF00"/>
                </a:solidFill>
              </a:rPr>
              <a:t>7.1.4 </a:t>
            </a:r>
            <a:r>
              <a:rPr lang="zh-CN" altLang="en-US" sz="2800" b="1" dirty="0">
                <a:solidFill>
                  <a:srgbClr val="00FF00"/>
                </a:solidFill>
              </a:rPr>
              <a:t>危险货物的包装类别划分及确定</a:t>
            </a:r>
            <a:endParaRPr lang="en-US" altLang="zh-CN" sz="2800" b="1" dirty="0">
              <a:solidFill>
                <a:srgbClr val="00FF00"/>
              </a:solidFill>
            </a:endParaRPr>
          </a:p>
          <a:p>
            <a:pPr algn="just" eaLnBrk="1" hangingPunct="1">
              <a:lnSpc>
                <a:spcPct val="150000"/>
              </a:lnSpc>
            </a:pPr>
            <a:r>
              <a:rPr lang="en-US" altLang="zh-CN" sz="2400" b="1" dirty="0" smtClean="0">
                <a:solidFill>
                  <a:srgbClr val="FFFF00"/>
                </a:solidFill>
              </a:rPr>
              <a:t>7.1.4.1 </a:t>
            </a:r>
            <a:r>
              <a:rPr lang="zh-CN" altLang="en-US" sz="2400" b="1" dirty="0" smtClean="0">
                <a:solidFill>
                  <a:srgbClr val="FFFF00"/>
                </a:solidFill>
              </a:rPr>
              <a:t>总则 </a:t>
            </a:r>
            <a:r>
              <a:rPr lang="en-US" altLang="zh-CN" sz="2400" b="1" dirty="0" smtClean="0">
                <a:solidFill>
                  <a:srgbClr val="FFFF00"/>
                </a:solidFill>
              </a:rPr>
              <a:t>(</a:t>
            </a:r>
            <a:r>
              <a:rPr lang="en-US" altLang="zh-CN" sz="2400" b="1" dirty="0">
                <a:solidFill>
                  <a:srgbClr val="FFFF00"/>
                </a:solidFill>
              </a:rPr>
              <a:t>GB 6944-2012)</a:t>
            </a:r>
          </a:p>
          <a:p>
            <a:pPr algn="just" eaLnBrk="1" hangingPunct="1">
              <a:lnSpc>
                <a:spcPct val="150000"/>
              </a:lnSpc>
            </a:pPr>
            <a:r>
              <a:rPr lang="zh-CN" altLang="en-US" sz="2400" b="1" dirty="0" smtClean="0"/>
              <a:t>为了包装的目的，除了第一类（爆炸品）、第二类（气体）、第七类（放射性物质）、</a:t>
            </a:r>
            <a:r>
              <a:rPr lang="en-US" altLang="zh-CN" sz="2400" b="1" dirty="0" smtClean="0"/>
              <a:t>5.2</a:t>
            </a:r>
            <a:r>
              <a:rPr lang="zh-CN" altLang="en-US" sz="2400" b="1" dirty="0" smtClean="0"/>
              <a:t>项（有机过氧化物）和</a:t>
            </a:r>
            <a:r>
              <a:rPr lang="en-US" altLang="zh-CN" sz="2400" b="1" dirty="0" smtClean="0"/>
              <a:t>6.2</a:t>
            </a:r>
            <a:r>
              <a:rPr lang="zh-CN" altLang="en-US" sz="2400" b="1" dirty="0" smtClean="0"/>
              <a:t>项（感染性物质）物质，以及</a:t>
            </a:r>
            <a:r>
              <a:rPr lang="en-US" altLang="zh-CN" sz="2400" b="1" dirty="0" smtClean="0"/>
              <a:t>4.1</a:t>
            </a:r>
            <a:r>
              <a:rPr lang="zh-CN" altLang="en-US" sz="2400" b="1" dirty="0" smtClean="0"/>
              <a:t>项自反应物质以外的物质，根据其危险程度，划分为三个包装类别：</a:t>
            </a:r>
            <a:endParaRPr lang="en-US" altLang="zh-CN" sz="2400" b="1" dirty="0" smtClean="0"/>
          </a:p>
          <a:p>
            <a:pPr marL="342900" indent="-342900" algn="just" eaLnBrk="1" hangingPunct="1">
              <a:lnSpc>
                <a:spcPct val="150000"/>
              </a:lnSpc>
              <a:buFont typeface="Wingdings" pitchFamily="2" charset="2"/>
              <a:buChar char="Ø"/>
            </a:pPr>
            <a:r>
              <a:rPr lang="en-US" altLang="zh-CN" sz="2400" b="1" dirty="0" smtClean="0"/>
              <a:t>I </a:t>
            </a:r>
            <a:r>
              <a:rPr lang="zh-CN" altLang="en-US" sz="2400" b="1" dirty="0" smtClean="0"/>
              <a:t>类包装：具有高度危险性的物质</a:t>
            </a:r>
            <a:endParaRPr lang="en-US" altLang="zh-CN" sz="2400" b="1" dirty="0" smtClean="0"/>
          </a:p>
          <a:p>
            <a:pPr marL="342900" indent="-342900" algn="just" eaLnBrk="1" hangingPunct="1">
              <a:lnSpc>
                <a:spcPct val="150000"/>
              </a:lnSpc>
              <a:buFont typeface="Wingdings" pitchFamily="2" charset="2"/>
              <a:buChar char="Ø"/>
            </a:pPr>
            <a:r>
              <a:rPr lang="en-US" altLang="zh-CN" sz="2400" b="1" dirty="0" smtClean="0"/>
              <a:t>II </a:t>
            </a:r>
            <a:r>
              <a:rPr lang="zh-CN" altLang="en-US" sz="2400" b="1" dirty="0" smtClean="0"/>
              <a:t>类</a:t>
            </a:r>
            <a:r>
              <a:rPr lang="zh-CN" altLang="en-US" sz="2400" b="1" dirty="0"/>
              <a:t>包装：具</a:t>
            </a:r>
            <a:r>
              <a:rPr lang="zh-CN" altLang="en-US" sz="2400" b="1" dirty="0" smtClean="0"/>
              <a:t>有中等危</a:t>
            </a:r>
            <a:r>
              <a:rPr lang="zh-CN" altLang="en-US" sz="2400" b="1" dirty="0"/>
              <a:t>险性的物</a:t>
            </a:r>
            <a:r>
              <a:rPr lang="zh-CN" altLang="en-US" sz="2400" b="1" dirty="0" smtClean="0"/>
              <a:t>质</a:t>
            </a:r>
            <a:endParaRPr lang="en-US" altLang="zh-CN" sz="2400" b="1" dirty="0" smtClean="0"/>
          </a:p>
          <a:p>
            <a:pPr marL="342900" indent="-342900" algn="just" eaLnBrk="1" hangingPunct="1">
              <a:lnSpc>
                <a:spcPct val="150000"/>
              </a:lnSpc>
              <a:buFont typeface="Wingdings" pitchFamily="2" charset="2"/>
              <a:buChar char="Ø"/>
            </a:pPr>
            <a:r>
              <a:rPr lang="en-US" altLang="zh-CN" sz="2400" b="1" dirty="0" smtClean="0"/>
              <a:t>III </a:t>
            </a:r>
            <a:r>
              <a:rPr lang="zh-CN" altLang="en-US" sz="2400" b="1" dirty="0" smtClean="0"/>
              <a:t>类</a:t>
            </a:r>
            <a:r>
              <a:rPr lang="zh-CN" altLang="en-US" sz="2400" b="1" dirty="0"/>
              <a:t>包装：具</a:t>
            </a:r>
            <a:r>
              <a:rPr lang="zh-CN" altLang="en-US" sz="2400" b="1" dirty="0" smtClean="0"/>
              <a:t>有轻度危</a:t>
            </a:r>
            <a:r>
              <a:rPr lang="zh-CN" altLang="en-US" sz="2400" b="1" dirty="0"/>
              <a:t>险性的物质</a:t>
            </a:r>
            <a:endParaRPr lang="zh-CN" altLang="en-US" sz="2400" dirty="0"/>
          </a:p>
        </p:txBody>
      </p:sp>
    </p:spTree>
    <p:extLst>
      <p:ext uri="{BB962C8B-B14F-4D97-AF65-F5344CB8AC3E}">
        <p14:creationId xmlns:p14="http://schemas.microsoft.com/office/powerpoint/2010/main" val="27641186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36D127D1-339F-4092-A6A9-55A654ABC3E4}"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0BDC9BD8-4634-4216-B97B-12241016CBB0}" type="slidenum">
              <a:rPr lang="zh-CN" altLang="en-US"/>
              <a:pPr>
                <a:defRPr/>
              </a:pPr>
              <a:t>46</a:t>
            </a:fld>
            <a:endParaRPr lang="en-US" altLang="zh-CN"/>
          </a:p>
        </p:txBody>
      </p:sp>
      <p:grpSp>
        <p:nvGrpSpPr>
          <p:cNvPr id="3891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389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 name="Rectangle 1"/>
          <p:cNvSpPr/>
          <p:nvPr/>
        </p:nvSpPr>
        <p:spPr>
          <a:xfrm>
            <a:off x="457200" y="1128280"/>
            <a:ext cx="8382000" cy="2954655"/>
          </a:xfrm>
          <a:prstGeom prst="rect">
            <a:avLst/>
          </a:prstGeom>
        </p:spPr>
        <p:txBody>
          <a:bodyPr wrap="square">
            <a:spAutoFit/>
          </a:bodyPr>
          <a:lstStyle/>
          <a:p>
            <a:pPr algn="just" eaLnBrk="1" hangingPunct="1">
              <a:lnSpc>
                <a:spcPct val="150000"/>
              </a:lnSpc>
            </a:pPr>
            <a:r>
              <a:rPr lang="en-US" altLang="zh-CN" sz="2800" b="1" dirty="0" smtClean="0">
                <a:solidFill>
                  <a:srgbClr val="00FF00"/>
                </a:solidFill>
              </a:rPr>
              <a:t>7.1.4 </a:t>
            </a:r>
            <a:r>
              <a:rPr lang="zh-CN" altLang="en-US" sz="2800" b="1" dirty="0">
                <a:solidFill>
                  <a:srgbClr val="00FF00"/>
                </a:solidFill>
              </a:rPr>
              <a:t>危险货物的包装类别划分及确定</a:t>
            </a:r>
            <a:endParaRPr lang="en-US" altLang="zh-CN" sz="2800" b="1" dirty="0">
              <a:solidFill>
                <a:srgbClr val="00FF00"/>
              </a:solidFill>
            </a:endParaRPr>
          </a:p>
          <a:p>
            <a:pPr algn="just" eaLnBrk="1" hangingPunct="1">
              <a:lnSpc>
                <a:spcPct val="150000"/>
              </a:lnSpc>
            </a:pPr>
            <a:r>
              <a:rPr lang="en-US" altLang="zh-CN" sz="2400" b="1" dirty="0">
                <a:latin typeface="Times New Roman" pitchFamily="18" charset="0"/>
                <a:ea typeface="宋体"/>
                <a:cs typeface="Times New Roman" pitchFamily="18" charset="0"/>
              </a:rPr>
              <a:t>	</a:t>
            </a:r>
            <a:r>
              <a:rPr lang="zh-CN" altLang="en-US" sz="2400" b="1" dirty="0" smtClean="0">
                <a:latin typeface="Times New Roman" pitchFamily="18" charset="0"/>
                <a:ea typeface="宋体"/>
                <a:cs typeface="Times New Roman" pitchFamily="18" charset="0"/>
              </a:rPr>
              <a:t>联</a:t>
            </a:r>
            <a:r>
              <a:rPr lang="zh-CN" altLang="en-US" sz="2400" b="1" dirty="0">
                <a:latin typeface="Times New Roman" pitchFamily="18" charset="0"/>
                <a:ea typeface="宋体"/>
                <a:cs typeface="Times New Roman" pitchFamily="18" charset="0"/>
              </a:rPr>
              <a:t>合国</a:t>
            </a:r>
            <a:r>
              <a:rPr lang="en-US" altLang="zh-CN" sz="2400" b="1" dirty="0">
                <a:solidFill>
                  <a:srgbClr val="FF0000"/>
                </a:solidFill>
                <a:latin typeface="Times New Roman" pitchFamily="18" charset="0"/>
                <a:ea typeface="宋体"/>
                <a:cs typeface="Times New Roman" pitchFamily="18" charset="0"/>
              </a:rPr>
              <a:t>《</a:t>
            </a:r>
            <a:r>
              <a:rPr lang="zh-CN" altLang="en-US" sz="2400" b="1" dirty="0">
                <a:solidFill>
                  <a:srgbClr val="FF0000"/>
                </a:solidFill>
                <a:latin typeface="Times New Roman" pitchFamily="18" charset="0"/>
                <a:ea typeface="宋体"/>
                <a:cs typeface="Times New Roman" pitchFamily="18" charset="0"/>
              </a:rPr>
              <a:t>关于危险货物运输的建议书试验和标准手册</a:t>
            </a:r>
            <a:r>
              <a:rPr lang="en-US" altLang="zh-CN" sz="2400" b="1" dirty="0">
                <a:solidFill>
                  <a:srgbClr val="FF0000"/>
                </a:solidFill>
                <a:latin typeface="Times New Roman" pitchFamily="18" charset="0"/>
                <a:ea typeface="宋体"/>
                <a:cs typeface="Times New Roman" pitchFamily="18" charset="0"/>
              </a:rPr>
              <a:t>》</a:t>
            </a:r>
            <a:r>
              <a:rPr lang="zh-CN" altLang="en-US" sz="2400" b="1" dirty="0">
                <a:latin typeface="Times New Roman" pitchFamily="18" charset="0"/>
                <a:ea typeface="宋体"/>
                <a:cs typeface="Times New Roman" pitchFamily="18" charset="0"/>
              </a:rPr>
              <a:t>（第</a:t>
            </a:r>
            <a:r>
              <a:rPr lang="en-US" altLang="zh-CN" sz="2400" b="1" dirty="0">
                <a:latin typeface="Times New Roman" pitchFamily="18" charset="0"/>
                <a:ea typeface="宋体"/>
                <a:cs typeface="Times New Roman" pitchFamily="18" charset="0"/>
              </a:rPr>
              <a:t>5</a:t>
            </a:r>
            <a:r>
              <a:rPr lang="zh-CN" altLang="en-US" sz="2400" b="1" dirty="0">
                <a:latin typeface="Times New Roman" pitchFamily="18" charset="0"/>
                <a:ea typeface="宋体"/>
                <a:cs typeface="Times New Roman" pitchFamily="18" charset="0"/>
              </a:rPr>
              <a:t>修订版）（以下简称“试验和标准手册</a:t>
            </a:r>
            <a:r>
              <a:rPr lang="zh-CN" altLang="en-US" sz="2400" b="1" dirty="0" smtClean="0">
                <a:latin typeface="Times New Roman" pitchFamily="18" charset="0"/>
                <a:ea typeface="宋体"/>
                <a:cs typeface="Times New Roman" pitchFamily="18" charset="0"/>
              </a:rPr>
              <a:t>”）对于危险化学品的包装分级实验方法进行了详细的规定，危险化学品分包装分级可按此</a:t>
            </a:r>
            <a:r>
              <a:rPr lang="zh-CN" altLang="en-US" sz="2400" b="1" dirty="0">
                <a:latin typeface="Times New Roman" pitchFamily="18" charset="0"/>
                <a:ea typeface="宋体"/>
                <a:cs typeface="Times New Roman" pitchFamily="18" charset="0"/>
              </a:rPr>
              <a:t>试验和标准手</a:t>
            </a:r>
            <a:r>
              <a:rPr lang="zh-CN" altLang="en-US" sz="2400" b="1" dirty="0" smtClean="0">
                <a:latin typeface="Times New Roman" pitchFamily="18" charset="0"/>
                <a:ea typeface="宋体"/>
                <a:cs typeface="Times New Roman" pitchFamily="18" charset="0"/>
              </a:rPr>
              <a:t>册规定的方法确定。</a:t>
            </a:r>
            <a:endParaRPr lang="zh-CN" altLang="en-US" sz="2400" dirty="0"/>
          </a:p>
        </p:txBody>
      </p:sp>
    </p:spTree>
    <p:extLst>
      <p:ext uri="{BB962C8B-B14F-4D97-AF65-F5344CB8AC3E}">
        <p14:creationId xmlns:p14="http://schemas.microsoft.com/office/powerpoint/2010/main" val="15648391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E65F3B37-10B7-498E-AC16-7956D8D96436}"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3D9771FE-E282-46BC-B64F-628EC2D516F1}" type="slidenum">
              <a:rPr lang="zh-CN" altLang="en-US"/>
              <a:pPr>
                <a:defRPr/>
              </a:pPr>
              <a:t>47</a:t>
            </a:fld>
            <a:endParaRPr lang="en-US" altLang="zh-CN"/>
          </a:p>
        </p:txBody>
      </p:sp>
      <p:sp>
        <p:nvSpPr>
          <p:cNvPr id="61445" name="Text Box 4"/>
          <p:cNvSpPr txBox="1">
            <a:spLocks noChangeArrowheads="1"/>
          </p:cNvSpPr>
          <p:nvPr/>
        </p:nvSpPr>
        <p:spPr bwMode="auto">
          <a:xfrm>
            <a:off x="304800" y="1295400"/>
            <a:ext cx="861060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800" b="1" dirty="0">
                <a:solidFill>
                  <a:srgbClr val="FF0066"/>
                </a:solidFill>
              </a:rPr>
              <a:t>7.2 </a:t>
            </a:r>
            <a:r>
              <a:rPr lang="zh-CN" altLang="en-US" sz="2800" b="1" dirty="0" smtClean="0">
                <a:solidFill>
                  <a:srgbClr val="FF0066"/>
                </a:solidFill>
              </a:rPr>
              <a:t>危险化学品运</a:t>
            </a:r>
            <a:r>
              <a:rPr lang="zh-CN" altLang="en-US" sz="2800" b="1" dirty="0">
                <a:solidFill>
                  <a:srgbClr val="FF0066"/>
                </a:solidFill>
              </a:rPr>
              <a:t>输安全</a:t>
            </a:r>
          </a:p>
          <a:p>
            <a:pPr algn="just" eaLnBrk="1" hangingPunct="1">
              <a:lnSpc>
                <a:spcPct val="150000"/>
              </a:lnSpc>
            </a:pPr>
            <a:r>
              <a:rPr lang="zh-CN" altLang="en-US" sz="2400" b="1" dirty="0" smtClean="0"/>
              <a:t>     危险化学品运</a:t>
            </a:r>
            <a:r>
              <a:rPr lang="zh-CN" altLang="en-US" sz="2400" b="1" dirty="0"/>
              <a:t>输安全与否，直接关系社会的稳定和人民生命财产的安全。对</a:t>
            </a:r>
            <a:r>
              <a:rPr lang="zh-CN" altLang="en-US" sz="2400" b="1" dirty="0" smtClean="0"/>
              <a:t>于危险化学品安</a:t>
            </a:r>
            <a:r>
              <a:rPr lang="zh-CN" altLang="en-US" sz="2400" b="1" dirty="0"/>
              <a:t>全运输的一般要求是认真贯彻执行</a:t>
            </a:r>
            <a:r>
              <a:rPr lang="en-US" altLang="zh-CN" sz="2400" b="1" dirty="0">
                <a:solidFill>
                  <a:srgbClr val="FFFF00"/>
                </a:solidFill>
              </a:rPr>
              <a:t>《</a:t>
            </a:r>
            <a:r>
              <a:rPr lang="zh-CN" altLang="en-US" sz="2400" b="1" dirty="0">
                <a:solidFill>
                  <a:srgbClr val="FFFF00"/>
                </a:solidFill>
              </a:rPr>
              <a:t>危险化学品安全管理条例</a:t>
            </a:r>
            <a:r>
              <a:rPr lang="en-US" altLang="zh-CN" sz="2400" b="1" dirty="0" smtClean="0">
                <a:solidFill>
                  <a:srgbClr val="FFFF00"/>
                </a:solidFill>
              </a:rPr>
              <a:t>》《</a:t>
            </a:r>
            <a:r>
              <a:rPr lang="zh-CN" altLang="en-US" sz="2400" b="1" dirty="0" smtClean="0">
                <a:solidFill>
                  <a:srgbClr val="FFFF00"/>
                </a:solidFill>
              </a:rPr>
              <a:t>中人民共和国</a:t>
            </a:r>
            <a:r>
              <a:rPr lang="zh-CN" altLang="en-US" sz="2400" b="1" dirty="0">
                <a:solidFill>
                  <a:srgbClr val="FFFF00"/>
                </a:solidFill>
              </a:rPr>
              <a:t>道路运输条例</a:t>
            </a:r>
            <a:r>
              <a:rPr lang="en-US" altLang="zh-CN" sz="2400" b="1" dirty="0">
                <a:solidFill>
                  <a:srgbClr val="FFFF00"/>
                </a:solidFill>
              </a:rPr>
              <a:t>》</a:t>
            </a:r>
            <a:r>
              <a:rPr lang="zh-CN" altLang="en-US" sz="2400" b="1" dirty="0" smtClean="0"/>
              <a:t>以</a:t>
            </a:r>
            <a:r>
              <a:rPr lang="zh-CN" altLang="en-US" sz="2400" b="1" dirty="0"/>
              <a:t>及其他有关法律和法规的规定</a:t>
            </a:r>
            <a:r>
              <a:rPr lang="zh-CN" altLang="en-US" sz="2400" b="1" dirty="0" smtClean="0"/>
              <a:t>。</a:t>
            </a:r>
            <a:endParaRPr lang="zh-CN" altLang="en-US" sz="2400" b="1" dirty="0"/>
          </a:p>
        </p:txBody>
      </p:sp>
      <p:grpSp>
        <p:nvGrpSpPr>
          <p:cNvPr id="6144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614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1598880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2DE3A709-356B-4D16-8551-A0DE2AB6B400}"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2F91CE47-0104-4E8C-992E-028F81EF0FCB}" type="slidenum">
              <a:rPr lang="zh-CN" altLang="en-US"/>
              <a:pPr>
                <a:defRPr/>
              </a:pPr>
              <a:t>48</a:t>
            </a:fld>
            <a:endParaRPr lang="en-US" altLang="zh-CN" dirty="0"/>
          </a:p>
        </p:txBody>
      </p:sp>
      <p:grpSp>
        <p:nvGrpSpPr>
          <p:cNvPr id="6349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634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aphicFrame>
        <p:nvGraphicFramePr>
          <p:cNvPr id="2" name="Chart 1"/>
          <p:cNvGraphicFramePr/>
          <p:nvPr>
            <p:extLst>
              <p:ext uri="{D42A27DB-BD31-4B8C-83A1-F6EECF244321}">
                <p14:modId xmlns:p14="http://schemas.microsoft.com/office/powerpoint/2010/main" val="1206656643"/>
              </p:ext>
            </p:extLst>
          </p:nvPr>
        </p:nvGraphicFramePr>
        <p:xfrm>
          <a:off x="990600" y="1930797"/>
          <a:ext cx="7315200" cy="44704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 Box 3"/>
          <p:cNvSpPr txBox="1">
            <a:spLocks noChangeArrowheads="1"/>
          </p:cNvSpPr>
          <p:nvPr/>
        </p:nvSpPr>
        <p:spPr bwMode="auto">
          <a:xfrm>
            <a:off x="652462" y="1371600"/>
            <a:ext cx="7315200" cy="54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just" eaLnBrk="1" hangingPunct="1">
              <a:lnSpc>
                <a:spcPts val="3900"/>
              </a:lnSpc>
            </a:pPr>
            <a:r>
              <a:rPr lang="en-US" altLang="zh-CN" sz="2800" b="1" dirty="0" smtClean="0">
                <a:solidFill>
                  <a:srgbClr val="00CC00"/>
                </a:solidFill>
              </a:rPr>
              <a:t>7.2.1 </a:t>
            </a:r>
            <a:r>
              <a:rPr lang="zh-CN" altLang="en-US" sz="2800" b="1" dirty="0" smtClean="0">
                <a:solidFill>
                  <a:srgbClr val="00CC00"/>
                </a:solidFill>
              </a:rPr>
              <a:t>中国危险化学品运</a:t>
            </a:r>
            <a:r>
              <a:rPr lang="zh-CN" altLang="en-US" sz="2800" b="1" dirty="0">
                <a:solidFill>
                  <a:srgbClr val="00CC00"/>
                </a:solidFill>
              </a:rPr>
              <a:t>输概</a:t>
            </a:r>
            <a:r>
              <a:rPr lang="zh-CN" altLang="en-US" sz="2800" b="1" dirty="0" smtClean="0">
                <a:solidFill>
                  <a:srgbClr val="00CC00"/>
                </a:solidFill>
              </a:rPr>
              <a:t>况</a:t>
            </a:r>
            <a:endParaRPr lang="zh-CN" altLang="en-US" sz="2800" b="1" dirty="0">
              <a:solidFill>
                <a:srgbClr val="00CC00"/>
              </a:solidFill>
            </a:endParaRPr>
          </a:p>
        </p:txBody>
      </p:sp>
    </p:spTree>
    <p:extLst>
      <p:ext uri="{BB962C8B-B14F-4D97-AF65-F5344CB8AC3E}">
        <p14:creationId xmlns:p14="http://schemas.microsoft.com/office/powerpoint/2010/main" val="33438652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2DE3A709-356B-4D16-8551-A0DE2AB6B400}"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2F91CE47-0104-4E8C-992E-028F81EF0FCB}" type="slidenum">
              <a:rPr lang="zh-CN" altLang="en-US"/>
              <a:pPr>
                <a:defRPr/>
              </a:pPr>
              <a:t>49</a:t>
            </a:fld>
            <a:endParaRPr lang="en-US" altLang="zh-CN" dirty="0"/>
          </a:p>
        </p:txBody>
      </p:sp>
      <p:grpSp>
        <p:nvGrpSpPr>
          <p:cNvPr id="6349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634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3" name="Rectangle 2"/>
          <p:cNvSpPr/>
          <p:nvPr/>
        </p:nvSpPr>
        <p:spPr>
          <a:xfrm>
            <a:off x="304800" y="1447800"/>
            <a:ext cx="8458200" cy="1682577"/>
          </a:xfrm>
          <a:prstGeom prst="rect">
            <a:avLst/>
          </a:prstGeom>
        </p:spPr>
        <p:txBody>
          <a:bodyPr wrap="square">
            <a:spAutoFit/>
          </a:bodyPr>
          <a:lstStyle/>
          <a:p>
            <a:pPr algn="just">
              <a:lnSpc>
                <a:spcPct val="150000"/>
              </a:lnSpc>
            </a:pPr>
            <a:r>
              <a:rPr lang="zh-CN" altLang="zh-CN" sz="2400" b="1" dirty="0"/>
              <a:t>危化品运输车辆主要分罐车、厢式车等类型</a:t>
            </a:r>
            <a:r>
              <a:rPr lang="zh-CN" altLang="zh-CN" sz="2400" b="1" dirty="0" smtClean="0"/>
              <a:t>，据统</a:t>
            </a:r>
            <a:r>
              <a:rPr lang="zh-CN" altLang="zh-CN" sz="2400" b="1" dirty="0"/>
              <a:t>计，目前我国危化品罐车规模达到</a:t>
            </a:r>
            <a:r>
              <a:rPr lang="en-US" altLang="zh-CN" sz="2400" b="1" dirty="0"/>
              <a:t>18.76</a:t>
            </a:r>
            <a:r>
              <a:rPr lang="zh-CN" altLang="zh-CN" sz="2400" b="1" dirty="0"/>
              <a:t>万辆，占比已经超</a:t>
            </a:r>
            <a:r>
              <a:rPr lang="zh-CN" altLang="zh-CN" sz="2400" b="1" dirty="0" smtClean="0"/>
              <a:t>过</a:t>
            </a:r>
            <a:r>
              <a:rPr lang="en-US" altLang="zh-CN" sz="2400" b="1" dirty="0" smtClean="0"/>
              <a:t>50</a:t>
            </a:r>
            <a:r>
              <a:rPr lang="en-US" altLang="zh-CN" sz="2400" b="1" dirty="0"/>
              <a:t>%</a:t>
            </a:r>
            <a:r>
              <a:rPr lang="zh-CN" altLang="zh-CN" sz="2400" b="1" dirty="0"/>
              <a:t>，达到</a:t>
            </a:r>
            <a:r>
              <a:rPr lang="en-US" altLang="zh-CN" sz="2400" b="1" dirty="0" smtClean="0"/>
              <a:t>51.5%</a:t>
            </a:r>
            <a:r>
              <a:rPr lang="zh-CN" altLang="zh-CN" dirty="0" smtClean="0"/>
              <a:t>。</a:t>
            </a:r>
            <a:endParaRPr lang="en-US" altLang="zh-CN" sz="2400" b="1" dirty="0" smtClean="0"/>
          </a:p>
        </p:txBody>
      </p:sp>
      <p:graphicFrame>
        <p:nvGraphicFramePr>
          <p:cNvPr id="5" name="Table 4"/>
          <p:cNvGraphicFramePr>
            <a:graphicFrameLocks noGrp="1"/>
          </p:cNvGraphicFramePr>
          <p:nvPr>
            <p:extLst>
              <p:ext uri="{D42A27DB-BD31-4B8C-83A1-F6EECF244321}">
                <p14:modId xmlns:p14="http://schemas.microsoft.com/office/powerpoint/2010/main" val="4008279767"/>
              </p:ext>
            </p:extLst>
          </p:nvPr>
        </p:nvGraphicFramePr>
        <p:xfrm>
          <a:off x="609600" y="3429000"/>
          <a:ext cx="8107076" cy="1905000"/>
        </p:xfrm>
        <a:graphic>
          <a:graphicData uri="http://schemas.openxmlformats.org/drawingml/2006/table">
            <a:tbl>
              <a:tblPr firstRow="1" bandRow="1">
                <a:tableStyleId>{5C22544A-7EE6-4342-B048-85BDC9FD1C3A}</a:tableStyleId>
              </a:tblPr>
              <a:tblGrid>
                <a:gridCol w="2026769"/>
                <a:gridCol w="2026769"/>
                <a:gridCol w="2026769"/>
                <a:gridCol w="2026769"/>
              </a:tblGrid>
              <a:tr h="457200">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t>2016</a:t>
                      </a:r>
                      <a:r>
                        <a:rPr lang="zh-CN" altLang="zh-CN" sz="2400" b="1" dirty="0" smtClean="0"/>
                        <a:t>年类型车辆数量及占</a:t>
                      </a:r>
                      <a:r>
                        <a:rPr lang="zh-CN" altLang="en-US" sz="2400" b="1" dirty="0" smtClean="0"/>
                        <a:t>比</a:t>
                      </a:r>
                    </a:p>
                  </a:txBody>
                  <a:tcPr/>
                </a:tc>
                <a:tc hMerge="1">
                  <a:txBody>
                    <a:bodyPr/>
                    <a:lstStyle/>
                    <a:p>
                      <a:pPr algn="ctr"/>
                      <a:endParaRPr lang="zh-CN" altLang="en-US" sz="2400" dirty="0"/>
                    </a:p>
                  </a:txBody>
                  <a:tcPr/>
                </a:tc>
                <a:tc hMerge="1">
                  <a:txBody>
                    <a:bodyPr/>
                    <a:lstStyle/>
                    <a:p>
                      <a:pPr algn="ctr"/>
                      <a:endParaRPr lang="zh-CN" altLang="en-US" sz="2400" dirty="0"/>
                    </a:p>
                  </a:txBody>
                  <a:tcPr/>
                </a:tc>
                <a:tc hMerge="1">
                  <a:txBody>
                    <a:bodyPr/>
                    <a:lstStyle/>
                    <a:p>
                      <a:pPr algn="ctr"/>
                      <a:endParaRPr lang="zh-CN" altLang="en-US" sz="2400" dirty="0"/>
                    </a:p>
                  </a:txBody>
                  <a:tcPr/>
                </a:tc>
              </a:tr>
              <a:tr h="533400">
                <a:tc>
                  <a:txBody>
                    <a:bodyPr/>
                    <a:lstStyle/>
                    <a:p>
                      <a:pPr algn="ctr"/>
                      <a:r>
                        <a:rPr lang="zh-CN" altLang="en-US" sz="2400" dirty="0" smtClean="0"/>
                        <a:t>车辆类型</a:t>
                      </a:r>
                      <a:endParaRPr lang="zh-CN" altLang="en-US" sz="2400" dirty="0"/>
                    </a:p>
                  </a:txBody>
                  <a:tcPr/>
                </a:tc>
                <a:tc>
                  <a:txBody>
                    <a:bodyPr/>
                    <a:lstStyle/>
                    <a:p>
                      <a:pPr algn="ctr"/>
                      <a:r>
                        <a:rPr lang="zh-CN" altLang="en-US" sz="2400" dirty="0" smtClean="0"/>
                        <a:t>罐车</a:t>
                      </a:r>
                      <a:endParaRPr lang="zh-CN" altLang="en-US" sz="2400" dirty="0"/>
                    </a:p>
                  </a:txBody>
                  <a:tcPr/>
                </a:tc>
                <a:tc>
                  <a:txBody>
                    <a:bodyPr/>
                    <a:lstStyle/>
                    <a:p>
                      <a:pPr algn="ctr"/>
                      <a:r>
                        <a:rPr lang="zh-CN" altLang="en-US" sz="2400" dirty="0" smtClean="0"/>
                        <a:t>厢式车</a:t>
                      </a:r>
                      <a:endParaRPr lang="zh-CN" altLang="en-US" sz="2400" dirty="0"/>
                    </a:p>
                  </a:txBody>
                  <a:tcPr/>
                </a:tc>
                <a:tc>
                  <a:txBody>
                    <a:bodyPr/>
                    <a:lstStyle/>
                    <a:p>
                      <a:pPr algn="ctr"/>
                      <a:r>
                        <a:rPr lang="zh-CN" altLang="en-US" sz="2400" dirty="0" smtClean="0"/>
                        <a:t>其他车辆</a:t>
                      </a:r>
                      <a:endParaRPr lang="zh-CN" altLang="en-US" sz="2400" dirty="0"/>
                    </a:p>
                  </a:txBody>
                  <a:tcPr/>
                </a:tc>
              </a:tr>
              <a:tr h="370840">
                <a:tc>
                  <a:txBody>
                    <a:bodyPr/>
                    <a:lstStyle/>
                    <a:p>
                      <a:pPr algn="ctr"/>
                      <a:r>
                        <a:rPr lang="zh-CN" altLang="en-US" sz="2400" dirty="0" smtClean="0"/>
                        <a:t>数量</a:t>
                      </a:r>
                      <a:endParaRPr lang="zh-CN" altLang="en-US" sz="2400" dirty="0"/>
                    </a:p>
                  </a:txBody>
                  <a:tcPr/>
                </a:tc>
                <a:tc>
                  <a:txBody>
                    <a:bodyPr/>
                    <a:lstStyle/>
                    <a:p>
                      <a:pPr algn="ctr"/>
                      <a:r>
                        <a:rPr lang="en-US" altLang="zh-CN" sz="2400" dirty="0" smtClean="0"/>
                        <a:t>18.77</a:t>
                      </a:r>
                      <a:endParaRPr lang="zh-CN" altLang="en-US" sz="2400" dirty="0"/>
                    </a:p>
                  </a:txBody>
                  <a:tcPr/>
                </a:tc>
                <a:tc>
                  <a:txBody>
                    <a:bodyPr/>
                    <a:lstStyle/>
                    <a:p>
                      <a:pPr algn="ctr"/>
                      <a:r>
                        <a:rPr lang="en-US" altLang="zh-CN" sz="2400" dirty="0" smtClean="0"/>
                        <a:t>5.91</a:t>
                      </a:r>
                      <a:endParaRPr lang="zh-CN" altLang="en-US" sz="2400" dirty="0"/>
                    </a:p>
                  </a:txBody>
                  <a:tcPr/>
                </a:tc>
                <a:tc>
                  <a:txBody>
                    <a:bodyPr/>
                    <a:lstStyle/>
                    <a:p>
                      <a:pPr algn="ctr"/>
                      <a:r>
                        <a:rPr lang="en-US" altLang="zh-CN" sz="2400" dirty="0" smtClean="0"/>
                        <a:t>11.75</a:t>
                      </a:r>
                      <a:endParaRPr lang="zh-CN" altLang="en-US" sz="2400" dirty="0"/>
                    </a:p>
                  </a:txBody>
                  <a:tcPr/>
                </a:tc>
              </a:tr>
              <a:tr h="370840">
                <a:tc>
                  <a:txBody>
                    <a:bodyPr/>
                    <a:lstStyle/>
                    <a:p>
                      <a:pPr algn="ctr"/>
                      <a:r>
                        <a:rPr lang="zh-CN" altLang="en-US" sz="2400" dirty="0" smtClean="0"/>
                        <a:t>比例</a:t>
                      </a:r>
                      <a:endParaRPr lang="zh-CN" altLang="en-US" sz="2400" dirty="0"/>
                    </a:p>
                  </a:txBody>
                  <a:tcPr/>
                </a:tc>
                <a:tc>
                  <a:txBody>
                    <a:bodyPr/>
                    <a:lstStyle/>
                    <a:p>
                      <a:pPr algn="ctr"/>
                      <a:r>
                        <a:rPr lang="en-US" altLang="zh-CN" sz="2400" dirty="0" smtClean="0"/>
                        <a:t>51.5</a:t>
                      </a:r>
                      <a:endParaRPr lang="zh-CN" altLang="en-US" sz="2400" dirty="0"/>
                    </a:p>
                  </a:txBody>
                  <a:tcPr/>
                </a:tc>
                <a:tc>
                  <a:txBody>
                    <a:bodyPr/>
                    <a:lstStyle/>
                    <a:p>
                      <a:pPr algn="ctr"/>
                      <a:r>
                        <a:rPr lang="en-US" altLang="zh-CN" sz="2400" dirty="0" smtClean="0"/>
                        <a:t>16.2</a:t>
                      </a:r>
                      <a:endParaRPr lang="zh-CN" altLang="en-US" sz="2400" dirty="0"/>
                    </a:p>
                  </a:txBody>
                  <a:tcPr/>
                </a:tc>
                <a:tc>
                  <a:txBody>
                    <a:bodyPr/>
                    <a:lstStyle/>
                    <a:p>
                      <a:pPr algn="ctr"/>
                      <a:r>
                        <a:rPr lang="en-US" altLang="zh-CN" sz="2400" dirty="0" smtClean="0"/>
                        <a:t>32.3</a:t>
                      </a:r>
                      <a:endParaRPr lang="zh-CN" altLang="en-US" sz="2400" dirty="0"/>
                    </a:p>
                  </a:txBody>
                  <a:tcPr/>
                </a:tc>
              </a:tr>
            </a:tbl>
          </a:graphicData>
        </a:graphic>
      </p:graphicFrame>
    </p:spTree>
    <p:extLst>
      <p:ext uri="{BB962C8B-B14F-4D97-AF65-F5344CB8AC3E}">
        <p14:creationId xmlns:p14="http://schemas.microsoft.com/office/powerpoint/2010/main" val="1511699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ACF267CE-1B92-4C10-854B-3F3F6C0C7ED2}"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36ACCA05-7B7C-4B1C-9653-2639B4B2AC5B}" type="slidenum">
              <a:rPr lang="zh-CN" altLang="en-US"/>
              <a:pPr>
                <a:defRPr/>
              </a:pPr>
              <a:t>5</a:t>
            </a:fld>
            <a:endParaRPr lang="en-US" altLang="zh-CN"/>
          </a:p>
        </p:txBody>
      </p:sp>
      <p:sp>
        <p:nvSpPr>
          <p:cNvPr id="7173" name="Text Box 4"/>
          <p:cNvSpPr txBox="1">
            <a:spLocks noChangeArrowheads="1"/>
          </p:cNvSpPr>
          <p:nvPr/>
        </p:nvSpPr>
        <p:spPr bwMode="auto">
          <a:xfrm>
            <a:off x="228600" y="1295400"/>
            <a:ext cx="86868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40000"/>
              </a:lnSpc>
            </a:pPr>
            <a:r>
              <a:rPr lang="en-US" altLang="zh-CN" sz="2800" b="1" dirty="0">
                <a:solidFill>
                  <a:srgbClr val="00FF00"/>
                </a:solidFill>
              </a:rPr>
              <a:t>7.1.1.2 </a:t>
            </a:r>
            <a:r>
              <a:rPr lang="zh-CN" altLang="en-US" sz="2800" b="1" dirty="0">
                <a:solidFill>
                  <a:srgbClr val="00FF00"/>
                </a:solidFill>
              </a:rPr>
              <a:t>包装的分类</a:t>
            </a:r>
          </a:p>
          <a:p>
            <a:pPr algn="just" eaLnBrk="1" hangingPunct="1">
              <a:lnSpc>
                <a:spcPct val="140000"/>
              </a:lnSpc>
            </a:pPr>
            <a:r>
              <a:rPr lang="zh-CN" altLang="en-US" sz="2400" b="1" dirty="0">
                <a:solidFill>
                  <a:srgbClr val="FFFF00"/>
                </a:solidFill>
              </a:rPr>
              <a:t>（</a:t>
            </a:r>
            <a:r>
              <a:rPr lang="en-US" altLang="zh-CN" sz="2400" b="1" dirty="0">
                <a:solidFill>
                  <a:srgbClr val="FFFF00"/>
                </a:solidFill>
              </a:rPr>
              <a:t>2</a:t>
            </a:r>
            <a:r>
              <a:rPr lang="zh-CN" altLang="en-US" sz="2400" b="1" dirty="0">
                <a:solidFill>
                  <a:srgbClr val="FFFF00"/>
                </a:solidFill>
              </a:rPr>
              <a:t>）按照用途分类</a:t>
            </a:r>
          </a:p>
          <a:p>
            <a:pPr algn="just" eaLnBrk="1" hangingPunct="1">
              <a:lnSpc>
                <a:spcPct val="140000"/>
              </a:lnSpc>
            </a:pPr>
            <a:r>
              <a:rPr lang="zh-CN" altLang="en-US" sz="2400" b="1" dirty="0">
                <a:solidFill>
                  <a:srgbClr val="FF33CC"/>
                </a:solidFill>
              </a:rPr>
              <a:t>专用包装</a:t>
            </a:r>
            <a:r>
              <a:rPr lang="en-US" altLang="zh-CN" sz="2400" b="1" dirty="0">
                <a:solidFill>
                  <a:srgbClr val="FF33CC"/>
                </a:solidFill>
              </a:rPr>
              <a:t>:</a:t>
            </a:r>
            <a:r>
              <a:rPr lang="en-US" altLang="zh-CN" sz="2400" b="1" dirty="0"/>
              <a:t> </a:t>
            </a:r>
            <a:r>
              <a:rPr lang="zh-CN" altLang="en-US" sz="2400" b="1" dirty="0"/>
              <a:t>只能用于某一种物品的包装。如易挥发和易燃的汽油采用密封的铁桶包装；腐蚀品中的硝酸、硫酸采用耐酸陶瓷坛（瓶）包装等。</a:t>
            </a:r>
          </a:p>
          <a:p>
            <a:pPr algn="just" eaLnBrk="1" hangingPunct="1">
              <a:lnSpc>
                <a:spcPct val="140000"/>
              </a:lnSpc>
            </a:pPr>
            <a:r>
              <a:rPr lang="zh-CN" altLang="en-US" sz="2400" b="1" dirty="0">
                <a:solidFill>
                  <a:srgbClr val="FF33CC"/>
                </a:solidFill>
              </a:rPr>
              <a:t>调用包装</a:t>
            </a:r>
            <a:r>
              <a:rPr lang="en-US" altLang="zh-CN" sz="2400" b="1" dirty="0">
                <a:solidFill>
                  <a:srgbClr val="FF33CC"/>
                </a:solidFill>
              </a:rPr>
              <a:t>:</a:t>
            </a:r>
            <a:r>
              <a:rPr lang="en-US" altLang="zh-CN" sz="2400" b="1" dirty="0"/>
              <a:t> </a:t>
            </a:r>
            <a:r>
              <a:rPr lang="zh-CN" altLang="en-US" sz="2400" b="1" dirty="0"/>
              <a:t>指适宜盛装多种物品的包装，如木箱、麻袋、玻璃瓶之类。</a:t>
            </a:r>
          </a:p>
        </p:txBody>
      </p:sp>
      <p:grpSp>
        <p:nvGrpSpPr>
          <p:cNvPr id="717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1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2DE3A709-356B-4D16-8551-A0DE2AB6B400}"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2F91CE47-0104-4E8C-992E-028F81EF0FCB}" type="slidenum">
              <a:rPr lang="zh-CN" altLang="en-US"/>
              <a:pPr>
                <a:defRPr/>
              </a:pPr>
              <a:t>50</a:t>
            </a:fld>
            <a:endParaRPr lang="en-US" altLang="zh-CN" dirty="0"/>
          </a:p>
        </p:txBody>
      </p:sp>
      <p:grpSp>
        <p:nvGrpSpPr>
          <p:cNvPr id="6349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634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aphicFrame>
        <p:nvGraphicFramePr>
          <p:cNvPr id="2" name="Chart 1"/>
          <p:cNvGraphicFramePr/>
          <p:nvPr>
            <p:extLst>
              <p:ext uri="{D42A27DB-BD31-4B8C-83A1-F6EECF244321}">
                <p14:modId xmlns:p14="http://schemas.microsoft.com/office/powerpoint/2010/main" val="1830397386"/>
              </p:ext>
            </p:extLst>
          </p:nvPr>
        </p:nvGraphicFramePr>
        <p:xfrm>
          <a:off x="423862" y="2362200"/>
          <a:ext cx="83820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457200" y="1172441"/>
            <a:ext cx="8458200" cy="1200329"/>
          </a:xfrm>
          <a:prstGeom prst="rect">
            <a:avLst/>
          </a:prstGeom>
        </p:spPr>
        <p:txBody>
          <a:bodyPr wrap="square">
            <a:spAutoFit/>
          </a:bodyPr>
          <a:lstStyle/>
          <a:p>
            <a:pPr>
              <a:lnSpc>
                <a:spcPct val="150000"/>
              </a:lnSpc>
            </a:pPr>
            <a:r>
              <a:rPr lang="en-US" altLang="zh-CN" sz="2400" b="1" dirty="0" smtClean="0"/>
              <a:t>2016</a:t>
            </a:r>
            <a:r>
              <a:rPr lang="zh-CN" altLang="zh-CN" sz="2400" b="1" dirty="0" smtClean="0"/>
              <a:t>年我</a:t>
            </a:r>
            <a:r>
              <a:rPr lang="zh-CN" altLang="zh-CN" sz="2400" b="1" dirty="0"/>
              <a:t>国危险货物运输的车辆的吨位总规模达到</a:t>
            </a:r>
            <a:r>
              <a:rPr lang="en-US" altLang="zh-CN" sz="2400" b="1" dirty="0" smtClean="0"/>
              <a:t>564.6</a:t>
            </a:r>
            <a:r>
              <a:rPr lang="zh-CN" altLang="en-US" sz="2400" b="1" dirty="0" smtClean="0"/>
              <a:t>万</a:t>
            </a:r>
            <a:r>
              <a:rPr lang="zh-CN" altLang="zh-CN" sz="2400" b="1" dirty="0" smtClean="0"/>
              <a:t>吨</a:t>
            </a:r>
            <a:r>
              <a:rPr lang="zh-CN" altLang="zh-CN" sz="2400" b="1" dirty="0"/>
              <a:t>，各地区车辆总吨位数具体如下：</a:t>
            </a:r>
          </a:p>
        </p:txBody>
      </p:sp>
    </p:spTree>
    <p:extLst>
      <p:ext uri="{BB962C8B-B14F-4D97-AF65-F5344CB8AC3E}">
        <p14:creationId xmlns:p14="http://schemas.microsoft.com/office/powerpoint/2010/main" val="28495161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2DE3A709-356B-4D16-8551-A0DE2AB6B400}"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2F91CE47-0104-4E8C-992E-028F81EF0FCB}" type="slidenum">
              <a:rPr lang="zh-CN" altLang="en-US"/>
              <a:pPr>
                <a:defRPr/>
              </a:pPr>
              <a:t>51</a:t>
            </a:fld>
            <a:endParaRPr lang="en-US" altLang="zh-CN" dirty="0"/>
          </a:p>
        </p:txBody>
      </p:sp>
      <p:grpSp>
        <p:nvGrpSpPr>
          <p:cNvPr id="6349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634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7" name="Rectangle 6"/>
          <p:cNvSpPr/>
          <p:nvPr/>
        </p:nvSpPr>
        <p:spPr>
          <a:xfrm>
            <a:off x="381000" y="1447800"/>
            <a:ext cx="8458200" cy="3416320"/>
          </a:xfrm>
          <a:prstGeom prst="rect">
            <a:avLst/>
          </a:prstGeom>
        </p:spPr>
        <p:txBody>
          <a:bodyPr wrap="square">
            <a:spAutoFit/>
          </a:bodyPr>
          <a:lstStyle/>
          <a:p>
            <a:pPr>
              <a:lnSpc>
                <a:spcPct val="150000"/>
              </a:lnSpc>
            </a:pPr>
            <a:r>
              <a:rPr lang="zh-CN" altLang="zh-CN" sz="2400" b="1" dirty="0" smtClean="0"/>
              <a:t>道</a:t>
            </a:r>
            <a:r>
              <a:rPr lang="zh-CN" altLang="zh-CN" sz="2400" b="1" dirty="0"/>
              <a:t>路运输业从业人员主要包括驾驶员、押运员和装卸管理员</a:t>
            </a:r>
            <a:r>
              <a:rPr lang="zh-CN" altLang="zh-CN" sz="2400" b="1" dirty="0" smtClean="0"/>
              <a:t>等。</a:t>
            </a:r>
            <a:r>
              <a:rPr lang="en-US" altLang="zh-CN" sz="2400" b="1" dirty="0" smtClean="0"/>
              <a:t> </a:t>
            </a:r>
            <a:r>
              <a:rPr lang="en-US" altLang="zh-CN" sz="2400" b="1" dirty="0"/>
              <a:t>2016</a:t>
            </a:r>
            <a:r>
              <a:rPr lang="zh-CN" altLang="en-US" sz="2400" b="1" dirty="0"/>
              <a:t>年，</a:t>
            </a:r>
            <a:r>
              <a:rPr lang="zh-CN" altLang="zh-CN" sz="2400" b="1" dirty="0" smtClean="0"/>
              <a:t>我</a:t>
            </a:r>
            <a:r>
              <a:rPr lang="zh-CN" altLang="zh-CN" sz="2400" b="1" dirty="0"/>
              <a:t>国道路运输从业人员约</a:t>
            </a:r>
            <a:r>
              <a:rPr lang="en-US" altLang="zh-CN" sz="2400" b="1" dirty="0"/>
              <a:t>3200</a:t>
            </a:r>
            <a:r>
              <a:rPr lang="zh-CN" altLang="zh-CN" sz="2400" b="1" dirty="0"/>
              <a:t>万人，其中从事危化品运输的驾驶员、押运员和装卸管理员共约</a:t>
            </a:r>
            <a:r>
              <a:rPr lang="en-US" altLang="zh-CN" sz="2400" b="1" dirty="0"/>
              <a:t>130</a:t>
            </a:r>
            <a:r>
              <a:rPr lang="zh-CN" altLang="zh-CN" sz="2400" b="1" dirty="0"/>
              <a:t>万人，约占全国整体道路运输业从业人员的</a:t>
            </a:r>
            <a:r>
              <a:rPr lang="en-US" altLang="zh-CN" sz="2400" b="1" dirty="0"/>
              <a:t>4%</a:t>
            </a:r>
            <a:r>
              <a:rPr lang="zh-CN" altLang="zh-CN" sz="2400" b="1" dirty="0" smtClean="0"/>
              <a:t>。全</a:t>
            </a:r>
            <a:r>
              <a:rPr lang="zh-CN" altLang="zh-CN" sz="2400" b="1" dirty="0"/>
              <a:t>国危险货物运输驾驶员、押运员和装卸管理员数量分别为</a:t>
            </a:r>
            <a:r>
              <a:rPr lang="en-US" altLang="zh-CN" sz="2400" b="1" dirty="0"/>
              <a:t>64.17</a:t>
            </a:r>
            <a:r>
              <a:rPr lang="zh-CN" altLang="zh-CN" sz="2400" b="1" dirty="0"/>
              <a:t>万人、</a:t>
            </a:r>
            <a:r>
              <a:rPr lang="en-US" altLang="zh-CN" sz="2400" b="1" dirty="0"/>
              <a:t>59.23</a:t>
            </a:r>
            <a:r>
              <a:rPr lang="zh-CN" altLang="zh-CN" sz="2400" b="1" dirty="0"/>
              <a:t>万人和</a:t>
            </a:r>
            <a:r>
              <a:rPr lang="en-US" altLang="zh-CN" sz="2400" b="1" dirty="0"/>
              <a:t>8.23</a:t>
            </a:r>
            <a:r>
              <a:rPr lang="zh-CN" altLang="zh-CN" sz="2400" b="1" dirty="0"/>
              <a:t>万人，其中驾驶员数量最多</a:t>
            </a:r>
            <a:r>
              <a:rPr lang="zh-CN" altLang="zh-CN" sz="2400" b="1" dirty="0" smtClean="0"/>
              <a:t>。</a:t>
            </a:r>
            <a:endParaRPr lang="zh-CN" altLang="zh-CN" sz="2400" b="1" dirty="0"/>
          </a:p>
        </p:txBody>
      </p:sp>
    </p:spTree>
    <p:extLst>
      <p:ext uri="{BB962C8B-B14F-4D97-AF65-F5344CB8AC3E}">
        <p14:creationId xmlns:p14="http://schemas.microsoft.com/office/powerpoint/2010/main" val="1600471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2DE3A709-356B-4D16-8551-A0DE2AB6B400}"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2F91CE47-0104-4E8C-992E-028F81EF0FCB}" type="slidenum">
              <a:rPr lang="zh-CN" altLang="en-US"/>
              <a:pPr>
                <a:defRPr/>
              </a:pPr>
              <a:t>52</a:t>
            </a:fld>
            <a:endParaRPr lang="en-US" altLang="zh-CN" dirty="0"/>
          </a:p>
        </p:txBody>
      </p:sp>
      <p:grpSp>
        <p:nvGrpSpPr>
          <p:cNvPr id="6349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634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7" name="Rectangle 6"/>
          <p:cNvSpPr/>
          <p:nvPr/>
        </p:nvSpPr>
        <p:spPr>
          <a:xfrm>
            <a:off x="304800" y="1600200"/>
            <a:ext cx="8458200" cy="2790572"/>
          </a:xfrm>
          <a:prstGeom prst="rect">
            <a:avLst/>
          </a:prstGeom>
        </p:spPr>
        <p:txBody>
          <a:bodyPr wrap="square">
            <a:spAutoFit/>
          </a:bodyPr>
          <a:lstStyle/>
          <a:p>
            <a:pPr>
              <a:lnSpc>
                <a:spcPct val="150000"/>
              </a:lnSpc>
            </a:pPr>
            <a:r>
              <a:rPr lang="zh-CN" altLang="zh-CN" sz="2400" b="1" dirty="0"/>
              <a:t>目前，我国从事道路货物运输的经营户（以盈利为目的）数量合计约</a:t>
            </a:r>
            <a:r>
              <a:rPr lang="en-US" altLang="zh-CN" sz="2400" b="1" dirty="0"/>
              <a:t>900</a:t>
            </a:r>
            <a:r>
              <a:rPr lang="zh-CN" altLang="zh-CN" sz="2400" b="1" dirty="0"/>
              <a:t>万户。其中，从事道路危险货物运输业的户数共计约</a:t>
            </a:r>
            <a:r>
              <a:rPr lang="en-US" altLang="zh-CN" sz="2400" b="1" dirty="0"/>
              <a:t>1.16</a:t>
            </a:r>
            <a:r>
              <a:rPr lang="zh-CN" altLang="zh-CN" sz="2400" b="1" dirty="0"/>
              <a:t>万户。从事道路危险货物运输业的户中，除约</a:t>
            </a:r>
            <a:r>
              <a:rPr lang="en-US" altLang="zh-CN" sz="2400" b="1" dirty="0"/>
              <a:t>240</a:t>
            </a:r>
            <a:r>
              <a:rPr lang="zh-CN" altLang="zh-CN" sz="2400" b="1" dirty="0"/>
              <a:t>户非经营性（不以盈利为目的，一般从事公益性活动）者外，其余均为经营性（以盈利为目的）组</a:t>
            </a:r>
            <a:r>
              <a:rPr lang="zh-CN" altLang="zh-CN" sz="2400" b="1" dirty="0" smtClean="0"/>
              <a:t>织</a:t>
            </a:r>
            <a:r>
              <a:rPr lang="zh-CN" altLang="en-US" sz="2400" b="1" dirty="0" smtClean="0"/>
              <a:t>。</a:t>
            </a:r>
            <a:endParaRPr lang="zh-CN" altLang="zh-CN" sz="2400" b="1" dirty="0"/>
          </a:p>
        </p:txBody>
      </p:sp>
    </p:spTree>
    <p:extLst>
      <p:ext uri="{BB962C8B-B14F-4D97-AF65-F5344CB8AC3E}">
        <p14:creationId xmlns:p14="http://schemas.microsoft.com/office/powerpoint/2010/main" val="14310000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2DE3A709-356B-4D16-8551-A0DE2AB6B400}"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2F91CE47-0104-4E8C-992E-028F81EF0FCB}" type="slidenum">
              <a:rPr lang="zh-CN" altLang="en-US"/>
              <a:pPr>
                <a:defRPr/>
              </a:pPr>
              <a:t>53</a:t>
            </a:fld>
            <a:endParaRPr lang="en-US" altLang="zh-CN" dirty="0"/>
          </a:p>
        </p:txBody>
      </p:sp>
      <p:grpSp>
        <p:nvGrpSpPr>
          <p:cNvPr id="6349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634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aphicFrame>
        <p:nvGraphicFramePr>
          <p:cNvPr id="2" name="Chart 1"/>
          <p:cNvGraphicFramePr/>
          <p:nvPr>
            <p:extLst>
              <p:ext uri="{D42A27DB-BD31-4B8C-83A1-F6EECF244321}">
                <p14:modId xmlns:p14="http://schemas.microsoft.com/office/powerpoint/2010/main" val="1500529645"/>
              </p:ext>
            </p:extLst>
          </p:nvPr>
        </p:nvGraphicFramePr>
        <p:xfrm>
          <a:off x="457200" y="1447800"/>
          <a:ext cx="8249516" cy="4800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68558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2DE3A709-356B-4D16-8551-A0DE2AB6B400}"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2F91CE47-0104-4E8C-992E-028F81EF0FCB}" type="slidenum">
              <a:rPr lang="zh-CN" altLang="en-US"/>
              <a:pPr>
                <a:defRPr/>
              </a:pPr>
              <a:t>54</a:t>
            </a:fld>
            <a:endParaRPr lang="en-US" altLang="zh-CN" dirty="0"/>
          </a:p>
        </p:txBody>
      </p:sp>
      <p:grpSp>
        <p:nvGrpSpPr>
          <p:cNvPr id="6349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634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3" name="Rectangle 2"/>
          <p:cNvSpPr/>
          <p:nvPr/>
        </p:nvSpPr>
        <p:spPr>
          <a:xfrm>
            <a:off x="381000" y="1787550"/>
            <a:ext cx="8534400" cy="2308324"/>
          </a:xfrm>
          <a:prstGeom prst="rect">
            <a:avLst/>
          </a:prstGeom>
        </p:spPr>
        <p:txBody>
          <a:bodyPr wrap="square">
            <a:spAutoFit/>
          </a:bodyPr>
          <a:lstStyle/>
          <a:p>
            <a:pPr algn="just">
              <a:lnSpc>
                <a:spcPct val="150000"/>
              </a:lnSpc>
            </a:pPr>
            <a:r>
              <a:rPr lang="zh-CN" altLang="en-US" sz="2400" b="1" dirty="0">
                <a:solidFill>
                  <a:srgbClr val="FFFF00"/>
                </a:solidFill>
                <a:latin typeface="+mn-ea"/>
                <a:ea typeface="+mn-ea"/>
              </a:rPr>
              <a:t>水路</a:t>
            </a:r>
            <a:r>
              <a:rPr lang="zh-CN" altLang="en-US" sz="2400" b="1" dirty="0" smtClean="0">
                <a:solidFill>
                  <a:srgbClr val="FFFF00"/>
                </a:solidFill>
                <a:latin typeface="+mn-ea"/>
                <a:ea typeface="+mn-ea"/>
              </a:rPr>
              <a:t>运输</a:t>
            </a:r>
            <a:endParaRPr lang="en-US" altLang="zh-CN" sz="2400" b="1" dirty="0" smtClean="0">
              <a:solidFill>
                <a:srgbClr val="FFFF00"/>
              </a:solidFill>
              <a:latin typeface="+mn-ea"/>
              <a:ea typeface="+mn-ea"/>
            </a:endParaRPr>
          </a:p>
          <a:p>
            <a:pPr algn="just">
              <a:lnSpc>
                <a:spcPct val="150000"/>
              </a:lnSpc>
            </a:pPr>
            <a:r>
              <a:rPr lang="en-US" altLang="zh-CN" sz="2400" b="1" dirty="0" smtClean="0">
                <a:latin typeface="+mn-ea"/>
                <a:ea typeface="+mn-ea"/>
              </a:rPr>
              <a:t>2015</a:t>
            </a:r>
            <a:r>
              <a:rPr lang="zh-CN" altLang="zh-CN" sz="2400" b="1" dirty="0">
                <a:latin typeface="+mn-ea"/>
                <a:ea typeface="+mn-ea"/>
              </a:rPr>
              <a:t>年，全国规模以上港口完成货物吞吐量</a:t>
            </a:r>
            <a:r>
              <a:rPr lang="en-US" altLang="zh-CN" sz="2400" b="1" dirty="0">
                <a:latin typeface="+mn-ea"/>
                <a:ea typeface="+mn-ea"/>
              </a:rPr>
              <a:t>114.64</a:t>
            </a:r>
            <a:r>
              <a:rPr lang="zh-CN" altLang="zh-CN" sz="2400" b="1" dirty="0">
                <a:latin typeface="+mn-ea"/>
                <a:ea typeface="+mn-ea"/>
              </a:rPr>
              <a:t>亿</a:t>
            </a:r>
            <a:r>
              <a:rPr lang="zh-CN" altLang="zh-CN" sz="2400" b="1" dirty="0" smtClean="0">
                <a:latin typeface="+mn-ea"/>
                <a:ea typeface="+mn-ea"/>
              </a:rPr>
              <a:t>吨。</a:t>
            </a:r>
            <a:r>
              <a:rPr lang="zh-CN" altLang="zh-CN" sz="2400" b="1" dirty="0">
                <a:latin typeface="+mn-ea"/>
                <a:ea typeface="+mn-ea"/>
              </a:rPr>
              <a:t>其中，石油、天然气及制品吞吐量</a:t>
            </a:r>
            <a:r>
              <a:rPr lang="en-US" altLang="zh-CN" sz="2400" b="1" dirty="0">
                <a:latin typeface="+mn-ea"/>
                <a:ea typeface="+mn-ea"/>
              </a:rPr>
              <a:t>8.54</a:t>
            </a:r>
            <a:r>
              <a:rPr lang="zh-CN" altLang="zh-CN" sz="2400" b="1" dirty="0">
                <a:latin typeface="+mn-ea"/>
                <a:ea typeface="+mn-ea"/>
              </a:rPr>
              <a:t>亿</a:t>
            </a:r>
            <a:r>
              <a:rPr lang="zh-CN" altLang="zh-CN" sz="2400" b="1" dirty="0" smtClean="0">
                <a:latin typeface="+mn-ea"/>
                <a:ea typeface="+mn-ea"/>
              </a:rPr>
              <a:t>吨；</a:t>
            </a:r>
            <a:r>
              <a:rPr lang="zh-CN" altLang="zh-CN" sz="2400" b="1" dirty="0">
                <a:latin typeface="+mn-ea"/>
                <a:ea typeface="+mn-ea"/>
              </a:rPr>
              <a:t>化工原料及制品吞吐量</a:t>
            </a:r>
            <a:r>
              <a:rPr lang="en-US" altLang="zh-CN" sz="2400" b="1" dirty="0">
                <a:latin typeface="+mn-ea"/>
                <a:ea typeface="+mn-ea"/>
              </a:rPr>
              <a:t>2.44</a:t>
            </a:r>
            <a:r>
              <a:rPr lang="zh-CN" altLang="zh-CN" sz="2400" b="1" dirty="0">
                <a:latin typeface="+mn-ea"/>
                <a:ea typeface="+mn-ea"/>
              </a:rPr>
              <a:t>亿</a:t>
            </a:r>
            <a:r>
              <a:rPr lang="zh-CN" altLang="zh-CN" sz="2400" b="1" dirty="0" smtClean="0">
                <a:latin typeface="+mn-ea"/>
                <a:ea typeface="+mn-ea"/>
              </a:rPr>
              <a:t>吨。</a:t>
            </a:r>
            <a:endParaRPr lang="zh-CN" altLang="zh-CN" sz="2400" b="1" dirty="0">
              <a:latin typeface="+mn-ea"/>
              <a:ea typeface="+mn-ea"/>
            </a:endParaRPr>
          </a:p>
        </p:txBody>
      </p:sp>
    </p:spTree>
    <p:extLst>
      <p:ext uri="{BB962C8B-B14F-4D97-AF65-F5344CB8AC3E}">
        <p14:creationId xmlns:p14="http://schemas.microsoft.com/office/powerpoint/2010/main" val="26892107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2DE3A709-356B-4D16-8551-A0DE2AB6B400}"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2F91CE47-0104-4E8C-992E-028F81EF0FCB}" type="slidenum">
              <a:rPr lang="zh-CN" altLang="en-US"/>
              <a:pPr>
                <a:defRPr/>
              </a:pPr>
              <a:t>55</a:t>
            </a:fld>
            <a:endParaRPr lang="en-US" altLang="zh-CN" dirty="0"/>
          </a:p>
        </p:txBody>
      </p:sp>
      <p:grpSp>
        <p:nvGrpSpPr>
          <p:cNvPr id="6349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634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3" name="Rectangle 2"/>
          <p:cNvSpPr/>
          <p:nvPr/>
        </p:nvSpPr>
        <p:spPr>
          <a:xfrm>
            <a:off x="304800" y="1447800"/>
            <a:ext cx="8534400" cy="4385816"/>
          </a:xfrm>
          <a:prstGeom prst="rect">
            <a:avLst/>
          </a:prstGeom>
        </p:spPr>
        <p:txBody>
          <a:bodyPr wrap="square">
            <a:spAutoFit/>
          </a:bodyPr>
          <a:lstStyle/>
          <a:p>
            <a:pPr algn="just">
              <a:lnSpc>
                <a:spcPct val="150000"/>
              </a:lnSpc>
            </a:pPr>
            <a:r>
              <a:rPr lang="zh-CN" altLang="en-US" sz="2400" b="1" dirty="0" smtClean="0">
                <a:solidFill>
                  <a:srgbClr val="FFFF00"/>
                </a:solidFill>
                <a:latin typeface="+mn-ea"/>
                <a:ea typeface="+mn-ea"/>
              </a:rPr>
              <a:t>我国危险化学品运输存在的主要问题</a:t>
            </a:r>
            <a:r>
              <a:rPr lang="zh-CN" altLang="en-US" sz="2400" b="1" baseline="30000" dirty="0" smtClean="0">
                <a:solidFill>
                  <a:srgbClr val="FFFF00"/>
                </a:solidFill>
                <a:latin typeface="+mn-ea"/>
                <a:ea typeface="+mn-ea"/>
              </a:rPr>
              <a:t>*</a:t>
            </a:r>
            <a:endParaRPr lang="en-US" altLang="zh-CN" sz="2400" b="1" baseline="30000" dirty="0" smtClean="0">
              <a:solidFill>
                <a:srgbClr val="FFFF00"/>
              </a:solidFill>
              <a:latin typeface="+mn-ea"/>
              <a:ea typeface="+mn-ea"/>
            </a:endParaRPr>
          </a:p>
          <a:p>
            <a:pPr marL="342900" indent="-342900" algn="just">
              <a:lnSpc>
                <a:spcPct val="150000"/>
              </a:lnSpc>
              <a:buFont typeface="Wingdings" pitchFamily="2" charset="2"/>
              <a:buChar char="Ø"/>
            </a:pPr>
            <a:r>
              <a:rPr lang="zh-CN" altLang="en-US" sz="2400" b="1" dirty="0" smtClean="0">
                <a:latin typeface="+mn-ea"/>
                <a:ea typeface="+mn-ea"/>
              </a:rPr>
              <a:t>各部门之间配合存在漏洞</a:t>
            </a:r>
            <a:endParaRPr lang="en-US" altLang="zh-CN" sz="2400" b="1" dirty="0" smtClean="0">
              <a:latin typeface="+mn-ea"/>
              <a:ea typeface="+mn-ea"/>
            </a:endParaRPr>
          </a:p>
          <a:p>
            <a:pPr marL="342900" indent="-342900" algn="just">
              <a:lnSpc>
                <a:spcPct val="150000"/>
              </a:lnSpc>
              <a:buFont typeface="Wingdings" pitchFamily="2" charset="2"/>
              <a:buChar char="Ø"/>
            </a:pPr>
            <a:r>
              <a:rPr lang="zh-CN" altLang="en-US" sz="2400" b="1" dirty="0">
                <a:latin typeface="+mn-ea"/>
                <a:ea typeface="+mn-ea"/>
              </a:rPr>
              <a:t>运</a:t>
            </a:r>
            <a:r>
              <a:rPr lang="zh-CN" altLang="en-US" sz="2400" b="1" dirty="0" smtClean="0">
                <a:latin typeface="+mn-ea"/>
                <a:ea typeface="+mn-ea"/>
              </a:rPr>
              <a:t>输企业内部管理不规范</a:t>
            </a:r>
            <a:endParaRPr lang="en-US" altLang="zh-CN" sz="2400" b="1" dirty="0" smtClean="0">
              <a:latin typeface="+mn-ea"/>
              <a:ea typeface="+mn-ea"/>
            </a:endParaRPr>
          </a:p>
          <a:p>
            <a:pPr marL="342900" indent="-342900" algn="just">
              <a:lnSpc>
                <a:spcPct val="150000"/>
              </a:lnSpc>
              <a:buFont typeface="Wingdings" pitchFamily="2" charset="2"/>
              <a:buChar char="Ø"/>
            </a:pPr>
            <a:r>
              <a:rPr lang="zh-CN" altLang="en-US" sz="2400" b="1" dirty="0">
                <a:latin typeface="+mn-ea"/>
                <a:ea typeface="+mn-ea"/>
              </a:rPr>
              <a:t>从</a:t>
            </a:r>
            <a:r>
              <a:rPr lang="zh-CN" altLang="en-US" sz="2400" b="1" dirty="0" smtClean="0">
                <a:latin typeface="+mn-ea"/>
                <a:ea typeface="+mn-ea"/>
              </a:rPr>
              <a:t>业人员素质偏低</a:t>
            </a:r>
            <a:endParaRPr lang="en-US" altLang="zh-CN" sz="2400" b="1" dirty="0" smtClean="0">
              <a:latin typeface="+mn-ea"/>
              <a:ea typeface="+mn-ea"/>
            </a:endParaRPr>
          </a:p>
          <a:p>
            <a:pPr marL="342900" indent="-342900" algn="just">
              <a:lnSpc>
                <a:spcPct val="150000"/>
              </a:lnSpc>
              <a:buFont typeface="Wingdings" pitchFamily="2" charset="2"/>
              <a:buChar char="Ø"/>
            </a:pPr>
            <a:r>
              <a:rPr lang="zh-CN" altLang="en-US" sz="2400" b="1" dirty="0">
                <a:latin typeface="+mn-ea"/>
                <a:ea typeface="+mn-ea"/>
              </a:rPr>
              <a:t>运</a:t>
            </a:r>
            <a:r>
              <a:rPr lang="zh-CN" altLang="en-US" sz="2400" b="1" dirty="0" smtClean="0">
                <a:latin typeface="+mn-ea"/>
                <a:ea typeface="+mn-ea"/>
              </a:rPr>
              <a:t>输车辆性能较差</a:t>
            </a:r>
            <a:endParaRPr lang="en-US" altLang="zh-CN" sz="2400" b="1" dirty="0" smtClean="0">
              <a:latin typeface="+mn-ea"/>
              <a:ea typeface="+mn-ea"/>
            </a:endParaRPr>
          </a:p>
          <a:p>
            <a:pPr marL="342900" indent="-342900" algn="just">
              <a:lnSpc>
                <a:spcPct val="150000"/>
              </a:lnSpc>
              <a:buFont typeface="Wingdings" pitchFamily="2" charset="2"/>
              <a:buChar char="Ø"/>
            </a:pPr>
            <a:r>
              <a:rPr lang="zh-CN" altLang="en-US" sz="2400" b="1" dirty="0">
                <a:latin typeface="+mn-ea"/>
                <a:ea typeface="+mn-ea"/>
              </a:rPr>
              <a:t>应</a:t>
            </a:r>
            <a:r>
              <a:rPr lang="zh-CN" altLang="en-US" sz="2400" b="1" dirty="0" smtClean="0">
                <a:latin typeface="+mn-ea"/>
                <a:ea typeface="+mn-ea"/>
              </a:rPr>
              <a:t>急救援体系不健全</a:t>
            </a:r>
            <a:endParaRPr lang="en-US" altLang="zh-CN" sz="2400" b="1" dirty="0" smtClean="0">
              <a:latin typeface="+mn-ea"/>
              <a:ea typeface="+mn-ea"/>
            </a:endParaRPr>
          </a:p>
          <a:p>
            <a:pPr marL="342900" indent="-342900" algn="just">
              <a:lnSpc>
                <a:spcPct val="150000"/>
              </a:lnSpc>
              <a:buFont typeface="Wingdings" pitchFamily="2" charset="2"/>
              <a:buChar char="Ø"/>
            </a:pPr>
            <a:r>
              <a:rPr lang="zh-CN" altLang="en-US" sz="2400" b="1" dirty="0">
                <a:latin typeface="+mn-ea"/>
                <a:ea typeface="+mn-ea"/>
              </a:rPr>
              <a:t>相</a:t>
            </a:r>
            <a:r>
              <a:rPr lang="zh-CN" altLang="en-US" sz="2400" b="1" dirty="0" smtClean="0">
                <a:latin typeface="+mn-ea"/>
                <a:ea typeface="+mn-ea"/>
              </a:rPr>
              <a:t>应的法律体系不够完善</a:t>
            </a:r>
            <a:endParaRPr lang="en-US" altLang="zh-CN" sz="2400" b="1" dirty="0" smtClean="0">
              <a:latin typeface="+mn-ea"/>
              <a:ea typeface="+mn-ea"/>
            </a:endParaRPr>
          </a:p>
          <a:p>
            <a:pPr algn="just">
              <a:lnSpc>
                <a:spcPct val="150000"/>
              </a:lnSpc>
            </a:pPr>
            <a:r>
              <a:rPr lang="zh-CN" altLang="en-US" sz="1800" b="1" dirty="0" smtClean="0">
                <a:latin typeface="+mn-ea"/>
                <a:ea typeface="+mn-ea"/>
              </a:rPr>
              <a:t>*</a:t>
            </a:r>
            <a:r>
              <a:rPr lang="en-US" altLang="zh-CN" sz="1800" b="1" dirty="0" smtClean="0">
                <a:latin typeface="+mn-ea"/>
                <a:ea typeface="+mn-ea"/>
              </a:rPr>
              <a:t>-</a:t>
            </a:r>
            <a:r>
              <a:rPr lang="zh-CN" altLang="en-US" sz="1800" b="1" dirty="0" smtClean="0">
                <a:latin typeface="+mn-ea"/>
                <a:ea typeface="+mn-ea"/>
              </a:rPr>
              <a:t>马</a:t>
            </a:r>
            <a:r>
              <a:rPr lang="zh-CN" altLang="en-US" sz="1800" b="1" dirty="0">
                <a:latin typeface="+mn-ea"/>
                <a:ea typeface="+mn-ea"/>
              </a:rPr>
              <a:t>宏</a:t>
            </a:r>
            <a:r>
              <a:rPr lang="zh-CN" altLang="en-US" sz="1800" b="1" dirty="0" smtClean="0">
                <a:latin typeface="+mn-ea"/>
                <a:ea typeface="+mn-ea"/>
              </a:rPr>
              <a:t>林，危险化学品道路运输安全分析与管理，统计与管理，</a:t>
            </a:r>
            <a:r>
              <a:rPr lang="en-US" altLang="zh-CN" sz="1800" b="1" dirty="0" smtClean="0">
                <a:latin typeface="+mn-ea"/>
                <a:ea typeface="+mn-ea"/>
              </a:rPr>
              <a:t>2013/03</a:t>
            </a:r>
            <a:r>
              <a:rPr lang="zh-CN" altLang="en-US" sz="1800" b="1" dirty="0" smtClean="0">
                <a:latin typeface="+mn-ea"/>
                <a:ea typeface="+mn-ea"/>
              </a:rPr>
              <a:t>，</a:t>
            </a:r>
            <a:r>
              <a:rPr lang="en-US" altLang="zh-CN" sz="1800" b="1" dirty="0" smtClean="0">
                <a:latin typeface="+mn-ea"/>
                <a:ea typeface="+mn-ea"/>
              </a:rPr>
              <a:t>101-110</a:t>
            </a:r>
            <a:endParaRPr lang="zh-CN" altLang="zh-CN" sz="1800" b="1" dirty="0">
              <a:latin typeface="+mn-ea"/>
              <a:ea typeface="+mn-ea"/>
            </a:endParaRPr>
          </a:p>
        </p:txBody>
      </p:sp>
    </p:spTree>
    <p:extLst>
      <p:ext uri="{BB962C8B-B14F-4D97-AF65-F5344CB8AC3E}">
        <p14:creationId xmlns:p14="http://schemas.microsoft.com/office/powerpoint/2010/main" val="8234240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E65F3B37-10B7-498E-AC16-7956D8D96436}"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617826" y="6340489"/>
            <a:ext cx="2133600" cy="304800"/>
          </a:xfrm>
        </p:spPr>
        <p:txBody>
          <a:bodyPr/>
          <a:lstStyle/>
          <a:p>
            <a:pPr>
              <a:defRPr/>
            </a:pPr>
            <a:fld id="{3D9771FE-E282-46BC-B64F-628EC2D516F1}" type="slidenum">
              <a:rPr lang="zh-CN" altLang="en-US"/>
              <a:pPr>
                <a:defRPr/>
              </a:pPr>
              <a:t>56</a:t>
            </a:fld>
            <a:endParaRPr lang="en-US" altLang="zh-CN" dirty="0"/>
          </a:p>
        </p:txBody>
      </p:sp>
      <p:sp>
        <p:nvSpPr>
          <p:cNvPr id="61445" name="Text Box 4"/>
          <p:cNvSpPr txBox="1">
            <a:spLocks noChangeArrowheads="1"/>
          </p:cNvSpPr>
          <p:nvPr/>
        </p:nvSpPr>
        <p:spPr bwMode="auto">
          <a:xfrm>
            <a:off x="304800" y="1152525"/>
            <a:ext cx="86106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smtClean="0">
                <a:solidFill>
                  <a:srgbClr val="00CC00"/>
                </a:solidFill>
              </a:rPr>
              <a:t>7.2.2 </a:t>
            </a:r>
            <a:r>
              <a:rPr lang="en-US" altLang="zh-CN" sz="2400" b="1" dirty="0">
                <a:solidFill>
                  <a:srgbClr val="00CC00"/>
                </a:solidFill>
              </a:rPr>
              <a:t>《</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a:t>
            </a:r>
            <a:r>
              <a:rPr lang="zh-CN" altLang="en-US" sz="2400" b="1" dirty="0" smtClean="0">
                <a:solidFill>
                  <a:srgbClr val="00CC00"/>
                </a:solidFill>
              </a:rPr>
              <a:t>输安全简</a:t>
            </a:r>
            <a:r>
              <a:rPr lang="zh-CN" altLang="en-US" sz="2400" b="1" dirty="0">
                <a:solidFill>
                  <a:srgbClr val="00CC00"/>
                </a:solidFill>
              </a:rPr>
              <a:t>介</a:t>
            </a:r>
          </a:p>
          <a:p>
            <a:pPr algn="just" eaLnBrk="1" hangingPunct="1">
              <a:lnSpc>
                <a:spcPct val="150000"/>
              </a:lnSpc>
            </a:pPr>
            <a:r>
              <a:rPr lang="zh-CN" altLang="en-US" sz="2400" b="1" dirty="0" smtClean="0"/>
              <a:t>    </a:t>
            </a:r>
            <a:r>
              <a:rPr lang="en-US" altLang="zh-CN" sz="2400" b="1" dirty="0"/>
              <a:t>2011</a:t>
            </a:r>
            <a:r>
              <a:rPr lang="zh-CN" altLang="en-US" sz="2400" b="1" dirty="0"/>
              <a:t>年</a:t>
            </a:r>
            <a:r>
              <a:rPr lang="en-US" altLang="zh-CN" sz="2400" b="1" dirty="0"/>
              <a:t>3</a:t>
            </a:r>
            <a:r>
              <a:rPr lang="zh-CN" altLang="en-US" sz="2400" b="1" dirty="0"/>
              <a:t>月</a:t>
            </a:r>
            <a:r>
              <a:rPr lang="en-US" altLang="zh-CN" sz="2400" b="1" dirty="0"/>
              <a:t>2</a:t>
            </a:r>
            <a:r>
              <a:rPr lang="zh-CN" altLang="en-US" sz="2400" b="1" dirty="0"/>
              <a:t>日全国人民代表大会以中华人民共和国国务院令第</a:t>
            </a:r>
            <a:r>
              <a:rPr lang="en-US" altLang="zh-CN" sz="2400" b="1" dirty="0"/>
              <a:t>591</a:t>
            </a:r>
            <a:r>
              <a:rPr lang="zh-CN" altLang="en-US" sz="2400" b="1" dirty="0"/>
              <a:t>号发</a:t>
            </a:r>
            <a:r>
              <a:rPr lang="zh-CN" altLang="en-US" sz="2400" b="1" dirty="0" smtClean="0"/>
              <a:t>布</a:t>
            </a:r>
            <a:r>
              <a:rPr lang="en-US" altLang="zh-CN" sz="2400" b="1" dirty="0">
                <a:solidFill>
                  <a:srgbClr val="00CC00"/>
                </a:solidFill>
              </a:rPr>
              <a:t>《</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smtClean="0"/>
              <a:t>。该条例对</a:t>
            </a:r>
            <a:r>
              <a:rPr lang="zh-CN" altLang="en-US" sz="2400" b="1" dirty="0"/>
              <a:t>危险化学品运输安全做出了明确的规定</a:t>
            </a:r>
            <a:r>
              <a:rPr lang="zh-CN" altLang="en-US" sz="2400" b="1" dirty="0" smtClean="0"/>
              <a:t>。主</a:t>
            </a:r>
            <a:r>
              <a:rPr lang="zh-CN" altLang="en-US" sz="2400" b="1" dirty="0"/>
              <a:t>要</a:t>
            </a:r>
            <a:r>
              <a:rPr lang="zh-CN" altLang="en-US" sz="2400" b="1" dirty="0" smtClean="0"/>
              <a:t>内</a:t>
            </a:r>
            <a:r>
              <a:rPr lang="zh-CN" altLang="en-US" sz="2400" b="1" dirty="0"/>
              <a:t>容可归纳</a:t>
            </a:r>
            <a:r>
              <a:rPr lang="zh-CN" altLang="en-US" sz="2400" b="1" dirty="0" smtClean="0"/>
              <a:t>为：</a:t>
            </a:r>
            <a:endParaRPr lang="en-US" altLang="zh-CN" sz="2400" b="1" dirty="0" smtClean="0"/>
          </a:p>
          <a:p>
            <a:pPr marL="457200" indent="-457200" algn="just" eaLnBrk="1" hangingPunct="1">
              <a:lnSpc>
                <a:spcPct val="150000"/>
              </a:lnSpc>
              <a:buFont typeface="+mj-lt"/>
              <a:buAutoNum type="arabicPeriod"/>
            </a:pPr>
            <a:r>
              <a:rPr lang="zh-CN" altLang="en-US" sz="2400" b="1" u="sng" dirty="0" smtClean="0">
                <a:solidFill>
                  <a:srgbClr val="FF0000"/>
                </a:solidFill>
              </a:rPr>
              <a:t>部</a:t>
            </a:r>
            <a:r>
              <a:rPr lang="zh-CN" altLang="en-US" sz="2400" b="1" u="sng" dirty="0">
                <a:solidFill>
                  <a:srgbClr val="FF0000"/>
                </a:solidFill>
              </a:rPr>
              <a:t>门职</a:t>
            </a:r>
            <a:r>
              <a:rPr lang="zh-CN" altLang="en-US" sz="2400" b="1" u="sng" dirty="0" smtClean="0">
                <a:solidFill>
                  <a:srgbClr val="FF0000"/>
                </a:solidFill>
              </a:rPr>
              <a:t>责</a:t>
            </a:r>
            <a:endParaRPr lang="en-US" altLang="zh-CN" sz="2400" b="1" u="sng" dirty="0" smtClean="0">
              <a:solidFill>
                <a:srgbClr val="FF0000"/>
              </a:solidFill>
            </a:endParaRPr>
          </a:p>
          <a:p>
            <a:pPr marL="457200" indent="-457200" algn="just" eaLnBrk="1" hangingPunct="1">
              <a:lnSpc>
                <a:spcPct val="150000"/>
              </a:lnSpc>
              <a:buFont typeface="+mj-lt"/>
              <a:buAutoNum type="arabicPeriod"/>
            </a:pPr>
            <a:r>
              <a:rPr lang="zh-CN" altLang="en-US" sz="2400" b="1" u="sng" dirty="0" smtClean="0">
                <a:solidFill>
                  <a:srgbClr val="FF0000"/>
                </a:solidFill>
              </a:rPr>
              <a:t>资</a:t>
            </a:r>
            <a:r>
              <a:rPr lang="zh-CN" altLang="en-US" sz="2400" b="1" u="sng" dirty="0">
                <a:solidFill>
                  <a:srgbClr val="FF0000"/>
                </a:solidFill>
              </a:rPr>
              <a:t>质认</a:t>
            </a:r>
            <a:r>
              <a:rPr lang="zh-CN" altLang="en-US" sz="2400" b="1" u="sng" dirty="0" smtClean="0">
                <a:solidFill>
                  <a:srgbClr val="FF0000"/>
                </a:solidFill>
              </a:rPr>
              <a:t>定</a:t>
            </a:r>
            <a:endParaRPr lang="en-US" altLang="zh-CN" sz="2400" b="1" u="sng" dirty="0" smtClean="0">
              <a:solidFill>
                <a:srgbClr val="FF0000"/>
              </a:solidFill>
            </a:endParaRPr>
          </a:p>
          <a:p>
            <a:pPr marL="457200" indent="-457200" algn="just" eaLnBrk="1" hangingPunct="1">
              <a:lnSpc>
                <a:spcPct val="150000"/>
              </a:lnSpc>
              <a:buFont typeface="+mj-lt"/>
              <a:buAutoNum type="arabicPeriod"/>
            </a:pPr>
            <a:r>
              <a:rPr lang="zh-CN" altLang="en-US" sz="2400" b="1" u="sng" dirty="0" smtClean="0">
                <a:solidFill>
                  <a:srgbClr val="FF0000"/>
                </a:solidFill>
              </a:rPr>
              <a:t>运</a:t>
            </a:r>
            <a:r>
              <a:rPr lang="zh-CN" altLang="en-US" sz="2400" b="1" u="sng" dirty="0">
                <a:solidFill>
                  <a:srgbClr val="FF0000"/>
                </a:solidFill>
              </a:rPr>
              <a:t>输监</a:t>
            </a:r>
            <a:r>
              <a:rPr lang="zh-CN" altLang="en-US" sz="2400" b="1" u="sng" dirty="0" smtClean="0">
                <a:solidFill>
                  <a:srgbClr val="FF0000"/>
                </a:solidFill>
              </a:rPr>
              <a:t>管</a:t>
            </a:r>
            <a:endParaRPr lang="en-US" altLang="zh-CN" sz="2400" b="1" u="sng" dirty="0" smtClean="0">
              <a:solidFill>
                <a:srgbClr val="FF0000"/>
              </a:solidFill>
            </a:endParaRPr>
          </a:p>
          <a:p>
            <a:pPr marL="457200" indent="-457200" algn="just" eaLnBrk="1" hangingPunct="1">
              <a:lnSpc>
                <a:spcPct val="150000"/>
              </a:lnSpc>
              <a:buFont typeface="+mj-lt"/>
              <a:buAutoNum type="arabicPeriod"/>
            </a:pPr>
            <a:r>
              <a:rPr lang="zh-CN" altLang="en-US" sz="2400" b="1" u="sng" dirty="0" smtClean="0">
                <a:solidFill>
                  <a:srgbClr val="FF0000"/>
                </a:solidFill>
              </a:rPr>
              <a:t>其</a:t>
            </a:r>
            <a:r>
              <a:rPr lang="zh-CN" altLang="en-US" sz="2400" b="1" u="sng" dirty="0">
                <a:solidFill>
                  <a:srgbClr val="FF0000"/>
                </a:solidFill>
              </a:rPr>
              <a:t>他规</a:t>
            </a:r>
            <a:r>
              <a:rPr lang="zh-CN" altLang="en-US" sz="2400" b="1" u="sng" dirty="0" smtClean="0">
                <a:solidFill>
                  <a:srgbClr val="FF0000"/>
                </a:solidFill>
              </a:rPr>
              <a:t>定</a:t>
            </a:r>
            <a:endParaRPr lang="en-US" altLang="zh-CN" sz="2400" b="1" u="sng" dirty="0" smtClean="0">
              <a:solidFill>
                <a:srgbClr val="FF0000"/>
              </a:solidFill>
            </a:endParaRPr>
          </a:p>
        </p:txBody>
      </p:sp>
      <p:grpSp>
        <p:nvGrpSpPr>
          <p:cNvPr id="6144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614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0CE4A69F-39E3-4161-946B-3A730E53657B}"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800100" y="6324600"/>
            <a:ext cx="2133600" cy="304800"/>
          </a:xfrm>
        </p:spPr>
        <p:txBody>
          <a:bodyPr/>
          <a:lstStyle/>
          <a:p>
            <a:pPr>
              <a:defRPr/>
            </a:pPr>
            <a:fld id="{052B7AE8-E648-4C7B-B86D-4E6995A4E311}" type="slidenum">
              <a:rPr lang="zh-CN" altLang="en-US"/>
              <a:pPr>
                <a:defRPr/>
              </a:pPr>
              <a:t>57</a:t>
            </a:fld>
            <a:endParaRPr lang="en-US" altLang="zh-CN" dirty="0"/>
          </a:p>
        </p:txBody>
      </p:sp>
      <p:sp>
        <p:nvSpPr>
          <p:cNvPr id="62469" name="Text Box 4"/>
          <p:cNvSpPr txBox="1">
            <a:spLocks noChangeArrowheads="1"/>
          </p:cNvSpPr>
          <p:nvPr/>
        </p:nvSpPr>
        <p:spPr bwMode="auto">
          <a:xfrm>
            <a:off x="652462" y="1447800"/>
            <a:ext cx="805468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eaLnBrk="1" hangingPunct="1">
              <a:lnSpc>
                <a:spcPct val="150000"/>
              </a:lnSpc>
            </a:pPr>
            <a:r>
              <a:rPr lang="en-US" altLang="zh-CN" b="1" dirty="0"/>
              <a:t> </a:t>
            </a:r>
            <a:r>
              <a:rPr lang="en-US" altLang="zh-CN" b="1" dirty="0" smtClean="0"/>
              <a:t>     </a:t>
            </a:r>
            <a:r>
              <a:rPr lang="en-US" altLang="zh-CN" sz="2400" b="1" dirty="0" smtClean="0"/>
              <a:t> </a:t>
            </a:r>
            <a:r>
              <a:rPr lang="zh-CN" altLang="en-US" sz="2400" b="1" dirty="0" smtClean="0"/>
              <a:t>该</a:t>
            </a:r>
            <a:r>
              <a:rPr lang="en-US" altLang="zh-CN" sz="2400" b="1" dirty="0"/>
              <a:t>《</a:t>
            </a:r>
            <a:r>
              <a:rPr lang="zh-CN" altLang="en-US" sz="2400" b="1" dirty="0"/>
              <a:t>条例</a:t>
            </a:r>
            <a:r>
              <a:rPr lang="en-US" altLang="zh-CN" sz="2400" b="1" dirty="0"/>
              <a:t>》</a:t>
            </a:r>
            <a:r>
              <a:rPr lang="zh-CN" altLang="en-US" sz="2400" b="1" dirty="0"/>
              <a:t>从中国实际出发，按照现有分工，规定由</a:t>
            </a:r>
            <a:r>
              <a:rPr lang="zh-CN" altLang="en-US" sz="2400" b="1" u="sng" dirty="0">
                <a:solidFill>
                  <a:srgbClr val="FF0000"/>
                </a:solidFill>
              </a:rPr>
              <a:t>交通、铁路、民航部门</a:t>
            </a:r>
            <a:r>
              <a:rPr lang="zh-CN" altLang="en-US" sz="2400" b="1" dirty="0"/>
              <a:t>负责各自行业危险化学品运输单位和运输工具的安全管理、监督检查以及资质认定等。</a:t>
            </a:r>
            <a:endParaRPr lang="en-US" altLang="zh-CN" sz="2400" b="1" dirty="0"/>
          </a:p>
          <a:p>
            <a:pPr algn="just" eaLnBrk="1" hangingPunct="1">
              <a:lnSpc>
                <a:spcPct val="150000"/>
              </a:lnSpc>
            </a:pPr>
            <a:r>
              <a:rPr lang="zh-CN" altLang="en-US" sz="2400" b="1" dirty="0"/>
              <a:t>      </a:t>
            </a:r>
            <a:r>
              <a:rPr lang="zh-CN" altLang="en-US" sz="2400" b="1" dirty="0" smtClean="0"/>
              <a:t> 针</a:t>
            </a:r>
            <a:r>
              <a:rPr lang="zh-CN" altLang="en-US" sz="2400" b="1" dirty="0"/>
              <a:t>对公路、水路运输分布广、社会性强和近年来安全形势严峻的情况</a:t>
            </a:r>
            <a:r>
              <a:rPr lang="zh-CN" altLang="en-US" sz="2400" b="1" dirty="0" smtClean="0"/>
              <a:t>，</a:t>
            </a:r>
            <a:r>
              <a:rPr lang="en-US" altLang="zh-CN" sz="2400" b="1" dirty="0" smtClean="0"/>
              <a:t>《</a:t>
            </a:r>
            <a:r>
              <a:rPr lang="zh-CN" altLang="en-US" sz="2400" b="1" dirty="0" smtClean="0"/>
              <a:t>条</a:t>
            </a:r>
            <a:r>
              <a:rPr lang="zh-CN" altLang="en-US" sz="2400" b="1" dirty="0"/>
              <a:t>例</a:t>
            </a:r>
            <a:r>
              <a:rPr lang="en-US" altLang="zh-CN" sz="2400" b="1" dirty="0"/>
              <a:t>》</a:t>
            </a:r>
            <a:r>
              <a:rPr lang="zh-CN" altLang="en-US" sz="2400" b="1" dirty="0"/>
              <a:t>把管理的重点放在了公路和水路运输上</a:t>
            </a:r>
            <a:r>
              <a:rPr lang="zh-CN" altLang="en-US" sz="2400" b="1" dirty="0" smtClean="0"/>
              <a:t>。</a:t>
            </a:r>
            <a:endParaRPr lang="zh-CN" altLang="en-US" sz="2400" b="1" dirty="0"/>
          </a:p>
        </p:txBody>
      </p:sp>
      <p:grpSp>
        <p:nvGrpSpPr>
          <p:cNvPr id="6247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624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8954144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0CE4A69F-39E3-4161-946B-3A730E53657B}"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800100" y="6324600"/>
            <a:ext cx="2133600" cy="304800"/>
          </a:xfrm>
        </p:spPr>
        <p:txBody>
          <a:bodyPr/>
          <a:lstStyle/>
          <a:p>
            <a:pPr>
              <a:defRPr/>
            </a:pPr>
            <a:fld id="{052B7AE8-E648-4C7B-B86D-4E6995A4E311}" type="slidenum">
              <a:rPr lang="zh-CN" altLang="en-US"/>
              <a:pPr>
                <a:defRPr/>
              </a:pPr>
              <a:t>58</a:t>
            </a:fld>
            <a:endParaRPr lang="en-US" altLang="zh-CN" dirty="0"/>
          </a:p>
        </p:txBody>
      </p:sp>
      <p:sp>
        <p:nvSpPr>
          <p:cNvPr id="62469" name="Text Box 4"/>
          <p:cNvSpPr txBox="1">
            <a:spLocks noChangeArrowheads="1"/>
          </p:cNvSpPr>
          <p:nvPr/>
        </p:nvSpPr>
        <p:spPr bwMode="auto">
          <a:xfrm>
            <a:off x="457200" y="1600200"/>
            <a:ext cx="811486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eaLnBrk="1" hangingPunct="1">
              <a:lnSpc>
                <a:spcPct val="150000"/>
              </a:lnSpc>
            </a:pPr>
            <a:r>
              <a:rPr lang="en-US" altLang="zh-CN" sz="2400" b="1" dirty="0" smtClean="0"/>
              <a:t>	</a:t>
            </a:r>
            <a:r>
              <a:rPr lang="zh-CN" altLang="en-US" sz="2400" b="1" dirty="0" smtClean="0"/>
              <a:t>在</a:t>
            </a:r>
            <a:r>
              <a:rPr lang="zh-CN" altLang="en-US" sz="2400" b="1" dirty="0"/>
              <a:t>运输监管方面，针对剧毒化学品特点，分别从公路、水路运输两方面进行了规</a:t>
            </a:r>
            <a:r>
              <a:rPr lang="zh-CN" altLang="en-US" sz="2400" b="1" dirty="0" smtClean="0"/>
              <a:t>定</a:t>
            </a:r>
            <a:r>
              <a:rPr lang="zh-CN" altLang="en-US" sz="2400" b="1" dirty="0"/>
              <a:t>。</a:t>
            </a:r>
            <a:r>
              <a:rPr lang="zh-CN" altLang="en-US" sz="2400" b="1" dirty="0" smtClean="0"/>
              <a:t>明</a:t>
            </a:r>
            <a:r>
              <a:rPr lang="zh-CN" altLang="en-US" sz="2400" b="1" dirty="0"/>
              <a:t>确规定</a:t>
            </a:r>
            <a:r>
              <a:rPr lang="zh-CN" altLang="en-US" sz="2400" b="1" u="sng" dirty="0">
                <a:solidFill>
                  <a:srgbClr val="FF0000"/>
                </a:solidFill>
              </a:rPr>
              <a:t>禁止利用内河运输剧毒化学品</a:t>
            </a:r>
            <a:r>
              <a:rPr lang="zh-CN" altLang="en-US" sz="2400" b="1" dirty="0"/>
              <a:t>，提出了剧毒化学品目录和未列名危险化学品公布程</a:t>
            </a:r>
            <a:r>
              <a:rPr lang="zh-CN" altLang="en-US" sz="2400" b="1" dirty="0" smtClean="0"/>
              <a:t>序。另</a:t>
            </a:r>
            <a:r>
              <a:rPr lang="zh-CN" altLang="en-US" sz="2400" b="1" dirty="0"/>
              <a:t>外，对违反本</a:t>
            </a:r>
            <a:r>
              <a:rPr lang="en-US" altLang="zh-CN" sz="2400" b="1" dirty="0"/>
              <a:t>《</a:t>
            </a:r>
            <a:r>
              <a:rPr lang="zh-CN" altLang="en-US" sz="2400" b="1" dirty="0"/>
              <a:t>条例</a:t>
            </a:r>
            <a:r>
              <a:rPr lang="en-US" altLang="zh-CN" sz="2400" b="1" dirty="0"/>
              <a:t>》</a:t>
            </a:r>
            <a:r>
              <a:rPr lang="zh-CN" altLang="en-US" sz="2400" b="1" dirty="0"/>
              <a:t>有关运输、包装规定的行为还规定了处罚内容。</a:t>
            </a:r>
          </a:p>
        </p:txBody>
      </p:sp>
      <p:grpSp>
        <p:nvGrpSpPr>
          <p:cNvPr id="6247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624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F72E2D60-A85F-4649-AD01-1C6473A1E013}"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800100" y="6477000"/>
            <a:ext cx="2133600" cy="304800"/>
          </a:xfrm>
        </p:spPr>
        <p:txBody>
          <a:bodyPr/>
          <a:lstStyle/>
          <a:p>
            <a:pPr>
              <a:defRPr/>
            </a:pPr>
            <a:fld id="{C72ACD56-EC7C-4518-AB84-10F72A183941}" type="slidenum">
              <a:rPr lang="zh-CN" altLang="en-US"/>
              <a:pPr>
                <a:defRPr/>
              </a:pPr>
              <a:t>59</a:t>
            </a:fld>
            <a:endParaRPr lang="en-US" altLang="zh-CN" dirty="0"/>
          </a:p>
        </p:txBody>
      </p:sp>
      <p:sp>
        <p:nvSpPr>
          <p:cNvPr id="69637" name="Text Box 4"/>
          <p:cNvSpPr txBox="1">
            <a:spLocks noChangeArrowheads="1"/>
          </p:cNvSpPr>
          <p:nvPr/>
        </p:nvSpPr>
        <p:spPr bwMode="auto">
          <a:xfrm>
            <a:off x="304800" y="1447800"/>
            <a:ext cx="86106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800" b="1" dirty="0">
                <a:solidFill>
                  <a:srgbClr val="00CC00"/>
                </a:solidFill>
              </a:rPr>
              <a:t>7.2.2 《</a:t>
            </a:r>
            <a:r>
              <a:rPr lang="zh-CN" altLang="en-US" sz="2800" b="1" dirty="0">
                <a:solidFill>
                  <a:srgbClr val="00CC00"/>
                </a:solidFill>
              </a:rPr>
              <a:t>危险化学品安全管理条例</a:t>
            </a:r>
            <a:r>
              <a:rPr lang="en-US" altLang="zh-CN" sz="2800" b="1" dirty="0">
                <a:solidFill>
                  <a:srgbClr val="00CC00"/>
                </a:solidFill>
              </a:rPr>
              <a:t>》</a:t>
            </a:r>
            <a:r>
              <a:rPr lang="zh-CN" altLang="en-US" sz="2800" b="1" dirty="0">
                <a:solidFill>
                  <a:srgbClr val="00CC00"/>
                </a:solidFill>
              </a:rPr>
              <a:t>涉及运输安全简介</a:t>
            </a:r>
          </a:p>
          <a:p>
            <a:pPr algn="just" eaLnBrk="1" hangingPunct="1">
              <a:lnSpc>
                <a:spcPct val="150000"/>
              </a:lnSpc>
            </a:pPr>
            <a:r>
              <a:rPr lang="zh-CN" altLang="en-US" sz="2800" b="1" dirty="0" smtClean="0">
                <a:solidFill>
                  <a:srgbClr val="FF0000"/>
                </a:solidFill>
              </a:rPr>
              <a:t>内</a:t>
            </a:r>
            <a:r>
              <a:rPr lang="zh-CN" altLang="en-US" sz="2800" b="1" dirty="0">
                <a:solidFill>
                  <a:srgbClr val="FF0000"/>
                </a:solidFill>
              </a:rPr>
              <a:t>河：</a:t>
            </a:r>
            <a:r>
              <a:rPr lang="zh-CN" altLang="en-US" sz="2400" b="1" dirty="0"/>
              <a:t>一般指海运船舶不能到达的水域</a:t>
            </a:r>
            <a:r>
              <a:rPr lang="zh-CN" altLang="en-US" sz="2400" b="1" dirty="0" smtClean="0"/>
              <a:t>。</a:t>
            </a:r>
            <a:endParaRPr lang="en-US" altLang="zh-CN" sz="2400" b="1" dirty="0" smtClean="0"/>
          </a:p>
          <a:p>
            <a:pPr algn="just" eaLnBrk="1" hangingPunct="1">
              <a:lnSpc>
                <a:spcPct val="150000"/>
              </a:lnSpc>
            </a:pPr>
            <a:r>
              <a:rPr lang="zh-CN" altLang="en-US" sz="2400" b="1" dirty="0" smtClean="0"/>
              <a:t>地</a:t>
            </a:r>
            <a:r>
              <a:rPr lang="zh-CN" altLang="en-US" sz="2400" b="1" dirty="0"/>
              <a:t>处黄浦江的上海港、珠江上的广州港，都属于海港，而不是内河港，其所在水域属于海的延伸，类似情况还在长江南京以下各港。</a:t>
            </a:r>
            <a:r>
              <a:rPr lang="en-US" altLang="zh-CN" sz="2400" b="1" dirty="0"/>
              <a:t>《</a:t>
            </a:r>
            <a:r>
              <a:rPr lang="zh-CN" altLang="en-US" sz="2400" b="1" dirty="0"/>
              <a:t>条例</a:t>
            </a:r>
            <a:r>
              <a:rPr lang="en-US" altLang="zh-CN" sz="2400" b="1" dirty="0"/>
              <a:t>》</a:t>
            </a:r>
            <a:r>
              <a:rPr lang="zh-CN" altLang="en-US" sz="2400" b="1" dirty="0"/>
              <a:t>第三条规定，内河禁运剧毒化学品目录由国务院经济贸易综合管理部门会</a:t>
            </a:r>
            <a:r>
              <a:rPr lang="zh-CN" altLang="en-US" sz="2400" b="1" dirty="0" smtClean="0"/>
              <a:t>同公</a:t>
            </a:r>
            <a:r>
              <a:rPr lang="zh-CN" altLang="en-US" sz="2400" b="1" dirty="0"/>
              <a:t>安、环境保护、卫生、质检、交通部门确定并公布。</a:t>
            </a:r>
          </a:p>
        </p:txBody>
      </p:sp>
      <p:grpSp>
        <p:nvGrpSpPr>
          <p:cNvPr id="6963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696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4041874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9AE1A7A2-F250-49C9-B06C-A223D1D048D5}"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9444BCE9-F393-49BB-A5FF-7EBBE3B345E6}" type="slidenum">
              <a:rPr lang="zh-CN" altLang="en-US"/>
              <a:pPr>
                <a:defRPr/>
              </a:pPr>
              <a:t>6</a:t>
            </a:fld>
            <a:endParaRPr lang="en-US" altLang="zh-CN"/>
          </a:p>
        </p:txBody>
      </p:sp>
      <p:sp>
        <p:nvSpPr>
          <p:cNvPr id="8197" name="Text Box 4"/>
          <p:cNvSpPr txBox="1">
            <a:spLocks noChangeArrowheads="1"/>
          </p:cNvSpPr>
          <p:nvPr/>
        </p:nvSpPr>
        <p:spPr bwMode="auto">
          <a:xfrm>
            <a:off x="304800" y="1143000"/>
            <a:ext cx="86868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20000"/>
              </a:lnSpc>
            </a:pPr>
            <a:r>
              <a:rPr lang="en-US" altLang="zh-CN" sz="2800" b="1" dirty="0">
                <a:solidFill>
                  <a:srgbClr val="00FF00"/>
                </a:solidFill>
              </a:rPr>
              <a:t>7.1.1.2 </a:t>
            </a:r>
            <a:r>
              <a:rPr lang="zh-CN" altLang="en-US" sz="2800" b="1" dirty="0">
                <a:solidFill>
                  <a:srgbClr val="00FF00"/>
                </a:solidFill>
              </a:rPr>
              <a:t>包装的分类</a:t>
            </a:r>
          </a:p>
          <a:p>
            <a:pPr algn="just" eaLnBrk="1" hangingPunct="1">
              <a:lnSpc>
                <a:spcPct val="120000"/>
              </a:lnSpc>
            </a:pPr>
            <a:r>
              <a:rPr lang="zh-CN" altLang="en-US" sz="2400" b="1" dirty="0">
                <a:solidFill>
                  <a:srgbClr val="FFFF00"/>
                </a:solidFill>
              </a:rPr>
              <a:t>（</a:t>
            </a:r>
            <a:r>
              <a:rPr lang="en-US" altLang="zh-CN" sz="2400" b="1" dirty="0">
                <a:solidFill>
                  <a:srgbClr val="FFFF00"/>
                </a:solidFill>
              </a:rPr>
              <a:t>3</a:t>
            </a:r>
            <a:r>
              <a:rPr lang="zh-CN" altLang="en-US" sz="2400" b="1" dirty="0">
                <a:solidFill>
                  <a:srgbClr val="FFFF00"/>
                </a:solidFill>
              </a:rPr>
              <a:t>）按照制作型式分类</a:t>
            </a:r>
          </a:p>
          <a:p>
            <a:pPr algn="just" eaLnBrk="1" hangingPunct="1">
              <a:lnSpc>
                <a:spcPct val="120000"/>
              </a:lnSpc>
            </a:pPr>
            <a:r>
              <a:rPr lang="zh-CN" altLang="en-US" sz="2400" b="1" dirty="0">
                <a:solidFill>
                  <a:srgbClr val="FF33CC"/>
                </a:solidFill>
              </a:rPr>
              <a:t>桶：</a:t>
            </a:r>
            <a:r>
              <a:rPr lang="zh-CN" altLang="en-US" sz="2400" b="1" dirty="0"/>
              <a:t>指直立圆形的容器。按其材质还分为铁（钢）桶、纤维板桶、铝桶、胶合板桶、塑料桶、木琵琶桶等几种。</a:t>
            </a:r>
          </a:p>
          <a:p>
            <a:pPr algn="just" eaLnBrk="1" hangingPunct="1">
              <a:lnSpc>
                <a:spcPct val="120000"/>
              </a:lnSpc>
            </a:pPr>
            <a:r>
              <a:rPr lang="zh-CN" altLang="en-US" sz="2400" b="1" dirty="0">
                <a:solidFill>
                  <a:srgbClr val="FF33CC"/>
                </a:solidFill>
              </a:rPr>
              <a:t>箱：</a:t>
            </a:r>
            <a:r>
              <a:rPr lang="zh-CN" altLang="en-US" sz="2400" b="1" dirty="0"/>
              <a:t>指矩形体的容器。箱按包装材质还可分为铁皮箱、木箱、胶合板箱、再生木箱、纤维板箱、塑料箱等几种。</a:t>
            </a:r>
          </a:p>
          <a:p>
            <a:pPr algn="just" eaLnBrk="1" hangingPunct="1">
              <a:lnSpc>
                <a:spcPct val="120000"/>
              </a:lnSpc>
            </a:pPr>
            <a:r>
              <a:rPr lang="zh-CN" altLang="en-US" sz="2400" b="1" dirty="0">
                <a:solidFill>
                  <a:srgbClr val="FF33CC"/>
                </a:solidFill>
              </a:rPr>
              <a:t>袋：</a:t>
            </a:r>
            <a:r>
              <a:rPr lang="zh-CN" altLang="en-US" sz="2400" b="1" dirty="0"/>
              <a:t>指用软材料制（织）成的有口容器。袋按材质还分为麻袋、棉袋、塑料编织袋、塑料薄膜袋、纸袋等几种。</a:t>
            </a:r>
          </a:p>
          <a:p>
            <a:pPr algn="just" eaLnBrk="1" hangingPunct="1">
              <a:lnSpc>
                <a:spcPct val="120000"/>
              </a:lnSpc>
            </a:pPr>
            <a:r>
              <a:rPr lang="zh-CN" altLang="en-US" sz="2400" b="1" dirty="0">
                <a:solidFill>
                  <a:srgbClr val="FF33CC"/>
                </a:solidFill>
              </a:rPr>
              <a:t>瓶和坛：</a:t>
            </a:r>
            <a:r>
              <a:rPr lang="zh-CN" altLang="en-US" sz="2400" b="1" dirty="0"/>
              <a:t>瓶是指腹大、颈长而口小的容器，如各种玻璃瓶、安培瓶等。坛是指用陶土制的一种口小腹大的陶器，如酒坛、酸坛等。</a:t>
            </a:r>
            <a:endParaRPr lang="zh-CN" altLang="en-US" sz="2400" dirty="0"/>
          </a:p>
        </p:txBody>
      </p:sp>
      <p:grpSp>
        <p:nvGrpSpPr>
          <p:cNvPr id="819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82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5" name="Date Placeholder 3"/>
          <p:cNvSpPr>
            <a:spLocks noGrp="1"/>
          </p:cNvSpPr>
          <p:nvPr>
            <p:ph type="dt" sz="half" idx="10"/>
          </p:nvPr>
        </p:nvSpPr>
        <p:spPr/>
        <p:txBody>
          <a:bodyPr/>
          <a:lstStyle/>
          <a:p>
            <a:pPr>
              <a:defRPr/>
            </a:pPr>
            <a:fld id="{A894745C-A163-4316-82E9-5C9E375B2654}" type="datetime1">
              <a:rPr lang="zh-CN" altLang="en-US"/>
              <a:pPr>
                <a:defRPr/>
              </a:pPr>
              <a:t>2017/4/25</a:t>
            </a:fld>
            <a:endParaRPr lang="en-US" altLang="zh-CN" dirty="0"/>
          </a:p>
        </p:txBody>
      </p:sp>
      <p:sp>
        <p:nvSpPr>
          <p:cNvPr id="7" name="Slide Number Placeholder 5"/>
          <p:cNvSpPr>
            <a:spLocks noGrp="1"/>
          </p:cNvSpPr>
          <p:nvPr>
            <p:ph type="sldNum" sz="quarter" idx="11"/>
          </p:nvPr>
        </p:nvSpPr>
        <p:spPr>
          <a:xfrm>
            <a:off x="800100" y="6324600"/>
            <a:ext cx="2133600" cy="304800"/>
          </a:xfrm>
        </p:spPr>
        <p:txBody>
          <a:bodyPr/>
          <a:lstStyle/>
          <a:p>
            <a:pPr>
              <a:defRPr/>
            </a:pPr>
            <a:fld id="{EAF58D60-66C2-404C-A9E3-8E90FEB8E206}" type="slidenum">
              <a:rPr lang="zh-CN" altLang="en-US"/>
              <a:pPr>
                <a:defRPr/>
              </a:pPr>
              <a:t>60</a:t>
            </a:fld>
            <a:endParaRPr lang="en-US" altLang="zh-CN" dirty="0"/>
          </a:p>
        </p:txBody>
      </p:sp>
      <p:sp>
        <p:nvSpPr>
          <p:cNvPr id="70661" name="Text Box 4"/>
          <p:cNvSpPr txBox="1">
            <a:spLocks noChangeArrowheads="1"/>
          </p:cNvSpPr>
          <p:nvPr/>
        </p:nvSpPr>
        <p:spPr bwMode="auto">
          <a:xfrm>
            <a:off x="228600" y="1371600"/>
            <a:ext cx="868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endParaRPr lang="zh-CN" altLang="en-US" sz="1800"/>
          </a:p>
        </p:txBody>
      </p:sp>
      <p:sp>
        <p:nvSpPr>
          <p:cNvPr id="70662" name="Text Box 5"/>
          <p:cNvSpPr txBox="1">
            <a:spLocks noChangeArrowheads="1"/>
          </p:cNvSpPr>
          <p:nvPr/>
        </p:nvSpPr>
        <p:spPr bwMode="auto">
          <a:xfrm>
            <a:off x="249381" y="1388701"/>
            <a:ext cx="8686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smtClean="0">
                <a:solidFill>
                  <a:srgbClr val="00CC00"/>
                </a:solidFill>
              </a:rPr>
              <a:t>7.2.2 </a:t>
            </a:r>
            <a:r>
              <a:rPr lang="en-US" altLang="zh-CN" sz="2400" b="1" dirty="0">
                <a:solidFill>
                  <a:srgbClr val="00CC00"/>
                </a:solidFill>
              </a:rPr>
              <a:t>《</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eaLnBrk="1" hangingPunct="1">
              <a:lnSpc>
                <a:spcPct val="150000"/>
              </a:lnSpc>
            </a:pPr>
            <a:r>
              <a:rPr lang="zh-CN" altLang="en-US" sz="2400" b="1" dirty="0" smtClean="0">
                <a:solidFill>
                  <a:srgbClr val="FFFF00"/>
                </a:solidFill>
                <a:latin typeface="Times New Roman" pitchFamily="18" charset="0"/>
              </a:rPr>
              <a:t>内</a:t>
            </a:r>
            <a:r>
              <a:rPr lang="zh-CN" altLang="en-US" sz="2400" b="1" dirty="0">
                <a:solidFill>
                  <a:srgbClr val="FFFF00"/>
                </a:solidFill>
                <a:latin typeface="Times New Roman" pitchFamily="18" charset="0"/>
              </a:rPr>
              <a:t>河禁运剧毒化学品主要包括：</a:t>
            </a:r>
          </a:p>
          <a:p>
            <a:pPr algn="just" eaLnBrk="1" hangingPunct="1">
              <a:lnSpc>
                <a:spcPct val="150000"/>
              </a:lnSpc>
            </a:pPr>
            <a:r>
              <a:rPr lang="zh-CN" altLang="en-US" sz="2400" b="1" dirty="0">
                <a:solidFill>
                  <a:srgbClr val="FF0000"/>
                </a:solidFill>
                <a:latin typeface="Times New Roman" pitchFamily="18" charset="0"/>
              </a:rPr>
              <a:t>氰化物</a:t>
            </a:r>
            <a:r>
              <a:rPr lang="en-US" altLang="zh-CN" sz="2400" b="1" dirty="0">
                <a:solidFill>
                  <a:srgbClr val="FF0000"/>
                </a:solidFill>
                <a:latin typeface="Times New Roman" pitchFamily="18" charset="0"/>
              </a:rPr>
              <a:t>(71001)</a:t>
            </a:r>
            <a:r>
              <a:rPr lang="zh-CN" altLang="en-US" sz="2400" b="1" dirty="0">
                <a:solidFill>
                  <a:srgbClr val="FF0000"/>
                </a:solidFill>
                <a:latin typeface="Times New Roman" pitchFamily="18" charset="0"/>
              </a:rPr>
              <a:t>，氰化物溶液</a:t>
            </a:r>
            <a:r>
              <a:rPr lang="en-US" altLang="zh-CN" sz="2400" b="1" dirty="0">
                <a:solidFill>
                  <a:srgbClr val="FF0000"/>
                </a:solidFill>
                <a:latin typeface="Times New Roman" pitchFamily="18" charset="0"/>
              </a:rPr>
              <a:t>(71002)</a:t>
            </a:r>
            <a:r>
              <a:rPr lang="zh-CN" altLang="en-US" sz="2400" b="1" dirty="0">
                <a:solidFill>
                  <a:srgbClr val="FF0000"/>
                </a:solidFill>
                <a:latin typeface="Times New Roman" pitchFamily="18" charset="0"/>
              </a:rPr>
              <a:t>，无水氰化氢</a:t>
            </a:r>
            <a:r>
              <a:rPr lang="en-US" altLang="zh-CN" sz="2400" b="1" dirty="0">
                <a:solidFill>
                  <a:srgbClr val="FF0000"/>
                </a:solidFill>
                <a:latin typeface="Times New Roman" pitchFamily="18" charset="0"/>
              </a:rPr>
              <a:t>(71003)</a:t>
            </a:r>
            <a:r>
              <a:rPr lang="zh-CN" altLang="en-US" sz="2400" b="1" dirty="0">
                <a:solidFill>
                  <a:srgbClr val="FF0000"/>
                </a:solidFill>
                <a:latin typeface="Times New Roman" pitchFamily="18" charset="0"/>
              </a:rPr>
              <a:t>，含量不大于</a:t>
            </a:r>
            <a:r>
              <a:rPr lang="en-US" altLang="zh-CN" sz="2400" b="1" dirty="0">
                <a:solidFill>
                  <a:srgbClr val="FF0000"/>
                </a:solidFill>
                <a:latin typeface="Times New Roman" pitchFamily="18" charset="0"/>
              </a:rPr>
              <a:t>20</a:t>
            </a:r>
            <a:r>
              <a:rPr lang="zh-CN" altLang="en-US" sz="2400" b="1" dirty="0">
                <a:solidFill>
                  <a:srgbClr val="FF0000"/>
                </a:solidFill>
                <a:latin typeface="Times New Roman" pitchFamily="18" charset="0"/>
              </a:rPr>
              <a:t>％的氢氰酸</a:t>
            </a:r>
            <a:r>
              <a:rPr lang="en-US" altLang="zh-CN" sz="2400" b="1" dirty="0">
                <a:solidFill>
                  <a:srgbClr val="FF0000"/>
                </a:solidFill>
                <a:latin typeface="Times New Roman" pitchFamily="18" charset="0"/>
              </a:rPr>
              <a:t>(71004)</a:t>
            </a:r>
            <a:r>
              <a:rPr lang="zh-CN" altLang="en-US" sz="2400" b="1" dirty="0">
                <a:solidFill>
                  <a:srgbClr val="FF0000"/>
                </a:solidFill>
                <a:latin typeface="Times New Roman" pitchFamily="18" charset="0"/>
              </a:rPr>
              <a:t>，氢氰酸熏剂</a:t>
            </a:r>
            <a:r>
              <a:rPr lang="en-US" altLang="zh-CN" sz="2400" b="1" dirty="0">
                <a:solidFill>
                  <a:srgbClr val="FF0000"/>
                </a:solidFill>
                <a:latin typeface="Times New Roman" pitchFamily="18" charset="0"/>
              </a:rPr>
              <a:t>(71005</a:t>
            </a:r>
            <a:r>
              <a:rPr lang="en-US" altLang="zh-CN" sz="2400" b="1" dirty="0" smtClean="0">
                <a:solidFill>
                  <a:srgbClr val="FF0000"/>
                </a:solidFill>
                <a:latin typeface="Times New Roman" pitchFamily="18" charset="0"/>
              </a:rPr>
              <a:t>)</a:t>
            </a:r>
          </a:p>
          <a:p>
            <a:pPr algn="just" eaLnBrk="1" hangingPunct="1">
              <a:lnSpc>
                <a:spcPct val="150000"/>
              </a:lnSpc>
            </a:pPr>
            <a:r>
              <a:rPr lang="zh-CN" altLang="en-US" sz="2400" b="1" dirty="0" smtClean="0">
                <a:solidFill>
                  <a:srgbClr val="92D050"/>
                </a:solidFill>
                <a:latin typeface="Times New Roman" pitchFamily="18" charset="0"/>
              </a:rPr>
              <a:t>砷</a:t>
            </a:r>
            <a:r>
              <a:rPr lang="zh-CN" altLang="en-US" sz="2400" b="1" dirty="0">
                <a:solidFill>
                  <a:srgbClr val="92D050"/>
                </a:solidFill>
                <a:latin typeface="Times New Roman" pitchFamily="18" charset="0"/>
              </a:rPr>
              <a:t>粉</a:t>
            </a:r>
            <a:r>
              <a:rPr lang="en-US" altLang="zh-CN" sz="2400" b="1" dirty="0">
                <a:solidFill>
                  <a:srgbClr val="92D050"/>
                </a:solidFill>
                <a:latin typeface="Times New Roman" pitchFamily="18" charset="0"/>
              </a:rPr>
              <a:t>(71007)</a:t>
            </a:r>
            <a:r>
              <a:rPr lang="zh-CN" altLang="en-US" sz="2400" b="1" dirty="0">
                <a:solidFill>
                  <a:srgbClr val="92D050"/>
                </a:solidFill>
                <a:latin typeface="Times New Roman" pitchFamily="18" charset="0"/>
              </a:rPr>
              <a:t>，三氧化二砷</a:t>
            </a:r>
            <a:r>
              <a:rPr lang="en-US" altLang="zh-CN" sz="2400" b="1" dirty="0">
                <a:solidFill>
                  <a:srgbClr val="92D050"/>
                </a:solidFill>
                <a:latin typeface="Times New Roman" pitchFamily="18" charset="0"/>
              </a:rPr>
              <a:t>(71007)</a:t>
            </a:r>
            <a:r>
              <a:rPr lang="zh-CN" altLang="en-US" sz="2400" b="1" dirty="0">
                <a:solidFill>
                  <a:srgbClr val="92D050"/>
                </a:solidFill>
                <a:latin typeface="Times New Roman" pitchFamily="18" charset="0"/>
              </a:rPr>
              <a:t>，亚砷酸盐类</a:t>
            </a:r>
            <a:r>
              <a:rPr lang="en-US" altLang="zh-CN" sz="2400" b="1" dirty="0">
                <a:solidFill>
                  <a:srgbClr val="92D050"/>
                </a:solidFill>
                <a:latin typeface="Times New Roman" pitchFamily="18" charset="0"/>
              </a:rPr>
              <a:t>(71009)</a:t>
            </a:r>
            <a:r>
              <a:rPr lang="zh-CN" altLang="en-US" sz="2400" b="1" dirty="0">
                <a:solidFill>
                  <a:srgbClr val="92D050"/>
                </a:solidFill>
                <a:latin typeface="Times New Roman" pitchFamily="18" charset="0"/>
              </a:rPr>
              <a:t>，五氧化二砷</a:t>
            </a:r>
            <a:r>
              <a:rPr lang="en-US" altLang="zh-CN" sz="2400" b="1" dirty="0">
                <a:solidFill>
                  <a:srgbClr val="92D050"/>
                </a:solidFill>
                <a:latin typeface="Times New Roman" pitchFamily="18" charset="0"/>
              </a:rPr>
              <a:t>(7l010)</a:t>
            </a:r>
            <a:r>
              <a:rPr lang="zh-CN" altLang="en-US" sz="2400" b="1" dirty="0">
                <a:solidFill>
                  <a:srgbClr val="92D050"/>
                </a:solidFill>
                <a:latin typeface="Times New Roman" pitchFamily="18" charset="0"/>
              </a:rPr>
              <a:t>，砷酸或偏、焦砷酸</a:t>
            </a:r>
            <a:r>
              <a:rPr lang="en-US" altLang="zh-CN" sz="2400" b="1" dirty="0">
                <a:solidFill>
                  <a:srgbClr val="92D050"/>
                </a:solidFill>
                <a:latin typeface="Times New Roman" pitchFamily="18" charset="0"/>
              </a:rPr>
              <a:t>(71011)</a:t>
            </a:r>
            <a:r>
              <a:rPr lang="zh-CN" altLang="en-US" sz="2400" b="1" dirty="0">
                <a:solidFill>
                  <a:srgbClr val="92D050"/>
                </a:solidFill>
                <a:latin typeface="Times New Roman" pitchFamily="18" charset="0"/>
              </a:rPr>
              <a:t>，砷酸盐类</a:t>
            </a:r>
            <a:r>
              <a:rPr lang="en-US" altLang="zh-CN" sz="2400" b="1" dirty="0">
                <a:solidFill>
                  <a:srgbClr val="92D050"/>
                </a:solidFill>
                <a:latin typeface="Times New Roman" pitchFamily="18" charset="0"/>
              </a:rPr>
              <a:t>(7l012)</a:t>
            </a:r>
            <a:r>
              <a:rPr lang="zh-CN" altLang="en-US" sz="2400" b="1" dirty="0">
                <a:solidFill>
                  <a:srgbClr val="92D050"/>
                </a:solidFill>
                <a:latin typeface="Times New Roman" pitchFamily="18" charset="0"/>
              </a:rPr>
              <a:t>，三氟化砷、三氯化砷</a:t>
            </a:r>
            <a:r>
              <a:rPr lang="en-US" altLang="zh-CN" sz="2400" b="1" dirty="0">
                <a:solidFill>
                  <a:srgbClr val="92D050"/>
                </a:solidFill>
                <a:latin typeface="Times New Roman" pitchFamily="18" charset="0"/>
              </a:rPr>
              <a:t>(71013)</a:t>
            </a:r>
            <a:r>
              <a:rPr lang="zh-CN" altLang="en-US" sz="2400" b="1" dirty="0">
                <a:solidFill>
                  <a:srgbClr val="92D050"/>
                </a:solidFill>
                <a:latin typeface="Times New Roman" pitchFamily="18" charset="0"/>
              </a:rPr>
              <a:t>，三溴化砷、三碘化砷</a:t>
            </a:r>
            <a:r>
              <a:rPr lang="en-US" altLang="zh-CN" sz="2400" b="1" dirty="0">
                <a:solidFill>
                  <a:srgbClr val="92D050"/>
                </a:solidFill>
                <a:latin typeface="Times New Roman" pitchFamily="18" charset="0"/>
              </a:rPr>
              <a:t>(710l4)</a:t>
            </a:r>
            <a:r>
              <a:rPr lang="zh-CN" altLang="en-US" sz="2400" b="1" dirty="0" smtClean="0">
                <a:solidFill>
                  <a:srgbClr val="92D050"/>
                </a:solidFill>
                <a:latin typeface="Times New Roman" pitchFamily="18" charset="0"/>
              </a:rPr>
              <a:t>，</a:t>
            </a:r>
            <a:endParaRPr lang="en-US" altLang="zh-CN" sz="2400" b="1" dirty="0" smtClean="0">
              <a:solidFill>
                <a:srgbClr val="92D050"/>
              </a:solidFill>
              <a:latin typeface="Times New Roman" pitchFamily="18" charset="0"/>
            </a:endParaRPr>
          </a:p>
          <a:p>
            <a:pPr algn="just" eaLnBrk="1" hangingPunct="1">
              <a:lnSpc>
                <a:spcPct val="150000"/>
              </a:lnSpc>
            </a:pPr>
            <a:r>
              <a:rPr lang="zh-CN" altLang="en-US" sz="2400" b="1" dirty="0" smtClean="0">
                <a:latin typeface="Times New Roman" pitchFamily="18" charset="0"/>
              </a:rPr>
              <a:t>一</a:t>
            </a:r>
            <a:r>
              <a:rPr lang="zh-CN" altLang="en-US" sz="2400" b="1" dirty="0">
                <a:latin typeface="Times New Roman" pitchFamily="18" charset="0"/>
              </a:rPr>
              <a:t>级有机磷固态农药</a:t>
            </a:r>
            <a:r>
              <a:rPr lang="en-US" altLang="zh-CN" sz="2400" b="1" dirty="0">
                <a:latin typeface="Times New Roman" pitchFamily="18" charset="0"/>
              </a:rPr>
              <a:t>(71125)</a:t>
            </a:r>
            <a:r>
              <a:rPr lang="zh-CN" altLang="en-US" sz="2400" b="1" dirty="0">
                <a:latin typeface="Times New Roman" pitchFamily="18" charset="0"/>
              </a:rPr>
              <a:t>，一级有机磷液态农药</a:t>
            </a:r>
            <a:r>
              <a:rPr lang="en-US" altLang="zh-CN" sz="2400" b="1" dirty="0">
                <a:latin typeface="Times New Roman" pitchFamily="18" charset="0"/>
              </a:rPr>
              <a:t>(71127</a:t>
            </a:r>
            <a:r>
              <a:rPr lang="en-US" altLang="zh-CN" sz="2400" b="1" dirty="0" smtClean="0">
                <a:latin typeface="Times New Roman" pitchFamily="18" charset="0"/>
              </a:rPr>
              <a:t>)</a:t>
            </a:r>
            <a:r>
              <a:rPr lang="zh-CN" altLang="en-US" sz="2400" b="1" dirty="0" smtClean="0">
                <a:latin typeface="Times New Roman" pitchFamily="18" charset="0"/>
              </a:rPr>
              <a:t> </a:t>
            </a:r>
            <a:endParaRPr lang="zh-CN" altLang="en-US" sz="2400" b="1" dirty="0">
              <a:latin typeface="Times New Roman" pitchFamily="18" charset="0"/>
            </a:endParaRPr>
          </a:p>
        </p:txBody>
      </p:sp>
      <p:grpSp>
        <p:nvGrpSpPr>
          <p:cNvPr id="70663"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06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3457391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61</a:t>
            </a:fld>
            <a:endParaRPr lang="en-US" altLang="zh-CN" dirty="0"/>
          </a:p>
        </p:txBody>
      </p:sp>
      <p:sp>
        <p:nvSpPr>
          <p:cNvPr id="72709" name="Text Box 4"/>
          <p:cNvSpPr txBox="1">
            <a:spLocks noChangeArrowheads="1"/>
          </p:cNvSpPr>
          <p:nvPr/>
        </p:nvSpPr>
        <p:spPr bwMode="auto">
          <a:xfrm>
            <a:off x="304800" y="1295400"/>
            <a:ext cx="8610600" cy="504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eaLnBrk="1" hangingPunct="1">
              <a:lnSpc>
                <a:spcPct val="140000"/>
              </a:lnSpc>
            </a:pPr>
            <a:r>
              <a:rPr lang="zh-CN" altLang="en-US" sz="2400" b="1" dirty="0">
                <a:solidFill>
                  <a:srgbClr val="FF0000"/>
                </a:solidFill>
              </a:rPr>
              <a:t>部门职责</a:t>
            </a:r>
            <a:endParaRPr lang="en-US" altLang="zh-CN" sz="2400" b="1" dirty="0">
              <a:solidFill>
                <a:srgbClr val="FF0000"/>
              </a:solidFill>
            </a:endParaRPr>
          </a:p>
          <a:p>
            <a:pPr algn="just" eaLnBrk="1" hangingPunct="1">
              <a:lnSpc>
                <a:spcPct val="150000"/>
              </a:lnSpc>
            </a:pPr>
            <a:r>
              <a:rPr lang="zh-CN" altLang="en-US" sz="2400" b="1" dirty="0" smtClean="0">
                <a:solidFill>
                  <a:srgbClr val="FFFF00"/>
                </a:solidFill>
              </a:rPr>
              <a:t>（</a:t>
            </a:r>
            <a:r>
              <a:rPr lang="zh-CN" altLang="en-US" sz="2400" b="1" dirty="0">
                <a:solidFill>
                  <a:srgbClr val="FFFF00"/>
                </a:solidFill>
              </a:rPr>
              <a:t>一）安全生产监督管理部</a:t>
            </a:r>
            <a:r>
              <a:rPr lang="zh-CN" altLang="en-US" sz="2400" b="1" dirty="0" smtClean="0">
                <a:solidFill>
                  <a:srgbClr val="FFFF00"/>
                </a:solidFill>
              </a:rPr>
              <a:t>门</a:t>
            </a:r>
            <a:endParaRPr lang="en-US" altLang="zh-CN" sz="2400" b="1" dirty="0" smtClean="0">
              <a:solidFill>
                <a:srgbClr val="FFFF00"/>
              </a:solidFill>
            </a:endParaRPr>
          </a:p>
          <a:p>
            <a:pPr algn="just" eaLnBrk="1" hangingPunct="1">
              <a:lnSpc>
                <a:spcPct val="150000"/>
              </a:lnSpc>
            </a:pPr>
            <a:r>
              <a:rPr lang="zh-CN" altLang="en-US" sz="2400" b="1" dirty="0" smtClean="0"/>
              <a:t>      负</a:t>
            </a:r>
            <a:r>
              <a:rPr lang="zh-CN" altLang="en-US" sz="2400" b="1" dirty="0"/>
              <a:t>责危险化学品安全监督管理综合工作，组织确定、</a:t>
            </a:r>
            <a:r>
              <a:rPr lang="zh-CN" altLang="en-US" sz="2400" b="1" dirty="0" smtClean="0"/>
              <a:t>公布</a:t>
            </a:r>
            <a:r>
              <a:rPr lang="zh-CN" altLang="en-US" sz="2400" b="1" dirty="0"/>
              <a:t>、调整危险化学品目录，对新建、改建、扩建生产、储存危险化学品（包括使用长输</a:t>
            </a:r>
            <a:r>
              <a:rPr lang="zh-CN" altLang="en-US" sz="2400" b="1" dirty="0" smtClean="0"/>
              <a:t>管道</a:t>
            </a:r>
            <a:r>
              <a:rPr lang="zh-CN" altLang="en-US" sz="2400" b="1" dirty="0"/>
              <a:t>输送危险化学品，下同）的建设项目进行安全条件审查，核发</a:t>
            </a:r>
            <a:r>
              <a:rPr lang="zh-CN" altLang="en-US" sz="2400" b="1" dirty="0">
                <a:solidFill>
                  <a:srgbClr val="00B0F0"/>
                </a:solidFill>
              </a:rPr>
              <a:t>危险化学品安全生产许</a:t>
            </a:r>
            <a:r>
              <a:rPr lang="zh-CN" altLang="en-US" sz="2400" b="1" dirty="0" smtClean="0">
                <a:solidFill>
                  <a:srgbClr val="00B0F0"/>
                </a:solidFill>
              </a:rPr>
              <a:t>可证</a:t>
            </a:r>
            <a:r>
              <a:rPr lang="zh-CN" altLang="en-US" sz="2400" b="1" dirty="0">
                <a:solidFill>
                  <a:srgbClr val="00B0F0"/>
                </a:solidFill>
              </a:rPr>
              <a:t>、危险化学品安全使用许可证和危险化学品经营许可证</a:t>
            </a:r>
            <a:r>
              <a:rPr lang="zh-CN" altLang="en-US" sz="2400" b="1" dirty="0"/>
              <a:t>，并负责危险化学品登记工作</a:t>
            </a:r>
            <a:r>
              <a:rPr lang="zh-CN" altLang="en-US" sz="2400" b="1" dirty="0" smtClean="0"/>
              <a:t>。 </a:t>
            </a:r>
            <a:endParaRPr lang="en-US" altLang="zh-CN" sz="2400" b="1" dirty="0" smtClean="0">
              <a:solidFill>
                <a:srgbClr val="FF0000"/>
              </a:solidFill>
            </a:endParaRPr>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29066820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62</a:t>
            </a:fld>
            <a:endParaRPr lang="en-US" altLang="zh-CN"/>
          </a:p>
        </p:txBody>
      </p:sp>
      <p:sp>
        <p:nvSpPr>
          <p:cNvPr id="72709" name="Text Box 4"/>
          <p:cNvSpPr txBox="1">
            <a:spLocks noChangeArrowheads="1"/>
          </p:cNvSpPr>
          <p:nvPr/>
        </p:nvSpPr>
        <p:spPr bwMode="auto">
          <a:xfrm>
            <a:off x="304800" y="1295400"/>
            <a:ext cx="8610600"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eaLnBrk="1" hangingPunct="1">
              <a:lnSpc>
                <a:spcPct val="140000"/>
              </a:lnSpc>
            </a:pPr>
            <a:r>
              <a:rPr lang="zh-CN" altLang="en-US" sz="2400" b="1" dirty="0" smtClean="0">
                <a:solidFill>
                  <a:srgbClr val="FF0000"/>
                </a:solidFill>
              </a:rPr>
              <a:t>部</a:t>
            </a:r>
            <a:r>
              <a:rPr lang="zh-CN" altLang="en-US" sz="2400" b="1" dirty="0">
                <a:solidFill>
                  <a:srgbClr val="FF0000"/>
                </a:solidFill>
              </a:rPr>
              <a:t>门职责</a:t>
            </a:r>
            <a:endParaRPr lang="en-US" altLang="zh-CN" sz="2400" b="1" dirty="0">
              <a:solidFill>
                <a:srgbClr val="FF0000"/>
              </a:solidFill>
            </a:endParaRPr>
          </a:p>
          <a:p>
            <a:pPr algn="just" eaLnBrk="1" hangingPunct="1">
              <a:lnSpc>
                <a:spcPct val="140000"/>
              </a:lnSpc>
            </a:pPr>
            <a:r>
              <a:rPr lang="zh-CN" altLang="en-US" sz="2400" b="1" dirty="0" smtClean="0">
                <a:solidFill>
                  <a:srgbClr val="FFFF00"/>
                </a:solidFill>
              </a:rPr>
              <a:t>（</a:t>
            </a:r>
            <a:r>
              <a:rPr lang="zh-CN" altLang="en-US" sz="2400" b="1" dirty="0">
                <a:solidFill>
                  <a:srgbClr val="FFFF00"/>
                </a:solidFill>
              </a:rPr>
              <a:t>二）公安机</a:t>
            </a:r>
            <a:r>
              <a:rPr lang="zh-CN" altLang="en-US" sz="2400" b="1" dirty="0" smtClean="0">
                <a:solidFill>
                  <a:srgbClr val="FFFF00"/>
                </a:solidFill>
              </a:rPr>
              <a:t>关</a:t>
            </a:r>
            <a:endParaRPr lang="en-US" altLang="zh-CN" sz="2400" b="1" dirty="0" smtClean="0">
              <a:solidFill>
                <a:srgbClr val="FFFF00"/>
              </a:solidFill>
            </a:endParaRPr>
          </a:p>
          <a:p>
            <a:pPr algn="just" eaLnBrk="1" hangingPunct="1">
              <a:lnSpc>
                <a:spcPct val="140000"/>
              </a:lnSpc>
            </a:pPr>
            <a:r>
              <a:rPr lang="zh-CN" altLang="en-US" sz="2400" b="1" dirty="0" smtClean="0"/>
              <a:t>       负</a:t>
            </a:r>
            <a:r>
              <a:rPr lang="zh-CN" altLang="en-US" sz="2400" b="1" dirty="0"/>
              <a:t>责危险化学品的公共安全管理，核发</a:t>
            </a:r>
            <a:r>
              <a:rPr lang="zh-CN" altLang="en-US" sz="2400" b="1" dirty="0">
                <a:solidFill>
                  <a:srgbClr val="00B0F0"/>
                </a:solidFill>
              </a:rPr>
              <a:t>剧毒化学品购买许可证、剧</a:t>
            </a:r>
            <a:r>
              <a:rPr lang="zh-CN" altLang="en-US" sz="2400" b="1" dirty="0" smtClean="0">
                <a:solidFill>
                  <a:srgbClr val="00B0F0"/>
                </a:solidFill>
              </a:rPr>
              <a:t>毒化</a:t>
            </a:r>
            <a:r>
              <a:rPr lang="zh-CN" altLang="en-US" sz="2400" b="1" dirty="0">
                <a:solidFill>
                  <a:srgbClr val="00B0F0"/>
                </a:solidFill>
              </a:rPr>
              <a:t>学品道路运输通行证</a:t>
            </a:r>
            <a:r>
              <a:rPr lang="zh-CN" altLang="en-US" sz="2400" b="1" dirty="0"/>
              <a:t>，并负责危险化学品运输车辆的道路交通安全管理。 </a:t>
            </a:r>
            <a:endParaRPr lang="en-US" altLang="zh-CN" sz="2400" b="1" dirty="0" smtClean="0"/>
          </a:p>
          <a:p>
            <a:pPr eaLnBrk="1" hangingPunct="1">
              <a:lnSpc>
                <a:spcPct val="140000"/>
              </a:lnSpc>
            </a:pPr>
            <a:endParaRPr lang="en-US" altLang="zh-CN" sz="2400" b="1" dirty="0" smtClean="0">
              <a:solidFill>
                <a:srgbClr val="FF0000"/>
              </a:solidFill>
            </a:endParaRPr>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35082018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63</a:t>
            </a:fld>
            <a:endParaRPr lang="en-US" altLang="zh-CN"/>
          </a:p>
        </p:txBody>
      </p:sp>
      <p:sp>
        <p:nvSpPr>
          <p:cNvPr id="72709" name="Text Box 4"/>
          <p:cNvSpPr txBox="1">
            <a:spLocks noChangeArrowheads="1"/>
          </p:cNvSpPr>
          <p:nvPr/>
        </p:nvSpPr>
        <p:spPr bwMode="auto">
          <a:xfrm>
            <a:off x="304800" y="1295400"/>
            <a:ext cx="8610600"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eaLnBrk="1" hangingPunct="1">
              <a:lnSpc>
                <a:spcPct val="140000"/>
              </a:lnSpc>
            </a:pPr>
            <a:r>
              <a:rPr lang="zh-CN" altLang="en-US" sz="2400" b="1" dirty="0" smtClean="0">
                <a:solidFill>
                  <a:srgbClr val="FF0000"/>
                </a:solidFill>
              </a:rPr>
              <a:t>部</a:t>
            </a:r>
            <a:r>
              <a:rPr lang="zh-CN" altLang="en-US" sz="2400" b="1" dirty="0">
                <a:solidFill>
                  <a:srgbClr val="FF0000"/>
                </a:solidFill>
              </a:rPr>
              <a:t>门职责</a:t>
            </a:r>
            <a:endParaRPr lang="en-US" altLang="zh-CN" sz="2400" b="1" dirty="0">
              <a:solidFill>
                <a:srgbClr val="FF0000"/>
              </a:solidFill>
            </a:endParaRPr>
          </a:p>
          <a:p>
            <a:pPr eaLnBrk="1" hangingPunct="1">
              <a:lnSpc>
                <a:spcPct val="140000"/>
              </a:lnSpc>
            </a:pPr>
            <a:r>
              <a:rPr lang="zh-CN" altLang="en-US" sz="2400" b="1" dirty="0" smtClean="0">
                <a:solidFill>
                  <a:srgbClr val="FFFF00"/>
                </a:solidFill>
              </a:rPr>
              <a:t>（</a:t>
            </a:r>
            <a:r>
              <a:rPr lang="zh-CN" altLang="en-US" sz="2400" b="1" dirty="0">
                <a:solidFill>
                  <a:srgbClr val="FFFF00"/>
                </a:solidFill>
              </a:rPr>
              <a:t>三）质量监督检验检疫部</a:t>
            </a:r>
            <a:r>
              <a:rPr lang="zh-CN" altLang="en-US" sz="2400" b="1" dirty="0" smtClean="0">
                <a:solidFill>
                  <a:srgbClr val="FFFF00"/>
                </a:solidFill>
              </a:rPr>
              <a:t>门</a:t>
            </a:r>
            <a:r>
              <a:rPr lang="en-US" altLang="zh-CN" sz="2400" b="1" dirty="0" smtClean="0">
                <a:solidFill>
                  <a:srgbClr val="FFFF00"/>
                </a:solidFill>
              </a:rPr>
              <a:t/>
            </a:r>
            <a:br>
              <a:rPr lang="en-US" altLang="zh-CN" sz="2400" b="1" dirty="0" smtClean="0">
                <a:solidFill>
                  <a:srgbClr val="FFFF00"/>
                </a:solidFill>
              </a:rPr>
            </a:br>
            <a:r>
              <a:rPr lang="en-US" altLang="zh-CN" sz="2400" b="1" dirty="0" smtClean="0">
                <a:solidFill>
                  <a:srgbClr val="FFFF00"/>
                </a:solidFill>
              </a:rPr>
              <a:t>     </a:t>
            </a:r>
            <a:r>
              <a:rPr lang="zh-CN" altLang="en-US" sz="2400" b="1" dirty="0" smtClean="0"/>
              <a:t>负</a:t>
            </a:r>
            <a:r>
              <a:rPr lang="zh-CN" altLang="en-US" sz="2400" b="1" dirty="0"/>
              <a:t>责核发</a:t>
            </a:r>
            <a:r>
              <a:rPr lang="zh-CN" altLang="en-US" sz="2400" b="1" dirty="0">
                <a:solidFill>
                  <a:srgbClr val="00B0F0"/>
                </a:solidFill>
              </a:rPr>
              <a:t>危险化学品及其包装物、容器（不包括储存</a:t>
            </a:r>
            <a:r>
              <a:rPr lang="zh-CN" altLang="en-US" sz="2400" b="1" dirty="0" smtClean="0">
                <a:solidFill>
                  <a:srgbClr val="00B0F0"/>
                </a:solidFill>
              </a:rPr>
              <a:t>危险</a:t>
            </a:r>
            <a:r>
              <a:rPr lang="zh-CN" altLang="en-US" sz="2400" b="1" dirty="0">
                <a:solidFill>
                  <a:srgbClr val="00B0F0"/>
                </a:solidFill>
              </a:rPr>
              <a:t>化学品的固定式大型储</a:t>
            </a:r>
            <a:r>
              <a:rPr lang="zh-CN" altLang="en-US" sz="2400" b="1" dirty="0" smtClean="0">
                <a:solidFill>
                  <a:srgbClr val="00B0F0"/>
                </a:solidFill>
              </a:rPr>
              <a:t>罐，下</a:t>
            </a:r>
            <a:r>
              <a:rPr lang="zh-CN" altLang="en-US" sz="2400" b="1" dirty="0">
                <a:solidFill>
                  <a:srgbClr val="00B0F0"/>
                </a:solidFill>
              </a:rPr>
              <a:t>同）生产企业的工业产品生产许可证</a:t>
            </a:r>
            <a:r>
              <a:rPr lang="zh-CN" altLang="en-US" sz="2400" b="1" dirty="0"/>
              <a:t>，并依法对其产品</a:t>
            </a:r>
            <a:r>
              <a:rPr lang="zh-CN" altLang="en-US" sz="2400" b="1" dirty="0" smtClean="0"/>
              <a:t>质量</a:t>
            </a:r>
            <a:r>
              <a:rPr lang="zh-CN" altLang="en-US" sz="2400" b="1" dirty="0"/>
              <a:t>实施监督，负责对进出口危险化学品及其包装实施检验。 </a:t>
            </a:r>
            <a:endParaRPr lang="en-US" altLang="zh-CN" sz="2400" b="1" dirty="0" smtClean="0">
              <a:solidFill>
                <a:srgbClr val="FF0000"/>
              </a:solidFill>
            </a:endParaRPr>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37668973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64</a:t>
            </a:fld>
            <a:endParaRPr lang="en-US" altLang="zh-CN"/>
          </a:p>
        </p:txBody>
      </p:sp>
      <p:sp>
        <p:nvSpPr>
          <p:cNvPr id="72709" name="Text Box 4"/>
          <p:cNvSpPr txBox="1">
            <a:spLocks noChangeArrowheads="1"/>
          </p:cNvSpPr>
          <p:nvPr/>
        </p:nvSpPr>
        <p:spPr bwMode="auto">
          <a:xfrm>
            <a:off x="228600" y="1152525"/>
            <a:ext cx="8610600" cy="426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eaLnBrk="1" hangingPunct="1">
              <a:lnSpc>
                <a:spcPct val="140000"/>
              </a:lnSpc>
            </a:pPr>
            <a:r>
              <a:rPr lang="zh-CN" altLang="en-US" sz="2400" b="1" dirty="0" smtClean="0">
                <a:solidFill>
                  <a:srgbClr val="FF0000"/>
                </a:solidFill>
              </a:rPr>
              <a:t>部</a:t>
            </a:r>
            <a:r>
              <a:rPr lang="zh-CN" altLang="en-US" sz="2400" b="1" dirty="0">
                <a:solidFill>
                  <a:srgbClr val="FF0000"/>
                </a:solidFill>
              </a:rPr>
              <a:t>门职责</a:t>
            </a:r>
            <a:endParaRPr lang="en-US" altLang="zh-CN" sz="2400" b="1" dirty="0">
              <a:solidFill>
                <a:srgbClr val="FF0000"/>
              </a:solidFill>
            </a:endParaRPr>
          </a:p>
          <a:p>
            <a:pPr algn="just" eaLnBrk="1" hangingPunct="1">
              <a:lnSpc>
                <a:spcPct val="140000"/>
              </a:lnSpc>
            </a:pPr>
            <a:r>
              <a:rPr lang="zh-CN" altLang="en-US" sz="2400" b="1" dirty="0" smtClean="0">
                <a:solidFill>
                  <a:srgbClr val="FFFF00"/>
                </a:solidFill>
              </a:rPr>
              <a:t>（五）</a:t>
            </a:r>
            <a:r>
              <a:rPr lang="zh-CN" altLang="en-US" sz="2400" b="1" dirty="0">
                <a:solidFill>
                  <a:srgbClr val="FFFF00"/>
                </a:solidFill>
              </a:rPr>
              <a:t>交通运输主管部</a:t>
            </a:r>
            <a:r>
              <a:rPr lang="zh-CN" altLang="en-US" sz="2400" b="1" dirty="0" smtClean="0">
                <a:solidFill>
                  <a:srgbClr val="FFFF00"/>
                </a:solidFill>
              </a:rPr>
              <a:t>门</a:t>
            </a:r>
            <a:endParaRPr lang="en-US" altLang="zh-CN" sz="2400" b="1" dirty="0" smtClean="0">
              <a:solidFill>
                <a:srgbClr val="FFFF00"/>
              </a:solidFill>
            </a:endParaRPr>
          </a:p>
          <a:p>
            <a:pPr algn="just" eaLnBrk="1" hangingPunct="1">
              <a:lnSpc>
                <a:spcPct val="140000"/>
              </a:lnSpc>
            </a:pPr>
            <a:r>
              <a:rPr lang="zh-CN" altLang="en-US" sz="2400" b="1" dirty="0" smtClean="0"/>
              <a:t>      负</a:t>
            </a:r>
            <a:r>
              <a:rPr lang="zh-CN" altLang="en-US" sz="2400" b="1" dirty="0"/>
              <a:t>责危险化学品</a:t>
            </a:r>
            <a:r>
              <a:rPr lang="zh-CN" altLang="en-US" sz="2400" b="1" dirty="0">
                <a:solidFill>
                  <a:srgbClr val="00B0F0"/>
                </a:solidFill>
              </a:rPr>
              <a:t>道路运输、水路运输的许可</a:t>
            </a:r>
            <a:r>
              <a:rPr lang="zh-CN" altLang="en-US" sz="2400" b="1" dirty="0"/>
              <a:t>以及运输工具</a:t>
            </a:r>
            <a:r>
              <a:rPr lang="zh-CN" altLang="en-US" sz="2400" b="1" dirty="0" smtClean="0"/>
              <a:t>的安</a:t>
            </a:r>
            <a:r>
              <a:rPr lang="zh-CN" altLang="en-US" sz="2400" b="1" dirty="0"/>
              <a:t>全管理，对危险化学品水路运输安全实施监督，负责危险化学品道路运输企业、水路</a:t>
            </a:r>
            <a:r>
              <a:rPr lang="zh-CN" altLang="en-US" sz="2400" b="1" dirty="0" smtClean="0"/>
              <a:t>运输</a:t>
            </a:r>
            <a:r>
              <a:rPr lang="zh-CN" altLang="en-US" sz="2400" b="1" dirty="0"/>
              <a:t>企业驾驶人员、船员、装卸管理人员、押运人员、申报人员、集装箱装箱现场检查员</a:t>
            </a:r>
            <a:r>
              <a:rPr lang="zh-CN" altLang="en-US" sz="2400" b="1" dirty="0" smtClean="0"/>
              <a:t>的资</a:t>
            </a:r>
            <a:r>
              <a:rPr lang="zh-CN" altLang="en-US" sz="2400" b="1" dirty="0"/>
              <a:t>格认定</a:t>
            </a:r>
            <a:r>
              <a:rPr lang="zh-CN" altLang="en-US" sz="2400" b="1" dirty="0" smtClean="0"/>
              <a:t>。</a:t>
            </a:r>
            <a:endParaRPr lang="en-US" altLang="zh-CN" sz="2400" dirty="0" smtClean="0">
              <a:solidFill>
                <a:srgbClr val="FF0000"/>
              </a:solidFill>
            </a:endParaRPr>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20440907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65</a:t>
            </a:fld>
            <a:endParaRPr lang="en-US" altLang="zh-CN"/>
          </a:p>
        </p:txBody>
      </p:sp>
      <p:sp>
        <p:nvSpPr>
          <p:cNvPr id="72709" name="Text Box 4"/>
          <p:cNvSpPr txBox="1">
            <a:spLocks noChangeArrowheads="1"/>
          </p:cNvSpPr>
          <p:nvPr/>
        </p:nvSpPr>
        <p:spPr bwMode="auto">
          <a:xfrm>
            <a:off x="228600" y="1152525"/>
            <a:ext cx="8610600" cy="478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eaLnBrk="1" hangingPunct="1">
              <a:lnSpc>
                <a:spcPct val="140000"/>
              </a:lnSpc>
            </a:pPr>
            <a:r>
              <a:rPr lang="zh-CN" altLang="en-US" sz="2400" b="1" dirty="0" smtClean="0">
                <a:solidFill>
                  <a:srgbClr val="FF0000"/>
                </a:solidFill>
              </a:rPr>
              <a:t>部</a:t>
            </a:r>
            <a:r>
              <a:rPr lang="zh-CN" altLang="en-US" sz="2400" b="1" dirty="0">
                <a:solidFill>
                  <a:srgbClr val="FF0000"/>
                </a:solidFill>
              </a:rPr>
              <a:t>门职责</a:t>
            </a:r>
            <a:endParaRPr lang="en-US" altLang="zh-CN" sz="2400" b="1" dirty="0">
              <a:solidFill>
                <a:srgbClr val="FF0000"/>
              </a:solidFill>
            </a:endParaRPr>
          </a:p>
          <a:p>
            <a:pPr algn="just" eaLnBrk="1" hangingPunct="1">
              <a:lnSpc>
                <a:spcPct val="140000"/>
              </a:lnSpc>
            </a:pPr>
            <a:r>
              <a:rPr lang="zh-CN" altLang="en-US" sz="2400" b="1" dirty="0" smtClean="0">
                <a:solidFill>
                  <a:srgbClr val="FFFF00"/>
                </a:solidFill>
              </a:rPr>
              <a:t>（</a:t>
            </a:r>
            <a:r>
              <a:rPr lang="zh-CN" altLang="en-US" sz="2400" b="1" dirty="0">
                <a:solidFill>
                  <a:srgbClr val="FFFF00"/>
                </a:solidFill>
              </a:rPr>
              <a:t>六</a:t>
            </a:r>
            <a:r>
              <a:rPr lang="zh-CN" altLang="en-US" sz="2400" b="1" dirty="0" smtClean="0">
                <a:solidFill>
                  <a:srgbClr val="FFFF00"/>
                </a:solidFill>
              </a:rPr>
              <a:t>）铁</a:t>
            </a:r>
            <a:r>
              <a:rPr lang="zh-CN" altLang="en-US" sz="2400" b="1" dirty="0">
                <a:solidFill>
                  <a:srgbClr val="FFFF00"/>
                </a:solidFill>
              </a:rPr>
              <a:t>路主管部</a:t>
            </a:r>
            <a:r>
              <a:rPr lang="zh-CN" altLang="en-US" sz="2400" b="1" dirty="0" smtClean="0">
                <a:solidFill>
                  <a:srgbClr val="FFFF00"/>
                </a:solidFill>
              </a:rPr>
              <a:t>门</a:t>
            </a:r>
            <a:endParaRPr lang="en-US" altLang="zh-CN" sz="2400" b="1" dirty="0" smtClean="0">
              <a:solidFill>
                <a:srgbClr val="FFFF00"/>
              </a:solidFill>
            </a:endParaRPr>
          </a:p>
          <a:p>
            <a:pPr algn="just" eaLnBrk="1" hangingPunct="1">
              <a:lnSpc>
                <a:spcPct val="140000"/>
              </a:lnSpc>
            </a:pPr>
            <a:r>
              <a:rPr lang="zh-CN" altLang="en-US" sz="2400" b="1" dirty="0" smtClean="0"/>
              <a:t>     负</a:t>
            </a:r>
            <a:r>
              <a:rPr lang="zh-CN" altLang="en-US" sz="2400" b="1" dirty="0"/>
              <a:t>责危险化学品铁路运输的安全管理，负责危险化学品铁路运</a:t>
            </a:r>
            <a:r>
              <a:rPr lang="zh-CN" altLang="en-US" sz="2400" b="1" dirty="0" smtClean="0"/>
              <a:t>输承</a:t>
            </a:r>
            <a:r>
              <a:rPr lang="zh-CN" altLang="en-US" sz="2400" b="1" dirty="0"/>
              <a:t>运人、托运人的资质审批及其运输工具的安全管理</a:t>
            </a:r>
            <a:r>
              <a:rPr lang="zh-CN" altLang="en-US" sz="2400" b="1" dirty="0" smtClean="0"/>
              <a:t>。</a:t>
            </a:r>
            <a:endParaRPr lang="en-US" altLang="zh-CN" sz="2400" b="1" dirty="0" smtClean="0"/>
          </a:p>
          <a:p>
            <a:pPr algn="just" eaLnBrk="1" hangingPunct="1">
              <a:lnSpc>
                <a:spcPct val="140000"/>
              </a:lnSpc>
            </a:pPr>
            <a:endParaRPr lang="en-US" altLang="zh-CN" sz="2400" b="1" dirty="0" smtClean="0"/>
          </a:p>
          <a:p>
            <a:pPr algn="just" eaLnBrk="1" hangingPunct="1">
              <a:lnSpc>
                <a:spcPct val="140000"/>
              </a:lnSpc>
            </a:pPr>
            <a:r>
              <a:rPr lang="zh-CN" altLang="en-US" sz="2400" b="1" dirty="0" smtClean="0">
                <a:solidFill>
                  <a:srgbClr val="FFFF00"/>
                </a:solidFill>
              </a:rPr>
              <a:t>（七）</a:t>
            </a:r>
            <a:r>
              <a:rPr lang="zh-CN" altLang="en-US" sz="2400" b="1" dirty="0">
                <a:solidFill>
                  <a:srgbClr val="FFFF00"/>
                </a:solidFill>
              </a:rPr>
              <a:t>民用航空主管部</a:t>
            </a:r>
            <a:r>
              <a:rPr lang="zh-CN" altLang="en-US" sz="2400" b="1" dirty="0" smtClean="0">
                <a:solidFill>
                  <a:srgbClr val="FFFF00"/>
                </a:solidFill>
              </a:rPr>
              <a:t>门</a:t>
            </a:r>
            <a:endParaRPr lang="en-US" altLang="zh-CN" sz="2400" b="1" dirty="0" smtClean="0">
              <a:solidFill>
                <a:srgbClr val="FFFF00"/>
              </a:solidFill>
            </a:endParaRPr>
          </a:p>
          <a:p>
            <a:pPr algn="just" eaLnBrk="1" hangingPunct="1">
              <a:lnSpc>
                <a:spcPct val="140000"/>
              </a:lnSpc>
            </a:pPr>
            <a:r>
              <a:rPr lang="zh-CN" altLang="en-US" sz="2400" b="1" dirty="0" smtClean="0"/>
              <a:t>     负</a:t>
            </a:r>
            <a:r>
              <a:rPr lang="zh-CN" altLang="en-US" sz="2400" b="1" dirty="0"/>
              <a:t>责危险化学</a:t>
            </a:r>
            <a:r>
              <a:rPr lang="zh-CN" altLang="en-US" sz="2400" b="1" dirty="0" smtClean="0"/>
              <a:t>品航</a:t>
            </a:r>
            <a:r>
              <a:rPr lang="zh-CN" altLang="en-US" sz="2400" b="1" dirty="0"/>
              <a:t>空运输以及航空运输企业及其运输工具的安全管理</a:t>
            </a:r>
            <a:r>
              <a:rPr lang="zh-CN" altLang="en-US" sz="2400" dirty="0"/>
              <a:t>。</a:t>
            </a:r>
            <a:endParaRPr lang="en-US" altLang="zh-CN" sz="2400" dirty="0" smtClean="0">
              <a:solidFill>
                <a:srgbClr val="FF0000"/>
              </a:solidFill>
            </a:endParaRPr>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42165130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66</a:t>
            </a:fld>
            <a:endParaRPr lang="en-US" altLang="zh-CN"/>
          </a:p>
        </p:txBody>
      </p:sp>
      <p:sp>
        <p:nvSpPr>
          <p:cNvPr id="72709" name="Text Box 4"/>
          <p:cNvSpPr txBox="1">
            <a:spLocks noChangeArrowheads="1"/>
          </p:cNvSpPr>
          <p:nvPr/>
        </p:nvSpPr>
        <p:spPr bwMode="auto">
          <a:xfrm>
            <a:off x="304800" y="1149061"/>
            <a:ext cx="8610600" cy="497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a:lnSpc>
                <a:spcPts val="3500"/>
              </a:lnSpc>
            </a:pPr>
            <a:r>
              <a:rPr lang="zh-CN" altLang="en-US" sz="2400" b="1" dirty="0" smtClean="0">
                <a:solidFill>
                  <a:srgbClr val="92D050"/>
                </a:solidFill>
              </a:rPr>
              <a:t>道</a:t>
            </a:r>
            <a:r>
              <a:rPr lang="zh-CN" altLang="en-US" sz="2400" b="1" dirty="0">
                <a:solidFill>
                  <a:srgbClr val="92D050"/>
                </a:solidFill>
              </a:rPr>
              <a:t>路运输危险化学品</a:t>
            </a:r>
            <a:endParaRPr lang="en-US" altLang="zh-CN" sz="2400" b="1" dirty="0">
              <a:solidFill>
                <a:srgbClr val="92D050"/>
              </a:solidFill>
            </a:endParaRPr>
          </a:p>
          <a:p>
            <a:pPr algn="just">
              <a:lnSpc>
                <a:spcPct val="150000"/>
              </a:lnSpc>
            </a:pPr>
            <a:r>
              <a:rPr lang="zh-CN" altLang="en-US" sz="2400" b="1" dirty="0" smtClean="0">
                <a:solidFill>
                  <a:srgbClr val="FF0000"/>
                </a:solidFill>
              </a:rPr>
              <a:t>第</a:t>
            </a:r>
            <a:r>
              <a:rPr lang="zh-CN" altLang="en-US" sz="2400" b="1" dirty="0">
                <a:solidFill>
                  <a:srgbClr val="FF0000"/>
                </a:solidFill>
              </a:rPr>
              <a:t>四十六条 </a:t>
            </a:r>
            <a:r>
              <a:rPr lang="zh-CN" altLang="en-US" sz="2400" b="1" dirty="0"/>
              <a:t>通过道路运输危险化学品的，托运人应当委托依法取得</a:t>
            </a:r>
            <a:r>
              <a:rPr lang="zh-CN" altLang="en-US" sz="2400" b="1" dirty="0">
                <a:solidFill>
                  <a:srgbClr val="FFFF00"/>
                </a:solidFill>
              </a:rPr>
              <a:t>危险货物道路</a:t>
            </a:r>
            <a:r>
              <a:rPr lang="zh-CN" altLang="en-US" sz="2400" b="1" dirty="0" smtClean="0">
                <a:solidFill>
                  <a:srgbClr val="FFFF00"/>
                </a:solidFill>
              </a:rPr>
              <a:t>运输</a:t>
            </a:r>
            <a:r>
              <a:rPr lang="zh-CN" altLang="en-US" sz="2400" b="1" dirty="0">
                <a:solidFill>
                  <a:srgbClr val="FFFF00"/>
                </a:solidFill>
              </a:rPr>
              <a:t>许可的企业承运</a:t>
            </a:r>
            <a:r>
              <a:rPr lang="zh-CN" altLang="en-US" sz="2400" b="1" dirty="0"/>
              <a:t>。 </a:t>
            </a:r>
            <a:endParaRPr lang="en-US" altLang="zh-CN" sz="2400" b="1" dirty="0" smtClean="0"/>
          </a:p>
          <a:p>
            <a:pPr algn="just">
              <a:lnSpc>
                <a:spcPct val="150000"/>
              </a:lnSpc>
            </a:pPr>
            <a:r>
              <a:rPr lang="zh-CN" altLang="en-US" sz="2400" b="1" dirty="0" smtClean="0">
                <a:solidFill>
                  <a:srgbClr val="FF0000"/>
                </a:solidFill>
              </a:rPr>
              <a:t>第</a:t>
            </a:r>
            <a:r>
              <a:rPr lang="zh-CN" altLang="en-US" sz="2400" b="1" dirty="0">
                <a:solidFill>
                  <a:srgbClr val="FF0000"/>
                </a:solidFill>
              </a:rPr>
              <a:t>四十七条 </a:t>
            </a:r>
            <a:r>
              <a:rPr lang="zh-CN" altLang="en-US" sz="2400" b="1" dirty="0"/>
              <a:t>通过道路运输危险化学品的，应当按照运输车辆的核</a:t>
            </a:r>
            <a:r>
              <a:rPr lang="zh-CN" altLang="en-US" sz="2400" b="1" dirty="0" smtClean="0"/>
              <a:t>定负载质</a:t>
            </a:r>
            <a:r>
              <a:rPr lang="zh-CN" altLang="en-US" sz="2400" b="1" dirty="0"/>
              <a:t>量装载危</a:t>
            </a:r>
            <a:r>
              <a:rPr lang="zh-CN" altLang="en-US" sz="2400" b="1" dirty="0" smtClean="0"/>
              <a:t>险化学</a:t>
            </a:r>
            <a:r>
              <a:rPr lang="zh-CN" altLang="en-US" sz="2400" b="1" dirty="0"/>
              <a:t>品，</a:t>
            </a:r>
            <a:r>
              <a:rPr lang="zh-CN" altLang="en-US" sz="2400" b="1" dirty="0">
                <a:solidFill>
                  <a:srgbClr val="FFFF00"/>
                </a:solidFill>
              </a:rPr>
              <a:t>不得超载</a:t>
            </a:r>
            <a:r>
              <a:rPr lang="zh-CN" altLang="en-US" sz="2400" b="1" dirty="0" smtClean="0"/>
              <a:t>。危</a:t>
            </a:r>
            <a:r>
              <a:rPr lang="zh-CN" altLang="en-US" sz="2400" b="1" dirty="0"/>
              <a:t>险化学品运输车辆应当符合国家标准要求的安全技术条件，并按照国家有关规定</a:t>
            </a:r>
            <a:r>
              <a:rPr lang="zh-CN" altLang="en-US" sz="2400" b="1" dirty="0" smtClean="0">
                <a:solidFill>
                  <a:srgbClr val="FFFF00"/>
                </a:solidFill>
              </a:rPr>
              <a:t>定期</a:t>
            </a:r>
            <a:r>
              <a:rPr lang="zh-CN" altLang="en-US" sz="2400" b="1" dirty="0">
                <a:solidFill>
                  <a:srgbClr val="FFFF00"/>
                </a:solidFill>
              </a:rPr>
              <a:t>进行安全技术检验</a:t>
            </a:r>
            <a:r>
              <a:rPr lang="zh-CN" altLang="en-US" sz="2400" b="1" dirty="0" smtClean="0"/>
              <a:t>。危</a:t>
            </a:r>
            <a:r>
              <a:rPr lang="zh-CN" altLang="en-US" sz="2400" b="1" dirty="0"/>
              <a:t>险化学品运输车辆应当悬挂或者喷涂</a:t>
            </a:r>
            <a:r>
              <a:rPr lang="zh-CN" altLang="en-US" sz="2400" b="1" dirty="0">
                <a:solidFill>
                  <a:srgbClr val="FFFF00"/>
                </a:solidFill>
              </a:rPr>
              <a:t>符合国家标准要求的警示标志</a:t>
            </a:r>
            <a:r>
              <a:rPr lang="zh-CN" altLang="en-US" sz="2400" b="1" dirty="0"/>
              <a:t>。 </a:t>
            </a:r>
            <a:endParaRPr lang="en-US" altLang="zh-CN" sz="2400" b="1"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27897419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67</a:t>
            </a:fld>
            <a:endParaRPr lang="en-US" altLang="zh-CN"/>
          </a:p>
        </p:txBody>
      </p:sp>
      <p:sp>
        <p:nvSpPr>
          <p:cNvPr id="72709" name="Text Box 4"/>
          <p:cNvSpPr txBox="1">
            <a:spLocks noChangeArrowheads="1"/>
          </p:cNvSpPr>
          <p:nvPr/>
        </p:nvSpPr>
        <p:spPr bwMode="auto">
          <a:xfrm>
            <a:off x="304800" y="1371600"/>
            <a:ext cx="8610600" cy="430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a:r>
              <a:rPr lang="zh-CN" altLang="en-US" sz="2400" b="1" dirty="0" smtClean="0">
                <a:solidFill>
                  <a:srgbClr val="92D050"/>
                </a:solidFill>
              </a:rPr>
              <a:t>道</a:t>
            </a:r>
            <a:r>
              <a:rPr lang="zh-CN" altLang="en-US" sz="2400" b="1" dirty="0">
                <a:solidFill>
                  <a:srgbClr val="92D050"/>
                </a:solidFill>
              </a:rPr>
              <a:t>路运输危险化学品</a:t>
            </a:r>
            <a:endParaRPr lang="en-US" altLang="zh-CN" sz="2400" b="1" dirty="0" smtClean="0">
              <a:solidFill>
                <a:srgbClr val="92D050"/>
              </a:solidFill>
            </a:endParaRPr>
          </a:p>
          <a:p>
            <a:pPr algn="just">
              <a:lnSpc>
                <a:spcPct val="150000"/>
              </a:lnSpc>
            </a:pPr>
            <a:r>
              <a:rPr lang="zh-CN" altLang="en-US" sz="2400" b="1" dirty="0" smtClean="0">
                <a:solidFill>
                  <a:srgbClr val="FF0000"/>
                </a:solidFill>
              </a:rPr>
              <a:t>第</a:t>
            </a:r>
            <a:r>
              <a:rPr lang="zh-CN" altLang="en-US" sz="2400" b="1" dirty="0">
                <a:solidFill>
                  <a:srgbClr val="FF0000"/>
                </a:solidFill>
              </a:rPr>
              <a:t>四十八条 </a:t>
            </a:r>
            <a:r>
              <a:rPr lang="zh-CN" altLang="en-US" sz="2400" b="1" dirty="0"/>
              <a:t>通过道路运输危险化学品的，应当配备</a:t>
            </a:r>
            <a:r>
              <a:rPr lang="zh-CN" altLang="en-US" sz="2400" b="1" dirty="0">
                <a:solidFill>
                  <a:srgbClr val="FFFF00"/>
                </a:solidFill>
              </a:rPr>
              <a:t>押运人员</a:t>
            </a:r>
            <a:r>
              <a:rPr lang="zh-CN" altLang="en-US" sz="2400" b="1" dirty="0"/>
              <a:t>，并保证所运输的危</a:t>
            </a:r>
            <a:r>
              <a:rPr lang="zh-CN" altLang="en-US" sz="2400" b="1" dirty="0" smtClean="0"/>
              <a:t>险化</a:t>
            </a:r>
            <a:r>
              <a:rPr lang="zh-CN" altLang="en-US" sz="2400" b="1" dirty="0"/>
              <a:t>学品处于押运人员的</a:t>
            </a:r>
            <a:r>
              <a:rPr lang="zh-CN" altLang="en-US" sz="2400" b="1" dirty="0">
                <a:solidFill>
                  <a:srgbClr val="FFFF00"/>
                </a:solidFill>
              </a:rPr>
              <a:t>监控</a:t>
            </a:r>
            <a:r>
              <a:rPr lang="zh-CN" altLang="en-US" sz="2400" b="1" dirty="0"/>
              <a:t>之下</a:t>
            </a:r>
            <a:r>
              <a:rPr lang="zh-CN" altLang="en-US" sz="2400" b="1" dirty="0" smtClean="0"/>
              <a:t>。运</a:t>
            </a:r>
            <a:r>
              <a:rPr lang="zh-CN" altLang="en-US" sz="2400" b="1" dirty="0"/>
              <a:t>输危险化学品途中因住宿或者发生影响正常运输的情况，需要</a:t>
            </a:r>
            <a:r>
              <a:rPr lang="zh-CN" altLang="en-US" sz="2400" b="1" dirty="0">
                <a:solidFill>
                  <a:srgbClr val="FFFF00"/>
                </a:solidFill>
              </a:rPr>
              <a:t>较长时间停车</a:t>
            </a:r>
            <a:r>
              <a:rPr lang="zh-CN" altLang="en-US" sz="2400" b="1" dirty="0"/>
              <a:t>的，</a:t>
            </a:r>
            <a:r>
              <a:rPr lang="zh-CN" altLang="en-US" sz="2400" b="1" dirty="0" smtClean="0"/>
              <a:t>驾驶</a:t>
            </a:r>
            <a:r>
              <a:rPr lang="zh-CN" altLang="en-US" sz="2400" b="1" dirty="0"/>
              <a:t>人员、押运人员应当采取相应的</a:t>
            </a:r>
            <a:r>
              <a:rPr lang="zh-CN" altLang="en-US" sz="2400" b="1" dirty="0">
                <a:solidFill>
                  <a:srgbClr val="FFFF00"/>
                </a:solidFill>
              </a:rPr>
              <a:t>安全防范措施</a:t>
            </a:r>
            <a:r>
              <a:rPr lang="zh-CN" altLang="en-US" sz="2400" b="1" dirty="0"/>
              <a:t>；运输</a:t>
            </a:r>
            <a:r>
              <a:rPr lang="zh-CN" altLang="en-US" sz="2400" b="1" dirty="0">
                <a:solidFill>
                  <a:srgbClr val="FFFF00"/>
                </a:solidFill>
              </a:rPr>
              <a:t>剧毒化学品</a:t>
            </a:r>
            <a:r>
              <a:rPr lang="zh-CN" altLang="en-US" sz="2400" b="1" dirty="0"/>
              <a:t>或者易制爆危险化学</a:t>
            </a:r>
            <a:r>
              <a:rPr lang="zh-CN" altLang="en-US" sz="2400" b="1" dirty="0" smtClean="0"/>
              <a:t>品的</a:t>
            </a:r>
            <a:r>
              <a:rPr lang="zh-CN" altLang="en-US" sz="2400" b="1" dirty="0"/>
              <a:t>，还应当向当地</a:t>
            </a:r>
            <a:r>
              <a:rPr lang="zh-CN" altLang="en-US" sz="2400" b="1" dirty="0">
                <a:solidFill>
                  <a:srgbClr val="FFFF00"/>
                </a:solidFill>
              </a:rPr>
              <a:t>公安机关报告</a:t>
            </a:r>
            <a:r>
              <a:rPr lang="zh-CN" altLang="en-US" sz="2400" b="1" dirty="0"/>
              <a:t>。 </a:t>
            </a:r>
            <a:endParaRPr lang="en-US" altLang="zh-CN" sz="2400" b="1"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34911321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68</a:t>
            </a:fld>
            <a:endParaRPr lang="en-US" altLang="zh-CN"/>
          </a:p>
        </p:txBody>
      </p:sp>
      <p:sp>
        <p:nvSpPr>
          <p:cNvPr id="72709" name="Text Box 4"/>
          <p:cNvSpPr txBox="1">
            <a:spLocks noChangeArrowheads="1"/>
          </p:cNvSpPr>
          <p:nvPr/>
        </p:nvSpPr>
        <p:spPr bwMode="auto">
          <a:xfrm>
            <a:off x="304800" y="1371600"/>
            <a:ext cx="86106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a:lnSpc>
                <a:spcPct val="150000"/>
              </a:lnSpc>
            </a:pPr>
            <a:r>
              <a:rPr lang="zh-CN" altLang="en-US" sz="2400" b="1" dirty="0" smtClean="0">
                <a:solidFill>
                  <a:srgbClr val="92D050"/>
                </a:solidFill>
              </a:rPr>
              <a:t>道</a:t>
            </a:r>
            <a:r>
              <a:rPr lang="zh-CN" altLang="en-US" sz="2400" b="1" dirty="0">
                <a:solidFill>
                  <a:srgbClr val="92D050"/>
                </a:solidFill>
              </a:rPr>
              <a:t>路运输危险化学品</a:t>
            </a:r>
            <a:endParaRPr lang="en-US" altLang="zh-CN" sz="2400" b="1" dirty="0">
              <a:solidFill>
                <a:srgbClr val="92D050"/>
              </a:solidFill>
            </a:endParaRPr>
          </a:p>
          <a:p>
            <a:pPr algn="just">
              <a:lnSpc>
                <a:spcPct val="150000"/>
              </a:lnSpc>
            </a:pPr>
            <a:r>
              <a:rPr lang="zh-CN" altLang="en-US" sz="2400" b="1" dirty="0" smtClean="0">
                <a:solidFill>
                  <a:srgbClr val="FF0000"/>
                </a:solidFill>
              </a:rPr>
              <a:t>第</a:t>
            </a:r>
            <a:r>
              <a:rPr lang="zh-CN" altLang="en-US" sz="2400" b="1" dirty="0">
                <a:solidFill>
                  <a:srgbClr val="FF0000"/>
                </a:solidFill>
              </a:rPr>
              <a:t>四十九条 </a:t>
            </a:r>
            <a:r>
              <a:rPr lang="zh-CN" altLang="en-US" sz="2400" b="1" dirty="0"/>
              <a:t>未经公安机关批准，运输危险化学品的车辆不得进入危险化学品运输</a:t>
            </a:r>
            <a:r>
              <a:rPr lang="zh-CN" altLang="en-US" sz="2400" b="1" dirty="0" smtClean="0">
                <a:solidFill>
                  <a:srgbClr val="FFFF00"/>
                </a:solidFill>
              </a:rPr>
              <a:t>车辆</a:t>
            </a:r>
            <a:r>
              <a:rPr lang="zh-CN" altLang="en-US" sz="2400" b="1" dirty="0">
                <a:solidFill>
                  <a:srgbClr val="FFFF00"/>
                </a:solidFill>
              </a:rPr>
              <a:t>限制通行的区域</a:t>
            </a:r>
            <a:r>
              <a:rPr lang="zh-CN" altLang="en-US" sz="2400" b="1" dirty="0"/>
              <a:t>。危险化学品运输车辆限制通行的区域由县级人民政府公安机关划定</a:t>
            </a:r>
            <a:r>
              <a:rPr lang="zh-CN" altLang="en-US" sz="2400" b="1" dirty="0" smtClean="0"/>
              <a:t>，并</a:t>
            </a:r>
            <a:r>
              <a:rPr lang="zh-CN" altLang="en-US" sz="2400" b="1" dirty="0"/>
              <a:t>设置明显的标志。 </a:t>
            </a:r>
            <a:endParaRPr lang="en-US" altLang="zh-CN" sz="2400" b="1"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29139405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69</a:t>
            </a:fld>
            <a:endParaRPr lang="en-US" altLang="zh-CN"/>
          </a:p>
        </p:txBody>
      </p:sp>
      <p:sp>
        <p:nvSpPr>
          <p:cNvPr id="72709" name="Text Box 4"/>
          <p:cNvSpPr txBox="1">
            <a:spLocks noChangeArrowheads="1"/>
          </p:cNvSpPr>
          <p:nvPr/>
        </p:nvSpPr>
        <p:spPr bwMode="auto">
          <a:xfrm>
            <a:off x="304800" y="1423555"/>
            <a:ext cx="8610600" cy="430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r>
              <a:rPr lang="zh-CN" altLang="en-US" sz="2400" b="1" dirty="0" smtClean="0">
                <a:solidFill>
                  <a:srgbClr val="92D050"/>
                </a:solidFill>
              </a:rPr>
              <a:t>有关托运</a:t>
            </a:r>
            <a:endParaRPr lang="en-US" altLang="zh-CN" sz="2400" b="1" dirty="0">
              <a:solidFill>
                <a:srgbClr val="92D050"/>
              </a:solidFill>
            </a:endParaRPr>
          </a:p>
          <a:p>
            <a:pPr>
              <a:lnSpc>
                <a:spcPct val="150000"/>
              </a:lnSpc>
            </a:pPr>
            <a:r>
              <a:rPr lang="zh-CN" altLang="en-US" sz="2400" b="1" dirty="0">
                <a:solidFill>
                  <a:srgbClr val="FF0000"/>
                </a:solidFill>
              </a:rPr>
              <a:t>第六十三条 </a:t>
            </a:r>
            <a:r>
              <a:rPr lang="zh-CN" altLang="en-US" sz="2400" b="1" dirty="0"/>
              <a:t>托运危险化学品</a:t>
            </a:r>
            <a:r>
              <a:rPr lang="zh-CN" altLang="en-US" sz="2400" b="1" dirty="0" smtClean="0"/>
              <a:t>的托</a:t>
            </a:r>
            <a:r>
              <a:rPr lang="zh-CN" altLang="en-US" sz="2400" b="1" dirty="0"/>
              <a:t>运人应当向承运人说明所托运的危险</a:t>
            </a:r>
            <a:r>
              <a:rPr lang="zh-CN" altLang="en-US" sz="2400" b="1" dirty="0" smtClean="0"/>
              <a:t>化学品</a:t>
            </a:r>
            <a:r>
              <a:rPr lang="zh-CN" altLang="en-US" sz="2400" b="1" dirty="0"/>
              <a:t>的</a:t>
            </a:r>
            <a:r>
              <a:rPr lang="zh-CN" altLang="en-US" sz="2400" b="1" dirty="0" smtClean="0">
                <a:solidFill>
                  <a:srgbClr val="FFFF00"/>
                </a:solidFill>
              </a:rPr>
              <a:t>种类</a:t>
            </a:r>
            <a:r>
              <a:rPr lang="zh-CN" altLang="en-US" sz="2400" b="1" dirty="0">
                <a:solidFill>
                  <a:srgbClr val="FFFF00"/>
                </a:solidFill>
              </a:rPr>
              <a:t>、数量、危险特性</a:t>
            </a:r>
            <a:r>
              <a:rPr lang="zh-CN" altLang="en-US" sz="2400" b="1" dirty="0"/>
              <a:t>以及发生危险情况的应</a:t>
            </a:r>
            <a:r>
              <a:rPr lang="zh-CN" altLang="en-US" sz="2400" b="1" dirty="0">
                <a:solidFill>
                  <a:srgbClr val="FFFF00"/>
                </a:solidFill>
              </a:rPr>
              <a:t>急处置措施</a:t>
            </a:r>
            <a:r>
              <a:rPr lang="zh-CN" altLang="en-US" sz="2400" b="1" dirty="0"/>
              <a:t>，并按照国家有关规定对所托运</a:t>
            </a:r>
            <a:r>
              <a:rPr lang="zh-CN" altLang="en-US" sz="2400" b="1" dirty="0" smtClean="0"/>
              <a:t>的危</a:t>
            </a:r>
            <a:r>
              <a:rPr lang="zh-CN" altLang="en-US" sz="2400" b="1" dirty="0"/>
              <a:t>险化学品妥善包装，在</a:t>
            </a:r>
            <a:r>
              <a:rPr lang="zh-CN" altLang="en-US" sz="2400" b="1" dirty="0">
                <a:solidFill>
                  <a:srgbClr val="FFFF00"/>
                </a:solidFill>
              </a:rPr>
              <a:t>外包装</a:t>
            </a:r>
            <a:r>
              <a:rPr lang="zh-CN" altLang="en-US" sz="2400" b="1" dirty="0"/>
              <a:t>上设置相应的</a:t>
            </a:r>
            <a:r>
              <a:rPr lang="zh-CN" altLang="en-US" sz="2400" b="1" dirty="0">
                <a:solidFill>
                  <a:srgbClr val="FFFF00"/>
                </a:solidFill>
              </a:rPr>
              <a:t>标志</a:t>
            </a:r>
            <a:r>
              <a:rPr lang="zh-CN" altLang="en-US" sz="2400" b="1" dirty="0"/>
              <a:t>。 </a:t>
            </a:r>
            <a:endParaRPr lang="en-US" altLang="zh-CN" sz="2400" b="1" dirty="0"/>
          </a:p>
          <a:p>
            <a:pPr>
              <a:lnSpc>
                <a:spcPct val="150000"/>
              </a:lnSpc>
            </a:pPr>
            <a:r>
              <a:rPr lang="zh-CN" altLang="en-US" sz="2400" b="1" dirty="0"/>
              <a:t>运输危险化学品需要添</a:t>
            </a:r>
            <a:r>
              <a:rPr lang="zh-CN" altLang="en-US" sz="2400" b="1" dirty="0">
                <a:solidFill>
                  <a:srgbClr val="FFFF00"/>
                </a:solidFill>
              </a:rPr>
              <a:t>加抑制剂或者稳定剂</a:t>
            </a:r>
            <a:r>
              <a:rPr lang="zh-CN" altLang="en-US" sz="2400" b="1" dirty="0"/>
              <a:t>的，托运人应当添加，并将有关情况</a:t>
            </a:r>
            <a:r>
              <a:rPr lang="zh-CN" altLang="en-US" sz="2400" b="1" dirty="0">
                <a:solidFill>
                  <a:srgbClr val="FFFF00"/>
                </a:solidFill>
              </a:rPr>
              <a:t>告知 承运人</a:t>
            </a:r>
            <a:r>
              <a:rPr lang="zh-CN" altLang="en-US" sz="2400" b="1" dirty="0"/>
              <a:t>。 </a:t>
            </a:r>
            <a:endParaRPr lang="en-US" altLang="zh-CN" sz="2400" b="1" dirty="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3278447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3C4FD48C-4A48-4106-80D6-1F10CA72E09F}"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6549BB99-AA79-4392-AA29-54351AFFC25F}" type="slidenum">
              <a:rPr lang="zh-CN" altLang="en-US"/>
              <a:pPr>
                <a:defRPr/>
              </a:pPr>
              <a:t>7</a:t>
            </a:fld>
            <a:endParaRPr lang="en-US" altLang="zh-CN"/>
          </a:p>
        </p:txBody>
      </p:sp>
      <p:sp>
        <p:nvSpPr>
          <p:cNvPr id="9221" name="Text Box 4"/>
          <p:cNvSpPr txBox="1">
            <a:spLocks noChangeArrowheads="1"/>
          </p:cNvSpPr>
          <p:nvPr/>
        </p:nvSpPr>
        <p:spPr bwMode="auto">
          <a:xfrm>
            <a:off x="228600" y="1143000"/>
            <a:ext cx="86106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40000"/>
              </a:lnSpc>
            </a:pPr>
            <a:r>
              <a:rPr lang="en-US" altLang="zh-CN" sz="2800" b="1" dirty="0">
                <a:solidFill>
                  <a:srgbClr val="00FF00"/>
                </a:solidFill>
              </a:rPr>
              <a:t>7.1.1.2 </a:t>
            </a:r>
            <a:r>
              <a:rPr lang="zh-CN" altLang="en-US" sz="2800" b="1" dirty="0">
                <a:solidFill>
                  <a:srgbClr val="00FF00"/>
                </a:solidFill>
              </a:rPr>
              <a:t>包装的分类</a:t>
            </a:r>
          </a:p>
          <a:p>
            <a:pPr algn="just" eaLnBrk="1" hangingPunct="1">
              <a:lnSpc>
                <a:spcPct val="140000"/>
              </a:lnSpc>
            </a:pPr>
            <a:r>
              <a:rPr lang="zh-CN" altLang="en-US" sz="2400" b="1" dirty="0">
                <a:solidFill>
                  <a:srgbClr val="FFFF00"/>
                </a:solidFill>
              </a:rPr>
              <a:t>（</a:t>
            </a:r>
            <a:r>
              <a:rPr lang="en-US" altLang="zh-CN" sz="2400" b="1" dirty="0">
                <a:solidFill>
                  <a:srgbClr val="FFFF00"/>
                </a:solidFill>
              </a:rPr>
              <a:t>4</a:t>
            </a:r>
            <a:r>
              <a:rPr lang="zh-CN" altLang="en-US" sz="2400" b="1" dirty="0">
                <a:solidFill>
                  <a:srgbClr val="FFFF00"/>
                </a:solidFill>
              </a:rPr>
              <a:t>）按照制作方式分类</a:t>
            </a:r>
          </a:p>
          <a:p>
            <a:pPr algn="just" eaLnBrk="1" hangingPunct="1">
              <a:lnSpc>
                <a:spcPct val="140000"/>
              </a:lnSpc>
            </a:pPr>
            <a:r>
              <a:rPr lang="zh-CN" altLang="en-US" sz="2400" b="1" dirty="0">
                <a:solidFill>
                  <a:srgbClr val="FF33CC"/>
                </a:solidFill>
              </a:rPr>
              <a:t>单包装：</a:t>
            </a:r>
            <a:r>
              <a:rPr lang="zh-CN" altLang="en-US" sz="2400" b="1" dirty="0"/>
              <a:t>没有内外包装之分，只用一种材质制作的独立包装。这种包装主要是专业包装，如汽油桶</a:t>
            </a:r>
            <a:r>
              <a:rPr lang="zh-CN" altLang="en-US" sz="2400" b="1" dirty="0" smtClean="0"/>
              <a:t>等。</a:t>
            </a:r>
            <a:endParaRPr lang="zh-CN" altLang="en-US" sz="2400" b="1" dirty="0"/>
          </a:p>
          <a:p>
            <a:pPr algn="just" eaLnBrk="1" hangingPunct="1">
              <a:lnSpc>
                <a:spcPct val="140000"/>
              </a:lnSpc>
            </a:pPr>
            <a:r>
              <a:rPr lang="zh-CN" altLang="en-US" sz="2400" b="1" dirty="0">
                <a:solidFill>
                  <a:srgbClr val="FF33CC"/>
                </a:solidFill>
              </a:rPr>
              <a:t>组合包装：</a:t>
            </a:r>
            <a:r>
              <a:rPr lang="zh-CN" altLang="en-US" sz="2400" b="1" dirty="0"/>
              <a:t>由一个以上内包装装在一个外包装内而组成的一个整体包装。如乙醇玻璃瓶用木箱为外包装组合的包</a:t>
            </a:r>
            <a:r>
              <a:rPr lang="zh-CN" altLang="en-US" sz="2400" b="1" dirty="0" smtClean="0"/>
              <a:t>装。</a:t>
            </a:r>
            <a:endParaRPr lang="zh-CN" altLang="en-US" sz="2400" b="1" dirty="0"/>
          </a:p>
          <a:p>
            <a:pPr algn="just" eaLnBrk="1" hangingPunct="1">
              <a:lnSpc>
                <a:spcPct val="140000"/>
              </a:lnSpc>
            </a:pPr>
            <a:r>
              <a:rPr lang="zh-CN" altLang="en-US" sz="2400" b="1" dirty="0">
                <a:solidFill>
                  <a:srgbClr val="FF33CC"/>
                </a:solidFill>
              </a:rPr>
              <a:t>复合包装：</a:t>
            </a:r>
            <a:r>
              <a:rPr lang="zh-CN" altLang="en-US" sz="2400" b="1" dirty="0"/>
              <a:t>指由一个外包装和一个内容器组成的一个整体包装。这种包装经过组装，即保持为独立的完整包装。如内包装为塑料容器，外包装为钢桶组成一个整体包装即属于复合包</a:t>
            </a:r>
            <a:r>
              <a:rPr lang="zh-CN" altLang="en-US" sz="2400" b="1" dirty="0" smtClean="0"/>
              <a:t>装。</a:t>
            </a:r>
            <a:endParaRPr lang="zh-CN" altLang="en-US" sz="2400" b="1" dirty="0"/>
          </a:p>
        </p:txBody>
      </p:sp>
      <p:grpSp>
        <p:nvGrpSpPr>
          <p:cNvPr id="922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92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70</a:t>
            </a:fld>
            <a:endParaRPr lang="en-US" altLang="zh-CN"/>
          </a:p>
        </p:txBody>
      </p:sp>
      <p:sp>
        <p:nvSpPr>
          <p:cNvPr id="72709" name="Text Box 4"/>
          <p:cNvSpPr txBox="1">
            <a:spLocks noChangeArrowheads="1"/>
          </p:cNvSpPr>
          <p:nvPr/>
        </p:nvSpPr>
        <p:spPr bwMode="auto">
          <a:xfrm>
            <a:off x="228600" y="1219200"/>
            <a:ext cx="8610600" cy="504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a:lnSpc>
                <a:spcPct val="150000"/>
              </a:lnSpc>
            </a:pPr>
            <a:r>
              <a:rPr lang="zh-CN" altLang="en-US" sz="2400" b="1" dirty="0" smtClean="0">
                <a:solidFill>
                  <a:srgbClr val="92D050"/>
                </a:solidFill>
              </a:rPr>
              <a:t>有关</a:t>
            </a:r>
            <a:r>
              <a:rPr lang="zh-CN" altLang="en-US" sz="2400" b="1" dirty="0">
                <a:solidFill>
                  <a:srgbClr val="92D050"/>
                </a:solidFill>
              </a:rPr>
              <a:t>托运</a:t>
            </a:r>
            <a:endParaRPr lang="en-US" altLang="zh-CN" sz="2400" b="1" dirty="0">
              <a:solidFill>
                <a:srgbClr val="92D050"/>
              </a:solidFill>
            </a:endParaRPr>
          </a:p>
          <a:p>
            <a:pPr algn="just">
              <a:lnSpc>
                <a:spcPct val="150000"/>
              </a:lnSpc>
            </a:pPr>
            <a:r>
              <a:rPr lang="zh-CN" altLang="en-US" sz="2400" b="1" dirty="0" smtClean="0">
                <a:solidFill>
                  <a:srgbClr val="FF0000"/>
                </a:solidFill>
              </a:rPr>
              <a:t>第</a:t>
            </a:r>
            <a:r>
              <a:rPr lang="zh-CN" altLang="en-US" sz="2400" b="1" dirty="0">
                <a:solidFill>
                  <a:srgbClr val="FF0000"/>
                </a:solidFill>
              </a:rPr>
              <a:t>六十四条 </a:t>
            </a:r>
            <a:r>
              <a:rPr lang="zh-CN" altLang="en-US" sz="2400" b="1" dirty="0"/>
              <a:t>托运人不得在托运的普通货物中</a:t>
            </a:r>
            <a:r>
              <a:rPr lang="zh-CN" altLang="en-US" sz="2400" b="1" dirty="0">
                <a:solidFill>
                  <a:srgbClr val="FFFF00"/>
                </a:solidFill>
              </a:rPr>
              <a:t>夹带危险化学品</a:t>
            </a:r>
            <a:r>
              <a:rPr lang="zh-CN" altLang="en-US" sz="2400" b="1" dirty="0"/>
              <a:t>，不得将危险化学品</a:t>
            </a:r>
            <a:r>
              <a:rPr lang="zh-CN" altLang="en-US" sz="2400" b="1" dirty="0" smtClean="0"/>
              <a:t>匿报</a:t>
            </a:r>
            <a:r>
              <a:rPr lang="zh-CN" altLang="en-US" sz="2400" b="1" dirty="0"/>
              <a:t>或者</a:t>
            </a:r>
            <a:r>
              <a:rPr lang="zh-CN" altLang="en-US" sz="2400" b="1" dirty="0">
                <a:solidFill>
                  <a:srgbClr val="FFFF00"/>
                </a:solidFill>
              </a:rPr>
              <a:t>谎报为普通货物</a:t>
            </a:r>
            <a:r>
              <a:rPr lang="zh-CN" altLang="en-US" sz="2400" b="1" dirty="0"/>
              <a:t>托运</a:t>
            </a:r>
            <a:r>
              <a:rPr lang="zh-CN" altLang="en-US" sz="2400" b="1" dirty="0" smtClean="0"/>
              <a:t>。任</a:t>
            </a:r>
            <a:r>
              <a:rPr lang="zh-CN" altLang="en-US" sz="2400" b="1" dirty="0"/>
              <a:t>何单位和个人</a:t>
            </a:r>
            <a:r>
              <a:rPr lang="zh-CN" altLang="en-US" sz="2400" b="1" dirty="0">
                <a:solidFill>
                  <a:srgbClr val="FFFF00"/>
                </a:solidFill>
              </a:rPr>
              <a:t>不得交寄</a:t>
            </a:r>
            <a:r>
              <a:rPr lang="zh-CN" altLang="en-US" sz="2400" b="1" dirty="0"/>
              <a:t>危险化学品或者在</a:t>
            </a:r>
            <a:r>
              <a:rPr lang="zh-CN" altLang="en-US" sz="2400" b="1" dirty="0">
                <a:solidFill>
                  <a:srgbClr val="FFFF00"/>
                </a:solidFill>
              </a:rPr>
              <a:t>邮件、快件内夹带</a:t>
            </a:r>
            <a:r>
              <a:rPr lang="zh-CN" altLang="en-US" sz="2400" b="1" dirty="0"/>
              <a:t>危险化学品，不得将</a:t>
            </a:r>
            <a:r>
              <a:rPr lang="zh-CN" altLang="en-US" sz="2400" b="1" dirty="0" smtClean="0"/>
              <a:t>危险</a:t>
            </a:r>
            <a:r>
              <a:rPr lang="zh-CN" altLang="en-US" sz="2400" b="1" dirty="0"/>
              <a:t>化学品匿报或者</a:t>
            </a:r>
            <a:r>
              <a:rPr lang="zh-CN" altLang="en-US" sz="2400" b="1" dirty="0">
                <a:solidFill>
                  <a:srgbClr val="FFFF00"/>
                </a:solidFill>
              </a:rPr>
              <a:t>谎报</a:t>
            </a:r>
            <a:r>
              <a:rPr lang="zh-CN" altLang="en-US" sz="2400" b="1" dirty="0"/>
              <a:t>为普通物品交寄。邮政企业、快递企业</a:t>
            </a:r>
            <a:r>
              <a:rPr lang="zh-CN" altLang="en-US" sz="2400" b="1" dirty="0">
                <a:solidFill>
                  <a:srgbClr val="FFFF00"/>
                </a:solidFill>
              </a:rPr>
              <a:t>不得收寄</a:t>
            </a:r>
            <a:r>
              <a:rPr lang="zh-CN" altLang="en-US" sz="2400" b="1" dirty="0"/>
              <a:t>危险化学品</a:t>
            </a:r>
            <a:r>
              <a:rPr lang="zh-CN" altLang="en-US" sz="2400" b="1" dirty="0" smtClean="0"/>
              <a:t>。对</a:t>
            </a:r>
            <a:r>
              <a:rPr lang="zh-CN" altLang="en-US" sz="2400" b="1" dirty="0"/>
              <a:t>涉嫌违反本条第一款、第二款规定的，交通运输主管部门、邮政管理部门可以依</a:t>
            </a:r>
            <a:r>
              <a:rPr lang="zh-CN" altLang="en-US" sz="2400" b="1" dirty="0" smtClean="0"/>
              <a:t>法开</a:t>
            </a:r>
            <a:r>
              <a:rPr lang="zh-CN" altLang="en-US" sz="2400" b="1" dirty="0"/>
              <a:t>拆查验。 </a:t>
            </a:r>
            <a:endParaRPr lang="en-US" altLang="zh-CN" sz="2400" b="1"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27816727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71</a:t>
            </a:fld>
            <a:endParaRPr lang="en-US" altLang="zh-CN"/>
          </a:p>
        </p:txBody>
      </p:sp>
      <p:sp>
        <p:nvSpPr>
          <p:cNvPr id="72709" name="Text Box 4"/>
          <p:cNvSpPr txBox="1">
            <a:spLocks noChangeArrowheads="1"/>
          </p:cNvSpPr>
          <p:nvPr/>
        </p:nvSpPr>
        <p:spPr bwMode="auto">
          <a:xfrm>
            <a:off x="304800" y="1219200"/>
            <a:ext cx="8610600"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eaLnBrk="1" hangingPunct="1">
              <a:lnSpc>
                <a:spcPct val="140000"/>
              </a:lnSpc>
            </a:pPr>
            <a:r>
              <a:rPr lang="zh-CN" altLang="en-US" sz="2400" b="1" dirty="0" smtClean="0">
                <a:solidFill>
                  <a:srgbClr val="92D050"/>
                </a:solidFill>
              </a:rPr>
              <a:t>企业资质</a:t>
            </a:r>
            <a:endParaRPr lang="en-US" altLang="zh-CN" sz="2400" b="1" dirty="0" smtClean="0">
              <a:solidFill>
                <a:srgbClr val="92D050"/>
              </a:solidFill>
            </a:endParaRPr>
          </a:p>
          <a:p>
            <a:pPr algn="just" eaLnBrk="1" hangingPunct="1">
              <a:lnSpc>
                <a:spcPct val="140000"/>
              </a:lnSpc>
            </a:pPr>
            <a:r>
              <a:rPr lang="zh-CN" altLang="en-US" sz="2400" b="1" dirty="0" smtClean="0">
                <a:solidFill>
                  <a:srgbClr val="FF0000"/>
                </a:solidFill>
              </a:rPr>
              <a:t>第</a:t>
            </a:r>
            <a:r>
              <a:rPr lang="zh-CN" altLang="en-US" sz="2400" b="1" dirty="0">
                <a:solidFill>
                  <a:srgbClr val="FF0000"/>
                </a:solidFill>
              </a:rPr>
              <a:t>四十三条 </a:t>
            </a:r>
            <a:r>
              <a:rPr lang="zh-CN" altLang="en-US" sz="2400" b="1" dirty="0"/>
              <a:t>从事危险化学品道路运输、水路运输的，应当分别依照有关道路运输</a:t>
            </a:r>
            <a:r>
              <a:rPr lang="zh-CN" altLang="en-US" sz="2400" b="1" dirty="0" smtClean="0"/>
              <a:t>、水</a:t>
            </a:r>
            <a:r>
              <a:rPr lang="zh-CN" altLang="en-US" sz="2400" b="1" dirty="0"/>
              <a:t>路运输的法律、行政法规的规定，</a:t>
            </a:r>
            <a:r>
              <a:rPr lang="zh-CN" altLang="en-US" sz="2400" b="1" dirty="0">
                <a:solidFill>
                  <a:srgbClr val="FFFF00"/>
                </a:solidFill>
              </a:rPr>
              <a:t>取得危险货物道路运输许可、危险货物水路运输</a:t>
            </a:r>
            <a:r>
              <a:rPr lang="zh-CN" altLang="en-US" sz="2400" b="1" dirty="0" smtClean="0">
                <a:solidFill>
                  <a:srgbClr val="FFFF00"/>
                </a:solidFill>
              </a:rPr>
              <a:t>许可</a:t>
            </a:r>
            <a:r>
              <a:rPr lang="zh-CN" altLang="en-US" sz="2400" b="1" dirty="0">
                <a:solidFill>
                  <a:srgbClr val="FFFF00"/>
                </a:solidFill>
              </a:rPr>
              <a:t>，并向工商行政管理部门办理登记手续。</a:t>
            </a:r>
            <a:r>
              <a:rPr lang="zh-CN" altLang="en-US" sz="2400" b="1" dirty="0"/>
              <a:t> 危险化学品道路运输企业、水路运输企业应当配备专职安全管理人员。 </a:t>
            </a:r>
            <a:endParaRPr lang="en-US" altLang="zh-CN" sz="2400" b="1"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24155564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72</a:t>
            </a:fld>
            <a:endParaRPr lang="en-US" altLang="zh-CN"/>
          </a:p>
        </p:txBody>
      </p:sp>
      <p:sp>
        <p:nvSpPr>
          <p:cNvPr id="72709" name="Text Box 4"/>
          <p:cNvSpPr txBox="1">
            <a:spLocks noChangeArrowheads="1"/>
          </p:cNvSpPr>
          <p:nvPr/>
        </p:nvSpPr>
        <p:spPr bwMode="auto">
          <a:xfrm>
            <a:off x="304800" y="1219200"/>
            <a:ext cx="8610600" cy="471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a:lnSpc>
                <a:spcPts val="3500"/>
              </a:lnSpc>
            </a:pPr>
            <a:r>
              <a:rPr lang="zh-CN" altLang="en-US" sz="2400" b="1" dirty="0" smtClean="0">
                <a:solidFill>
                  <a:srgbClr val="92D050"/>
                </a:solidFill>
              </a:rPr>
              <a:t>人员</a:t>
            </a:r>
            <a:r>
              <a:rPr lang="zh-CN" altLang="en-US" sz="2400" b="1" dirty="0">
                <a:solidFill>
                  <a:srgbClr val="92D050"/>
                </a:solidFill>
              </a:rPr>
              <a:t>资质</a:t>
            </a:r>
            <a:endParaRPr lang="en-US" altLang="zh-CN" sz="2400" b="1" dirty="0">
              <a:solidFill>
                <a:srgbClr val="92D050"/>
              </a:solidFill>
            </a:endParaRPr>
          </a:p>
          <a:p>
            <a:pPr algn="just" eaLnBrk="1" hangingPunct="1">
              <a:lnSpc>
                <a:spcPct val="140000"/>
              </a:lnSpc>
            </a:pPr>
            <a:r>
              <a:rPr lang="zh-CN" altLang="en-US" sz="2400" b="1" dirty="0" smtClean="0">
                <a:solidFill>
                  <a:srgbClr val="FF0000"/>
                </a:solidFill>
              </a:rPr>
              <a:t>第</a:t>
            </a:r>
            <a:r>
              <a:rPr lang="zh-CN" altLang="en-US" sz="2400" b="1" dirty="0">
                <a:solidFill>
                  <a:srgbClr val="FF0000"/>
                </a:solidFill>
              </a:rPr>
              <a:t>四十四条 </a:t>
            </a:r>
            <a:r>
              <a:rPr lang="zh-CN" altLang="en-US" sz="2400" b="1" dirty="0"/>
              <a:t>危险化学品道路运输企业、水路运输企业的驾驶人员、船员、装卸管</a:t>
            </a:r>
            <a:r>
              <a:rPr lang="zh-CN" altLang="en-US" sz="2400" b="1" dirty="0" smtClean="0"/>
              <a:t>理人</a:t>
            </a:r>
            <a:r>
              <a:rPr lang="zh-CN" altLang="en-US" sz="2400" b="1" dirty="0"/>
              <a:t>员、押运人员、申报人员、集装箱装箱现场检查员应当经交通运输主管部门考核合格</a:t>
            </a:r>
            <a:r>
              <a:rPr lang="zh-CN" altLang="en-US" sz="2400" b="1" dirty="0" smtClean="0"/>
              <a:t>，</a:t>
            </a:r>
            <a:r>
              <a:rPr lang="zh-CN" altLang="en-US" sz="2400" b="1" dirty="0" smtClean="0">
                <a:solidFill>
                  <a:srgbClr val="FFFF00"/>
                </a:solidFill>
              </a:rPr>
              <a:t>取</a:t>
            </a:r>
            <a:r>
              <a:rPr lang="zh-CN" altLang="en-US" sz="2400" b="1" dirty="0">
                <a:solidFill>
                  <a:srgbClr val="FFFF00"/>
                </a:solidFill>
              </a:rPr>
              <a:t>得从业资格</a:t>
            </a:r>
            <a:r>
              <a:rPr lang="zh-CN" altLang="en-US" sz="2400" b="1" dirty="0" smtClean="0"/>
              <a:t>。</a:t>
            </a:r>
            <a:endParaRPr lang="en-US" altLang="zh-CN" sz="2400" b="1" dirty="0" smtClean="0"/>
          </a:p>
          <a:p>
            <a:pPr algn="just" eaLnBrk="1" hangingPunct="1">
              <a:lnSpc>
                <a:spcPct val="140000"/>
              </a:lnSpc>
            </a:pPr>
            <a:r>
              <a:rPr lang="zh-CN" altLang="en-US" sz="2400" b="1" dirty="0">
                <a:solidFill>
                  <a:srgbClr val="FF0000"/>
                </a:solidFill>
              </a:rPr>
              <a:t>第四十五</a:t>
            </a:r>
            <a:r>
              <a:rPr lang="zh-CN" altLang="en-US" sz="2400" b="1" dirty="0" smtClean="0">
                <a:solidFill>
                  <a:srgbClr val="FF0000"/>
                </a:solidFill>
              </a:rPr>
              <a:t>条 </a:t>
            </a:r>
            <a:r>
              <a:rPr lang="zh-CN" altLang="en-US" sz="2400" b="1" dirty="0" smtClean="0"/>
              <a:t>运</a:t>
            </a:r>
            <a:r>
              <a:rPr lang="zh-CN" altLang="en-US" sz="2400" b="1" dirty="0"/>
              <a:t>输危险化学品的驾驶人员、船员、装卸管理人员、押运人员、申报人员、集装箱装箱现场检查员，</a:t>
            </a:r>
            <a:r>
              <a:rPr lang="zh-CN" altLang="en-US" sz="2400" b="1" dirty="0">
                <a:solidFill>
                  <a:srgbClr val="FFFF00"/>
                </a:solidFill>
              </a:rPr>
              <a:t>应当了解所运输的危险化学品的危险特性及其包装物、容器的使用要求和出现危险情况时的应急处置方法。</a:t>
            </a:r>
            <a:endParaRPr lang="en-US" altLang="zh-CN" sz="2400" b="1" dirty="0" smtClean="0">
              <a:solidFill>
                <a:srgbClr val="FFFF00"/>
              </a:solidFill>
            </a:endParaRPr>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6116278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73</a:t>
            </a:fld>
            <a:endParaRPr lang="en-US" altLang="zh-CN"/>
          </a:p>
        </p:txBody>
      </p:sp>
      <p:sp>
        <p:nvSpPr>
          <p:cNvPr id="72709" name="Text Box 4"/>
          <p:cNvSpPr txBox="1">
            <a:spLocks noChangeArrowheads="1"/>
          </p:cNvSpPr>
          <p:nvPr/>
        </p:nvSpPr>
        <p:spPr bwMode="auto">
          <a:xfrm>
            <a:off x="304800" y="1166379"/>
            <a:ext cx="8610600" cy="441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a:lnSpc>
                <a:spcPts val="3500"/>
              </a:lnSpc>
            </a:pPr>
            <a:r>
              <a:rPr lang="zh-CN" altLang="en-US" sz="2400" b="1" dirty="0" smtClean="0">
                <a:solidFill>
                  <a:srgbClr val="92D050"/>
                </a:solidFill>
              </a:rPr>
              <a:t>设备要求</a:t>
            </a:r>
            <a:endParaRPr lang="en-US" altLang="zh-CN" sz="2400" b="1" dirty="0" smtClean="0">
              <a:solidFill>
                <a:srgbClr val="92D050"/>
              </a:solidFill>
            </a:endParaRPr>
          </a:p>
          <a:p>
            <a:pPr algn="just">
              <a:lnSpc>
                <a:spcPct val="150000"/>
              </a:lnSpc>
            </a:pPr>
            <a:r>
              <a:rPr lang="zh-CN" altLang="en-US" sz="2400" b="1" dirty="0" smtClean="0">
                <a:solidFill>
                  <a:srgbClr val="FF0000"/>
                </a:solidFill>
              </a:rPr>
              <a:t>第</a:t>
            </a:r>
            <a:r>
              <a:rPr lang="zh-CN" altLang="en-US" sz="2400" b="1" dirty="0">
                <a:solidFill>
                  <a:srgbClr val="FF0000"/>
                </a:solidFill>
              </a:rPr>
              <a:t>四十五条 </a:t>
            </a:r>
            <a:r>
              <a:rPr lang="zh-CN" altLang="en-US" sz="2400" b="1" dirty="0"/>
              <a:t>运输危险化学品，应当根据危险化学品的危险特性采取相应的</a:t>
            </a:r>
            <a:r>
              <a:rPr lang="zh-CN" altLang="en-US" sz="2400" b="1" dirty="0">
                <a:solidFill>
                  <a:srgbClr val="FFFF00"/>
                </a:solidFill>
              </a:rPr>
              <a:t>安全防</a:t>
            </a:r>
            <a:r>
              <a:rPr lang="zh-CN" altLang="en-US" sz="2400" b="1" dirty="0" smtClean="0">
                <a:solidFill>
                  <a:srgbClr val="FFFF00"/>
                </a:solidFill>
              </a:rPr>
              <a:t>护措</a:t>
            </a:r>
            <a:r>
              <a:rPr lang="zh-CN" altLang="en-US" sz="2400" b="1" dirty="0">
                <a:solidFill>
                  <a:srgbClr val="FFFF00"/>
                </a:solidFill>
              </a:rPr>
              <a:t>施</a:t>
            </a:r>
            <a:r>
              <a:rPr lang="zh-CN" altLang="en-US" sz="2400" b="1" dirty="0"/>
              <a:t>，并配备必要的防护用品和</a:t>
            </a:r>
            <a:r>
              <a:rPr lang="zh-CN" altLang="en-US" sz="2400" b="1" dirty="0">
                <a:solidFill>
                  <a:srgbClr val="FFFF00"/>
                </a:solidFill>
              </a:rPr>
              <a:t>应急救援器材</a:t>
            </a:r>
            <a:r>
              <a:rPr lang="zh-CN" altLang="en-US" sz="2400" b="1" dirty="0" smtClean="0"/>
              <a:t>。用</a:t>
            </a:r>
            <a:r>
              <a:rPr lang="zh-CN" altLang="en-US" sz="2400" b="1" dirty="0"/>
              <a:t>于运输危险化学品的槽罐以及其他容器应当</a:t>
            </a:r>
            <a:r>
              <a:rPr lang="zh-CN" altLang="en-US" sz="2400" b="1" dirty="0">
                <a:solidFill>
                  <a:srgbClr val="FFFF00"/>
                </a:solidFill>
              </a:rPr>
              <a:t>封口</a:t>
            </a:r>
            <a:r>
              <a:rPr lang="zh-CN" altLang="en-US" sz="2400" b="1" dirty="0"/>
              <a:t>严密，能够防止危险化学品在运</a:t>
            </a:r>
            <a:r>
              <a:rPr lang="zh-CN" altLang="en-US" sz="2400" b="1" dirty="0" smtClean="0"/>
              <a:t>输过</a:t>
            </a:r>
            <a:r>
              <a:rPr lang="zh-CN" altLang="en-US" sz="2400" b="1" dirty="0"/>
              <a:t>程中因温度、湿度或者压力的变化发生</a:t>
            </a:r>
            <a:r>
              <a:rPr lang="zh-CN" altLang="en-US" sz="2400" b="1" dirty="0">
                <a:solidFill>
                  <a:srgbClr val="FFFF00"/>
                </a:solidFill>
              </a:rPr>
              <a:t>渗漏、洒漏</a:t>
            </a:r>
            <a:r>
              <a:rPr lang="zh-CN" altLang="en-US" sz="2400" b="1" dirty="0"/>
              <a:t>；槽罐以及其他容器的溢流和</a:t>
            </a:r>
            <a:r>
              <a:rPr lang="zh-CN" altLang="en-US" sz="2400" b="1" dirty="0">
                <a:solidFill>
                  <a:srgbClr val="FFFF00"/>
                </a:solidFill>
              </a:rPr>
              <a:t>泄压</a:t>
            </a:r>
            <a:r>
              <a:rPr lang="zh-CN" altLang="en-US" sz="2400" b="1" dirty="0" smtClean="0">
                <a:solidFill>
                  <a:srgbClr val="FFFF00"/>
                </a:solidFill>
              </a:rPr>
              <a:t>装置</a:t>
            </a:r>
            <a:r>
              <a:rPr lang="zh-CN" altLang="en-US" sz="2400" b="1" dirty="0"/>
              <a:t>应当设置准确、起闭灵活</a:t>
            </a:r>
            <a:r>
              <a:rPr lang="zh-CN" altLang="en-US" sz="2400" b="1" dirty="0" smtClean="0"/>
              <a:t>。</a:t>
            </a:r>
            <a:endParaRPr lang="zh-CN" altLang="en-US" sz="2400" b="1" dirty="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25269915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74</a:t>
            </a:fld>
            <a:endParaRPr lang="en-US" altLang="zh-CN"/>
          </a:p>
        </p:txBody>
      </p:sp>
      <p:sp>
        <p:nvSpPr>
          <p:cNvPr id="72709" name="Text Box 4"/>
          <p:cNvSpPr txBox="1">
            <a:spLocks noChangeArrowheads="1"/>
          </p:cNvSpPr>
          <p:nvPr/>
        </p:nvSpPr>
        <p:spPr bwMode="auto">
          <a:xfrm>
            <a:off x="322118" y="1170289"/>
            <a:ext cx="8610600" cy="568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a:lnSpc>
                <a:spcPct val="150000"/>
              </a:lnSpc>
            </a:pPr>
            <a:r>
              <a:rPr lang="zh-CN" altLang="en-US" sz="2400" b="1" dirty="0" smtClean="0">
                <a:solidFill>
                  <a:srgbClr val="92D050"/>
                </a:solidFill>
              </a:rPr>
              <a:t>剧</a:t>
            </a:r>
            <a:r>
              <a:rPr lang="zh-CN" altLang="en-US" sz="2400" b="1" dirty="0">
                <a:solidFill>
                  <a:srgbClr val="92D050"/>
                </a:solidFill>
              </a:rPr>
              <a:t>毒化学品、易制爆危险化学品道路运输</a:t>
            </a:r>
            <a:endParaRPr lang="en-US" altLang="zh-CN" sz="2400" b="1" dirty="0">
              <a:solidFill>
                <a:srgbClr val="92D050"/>
              </a:solidFill>
            </a:endParaRPr>
          </a:p>
          <a:p>
            <a:pPr algn="just">
              <a:lnSpc>
                <a:spcPct val="150000"/>
              </a:lnSpc>
            </a:pPr>
            <a:r>
              <a:rPr lang="zh-CN" altLang="en-US" sz="2400" b="1" dirty="0" smtClean="0">
                <a:solidFill>
                  <a:srgbClr val="FF0000"/>
                </a:solidFill>
              </a:rPr>
              <a:t>第</a:t>
            </a:r>
            <a:r>
              <a:rPr lang="zh-CN" altLang="en-US" sz="2400" b="1" dirty="0">
                <a:solidFill>
                  <a:srgbClr val="FF0000"/>
                </a:solidFill>
              </a:rPr>
              <a:t>五十条 </a:t>
            </a:r>
            <a:r>
              <a:rPr lang="zh-CN" altLang="en-US" sz="2400" b="1" dirty="0"/>
              <a:t>通过道路运输剧毒化学品的，托运人应当向运输始发地或者目的地县级</a:t>
            </a:r>
            <a:r>
              <a:rPr lang="zh-CN" altLang="en-US" sz="2400" b="1" dirty="0" smtClean="0"/>
              <a:t>人民</a:t>
            </a:r>
            <a:r>
              <a:rPr lang="zh-CN" altLang="en-US" sz="2400" b="1" dirty="0"/>
              <a:t>政府公安机关申请剧毒化学品道路运输通行证</a:t>
            </a:r>
            <a:r>
              <a:rPr lang="zh-CN" altLang="en-US" sz="2400" b="1" dirty="0" smtClean="0"/>
              <a:t>。申</a:t>
            </a:r>
            <a:r>
              <a:rPr lang="zh-CN" altLang="en-US" sz="2400" b="1" dirty="0"/>
              <a:t>请剧毒化学品道路运输通行证，托运人应当向县级人民政府公安机关提交下列</a:t>
            </a:r>
            <a:r>
              <a:rPr lang="zh-CN" altLang="en-US" sz="2400" b="1" dirty="0" smtClean="0"/>
              <a:t>材料：</a:t>
            </a:r>
            <a:endParaRPr lang="en-US" altLang="zh-CN" sz="2400" b="1" dirty="0" smtClean="0"/>
          </a:p>
          <a:p>
            <a:pPr algn="just">
              <a:lnSpc>
                <a:spcPct val="150000"/>
              </a:lnSpc>
            </a:pPr>
            <a:r>
              <a:rPr lang="zh-CN" altLang="en-US" sz="2400" b="1" dirty="0" smtClean="0"/>
              <a:t> </a:t>
            </a:r>
            <a:r>
              <a:rPr lang="zh-CN" altLang="en-US" sz="2400" b="1" dirty="0"/>
              <a:t>（一）拟运输的剧毒化学品品种、数量的说明</a:t>
            </a:r>
            <a:r>
              <a:rPr lang="zh-CN" altLang="en-US" sz="2400" b="1" dirty="0" smtClean="0"/>
              <a:t>；人</a:t>
            </a:r>
            <a:r>
              <a:rPr lang="zh-CN" altLang="en-US" sz="2400" b="1" dirty="0"/>
              <a:t>员取得上岗资格的证明文件； </a:t>
            </a:r>
            <a:endParaRPr lang="en-US" altLang="zh-CN" sz="2400" b="1" dirty="0" smtClean="0"/>
          </a:p>
          <a:p>
            <a:pPr algn="just">
              <a:lnSpc>
                <a:spcPct val="150000"/>
              </a:lnSpc>
            </a:pPr>
            <a:r>
              <a:rPr lang="zh-CN" altLang="en-US" sz="2400" b="1" dirty="0"/>
              <a:t>（二）运输始发地、目的地、运输时间和运输路线的说明</a:t>
            </a:r>
            <a:r>
              <a:rPr lang="zh-CN" altLang="en-US" sz="2400" b="1" dirty="0" smtClean="0"/>
              <a:t>；道</a:t>
            </a:r>
            <a:r>
              <a:rPr lang="zh-CN" altLang="en-US" sz="2400" b="1" dirty="0"/>
              <a:t>路运输通行证管理办法由国务院公安部门制定。</a:t>
            </a:r>
            <a:r>
              <a:rPr lang="zh-CN" altLang="en-US" sz="2800" b="1" dirty="0"/>
              <a:t> </a:t>
            </a:r>
            <a:endParaRPr lang="en-US" altLang="zh-CN" sz="2800" b="1"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40978369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75</a:t>
            </a:fld>
            <a:endParaRPr lang="en-US" altLang="zh-CN" dirty="0"/>
          </a:p>
        </p:txBody>
      </p:sp>
      <p:sp>
        <p:nvSpPr>
          <p:cNvPr id="72709" name="Text Box 4"/>
          <p:cNvSpPr txBox="1">
            <a:spLocks noChangeArrowheads="1"/>
          </p:cNvSpPr>
          <p:nvPr/>
        </p:nvSpPr>
        <p:spPr bwMode="auto">
          <a:xfrm>
            <a:off x="322118" y="1219200"/>
            <a:ext cx="8610600" cy="4717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eaLnBrk="1" hangingPunct="1">
              <a:lnSpc>
                <a:spcPct val="140000"/>
              </a:lnSpc>
            </a:pPr>
            <a:r>
              <a:rPr lang="zh-CN" altLang="en-US" sz="2400" b="1" dirty="0" smtClean="0">
                <a:solidFill>
                  <a:srgbClr val="92D050"/>
                </a:solidFill>
              </a:rPr>
              <a:t>剧</a:t>
            </a:r>
            <a:r>
              <a:rPr lang="zh-CN" altLang="en-US" sz="2400" b="1" dirty="0">
                <a:solidFill>
                  <a:srgbClr val="92D050"/>
                </a:solidFill>
              </a:rPr>
              <a:t>毒化学品、易制爆危险化学品道路运输</a:t>
            </a:r>
            <a:endParaRPr lang="en-US" altLang="zh-CN" sz="2400" b="1" dirty="0">
              <a:solidFill>
                <a:srgbClr val="92D050"/>
              </a:solidFill>
            </a:endParaRPr>
          </a:p>
          <a:p>
            <a:pPr algn="just">
              <a:lnSpc>
                <a:spcPts val="3500"/>
              </a:lnSpc>
            </a:pPr>
            <a:r>
              <a:rPr lang="zh-CN" altLang="en-US" sz="2400" b="1" dirty="0" smtClean="0"/>
              <a:t>（</a:t>
            </a:r>
            <a:r>
              <a:rPr lang="zh-CN" altLang="en-US" sz="2400" b="1" dirty="0"/>
              <a:t>三）承运人取得危险货物道路运输许可、运输车辆取得营运证以及驾驶人员、押</a:t>
            </a:r>
            <a:r>
              <a:rPr lang="zh-CN" altLang="en-US" sz="2400" b="1" dirty="0" smtClean="0"/>
              <a:t>运</a:t>
            </a:r>
            <a:r>
              <a:rPr lang="zh-CN" altLang="en-US" sz="2400" b="1" dirty="0"/>
              <a:t>人员取得上岗资格的证明文件；</a:t>
            </a:r>
            <a:endParaRPr lang="en-US" altLang="zh-CN" sz="2400" b="1" dirty="0"/>
          </a:p>
          <a:p>
            <a:pPr algn="just">
              <a:lnSpc>
                <a:spcPts val="3500"/>
              </a:lnSpc>
            </a:pPr>
            <a:r>
              <a:rPr lang="zh-CN" altLang="en-US" sz="2400" b="1" dirty="0" smtClean="0"/>
              <a:t>（</a:t>
            </a:r>
            <a:r>
              <a:rPr lang="zh-CN" altLang="en-US" sz="2400" b="1" dirty="0"/>
              <a:t>四）本条例第三十八条第一款、第二款规定的购买剧毒化学品的相关许可证件，</a:t>
            </a:r>
            <a:r>
              <a:rPr lang="zh-CN" altLang="en-US" sz="2400" b="1" dirty="0" smtClean="0"/>
              <a:t>或者</a:t>
            </a:r>
            <a:r>
              <a:rPr lang="zh-CN" altLang="en-US" sz="2400" b="1" dirty="0"/>
              <a:t>海关出具的进出口证明文件</a:t>
            </a:r>
            <a:r>
              <a:rPr lang="zh-CN" altLang="en-US" sz="2400" b="1" dirty="0" smtClean="0"/>
              <a:t>。县</a:t>
            </a:r>
            <a:r>
              <a:rPr lang="zh-CN" altLang="en-US" sz="2400" b="1" dirty="0"/>
              <a:t>级人民政府公安机关应当自收到前款规定的材料之日起</a:t>
            </a:r>
            <a:r>
              <a:rPr lang="en-US" altLang="zh-CN" sz="2400" b="1" dirty="0"/>
              <a:t>7</a:t>
            </a:r>
            <a:r>
              <a:rPr lang="zh-CN" altLang="en-US" sz="2400" b="1" dirty="0"/>
              <a:t>日内，作出批准或者不</a:t>
            </a:r>
            <a:r>
              <a:rPr lang="zh-CN" altLang="en-US" sz="2400" b="1" dirty="0" smtClean="0"/>
              <a:t>予批</a:t>
            </a:r>
            <a:r>
              <a:rPr lang="zh-CN" altLang="en-US" sz="2400" b="1" dirty="0"/>
              <a:t>准的决定。予以批准的，颁发剧毒化学品道路运输通行证；不予批准的，书面通知申</a:t>
            </a:r>
            <a:r>
              <a:rPr lang="zh-CN" altLang="en-US" sz="2400" b="1" dirty="0" smtClean="0"/>
              <a:t>请人</a:t>
            </a:r>
            <a:r>
              <a:rPr lang="zh-CN" altLang="en-US" sz="2400" b="1" dirty="0"/>
              <a:t>并说明理由</a:t>
            </a:r>
            <a:r>
              <a:rPr lang="zh-CN" altLang="en-US" sz="2400" b="1" dirty="0" smtClean="0"/>
              <a:t>。剧</a:t>
            </a:r>
            <a:r>
              <a:rPr lang="zh-CN" altLang="en-US" sz="2400" b="1" dirty="0"/>
              <a:t>毒化学品道路运输通行证管理办法由国务院公安部门制定。 </a:t>
            </a:r>
            <a:endParaRPr lang="en-US" altLang="zh-CN" sz="2400" b="1"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33018950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76</a:t>
            </a:fld>
            <a:endParaRPr lang="en-US" altLang="zh-CN"/>
          </a:p>
        </p:txBody>
      </p:sp>
      <p:sp>
        <p:nvSpPr>
          <p:cNvPr id="72709" name="Text Box 4"/>
          <p:cNvSpPr txBox="1">
            <a:spLocks noChangeArrowheads="1"/>
          </p:cNvSpPr>
          <p:nvPr/>
        </p:nvSpPr>
        <p:spPr bwMode="auto">
          <a:xfrm>
            <a:off x="304800" y="1295400"/>
            <a:ext cx="8610600" cy="448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a:lnSpc>
                <a:spcPct val="150000"/>
              </a:lnSpc>
            </a:pPr>
            <a:r>
              <a:rPr lang="zh-CN" altLang="en-US" sz="2400" b="1" dirty="0" smtClean="0">
                <a:solidFill>
                  <a:srgbClr val="92D050"/>
                </a:solidFill>
              </a:rPr>
              <a:t>剧</a:t>
            </a:r>
            <a:r>
              <a:rPr lang="zh-CN" altLang="en-US" sz="2400" b="1" dirty="0">
                <a:solidFill>
                  <a:srgbClr val="92D050"/>
                </a:solidFill>
              </a:rPr>
              <a:t>毒化学品、易制爆危险化学</a:t>
            </a:r>
            <a:r>
              <a:rPr lang="zh-CN" altLang="en-US" sz="2400" b="1" dirty="0" smtClean="0">
                <a:solidFill>
                  <a:srgbClr val="92D050"/>
                </a:solidFill>
              </a:rPr>
              <a:t>品道</a:t>
            </a:r>
            <a:r>
              <a:rPr lang="zh-CN" altLang="en-US" sz="2400" b="1" dirty="0">
                <a:solidFill>
                  <a:srgbClr val="92D050"/>
                </a:solidFill>
              </a:rPr>
              <a:t>路运输</a:t>
            </a:r>
            <a:endParaRPr lang="en-US" altLang="zh-CN" sz="2400" b="1" dirty="0" smtClean="0">
              <a:solidFill>
                <a:srgbClr val="92D050"/>
              </a:solidFill>
            </a:endParaRPr>
          </a:p>
          <a:p>
            <a:pPr algn="just">
              <a:lnSpc>
                <a:spcPct val="150000"/>
              </a:lnSpc>
            </a:pPr>
            <a:r>
              <a:rPr lang="zh-CN" altLang="en-US" sz="2400" b="1" dirty="0" smtClean="0">
                <a:solidFill>
                  <a:srgbClr val="FF0000"/>
                </a:solidFill>
              </a:rPr>
              <a:t>第</a:t>
            </a:r>
            <a:r>
              <a:rPr lang="zh-CN" altLang="en-US" sz="2400" b="1" dirty="0">
                <a:solidFill>
                  <a:srgbClr val="FF0000"/>
                </a:solidFill>
              </a:rPr>
              <a:t>五十一条 </a:t>
            </a:r>
            <a:r>
              <a:rPr lang="zh-CN" altLang="en-US" sz="2400" b="1" dirty="0"/>
              <a:t>剧毒化学品、易制爆危险化学品在道路运输途中丢失、被盗、被抢或</a:t>
            </a:r>
            <a:r>
              <a:rPr lang="zh-CN" altLang="en-US" sz="2400" b="1" dirty="0" smtClean="0"/>
              <a:t>者出</a:t>
            </a:r>
            <a:r>
              <a:rPr lang="zh-CN" altLang="en-US" sz="2400" b="1" dirty="0"/>
              <a:t>现流散、泄漏等情况的，驾驶人员、押运人员应当立即采取相应的警示措施和安全</a:t>
            </a:r>
            <a:r>
              <a:rPr lang="zh-CN" altLang="en-US" sz="2400" b="1" dirty="0" smtClean="0"/>
              <a:t>措施</a:t>
            </a:r>
            <a:r>
              <a:rPr lang="zh-CN" altLang="en-US" sz="2400" b="1" dirty="0"/>
              <a:t>，并向当地公安机关报告。公安机关接到报告后，应当根据实际情况立即向安全生产</a:t>
            </a:r>
            <a:r>
              <a:rPr lang="zh-CN" altLang="en-US" sz="2400" b="1" dirty="0" smtClean="0"/>
              <a:t>监督</a:t>
            </a:r>
            <a:r>
              <a:rPr lang="zh-CN" altLang="en-US" sz="2400" b="1" dirty="0"/>
              <a:t>管理部门、环境保护主管部门、卫生主管部门通报。有关部门应当采取必要的应急处置 措施。 </a:t>
            </a:r>
            <a:endParaRPr lang="en-US" altLang="zh-CN" sz="2400" b="1" dirty="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38369777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77</a:t>
            </a:fld>
            <a:endParaRPr lang="en-US" altLang="zh-CN"/>
          </a:p>
        </p:txBody>
      </p:sp>
      <p:sp>
        <p:nvSpPr>
          <p:cNvPr id="72709" name="Text Box 4"/>
          <p:cNvSpPr txBox="1">
            <a:spLocks noChangeArrowheads="1"/>
          </p:cNvSpPr>
          <p:nvPr/>
        </p:nvSpPr>
        <p:spPr bwMode="auto">
          <a:xfrm>
            <a:off x="304800" y="1371600"/>
            <a:ext cx="8610600"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eaLnBrk="1" hangingPunct="1">
              <a:lnSpc>
                <a:spcPct val="140000"/>
              </a:lnSpc>
            </a:pPr>
            <a:r>
              <a:rPr lang="zh-CN" altLang="en-US" sz="2400" b="1" dirty="0" smtClean="0">
                <a:solidFill>
                  <a:srgbClr val="92D050"/>
                </a:solidFill>
              </a:rPr>
              <a:t>水路运输</a:t>
            </a:r>
            <a:endParaRPr lang="en-US" altLang="zh-CN" sz="2400" b="1" dirty="0" smtClean="0">
              <a:solidFill>
                <a:srgbClr val="92D050"/>
              </a:solidFill>
            </a:endParaRPr>
          </a:p>
          <a:p>
            <a:pPr algn="just">
              <a:lnSpc>
                <a:spcPct val="150000"/>
              </a:lnSpc>
            </a:pPr>
            <a:r>
              <a:rPr lang="zh-CN" altLang="en-US" sz="2400" b="1" dirty="0">
                <a:solidFill>
                  <a:srgbClr val="FF0000"/>
                </a:solidFill>
              </a:rPr>
              <a:t>第五十二条 </a:t>
            </a:r>
            <a:r>
              <a:rPr lang="zh-CN" altLang="en-US" sz="2400" b="1" dirty="0"/>
              <a:t>通过水路运输危险化学品的，应当遵守法律、行政法规以及国务院交</a:t>
            </a:r>
            <a:r>
              <a:rPr lang="zh-CN" altLang="en-US" sz="2400" b="1" dirty="0" smtClean="0"/>
              <a:t>通运</a:t>
            </a:r>
            <a:r>
              <a:rPr lang="zh-CN" altLang="en-US" sz="2400" b="1" dirty="0"/>
              <a:t>输主管部门关于危险货物水路运输安全的规定</a:t>
            </a:r>
            <a:r>
              <a:rPr lang="zh-CN" altLang="en-US" sz="2400" b="1" dirty="0" smtClean="0"/>
              <a:t>。</a:t>
            </a:r>
            <a:endParaRPr lang="en-US" altLang="zh-CN" sz="2400" b="1" dirty="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27443963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78</a:t>
            </a:fld>
            <a:endParaRPr lang="en-US" altLang="zh-CN"/>
          </a:p>
        </p:txBody>
      </p:sp>
      <p:sp>
        <p:nvSpPr>
          <p:cNvPr id="72709" name="Text Box 4"/>
          <p:cNvSpPr txBox="1">
            <a:spLocks noChangeArrowheads="1"/>
          </p:cNvSpPr>
          <p:nvPr/>
        </p:nvSpPr>
        <p:spPr bwMode="auto">
          <a:xfrm>
            <a:off x="304800" y="1371600"/>
            <a:ext cx="8610600" cy="389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eaLnBrk="1" hangingPunct="1">
              <a:lnSpc>
                <a:spcPct val="140000"/>
              </a:lnSpc>
            </a:pPr>
            <a:r>
              <a:rPr lang="zh-CN" altLang="en-US" sz="2400" b="1" dirty="0" smtClean="0">
                <a:solidFill>
                  <a:srgbClr val="92D050"/>
                </a:solidFill>
              </a:rPr>
              <a:t>水路运输</a:t>
            </a:r>
            <a:endParaRPr lang="en-US" altLang="zh-CN" sz="2400" b="1" dirty="0" smtClean="0">
              <a:solidFill>
                <a:srgbClr val="92D050"/>
              </a:solidFill>
            </a:endParaRPr>
          </a:p>
          <a:p>
            <a:pPr algn="just">
              <a:lnSpc>
                <a:spcPct val="150000"/>
              </a:lnSpc>
            </a:pPr>
            <a:r>
              <a:rPr lang="zh-CN" altLang="en-US" sz="2400" b="1" dirty="0" smtClean="0">
                <a:solidFill>
                  <a:srgbClr val="FF0000"/>
                </a:solidFill>
              </a:rPr>
              <a:t>第</a:t>
            </a:r>
            <a:r>
              <a:rPr lang="zh-CN" altLang="en-US" sz="2400" b="1" dirty="0">
                <a:solidFill>
                  <a:srgbClr val="FF0000"/>
                </a:solidFill>
              </a:rPr>
              <a:t>五十三条 </a:t>
            </a:r>
            <a:r>
              <a:rPr lang="zh-CN" altLang="en-US" sz="2400" b="1" dirty="0"/>
              <a:t>海事管理机构应当根据危险化学品的种类和危险特性，确定船舶运输</a:t>
            </a:r>
            <a:r>
              <a:rPr lang="zh-CN" altLang="en-US" sz="2400" b="1" dirty="0" smtClean="0"/>
              <a:t>危险</a:t>
            </a:r>
            <a:r>
              <a:rPr lang="zh-CN" altLang="en-US" sz="2400" b="1" dirty="0"/>
              <a:t>化学品的相关安全运输条件</a:t>
            </a:r>
            <a:r>
              <a:rPr lang="zh-CN" altLang="en-US" sz="2400" b="1" dirty="0" smtClean="0"/>
              <a:t>。拟</a:t>
            </a:r>
            <a:r>
              <a:rPr lang="zh-CN" altLang="en-US" sz="2400" b="1" dirty="0"/>
              <a:t>交付船舶运输的化学品的相关安全运输条件不明确的，应当经国家海事管理机构</a:t>
            </a:r>
            <a:r>
              <a:rPr lang="zh-CN" altLang="en-US" sz="2400" b="1" dirty="0" smtClean="0"/>
              <a:t>认定</a:t>
            </a:r>
            <a:r>
              <a:rPr lang="zh-CN" altLang="en-US" sz="2400" b="1" dirty="0"/>
              <a:t>的机构进行评估，明确相关安全运输条件并经海事管理机构确认后，方可交付船舶</a:t>
            </a:r>
            <a:r>
              <a:rPr lang="zh-CN" altLang="en-US" sz="2400" b="1" dirty="0" smtClean="0"/>
              <a:t>运输</a:t>
            </a:r>
            <a:r>
              <a:rPr lang="zh-CN" altLang="en-US" sz="2400" b="1" dirty="0"/>
              <a:t>。 </a:t>
            </a:r>
            <a:endParaRPr lang="en-US" altLang="zh-CN" sz="2400" b="1"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0959467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79</a:t>
            </a:fld>
            <a:endParaRPr lang="en-US" altLang="zh-CN"/>
          </a:p>
        </p:txBody>
      </p:sp>
      <p:sp>
        <p:nvSpPr>
          <p:cNvPr id="72709" name="Text Box 4"/>
          <p:cNvSpPr txBox="1">
            <a:spLocks noChangeArrowheads="1"/>
          </p:cNvSpPr>
          <p:nvPr/>
        </p:nvSpPr>
        <p:spPr bwMode="auto">
          <a:xfrm>
            <a:off x="304800" y="1152525"/>
            <a:ext cx="8610600" cy="4395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a:lnSpc>
                <a:spcPct val="150000"/>
              </a:lnSpc>
            </a:pPr>
            <a:r>
              <a:rPr lang="zh-CN" altLang="en-US" sz="2400" b="1" dirty="0" smtClean="0">
                <a:solidFill>
                  <a:srgbClr val="92D050"/>
                </a:solidFill>
              </a:rPr>
              <a:t>水</a:t>
            </a:r>
            <a:r>
              <a:rPr lang="zh-CN" altLang="en-US" sz="2400" b="1" dirty="0">
                <a:solidFill>
                  <a:srgbClr val="92D050"/>
                </a:solidFill>
              </a:rPr>
              <a:t>路运输</a:t>
            </a:r>
            <a:endParaRPr lang="en-US" altLang="zh-CN" sz="2400" b="1" dirty="0">
              <a:solidFill>
                <a:srgbClr val="92D050"/>
              </a:solidFill>
            </a:endParaRPr>
          </a:p>
          <a:p>
            <a:pPr algn="just">
              <a:lnSpc>
                <a:spcPct val="150000"/>
              </a:lnSpc>
            </a:pPr>
            <a:r>
              <a:rPr lang="zh-CN" altLang="en-US" b="1" dirty="0" smtClean="0">
                <a:solidFill>
                  <a:srgbClr val="FF0000"/>
                </a:solidFill>
              </a:rPr>
              <a:t>第</a:t>
            </a:r>
            <a:r>
              <a:rPr lang="zh-CN" altLang="en-US" b="1" dirty="0">
                <a:solidFill>
                  <a:srgbClr val="FF0000"/>
                </a:solidFill>
              </a:rPr>
              <a:t>五十四条 </a:t>
            </a:r>
            <a:r>
              <a:rPr lang="zh-CN" altLang="en-US" b="1" dirty="0"/>
              <a:t>禁止通过内河封闭水域运输剧毒化学品以及国家规定禁止通过内河运</a:t>
            </a:r>
            <a:r>
              <a:rPr lang="zh-CN" altLang="en-US" b="1" dirty="0" smtClean="0"/>
              <a:t>输的</a:t>
            </a:r>
            <a:r>
              <a:rPr lang="zh-CN" altLang="en-US" b="1" dirty="0"/>
              <a:t>其他危险化学品</a:t>
            </a:r>
            <a:r>
              <a:rPr lang="zh-CN" altLang="en-US" b="1" dirty="0" smtClean="0"/>
              <a:t>。前</a:t>
            </a:r>
            <a:r>
              <a:rPr lang="zh-CN" altLang="en-US" b="1" dirty="0"/>
              <a:t>款规定以外的内河水域，禁止运输国家规定禁止通过内河运输的剧毒化学品以及</a:t>
            </a:r>
            <a:r>
              <a:rPr lang="zh-CN" altLang="en-US" b="1" dirty="0" smtClean="0"/>
              <a:t>其他</a:t>
            </a:r>
            <a:r>
              <a:rPr lang="zh-CN" altLang="en-US" b="1" dirty="0"/>
              <a:t>危险化学品</a:t>
            </a:r>
            <a:r>
              <a:rPr lang="zh-CN" altLang="en-US" b="1" dirty="0" smtClean="0"/>
              <a:t>。禁</a:t>
            </a:r>
            <a:r>
              <a:rPr lang="zh-CN" altLang="en-US" b="1" dirty="0"/>
              <a:t>止通过内河运输的剧毒化学品以及其他危险化学品的范围，由国务院交通运输主</a:t>
            </a:r>
            <a:r>
              <a:rPr lang="zh-CN" altLang="en-US" b="1" dirty="0" smtClean="0"/>
              <a:t>管部</a:t>
            </a:r>
            <a:r>
              <a:rPr lang="zh-CN" altLang="en-US" b="1" dirty="0"/>
              <a:t>门会同国务院环境保护主管部门、工业和信息化主管部门、安全生产监督管理部门，</a:t>
            </a:r>
            <a:r>
              <a:rPr lang="zh-CN" altLang="en-US" b="1" dirty="0" smtClean="0"/>
              <a:t>根据</a:t>
            </a:r>
            <a:r>
              <a:rPr lang="zh-CN" altLang="en-US" b="1" dirty="0"/>
              <a:t>危险化学品的危险特性、危险化学品对人体和水环境的危害程度以及消除危害后果的</a:t>
            </a:r>
            <a:r>
              <a:rPr lang="zh-CN" altLang="en-US" b="1" dirty="0" smtClean="0"/>
              <a:t>难易</a:t>
            </a:r>
            <a:r>
              <a:rPr lang="zh-CN" altLang="en-US" b="1" dirty="0"/>
              <a:t>程度等因素规定并公布</a:t>
            </a:r>
            <a:r>
              <a:rPr lang="zh-CN" altLang="en-US" dirty="0"/>
              <a:t>。 </a:t>
            </a:r>
            <a:endParaRPr lang="en-US" altLang="zh-CN"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745858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27D7E72D-9588-4352-A4FB-BD5B4D079041}"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800100" y="6324600"/>
            <a:ext cx="2133600" cy="304800"/>
          </a:xfrm>
        </p:spPr>
        <p:txBody>
          <a:bodyPr/>
          <a:lstStyle/>
          <a:p>
            <a:pPr>
              <a:defRPr/>
            </a:pPr>
            <a:fld id="{FBC70DAD-6D66-4364-8FAE-A144B4F85899}" type="slidenum">
              <a:rPr lang="zh-CN" altLang="en-US"/>
              <a:pPr>
                <a:defRPr/>
              </a:pPr>
              <a:t>8</a:t>
            </a:fld>
            <a:endParaRPr lang="en-US" altLang="zh-CN" dirty="0"/>
          </a:p>
        </p:txBody>
      </p:sp>
      <p:sp>
        <p:nvSpPr>
          <p:cNvPr id="10245" name="Text Box 4"/>
          <p:cNvSpPr txBox="1">
            <a:spLocks noChangeArrowheads="1"/>
          </p:cNvSpPr>
          <p:nvPr/>
        </p:nvSpPr>
        <p:spPr bwMode="auto">
          <a:xfrm>
            <a:off x="228600" y="1163205"/>
            <a:ext cx="86868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20000"/>
              </a:lnSpc>
            </a:pPr>
            <a:r>
              <a:rPr lang="en-US" altLang="zh-CN" sz="2800" b="1" dirty="0">
                <a:solidFill>
                  <a:srgbClr val="00FF00"/>
                </a:solidFill>
              </a:rPr>
              <a:t>7.1.1.2 </a:t>
            </a:r>
            <a:r>
              <a:rPr lang="zh-CN" altLang="en-US" sz="2800" b="1" dirty="0">
                <a:solidFill>
                  <a:srgbClr val="00FF00"/>
                </a:solidFill>
              </a:rPr>
              <a:t>包装的分类</a:t>
            </a:r>
          </a:p>
          <a:p>
            <a:pPr algn="just" eaLnBrk="1" hangingPunct="1">
              <a:lnSpc>
                <a:spcPct val="120000"/>
              </a:lnSpc>
            </a:pPr>
            <a:r>
              <a:rPr lang="zh-CN" altLang="en-US" sz="2400" b="1" dirty="0">
                <a:solidFill>
                  <a:srgbClr val="FFFF00"/>
                </a:solidFill>
              </a:rPr>
              <a:t>（</a:t>
            </a:r>
            <a:r>
              <a:rPr lang="en-US" altLang="zh-CN" sz="2400" b="1" dirty="0">
                <a:solidFill>
                  <a:srgbClr val="FFFF00"/>
                </a:solidFill>
              </a:rPr>
              <a:t>5</a:t>
            </a:r>
            <a:r>
              <a:rPr lang="zh-CN" altLang="en-US" sz="2400" b="1" dirty="0">
                <a:solidFill>
                  <a:srgbClr val="FFFF00"/>
                </a:solidFill>
              </a:rPr>
              <a:t>）按包装的结构强度和防护性能及内装物品的危险程度分类</a:t>
            </a:r>
          </a:p>
          <a:p>
            <a:pPr algn="just" eaLnBrk="1" hangingPunct="1">
              <a:lnSpc>
                <a:spcPct val="120000"/>
              </a:lnSpc>
            </a:pPr>
            <a:r>
              <a:rPr lang="zh-CN" altLang="en-US" sz="2400" b="1" dirty="0"/>
              <a:t>各</a:t>
            </a:r>
            <a:r>
              <a:rPr lang="zh-CN" altLang="en-US" sz="2400" b="1" dirty="0" smtClean="0"/>
              <a:t>种危险化学品包</a:t>
            </a:r>
            <a:r>
              <a:rPr lang="zh-CN" altLang="en-US" sz="2400" b="1" dirty="0"/>
              <a:t>装，除了爆炸品、压缩气体和液化气体和感染性物品的包装另有专门的规定外，其余均按包装的结构强度和防护性能及内装物品危险件的大小分为</a:t>
            </a:r>
            <a:r>
              <a:rPr lang="en-US" altLang="zh-CN" sz="2400" b="1" dirty="0" smtClean="0"/>
              <a:t>3</a:t>
            </a:r>
            <a:r>
              <a:rPr lang="zh-CN" altLang="en-US" sz="2400" b="1" dirty="0"/>
              <a:t>类</a:t>
            </a:r>
            <a:r>
              <a:rPr lang="zh-CN" altLang="en-US" sz="2400" b="1" dirty="0" smtClean="0"/>
              <a:t>：</a:t>
            </a:r>
            <a:endParaRPr lang="zh-CN" altLang="en-US" sz="2400" b="1" dirty="0"/>
          </a:p>
          <a:p>
            <a:pPr algn="just" eaLnBrk="1" hangingPunct="1">
              <a:lnSpc>
                <a:spcPct val="120000"/>
              </a:lnSpc>
            </a:pPr>
            <a:r>
              <a:rPr lang="en-US" altLang="zh-CN" sz="2400" b="1" dirty="0">
                <a:solidFill>
                  <a:srgbClr val="FF33CC"/>
                </a:solidFill>
              </a:rPr>
              <a:t>① I </a:t>
            </a:r>
            <a:r>
              <a:rPr lang="zh-CN" altLang="en-US" sz="2400" b="1" dirty="0" smtClean="0">
                <a:solidFill>
                  <a:srgbClr val="FF33CC"/>
                </a:solidFill>
              </a:rPr>
              <a:t>类包</a:t>
            </a:r>
            <a:r>
              <a:rPr lang="zh-CN" altLang="en-US" sz="2400" b="1" dirty="0">
                <a:solidFill>
                  <a:srgbClr val="FF33CC"/>
                </a:solidFill>
              </a:rPr>
              <a:t>装：</a:t>
            </a:r>
            <a:r>
              <a:rPr lang="zh-CN" altLang="en-US" sz="2400" b="1" dirty="0"/>
              <a:t>符合各项试验要求的适用于内装具有较大危险性</a:t>
            </a:r>
            <a:r>
              <a:rPr lang="zh-CN" altLang="en-US" sz="2400" b="1" dirty="0" smtClean="0"/>
              <a:t>的危险化学品的</a:t>
            </a:r>
            <a:r>
              <a:rPr lang="zh-CN" altLang="en-US" sz="2400" b="1" dirty="0"/>
              <a:t>包装；</a:t>
            </a:r>
            <a:endParaRPr lang="en-US" altLang="zh-CN" sz="2400" b="1" dirty="0"/>
          </a:p>
          <a:p>
            <a:pPr algn="just" eaLnBrk="1" hangingPunct="1">
              <a:lnSpc>
                <a:spcPct val="120000"/>
              </a:lnSpc>
            </a:pPr>
            <a:r>
              <a:rPr lang="en-US" altLang="zh-CN" sz="2400" b="1" dirty="0">
                <a:solidFill>
                  <a:srgbClr val="FF33CC"/>
                </a:solidFill>
              </a:rPr>
              <a:t>② </a:t>
            </a:r>
            <a:r>
              <a:rPr lang="en-US" altLang="zh-CN" sz="2400" b="1" dirty="0" smtClean="0">
                <a:solidFill>
                  <a:srgbClr val="FF33CC"/>
                </a:solidFill>
              </a:rPr>
              <a:t>II</a:t>
            </a:r>
            <a:r>
              <a:rPr lang="zh-CN" altLang="en-US" sz="2400" b="1" dirty="0">
                <a:solidFill>
                  <a:srgbClr val="FF33CC"/>
                </a:solidFill>
              </a:rPr>
              <a:t>类包装：</a:t>
            </a:r>
            <a:r>
              <a:rPr lang="zh-CN" altLang="en-US" sz="2400" b="1" dirty="0"/>
              <a:t>符合各项试验要求的适用于内装具有中等危险性</a:t>
            </a:r>
            <a:r>
              <a:rPr lang="zh-CN" altLang="en-US" sz="2400" b="1" dirty="0" smtClean="0"/>
              <a:t>的危险化学品的</a:t>
            </a:r>
            <a:r>
              <a:rPr lang="zh-CN" altLang="en-US" sz="2400" b="1" dirty="0"/>
              <a:t>包装；</a:t>
            </a:r>
          </a:p>
          <a:p>
            <a:pPr algn="just" eaLnBrk="1" hangingPunct="1">
              <a:lnSpc>
                <a:spcPct val="120000"/>
              </a:lnSpc>
            </a:pPr>
            <a:r>
              <a:rPr lang="en-US" altLang="zh-CN" sz="2400" b="1" dirty="0">
                <a:solidFill>
                  <a:srgbClr val="FF33CC"/>
                </a:solidFill>
              </a:rPr>
              <a:t>③ </a:t>
            </a:r>
            <a:r>
              <a:rPr lang="en-US" altLang="zh-CN" sz="2400" b="1" dirty="0" smtClean="0">
                <a:solidFill>
                  <a:srgbClr val="FF33CC"/>
                </a:solidFill>
              </a:rPr>
              <a:t>III</a:t>
            </a:r>
            <a:r>
              <a:rPr lang="zh-CN" altLang="en-US" sz="2400" b="1" dirty="0">
                <a:solidFill>
                  <a:srgbClr val="FF33CC"/>
                </a:solidFill>
              </a:rPr>
              <a:t>类包装：</a:t>
            </a:r>
            <a:r>
              <a:rPr lang="zh-CN" altLang="en-US" sz="2400" b="1" dirty="0"/>
              <a:t>符合各项试验要求的适用于内装具有较小危险性</a:t>
            </a:r>
            <a:r>
              <a:rPr lang="zh-CN" altLang="en-US" sz="2400" b="1" dirty="0" smtClean="0"/>
              <a:t>的危险化学品的</a:t>
            </a:r>
            <a:r>
              <a:rPr lang="zh-CN" altLang="en-US" sz="2400" b="1" dirty="0"/>
              <a:t>包装。</a:t>
            </a:r>
          </a:p>
        </p:txBody>
      </p:sp>
      <p:grpSp>
        <p:nvGrpSpPr>
          <p:cNvPr id="1024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02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80</a:t>
            </a:fld>
            <a:endParaRPr lang="en-US" altLang="zh-CN"/>
          </a:p>
        </p:txBody>
      </p:sp>
      <p:sp>
        <p:nvSpPr>
          <p:cNvPr id="72709" name="Text Box 4"/>
          <p:cNvSpPr txBox="1">
            <a:spLocks noChangeArrowheads="1"/>
          </p:cNvSpPr>
          <p:nvPr/>
        </p:nvSpPr>
        <p:spPr bwMode="auto">
          <a:xfrm>
            <a:off x="304800" y="1447800"/>
            <a:ext cx="8610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a:lnSpc>
                <a:spcPct val="150000"/>
              </a:lnSpc>
            </a:pPr>
            <a:r>
              <a:rPr lang="zh-CN" altLang="en-US" sz="2400" b="1" dirty="0" smtClean="0">
                <a:solidFill>
                  <a:srgbClr val="92D050"/>
                </a:solidFill>
              </a:rPr>
              <a:t>水</a:t>
            </a:r>
            <a:r>
              <a:rPr lang="zh-CN" altLang="en-US" sz="2400" b="1" dirty="0">
                <a:solidFill>
                  <a:srgbClr val="92D050"/>
                </a:solidFill>
              </a:rPr>
              <a:t>路运输</a:t>
            </a:r>
            <a:endParaRPr lang="en-US" altLang="zh-CN" sz="2400" b="1" dirty="0">
              <a:solidFill>
                <a:srgbClr val="92D050"/>
              </a:solidFill>
            </a:endParaRPr>
          </a:p>
          <a:p>
            <a:pPr algn="just">
              <a:lnSpc>
                <a:spcPct val="150000"/>
              </a:lnSpc>
            </a:pPr>
            <a:r>
              <a:rPr lang="zh-CN" altLang="en-US" sz="2400" b="1" dirty="0" smtClean="0">
                <a:solidFill>
                  <a:srgbClr val="FF0000"/>
                </a:solidFill>
              </a:rPr>
              <a:t>第</a:t>
            </a:r>
            <a:r>
              <a:rPr lang="zh-CN" altLang="en-US" sz="2400" b="1" dirty="0">
                <a:solidFill>
                  <a:srgbClr val="FF0000"/>
                </a:solidFill>
              </a:rPr>
              <a:t>五十五条 </a:t>
            </a:r>
            <a:r>
              <a:rPr lang="zh-CN" altLang="en-US" sz="2400" b="1" dirty="0"/>
              <a:t>国务院交通运输主管部门应当根据危险化学品的危险特性，对通过内</a:t>
            </a:r>
            <a:r>
              <a:rPr lang="zh-CN" altLang="en-US" sz="2400" b="1" dirty="0" smtClean="0"/>
              <a:t>河运</a:t>
            </a:r>
            <a:r>
              <a:rPr lang="zh-CN" altLang="en-US" sz="2400" b="1" dirty="0"/>
              <a:t>输本条例第五十四条规定以外的危险化学品（以下简称通过内河运输危险化学品）实</a:t>
            </a:r>
            <a:r>
              <a:rPr lang="zh-CN" altLang="en-US" sz="2400" b="1" dirty="0" smtClean="0"/>
              <a:t>行分</a:t>
            </a:r>
            <a:r>
              <a:rPr lang="zh-CN" altLang="en-US" sz="2400" b="1" dirty="0"/>
              <a:t>类管理，对各类危险化学品的运输方式、包装规范和安全防护措施等分别作出规定并</a:t>
            </a:r>
            <a:r>
              <a:rPr lang="zh-CN" altLang="en-US" sz="2400" b="1" dirty="0" smtClean="0"/>
              <a:t>监督</a:t>
            </a:r>
            <a:r>
              <a:rPr lang="zh-CN" altLang="en-US" sz="2400" b="1" dirty="0"/>
              <a:t>实施。 </a:t>
            </a:r>
            <a:endParaRPr lang="en-US" altLang="zh-CN" sz="2400" b="1"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2974901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81</a:t>
            </a:fld>
            <a:endParaRPr lang="en-US" altLang="zh-CN"/>
          </a:p>
        </p:txBody>
      </p:sp>
      <p:sp>
        <p:nvSpPr>
          <p:cNvPr id="72709" name="Text Box 4"/>
          <p:cNvSpPr txBox="1">
            <a:spLocks noChangeArrowheads="1"/>
          </p:cNvSpPr>
          <p:nvPr/>
        </p:nvSpPr>
        <p:spPr bwMode="auto">
          <a:xfrm>
            <a:off x="304800" y="1447800"/>
            <a:ext cx="8610600" cy="33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eaLnBrk="1" hangingPunct="1">
              <a:lnSpc>
                <a:spcPct val="140000"/>
              </a:lnSpc>
            </a:pPr>
            <a:r>
              <a:rPr lang="zh-CN" altLang="en-US" sz="2400" b="1" dirty="0" smtClean="0">
                <a:solidFill>
                  <a:srgbClr val="92D050"/>
                </a:solidFill>
              </a:rPr>
              <a:t>水</a:t>
            </a:r>
            <a:r>
              <a:rPr lang="zh-CN" altLang="en-US" sz="2400" b="1" dirty="0">
                <a:solidFill>
                  <a:srgbClr val="92D050"/>
                </a:solidFill>
              </a:rPr>
              <a:t>路运输</a:t>
            </a:r>
            <a:endParaRPr lang="en-US" altLang="zh-CN" sz="2400" b="1" dirty="0">
              <a:solidFill>
                <a:srgbClr val="92D050"/>
              </a:solidFill>
            </a:endParaRPr>
          </a:p>
          <a:p>
            <a:pPr algn="just">
              <a:lnSpc>
                <a:spcPct val="150000"/>
              </a:lnSpc>
            </a:pPr>
            <a:r>
              <a:rPr lang="zh-CN" altLang="en-US" sz="2400" b="1" dirty="0" smtClean="0">
                <a:solidFill>
                  <a:srgbClr val="FF0000"/>
                </a:solidFill>
              </a:rPr>
              <a:t>第</a:t>
            </a:r>
            <a:r>
              <a:rPr lang="zh-CN" altLang="en-US" sz="2400" b="1" dirty="0">
                <a:solidFill>
                  <a:srgbClr val="FF0000"/>
                </a:solidFill>
              </a:rPr>
              <a:t>五十六条 </a:t>
            </a:r>
            <a:r>
              <a:rPr lang="zh-CN" altLang="en-US" sz="2400" b="1" dirty="0"/>
              <a:t>通过内河运输危险化学品，应当由依法取得危险货物水路运输许可的</a:t>
            </a:r>
            <a:r>
              <a:rPr lang="zh-CN" altLang="en-US" sz="2400" b="1" dirty="0" smtClean="0"/>
              <a:t>水路</a:t>
            </a:r>
            <a:r>
              <a:rPr lang="zh-CN" altLang="en-US" sz="2400" b="1" dirty="0"/>
              <a:t>运输企业承运，其他单位和个人不得承运。托运人应当委托依法取得危险货物水路运</a:t>
            </a:r>
            <a:r>
              <a:rPr lang="zh-CN" altLang="en-US" sz="2400" b="1" dirty="0" smtClean="0"/>
              <a:t>输许</a:t>
            </a:r>
            <a:r>
              <a:rPr lang="zh-CN" altLang="en-US" sz="2400" b="1" dirty="0"/>
              <a:t>可的水路运输企业承运，不得委托其他单位和个人承运。 </a:t>
            </a:r>
            <a:endParaRPr lang="en-US" altLang="zh-CN" sz="2400" b="1"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23823796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82</a:t>
            </a:fld>
            <a:endParaRPr lang="en-US" altLang="zh-CN"/>
          </a:p>
        </p:txBody>
      </p:sp>
      <p:sp>
        <p:nvSpPr>
          <p:cNvPr id="72709" name="Text Box 4"/>
          <p:cNvSpPr txBox="1">
            <a:spLocks noChangeArrowheads="1"/>
          </p:cNvSpPr>
          <p:nvPr/>
        </p:nvSpPr>
        <p:spPr bwMode="auto">
          <a:xfrm>
            <a:off x="228600" y="1295400"/>
            <a:ext cx="86106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a:lnSpc>
                <a:spcPct val="150000"/>
              </a:lnSpc>
            </a:pPr>
            <a:r>
              <a:rPr lang="zh-CN" altLang="en-US" sz="2400" b="1" dirty="0" smtClean="0">
                <a:solidFill>
                  <a:srgbClr val="92D050"/>
                </a:solidFill>
              </a:rPr>
              <a:t>水</a:t>
            </a:r>
            <a:r>
              <a:rPr lang="zh-CN" altLang="en-US" sz="2400" b="1" dirty="0">
                <a:solidFill>
                  <a:srgbClr val="92D050"/>
                </a:solidFill>
              </a:rPr>
              <a:t>路运输</a:t>
            </a:r>
            <a:endParaRPr lang="en-US" altLang="zh-CN" sz="2400" b="1" dirty="0">
              <a:solidFill>
                <a:srgbClr val="92D050"/>
              </a:solidFill>
            </a:endParaRPr>
          </a:p>
          <a:p>
            <a:pPr algn="just">
              <a:lnSpc>
                <a:spcPct val="150000"/>
              </a:lnSpc>
            </a:pPr>
            <a:r>
              <a:rPr lang="zh-CN" altLang="en-US" sz="2400" b="1" dirty="0" smtClean="0">
                <a:solidFill>
                  <a:srgbClr val="FF0000"/>
                </a:solidFill>
              </a:rPr>
              <a:t>第</a:t>
            </a:r>
            <a:r>
              <a:rPr lang="zh-CN" altLang="en-US" sz="2400" b="1" dirty="0">
                <a:solidFill>
                  <a:srgbClr val="FF0000"/>
                </a:solidFill>
              </a:rPr>
              <a:t>五十七条 </a:t>
            </a:r>
            <a:r>
              <a:rPr lang="zh-CN" altLang="en-US" sz="2400" b="1" dirty="0"/>
              <a:t>通过内河运输危险化学品，应当使用依法取得危险货物适装证书的运</a:t>
            </a:r>
            <a:r>
              <a:rPr lang="zh-CN" altLang="en-US" sz="2400" b="1" dirty="0" smtClean="0"/>
              <a:t>输船</a:t>
            </a:r>
            <a:r>
              <a:rPr lang="zh-CN" altLang="en-US" sz="2400" b="1" dirty="0"/>
              <a:t>舶。水路运输企业应当针对所运输的危险化学品的危险特性，制定运输船舶危险化学</a:t>
            </a:r>
            <a:r>
              <a:rPr lang="zh-CN" altLang="en-US" sz="2400" b="1" dirty="0" smtClean="0"/>
              <a:t>品事</a:t>
            </a:r>
            <a:r>
              <a:rPr lang="zh-CN" altLang="en-US" sz="2400" b="1" dirty="0"/>
              <a:t>故应急救援预案，并为运输船舶配备充足、有效的应急救援器材和设备。 通过内河运输危险化学品的船舶，其所有人或者经营人应当取得船舶污染损害责任</a:t>
            </a:r>
            <a:r>
              <a:rPr lang="zh-CN" altLang="en-US" sz="2400" b="1" dirty="0" smtClean="0"/>
              <a:t>保险</a:t>
            </a:r>
            <a:r>
              <a:rPr lang="zh-CN" altLang="en-US" sz="2400" b="1" dirty="0"/>
              <a:t>证书或者财务担保证明。船舶污染损害责任保险证书或者财务担保证明的副本应当随</a:t>
            </a:r>
            <a:r>
              <a:rPr lang="zh-CN" altLang="en-US" sz="2400" b="1" dirty="0" smtClean="0"/>
              <a:t>船携</a:t>
            </a:r>
            <a:r>
              <a:rPr lang="zh-CN" altLang="en-US" sz="2400" b="1" dirty="0"/>
              <a:t>带。 </a:t>
            </a:r>
            <a:endParaRPr lang="en-US" altLang="zh-CN" sz="2400" b="1"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9805932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83</a:t>
            </a:fld>
            <a:endParaRPr lang="en-US" altLang="zh-CN"/>
          </a:p>
        </p:txBody>
      </p:sp>
      <p:sp>
        <p:nvSpPr>
          <p:cNvPr id="72709" name="Text Box 4"/>
          <p:cNvSpPr txBox="1">
            <a:spLocks noChangeArrowheads="1"/>
          </p:cNvSpPr>
          <p:nvPr/>
        </p:nvSpPr>
        <p:spPr bwMode="auto">
          <a:xfrm>
            <a:off x="329045" y="1371600"/>
            <a:ext cx="86106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a:r>
              <a:rPr lang="zh-CN" altLang="en-US" sz="2400" b="1" dirty="0" smtClean="0">
                <a:solidFill>
                  <a:srgbClr val="92D050"/>
                </a:solidFill>
              </a:rPr>
              <a:t>水</a:t>
            </a:r>
            <a:r>
              <a:rPr lang="zh-CN" altLang="en-US" sz="2400" b="1" dirty="0">
                <a:solidFill>
                  <a:srgbClr val="92D050"/>
                </a:solidFill>
              </a:rPr>
              <a:t>路运输</a:t>
            </a:r>
            <a:endParaRPr lang="en-US" altLang="zh-CN" sz="2400" b="1" dirty="0">
              <a:solidFill>
                <a:srgbClr val="92D050"/>
              </a:solidFill>
            </a:endParaRPr>
          </a:p>
          <a:p>
            <a:pPr algn="just">
              <a:lnSpc>
                <a:spcPct val="150000"/>
              </a:lnSpc>
            </a:pPr>
            <a:r>
              <a:rPr lang="zh-CN" altLang="en-US" sz="2400" b="1" dirty="0" smtClean="0">
                <a:solidFill>
                  <a:srgbClr val="FF0000"/>
                </a:solidFill>
              </a:rPr>
              <a:t>第</a:t>
            </a:r>
            <a:r>
              <a:rPr lang="zh-CN" altLang="en-US" sz="2400" b="1" dirty="0">
                <a:solidFill>
                  <a:srgbClr val="FF0000"/>
                </a:solidFill>
              </a:rPr>
              <a:t>五十八条 </a:t>
            </a:r>
            <a:r>
              <a:rPr lang="zh-CN" altLang="en-US" sz="2400" b="1" dirty="0"/>
              <a:t>通过内河运输危险化学品，危险化学品包装物的材质、型式、强度以</a:t>
            </a:r>
            <a:r>
              <a:rPr lang="zh-CN" altLang="en-US" sz="2400" b="1" dirty="0" smtClean="0"/>
              <a:t>及包</a:t>
            </a:r>
            <a:r>
              <a:rPr lang="zh-CN" altLang="en-US" sz="2400" b="1" dirty="0"/>
              <a:t>装方法应当符合水路运输危险化学品包装规范的要求。国务院交通运输主管部门对单</a:t>
            </a:r>
            <a:r>
              <a:rPr lang="zh-CN" altLang="en-US" sz="2400" b="1" dirty="0" smtClean="0"/>
              <a:t>船运</a:t>
            </a:r>
            <a:r>
              <a:rPr lang="zh-CN" altLang="en-US" sz="2400" b="1" dirty="0"/>
              <a:t>输的危险化学品数量有限制性规定的，承运人应当按照规定安排运输数量。 </a:t>
            </a:r>
            <a:endParaRPr lang="en-US" altLang="zh-CN" sz="2400" b="1"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2511985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84</a:t>
            </a:fld>
            <a:endParaRPr lang="en-US" altLang="zh-CN"/>
          </a:p>
        </p:txBody>
      </p:sp>
      <p:sp>
        <p:nvSpPr>
          <p:cNvPr id="72709" name="Text Box 4"/>
          <p:cNvSpPr txBox="1">
            <a:spLocks noChangeArrowheads="1"/>
          </p:cNvSpPr>
          <p:nvPr/>
        </p:nvSpPr>
        <p:spPr bwMode="auto">
          <a:xfrm>
            <a:off x="329045" y="1371600"/>
            <a:ext cx="8610600" cy="430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a:r>
              <a:rPr lang="zh-CN" altLang="en-US" sz="2400" b="1" dirty="0" smtClean="0">
                <a:solidFill>
                  <a:srgbClr val="92D050"/>
                </a:solidFill>
              </a:rPr>
              <a:t>水</a:t>
            </a:r>
            <a:r>
              <a:rPr lang="zh-CN" altLang="en-US" sz="2400" b="1" dirty="0">
                <a:solidFill>
                  <a:srgbClr val="92D050"/>
                </a:solidFill>
              </a:rPr>
              <a:t>路运输</a:t>
            </a:r>
            <a:endParaRPr lang="en-US" altLang="zh-CN" sz="2400" b="1" dirty="0">
              <a:solidFill>
                <a:srgbClr val="92D050"/>
              </a:solidFill>
            </a:endParaRPr>
          </a:p>
          <a:p>
            <a:pPr algn="just">
              <a:lnSpc>
                <a:spcPct val="150000"/>
              </a:lnSpc>
            </a:pPr>
            <a:r>
              <a:rPr lang="zh-CN" altLang="en-US" sz="2400" b="1" dirty="0" smtClean="0">
                <a:solidFill>
                  <a:srgbClr val="FF0000"/>
                </a:solidFill>
              </a:rPr>
              <a:t>第五十九条 </a:t>
            </a:r>
            <a:r>
              <a:rPr lang="zh-CN" altLang="en-US" sz="2400" b="1" dirty="0" smtClean="0"/>
              <a:t>用于危险化学品运输作业的内河码头、泊位应当符合国家有关安全规范，与饮用水取水口保持国家规定的距离。有关管理单位应当制定码头、泊位危险化学品事故应急预案，并为码头、泊位配备充足、有效的应急救援器材和设备。用于危险化学品运输作业的内河码头、泊位，经交通运输主管部门按照国家有关规定验收合格后方可投入使用。 </a:t>
            </a:r>
            <a:endParaRPr lang="en-US" altLang="zh-CN" sz="2400" b="1"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31997341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85</a:t>
            </a:fld>
            <a:endParaRPr lang="en-US" altLang="zh-CN"/>
          </a:p>
        </p:txBody>
      </p:sp>
      <p:sp>
        <p:nvSpPr>
          <p:cNvPr id="72709" name="Text Box 4"/>
          <p:cNvSpPr txBox="1">
            <a:spLocks noChangeArrowheads="1"/>
          </p:cNvSpPr>
          <p:nvPr/>
        </p:nvSpPr>
        <p:spPr bwMode="auto">
          <a:xfrm>
            <a:off x="304800" y="1239982"/>
            <a:ext cx="8610600" cy="522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a:lnSpc>
                <a:spcPts val="3000"/>
              </a:lnSpc>
            </a:pPr>
            <a:r>
              <a:rPr lang="zh-CN" altLang="en-US" b="1" dirty="0" smtClean="0">
                <a:solidFill>
                  <a:srgbClr val="92D050"/>
                </a:solidFill>
              </a:rPr>
              <a:t>水</a:t>
            </a:r>
            <a:r>
              <a:rPr lang="zh-CN" altLang="en-US" b="1" dirty="0">
                <a:solidFill>
                  <a:srgbClr val="92D050"/>
                </a:solidFill>
              </a:rPr>
              <a:t>路运输</a:t>
            </a:r>
            <a:endParaRPr lang="en-US" altLang="zh-CN" b="1" dirty="0">
              <a:solidFill>
                <a:srgbClr val="92D050"/>
              </a:solidFill>
            </a:endParaRPr>
          </a:p>
          <a:p>
            <a:pPr algn="just">
              <a:lnSpc>
                <a:spcPts val="3000"/>
              </a:lnSpc>
            </a:pPr>
            <a:r>
              <a:rPr lang="zh-CN" altLang="en-US" b="1" dirty="0" smtClean="0">
                <a:solidFill>
                  <a:srgbClr val="FF0000"/>
                </a:solidFill>
              </a:rPr>
              <a:t>第</a:t>
            </a:r>
            <a:r>
              <a:rPr lang="zh-CN" altLang="en-US" b="1" dirty="0">
                <a:solidFill>
                  <a:srgbClr val="FF0000"/>
                </a:solidFill>
              </a:rPr>
              <a:t>六十条 </a:t>
            </a:r>
            <a:r>
              <a:rPr lang="zh-CN" altLang="en-US" b="1" dirty="0"/>
              <a:t>船舶载运危险化学品进出内河港口，应当将危险化学品的名称、危险</a:t>
            </a:r>
            <a:r>
              <a:rPr lang="zh-CN" altLang="en-US" b="1" dirty="0" smtClean="0"/>
              <a:t>特性</a:t>
            </a:r>
            <a:r>
              <a:rPr lang="zh-CN" altLang="en-US" b="1" dirty="0"/>
              <a:t>、包装以及进出港时间等事项，事先报告海事管理机构。海事管理机构接到报告后，</a:t>
            </a:r>
            <a:r>
              <a:rPr lang="zh-CN" altLang="en-US" b="1" dirty="0" smtClean="0"/>
              <a:t>应当</a:t>
            </a:r>
            <a:r>
              <a:rPr lang="zh-CN" altLang="en-US" b="1" dirty="0"/>
              <a:t>在国务院交通运输主管部门规定的时间内作出是否同意的决定，通知报告人，同时通</a:t>
            </a:r>
            <a:r>
              <a:rPr lang="zh-CN" altLang="en-US" b="1" dirty="0" smtClean="0"/>
              <a:t>报港</a:t>
            </a:r>
            <a:r>
              <a:rPr lang="zh-CN" altLang="en-US" b="1" dirty="0"/>
              <a:t>口行政管理部门。定船舶、定航线、定货种的船舶可以定期报告</a:t>
            </a:r>
            <a:r>
              <a:rPr lang="zh-CN" altLang="en-US" b="1" dirty="0" smtClean="0"/>
              <a:t>。在</a:t>
            </a:r>
            <a:r>
              <a:rPr lang="zh-CN" altLang="en-US" b="1" dirty="0"/>
              <a:t>内河港口内进行危险化学品的装卸、过驳作业，应当将危险化学品的名称、危险</a:t>
            </a:r>
            <a:r>
              <a:rPr lang="zh-CN" altLang="en-US" b="1" dirty="0" smtClean="0"/>
              <a:t>特性</a:t>
            </a:r>
            <a:r>
              <a:rPr lang="zh-CN" altLang="en-US" b="1" dirty="0"/>
              <a:t>、包装和作业的时间、地点等事项报告港口行政管理部门。港口行政管理部门接到报</a:t>
            </a:r>
            <a:r>
              <a:rPr lang="zh-CN" altLang="en-US" b="1" dirty="0" smtClean="0"/>
              <a:t>告后</a:t>
            </a:r>
            <a:r>
              <a:rPr lang="zh-CN" altLang="en-US" b="1" dirty="0"/>
              <a:t>，应当在国务院交通运输主管部门规定的时间内作出是否同意的决定，通知报告人，</a:t>
            </a:r>
            <a:r>
              <a:rPr lang="zh-CN" altLang="en-US" b="1" dirty="0" smtClean="0"/>
              <a:t>同时</a:t>
            </a:r>
            <a:r>
              <a:rPr lang="zh-CN" altLang="en-US" b="1" dirty="0"/>
              <a:t>通报海事管理机构</a:t>
            </a:r>
            <a:r>
              <a:rPr lang="zh-CN" altLang="en-US" b="1" dirty="0" smtClean="0"/>
              <a:t>。载</a:t>
            </a:r>
            <a:r>
              <a:rPr lang="zh-CN" altLang="en-US" b="1" dirty="0"/>
              <a:t>运危险化学品的船舶在内河航行，通过过船建筑物的，应当提前向交通运输主管</a:t>
            </a:r>
            <a:r>
              <a:rPr lang="zh-CN" altLang="en-US" b="1" dirty="0" smtClean="0"/>
              <a:t>部门</a:t>
            </a:r>
            <a:r>
              <a:rPr lang="zh-CN" altLang="en-US" b="1" dirty="0"/>
              <a:t>申报，并接受交通运输主管部门的管理。 </a:t>
            </a:r>
            <a:endParaRPr lang="en-US" altLang="zh-CN" b="1"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305169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dirty="0"/>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86</a:t>
            </a:fld>
            <a:endParaRPr lang="en-US" altLang="zh-CN"/>
          </a:p>
        </p:txBody>
      </p:sp>
      <p:sp>
        <p:nvSpPr>
          <p:cNvPr id="72709" name="Text Box 4"/>
          <p:cNvSpPr txBox="1">
            <a:spLocks noChangeArrowheads="1"/>
          </p:cNvSpPr>
          <p:nvPr/>
        </p:nvSpPr>
        <p:spPr bwMode="auto">
          <a:xfrm>
            <a:off x="304800" y="1152525"/>
            <a:ext cx="8610600" cy="559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50000"/>
              </a:lnSpc>
            </a:pPr>
            <a:r>
              <a:rPr lang="en-US" altLang="zh-CN" sz="2400" b="1" dirty="0">
                <a:solidFill>
                  <a:srgbClr val="00CC00"/>
                </a:solidFill>
              </a:rPr>
              <a:t>7.2.2 《</a:t>
            </a:r>
            <a:r>
              <a:rPr lang="zh-CN" altLang="en-US" sz="2400" b="1" dirty="0">
                <a:solidFill>
                  <a:srgbClr val="00CC00"/>
                </a:solidFill>
              </a:rPr>
              <a:t>危险化学品安全管理条例</a:t>
            </a:r>
            <a:r>
              <a:rPr lang="en-US" altLang="zh-CN" sz="2400" b="1" dirty="0">
                <a:solidFill>
                  <a:srgbClr val="00CC00"/>
                </a:solidFill>
              </a:rPr>
              <a:t>》</a:t>
            </a:r>
            <a:r>
              <a:rPr lang="zh-CN" altLang="en-US" sz="2400" b="1" dirty="0">
                <a:solidFill>
                  <a:srgbClr val="00CC00"/>
                </a:solidFill>
              </a:rPr>
              <a:t>涉及运输安全简介</a:t>
            </a:r>
          </a:p>
          <a:p>
            <a:pPr algn="just">
              <a:lnSpc>
                <a:spcPct val="150000"/>
              </a:lnSpc>
            </a:pPr>
            <a:r>
              <a:rPr lang="zh-CN" altLang="en-US" sz="2400" b="1" dirty="0" smtClean="0">
                <a:solidFill>
                  <a:srgbClr val="92D050"/>
                </a:solidFill>
              </a:rPr>
              <a:t>水</a:t>
            </a:r>
            <a:r>
              <a:rPr lang="zh-CN" altLang="en-US" sz="2400" b="1" dirty="0">
                <a:solidFill>
                  <a:srgbClr val="92D050"/>
                </a:solidFill>
              </a:rPr>
              <a:t>路运输</a:t>
            </a:r>
            <a:endParaRPr lang="en-US" altLang="zh-CN" sz="2400" b="1" dirty="0">
              <a:solidFill>
                <a:srgbClr val="92D050"/>
              </a:solidFill>
            </a:endParaRPr>
          </a:p>
          <a:p>
            <a:pPr algn="just">
              <a:lnSpc>
                <a:spcPct val="150000"/>
              </a:lnSpc>
            </a:pPr>
            <a:r>
              <a:rPr lang="zh-CN" altLang="en-US" sz="2400" b="1" dirty="0" smtClean="0">
                <a:solidFill>
                  <a:srgbClr val="FF0000"/>
                </a:solidFill>
              </a:rPr>
              <a:t>第</a:t>
            </a:r>
            <a:r>
              <a:rPr lang="zh-CN" altLang="en-US" sz="2400" b="1" dirty="0">
                <a:solidFill>
                  <a:srgbClr val="FF0000"/>
                </a:solidFill>
              </a:rPr>
              <a:t>六十一条 </a:t>
            </a:r>
            <a:r>
              <a:rPr lang="zh-CN" altLang="en-US" sz="2400" b="1" dirty="0"/>
              <a:t>载运危险化学品的船舶在内河航行、装卸或者停泊，应当悬挂专用的</a:t>
            </a:r>
            <a:r>
              <a:rPr lang="zh-CN" altLang="en-US" sz="2400" b="1" dirty="0" smtClean="0"/>
              <a:t>警示</a:t>
            </a:r>
            <a:r>
              <a:rPr lang="zh-CN" altLang="en-US" sz="2400" b="1" dirty="0"/>
              <a:t>标志，按照规定显示专用信号</a:t>
            </a:r>
            <a:r>
              <a:rPr lang="zh-CN" altLang="en-US" sz="2400" b="1" dirty="0" smtClean="0"/>
              <a:t>。载</a:t>
            </a:r>
            <a:r>
              <a:rPr lang="zh-CN" altLang="en-US" sz="2400" b="1" dirty="0"/>
              <a:t>运危险化学品的船舶在内河航行，按照国务院交通运输主管部门的规定需要引</a:t>
            </a:r>
            <a:r>
              <a:rPr lang="zh-CN" altLang="en-US" sz="2400" b="1" dirty="0" smtClean="0"/>
              <a:t>航的</a:t>
            </a:r>
            <a:r>
              <a:rPr lang="zh-CN" altLang="en-US" sz="2400" b="1" dirty="0"/>
              <a:t>，应当申请引航。 </a:t>
            </a:r>
            <a:endParaRPr lang="en-US" altLang="zh-CN" sz="2400" b="1" dirty="0" smtClean="0"/>
          </a:p>
          <a:p>
            <a:pPr algn="just">
              <a:lnSpc>
                <a:spcPct val="150000"/>
              </a:lnSpc>
            </a:pPr>
            <a:r>
              <a:rPr lang="zh-CN" altLang="en-US" sz="2400" b="1" dirty="0" smtClean="0">
                <a:solidFill>
                  <a:srgbClr val="FF0000"/>
                </a:solidFill>
              </a:rPr>
              <a:t>第</a:t>
            </a:r>
            <a:r>
              <a:rPr lang="zh-CN" altLang="en-US" sz="2400" b="1" dirty="0">
                <a:solidFill>
                  <a:srgbClr val="FF0000"/>
                </a:solidFill>
              </a:rPr>
              <a:t>六十二条 </a:t>
            </a:r>
            <a:r>
              <a:rPr lang="zh-CN" altLang="en-US" sz="2400" b="1" dirty="0"/>
              <a:t>载运危险化学品的船舶在内河航行，应当遵守法律、行政法规和国家其他有关饮用水水源保护的规定。内河航道发展规划应当与依法经批准的饮用水水源保护</a:t>
            </a:r>
            <a:r>
              <a:rPr lang="zh-CN" altLang="en-US" sz="2400" b="1" dirty="0" smtClean="0"/>
              <a:t>区划</a:t>
            </a:r>
            <a:r>
              <a:rPr lang="zh-CN" altLang="en-US" sz="2400" b="1" dirty="0"/>
              <a:t>定方案相协调</a:t>
            </a:r>
            <a:r>
              <a:rPr lang="zh-CN" altLang="en-US" sz="2400" b="1" dirty="0" smtClean="0"/>
              <a:t>。</a:t>
            </a:r>
            <a:endParaRPr lang="en-US" altLang="zh-CN" sz="2400" b="1" dirty="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377902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87</a:t>
            </a:fld>
            <a:endParaRPr lang="en-US" altLang="zh-CN"/>
          </a:p>
        </p:txBody>
      </p:sp>
      <p:sp>
        <p:nvSpPr>
          <p:cNvPr id="72709" name="Text Box 4"/>
          <p:cNvSpPr txBox="1">
            <a:spLocks noChangeArrowheads="1"/>
          </p:cNvSpPr>
          <p:nvPr/>
        </p:nvSpPr>
        <p:spPr bwMode="auto">
          <a:xfrm>
            <a:off x="304800" y="1182833"/>
            <a:ext cx="86106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40000"/>
              </a:lnSpc>
            </a:pPr>
            <a:r>
              <a:rPr lang="en-US" altLang="zh-CN" sz="2400" b="1" dirty="0">
                <a:solidFill>
                  <a:srgbClr val="00CC00"/>
                </a:solidFill>
              </a:rPr>
              <a:t>7.2.3 </a:t>
            </a:r>
            <a:r>
              <a:rPr lang="zh-CN" altLang="en-US" sz="2400" b="1" dirty="0">
                <a:solidFill>
                  <a:srgbClr val="00CC00"/>
                </a:solidFill>
              </a:rPr>
              <a:t>道路运输条例涉及危险化学品运输安全简介</a:t>
            </a:r>
            <a:endParaRPr lang="en-US" altLang="zh-CN" sz="2400" b="1" dirty="0">
              <a:solidFill>
                <a:srgbClr val="00CC00"/>
              </a:solidFill>
            </a:endParaRPr>
          </a:p>
          <a:p>
            <a:pPr algn="just" eaLnBrk="1" hangingPunct="1">
              <a:lnSpc>
                <a:spcPct val="140000"/>
              </a:lnSpc>
            </a:pPr>
            <a:r>
              <a:rPr lang="zh-CN" altLang="en-US" sz="2400" b="1" dirty="0">
                <a:solidFill>
                  <a:srgbClr val="00CC00"/>
                </a:solidFill>
              </a:rPr>
              <a:t>路运输条例</a:t>
            </a:r>
            <a:r>
              <a:rPr lang="en-US" altLang="zh-CN" sz="2400" b="1" dirty="0" smtClean="0"/>
              <a:t>2004</a:t>
            </a:r>
            <a:r>
              <a:rPr lang="zh-CN" altLang="en-US" sz="2400" b="1" dirty="0"/>
              <a:t>年</a:t>
            </a:r>
            <a:r>
              <a:rPr lang="en-US" altLang="zh-CN" sz="2400" b="1" dirty="0"/>
              <a:t>4</a:t>
            </a:r>
            <a:r>
              <a:rPr lang="zh-CN" altLang="en-US" sz="2400" b="1" dirty="0"/>
              <a:t>月</a:t>
            </a:r>
            <a:r>
              <a:rPr lang="en-US" altLang="zh-CN" sz="2400" b="1" dirty="0"/>
              <a:t>30</a:t>
            </a:r>
            <a:r>
              <a:rPr lang="zh-CN" altLang="en-US" sz="2400" b="1" dirty="0"/>
              <a:t>日国务院以国务院令（</a:t>
            </a:r>
            <a:r>
              <a:rPr lang="en-US" altLang="zh-CN" sz="2400" b="1" dirty="0"/>
              <a:t>2004</a:t>
            </a:r>
            <a:r>
              <a:rPr lang="zh-CN" altLang="en-US" sz="2400" b="1" dirty="0"/>
              <a:t>）第</a:t>
            </a:r>
            <a:r>
              <a:rPr lang="en-US" altLang="zh-CN" sz="2400" b="1" dirty="0"/>
              <a:t>406</a:t>
            </a:r>
            <a:r>
              <a:rPr lang="zh-CN" altLang="en-US" sz="2400" b="1" dirty="0"/>
              <a:t>号发</a:t>
            </a:r>
            <a:r>
              <a:rPr lang="zh-CN" altLang="en-US" sz="2400" b="1" dirty="0" smtClean="0"/>
              <a:t>布， 涉及危险化学品运输的有：</a:t>
            </a:r>
            <a:endParaRPr lang="en-US" altLang="zh-CN" sz="2400" b="1" dirty="0" smtClean="0"/>
          </a:p>
          <a:p>
            <a:pPr algn="just" eaLnBrk="1" hangingPunct="1">
              <a:lnSpc>
                <a:spcPct val="140000"/>
              </a:lnSpc>
            </a:pPr>
            <a:r>
              <a:rPr lang="zh-CN" altLang="en-US" sz="2400" b="1" dirty="0">
                <a:solidFill>
                  <a:srgbClr val="FF0000"/>
                </a:solidFill>
              </a:rPr>
              <a:t>第二十四条 </a:t>
            </a:r>
            <a:r>
              <a:rPr lang="zh-CN" altLang="en-US" sz="2400" b="1" dirty="0"/>
              <a:t>申请从事危险货物运输经营的，还应当具备下列条件： </a:t>
            </a:r>
            <a:endParaRPr lang="en-US" altLang="zh-CN" sz="2400" b="1" dirty="0" smtClean="0"/>
          </a:p>
          <a:p>
            <a:pPr algn="just" eaLnBrk="1" hangingPunct="1">
              <a:lnSpc>
                <a:spcPct val="140000"/>
              </a:lnSpc>
            </a:pPr>
            <a:r>
              <a:rPr lang="zh-CN" altLang="en-US" sz="2400" b="1" dirty="0" smtClean="0"/>
              <a:t>（</a:t>
            </a:r>
            <a:r>
              <a:rPr lang="zh-CN" altLang="en-US" sz="2400" b="1" dirty="0"/>
              <a:t>一）有</a:t>
            </a:r>
            <a:r>
              <a:rPr lang="en-US" altLang="zh-CN" sz="2400" b="1" dirty="0"/>
              <a:t>5</a:t>
            </a:r>
            <a:r>
              <a:rPr lang="zh-CN" altLang="en-US" sz="2400" b="1" dirty="0"/>
              <a:t>辆以上经检测合格的危险货物运输专用车辆、设备； （二）有经所在地设区的市级人民政府交通主管部门考试合格，取得上岗资格证的</a:t>
            </a:r>
            <a:r>
              <a:rPr lang="zh-CN" altLang="en-US" sz="2400" b="1" dirty="0" smtClean="0"/>
              <a:t>驾驶</a:t>
            </a:r>
            <a:r>
              <a:rPr lang="zh-CN" altLang="en-US" sz="2400" b="1" dirty="0"/>
              <a:t>人员、装卸管理人员、押运人员； </a:t>
            </a:r>
            <a:endParaRPr lang="en-US" altLang="zh-CN" sz="2400" b="1" dirty="0" smtClean="0"/>
          </a:p>
          <a:p>
            <a:pPr algn="just" eaLnBrk="1" hangingPunct="1">
              <a:lnSpc>
                <a:spcPct val="140000"/>
              </a:lnSpc>
            </a:pPr>
            <a:r>
              <a:rPr lang="zh-CN" altLang="en-US" sz="2400" b="1" dirty="0" smtClean="0"/>
              <a:t>（</a:t>
            </a:r>
            <a:r>
              <a:rPr lang="zh-CN" altLang="en-US" sz="2400" b="1" dirty="0"/>
              <a:t>三）危险货物运输专用车辆配有必要的通讯工具； </a:t>
            </a:r>
            <a:endParaRPr lang="en-US" altLang="zh-CN" sz="2400" b="1" dirty="0" smtClean="0"/>
          </a:p>
          <a:p>
            <a:pPr algn="just" eaLnBrk="1" hangingPunct="1">
              <a:lnSpc>
                <a:spcPct val="140000"/>
              </a:lnSpc>
            </a:pPr>
            <a:r>
              <a:rPr lang="zh-CN" altLang="en-US" sz="2400" b="1" dirty="0" smtClean="0"/>
              <a:t>（</a:t>
            </a:r>
            <a:r>
              <a:rPr lang="zh-CN" altLang="en-US" sz="2400" b="1" dirty="0"/>
              <a:t>四）有健全的安全生产管理制度。</a:t>
            </a:r>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29118290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88</a:t>
            </a:fld>
            <a:endParaRPr lang="en-US" altLang="zh-CN"/>
          </a:p>
        </p:txBody>
      </p:sp>
      <p:sp>
        <p:nvSpPr>
          <p:cNvPr id="72709" name="Text Box 4"/>
          <p:cNvSpPr txBox="1">
            <a:spLocks noChangeArrowheads="1"/>
          </p:cNvSpPr>
          <p:nvPr/>
        </p:nvSpPr>
        <p:spPr bwMode="auto">
          <a:xfrm>
            <a:off x="308264" y="1447800"/>
            <a:ext cx="8610600"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40000"/>
              </a:lnSpc>
            </a:pPr>
            <a:r>
              <a:rPr lang="en-US" altLang="zh-CN" sz="2400" b="1" dirty="0">
                <a:solidFill>
                  <a:srgbClr val="00CC00"/>
                </a:solidFill>
              </a:rPr>
              <a:t>7.2.3 </a:t>
            </a:r>
            <a:r>
              <a:rPr lang="zh-CN" altLang="en-US" sz="2400" b="1" dirty="0">
                <a:solidFill>
                  <a:srgbClr val="00CC00"/>
                </a:solidFill>
              </a:rPr>
              <a:t>道路运输条例涉及危险化学品运输安全简介</a:t>
            </a:r>
            <a:endParaRPr lang="en-US" altLang="zh-CN" sz="2400" b="1" dirty="0">
              <a:solidFill>
                <a:srgbClr val="00CC00"/>
              </a:solidFill>
            </a:endParaRPr>
          </a:p>
          <a:p>
            <a:pPr algn="just" eaLnBrk="1" hangingPunct="1">
              <a:lnSpc>
                <a:spcPct val="140000"/>
              </a:lnSpc>
            </a:pPr>
            <a:r>
              <a:rPr lang="zh-CN" altLang="en-US" sz="2400" b="1" dirty="0" smtClean="0">
                <a:solidFill>
                  <a:srgbClr val="FF0000"/>
                </a:solidFill>
              </a:rPr>
              <a:t>第</a:t>
            </a:r>
            <a:r>
              <a:rPr lang="zh-CN" altLang="en-US" sz="2400" b="1" dirty="0">
                <a:solidFill>
                  <a:srgbClr val="FF0000"/>
                </a:solidFill>
              </a:rPr>
              <a:t>二十五条 </a:t>
            </a:r>
            <a:r>
              <a:rPr lang="zh-CN" altLang="en-US" sz="2400" b="1" dirty="0"/>
              <a:t>申请从事货运经营的，应当按照下列规定提出申请并分别提交符合本</a:t>
            </a:r>
            <a:r>
              <a:rPr lang="zh-CN" altLang="en-US" sz="2400" b="1" dirty="0" smtClean="0"/>
              <a:t>条例</a:t>
            </a:r>
            <a:r>
              <a:rPr lang="zh-CN" altLang="en-US" sz="2400" b="1" dirty="0"/>
              <a:t>第二十二条、第二十四条规定条件的相关材料： </a:t>
            </a:r>
            <a:endParaRPr lang="en-US" altLang="zh-CN" sz="2400" b="1" dirty="0" smtClean="0"/>
          </a:p>
          <a:p>
            <a:pPr algn="just" eaLnBrk="1" hangingPunct="1">
              <a:lnSpc>
                <a:spcPct val="140000"/>
              </a:lnSpc>
            </a:pPr>
            <a:r>
              <a:rPr lang="zh-CN" altLang="en-US" sz="2400" b="1" dirty="0" smtClean="0"/>
              <a:t>（</a:t>
            </a:r>
            <a:r>
              <a:rPr lang="zh-CN" altLang="en-US" sz="2400" b="1" dirty="0"/>
              <a:t>一）从事危险货物运输经营以外的货运经营的，向县级道路运输管理机构提出</a:t>
            </a:r>
            <a:r>
              <a:rPr lang="zh-CN" altLang="en-US" sz="2400" b="1" dirty="0" smtClean="0"/>
              <a:t>申请</a:t>
            </a:r>
            <a:r>
              <a:rPr lang="zh-CN" altLang="en-US" sz="2400" b="1" dirty="0"/>
              <a:t>； </a:t>
            </a:r>
            <a:endParaRPr lang="en-US" altLang="zh-CN" sz="2400" b="1" dirty="0" smtClean="0"/>
          </a:p>
          <a:p>
            <a:pPr algn="just" eaLnBrk="1" hangingPunct="1">
              <a:lnSpc>
                <a:spcPct val="140000"/>
              </a:lnSpc>
            </a:pPr>
            <a:r>
              <a:rPr lang="zh-CN" altLang="en-US" sz="2400" b="1" dirty="0" smtClean="0"/>
              <a:t>（</a:t>
            </a:r>
            <a:r>
              <a:rPr lang="zh-CN" altLang="en-US" sz="2400" b="1" dirty="0"/>
              <a:t>二）从事危险货物运输经营</a:t>
            </a:r>
            <a:r>
              <a:rPr lang="zh-CN" altLang="en-US" sz="2400" b="1" dirty="0" smtClean="0"/>
              <a:t>的，向</a:t>
            </a:r>
            <a:r>
              <a:rPr lang="zh-CN" altLang="en-US" sz="2400" b="1" dirty="0"/>
              <a:t>设区的市级道路运输管理机构提出申请。 </a:t>
            </a:r>
            <a:endParaRPr lang="en-US" altLang="zh-CN" sz="2400" b="1"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22000287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89</a:t>
            </a:fld>
            <a:endParaRPr lang="en-US" altLang="zh-CN"/>
          </a:p>
        </p:txBody>
      </p:sp>
      <p:sp>
        <p:nvSpPr>
          <p:cNvPr id="72709" name="Text Box 4"/>
          <p:cNvSpPr txBox="1">
            <a:spLocks noChangeArrowheads="1"/>
          </p:cNvSpPr>
          <p:nvPr/>
        </p:nvSpPr>
        <p:spPr bwMode="auto">
          <a:xfrm>
            <a:off x="304800" y="1600200"/>
            <a:ext cx="8610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40000"/>
              </a:lnSpc>
            </a:pPr>
            <a:r>
              <a:rPr lang="en-US" altLang="zh-CN" sz="2400" b="1" dirty="0">
                <a:solidFill>
                  <a:srgbClr val="00CC00"/>
                </a:solidFill>
              </a:rPr>
              <a:t>7.2.3 </a:t>
            </a:r>
            <a:r>
              <a:rPr lang="zh-CN" altLang="en-US" sz="2400" b="1" dirty="0">
                <a:solidFill>
                  <a:srgbClr val="00CC00"/>
                </a:solidFill>
              </a:rPr>
              <a:t>道路运输条</a:t>
            </a:r>
            <a:r>
              <a:rPr lang="zh-CN" altLang="en-US" sz="2400" b="1" dirty="0" smtClean="0">
                <a:solidFill>
                  <a:srgbClr val="00CC00"/>
                </a:solidFill>
              </a:rPr>
              <a:t>例</a:t>
            </a:r>
            <a:r>
              <a:rPr lang="zh-CN" altLang="en-US" sz="2400" b="1" dirty="0">
                <a:solidFill>
                  <a:srgbClr val="00CC00"/>
                </a:solidFill>
              </a:rPr>
              <a:t>涉及</a:t>
            </a:r>
            <a:r>
              <a:rPr lang="zh-CN" altLang="en-US" sz="2400" b="1" dirty="0" smtClean="0">
                <a:solidFill>
                  <a:srgbClr val="00CC00"/>
                </a:solidFill>
              </a:rPr>
              <a:t>危</a:t>
            </a:r>
            <a:r>
              <a:rPr lang="zh-CN" altLang="en-US" sz="2400" b="1" dirty="0">
                <a:solidFill>
                  <a:srgbClr val="00CC00"/>
                </a:solidFill>
              </a:rPr>
              <a:t>险化学品运输安全简介</a:t>
            </a:r>
            <a:endParaRPr lang="en-US" altLang="zh-CN" sz="2400" b="1" dirty="0">
              <a:solidFill>
                <a:srgbClr val="00CC00"/>
              </a:solidFill>
            </a:endParaRPr>
          </a:p>
          <a:p>
            <a:pPr algn="just" eaLnBrk="1" hangingPunct="1">
              <a:lnSpc>
                <a:spcPct val="140000"/>
              </a:lnSpc>
            </a:pPr>
            <a:r>
              <a:rPr lang="zh-CN" altLang="en-US" sz="2400" b="1" dirty="0" smtClean="0">
                <a:solidFill>
                  <a:srgbClr val="FF0000"/>
                </a:solidFill>
              </a:rPr>
              <a:t>第</a:t>
            </a:r>
            <a:r>
              <a:rPr lang="zh-CN" altLang="en-US" sz="2400" b="1" dirty="0">
                <a:solidFill>
                  <a:srgbClr val="FF0000"/>
                </a:solidFill>
              </a:rPr>
              <a:t>二十七条 </a:t>
            </a:r>
            <a:r>
              <a:rPr lang="zh-CN" altLang="en-US" sz="2400" b="1" dirty="0"/>
              <a:t>国家鼓励货运经营者实行封闭式运输，保证环境卫生和货物运输安</a:t>
            </a:r>
            <a:r>
              <a:rPr lang="zh-CN" altLang="en-US" sz="2400" b="1" dirty="0" smtClean="0"/>
              <a:t>全。货</a:t>
            </a:r>
            <a:r>
              <a:rPr lang="zh-CN" altLang="en-US" sz="2400" b="1" dirty="0"/>
              <a:t>运经营者应当采取必要措施，防止货物脱落、扬撒等</a:t>
            </a:r>
            <a:r>
              <a:rPr lang="zh-CN" altLang="en-US" sz="2400" b="1" dirty="0" smtClean="0"/>
              <a:t>。运</a:t>
            </a:r>
            <a:r>
              <a:rPr lang="zh-CN" altLang="en-US" sz="2400" b="1" dirty="0"/>
              <a:t>输危险货物应当采取必要措施，防止危险货物燃烧、爆炸、辐射、泄漏等。 </a:t>
            </a:r>
            <a:endParaRPr lang="en-US" altLang="zh-CN" sz="2400" b="1"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3564240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23713555-247F-484F-B5CB-38D4B86430FA}"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800100" y="6400800"/>
            <a:ext cx="2133600" cy="304800"/>
          </a:xfrm>
        </p:spPr>
        <p:txBody>
          <a:bodyPr/>
          <a:lstStyle/>
          <a:p>
            <a:pPr>
              <a:defRPr/>
            </a:pPr>
            <a:fld id="{88E18F24-16DC-4871-8458-5C7F46D3E5C3}" type="slidenum">
              <a:rPr lang="zh-CN" altLang="en-US"/>
              <a:pPr>
                <a:defRPr/>
              </a:pPr>
              <a:t>9</a:t>
            </a:fld>
            <a:endParaRPr lang="en-US" altLang="zh-CN" dirty="0"/>
          </a:p>
        </p:txBody>
      </p:sp>
      <p:sp>
        <p:nvSpPr>
          <p:cNvPr id="11269" name="Text Box 4"/>
          <p:cNvSpPr txBox="1">
            <a:spLocks noChangeArrowheads="1"/>
          </p:cNvSpPr>
          <p:nvPr/>
        </p:nvSpPr>
        <p:spPr bwMode="auto">
          <a:xfrm>
            <a:off x="381000" y="1295400"/>
            <a:ext cx="8458200"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lnSpc>
                <a:spcPct val="130000"/>
              </a:lnSpc>
            </a:pPr>
            <a:r>
              <a:rPr lang="en-US" altLang="zh-CN" sz="2800" b="1" dirty="0">
                <a:solidFill>
                  <a:srgbClr val="FF0066"/>
                </a:solidFill>
              </a:rPr>
              <a:t>7.1.2 </a:t>
            </a:r>
            <a:r>
              <a:rPr lang="zh-CN" altLang="en-US" sz="2800" b="1" dirty="0" smtClean="0">
                <a:solidFill>
                  <a:srgbClr val="FF0066"/>
                </a:solidFill>
              </a:rPr>
              <a:t>危险化学品包</a:t>
            </a:r>
            <a:r>
              <a:rPr lang="zh-CN" altLang="en-US" sz="2800" b="1" dirty="0">
                <a:solidFill>
                  <a:srgbClr val="FF0066"/>
                </a:solidFill>
              </a:rPr>
              <a:t>装安全的基本要求</a:t>
            </a:r>
            <a:endParaRPr lang="en-US" altLang="zh-CN" sz="2800" b="1" dirty="0">
              <a:solidFill>
                <a:srgbClr val="00FF00"/>
              </a:solidFill>
            </a:endParaRPr>
          </a:p>
          <a:p>
            <a:pPr eaLnBrk="1" hangingPunct="1">
              <a:lnSpc>
                <a:spcPct val="130000"/>
              </a:lnSpc>
            </a:pPr>
            <a:r>
              <a:rPr lang="en-US" altLang="zh-CN" sz="2800" b="1" dirty="0">
                <a:solidFill>
                  <a:srgbClr val="00FF00"/>
                </a:solidFill>
              </a:rPr>
              <a:t>7.1.2.1 </a:t>
            </a:r>
            <a:r>
              <a:rPr lang="zh-CN" altLang="en-US" sz="2800" b="1" dirty="0">
                <a:solidFill>
                  <a:srgbClr val="00FF00"/>
                </a:solidFill>
              </a:rPr>
              <a:t>影</a:t>
            </a:r>
            <a:r>
              <a:rPr lang="zh-CN" altLang="en-US" sz="2800" b="1" dirty="0" smtClean="0">
                <a:solidFill>
                  <a:srgbClr val="00FF00"/>
                </a:solidFill>
              </a:rPr>
              <a:t>响危险化学品包</a:t>
            </a:r>
            <a:r>
              <a:rPr lang="zh-CN" altLang="en-US" sz="2800" b="1" dirty="0">
                <a:solidFill>
                  <a:srgbClr val="00FF00"/>
                </a:solidFill>
              </a:rPr>
              <a:t>装安全的因素</a:t>
            </a:r>
          </a:p>
          <a:p>
            <a:pPr eaLnBrk="1" hangingPunct="1">
              <a:lnSpc>
                <a:spcPct val="130000"/>
              </a:lnSpc>
            </a:pPr>
            <a:r>
              <a:rPr lang="zh-CN" altLang="en-US" sz="2400" b="1" dirty="0" smtClean="0"/>
              <a:t>      危险化学品包</a:t>
            </a:r>
            <a:r>
              <a:rPr lang="zh-CN" altLang="en-US" sz="2400" b="1" dirty="0"/>
              <a:t>装在流通过程中会遇到外界各种因素的影响。所以在设计制</a:t>
            </a:r>
            <a:r>
              <a:rPr lang="zh-CN" altLang="en-US" sz="2400" b="1" dirty="0" smtClean="0"/>
              <a:t>作化学危险品包装时要</a:t>
            </a:r>
            <a:r>
              <a:rPr lang="zh-CN" altLang="en-US" sz="2400" b="1" dirty="0"/>
              <a:t>允分认识并考虑可能遇到的各种影响因素，以便采取相应的预防措施。通过观察分析，一般认为包装在流通过程中受以下因素的影响较大。</a:t>
            </a:r>
            <a:endParaRPr lang="zh-CN" altLang="en-US" sz="2400" b="1" dirty="0">
              <a:solidFill>
                <a:srgbClr val="00FF00"/>
              </a:solidFill>
            </a:endParaRPr>
          </a:p>
          <a:p>
            <a:pPr eaLnBrk="1" hangingPunct="1">
              <a:lnSpc>
                <a:spcPct val="130000"/>
              </a:lnSpc>
            </a:pPr>
            <a:r>
              <a:rPr lang="zh-CN" altLang="en-US" sz="2400" b="1" dirty="0">
                <a:solidFill>
                  <a:srgbClr val="FFFF00"/>
                </a:solidFill>
              </a:rPr>
              <a:t>（</a:t>
            </a:r>
            <a:r>
              <a:rPr lang="en-US" altLang="zh-CN" sz="2400" b="1" dirty="0">
                <a:solidFill>
                  <a:srgbClr val="FFFF00"/>
                </a:solidFill>
              </a:rPr>
              <a:t>1</a:t>
            </a:r>
            <a:r>
              <a:rPr lang="zh-CN" altLang="en-US" sz="2400" b="1" dirty="0">
                <a:solidFill>
                  <a:srgbClr val="FFFF00"/>
                </a:solidFill>
              </a:rPr>
              <a:t>）装卸作业的影响</a:t>
            </a:r>
          </a:p>
          <a:p>
            <a:pPr eaLnBrk="1" hangingPunct="1">
              <a:lnSpc>
                <a:spcPct val="130000"/>
              </a:lnSpc>
            </a:pPr>
            <a:r>
              <a:rPr lang="zh-CN" altLang="en-US" sz="2400" b="1" dirty="0">
                <a:solidFill>
                  <a:srgbClr val="FFFF00"/>
                </a:solidFill>
              </a:rPr>
              <a:t>（</a:t>
            </a:r>
            <a:r>
              <a:rPr lang="en-US" altLang="zh-CN" sz="2400" b="1" dirty="0">
                <a:solidFill>
                  <a:srgbClr val="FFFF00"/>
                </a:solidFill>
              </a:rPr>
              <a:t>2</a:t>
            </a:r>
            <a:r>
              <a:rPr lang="zh-CN" altLang="en-US" sz="2400" b="1" dirty="0">
                <a:solidFill>
                  <a:srgbClr val="FFFF00"/>
                </a:solidFill>
              </a:rPr>
              <a:t>）运输的影响</a:t>
            </a:r>
          </a:p>
          <a:p>
            <a:pPr eaLnBrk="1" hangingPunct="1">
              <a:lnSpc>
                <a:spcPct val="130000"/>
              </a:lnSpc>
            </a:pPr>
            <a:r>
              <a:rPr lang="zh-CN" altLang="en-US" sz="2400" b="1" dirty="0">
                <a:solidFill>
                  <a:srgbClr val="FFFF00"/>
                </a:solidFill>
              </a:rPr>
              <a:t>（</a:t>
            </a:r>
            <a:r>
              <a:rPr lang="en-US" altLang="zh-CN" sz="2400" b="1" dirty="0">
                <a:solidFill>
                  <a:srgbClr val="FFFF00"/>
                </a:solidFill>
              </a:rPr>
              <a:t>3</a:t>
            </a:r>
            <a:r>
              <a:rPr lang="zh-CN" altLang="en-US" sz="2400" b="1" dirty="0">
                <a:solidFill>
                  <a:srgbClr val="FFFF00"/>
                </a:solidFill>
              </a:rPr>
              <a:t>）储存条件的影响</a:t>
            </a:r>
          </a:p>
          <a:p>
            <a:pPr eaLnBrk="1" hangingPunct="1">
              <a:lnSpc>
                <a:spcPct val="130000"/>
              </a:lnSpc>
            </a:pPr>
            <a:r>
              <a:rPr lang="zh-CN" altLang="en-US" sz="2400" b="1" dirty="0">
                <a:solidFill>
                  <a:srgbClr val="FFFF00"/>
                </a:solidFill>
              </a:rPr>
              <a:t>（</a:t>
            </a:r>
            <a:r>
              <a:rPr lang="en-US" altLang="zh-CN" sz="2400" b="1" dirty="0">
                <a:solidFill>
                  <a:srgbClr val="FFFF00"/>
                </a:solidFill>
              </a:rPr>
              <a:t>4</a:t>
            </a:r>
            <a:r>
              <a:rPr lang="zh-CN" altLang="en-US" sz="2400" b="1" dirty="0">
                <a:solidFill>
                  <a:srgbClr val="FFFF00"/>
                </a:solidFill>
              </a:rPr>
              <a:t>）气象条件的影响</a:t>
            </a:r>
            <a:endParaRPr lang="zh-CN" altLang="en-US" sz="2400" b="1" dirty="0"/>
          </a:p>
        </p:txBody>
      </p:sp>
      <p:grpSp>
        <p:nvGrpSpPr>
          <p:cNvPr id="1127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112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7D0A9AAB-7F37-4A78-A9F6-FAE6BCBF3280}" type="datetime1">
              <a:rPr lang="zh-CN" altLang="en-US"/>
              <a:pPr>
                <a:defRPr/>
              </a:pPr>
              <a:t>2017/4/25</a:t>
            </a:fld>
            <a:endParaRPr lang="en-US" altLang="zh-CN"/>
          </a:p>
        </p:txBody>
      </p:sp>
      <p:sp>
        <p:nvSpPr>
          <p:cNvPr id="6" name="Slide Number Placeholder 5"/>
          <p:cNvSpPr>
            <a:spLocks noGrp="1"/>
          </p:cNvSpPr>
          <p:nvPr>
            <p:ph type="sldNum" sz="quarter" idx="11"/>
          </p:nvPr>
        </p:nvSpPr>
        <p:spPr>
          <a:xfrm>
            <a:off x="533400" y="6477000"/>
            <a:ext cx="2133600" cy="304800"/>
          </a:xfrm>
        </p:spPr>
        <p:txBody>
          <a:bodyPr/>
          <a:lstStyle/>
          <a:p>
            <a:pPr>
              <a:defRPr/>
            </a:pPr>
            <a:fld id="{8FF0478D-B507-4FEE-BF0C-A09F304ACC7D}" type="slidenum">
              <a:rPr lang="zh-CN" altLang="en-US"/>
              <a:pPr>
                <a:defRPr/>
              </a:pPr>
              <a:t>90</a:t>
            </a:fld>
            <a:endParaRPr lang="en-US" altLang="zh-CN"/>
          </a:p>
        </p:txBody>
      </p:sp>
      <p:sp>
        <p:nvSpPr>
          <p:cNvPr id="72709" name="Text Box 4"/>
          <p:cNvSpPr txBox="1">
            <a:spLocks noChangeArrowheads="1"/>
          </p:cNvSpPr>
          <p:nvPr/>
        </p:nvSpPr>
        <p:spPr bwMode="auto">
          <a:xfrm>
            <a:off x="304800" y="1371600"/>
            <a:ext cx="861060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algn="just" eaLnBrk="1" hangingPunct="1">
              <a:lnSpc>
                <a:spcPct val="140000"/>
              </a:lnSpc>
            </a:pPr>
            <a:r>
              <a:rPr lang="en-US" altLang="zh-CN" sz="2400" b="1" dirty="0">
                <a:solidFill>
                  <a:srgbClr val="00CC00"/>
                </a:solidFill>
              </a:rPr>
              <a:t>7.2.3 </a:t>
            </a:r>
            <a:r>
              <a:rPr lang="zh-CN" altLang="en-US" sz="2400" b="1" dirty="0">
                <a:solidFill>
                  <a:srgbClr val="00CC00"/>
                </a:solidFill>
              </a:rPr>
              <a:t>道路运输条</a:t>
            </a:r>
            <a:r>
              <a:rPr lang="zh-CN" altLang="en-US" sz="2400" b="1" dirty="0" smtClean="0">
                <a:solidFill>
                  <a:srgbClr val="00CC00"/>
                </a:solidFill>
              </a:rPr>
              <a:t>例</a:t>
            </a:r>
            <a:r>
              <a:rPr lang="zh-CN" altLang="en-US" sz="2400" b="1" dirty="0">
                <a:solidFill>
                  <a:srgbClr val="00CC00"/>
                </a:solidFill>
              </a:rPr>
              <a:t>涉及</a:t>
            </a:r>
            <a:r>
              <a:rPr lang="zh-CN" altLang="en-US" sz="2400" b="1" dirty="0" smtClean="0">
                <a:solidFill>
                  <a:srgbClr val="00CC00"/>
                </a:solidFill>
              </a:rPr>
              <a:t>危</a:t>
            </a:r>
            <a:r>
              <a:rPr lang="zh-CN" altLang="en-US" sz="2400" b="1" dirty="0">
                <a:solidFill>
                  <a:srgbClr val="00CC00"/>
                </a:solidFill>
              </a:rPr>
              <a:t>险化学品运输安全简介</a:t>
            </a:r>
            <a:endParaRPr lang="en-US" altLang="zh-CN" sz="2400" b="1" dirty="0">
              <a:solidFill>
                <a:srgbClr val="00CC00"/>
              </a:solidFill>
            </a:endParaRPr>
          </a:p>
          <a:p>
            <a:pPr algn="just" eaLnBrk="1" hangingPunct="1">
              <a:lnSpc>
                <a:spcPct val="140000"/>
              </a:lnSpc>
            </a:pPr>
            <a:r>
              <a:rPr lang="zh-CN" altLang="en-US" sz="2400" b="1" dirty="0">
                <a:solidFill>
                  <a:srgbClr val="FF0000"/>
                </a:solidFill>
              </a:rPr>
              <a:t>第二十八条 </a:t>
            </a:r>
            <a:r>
              <a:rPr lang="zh-CN" altLang="en-US" sz="2400" b="1" dirty="0"/>
              <a:t>运输危险货物应当配备必要的押运人员，保证危险货物处于押运人员的监管之下，并悬挂明显的危险货物运输标志。托运危险货物的，应当向货运经营者说明危险货物的品名、性质、应急处置方法等情况，并严格按照国家有关规定包装，设置明显标志。</a:t>
            </a:r>
            <a:endParaRPr lang="en-US" altLang="zh-CN" sz="2400" b="1" dirty="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237276234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514600" y="277813"/>
            <a:ext cx="6629400" cy="941387"/>
          </a:xfrm>
        </p:spPr>
        <p:txBody>
          <a:bodyPr/>
          <a:lstStyle/>
          <a:p>
            <a:pPr eaLnBrk="1" fontAlgn="auto" hangingPunct="1">
              <a:spcAft>
                <a:spcPts val="0"/>
              </a:spcAft>
              <a:defRPr/>
            </a:pPr>
            <a:r>
              <a:rPr lang="zh-CN" altLang="en-US" sz="3200" dirty="0" smtClean="0"/>
              <a:t>第 七章 危险化学品包装与运输安全</a:t>
            </a:r>
          </a:p>
        </p:txBody>
      </p:sp>
      <p:sp>
        <p:nvSpPr>
          <p:cNvPr id="4" name="Date Placeholder 3"/>
          <p:cNvSpPr>
            <a:spLocks noGrp="1"/>
          </p:cNvSpPr>
          <p:nvPr>
            <p:ph type="dt" sz="half" idx="10"/>
          </p:nvPr>
        </p:nvSpPr>
        <p:spPr/>
        <p:txBody>
          <a:bodyPr/>
          <a:lstStyle/>
          <a:p>
            <a:pPr>
              <a:defRPr/>
            </a:pPr>
            <a:fld id="{8C8C8A46-C7D5-4166-94A1-074F90CDDE39}" type="datetime1">
              <a:rPr lang="zh-CN" altLang="en-US"/>
              <a:pPr>
                <a:defRPr/>
              </a:pPr>
              <a:t>2017/4/25</a:t>
            </a:fld>
            <a:endParaRPr lang="en-US" altLang="zh-CN"/>
          </a:p>
        </p:txBody>
      </p:sp>
      <p:sp>
        <p:nvSpPr>
          <p:cNvPr id="6" name="Slide Number Placeholder 5"/>
          <p:cNvSpPr>
            <a:spLocks noGrp="1"/>
          </p:cNvSpPr>
          <p:nvPr>
            <p:ph type="sldNum" sz="quarter" idx="11"/>
          </p:nvPr>
        </p:nvSpPr>
        <p:spPr/>
        <p:txBody>
          <a:bodyPr/>
          <a:lstStyle/>
          <a:p>
            <a:pPr>
              <a:defRPr/>
            </a:pPr>
            <a:fld id="{B4AC61F3-514F-46A5-9B5C-2D6083998B5F}" type="slidenum">
              <a:rPr lang="zh-CN" altLang="en-US"/>
              <a:pPr>
                <a:defRPr/>
              </a:pPr>
              <a:t>91</a:t>
            </a:fld>
            <a:endParaRPr lang="en-US" altLang="zh-CN"/>
          </a:p>
        </p:txBody>
      </p:sp>
      <p:sp>
        <p:nvSpPr>
          <p:cNvPr id="74757" name="Text Box 3"/>
          <p:cNvSpPr txBox="1">
            <a:spLocks noChangeArrowheads="1"/>
          </p:cNvSpPr>
          <p:nvPr/>
        </p:nvSpPr>
        <p:spPr bwMode="auto">
          <a:xfrm>
            <a:off x="304800" y="1447800"/>
            <a:ext cx="8534400" cy="3453253"/>
          </a:xfrm>
          <a:prstGeom prst="rect">
            <a:avLst/>
          </a:prstGeom>
          <a:noFill/>
          <a:ln w="9525" algn="ctr">
            <a:noFill/>
            <a:miter lim="800000"/>
            <a:headEnd/>
            <a:tailEnd/>
          </a:ln>
        </p:spPr>
        <p:txBody>
          <a:bodyPr>
            <a:spAutoFit/>
          </a:bodyPr>
          <a:lstStyle/>
          <a:p>
            <a:pPr>
              <a:lnSpc>
                <a:spcPct val="130000"/>
              </a:lnSpc>
              <a:defRPr/>
            </a:pPr>
            <a:r>
              <a:rPr lang="zh-CN" altLang="en-US" sz="2400" b="1" dirty="0"/>
              <a:t>第七章作业</a:t>
            </a:r>
          </a:p>
          <a:p>
            <a:pPr marL="457200" indent="-457200">
              <a:lnSpc>
                <a:spcPct val="130000"/>
              </a:lnSpc>
              <a:buFontTx/>
              <a:buAutoNum type="arabicPeriod"/>
              <a:defRPr/>
            </a:pPr>
            <a:r>
              <a:rPr lang="zh-CN" altLang="en-US" sz="2400" b="1" dirty="0"/>
              <a:t>简</a:t>
            </a:r>
            <a:r>
              <a:rPr lang="zh-CN" altLang="en-US" sz="2400" b="1" dirty="0" smtClean="0"/>
              <a:t>述危险化学品包</a:t>
            </a:r>
            <a:r>
              <a:rPr lang="zh-CN" altLang="en-US" sz="2400" b="1" dirty="0"/>
              <a:t>装的作用。</a:t>
            </a:r>
            <a:endParaRPr lang="en-US" altLang="zh-CN" sz="2400" b="1" dirty="0"/>
          </a:p>
          <a:p>
            <a:pPr marL="457200" indent="-457200">
              <a:lnSpc>
                <a:spcPct val="130000"/>
              </a:lnSpc>
              <a:buFontTx/>
              <a:buAutoNum type="arabicPeriod"/>
              <a:defRPr/>
            </a:pPr>
            <a:r>
              <a:rPr lang="zh-CN" altLang="en-US" sz="2400" b="1" dirty="0" smtClean="0"/>
              <a:t>危险化学品</a:t>
            </a:r>
            <a:r>
              <a:rPr lang="zh-CN" altLang="zh-CN" sz="2400" b="1" dirty="0" smtClean="0"/>
              <a:t>包</a:t>
            </a:r>
            <a:r>
              <a:rPr lang="zh-CN" altLang="zh-CN" sz="2400" b="1" dirty="0"/>
              <a:t>装的基本安全要求</a:t>
            </a:r>
            <a:r>
              <a:rPr lang="zh-CN" altLang="en-US" sz="2400" b="1" dirty="0"/>
              <a:t>。</a:t>
            </a:r>
            <a:endParaRPr lang="en-US" altLang="zh-CN" sz="2400" b="1" dirty="0"/>
          </a:p>
          <a:p>
            <a:pPr marL="457200" indent="-457200">
              <a:lnSpc>
                <a:spcPct val="130000"/>
              </a:lnSpc>
              <a:buFontTx/>
              <a:buAutoNum type="arabicPeriod"/>
              <a:defRPr/>
            </a:pPr>
            <a:r>
              <a:rPr lang="en-US" altLang="zh-CN" sz="2400" b="1" dirty="0" smtClean="0"/>
              <a:t>《</a:t>
            </a:r>
            <a:r>
              <a:rPr lang="zh-CN" altLang="en-US" sz="2400" b="1" dirty="0"/>
              <a:t>危险化学品安全管理条例</a:t>
            </a:r>
            <a:r>
              <a:rPr lang="en-US" altLang="zh-CN" sz="2400" b="1" dirty="0" smtClean="0"/>
              <a:t>》</a:t>
            </a:r>
            <a:r>
              <a:rPr lang="zh-CN" altLang="en-US" sz="2400" b="1" dirty="0" smtClean="0"/>
              <a:t>中有关</a:t>
            </a:r>
            <a:r>
              <a:rPr lang="zh-CN" altLang="en-US" sz="2400" b="1" dirty="0" smtClean="0">
                <a:solidFill>
                  <a:srgbClr val="92D050"/>
                </a:solidFill>
              </a:rPr>
              <a:t>道</a:t>
            </a:r>
            <a:r>
              <a:rPr lang="zh-CN" altLang="en-US" sz="2400" b="1" dirty="0">
                <a:solidFill>
                  <a:srgbClr val="92D050"/>
                </a:solidFill>
              </a:rPr>
              <a:t>路运输危险化学</a:t>
            </a:r>
            <a:r>
              <a:rPr lang="zh-CN" altLang="en-US" sz="2400" b="1" dirty="0" smtClean="0">
                <a:solidFill>
                  <a:srgbClr val="92D050"/>
                </a:solidFill>
              </a:rPr>
              <a:t>品</a:t>
            </a:r>
            <a:r>
              <a:rPr lang="zh-CN" altLang="en-US" sz="2400" b="1" dirty="0"/>
              <a:t>的规定。</a:t>
            </a:r>
            <a:endParaRPr lang="en-US" altLang="zh-CN" sz="2400" b="1" dirty="0"/>
          </a:p>
          <a:p>
            <a:pPr marL="457200" indent="-457200">
              <a:lnSpc>
                <a:spcPct val="130000"/>
              </a:lnSpc>
              <a:buFontTx/>
              <a:buAutoNum type="arabicPeriod"/>
              <a:defRPr/>
            </a:pPr>
            <a:r>
              <a:rPr lang="en-US" altLang="zh-CN" sz="2400" b="1" dirty="0"/>
              <a:t>《</a:t>
            </a:r>
            <a:r>
              <a:rPr lang="zh-CN" altLang="en-US" sz="2400" b="1" dirty="0"/>
              <a:t>危险化学品安全管理条例</a:t>
            </a:r>
            <a:r>
              <a:rPr lang="en-US" altLang="zh-CN" sz="2400" b="1" dirty="0"/>
              <a:t>》 </a:t>
            </a:r>
            <a:r>
              <a:rPr lang="zh-CN" altLang="en-US" sz="2400" b="1" dirty="0" smtClean="0"/>
              <a:t>中有关托运的规定。</a:t>
            </a:r>
            <a:endParaRPr lang="zh-CN" altLang="zh-CN" sz="2400" b="1" dirty="0"/>
          </a:p>
          <a:p>
            <a:pPr>
              <a:lnSpc>
                <a:spcPct val="130000"/>
              </a:lnSpc>
              <a:defRPr/>
            </a:pPr>
            <a:endParaRPr lang="zh-CN" altLang="en-US" sz="2400" b="1" dirty="0"/>
          </a:p>
        </p:txBody>
      </p:sp>
      <p:grpSp>
        <p:nvGrpSpPr>
          <p:cNvPr id="7373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latin typeface="Arial" pitchFamily="34" charset="0"/>
                </a:rPr>
                <a:t>北京化工大学</a:t>
              </a:r>
              <a:endParaRPr lang="en-US" altLang="zh-CN" sz="1200" dirty="0">
                <a:solidFill>
                  <a:schemeClr val="bg1">
                    <a:lumMod val="60000"/>
                    <a:lumOff val="40000"/>
                  </a:schemeClr>
                </a:solidFill>
                <a:latin typeface="Arial" pitchFamily="34" charset="0"/>
              </a:endParaRPr>
            </a:p>
          </p:txBody>
        </p:sp>
        <p:pic>
          <p:nvPicPr>
            <p:cNvPr id="737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16530</TotalTime>
  <Words>14756</Words>
  <Application>Microsoft Office PowerPoint</Application>
  <PresentationFormat>On-screen Show (4:3)</PresentationFormat>
  <Paragraphs>837</Paragraphs>
  <Slides>91</Slides>
  <Notes>0</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Elemental</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lpstr>第 七章 危险化学品包装与运输安全</vt:lpstr>
    </vt:vector>
  </TitlesOfParts>
  <Company>BUCT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化学危险品</dc:title>
  <dc:creator>WANGJIDONG</dc:creator>
  <cp:lastModifiedBy>Jidong</cp:lastModifiedBy>
  <cp:revision>1002</cp:revision>
  <dcterms:created xsi:type="dcterms:W3CDTF">2007-12-30T02:45:05Z</dcterms:created>
  <dcterms:modified xsi:type="dcterms:W3CDTF">2017-04-25T00:56:46Z</dcterms:modified>
</cp:coreProperties>
</file>