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  <p:sldMasterId id="2147483666" r:id="rId3"/>
    <p:sldMasterId id="2147483834" r:id="rId4"/>
    <p:sldMasterId id="2147483835" r:id="rId5"/>
  </p:sldMasterIdLst>
  <p:notesMasterIdLst>
    <p:notesMasterId r:id="rId89"/>
  </p:notesMasterIdLst>
  <p:sldIdLst>
    <p:sldId id="256" r:id="rId6"/>
    <p:sldId id="1342" r:id="rId7"/>
    <p:sldId id="1343" r:id="rId8"/>
    <p:sldId id="1346" r:id="rId9"/>
    <p:sldId id="1348" r:id="rId10"/>
    <p:sldId id="1350" r:id="rId11"/>
    <p:sldId id="1352" r:id="rId12"/>
    <p:sldId id="1353" r:id="rId13"/>
    <p:sldId id="1354" r:id="rId14"/>
    <p:sldId id="1356" r:id="rId15"/>
    <p:sldId id="1357" r:id="rId16"/>
    <p:sldId id="1358" r:id="rId17"/>
    <p:sldId id="1447" r:id="rId18"/>
    <p:sldId id="1359" r:id="rId19"/>
    <p:sldId id="1360" r:id="rId20"/>
    <p:sldId id="1364" r:id="rId21"/>
    <p:sldId id="1366" r:id="rId22"/>
    <p:sldId id="1367" r:id="rId23"/>
    <p:sldId id="1368" r:id="rId24"/>
    <p:sldId id="1369" r:id="rId25"/>
    <p:sldId id="1370" r:id="rId26"/>
    <p:sldId id="1372" r:id="rId27"/>
    <p:sldId id="1373" r:id="rId28"/>
    <p:sldId id="1374" r:id="rId29"/>
    <p:sldId id="1375" r:id="rId30"/>
    <p:sldId id="1376" r:id="rId31"/>
    <p:sldId id="1377" r:id="rId32"/>
    <p:sldId id="1380" r:id="rId33"/>
    <p:sldId id="1446" r:id="rId34"/>
    <p:sldId id="1381" r:id="rId35"/>
    <p:sldId id="1382" r:id="rId36"/>
    <p:sldId id="1383" r:id="rId37"/>
    <p:sldId id="1386" r:id="rId38"/>
    <p:sldId id="1387" r:id="rId39"/>
    <p:sldId id="1388" r:id="rId40"/>
    <p:sldId id="1390" r:id="rId41"/>
    <p:sldId id="1391" r:id="rId42"/>
    <p:sldId id="1393" r:id="rId43"/>
    <p:sldId id="1395" r:id="rId44"/>
    <p:sldId id="1396" r:id="rId45"/>
    <p:sldId id="1397" r:id="rId46"/>
    <p:sldId id="1398" r:id="rId47"/>
    <p:sldId id="1399" r:id="rId48"/>
    <p:sldId id="1400" r:id="rId49"/>
    <p:sldId id="1401" r:id="rId50"/>
    <p:sldId id="1402" r:id="rId51"/>
    <p:sldId id="1403" r:id="rId52"/>
    <p:sldId id="1404" r:id="rId53"/>
    <p:sldId id="1405" r:id="rId54"/>
    <p:sldId id="1406" r:id="rId55"/>
    <p:sldId id="1407" r:id="rId56"/>
    <p:sldId id="1408" r:id="rId57"/>
    <p:sldId id="1409" r:id="rId58"/>
    <p:sldId id="1410" r:id="rId59"/>
    <p:sldId id="1411" r:id="rId60"/>
    <p:sldId id="1412" r:id="rId61"/>
    <p:sldId id="1413" r:id="rId62"/>
    <p:sldId id="1414" r:id="rId63"/>
    <p:sldId id="1415" r:id="rId64"/>
    <p:sldId id="1416" r:id="rId65"/>
    <p:sldId id="1417" r:id="rId66"/>
    <p:sldId id="1419" r:id="rId67"/>
    <p:sldId id="1420" r:id="rId68"/>
    <p:sldId id="1423" r:id="rId69"/>
    <p:sldId id="1424" r:id="rId70"/>
    <p:sldId id="1425" r:id="rId71"/>
    <p:sldId id="1426" r:id="rId72"/>
    <p:sldId id="1427" r:id="rId73"/>
    <p:sldId id="1428" r:id="rId74"/>
    <p:sldId id="1429" r:id="rId75"/>
    <p:sldId id="1430" r:id="rId76"/>
    <p:sldId id="1431" r:id="rId77"/>
    <p:sldId id="1432" r:id="rId78"/>
    <p:sldId id="1433" r:id="rId79"/>
    <p:sldId id="1434" r:id="rId80"/>
    <p:sldId id="1435" r:id="rId81"/>
    <p:sldId id="1436" r:id="rId82"/>
    <p:sldId id="1437" r:id="rId83"/>
    <p:sldId id="1438" r:id="rId84"/>
    <p:sldId id="1440" r:id="rId85"/>
    <p:sldId id="1441" r:id="rId86"/>
    <p:sldId id="1443" r:id="rId87"/>
    <p:sldId id="1445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3333CC"/>
    <a:srgbClr val="BBDC14"/>
    <a:srgbClr val="CCCC00"/>
    <a:srgbClr val="000000"/>
    <a:srgbClr val="FF0000"/>
    <a:srgbClr val="5C28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 snapToObjects="1">
      <p:cViewPr>
        <p:scale>
          <a:sx n="66" d="100"/>
          <a:sy n="66" d="100"/>
        </p:scale>
        <p:origin x="-726" y="-204"/>
      </p:cViewPr>
      <p:guideLst>
        <p:guide orient="horz" pos="2155"/>
        <p:guide pos="2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85.wmf"/><Relationship Id="rId4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5.wmf"/><Relationship Id="rId4" Type="http://schemas.openxmlformats.org/officeDocument/2006/relationships/image" Target="../media/image111.wmf"/><Relationship Id="rId9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3.wmf"/><Relationship Id="rId7" Type="http://schemas.openxmlformats.org/officeDocument/2006/relationships/image" Target="../media/image126.wmf"/><Relationship Id="rId2" Type="http://schemas.openxmlformats.org/officeDocument/2006/relationships/image" Target="../media/image122.wmf"/><Relationship Id="rId1" Type="http://schemas.openxmlformats.org/officeDocument/2006/relationships/image" Target="../media/image83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18" Type="http://schemas.openxmlformats.org/officeDocument/2006/relationships/image" Target="../media/image152.wmf"/><Relationship Id="rId3" Type="http://schemas.openxmlformats.org/officeDocument/2006/relationships/image" Target="../media/image137.wmf"/><Relationship Id="rId21" Type="http://schemas.openxmlformats.org/officeDocument/2006/relationships/image" Target="../media/image155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17" Type="http://schemas.openxmlformats.org/officeDocument/2006/relationships/image" Target="../media/image151.wmf"/><Relationship Id="rId2" Type="http://schemas.openxmlformats.org/officeDocument/2006/relationships/image" Target="../media/image136.wmf"/><Relationship Id="rId16" Type="http://schemas.openxmlformats.org/officeDocument/2006/relationships/image" Target="../media/image150.wmf"/><Relationship Id="rId20" Type="http://schemas.openxmlformats.org/officeDocument/2006/relationships/image" Target="../media/image154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23" Type="http://schemas.openxmlformats.org/officeDocument/2006/relationships/image" Target="../media/image157.wmf"/><Relationship Id="rId10" Type="http://schemas.openxmlformats.org/officeDocument/2006/relationships/image" Target="../media/image144.wmf"/><Relationship Id="rId19" Type="http://schemas.openxmlformats.org/officeDocument/2006/relationships/image" Target="../media/image153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Relationship Id="rId22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4" Type="http://schemas.openxmlformats.org/officeDocument/2006/relationships/image" Target="../media/image23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50.wmf"/><Relationship Id="rId18" Type="http://schemas.openxmlformats.org/officeDocument/2006/relationships/image" Target="../media/image54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12" Type="http://schemas.openxmlformats.org/officeDocument/2006/relationships/image" Target="../media/image49.wmf"/><Relationship Id="rId17" Type="http://schemas.openxmlformats.org/officeDocument/2006/relationships/image" Target="../media/image53.wmf"/><Relationship Id="rId2" Type="http://schemas.openxmlformats.org/officeDocument/2006/relationships/image" Target="../media/image43.wmf"/><Relationship Id="rId16" Type="http://schemas.openxmlformats.org/officeDocument/2006/relationships/image" Target="../media/image52.wmf"/><Relationship Id="rId1" Type="http://schemas.openxmlformats.org/officeDocument/2006/relationships/image" Target="../media/image42.wmf"/><Relationship Id="rId6" Type="http://schemas.openxmlformats.org/officeDocument/2006/relationships/image" Target="../media/image6.wmf"/><Relationship Id="rId11" Type="http://schemas.openxmlformats.org/officeDocument/2006/relationships/image" Target="../media/image4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image" Target="../media/image48.wmf"/><Relationship Id="rId19" Type="http://schemas.openxmlformats.org/officeDocument/2006/relationships/image" Target="../media/image55.wmf"/><Relationship Id="rId4" Type="http://schemas.openxmlformats.org/officeDocument/2006/relationships/image" Target="../media/image45.wmf"/><Relationship Id="rId9" Type="http://schemas.openxmlformats.org/officeDocument/2006/relationships/image" Target="../media/image3.wmf"/><Relationship Id="rId14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4" Type="http://schemas.openxmlformats.org/officeDocument/2006/relationships/image" Target="../media/image24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5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7" Type="http://schemas.openxmlformats.org/officeDocument/2006/relationships/image" Target="../media/image286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7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2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5" Type="http://schemas.openxmlformats.org/officeDocument/2006/relationships/image" Target="../media/image304.wmf"/><Relationship Id="rId10" Type="http://schemas.openxmlformats.org/officeDocument/2006/relationships/image" Target="../media/image309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316.wmf"/><Relationship Id="rId7" Type="http://schemas.openxmlformats.org/officeDocument/2006/relationships/image" Target="../media/image294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7.wmf"/><Relationship Id="rId5" Type="http://schemas.openxmlformats.org/officeDocument/2006/relationships/image" Target="../media/image266.wmf"/><Relationship Id="rId4" Type="http://schemas.openxmlformats.org/officeDocument/2006/relationships/image" Target="../media/image27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2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2.wmf"/><Relationship Id="rId5" Type="http://schemas.openxmlformats.org/officeDocument/2006/relationships/image" Target="../media/image326.wmf"/><Relationship Id="rId4" Type="http://schemas.openxmlformats.org/officeDocument/2006/relationships/image" Target="../media/image3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4" Type="http://schemas.openxmlformats.org/officeDocument/2006/relationships/image" Target="../media/image339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4" Type="http://schemas.openxmlformats.org/officeDocument/2006/relationships/image" Target="../media/image35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4" Type="http://schemas.openxmlformats.org/officeDocument/2006/relationships/image" Target="../media/image363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wmf"/><Relationship Id="rId1" Type="http://schemas.openxmlformats.org/officeDocument/2006/relationships/image" Target="../media/image364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4" Type="http://schemas.openxmlformats.org/officeDocument/2006/relationships/image" Target="../media/image37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8.wmf"/><Relationship Id="rId1" Type="http://schemas.openxmlformats.org/officeDocument/2006/relationships/image" Target="../media/image377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6.wmf"/><Relationship Id="rId4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1FBBEE57-F935-4DCE-94E3-3C4E16EAFA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318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666622A6-FB21-46E0-8877-40950133B3A2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BBEE57-F935-4DCE-94E3-3C4E16EAFAA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53285B-C0F8-408C-9E11-823A5EAA6514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CDBAA-8903-48F8-8BA3-00FEE811B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0B313-EE3D-433D-846A-A076C3BF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52930" cy="54832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B58C9-4BE2-4D4A-BCF9-6ACB0B4230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403BD-7CA9-4C8F-BBC9-A14D66557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04A5A-0114-4FEA-9E08-47CD2E29E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64CD6-CB18-4C68-99FF-B944CE6161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91969-0E1C-4FE4-A122-57E1BF4B0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07F2D-9148-4017-A63B-A23AE69473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0F764-941F-4772-B2FB-5D731AF7D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98E0C-334B-47D4-A95C-B623FF5309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63DDA-4108-4B47-9012-991D5103F1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1C98-D363-4A11-B2D0-D6FDEEA422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4159-48AC-4261-8FCD-EFC435302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EABCE-7CB2-4B06-81F7-C45546C0F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52930" cy="54832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BD0F-4627-40DB-830A-5FF7FAC7F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2FF0-1D48-47F5-B40C-B7C3F3295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7DCB-84C2-4E4E-B93E-F7CDB2E22D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C9D1D-5563-488E-9B70-6FEB1C942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04BD-707D-4160-9183-F21032E53A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1E335-CEB7-4C78-A388-CD4FF1EED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3B91-77F5-4EB0-8AA1-2FAE2CDA39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3D529-C200-4494-ABFB-47D7645BF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285E5-D820-419C-9743-84243C080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A7E6-01D3-4E57-98A2-FF5938A460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A5668-6CD2-46DD-B4F4-2B3D2A971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53C25-D068-4F74-B7B8-B7E8D5144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52930" cy="54832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77AE3-F318-4737-89FF-B63F8CD06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E286A-0667-4D8C-8156-D6EBFA76CC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3C2-1336-4ACC-B47D-5A734AB0D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7CD78-8736-4782-B073-238CFFD753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EBFEA-7BBD-4DE4-8823-332016301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BC4E2-DCBE-4429-8439-03D6B3305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1FBB-009D-4955-A40C-B8ECC7899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E5ACD-CF00-418C-9FB0-692DF457A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6AF9-DD54-4812-9C2D-FA506230B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F1EF-EDDB-4A10-9CDF-AEC4D55C5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3582-73D8-4C47-8D85-A4E926562A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61106-6163-4D7D-9900-BEC2A420B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52930" cy="54832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5A74D-F25F-491A-99F0-F01D2546B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9970C-3DC6-4E66-A6BE-F0762E02E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B4B2-EDA7-436D-8AB4-613DAD901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9D89F-F230-4BA2-8AD2-98F9CDEA1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FC06D-D4F0-4101-927A-CA0B812FBD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3BD13-010F-42DE-8D87-F035E30FD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0F4A6-AE93-4521-BA21-6B09EA4B6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CD6AC-C42A-42F0-B880-EAE63ACBA2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8E2FF-B9D0-48A0-A7C2-29815F217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69A38-AB91-4FC3-9311-9CB801433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F1558-3BAE-4FE4-A57A-37EC1708E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D7D6F-4131-4869-80E7-F45B7434C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52930" cy="54832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A2A53-570A-44D2-B427-0AA8AB963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DE33C-0029-4425-853D-FE2EA0A78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B56DB-D00D-4658-B044-097DDFCC22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4A45B-7B98-49C4-AE0F-F7215B79F1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2C1B1-846B-4F35-AA35-9D3264988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8724468B-5FE9-40DF-A976-FBE5F0204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29F1459-05B9-4B18-BE76-1D656BF81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6083A1C-8898-4D5B-9FBC-CD2EE6FD7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400" noProof="1"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25B3685F-52B8-4E4A-8B9A-A1F24AF4AB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日期占位符 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页脚占位符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24AAB71-65CA-431E-B487-B0CD10A0C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9.png"/><Relationship Id="rId4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png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oleObject" Target="../embeddings/oleObject132.bin"/><Relationship Id="rId18" Type="http://schemas.openxmlformats.org/officeDocument/2006/relationships/oleObject" Target="../embeddings/oleObject137.bin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24" Type="http://schemas.openxmlformats.org/officeDocument/2006/relationships/oleObject" Target="../embeddings/oleObject143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42.bin"/><Relationship Id="rId10" Type="http://schemas.openxmlformats.org/officeDocument/2006/relationships/oleObject" Target="../embeddings/oleObject129.bin"/><Relationship Id="rId19" Type="http://schemas.openxmlformats.org/officeDocument/2006/relationships/oleObject" Target="../embeddings/oleObject138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1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image" Target="../media/image183.jpeg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85.png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84.png"/><Relationship Id="rId4" Type="http://schemas.openxmlformats.org/officeDocument/2006/relationships/oleObject" Target="../embeddings/oleObject160.bin"/><Relationship Id="rId9" Type="http://schemas.openxmlformats.org/officeDocument/2006/relationships/oleObject" Target="../embeddings/oleObject16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oleObject" Target="../embeddings/oleObject16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97.png"/><Relationship Id="rId4" Type="http://schemas.openxmlformats.org/officeDocument/2006/relationships/oleObject" Target="../embeddings/oleObject17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20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21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97.bin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0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oleObject" Target="../embeddings/oleObject20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jpeg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8.bin"/><Relationship Id="rId5" Type="http://schemas.openxmlformats.org/officeDocument/2006/relationships/oleObject" Target="../embeddings/oleObject207.bin"/><Relationship Id="rId4" Type="http://schemas.openxmlformats.org/officeDocument/2006/relationships/oleObject" Target="../embeddings/oleObject20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13.bin"/><Relationship Id="rId5" Type="http://schemas.openxmlformats.org/officeDocument/2006/relationships/oleObject" Target="../embeddings/oleObject212.bin"/><Relationship Id="rId4" Type="http://schemas.openxmlformats.org/officeDocument/2006/relationships/oleObject" Target="../embeddings/oleObject2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22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24.bin"/><Relationship Id="rId5" Type="http://schemas.openxmlformats.org/officeDocument/2006/relationships/oleObject" Target="../embeddings/oleObject223.bin"/><Relationship Id="rId4" Type="http://schemas.openxmlformats.org/officeDocument/2006/relationships/oleObject" Target="../embeddings/oleObject22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227.bin"/><Relationship Id="rId4" Type="http://schemas.openxmlformats.org/officeDocument/2006/relationships/oleObject" Target="../embeddings/oleObject2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7.png"/><Relationship Id="rId3" Type="http://schemas.openxmlformats.org/officeDocument/2006/relationships/image" Target="../media/image26.jpeg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22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23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4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jpeg"/><Relationship Id="rId2" Type="http://schemas.openxmlformats.org/officeDocument/2006/relationships/image" Target="../media/image253.jpeg"/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57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image" Target="../media/image263.jpeg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3.bin"/><Relationship Id="rId5" Type="http://schemas.openxmlformats.org/officeDocument/2006/relationships/oleObject" Target="../embeddings/oleObject242.bin"/><Relationship Id="rId4" Type="http://schemas.openxmlformats.org/officeDocument/2006/relationships/oleObject" Target="../embeddings/oleObject2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jpe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5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7.bin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63.jpeg"/><Relationship Id="rId9" Type="http://schemas.openxmlformats.org/officeDocument/2006/relationships/oleObject" Target="../embeddings/oleObject25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3.bin"/><Relationship Id="rId5" Type="http://schemas.openxmlformats.org/officeDocument/2006/relationships/image" Target="../media/image280.jpeg"/><Relationship Id="rId4" Type="http://schemas.openxmlformats.org/officeDocument/2006/relationships/oleObject" Target="../embeddings/oleObject25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oleObject" Target="../embeddings/oleObject256.bin"/><Relationship Id="rId7" Type="http://schemas.openxmlformats.org/officeDocument/2006/relationships/image" Target="../media/image263.jpe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87.png"/><Relationship Id="rId5" Type="http://schemas.openxmlformats.org/officeDocument/2006/relationships/oleObject" Target="../embeddings/oleObject258.bin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7.bin"/><Relationship Id="rId9" Type="http://schemas.openxmlformats.org/officeDocument/2006/relationships/oleObject" Target="../embeddings/oleObject26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65.bin"/><Relationship Id="rId5" Type="http://schemas.openxmlformats.org/officeDocument/2006/relationships/oleObject" Target="../embeddings/oleObject264.bin"/><Relationship Id="rId10" Type="http://schemas.openxmlformats.org/officeDocument/2006/relationships/oleObject" Target="../embeddings/oleObject269.bin"/><Relationship Id="rId4" Type="http://schemas.openxmlformats.org/officeDocument/2006/relationships/image" Target="../media/image263.jpeg"/><Relationship Id="rId9" Type="http://schemas.openxmlformats.org/officeDocument/2006/relationships/oleObject" Target="../embeddings/oleObject26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272.bin"/><Relationship Id="rId4" Type="http://schemas.openxmlformats.org/officeDocument/2006/relationships/oleObject" Target="../embeddings/oleObject27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275.bin"/><Relationship Id="rId4" Type="http://schemas.openxmlformats.org/officeDocument/2006/relationships/oleObject" Target="../embeddings/oleObject27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278.bin"/><Relationship Id="rId4" Type="http://schemas.openxmlformats.org/officeDocument/2006/relationships/oleObject" Target="../embeddings/oleObject277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2.bin"/><Relationship Id="rId12" Type="http://schemas.openxmlformats.org/officeDocument/2006/relationships/oleObject" Target="../embeddings/oleObject287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91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90.bin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80.bin"/><Relationship Id="rId9" Type="http://schemas.openxmlformats.org/officeDocument/2006/relationships/oleObject" Target="../embeddings/oleObject284.bin"/><Relationship Id="rId14" Type="http://schemas.openxmlformats.org/officeDocument/2006/relationships/oleObject" Target="../embeddings/oleObject28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95.bin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3" Type="http://schemas.openxmlformats.org/officeDocument/2006/relationships/image" Target="../media/image323.jpeg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02.bin"/><Relationship Id="rId5" Type="http://schemas.openxmlformats.org/officeDocument/2006/relationships/oleObject" Target="../embeddings/oleObject301.bin"/><Relationship Id="rId4" Type="http://schemas.openxmlformats.org/officeDocument/2006/relationships/oleObject" Target="../embeddings/oleObject30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Relationship Id="rId22" Type="http://schemas.openxmlformats.org/officeDocument/2006/relationships/image" Target="../media/image5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08.bin"/><Relationship Id="rId5" Type="http://schemas.openxmlformats.org/officeDocument/2006/relationships/oleObject" Target="../embeddings/oleObject307.bin"/><Relationship Id="rId4" Type="http://schemas.openxmlformats.org/officeDocument/2006/relationships/oleObject" Target="../embeddings/oleObject30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12.bin"/><Relationship Id="rId5" Type="http://schemas.openxmlformats.org/officeDocument/2006/relationships/oleObject" Target="../embeddings/oleObject311.bin"/><Relationship Id="rId4" Type="http://schemas.openxmlformats.org/officeDocument/2006/relationships/oleObject" Target="../embeddings/oleObject31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317.bin"/><Relationship Id="rId4" Type="http://schemas.openxmlformats.org/officeDocument/2006/relationships/oleObject" Target="../embeddings/oleObject31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20.bin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40.jpe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7.bin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25.bin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4.bin"/><Relationship Id="rId10" Type="http://schemas.openxmlformats.org/officeDocument/2006/relationships/oleObject" Target="../embeddings/oleObject329.bin"/><Relationship Id="rId4" Type="http://schemas.openxmlformats.org/officeDocument/2006/relationships/oleObject" Target="../embeddings/oleObject323.bin"/><Relationship Id="rId9" Type="http://schemas.openxmlformats.org/officeDocument/2006/relationships/oleObject" Target="../embeddings/oleObject32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52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4.vml"/><Relationship Id="rId5" Type="http://schemas.openxmlformats.org/officeDocument/2006/relationships/oleObject" Target="../embeddings/oleObject335.bin"/><Relationship Id="rId4" Type="http://schemas.openxmlformats.org/officeDocument/2006/relationships/oleObject" Target="../embeddings/oleObject33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39.bin"/><Relationship Id="rId5" Type="http://schemas.openxmlformats.org/officeDocument/2006/relationships/oleObject" Target="../embeddings/oleObject338.bin"/><Relationship Id="rId4" Type="http://schemas.openxmlformats.org/officeDocument/2006/relationships/oleObject" Target="../embeddings/oleObject337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43.bin"/><Relationship Id="rId5" Type="http://schemas.openxmlformats.org/officeDocument/2006/relationships/oleObject" Target="../embeddings/oleObject342.bin"/><Relationship Id="rId4" Type="http://schemas.openxmlformats.org/officeDocument/2006/relationships/oleObject" Target="../embeddings/oleObject341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366.jpeg"/><Relationship Id="rId4" Type="http://schemas.openxmlformats.org/officeDocument/2006/relationships/oleObject" Target="../embeddings/oleObject3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5.png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4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3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48.bin"/><Relationship Id="rId5" Type="http://schemas.openxmlformats.org/officeDocument/2006/relationships/oleObject" Target="../embeddings/oleObject347.bin"/><Relationship Id="rId4" Type="http://schemas.openxmlformats.org/officeDocument/2006/relationships/image" Target="../media/image37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354.bin"/><Relationship Id="rId5" Type="http://schemas.openxmlformats.org/officeDocument/2006/relationships/oleObject" Target="../embeddings/oleObject353.bin"/><Relationship Id="rId4" Type="http://schemas.openxmlformats.org/officeDocument/2006/relationships/oleObject" Target="../embeddings/oleObject35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379.jpeg"/><Relationship Id="rId4" Type="http://schemas.openxmlformats.org/officeDocument/2006/relationships/oleObject" Target="../embeddings/oleObject35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1.vml"/><Relationship Id="rId5" Type="http://schemas.openxmlformats.org/officeDocument/2006/relationships/oleObject" Target="../embeddings/oleObject359.bin"/><Relationship Id="rId4" Type="http://schemas.openxmlformats.org/officeDocument/2006/relationships/oleObject" Target="../embeddings/oleObject35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 idx="4294967295"/>
          </p:nvPr>
        </p:nvSpPr>
        <p:spPr>
          <a:xfrm>
            <a:off x="6518275" y="333375"/>
            <a:ext cx="2159000" cy="609600"/>
          </a:xfrm>
          <a:solidFill>
            <a:srgbClr val="FFCC99">
              <a:alpha val="100000"/>
            </a:srgbClr>
          </a:solidFill>
        </p:spPr>
        <p:txBody>
          <a:bodyPr/>
          <a:lstStyle>
            <a:lvl1pPr lvl="0">
              <a:defRPr kern="1200"/>
            </a:lvl1pPr>
          </a:lstStyle>
          <a:p>
            <a:pPr algn="ctr">
              <a:defRPr/>
            </a:pPr>
            <a:r>
              <a:rPr lang="zh-CN" altLang="en-US" sz="2400" noProof="1">
                <a:effectLst>
                  <a:outerShdw blurRad="38100" dist="38100" dir="2700000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弹性力学讲义  </a:t>
            </a:r>
            <a:r>
              <a:rPr lang="zh-TW" altLang="en-US" sz="2400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subTitle" idx="4294967295"/>
          </p:nvPr>
        </p:nvSpPr>
        <p:spPr>
          <a:xfrm>
            <a:off x="1187450" y="1701800"/>
            <a:ext cx="5330825" cy="1439863"/>
          </a:xfrm>
          <a:solidFill>
            <a:srgbClr val="CCFFFF">
              <a:alpha val="100000"/>
            </a:srgbClr>
          </a:solidFill>
        </p:spPr>
        <p:txBody>
          <a:bodyPr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marL="342900" indent="-342900">
              <a:buClr>
                <a:schemeClr val="folHlink"/>
              </a:buClr>
              <a:buSzPct val="60000"/>
              <a:defRPr/>
            </a:pPr>
            <a:r>
              <a:rPr lang="zh-TW" altLang="en-US" sz="44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 </a:t>
            </a:r>
            <a:r>
              <a:rPr lang="zh-CN" altLang="en-US" sz="4400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44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TW" altLang="en-US" sz="44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章  </a:t>
            </a:r>
            <a:r>
              <a:rPr lang="zh-CN" altLang="en-US" sz="44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空间</a:t>
            </a:r>
            <a:r>
              <a:rPr lang="zh-TW" altLang="en-US" sz="44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问题的</a:t>
            </a:r>
            <a:r>
              <a:rPr lang="zh-CN" altLang="en-US" sz="44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基本理论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435600" y="5661025"/>
            <a:ext cx="273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FF6600"/>
                </a:solidFill>
                <a:latin typeface="Tahoma" pitchFamily="34" charset="0"/>
              </a:rPr>
              <a:t>——by </a:t>
            </a:r>
            <a:r>
              <a:rPr lang="en-US" altLang="zh-CN" sz="2400">
                <a:solidFill>
                  <a:srgbClr val="FF6600"/>
                </a:solidFill>
                <a:latin typeface="Tahoma" pitchFamily="34" charset="0"/>
              </a:rPr>
              <a:t>Chen 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4773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在特殊情况下，如果ABC是物体上受面力作用的边界面</a:t>
            </a:r>
            <a:r>
              <a:rPr lang="zh-CN" altLang="en-US" sz="2400" b="1" i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i="1" baseline="-18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1476375" y="2387600"/>
          <a:ext cx="3438525" cy="638175"/>
        </p:xfrm>
        <a:graphic>
          <a:graphicData uri="http://schemas.openxmlformats.org/presentationml/2006/ole">
            <p:oleObj spid="_x0000_s7170" r:id="rId3" imgW="1397033" imgH="256336" progId="Equation.3">
              <p:embed/>
            </p:oleObj>
          </a:graphicData>
        </a:graphic>
      </p:graphicFrame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1476375" y="3265488"/>
          <a:ext cx="3400425" cy="1698625"/>
        </p:xfrm>
        <a:graphic>
          <a:graphicData uri="http://schemas.openxmlformats.org/presentationml/2006/ole">
            <p:oleObj spid="_x0000_s7171" r:id="rId4" imgW="1473200" imgH="736600" progId="Equation.3">
              <p:embed/>
            </p:oleObj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184400" y="504825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（在</a:t>
            </a:r>
            <a:r>
              <a:rPr lang="zh-CN" altLang="en-US" sz="2400" b="1" i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i="1" baseline="-18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zh-CN" altLang="en-US" sz="28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上）</a:t>
            </a:r>
            <a:endParaRPr lang="zh-CN" altLang="en-US" sz="2400" b="1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258888" y="5589588"/>
            <a:ext cx="4584700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空间应力问题的边界条件！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903663" y="5159375"/>
            <a:ext cx="1447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（7-5）</a:t>
            </a:r>
          </a:p>
        </p:txBody>
      </p:sp>
      <p:sp>
        <p:nvSpPr>
          <p:cNvPr id="19464" name="Rectangle 2"/>
          <p:cNvSpPr/>
          <p:nvPr/>
        </p:nvSpPr>
        <p:spPr>
          <a:xfrm>
            <a:off x="381000" y="690563"/>
            <a:ext cx="44958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-2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一点的应力</a:t>
            </a:r>
            <a:r>
              <a:rPr lang="zh-CN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状态 </a:t>
            </a:r>
            <a:endParaRPr lang="zh-CN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5154613" y="1571625"/>
          <a:ext cx="3709987" cy="3454400"/>
        </p:xfrm>
        <a:graphic>
          <a:graphicData uri="http://schemas.openxmlformats.org/presentationml/2006/ole">
            <p:oleObj spid="_x0000_s7172" r:id="rId5" imgW="9220200" imgH="5076825" progId="">
              <p:embed/>
            </p:oleObj>
          </a:graphicData>
        </a:graphic>
      </p:graphicFrame>
      <p:sp>
        <p:nvSpPr>
          <p:cNvPr id="15363" name="Line 10"/>
          <p:cNvSpPr/>
          <p:nvPr/>
        </p:nvSpPr>
        <p:spPr>
          <a:xfrm flipH="1">
            <a:off x="7204075" y="2838450"/>
            <a:ext cx="160338" cy="1428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15364" name="Line 11"/>
          <p:cNvSpPr/>
          <p:nvPr/>
        </p:nvSpPr>
        <p:spPr>
          <a:xfrm>
            <a:off x="7353300" y="2851150"/>
            <a:ext cx="2159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15365" name="Line 12"/>
          <p:cNvSpPr/>
          <p:nvPr/>
        </p:nvSpPr>
        <p:spPr>
          <a:xfrm flipH="1" flipV="1">
            <a:off x="7353300" y="2611438"/>
            <a:ext cx="3175" cy="2508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noProof="1"/>
          </a:p>
        </p:txBody>
      </p:sp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6854825" y="2886075"/>
          <a:ext cx="320675" cy="412750"/>
        </p:xfrm>
        <a:graphic>
          <a:graphicData uri="http://schemas.openxmlformats.org/presentationml/2006/ole">
            <p:oleObj spid="_x0000_s7173" r:id="rId6" imgW="178252" imgH="229594" progId="Equation.3">
              <p:embed/>
            </p:oleObj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7138988" y="2124075"/>
          <a:ext cx="376237" cy="487363"/>
        </p:xfrm>
        <a:graphic>
          <a:graphicData uri="http://schemas.openxmlformats.org/presentationml/2006/ole">
            <p:oleObj spid="_x0000_s7174" r:id="rId7" imgW="178111" imgH="254702" progId="Equation.3">
              <p:embed/>
            </p:oleObj>
          </a:graphicData>
        </a:graphic>
      </p:graphicFrame>
      <p:graphicFrame>
        <p:nvGraphicFramePr>
          <p:cNvPr id="15370" name="对象 15369"/>
          <p:cNvGraphicFramePr>
            <a:graphicFrameLocks noChangeAspect="1"/>
          </p:cNvGraphicFramePr>
          <p:nvPr/>
        </p:nvGraphicFramePr>
        <p:xfrm>
          <a:off x="7512050" y="2563813"/>
          <a:ext cx="358775" cy="493712"/>
        </p:xfrm>
        <a:graphic>
          <a:graphicData uri="http://schemas.openxmlformats.org/presentationml/2006/ole">
            <p:oleObj spid="_x0000_s7175" r:id="rId8" imgW="178111" imgH="242058" progId="Equation.3">
              <p:embed/>
            </p:oleObj>
          </a:graphicData>
        </a:graphic>
      </p:graphicFrame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-103188"/>
            <a:ext cx="11542713" cy="498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10" cstate="print"/>
          <a:srcRect l="76759" t="7425" r="7995" b="52613"/>
          <a:stretch>
            <a:fillRect/>
          </a:stretch>
        </p:blipFill>
        <p:spPr bwMode="auto">
          <a:xfrm>
            <a:off x="7094860" y="1340768"/>
            <a:ext cx="172561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/>
      <p:bldP spid="19462" grpId="0" bldLvl="0" animBg="1"/>
      <p:bldP spid="19463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468313" y="1340768"/>
            <a:ext cx="8077200" cy="9842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TW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斜面上只有正应力分量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TW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没有切应力分量。这种斜面称为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TW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主平面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TW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主方向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TW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主应力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804863" y="3417888"/>
          <a:ext cx="3068637" cy="1511300"/>
        </p:xfrm>
        <a:graphic>
          <a:graphicData uri="http://schemas.openxmlformats.org/presentationml/2006/ole">
            <p:oleObj spid="_x0000_s8194" r:id="rId3" imgW="1485900" imgH="736600" progId="Equation.3">
              <p:embed/>
            </p:oleObj>
          </a:graphicData>
        </a:graphic>
      </p:graphicFrame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1403350" y="2690813"/>
          <a:ext cx="3929063" cy="512762"/>
        </p:xfrm>
        <a:graphic>
          <a:graphicData uri="http://schemas.openxmlformats.org/presentationml/2006/ole">
            <p:oleObj spid="_x0000_s8195" r:id="rId4" imgW="1966793" imgH="253780" progId="Equation.3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643688" y="2741613"/>
            <a:ext cx="114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（a）</a:t>
            </a:r>
          </a:p>
        </p:txBody>
      </p:sp>
      <p:graphicFrame>
        <p:nvGraphicFramePr>
          <p:cNvPr id="20487" name="对象 20486"/>
          <p:cNvGraphicFramePr>
            <a:graphicFrameLocks noChangeAspect="1"/>
          </p:cNvGraphicFramePr>
          <p:nvPr/>
        </p:nvGraphicFramePr>
        <p:xfrm>
          <a:off x="2143125" y="5330825"/>
          <a:ext cx="2209800" cy="461963"/>
        </p:xfrm>
        <a:graphic>
          <a:graphicData uri="http://schemas.openxmlformats.org/presentationml/2006/ole">
            <p:oleObj spid="_x0000_s8196" r:id="rId5" imgW="971950" imgH="204621" progId="Equation.3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177213" y="3992563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（c）</a:t>
            </a:r>
          </a:p>
        </p:txBody>
      </p:sp>
      <p:sp>
        <p:nvSpPr>
          <p:cNvPr id="20489" name="Rectangle 9"/>
          <p:cNvSpPr/>
          <p:nvPr/>
        </p:nvSpPr>
        <p:spPr>
          <a:xfrm>
            <a:off x="682625" y="5330825"/>
            <a:ext cx="1657350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方向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余弦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4662488" y="53355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（b）</a:t>
            </a:r>
          </a:p>
        </p:txBody>
      </p:sp>
      <p:graphicFrame>
        <p:nvGraphicFramePr>
          <p:cNvPr id="21511" name="对象 21510"/>
          <p:cNvGraphicFramePr>
            <a:graphicFrameLocks noChangeAspect="1"/>
          </p:cNvGraphicFramePr>
          <p:nvPr/>
        </p:nvGraphicFramePr>
        <p:xfrm>
          <a:off x="4549775" y="3500438"/>
          <a:ext cx="3130550" cy="1357312"/>
        </p:xfrm>
        <a:graphic>
          <a:graphicData uri="http://schemas.openxmlformats.org/presentationml/2006/ole">
            <p:oleObj spid="_x0000_s8197" r:id="rId6" imgW="1689100" imgH="736600" progId="Equation.3">
              <p:embed/>
            </p:oleObj>
          </a:graphicData>
        </a:graphic>
      </p:graphicFrame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3588" y="2348880"/>
            <a:ext cx="40576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0"/>
      <p:bldP spid="20486" grpId="0" bldLvl="0"/>
      <p:bldP spid="20488" grpId="0" bldLvl="0"/>
      <p:bldP spid="20489" grpId="0" bldLvl="0"/>
      <p:bldP spid="20490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676275" y="1531938"/>
          <a:ext cx="2262188" cy="471487"/>
        </p:xfrm>
        <a:graphic>
          <a:graphicData uri="http://schemas.openxmlformats.org/presentationml/2006/ole">
            <p:oleObj spid="_x0000_s9218" r:id="rId3" imgW="971950" imgH="204621" progId="Equation.3">
              <p:embed/>
            </p:oleObj>
          </a:graphicData>
        </a:graphic>
      </p:graphicFrame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76275" y="2965450"/>
            <a:ext cx="21145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齐次方程组有非零解的充要条件</a:t>
            </a: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400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3276600" y="2857500"/>
          <a:ext cx="2913063" cy="1358900"/>
        </p:xfrm>
        <a:graphic>
          <a:graphicData uri="http://schemas.openxmlformats.org/presentationml/2006/ole">
            <p:oleObj spid="_x0000_s9219" r:id="rId4" imgW="1803400" imgH="736600" progId="Equation.3">
              <p:embed/>
            </p:oleObj>
          </a:graphicData>
        </a:graphic>
      </p:graphicFrame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2422525" y="4357688"/>
          <a:ext cx="3305175" cy="487362"/>
        </p:xfrm>
        <a:graphic>
          <a:graphicData uri="http://schemas.openxmlformats.org/presentationml/2006/ole">
            <p:oleObj spid="_x0000_s9220" r:id="rId5" imgW="1612200" imgH="241195" progId="Equation.3">
              <p:embed/>
            </p:oleObj>
          </a:graphicData>
        </a:graphic>
      </p:graphicFrame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1163638" y="4667250"/>
            <a:ext cx="385762" cy="46038"/>
          </a:xfrm>
          <a:prstGeom prst="rightArrow">
            <a:avLst>
              <a:gd name="adj1" fmla="val 50000"/>
              <a:gd name="adj2" fmla="val 1239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11" name="对象 21510"/>
          <p:cNvGraphicFramePr>
            <a:graphicFrameLocks noChangeAspect="1"/>
          </p:cNvGraphicFramePr>
          <p:nvPr/>
        </p:nvGraphicFramePr>
        <p:xfrm>
          <a:off x="4624388" y="1362075"/>
          <a:ext cx="3130550" cy="1357313"/>
        </p:xfrm>
        <a:graphic>
          <a:graphicData uri="http://schemas.openxmlformats.org/presentationml/2006/ole">
            <p:oleObj spid="_x0000_s9221" r:id="rId6" imgW="1689100" imgH="736600" progId="Equation.3">
              <p:embed/>
            </p:oleObj>
          </a:graphicData>
        </a:graphic>
      </p:graphicFrame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3276600" y="19002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967038" y="1531938"/>
            <a:ext cx="1528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必有非零解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358082" y="4357694"/>
            <a:ext cx="1196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（7-6）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885113" y="2165350"/>
            <a:ext cx="830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（c）</a:t>
            </a:r>
          </a:p>
        </p:txBody>
      </p:sp>
      <p:sp>
        <p:nvSpPr>
          <p:cNvPr id="21516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1517" name="对象 21516"/>
          <p:cNvGraphicFramePr>
            <a:graphicFrameLocks noChangeAspect="1"/>
          </p:cNvGraphicFramePr>
          <p:nvPr/>
        </p:nvGraphicFramePr>
        <p:xfrm>
          <a:off x="2422525" y="4984750"/>
          <a:ext cx="4452938" cy="1301750"/>
        </p:xfrm>
        <a:graphic>
          <a:graphicData uri="http://schemas.openxmlformats.org/presentationml/2006/ole">
            <p:oleObj spid="_x0000_s9222" r:id="rId7" imgW="3060360" imgH="799920" progId="Equation.3">
              <p:embed/>
            </p:oleObj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358082" y="5286388"/>
            <a:ext cx="13033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三个应力不变量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/>
      <p:bldP spid="21510" grpId="0" animBg="1"/>
      <p:bldP spid="21512" grpId="0" animBg="1"/>
      <p:bldP spid="21513" grpId="0"/>
      <p:bldP spid="21514" grpId="0" bldLvl="0"/>
      <p:bldP spid="21515" grpId="0"/>
      <p:bldP spid="1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759" y="1641475"/>
            <a:ext cx="3570982" cy="343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76263" y="582613"/>
            <a:ext cx="7924800" cy="1058862"/>
          </a:xfrm>
          <a:prstGeom prst="rect">
            <a:avLst/>
          </a:prstGeom>
          <a:solidFill>
            <a:srgbClr val="00808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下面来考察：在受力物体内的任意一点，究竟是否存在着主应力？存在着几个主应力？它们之间又有什么关系？</a:t>
            </a:r>
            <a:endParaRPr lang="zh-CN" altLang="en-US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1846263"/>
            <a:ext cx="4752975" cy="176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实系数的三次方程</a:t>
            </a:r>
            <a:r>
              <a:rPr lang="zh-CN" altLang="en-US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-6</a:t>
            </a: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）至少有一个实根，因而至少存在着一个主应力以及与之对应的应力主面。把这个主应力称为</a:t>
            </a:r>
            <a:r>
              <a:rPr lang="zh-TW" altLang="en-US" sz="2000" b="1" i="1" dirty="0">
                <a:solidFill>
                  <a:srgbClr val="7030A0"/>
                </a:solidFill>
                <a:latin typeface="Technic" pitchFamily="2" charset="2"/>
                <a:ea typeface="楷体_GB2312" pitchFamily="49" charset="-122"/>
                <a:sym typeface="Symbol" pitchFamily="18" charset="2"/>
              </a:rPr>
              <a:t></a:t>
            </a:r>
            <a:r>
              <a:rPr lang="en-US" altLang="zh-CN" sz="2000" b="1" baseline="-25000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，并将z轴放在这个应力主向，则</a:t>
            </a:r>
          </a:p>
        </p:txBody>
      </p:sp>
      <p:graphicFrame>
        <p:nvGraphicFramePr>
          <p:cNvPr id="24581" name="对象 24580"/>
          <p:cNvGraphicFramePr>
            <a:graphicFrameLocks noChangeAspect="1"/>
          </p:cNvGraphicFramePr>
          <p:nvPr/>
        </p:nvGraphicFramePr>
        <p:xfrm>
          <a:off x="260350" y="3854450"/>
          <a:ext cx="5383213" cy="531813"/>
        </p:xfrm>
        <a:graphic>
          <a:graphicData uri="http://schemas.openxmlformats.org/presentationml/2006/ole">
            <p:oleObj spid="_x0000_s150530" r:id="rId4" imgW="2056507" imgH="241195" progId="Equation.3">
              <p:embed/>
            </p:oleObj>
          </a:graphicData>
        </a:graphic>
      </p:graphicFrame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071537" y="4610409"/>
            <a:ext cx="4221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itchFamily="34" charset="0"/>
              </a:rPr>
              <a:t>平面问题已证明存在</a:t>
            </a:r>
            <a:r>
              <a:rPr lang="zh-TW" altLang="en-US" sz="2400" b="1" i="1" dirty="0">
                <a:solidFill>
                  <a:srgbClr val="0000FF"/>
                </a:solidFill>
                <a:latin typeface="Technic" pitchFamily="2" charset="2"/>
                <a:ea typeface="楷体_GB2312" pitchFamily="49" charset="-122"/>
                <a:sym typeface="Symbol" pitchFamily="18" charset="2"/>
              </a:rPr>
              <a:t></a:t>
            </a:r>
            <a:r>
              <a:rPr lang="zh-TW" altLang="en-US" sz="24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zh-TW" altLang="en-US" sz="2400" b="1" i="1" dirty="0">
                <a:solidFill>
                  <a:srgbClr val="0000FF"/>
                </a:solidFill>
                <a:latin typeface="Technic" pitchFamily="2" charset="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echnic" pitchFamily="2" charset="2"/>
                <a:ea typeface="楷体_GB2312" pitchFamily="49" charset="-122"/>
                <a:sym typeface="Symbol" pitchFamily="18" charset="2"/>
              </a:rPr>
              <a:t>, </a:t>
            </a:r>
            <a:r>
              <a:rPr lang="zh-TW" altLang="en-US" sz="2400" b="1" i="1" dirty="0">
                <a:solidFill>
                  <a:srgbClr val="0000FF"/>
                </a:solidFill>
                <a:latin typeface="Technic" pitchFamily="2" charset="2"/>
                <a:ea typeface="楷体_GB2312" pitchFamily="49" charset="-122"/>
                <a:sym typeface="Symbol" pitchFamily="18" charset="2"/>
              </a:rPr>
              <a:t>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flipV="1">
            <a:off x="4399750" y="4237036"/>
            <a:ext cx="1785950" cy="54928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Text Box 3"/>
          <p:cNvSpPr txBox="1">
            <a:spLocks noChangeArrowheads="1"/>
          </p:cNvSpPr>
          <p:nvPr/>
        </p:nvSpPr>
        <p:spPr bwMode="auto">
          <a:xfrm>
            <a:off x="541338" y="5281613"/>
            <a:ext cx="8102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华文新魏" pitchFamily="2" charset="-122"/>
              </a:rPr>
              <a:t>这就证明：</a:t>
            </a:r>
            <a:r>
              <a:rPr lang="zh-CN" altLang="en-US" sz="2800" dirty="0">
                <a:solidFill>
                  <a:srgbClr val="7030A0"/>
                </a:solidFill>
                <a:latin typeface="楷体_GB2312" pitchFamily="49" charset="-122"/>
                <a:ea typeface="华文新魏" pitchFamily="2" charset="-122"/>
              </a:rPr>
              <a:t>在受力物体内的任意一点，一定存在三个互相垂直的应力主面以及与之对应的三个主应力。</a:t>
            </a: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2937785"/>
            <a:ext cx="1000132" cy="99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/>
      <p:bldP spid="24582" grpId="0" bldLvl="0"/>
      <p:bldP spid="24583" grpId="0" animBg="1"/>
      <p:bldP spid="24584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4371975" y="1916832"/>
          <a:ext cx="1600200" cy="504825"/>
        </p:xfrm>
        <a:graphic>
          <a:graphicData uri="http://schemas.openxmlformats.org/presentationml/2006/ole">
            <p:oleObj spid="_x0000_s10242" r:id="rId3" imgW="614400" imgH="230400" progId="Equation.3">
              <p:embed/>
            </p:oleObj>
          </a:graphicData>
        </a:graphic>
      </p:graphicFrame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47688" y="1935882"/>
            <a:ext cx="2976562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解方程，</a:t>
            </a:r>
            <a:r>
              <a:rPr lang="zh-TW" altLang="en-US" sz="20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存在三个实根</a:t>
            </a:r>
            <a:r>
              <a:rPr lang="zh-CN" altLang="en-US" sz="2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40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2" name="AutoShape 5"/>
          <p:cNvSpPr>
            <a:spLocks noChangeArrowheads="1"/>
          </p:cNvSpPr>
          <p:nvPr/>
        </p:nvSpPr>
        <p:spPr bwMode="auto">
          <a:xfrm>
            <a:off x="3629025" y="2123207"/>
            <a:ext cx="609600" cy="46038"/>
          </a:xfrm>
          <a:prstGeom prst="rightArrow">
            <a:avLst>
              <a:gd name="adj1" fmla="val 50000"/>
              <a:gd name="adj2" fmla="val 989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22533" name="Rectangle 6"/>
          <p:cNvSpPr/>
          <p:nvPr/>
        </p:nvSpPr>
        <p:spPr>
          <a:xfrm>
            <a:off x="6448425" y="1985095"/>
            <a:ext cx="198120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三个</a:t>
            </a:r>
            <a:r>
              <a:rPr lang="zh-TW" altLang="en-US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主应力</a:t>
            </a:r>
            <a:r>
              <a:rPr lang="en-US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2534" name="对象 22533"/>
          <p:cNvGraphicFramePr>
            <a:graphicFrameLocks noChangeAspect="1"/>
          </p:cNvGraphicFramePr>
          <p:nvPr/>
        </p:nvGraphicFramePr>
        <p:xfrm>
          <a:off x="2190773" y="2529136"/>
          <a:ext cx="2819400" cy="1331912"/>
        </p:xfrm>
        <a:graphic>
          <a:graphicData uri="http://schemas.openxmlformats.org/presentationml/2006/ole">
            <p:oleObj spid="_x0000_s10243" r:id="rId4" imgW="1548728" imgH="736280" progId="Equation.3">
              <p:embed/>
            </p:oleObj>
          </a:graphicData>
        </a:graphic>
      </p:graphicFrame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976335" y="2748211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主应力</a:t>
            </a: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分别代入</a:t>
            </a:r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1447823" y="3448298"/>
            <a:ext cx="457200" cy="46038"/>
          </a:xfrm>
          <a:prstGeom prst="rightArrow">
            <a:avLst>
              <a:gd name="adj1" fmla="val 50000"/>
              <a:gd name="adj2" fmla="val 742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5643585" y="3241923"/>
            <a:ext cx="609600" cy="46038"/>
          </a:xfrm>
          <a:prstGeom prst="rightArrow">
            <a:avLst>
              <a:gd name="adj1" fmla="val 50000"/>
              <a:gd name="adj2" fmla="val 989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5319735" y="2852986"/>
            <a:ext cx="1238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求主方向</a:t>
            </a:r>
          </a:p>
        </p:txBody>
      </p:sp>
      <p:graphicFrame>
        <p:nvGraphicFramePr>
          <p:cNvPr id="22539" name="对象 22538"/>
          <p:cNvGraphicFramePr>
            <a:graphicFrameLocks noChangeAspect="1"/>
          </p:cNvGraphicFramePr>
          <p:nvPr/>
        </p:nvGraphicFramePr>
        <p:xfrm>
          <a:off x="6762773" y="2940298"/>
          <a:ext cx="1023937" cy="446088"/>
        </p:xfrm>
        <a:graphic>
          <a:graphicData uri="http://schemas.openxmlformats.org/presentationml/2006/ole">
            <p:oleObj spid="_x0000_s10244" r:id="rId5" imgW="399597" imgH="206244" progId="Equation.3">
              <p:embed/>
            </p:oleObj>
          </a:graphicData>
        </a:graphic>
      </p:graphicFrame>
      <p:sp>
        <p:nvSpPr>
          <p:cNvPr id="22540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254" name="直接连接符 17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22542" name="Text Box 2"/>
          <p:cNvSpPr txBox="1">
            <a:spLocks noChangeArrowheads="1"/>
          </p:cNvSpPr>
          <p:nvPr/>
        </p:nvSpPr>
        <p:spPr bwMode="auto">
          <a:xfrm>
            <a:off x="754583" y="4089846"/>
            <a:ext cx="74898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如：求</a:t>
            </a:r>
            <a:r>
              <a:rPr lang="zh-TW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主应力</a:t>
            </a:r>
            <a:r>
              <a:rPr lang="zh-TW" altLang="en-US" sz="2400" b="1" i="1">
                <a:solidFill>
                  <a:srgbClr val="7030A0"/>
                </a:solidFill>
                <a:latin typeface="Technic" pitchFamily="2" charset="2"/>
                <a:ea typeface="楷体_GB2312" pitchFamily="49" charset="-122"/>
                <a:sym typeface="Symbol" pitchFamily="18" charset="2"/>
              </a:rPr>
              <a:t>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相应的方向余弦 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en-US" altLang="zh-CN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m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en-US" altLang="zh-CN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n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endParaRPr lang="zh-CN" altLang="en-US" sz="2400" b="1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可以利用（c）中的任意两式，例如前两式。由此得</a:t>
            </a:r>
          </a:p>
        </p:txBody>
      </p:sp>
      <p:graphicFrame>
        <p:nvGraphicFramePr>
          <p:cNvPr id="22543" name="对象 22542"/>
          <p:cNvGraphicFramePr>
            <a:graphicFrameLocks noChangeAspect="1"/>
          </p:cNvGraphicFramePr>
          <p:nvPr/>
        </p:nvGraphicFramePr>
        <p:xfrm>
          <a:off x="2095500" y="5105400"/>
          <a:ext cx="3771900" cy="1003300"/>
        </p:xfrm>
        <a:graphic>
          <a:graphicData uri="http://schemas.openxmlformats.org/presentationml/2006/ole">
            <p:oleObj spid="_x0000_s10245" r:id="rId6" imgW="1815312" imgH="482391" progId="Equation.3">
              <p:embed/>
            </p:oleObj>
          </a:graphicData>
        </a:graphic>
      </p:graphicFrame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1410841" y="1357462"/>
          <a:ext cx="3305175" cy="487362"/>
        </p:xfrm>
        <a:graphic>
          <a:graphicData uri="http://schemas.openxmlformats.org/presentationml/2006/ole">
            <p:oleObj spid="_x0000_s10246" r:id="rId7" imgW="1612200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0" animBg="1"/>
      <p:bldP spid="22532" grpId="0" animBg="1"/>
      <p:bldP spid="22533" grpId="0" bldLvl="0"/>
      <p:bldP spid="22535" grpId="0" bldLvl="0"/>
      <p:bldP spid="22536" grpId="0" animBg="1"/>
      <p:bldP spid="22537" grpId="0" animBg="1"/>
      <p:bldP spid="22538" grpId="0" bldLvl="0"/>
      <p:bldP spid="2254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688975" y="1428750"/>
            <a:ext cx="748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将上列两式均除以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428625" y="3536950"/>
            <a:ext cx="8215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可以从而解出比值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en-US" altLang="zh-CN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l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 </a:t>
            </a:r>
            <a:r>
              <a:rPr lang="en-US" altLang="zh-CN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sz="24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l</a:t>
            </a:r>
            <a:r>
              <a:rPr lang="zh-TW" altLang="en-US" sz="24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１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。于是可由（b）得出</a:t>
            </a:r>
          </a:p>
        </p:txBody>
      </p:sp>
      <p:graphicFrame>
        <p:nvGraphicFramePr>
          <p:cNvPr id="23556" name="对象 23555"/>
          <p:cNvGraphicFramePr>
            <a:graphicFrameLocks noChangeAspect="1"/>
          </p:cNvGraphicFramePr>
          <p:nvPr/>
        </p:nvGraphicFramePr>
        <p:xfrm>
          <a:off x="2263775" y="1890713"/>
          <a:ext cx="3384550" cy="1646237"/>
        </p:xfrm>
        <a:graphic>
          <a:graphicData uri="http://schemas.openxmlformats.org/presentationml/2006/ole">
            <p:oleObj spid="_x0000_s11266" r:id="rId3" imgW="1828800" imgH="889000" progId="Equation.3">
              <p:embed/>
            </p:oleObj>
          </a:graphicData>
        </a:graphic>
      </p:graphicFrame>
      <p:sp>
        <p:nvSpPr>
          <p:cNvPr id="23557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276" name="直接连接符 12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graphicFrame>
        <p:nvGraphicFramePr>
          <p:cNvPr id="23559" name="对象 23558"/>
          <p:cNvGraphicFramePr>
            <a:graphicFrameLocks noChangeAspect="1"/>
          </p:cNvGraphicFramePr>
          <p:nvPr/>
        </p:nvGraphicFramePr>
        <p:xfrm>
          <a:off x="3143250" y="4130675"/>
          <a:ext cx="3082925" cy="1295400"/>
        </p:xfrm>
        <a:graphic>
          <a:graphicData uri="http://schemas.openxmlformats.org/presentationml/2006/ole">
            <p:oleObj spid="_x0000_s11267" r:id="rId4" imgW="1562100" imgH="749300" progId="Equation.3">
              <p:embed/>
            </p:oleObj>
          </a:graphicData>
        </a:graphic>
      </p:graphicFrame>
      <p:sp>
        <p:nvSpPr>
          <p:cNvPr id="23560" name="AutoShape 4"/>
          <p:cNvSpPr>
            <a:spLocks noChangeArrowheads="1"/>
          </p:cNvSpPr>
          <p:nvPr/>
        </p:nvSpPr>
        <p:spPr bwMode="auto">
          <a:xfrm>
            <a:off x="1400175" y="5148263"/>
            <a:ext cx="952500" cy="84137"/>
          </a:xfrm>
          <a:prstGeom prst="rightArrow">
            <a:avLst>
              <a:gd name="adj1" fmla="val 50000"/>
              <a:gd name="adj2" fmla="val 2117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23561" name="Text Box 5"/>
          <p:cNvSpPr txBox="1">
            <a:spLocks noChangeArrowheads="1"/>
          </p:cNvSpPr>
          <p:nvPr/>
        </p:nvSpPr>
        <p:spPr bwMode="auto">
          <a:xfrm>
            <a:off x="1309688" y="47783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  <a:latin typeface="宋体" pitchFamily="2" charset="-122"/>
              </a:rPr>
              <a:t>可</a:t>
            </a:r>
            <a:r>
              <a:rPr lang="zh-TW" altLang="en-US" b="1">
                <a:solidFill>
                  <a:srgbClr val="7030A0"/>
                </a:solidFill>
                <a:latin typeface="宋体" pitchFamily="2" charset="-122"/>
              </a:rPr>
              <a:t>求出</a:t>
            </a:r>
            <a:r>
              <a:rPr lang="zh-CN" altLang="en-US">
                <a:solidFill>
                  <a:srgbClr val="7030A0"/>
                </a:solidFill>
                <a:latin typeface="宋体" pitchFamily="2" charset="-122"/>
              </a:rPr>
              <a:t> </a:t>
            </a:r>
          </a:p>
        </p:txBody>
      </p:sp>
      <p:graphicFrame>
        <p:nvGraphicFramePr>
          <p:cNvPr id="23562" name="对象 23561"/>
          <p:cNvGraphicFramePr>
            <a:graphicFrameLocks noChangeAspect="1"/>
          </p:cNvGraphicFramePr>
          <p:nvPr/>
        </p:nvGraphicFramePr>
        <p:xfrm>
          <a:off x="865188" y="5643563"/>
          <a:ext cx="508000" cy="484187"/>
        </p:xfrm>
        <a:graphic>
          <a:graphicData uri="http://schemas.openxmlformats.org/presentationml/2006/ole">
            <p:oleObj spid="_x0000_s11268" r:id="rId5" imgW="194812" imgH="220787" progId="Equation.3">
              <p:embed/>
            </p:oleObj>
          </a:graphicData>
        </a:graphic>
      </p:graphicFrame>
      <p:graphicFrame>
        <p:nvGraphicFramePr>
          <p:cNvPr id="23563" name="对象 23562"/>
          <p:cNvGraphicFramePr>
            <a:graphicFrameLocks noChangeAspect="1"/>
          </p:cNvGraphicFramePr>
          <p:nvPr/>
        </p:nvGraphicFramePr>
        <p:xfrm>
          <a:off x="2411413" y="5670550"/>
          <a:ext cx="1687512" cy="484188"/>
        </p:xfrm>
        <a:graphic>
          <a:graphicData uri="http://schemas.openxmlformats.org/presentationml/2006/ole">
            <p:oleObj spid="_x0000_s11269" r:id="rId6" imgW="549679" imgH="217315" progId="Equation.3">
              <p:embed/>
            </p:oleObj>
          </a:graphicData>
        </a:graphic>
      </p:graphicFrame>
      <p:sp>
        <p:nvSpPr>
          <p:cNvPr id="23564" name="AutoShape 8"/>
          <p:cNvSpPr>
            <a:spLocks noChangeArrowheads="1"/>
          </p:cNvSpPr>
          <p:nvPr/>
        </p:nvSpPr>
        <p:spPr bwMode="auto">
          <a:xfrm>
            <a:off x="1649413" y="5842000"/>
            <a:ext cx="392112" cy="84138"/>
          </a:xfrm>
          <a:prstGeom prst="rightArrow">
            <a:avLst>
              <a:gd name="adj1" fmla="val 50000"/>
              <a:gd name="adj2" fmla="val 871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23565" name="对象 23564"/>
          <p:cNvGraphicFramePr>
            <a:graphicFrameLocks noChangeAspect="1"/>
          </p:cNvGraphicFramePr>
          <p:nvPr/>
        </p:nvGraphicFramePr>
        <p:xfrm>
          <a:off x="4851400" y="5643563"/>
          <a:ext cx="508000" cy="512762"/>
        </p:xfrm>
        <a:graphic>
          <a:graphicData uri="http://schemas.openxmlformats.org/presentationml/2006/ole">
            <p:oleObj spid="_x0000_s11270" r:id="rId7" imgW="194985" imgH="233982" progId="Equation.3">
              <p:embed/>
            </p:oleObj>
          </a:graphicData>
        </a:graphic>
      </p:graphicFrame>
      <p:graphicFrame>
        <p:nvGraphicFramePr>
          <p:cNvPr id="23566" name="对象 23565"/>
          <p:cNvGraphicFramePr>
            <a:graphicFrameLocks noChangeAspect="1"/>
          </p:cNvGraphicFramePr>
          <p:nvPr/>
        </p:nvGraphicFramePr>
        <p:xfrm>
          <a:off x="6424613" y="5670550"/>
          <a:ext cx="1647825" cy="512763"/>
        </p:xfrm>
        <a:graphic>
          <a:graphicData uri="http://schemas.openxmlformats.org/presentationml/2006/ole">
            <p:oleObj spid="_x0000_s11271" r:id="rId8" imgW="537365" imgH="230299" progId="Equation.3">
              <p:embed/>
            </p:oleObj>
          </a:graphicData>
        </a:graphic>
      </p:graphicFrame>
      <p:sp>
        <p:nvSpPr>
          <p:cNvPr id="23567" name="AutoShape 11"/>
          <p:cNvSpPr>
            <a:spLocks noChangeArrowheads="1"/>
          </p:cNvSpPr>
          <p:nvPr/>
        </p:nvSpPr>
        <p:spPr bwMode="auto">
          <a:xfrm>
            <a:off x="5635625" y="5851525"/>
            <a:ext cx="392113" cy="84138"/>
          </a:xfrm>
          <a:prstGeom prst="rightArrow">
            <a:avLst>
              <a:gd name="adj1" fmla="val 50000"/>
              <a:gd name="adj2" fmla="val 871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23568" name="对象 23567"/>
          <p:cNvGraphicFramePr>
            <a:graphicFrameLocks noChangeAspect="1"/>
          </p:cNvGraphicFramePr>
          <p:nvPr/>
        </p:nvGraphicFramePr>
        <p:xfrm>
          <a:off x="962025" y="4254500"/>
          <a:ext cx="1570038" cy="328613"/>
        </p:xfrm>
        <a:graphic>
          <a:graphicData uri="http://schemas.openxmlformats.org/presentationml/2006/ole">
            <p:oleObj spid="_x0000_s11272" r:id="rId9" imgW="971950" imgH="204621" progId="Equation.3">
              <p:embed/>
            </p:oleObj>
          </a:graphicData>
        </a:graphic>
      </p:graphicFrame>
      <p:sp>
        <p:nvSpPr>
          <p:cNvPr id="17" name="圆角矩形 16"/>
          <p:cNvSpPr/>
          <p:nvPr/>
        </p:nvSpPr>
        <p:spPr>
          <a:xfrm>
            <a:off x="2643174" y="1890713"/>
            <a:ext cx="396863" cy="823907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32195" y="1890713"/>
            <a:ext cx="396863" cy="823907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317881" y="2747969"/>
            <a:ext cx="396863" cy="823907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214810" y="2714620"/>
            <a:ext cx="396863" cy="823907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/>
      <p:bldP spid="23555" grpId="0" bldLvl="0"/>
      <p:bldP spid="23560" grpId="0" animBg="1"/>
      <p:bldP spid="23561" grpId="0" bldLvl="0"/>
      <p:bldP spid="23564" grpId="0" animBg="1"/>
      <p:bldP spid="23567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4838" y="3182938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展开</a:t>
            </a:r>
            <a:endParaRPr lang="zh-CN" altLang="en-US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262890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25604" name="对象 25603"/>
          <p:cNvGraphicFramePr>
            <a:graphicFrameLocks noChangeAspect="1"/>
          </p:cNvGraphicFramePr>
          <p:nvPr/>
        </p:nvGraphicFramePr>
        <p:xfrm>
          <a:off x="1733550" y="2941638"/>
          <a:ext cx="5176838" cy="1104900"/>
        </p:xfrm>
        <a:graphic>
          <a:graphicData uri="http://schemas.openxmlformats.org/presentationml/2006/ole">
            <p:oleObj spid="_x0000_s13314" r:id="rId3" imgW="2234230" imgH="482391" progId="Equation.3">
              <p:embed/>
            </p:oleObj>
          </a:graphicData>
        </a:graphic>
      </p:graphicFrame>
      <p:sp>
        <p:nvSpPr>
          <p:cNvPr id="25605" name="Rectangle 6"/>
          <p:cNvSpPr/>
          <p:nvPr/>
        </p:nvSpPr>
        <p:spPr>
          <a:xfrm>
            <a:off x="304800" y="690563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71500" y="1566863"/>
            <a:ext cx="419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因为主应力是方程的三个实根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5607" name="对象 25606"/>
          <p:cNvGraphicFramePr>
            <a:graphicFrameLocks noChangeAspect="1"/>
          </p:cNvGraphicFramePr>
          <p:nvPr/>
        </p:nvGraphicFramePr>
        <p:xfrm>
          <a:off x="1747838" y="2195513"/>
          <a:ext cx="4179887" cy="531812"/>
        </p:xfrm>
        <a:graphic>
          <a:graphicData uri="http://schemas.openxmlformats.org/presentationml/2006/ole">
            <p:oleObj spid="_x0000_s13315" r:id="rId4" imgW="1803400" imgH="228600" progId="Equation.3">
              <p:embed/>
            </p:oleObj>
          </a:graphicData>
        </a:graphic>
      </p:graphicFrame>
      <p:sp>
        <p:nvSpPr>
          <p:cNvPr id="25608" name="AutoShape 9"/>
          <p:cNvSpPr>
            <a:spLocks noChangeArrowheads="1"/>
          </p:cNvSpPr>
          <p:nvPr/>
        </p:nvSpPr>
        <p:spPr bwMode="auto">
          <a:xfrm>
            <a:off x="596900" y="226853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Tahoma" pitchFamily="34" charset="0"/>
            </a:endParaRPr>
          </a:p>
        </p:txBody>
      </p:sp>
      <p:graphicFrame>
        <p:nvGraphicFramePr>
          <p:cNvPr id="25609" name="对象 25608"/>
          <p:cNvGraphicFramePr>
            <a:graphicFrameLocks noChangeAspect="1"/>
          </p:cNvGraphicFramePr>
          <p:nvPr/>
        </p:nvGraphicFramePr>
        <p:xfrm>
          <a:off x="4854575" y="1517650"/>
          <a:ext cx="3932238" cy="581025"/>
        </p:xfrm>
        <a:graphic>
          <a:graphicData uri="http://schemas.openxmlformats.org/presentationml/2006/ole">
            <p:oleObj spid="_x0000_s13316" r:id="rId5" imgW="1612200" imgH="241195" progId="Equation.3">
              <p:embed/>
            </p:oleObj>
          </a:graphicData>
        </a:graphic>
      </p:graphicFrame>
      <p:cxnSp>
        <p:nvCxnSpPr>
          <p:cNvPr id="13323" name="直接连接符 10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graphicFrame>
        <p:nvGraphicFramePr>
          <p:cNvPr id="25611" name="对象 25610"/>
          <p:cNvGraphicFramePr>
            <a:graphicFrameLocks noChangeAspect="1"/>
          </p:cNvGraphicFramePr>
          <p:nvPr/>
        </p:nvGraphicFramePr>
        <p:xfrm>
          <a:off x="1749425" y="4251325"/>
          <a:ext cx="5514975" cy="1450975"/>
        </p:xfrm>
        <a:graphic>
          <a:graphicData uri="http://schemas.openxmlformats.org/presentationml/2006/ole">
            <p:oleObj spid="_x0000_s13317" r:id="rId6" imgW="3987720" imgH="799920" progId="Equation.3">
              <p:embed/>
            </p:oleObj>
          </a:graphicData>
        </a:graphic>
      </p:graphicFrame>
      <p:sp>
        <p:nvSpPr>
          <p:cNvPr id="25612" name="AutoShape 6"/>
          <p:cNvSpPr>
            <a:spLocks/>
          </p:cNvSpPr>
          <p:nvPr/>
        </p:nvSpPr>
        <p:spPr bwMode="auto">
          <a:xfrm>
            <a:off x="1404938" y="4405313"/>
            <a:ext cx="228600" cy="1143000"/>
          </a:xfrm>
          <a:prstGeom prst="leftBrace">
            <a:avLst>
              <a:gd name="adj1" fmla="val 6375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25613" name="AutoShape 7"/>
          <p:cNvCxnSpPr>
            <a:cxnSpLocks noChangeShapeType="1"/>
            <a:stCxn id="25614" idx="1"/>
            <a:endCxn id="25612" idx="1"/>
          </p:cNvCxnSpPr>
          <p:nvPr/>
        </p:nvCxnSpPr>
        <p:spPr bwMode="auto">
          <a:xfrm rot="10800000" flipH="1">
            <a:off x="800100" y="4976813"/>
            <a:ext cx="604838" cy="1111250"/>
          </a:xfrm>
          <a:prstGeom prst="curvedConnector3">
            <a:avLst>
              <a:gd name="adj1" fmla="val -37796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5614" name="Text Box 8"/>
          <p:cNvSpPr txBox="1">
            <a:spLocks noChangeArrowheads="1"/>
          </p:cNvSpPr>
          <p:nvPr/>
        </p:nvSpPr>
        <p:spPr bwMode="auto">
          <a:xfrm>
            <a:off x="800100" y="5888038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在一定的应力状态下，</a:t>
            </a: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不随坐标系而改变</a:t>
            </a:r>
            <a:r>
              <a:rPr lang="zh-CN" altLang="en-US" sz="20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应力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的不变量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5615" name="AutoShape 9"/>
          <p:cNvSpPr>
            <a:spLocks/>
          </p:cNvSpPr>
          <p:nvPr/>
        </p:nvSpPr>
        <p:spPr bwMode="auto">
          <a:xfrm>
            <a:off x="7262813" y="3781425"/>
            <a:ext cx="1524000" cy="457200"/>
          </a:xfrm>
          <a:prstGeom prst="callout1">
            <a:avLst>
              <a:gd name="adj1" fmla="val 25000"/>
              <a:gd name="adj2" fmla="val -5000"/>
              <a:gd name="adj3" fmla="val 152431"/>
              <a:gd name="adj4" fmla="val -161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体积应力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/>
      <p:bldP spid="25608" grpId="0" bldLvl="0" animBg="1"/>
      <p:bldP spid="25612" grpId="0" animBg="1"/>
      <p:bldP spid="25614" grpId="0" bldLvl="0"/>
      <p:bldP spid="256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041525" y="1620838"/>
            <a:ext cx="519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077200" cy="414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TW" altLang="en-US" sz="3200" b="1" dirty="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可以证明</a:t>
            </a:r>
            <a:r>
              <a:rPr lang="zh-TW" altLang="en-US" sz="2800" b="1" dirty="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TW" altLang="en-US" sz="28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TW" altLang="en-US" sz="27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三个主应力中最大的一个就是该点的最大正应力, 而三个主应力中最小的一个就是该点的最小正应力</a:t>
            </a:r>
            <a:r>
              <a:rPr lang="zh-TW" altLang="en-US" sz="27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TW" sz="2700" b="1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TW" altLang="en-US" sz="27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还</a:t>
            </a:r>
            <a:r>
              <a:rPr lang="zh-TW" altLang="en-US" sz="27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可以证明</a:t>
            </a:r>
            <a:r>
              <a:rPr lang="zh-TW" altLang="en-US" sz="27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, 最大与最小的切应力, 在数值上等于最大主应力与最小主应力之差的一半,</a:t>
            </a:r>
            <a:r>
              <a:rPr lang="zh-CN" altLang="en-US" sz="27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作用在通过中间主应力并且“平分最大主应力与最小主应力的夹角”的平面上。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776663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4345" name="Text Box 2"/>
          <p:cNvSpPr txBox="1">
            <a:spLocks noChangeArrowheads="1"/>
          </p:cNvSpPr>
          <p:nvPr/>
        </p:nvSpPr>
        <p:spPr bwMode="auto">
          <a:xfrm>
            <a:off x="140667" y="1471613"/>
            <a:ext cx="4624512" cy="52322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TW" altLang="en-US" sz="24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求</a:t>
            </a:r>
            <a:r>
              <a:rPr lang="zh-TW" altLang="en-US" sz="24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一点的最大与最小的</a:t>
            </a:r>
            <a:r>
              <a:rPr lang="zh-CN" altLang="en-US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正</a:t>
            </a:r>
            <a:r>
              <a:rPr lang="zh-TW" altLang="en-US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应力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4346" name="Text Box 3"/>
          <p:cNvSpPr txBox="1">
            <a:spLocks noChangeArrowheads="1"/>
          </p:cNvSpPr>
          <p:nvPr/>
        </p:nvSpPr>
        <p:spPr bwMode="auto">
          <a:xfrm>
            <a:off x="269567" y="2284477"/>
            <a:ext cx="4495612" cy="4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将三个坐标轴放在三个应力主向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4338" name="对象 27651"/>
          <p:cNvGraphicFramePr>
            <a:graphicFrameLocks noChangeAspect="1"/>
          </p:cNvGraphicFramePr>
          <p:nvPr/>
        </p:nvGraphicFramePr>
        <p:xfrm>
          <a:off x="411694" y="2787436"/>
          <a:ext cx="5168418" cy="1091016"/>
        </p:xfrm>
        <a:graphic>
          <a:graphicData uri="http://schemas.openxmlformats.org/presentationml/2006/ole">
            <p:oleObj spid="_x0000_s14338" r:id="rId3" imgW="2310397" imgH="482391" progId="Equation.3">
              <p:embed/>
            </p:oleObj>
          </a:graphicData>
        </a:graphic>
      </p:graphicFrame>
      <p:graphicFrame>
        <p:nvGraphicFramePr>
          <p:cNvPr id="14339" name="对象 27653"/>
          <p:cNvGraphicFramePr>
            <a:graphicFrameLocks noChangeAspect="1"/>
          </p:cNvGraphicFramePr>
          <p:nvPr/>
        </p:nvGraphicFramePr>
        <p:xfrm>
          <a:off x="2863756" y="4510892"/>
          <a:ext cx="4252417" cy="636955"/>
        </p:xfrm>
        <a:graphic>
          <a:graphicData uri="http://schemas.openxmlformats.org/presentationml/2006/ole">
            <p:oleObj spid="_x0000_s14339" r:id="rId4" imgW="1587500" imgH="241300" progId="Equation.3">
              <p:embed/>
            </p:oleObj>
          </a:graphicData>
        </a:graphic>
      </p:graphicFrame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368310" y="4423890"/>
            <a:ext cx="1655376" cy="70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任一斜面上的正应力是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348" name="AutoShape 9"/>
          <p:cNvSpPr>
            <a:spLocks noChangeArrowheads="1"/>
          </p:cNvSpPr>
          <p:nvPr/>
        </p:nvSpPr>
        <p:spPr bwMode="auto">
          <a:xfrm>
            <a:off x="2023686" y="4735065"/>
            <a:ext cx="533378" cy="152412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3168543" y="5549199"/>
            <a:ext cx="4931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斜面的法向</a:t>
            </a:r>
            <a:r>
              <a:rPr lang="en-US" altLang="zh-CN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n’</a:t>
            </a:r>
            <a:r>
              <a:rPr lang="zh-TW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TW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于应力主向的方向余弦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>
            <a:off x="3720970" y="5071641"/>
            <a:ext cx="3047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2"/>
          <p:cNvSpPr>
            <a:spLocks noChangeShapeType="1"/>
          </p:cNvSpPr>
          <p:nvPr/>
        </p:nvSpPr>
        <p:spPr bwMode="auto">
          <a:xfrm>
            <a:off x="4944564" y="5071641"/>
            <a:ext cx="3047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3"/>
          <p:cNvSpPr>
            <a:spLocks noChangeShapeType="1"/>
          </p:cNvSpPr>
          <p:nvPr/>
        </p:nvSpPr>
        <p:spPr bwMode="auto">
          <a:xfrm>
            <a:off x="6258959" y="5071641"/>
            <a:ext cx="22859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 flipH="1" flipV="1">
            <a:off x="3944481" y="5168169"/>
            <a:ext cx="76197" cy="38103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0" name="对象 27661"/>
          <p:cNvGraphicFramePr>
            <a:graphicFrameLocks noChangeAspect="1"/>
          </p:cNvGraphicFramePr>
          <p:nvPr/>
        </p:nvGraphicFramePr>
        <p:xfrm>
          <a:off x="572772" y="5449496"/>
          <a:ext cx="1971593" cy="410877"/>
        </p:xfrm>
        <a:graphic>
          <a:graphicData uri="http://schemas.openxmlformats.org/presentationml/2006/ole">
            <p:oleObj spid="_x0000_s14340" r:id="rId5" imgW="971950" imgH="204621" progId="Equation.3">
              <p:embed/>
            </p:oleObj>
          </a:graphicData>
        </a:graphic>
      </p:graphicFrame>
      <p:sp>
        <p:nvSpPr>
          <p:cNvPr id="14354" name="Line 16"/>
          <p:cNvSpPr>
            <a:spLocks noChangeShapeType="1"/>
          </p:cNvSpPr>
          <p:nvPr/>
        </p:nvSpPr>
        <p:spPr bwMode="auto">
          <a:xfrm flipV="1">
            <a:off x="2625641" y="5163723"/>
            <a:ext cx="990559" cy="53344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 flipV="1">
            <a:off x="4973138" y="5215797"/>
            <a:ext cx="76197" cy="304824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 flipV="1">
            <a:off x="6403733" y="5144672"/>
            <a:ext cx="86991" cy="32832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4344" name="直接连接符 20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8592" y="1325166"/>
            <a:ext cx="3412980" cy="309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988214" y="3247553"/>
          <a:ext cx="6800850" cy="1176337"/>
        </p:xfrm>
        <a:graphic>
          <a:graphicData uri="http://schemas.openxmlformats.org/presentationml/2006/ole">
            <p:oleObj spid="_x0000_s14341" name="公式" r:id="rId7" imgW="29718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/>
      <p:bldP spid="14348" grpId="0" animBg="1"/>
      <p:bldP spid="14349" grpId="0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 animBg="1"/>
      <p:bldP spid="143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Rectangle 2"/>
          <p:cNvSpPr>
            <a:spLocks noChangeArrowheads="1"/>
          </p:cNvSpPr>
          <p:nvPr/>
        </p:nvSpPr>
        <p:spPr bwMode="auto">
          <a:xfrm>
            <a:off x="3452813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15362" name="对象 28674"/>
          <p:cNvGraphicFramePr>
            <a:graphicFrameLocks noChangeAspect="1"/>
          </p:cNvGraphicFramePr>
          <p:nvPr/>
        </p:nvGraphicFramePr>
        <p:xfrm>
          <a:off x="1371636" y="1600200"/>
          <a:ext cx="5562804" cy="590509"/>
        </p:xfrm>
        <a:graphic>
          <a:graphicData uri="http://schemas.openxmlformats.org/presentationml/2006/ole">
            <p:oleObj spid="_x0000_s15362" r:id="rId3" imgW="2234230" imgH="241195" progId="Equation.3">
              <p:embed/>
            </p:oleObj>
          </a:graphicData>
        </a:graphic>
      </p:graphicFrame>
      <p:sp>
        <p:nvSpPr>
          <p:cNvPr id="15376" name="AutoShape 4"/>
          <p:cNvSpPr>
            <a:spLocks noChangeArrowheads="1"/>
          </p:cNvSpPr>
          <p:nvPr/>
        </p:nvSpPr>
        <p:spPr bwMode="auto">
          <a:xfrm>
            <a:off x="457203" y="1904979"/>
            <a:ext cx="609622" cy="7619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Tahoma" pitchFamily="34" charset="0"/>
            </a:endParaRPr>
          </a:p>
        </p:txBody>
      </p:sp>
      <p:graphicFrame>
        <p:nvGraphicFramePr>
          <p:cNvPr id="15363" name="对象 28676"/>
          <p:cNvGraphicFramePr>
            <a:graphicFrameLocks noChangeAspect="1"/>
          </p:cNvGraphicFramePr>
          <p:nvPr/>
        </p:nvGraphicFramePr>
        <p:xfrm>
          <a:off x="1763446" y="2357068"/>
          <a:ext cx="2522312" cy="883859"/>
        </p:xfrm>
        <a:graphic>
          <a:graphicData uri="http://schemas.openxmlformats.org/presentationml/2006/ole">
            <p:oleObj spid="_x0000_s15363" r:id="rId4" imgW="1113113" imgH="396626" progId="Equation.3">
              <p:embed/>
            </p:oleObj>
          </a:graphicData>
        </a:graphic>
      </p:graphicFrame>
      <p:sp>
        <p:nvSpPr>
          <p:cNvPr id="15377" name="AutoShape 6"/>
          <p:cNvSpPr>
            <a:spLocks noChangeArrowheads="1"/>
          </p:cNvSpPr>
          <p:nvPr/>
        </p:nvSpPr>
        <p:spPr bwMode="auto">
          <a:xfrm>
            <a:off x="533406" y="2863763"/>
            <a:ext cx="609622" cy="118737"/>
          </a:xfrm>
          <a:prstGeom prst="rightArrow">
            <a:avLst>
              <a:gd name="adj1" fmla="val 50000"/>
              <a:gd name="adj2" fmla="val 1377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378" name="Text Box 7"/>
          <p:cNvSpPr txBox="1">
            <a:spLocks noChangeArrowheads="1"/>
          </p:cNvSpPr>
          <p:nvPr/>
        </p:nvSpPr>
        <p:spPr bwMode="auto">
          <a:xfrm>
            <a:off x="381000" y="2458661"/>
            <a:ext cx="990636" cy="3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求</a:t>
            </a: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极值</a:t>
            </a:r>
            <a:r>
              <a:rPr lang="zh-CN" altLang="en-US" b="1">
                <a:solidFill>
                  <a:schemeClr val="tx2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5379" name="AutoShape 8"/>
          <p:cNvSpPr>
            <a:spLocks noChangeArrowheads="1"/>
          </p:cNvSpPr>
          <p:nvPr/>
        </p:nvSpPr>
        <p:spPr bwMode="auto">
          <a:xfrm>
            <a:off x="4929036" y="2760265"/>
            <a:ext cx="609622" cy="102863"/>
          </a:xfrm>
          <a:prstGeom prst="rightArrow">
            <a:avLst>
              <a:gd name="adj1" fmla="val 50000"/>
              <a:gd name="adj2" fmla="val 1001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Tahoma" pitchFamily="34" charset="0"/>
            </a:endParaRPr>
          </a:p>
        </p:txBody>
      </p:sp>
      <p:graphicFrame>
        <p:nvGraphicFramePr>
          <p:cNvPr id="15364" name="对象 28680"/>
          <p:cNvGraphicFramePr>
            <a:graphicFrameLocks noChangeAspect="1"/>
          </p:cNvGraphicFramePr>
          <p:nvPr/>
        </p:nvGraphicFramePr>
        <p:xfrm>
          <a:off x="5699320" y="2569778"/>
          <a:ext cx="1944441" cy="517489"/>
        </p:xfrm>
        <a:graphic>
          <a:graphicData uri="http://schemas.openxmlformats.org/presentationml/2006/ole">
            <p:oleObj spid="_x0000_s15364" r:id="rId5" imgW="754540" imgH="204621" progId="Equation.3">
              <p:embed/>
            </p:oleObj>
          </a:graphicData>
        </a:graphic>
      </p:graphicFrame>
      <p:graphicFrame>
        <p:nvGraphicFramePr>
          <p:cNvPr id="15365" name="对象 28681"/>
          <p:cNvGraphicFramePr>
            <a:graphicFrameLocks noChangeAspect="1"/>
          </p:cNvGraphicFramePr>
          <p:nvPr/>
        </p:nvGraphicFramePr>
        <p:xfrm>
          <a:off x="1600245" y="3468242"/>
          <a:ext cx="1207814" cy="536538"/>
        </p:xfrm>
        <a:graphic>
          <a:graphicData uri="http://schemas.openxmlformats.org/presentationml/2006/ole">
            <p:oleObj spid="_x0000_s15365" r:id="rId6" imgW="399245" imgH="180304" progId="Equation.3">
              <p:embed/>
            </p:oleObj>
          </a:graphicData>
        </a:graphic>
      </p:graphicFrame>
      <p:sp>
        <p:nvSpPr>
          <p:cNvPr id="15380" name="AutoShape 11"/>
          <p:cNvSpPr>
            <a:spLocks noChangeArrowheads="1"/>
          </p:cNvSpPr>
          <p:nvPr/>
        </p:nvSpPr>
        <p:spPr bwMode="auto">
          <a:xfrm>
            <a:off x="762014" y="3609837"/>
            <a:ext cx="533420" cy="15239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Tahoma" pitchFamily="34" charset="0"/>
            </a:endParaRPr>
          </a:p>
        </p:txBody>
      </p:sp>
      <p:graphicFrame>
        <p:nvGraphicFramePr>
          <p:cNvPr id="15366" name="对象 28683"/>
          <p:cNvGraphicFramePr>
            <a:graphicFrameLocks noChangeAspect="1"/>
          </p:cNvGraphicFramePr>
          <p:nvPr/>
        </p:nvGraphicFramePr>
        <p:xfrm>
          <a:off x="3429112" y="3468242"/>
          <a:ext cx="3276720" cy="490186"/>
        </p:xfrm>
        <a:graphic>
          <a:graphicData uri="http://schemas.openxmlformats.org/presentationml/2006/ole">
            <p:oleObj spid="_x0000_s15366" r:id="rId7" imgW="1587500" imgH="241300" progId="Equation.3">
              <p:embed/>
            </p:oleObj>
          </a:graphicData>
        </a:graphic>
      </p:graphicFrame>
      <p:sp>
        <p:nvSpPr>
          <p:cNvPr id="15381" name="Line 13"/>
          <p:cNvSpPr>
            <a:spLocks noChangeShapeType="1"/>
          </p:cNvSpPr>
          <p:nvPr/>
        </p:nvSpPr>
        <p:spPr bwMode="auto">
          <a:xfrm>
            <a:off x="6934440" y="3849216"/>
            <a:ext cx="838231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14"/>
          <p:cNvSpPr>
            <a:spLocks noChangeShapeType="1"/>
          </p:cNvSpPr>
          <p:nvPr/>
        </p:nvSpPr>
        <p:spPr bwMode="auto">
          <a:xfrm>
            <a:off x="2895692" y="3696826"/>
            <a:ext cx="457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15"/>
          <p:cNvSpPr>
            <a:spLocks noChangeShapeType="1"/>
          </p:cNvSpPr>
          <p:nvPr/>
        </p:nvSpPr>
        <p:spPr bwMode="auto">
          <a:xfrm flipH="1">
            <a:off x="5791398" y="3144414"/>
            <a:ext cx="838231" cy="323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7" name="对象 28687"/>
          <p:cNvGraphicFramePr>
            <a:graphicFrameLocks noChangeAspect="1"/>
          </p:cNvGraphicFramePr>
          <p:nvPr/>
        </p:nvGraphicFramePr>
        <p:xfrm>
          <a:off x="7925076" y="3468242"/>
          <a:ext cx="498493" cy="609558"/>
        </p:xfrm>
        <a:graphic>
          <a:graphicData uri="http://schemas.openxmlformats.org/presentationml/2006/ole">
            <p:oleObj spid="_x0000_s15367" r:id="rId8" imgW="181744" imgH="220689" progId="Equation.3">
              <p:embed/>
            </p:oleObj>
          </a:graphicData>
        </a:graphic>
      </p:graphicFrame>
      <p:graphicFrame>
        <p:nvGraphicFramePr>
          <p:cNvPr id="15368" name="对象 28688"/>
          <p:cNvGraphicFramePr>
            <a:graphicFrameLocks noChangeAspect="1"/>
          </p:cNvGraphicFramePr>
          <p:nvPr/>
        </p:nvGraphicFramePr>
        <p:xfrm>
          <a:off x="6534375" y="4533698"/>
          <a:ext cx="575966" cy="695277"/>
        </p:xfrm>
        <a:graphic>
          <a:graphicData uri="http://schemas.openxmlformats.org/presentationml/2006/ole">
            <p:oleObj spid="_x0000_s15368" r:id="rId9" imgW="194985" imgH="233982" progId="Equation.3">
              <p:embed/>
            </p:oleObj>
          </a:graphicData>
        </a:graphic>
      </p:graphicFrame>
      <p:graphicFrame>
        <p:nvGraphicFramePr>
          <p:cNvPr id="15369" name="对象 28689"/>
          <p:cNvGraphicFramePr>
            <a:graphicFrameLocks noChangeAspect="1"/>
          </p:cNvGraphicFramePr>
          <p:nvPr/>
        </p:nvGraphicFramePr>
        <p:xfrm>
          <a:off x="5791398" y="4533698"/>
          <a:ext cx="566441" cy="645751"/>
        </p:xfrm>
        <a:graphic>
          <a:graphicData uri="http://schemas.openxmlformats.org/presentationml/2006/ole">
            <p:oleObj spid="_x0000_s15369" r:id="rId10" imgW="194812" imgH="220787" progId="Equation.3">
              <p:embed/>
            </p:oleObj>
          </a:graphicData>
        </a:graphic>
      </p:graphicFrame>
      <p:sp>
        <p:nvSpPr>
          <p:cNvPr id="15384" name="Text Box 19"/>
          <p:cNvSpPr txBox="1">
            <a:spLocks noChangeArrowheads="1"/>
          </p:cNvSpPr>
          <p:nvPr/>
        </p:nvSpPr>
        <p:spPr bwMode="auto">
          <a:xfrm>
            <a:off x="6858237" y="3239657"/>
            <a:ext cx="990636" cy="3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极值1</a:t>
            </a:r>
            <a:r>
              <a:rPr lang="zh-CN" altLang="en-US" b="1">
                <a:solidFill>
                  <a:schemeClr val="tx2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5385" name="Text Box 20"/>
          <p:cNvSpPr txBox="1">
            <a:spLocks noChangeArrowheads="1"/>
          </p:cNvSpPr>
          <p:nvPr/>
        </p:nvSpPr>
        <p:spPr bwMode="auto">
          <a:xfrm>
            <a:off x="3733923" y="4265112"/>
            <a:ext cx="1524056" cy="3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极值2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,3</a:t>
            </a:r>
            <a:endParaRPr lang="zh-CN" altLang="en-US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386" name="Line 21"/>
          <p:cNvSpPr>
            <a:spLocks noChangeShapeType="1"/>
          </p:cNvSpPr>
          <p:nvPr/>
        </p:nvSpPr>
        <p:spPr bwMode="auto">
          <a:xfrm>
            <a:off x="3670420" y="4914672"/>
            <a:ext cx="1676461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0" name="对象 28693"/>
          <p:cNvGraphicFramePr>
            <a:graphicFrameLocks noChangeAspect="1"/>
          </p:cNvGraphicFramePr>
          <p:nvPr/>
        </p:nvGraphicFramePr>
        <p:xfrm>
          <a:off x="990622" y="4493696"/>
          <a:ext cx="2514692" cy="525109"/>
        </p:xfrm>
        <a:graphic>
          <a:graphicData uri="http://schemas.openxmlformats.org/presentationml/2006/ole">
            <p:oleObj spid="_x0000_s15370" r:id="rId11" imgW="971950" imgH="204621" progId="Equation.3">
              <p:embed/>
            </p:oleObj>
          </a:graphicData>
        </a:graphic>
      </p:graphicFrame>
      <p:sp>
        <p:nvSpPr>
          <p:cNvPr id="15387" name="Text Box 23"/>
          <p:cNvSpPr txBox="1">
            <a:spLocks noChangeArrowheads="1"/>
          </p:cNvSpPr>
          <p:nvPr/>
        </p:nvSpPr>
        <p:spPr bwMode="auto">
          <a:xfrm>
            <a:off x="7653286" y="4549572"/>
            <a:ext cx="1419277" cy="3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最大正应力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5388" name="Line 24"/>
          <p:cNvSpPr>
            <a:spLocks noChangeShapeType="1"/>
          </p:cNvSpPr>
          <p:nvPr/>
        </p:nvSpPr>
        <p:spPr bwMode="auto">
          <a:xfrm flipH="1" flipV="1">
            <a:off x="8194961" y="4106373"/>
            <a:ext cx="228608" cy="457169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9" name="Text Box 25"/>
          <p:cNvSpPr txBox="1">
            <a:spLocks noChangeArrowheads="1"/>
          </p:cNvSpPr>
          <p:nvPr/>
        </p:nvSpPr>
        <p:spPr bwMode="auto">
          <a:xfrm>
            <a:off x="6458172" y="5773133"/>
            <a:ext cx="1471349" cy="3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最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小</a:t>
            </a: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正应力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5390" name="Line 26"/>
          <p:cNvSpPr>
            <a:spLocks noChangeShapeType="1"/>
          </p:cNvSpPr>
          <p:nvPr/>
        </p:nvSpPr>
        <p:spPr bwMode="auto">
          <a:xfrm flipH="1" flipV="1">
            <a:off x="6839186" y="5255644"/>
            <a:ext cx="76203" cy="450819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1" name="对象 28698"/>
          <p:cNvGraphicFramePr>
            <a:graphicFrameLocks noChangeAspect="1"/>
          </p:cNvGraphicFramePr>
          <p:nvPr/>
        </p:nvGraphicFramePr>
        <p:xfrm>
          <a:off x="914420" y="5331839"/>
          <a:ext cx="1828867" cy="882589"/>
        </p:xfrm>
        <a:graphic>
          <a:graphicData uri="http://schemas.openxmlformats.org/presentationml/2006/ole">
            <p:oleObj spid="_x0000_s15371" r:id="rId12" imgW="947200" imgH="460800" progId="Equation.3">
              <p:embed/>
            </p:oleObj>
          </a:graphicData>
        </a:graphic>
      </p:graphicFrame>
      <p:cxnSp>
        <p:nvCxnSpPr>
          <p:cNvPr id="15391" name="AutoShape 28"/>
          <p:cNvCxnSpPr>
            <a:cxnSpLocks noChangeShapeType="1"/>
            <a:endCxn id="15376" idx="1"/>
          </p:cNvCxnSpPr>
          <p:nvPr/>
        </p:nvCxnSpPr>
        <p:spPr bwMode="auto">
          <a:xfrm rot="16200000" flipV="1">
            <a:off x="-1305420" y="3703160"/>
            <a:ext cx="3831962" cy="304811"/>
          </a:xfrm>
          <a:prstGeom prst="curvedConnector4">
            <a:avLst>
              <a:gd name="adj1" fmla="val 1023"/>
              <a:gd name="adj2" fmla="val 175000"/>
            </a:avLst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15392" name="Line 29"/>
          <p:cNvSpPr>
            <a:spLocks noChangeShapeType="1"/>
          </p:cNvSpPr>
          <p:nvPr/>
        </p:nvSpPr>
        <p:spPr bwMode="auto">
          <a:xfrm>
            <a:off x="1905056" y="5027060"/>
            <a:ext cx="0" cy="304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2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5375" name="直接连接符 31"/>
          <p:cNvCxnSpPr>
            <a:cxnSpLocks noChangeShapeType="1"/>
            <a:endCxn id="15376" idx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5" grpId="0"/>
      <p:bldP spid="15386" grpId="0" animBg="1"/>
      <p:bldP spid="15389" grpId="0"/>
      <p:bldP spid="15390" grpId="0" animBg="1"/>
      <p:bldP spid="15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/>
          <p:nvPr/>
        </p:nvSpPr>
        <p:spPr>
          <a:xfrm>
            <a:off x="671513" y="1214438"/>
            <a:ext cx="7900987" cy="4343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3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TW" altLang="en-US" sz="28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TW" altLang="en-US" sz="3200" b="1" i="1" u="sng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本章主要内容</a:t>
            </a:r>
            <a:r>
              <a:rPr lang="zh-CN" altLang="en-US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——</a:t>
            </a:r>
            <a:endParaRPr lang="zh-TW" altLang="en-US" sz="3200" b="1" noProof="1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5000"/>
              </a:lnSpc>
              <a:defRPr/>
            </a:pPr>
            <a:r>
              <a:rPr lang="zh-TW" altLang="en-US" sz="30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  </a:t>
            </a:r>
            <a:r>
              <a:rPr lang="zh-TW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本章主要讨论空间问题:</a:t>
            </a:r>
            <a:endParaRPr lang="zh-TW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5000"/>
              </a:lnSpc>
              <a:defRPr/>
            </a:pPr>
            <a:endParaRPr lang="zh-TW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 平衡微分方程</a:t>
            </a:r>
            <a:endParaRPr lang="zh-TW" altLang="en-US" sz="2800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 应力状态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,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应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变状态(</a:t>
            </a:r>
            <a:r>
              <a:rPr lang="zh-TW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任一点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)</a:t>
            </a:r>
            <a:endParaRPr lang="zh-TW" altLang="en-US" sz="2800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 几何方程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及物理方程</a:t>
            </a:r>
            <a:endParaRPr lang="zh-CN" altLang="en-US" sz="2800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 轴对称问题的基本方程</a:t>
            </a:r>
            <a:endParaRPr lang="zh-CN" altLang="en-US" sz="2800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3708400" y="328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291465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2281238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6397" name="Text Box 2"/>
          <p:cNvSpPr txBox="1">
            <a:spLocks noChangeArrowheads="1"/>
          </p:cNvSpPr>
          <p:nvPr/>
        </p:nvSpPr>
        <p:spPr bwMode="auto">
          <a:xfrm>
            <a:off x="428624" y="1429068"/>
            <a:ext cx="4643441" cy="52322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TW" altLang="en-US" sz="24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求</a:t>
            </a:r>
            <a:r>
              <a:rPr lang="zh-TW" altLang="en-US" sz="24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一点的最大与最小的</a:t>
            </a:r>
            <a:r>
              <a:rPr lang="zh-CN" altLang="en-US" sz="2400" b="1" dirty="0">
                <a:solidFill>
                  <a:srgbClr val="D60093"/>
                </a:solidFill>
                <a:latin typeface="华文新魏" pitchFamily="2" charset="-122"/>
                <a:ea typeface="华文新魏" pitchFamily="2" charset="-122"/>
              </a:rPr>
              <a:t>切</a:t>
            </a:r>
            <a:r>
              <a:rPr lang="zh-TW" altLang="en-US" sz="2400" b="1" dirty="0">
                <a:solidFill>
                  <a:srgbClr val="D60093"/>
                </a:solidFill>
                <a:latin typeface="华文新魏" pitchFamily="2" charset="-122"/>
                <a:ea typeface="华文新魏" pitchFamily="2" charset="-122"/>
              </a:rPr>
              <a:t>应力</a:t>
            </a:r>
            <a:r>
              <a:rPr lang="zh-CN" altLang="en-US" sz="2800" b="1" dirty="0">
                <a:solidFill>
                  <a:srgbClr val="D60093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6398" name="Text Box 5"/>
          <p:cNvSpPr txBox="1">
            <a:spLocks noChangeArrowheads="1"/>
          </p:cNvSpPr>
          <p:nvPr/>
        </p:nvSpPr>
        <p:spPr bwMode="auto">
          <a:xfrm>
            <a:off x="593106" y="3717032"/>
            <a:ext cx="556307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斜面上的应力矢量在坐标轴上的投影是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387" name="对象 29702"/>
          <p:cNvGraphicFramePr>
            <a:graphicFrameLocks noChangeAspect="1"/>
          </p:cNvGraphicFramePr>
          <p:nvPr/>
        </p:nvGraphicFramePr>
        <p:xfrm>
          <a:off x="971600" y="5445224"/>
          <a:ext cx="6031104" cy="666750"/>
        </p:xfrm>
        <a:graphic>
          <a:graphicData uri="http://schemas.openxmlformats.org/presentationml/2006/ole">
            <p:oleObj spid="_x0000_s16387" r:id="rId3" imgW="3314700" imgH="279400" progId="Equation.3">
              <p:embed/>
            </p:oleObj>
          </a:graphicData>
        </a:graphic>
      </p:graphicFrame>
      <p:sp>
        <p:nvSpPr>
          <p:cNvPr id="16399" name="Text Box 8"/>
          <p:cNvSpPr txBox="1">
            <a:spLocks noChangeArrowheads="1"/>
          </p:cNvSpPr>
          <p:nvPr/>
        </p:nvSpPr>
        <p:spPr bwMode="auto">
          <a:xfrm>
            <a:off x="611560" y="3039616"/>
            <a:ext cx="244813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斜面上的切应力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6400" name="Line 9"/>
          <p:cNvSpPr>
            <a:spLocks noChangeShapeType="1"/>
          </p:cNvSpPr>
          <p:nvPr/>
        </p:nvSpPr>
        <p:spPr bwMode="auto">
          <a:xfrm flipV="1">
            <a:off x="3097795" y="3255516"/>
            <a:ext cx="50486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8" name="对象 29706"/>
          <p:cNvGraphicFramePr>
            <a:graphicFrameLocks noChangeAspect="1"/>
          </p:cNvGraphicFramePr>
          <p:nvPr/>
        </p:nvGraphicFramePr>
        <p:xfrm>
          <a:off x="4038600" y="2970213"/>
          <a:ext cx="1609725" cy="601662"/>
        </p:xfrm>
        <a:graphic>
          <a:graphicData uri="http://schemas.openxmlformats.org/presentationml/2006/ole">
            <p:oleObj spid="_x0000_s16388" name="公式" r:id="rId4" imgW="888840" imgH="253800" progId="Equation.3">
              <p:embed/>
            </p:oleObj>
          </a:graphicData>
        </a:graphic>
      </p:graphicFrame>
      <p:graphicFrame>
        <p:nvGraphicFramePr>
          <p:cNvPr id="16389" name="对象 29707"/>
          <p:cNvGraphicFramePr>
            <a:graphicFrameLocks noChangeAspect="1"/>
          </p:cNvGraphicFramePr>
          <p:nvPr/>
        </p:nvGraphicFramePr>
        <p:xfrm>
          <a:off x="839901" y="4288169"/>
          <a:ext cx="2303339" cy="1141095"/>
        </p:xfrm>
        <a:graphic>
          <a:graphicData uri="http://schemas.openxmlformats.org/presentationml/2006/ole">
            <p:oleObj spid="_x0000_s16389" r:id="rId5" imgW="1498106" imgH="742700" progId="Equation.3">
              <p:embed/>
            </p:oleObj>
          </a:graphicData>
        </a:graphic>
      </p:graphicFrame>
      <p:graphicFrame>
        <p:nvGraphicFramePr>
          <p:cNvPr id="16390" name="对象 29708"/>
          <p:cNvGraphicFramePr>
            <a:graphicFrameLocks noChangeAspect="1"/>
          </p:cNvGraphicFramePr>
          <p:nvPr/>
        </p:nvGraphicFramePr>
        <p:xfrm>
          <a:off x="1076380" y="2070418"/>
          <a:ext cx="2975226" cy="863600"/>
        </p:xfrm>
        <a:graphic>
          <a:graphicData uri="http://schemas.openxmlformats.org/presentationml/2006/ole">
            <p:oleObj spid="_x0000_s16390" r:id="rId6" imgW="1558900" imgH="485458" progId="Equation.3">
              <p:embed/>
            </p:oleObj>
          </a:graphicData>
        </a:graphic>
      </p:graphicFrame>
      <p:sp>
        <p:nvSpPr>
          <p:cNvPr id="29710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6396" name="直接连接符 15"/>
          <p:cNvCxnSpPr>
            <a:cxnSpLocks noChangeShapeType="1"/>
          </p:cNvCxnSpPr>
          <p:nvPr/>
        </p:nvCxnSpPr>
        <p:spPr bwMode="auto">
          <a:xfrm>
            <a:off x="428625" y="12858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" name="直接箭头连接符 17"/>
          <p:cNvCxnSpPr/>
          <p:nvPr/>
        </p:nvCxnSpPr>
        <p:spPr>
          <a:xfrm flipH="1">
            <a:off x="2731964" y="3039616"/>
            <a:ext cx="176187" cy="114858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479" y="1293022"/>
            <a:ext cx="2690479" cy="242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对象 29699"/>
          <p:cNvGraphicFramePr>
            <a:graphicFrameLocks noChangeAspect="1"/>
          </p:cNvGraphicFramePr>
          <p:nvPr/>
        </p:nvGraphicFramePr>
        <p:xfrm>
          <a:off x="3708400" y="4188202"/>
          <a:ext cx="4572000" cy="1263650"/>
        </p:xfrm>
        <a:graphic>
          <a:graphicData uri="http://schemas.openxmlformats.org/presentationml/2006/ole">
            <p:oleObj spid="_x0000_s16391" name="公式" r:id="rId8" imgW="18158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4"/>
          <p:cNvSpPr>
            <a:spLocks noChangeArrowheads="1"/>
          </p:cNvSpPr>
          <p:nvPr/>
        </p:nvSpPr>
        <p:spPr bwMode="auto">
          <a:xfrm>
            <a:off x="291465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30729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7420" name="直接连接符 10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17422" name="Text Box 2"/>
          <p:cNvSpPr txBox="1">
            <a:spLocks noChangeArrowheads="1"/>
          </p:cNvSpPr>
          <p:nvPr/>
        </p:nvSpPr>
        <p:spPr bwMode="auto">
          <a:xfrm>
            <a:off x="394967" y="1429703"/>
            <a:ext cx="4319147" cy="52711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求一点的最大与最小的</a:t>
            </a:r>
            <a:r>
              <a:rPr lang="zh-CN" altLang="en-US" sz="24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切</a:t>
            </a:r>
            <a:r>
              <a:rPr lang="zh-TW" altLang="en-US" sz="24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应力</a:t>
            </a:r>
            <a:r>
              <a:rPr lang="zh-CN" altLang="en-US" sz="28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7423" name="Rectangle 3"/>
          <p:cNvSpPr>
            <a:spLocks noChangeArrowheads="1"/>
          </p:cNvSpPr>
          <p:nvPr/>
        </p:nvSpPr>
        <p:spPr bwMode="auto">
          <a:xfrm>
            <a:off x="1115671" y="3213013"/>
            <a:ext cx="914374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7424" name="Text Box 5"/>
          <p:cNvSpPr txBox="1">
            <a:spLocks noChangeArrowheads="1"/>
          </p:cNvSpPr>
          <p:nvPr/>
        </p:nvSpPr>
        <p:spPr bwMode="auto">
          <a:xfrm>
            <a:off x="285750" y="2149251"/>
            <a:ext cx="1206466" cy="7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斜面上的切应力</a:t>
            </a:r>
            <a:r>
              <a:rPr lang="zh-CN" altLang="en-US" sz="20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graphicFrame>
        <p:nvGraphicFramePr>
          <p:cNvPr id="17410" name="对象 30725"/>
          <p:cNvGraphicFramePr>
            <a:graphicFrameLocks noChangeAspect="1"/>
          </p:cNvGraphicFramePr>
          <p:nvPr/>
        </p:nvGraphicFramePr>
        <p:xfrm>
          <a:off x="6591121" y="1526870"/>
          <a:ext cx="2052262" cy="428680"/>
        </p:xfrm>
        <a:graphic>
          <a:graphicData uri="http://schemas.openxmlformats.org/presentationml/2006/ole">
            <p:oleObj spid="_x0000_s17410" r:id="rId3" imgW="971950" imgH="204621" progId="Equation.3">
              <p:embed/>
            </p:oleObj>
          </a:graphicData>
        </a:graphic>
      </p:graphicFrame>
      <p:sp>
        <p:nvSpPr>
          <p:cNvPr id="17425" name="Rectangle 7"/>
          <p:cNvSpPr>
            <a:spLocks noChangeArrowheads="1"/>
          </p:cNvSpPr>
          <p:nvPr/>
        </p:nvSpPr>
        <p:spPr bwMode="auto">
          <a:xfrm>
            <a:off x="2280863" y="3290493"/>
            <a:ext cx="914374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17411" name="对象 30727"/>
          <p:cNvGraphicFramePr>
            <a:graphicFrameLocks noChangeAspect="1"/>
          </p:cNvGraphicFramePr>
          <p:nvPr/>
        </p:nvGraphicFramePr>
        <p:xfrm>
          <a:off x="1601433" y="2128293"/>
          <a:ext cx="7378490" cy="645878"/>
        </p:xfrm>
        <a:graphic>
          <a:graphicData uri="http://schemas.openxmlformats.org/presentationml/2006/ole">
            <p:oleObj spid="_x0000_s17411" r:id="rId4" imgW="4584700" imgH="279400" progId="Equation.3">
              <p:embed/>
            </p:oleObj>
          </a:graphicData>
        </a:graphic>
      </p:graphicFrame>
      <p:graphicFrame>
        <p:nvGraphicFramePr>
          <p:cNvPr id="17412" name="对象 30730"/>
          <p:cNvGraphicFramePr>
            <a:graphicFrameLocks noChangeAspect="1"/>
          </p:cNvGraphicFramePr>
          <p:nvPr/>
        </p:nvGraphicFramePr>
        <p:xfrm>
          <a:off x="1642706" y="2785603"/>
          <a:ext cx="3249203" cy="826877"/>
        </p:xfrm>
        <a:graphic>
          <a:graphicData uri="http://schemas.openxmlformats.org/presentationml/2006/ole">
            <p:oleObj spid="_x0000_s17412" r:id="rId5" imgW="1523339" imgH="393529" progId="Equation.3">
              <p:embed/>
            </p:oleObj>
          </a:graphicData>
        </a:graphic>
      </p:graphicFrame>
      <p:graphicFrame>
        <p:nvGraphicFramePr>
          <p:cNvPr id="17413" name="对象 30731"/>
          <p:cNvGraphicFramePr>
            <a:graphicFrameLocks noChangeAspect="1"/>
          </p:cNvGraphicFramePr>
          <p:nvPr/>
        </p:nvGraphicFramePr>
        <p:xfrm>
          <a:off x="1187424" y="5619974"/>
          <a:ext cx="1727151" cy="460434"/>
        </p:xfrm>
        <a:graphic>
          <a:graphicData uri="http://schemas.openxmlformats.org/presentationml/2006/ole">
            <p:oleObj spid="_x0000_s17413" r:id="rId6" imgW="754540" imgH="204621" progId="Equation.3">
              <p:embed/>
            </p:oleObj>
          </a:graphicData>
        </a:graphic>
      </p:graphicFrame>
      <p:graphicFrame>
        <p:nvGraphicFramePr>
          <p:cNvPr id="17414" name="对象 30732"/>
          <p:cNvGraphicFramePr>
            <a:graphicFrameLocks noChangeAspect="1"/>
          </p:cNvGraphicFramePr>
          <p:nvPr/>
        </p:nvGraphicFramePr>
        <p:xfrm>
          <a:off x="1571588" y="3703297"/>
          <a:ext cx="5452590" cy="1625810"/>
        </p:xfrm>
        <a:graphic>
          <a:graphicData uri="http://schemas.openxmlformats.org/presentationml/2006/ole">
            <p:oleObj spid="_x0000_s17414" r:id="rId7" imgW="3035300" imgH="914400" progId="Equation.3">
              <p:embed/>
            </p:oleObj>
          </a:graphicData>
        </a:graphic>
      </p:graphicFrame>
      <p:graphicFrame>
        <p:nvGraphicFramePr>
          <p:cNvPr id="17415" name="对象 30733"/>
          <p:cNvGraphicFramePr>
            <a:graphicFrameLocks noChangeAspect="1"/>
          </p:cNvGraphicFramePr>
          <p:nvPr/>
        </p:nvGraphicFramePr>
        <p:xfrm>
          <a:off x="5219560" y="5353240"/>
          <a:ext cx="2225612" cy="924044"/>
        </p:xfrm>
        <a:graphic>
          <a:graphicData uri="http://schemas.openxmlformats.org/presentationml/2006/ole">
            <p:oleObj spid="_x0000_s17415" name="公式" r:id="rId8" imgW="994668" imgH="420863" progId="Equation.3">
              <p:embed/>
            </p:oleObj>
          </a:graphicData>
        </a:graphic>
      </p:graphicFrame>
      <p:graphicFrame>
        <p:nvGraphicFramePr>
          <p:cNvPr id="17416" name="对象 30734"/>
          <p:cNvGraphicFramePr>
            <a:graphicFrameLocks noChangeAspect="1"/>
          </p:cNvGraphicFramePr>
          <p:nvPr/>
        </p:nvGraphicFramePr>
        <p:xfrm>
          <a:off x="2914575" y="5645378"/>
          <a:ext cx="960093" cy="431856"/>
        </p:xfrm>
        <a:graphic>
          <a:graphicData uri="http://schemas.openxmlformats.org/presentationml/2006/ole">
            <p:oleObj spid="_x0000_s17416" r:id="rId9" imgW="400096" imgH="180464" progId="Equation.3">
              <p:embed/>
            </p:oleObj>
          </a:graphicData>
        </a:graphic>
      </p:graphicFrame>
      <p:graphicFrame>
        <p:nvGraphicFramePr>
          <p:cNvPr id="17417" name="对象 30735"/>
          <p:cNvGraphicFramePr>
            <a:graphicFrameLocks noChangeAspect="1"/>
          </p:cNvGraphicFramePr>
          <p:nvPr/>
        </p:nvGraphicFramePr>
        <p:xfrm>
          <a:off x="7622966" y="5353240"/>
          <a:ext cx="1356956" cy="991998"/>
        </p:xfrm>
        <a:graphic>
          <a:graphicData uri="http://schemas.openxmlformats.org/presentationml/2006/ole">
            <p:oleObj spid="_x0000_s17417" r:id="rId10" imgW="574942" imgH="421696" progId="Equation.3">
              <p:embed/>
            </p:oleObj>
          </a:graphicData>
        </a:graphic>
      </p:graphicFrame>
      <p:sp>
        <p:nvSpPr>
          <p:cNvPr id="17426" name="Text Box 5"/>
          <p:cNvSpPr txBox="1">
            <a:spLocks noChangeArrowheads="1"/>
          </p:cNvSpPr>
          <p:nvPr/>
        </p:nvSpPr>
        <p:spPr bwMode="auto">
          <a:xfrm>
            <a:off x="323849" y="3106320"/>
            <a:ext cx="1219165" cy="36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TW" altLang="en-US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极值</a:t>
            </a:r>
            <a:r>
              <a:rPr lang="zh-CN" altLang="en-US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17427" name="Text Box 8"/>
          <p:cNvSpPr txBox="1">
            <a:spLocks noChangeArrowheads="1"/>
          </p:cNvSpPr>
          <p:nvPr/>
        </p:nvSpPr>
        <p:spPr bwMode="auto">
          <a:xfrm>
            <a:off x="3973090" y="5680307"/>
            <a:ext cx="990572" cy="40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极值1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428" name="Text Box 11"/>
          <p:cNvSpPr txBox="1">
            <a:spLocks noChangeArrowheads="1"/>
          </p:cNvSpPr>
          <p:nvPr/>
        </p:nvSpPr>
        <p:spPr bwMode="auto">
          <a:xfrm>
            <a:off x="323849" y="5645378"/>
            <a:ext cx="990572" cy="40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解答</a:t>
            </a:r>
            <a:r>
              <a:rPr lang="zh-CN" altLang="en-US" sz="2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/>
      <p:bldP spid="17427" grpId="0"/>
      <p:bldP spid="174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31745"/>
          <p:cNvGraphicFramePr>
            <a:graphicFrameLocks noChangeAspect="1"/>
          </p:cNvGraphicFramePr>
          <p:nvPr/>
        </p:nvGraphicFramePr>
        <p:xfrm>
          <a:off x="257175" y="2335213"/>
          <a:ext cx="8705850" cy="2085975"/>
        </p:xfrm>
        <a:graphic>
          <a:graphicData uri="http://schemas.openxmlformats.org/presentationml/2006/ole">
            <p:oleObj spid="_x0000_s18434" r:id="rId3" imgW="3860800" imgH="939800" progId="Equation.3">
              <p:embed/>
            </p:oleObj>
          </a:graphicData>
        </a:graphic>
      </p:graphicFrame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304800" y="1668463"/>
            <a:ext cx="449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总共得出极值时的六组解答 </a:t>
            </a:r>
            <a:endParaRPr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3" name="Line 5"/>
          <p:cNvSpPr>
            <a:spLocks noChangeShapeType="1"/>
          </p:cNvSpPr>
          <p:nvPr/>
        </p:nvSpPr>
        <p:spPr bwMode="auto">
          <a:xfrm>
            <a:off x="228600" y="286861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6"/>
          <p:cNvSpPr>
            <a:spLocks noChangeShapeType="1"/>
          </p:cNvSpPr>
          <p:nvPr/>
        </p:nvSpPr>
        <p:spPr bwMode="auto">
          <a:xfrm>
            <a:off x="228600" y="332581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7"/>
          <p:cNvSpPr>
            <a:spLocks noChangeShapeType="1"/>
          </p:cNvSpPr>
          <p:nvPr/>
        </p:nvSpPr>
        <p:spPr bwMode="auto">
          <a:xfrm>
            <a:off x="228600" y="385921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8"/>
          <p:cNvSpPr>
            <a:spLocks noChangeShapeType="1"/>
          </p:cNvSpPr>
          <p:nvPr/>
        </p:nvSpPr>
        <p:spPr bwMode="auto">
          <a:xfrm>
            <a:off x="990600" y="23352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9"/>
          <p:cNvSpPr>
            <a:spLocks noChangeShapeType="1"/>
          </p:cNvSpPr>
          <p:nvPr/>
        </p:nvSpPr>
        <p:spPr bwMode="auto">
          <a:xfrm>
            <a:off x="1676400" y="23352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0"/>
          <p:cNvSpPr>
            <a:spLocks noChangeShapeType="1"/>
          </p:cNvSpPr>
          <p:nvPr/>
        </p:nvSpPr>
        <p:spPr bwMode="auto">
          <a:xfrm>
            <a:off x="2286000" y="23352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1"/>
          <p:cNvSpPr>
            <a:spLocks noChangeShapeType="1"/>
          </p:cNvSpPr>
          <p:nvPr/>
        </p:nvSpPr>
        <p:spPr bwMode="auto">
          <a:xfrm>
            <a:off x="3048000" y="23352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2"/>
          <p:cNvSpPr>
            <a:spLocks noChangeShapeType="1"/>
          </p:cNvSpPr>
          <p:nvPr/>
        </p:nvSpPr>
        <p:spPr bwMode="auto">
          <a:xfrm>
            <a:off x="4953000" y="23352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13"/>
          <p:cNvSpPr>
            <a:spLocks noChangeShapeType="1"/>
          </p:cNvSpPr>
          <p:nvPr/>
        </p:nvSpPr>
        <p:spPr bwMode="auto">
          <a:xfrm>
            <a:off x="7010400" y="23352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Rectangle 14"/>
          <p:cNvSpPr>
            <a:spLocks noChangeArrowheads="1"/>
          </p:cNvSpPr>
          <p:nvPr/>
        </p:nvSpPr>
        <p:spPr bwMode="auto">
          <a:xfrm>
            <a:off x="414813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18435" name="对象 31757"/>
          <p:cNvGraphicFramePr>
            <a:graphicFrameLocks noChangeAspect="1"/>
          </p:cNvGraphicFramePr>
          <p:nvPr/>
        </p:nvGraphicFramePr>
        <p:xfrm>
          <a:off x="4419600" y="4621213"/>
          <a:ext cx="2133600" cy="984250"/>
        </p:xfrm>
        <a:graphic>
          <a:graphicData uri="http://schemas.openxmlformats.org/presentationml/2006/ole">
            <p:oleObj spid="_x0000_s18435" r:id="rId4" imgW="857975" imgH="396974" progId="Equation.3">
              <p:embed/>
            </p:oleObj>
          </a:graphicData>
        </a:graphic>
      </p:graphicFrame>
      <p:sp>
        <p:nvSpPr>
          <p:cNvPr id="18453" name="Rectangle 16"/>
          <p:cNvSpPr>
            <a:spLocks noChangeArrowheads="1"/>
          </p:cNvSpPr>
          <p:nvPr/>
        </p:nvSpPr>
        <p:spPr bwMode="auto">
          <a:xfrm>
            <a:off x="41529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18436" name="对象 31759"/>
          <p:cNvGraphicFramePr>
            <a:graphicFrameLocks noChangeAspect="1"/>
          </p:cNvGraphicFramePr>
          <p:nvPr/>
        </p:nvGraphicFramePr>
        <p:xfrm>
          <a:off x="2286000" y="4621213"/>
          <a:ext cx="1905000" cy="981075"/>
        </p:xfrm>
        <a:graphic>
          <a:graphicData uri="http://schemas.openxmlformats.org/presentationml/2006/ole">
            <p:oleObj spid="_x0000_s18436" r:id="rId5" imgW="806909" imgH="396918" progId="Equation.3">
              <p:embed/>
            </p:oleObj>
          </a:graphicData>
        </a:graphic>
      </p:graphicFrame>
      <p:sp>
        <p:nvSpPr>
          <p:cNvPr id="18454" name="Rectangle 18"/>
          <p:cNvSpPr>
            <a:spLocks noChangeArrowheads="1"/>
          </p:cNvSpPr>
          <p:nvPr/>
        </p:nvSpPr>
        <p:spPr bwMode="auto">
          <a:xfrm>
            <a:off x="414813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18437" name="对象 31761"/>
          <p:cNvGraphicFramePr>
            <a:graphicFrameLocks noChangeAspect="1"/>
          </p:cNvGraphicFramePr>
          <p:nvPr/>
        </p:nvGraphicFramePr>
        <p:xfrm>
          <a:off x="6781800" y="4621213"/>
          <a:ext cx="1905000" cy="1014412"/>
        </p:xfrm>
        <a:graphic>
          <a:graphicData uri="http://schemas.openxmlformats.org/presentationml/2006/ole">
            <p:oleObj spid="_x0000_s18437" r:id="rId6" imgW="857975" imgH="396974" progId="Equation.3">
              <p:embed/>
            </p:oleObj>
          </a:graphicData>
        </a:graphic>
      </p:graphicFrame>
      <p:sp>
        <p:nvSpPr>
          <p:cNvPr id="18455" name="Text Box 20"/>
          <p:cNvSpPr txBox="1">
            <a:spLocks noChangeArrowheads="1"/>
          </p:cNvSpPr>
          <p:nvPr/>
        </p:nvSpPr>
        <p:spPr bwMode="auto">
          <a:xfrm>
            <a:off x="233363" y="5773738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作用在通过中间主应力并且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TW" altLang="en-US" sz="2000" b="1">
                <a:solidFill>
                  <a:schemeClr val="tx2"/>
                </a:solidFill>
                <a:latin typeface="宋体" pitchFamily="2" charset="-122"/>
              </a:rPr>
              <a:t>平</a:t>
            </a: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分最大主应力与最小主应力的夹角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的平面上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456" name="Text Box 21"/>
          <p:cNvSpPr txBox="1">
            <a:spLocks noChangeArrowheads="1"/>
          </p:cNvSpPr>
          <p:nvPr/>
        </p:nvSpPr>
        <p:spPr bwMode="auto">
          <a:xfrm>
            <a:off x="152400" y="4697413"/>
            <a:ext cx="152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最大和最小的切应力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457" name="AutoShape 22"/>
          <p:cNvSpPr>
            <a:spLocks noChangeArrowheads="1"/>
          </p:cNvSpPr>
          <p:nvPr/>
        </p:nvSpPr>
        <p:spPr bwMode="auto">
          <a:xfrm>
            <a:off x="1524000" y="5307013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 flipH="1">
            <a:off x="6523038" y="1668463"/>
            <a:ext cx="576262" cy="6667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7" name="Rectangle 2"/>
          <p:cNvSpPr/>
          <p:nvPr/>
        </p:nvSpPr>
        <p:spPr>
          <a:xfrm>
            <a:off x="395288" y="642938"/>
            <a:ext cx="54102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-3 </a:t>
            </a: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主应力 </a:t>
            </a:r>
            <a:r>
              <a:rPr lang="zh-CN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最大与最小的应力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8460" name="直接连接符 30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8461" name="Picture 24" descr="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9300" y="620713"/>
            <a:ext cx="15351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18438" name="对象 31769"/>
          <p:cNvGraphicFramePr>
            <a:graphicFrameLocks/>
          </p:cNvGraphicFramePr>
          <p:nvPr/>
        </p:nvGraphicFramePr>
        <p:xfrm>
          <a:off x="7926388" y="369888"/>
          <a:ext cx="431800" cy="503237"/>
        </p:xfrm>
        <a:graphic>
          <a:graphicData uri="http://schemas.openxmlformats.org/presentationml/2006/ole">
            <p:oleObj spid="_x0000_s18438" r:id="rId8" imgW="183252" imgH="222653" progId="Equation.3">
              <p:embed/>
            </p:oleObj>
          </a:graphicData>
        </a:graphic>
      </p:graphicFrame>
      <p:graphicFrame>
        <p:nvGraphicFramePr>
          <p:cNvPr id="18439" name="对象 31770"/>
          <p:cNvGraphicFramePr>
            <a:graphicFrameLocks/>
          </p:cNvGraphicFramePr>
          <p:nvPr/>
        </p:nvGraphicFramePr>
        <p:xfrm>
          <a:off x="7038975" y="893763"/>
          <a:ext cx="461963" cy="534987"/>
        </p:xfrm>
        <a:graphic>
          <a:graphicData uri="http://schemas.openxmlformats.org/presentationml/2006/ole">
            <p:oleObj spid="_x0000_s18439" r:id="rId9" imgW="195205" imgH="234320" progId="Equation.3">
              <p:embed/>
            </p:oleObj>
          </a:graphicData>
        </a:graphic>
      </p:graphicFrame>
      <p:graphicFrame>
        <p:nvGraphicFramePr>
          <p:cNvPr id="18440" name="对象 31771"/>
          <p:cNvGraphicFramePr>
            <a:graphicFrameLocks/>
          </p:cNvGraphicFramePr>
          <p:nvPr/>
        </p:nvGraphicFramePr>
        <p:xfrm>
          <a:off x="8286750" y="857250"/>
          <a:ext cx="461963" cy="534988"/>
        </p:xfrm>
        <a:graphic>
          <a:graphicData uri="http://schemas.openxmlformats.org/presentationml/2006/ole">
            <p:oleObj spid="_x0000_s18440" r:id="rId10" imgW="195205" imgH="234320" progId="Equation.3">
              <p:embed/>
            </p:oleObj>
          </a:graphicData>
        </a:graphic>
      </p:graphicFrame>
      <p:graphicFrame>
        <p:nvGraphicFramePr>
          <p:cNvPr id="18441" name="对象 31772"/>
          <p:cNvGraphicFramePr>
            <a:graphicFrameLocks/>
          </p:cNvGraphicFramePr>
          <p:nvPr/>
        </p:nvGraphicFramePr>
        <p:xfrm>
          <a:off x="7926388" y="1771650"/>
          <a:ext cx="431800" cy="503238"/>
        </p:xfrm>
        <a:graphic>
          <a:graphicData uri="http://schemas.openxmlformats.org/presentationml/2006/ole">
            <p:oleObj spid="_x0000_s18441" r:id="rId11" imgW="183252" imgH="22265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1534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TW" altLang="en-US" sz="28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关于一点的应力状态的讨论</a:t>
            </a:r>
            <a:r>
              <a:rPr lang="zh-CN" altLang="en-US" sz="28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8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可以归纳为以下几点</a:t>
            </a:r>
            <a:r>
              <a:rPr lang="zh-CN" altLang="en-US" sz="28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   </a:t>
            </a:r>
          </a:p>
          <a:p>
            <a:pPr>
              <a:lnSpc>
                <a:spcPct val="135000"/>
              </a:lnSpc>
            </a:pP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1. 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六个坐标面上的应力分量完全确定一点的应力状态。</a:t>
            </a:r>
          </a:p>
          <a:p>
            <a:pPr>
              <a:lnSpc>
                <a:spcPct val="135000"/>
              </a:lnSpc>
            </a:pP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TW" sz="24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TW" altLang="en-US" sz="24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只要六个坐标面上的应力分量确定了</a:t>
            </a:r>
            <a:r>
              <a:rPr lang="zh-CN" altLang="en-US" sz="24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则通过此点的任何面上的应力也完全确定并可求出</a:t>
            </a:r>
            <a:r>
              <a:rPr lang="en-US" altLang="zh-TW" sz="24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2400" b="1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2. 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一点存在着三个互相垂直的应力主面及主应力。 </a:t>
            </a:r>
            <a:endParaRPr lang="zh-CN" altLang="en-US" sz="2400" b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3. 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三个主应力包含了此点的最大和最小正应力。 </a:t>
            </a:r>
            <a:endParaRPr lang="zh-CN" altLang="en-US" sz="2400" b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4. 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一点存在三个应力不变量</a:t>
            </a: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135000"/>
              </a:lnSpc>
            </a:pP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5. 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最大和最小切应力为作用于通过中间主应力、并且</a:t>
            </a: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“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平分最大和最小主应力的夹角</a:t>
            </a:r>
            <a:r>
              <a:rPr lang="zh-CN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TW" altLang="en-US" sz="24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的平面上。</a:t>
            </a:r>
            <a:endParaRPr lang="zh-CN" altLang="en-US" sz="2400" b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/>
          <p:nvPr/>
        </p:nvSpPr>
        <p:spPr>
          <a:xfrm>
            <a:off x="323850" y="612775"/>
            <a:ext cx="4835525" cy="601663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-4</a:t>
            </a:r>
            <a:r>
              <a:rPr lang="en-US" altLang="x-none" sz="30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30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几何方程及物理方程</a:t>
            </a:r>
            <a:endParaRPr lang="zh-CN" altLang="en-US" sz="30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82" name="Text Box 4"/>
          <p:cNvSpPr txBox="1">
            <a:spLocks noChangeArrowheads="1"/>
          </p:cNvSpPr>
          <p:nvPr/>
        </p:nvSpPr>
        <p:spPr bwMode="auto">
          <a:xfrm>
            <a:off x="457200" y="13096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空间问题的</a:t>
            </a:r>
            <a:r>
              <a:rPr lang="zh-TW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几何方程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83" name="Rectangle 5"/>
          <p:cNvSpPr>
            <a:spLocks noChangeArrowheads="1"/>
          </p:cNvSpPr>
          <p:nvPr/>
        </p:nvSpPr>
        <p:spPr bwMode="auto">
          <a:xfrm>
            <a:off x="43053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3797" name="对象 33796"/>
          <p:cNvGraphicFramePr>
            <a:graphicFrameLocks noChangeAspect="1"/>
          </p:cNvGraphicFramePr>
          <p:nvPr/>
        </p:nvGraphicFramePr>
        <p:xfrm>
          <a:off x="606425" y="2093913"/>
          <a:ext cx="1057275" cy="793750"/>
        </p:xfrm>
        <a:graphic>
          <a:graphicData uri="http://schemas.openxmlformats.org/presentationml/2006/ole">
            <p:oleObj spid="_x0000_s19458" r:id="rId3" imgW="528466" imgH="399456" progId="Equation.3">
              <p:embed/>
            </p:oleObj>
          </a:graphicData>
        </a:graphic>
      </p:graphicFrame>
      <p:sp>
        <p:nvSpPr>
          <p:cNvPr id="19484" name="Rectangle 7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3799" name="对象 33798"/>
          <p:cNvGraphicFramePr>
            <a:graphicFrameLocks noChangeAspect="1"/>
          </p:cNvGraphicFramePr>
          <p:nvPr/>
        </p:nvGraphicFramePr>
        <p:xfrm>
          <a:off x="1985963" y="2093913"/>
          <a:ext cx="963612" cy="795337"/>
        </p:xfrm>
        <a:graphic>
          <a:graphicData uri="http://schemas.openxmlformats.org/presentationml/2006/ole">
            <p:oleObj spid="_x0000_s19459" r:id="rId4" imgW="515675" imgH="425404" progId="Equation.3">
              <p:embed/>
            </p:oleObj>
          </a:graphicData>
        </a:graphic>
      </p:graphicFrame>
      <p:sp>
        <p:nvSpPr>
          <p:cNvPr id="19485" name="Rectangle 9"/>
          <p:cNvSpPr>
            <a:spLocks noChangeArrowheads="1"/>
          </p:cNvSpPr>
          <p:nvPr/>
        </p:nvSpPr>
        <p:spPr bwMode="auto">
          <a:xfrm>
            <a:off x="436721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3801" name="对象 33800"/>
          <p:cNvGraphicFramePr>
            <a:graphicFrameLocks noChangeAspect="1"/>
          </p:cNvGraphicFramePr>
          <p:nvPr/>
        </p:nvGraphicFramePr>
        <p:xfrm>
          <a:off x="712788" y="3343275"/>
          <a:ext cx="976312" cy="709613"/>
        </p:xfrm>
        <a:graphic>
          <a:graphicData uri="http://schemas.openxmlformats.org/presentationml/2006/ole">
            <p:oleObj spid="_x0000_s19460" r:id="rId5" imgW="538246" imgH="397233" progId="Equation.3">
              <p:embed/>
            </p:oleObj>
          </a:graphicData>
        </a:graphic>
      </p:graphicFrame>
      <p:sp>
        <p:nvSpPr>
          <p:cNvPr id="19486" name="Rectangle 11"/>
          <p:cNvSpPr>
            <a:spLocks noChangeArrowheads="1"/>
          </p:cNvSpPr>
          <p:nvPr/>
        </p:nvSpPr>
        <p:spPr bwMode="auto">
          <a:xfrm>
            <a:off x="399573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3803" name="对象 33802"/>
          <p:cNvGraphicFramePr>
            <a:graphicFrameLocks noChangeAspect="1"/>
          </p:cNvGraphicFramePr>
          <p:nvPr/>
        </p:nvGraphicFramePr>
        <p:xfrm>
          <a:off x="3235325" y="2093913"/>
          <a:ext cx="1566863" cy="763587"/>
        </p:xfrm>
        <a:graphic>
          <a:graphicData uri="http://schemas.openxmlformats.org/presentationml/2006/ole">
            <p:oleObj spid="_x0000_s19461" r:id="rId6" imgW="869786" imgH="422198" progId="Equation.3">
              <p:embed/>
            </p:oleObj>
          </a:graphicData>
        </a:graphic>
      </p:graphicFrame>
      <p:sp>
        <p:nvSpPr>
          <p:cNvPr id="19487" name="Rectangle 13"/>
          <p:cNvSpPr>
            <a:spLocks noChangeArrowheads="1"/>
          </p:cNvSpPr>
          <p:nvPr/>
        </p:nvSpPr>
        <p:spPr bwMode="auto">
          <a:xfrm>
            <a:off x="39862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3805" name="对象 33804"/>
          <p:cNvGraphicFramePr>
            <a:graphicFrameLocks noChangeAspect="1"/>
          </p:cNvGraphicFramePr>
          <p:nvPr/>
        </p:nvGraphicFramePr>
        <p:xfrm>
          <a:off x="2055813" y="4364038"/>
          <a:ext cx="1687512" cy="806450"/>
        </p:xfrm>
        <a:graphic>
          <a:graphicData uri="http://schemas.openxmlformats.org/presentationml/2006/ole">
            <p:oleObj spid="_x0000_s19462" r:id="rId7" imgW="882844" imgH="422198" progId="Equation.3">
              <p:embed/>
            </p:oleObj>
          </a:graphicData>
        </a:graphic>
      </p:graphicFrame>
      <p:sp>
        <p:nvSpPr>
          <p:cNvPr id="19488" name="Rectangle 15"/>
          <p:cNvSpPr>
            <a:spLocks noChangeArrowheads="1"/>
          </p:cNvSpPr>
          <p:nvPr/>
        </p:nvSpPr>
        <p:spPr bwMode="auto">
          <a:xfrm>
            <a:off x="398621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3807" name="对象 33806"/>
          <p:cNvGraphicFramePr>
            <a:graphicFrameLocks noChangeAspect="1"/>
          </p:cNvGraphicFramePr>
          <p:nvPr/>
        </p:nvGraphicFramePr>
        <p:xfrm>
          <a:off x="2025650" y="3378200"/>
          <a:ext cx="1704975" cy="749300"/>
        </p:xfrm>
        <a:graphic>
          <a:graphicData uri="http://schemas.openxmlformats.org/presentationml/2006/ole">
            <p:oleObj spid="_x0000_s19463" r:id="rId8" imgW="895539" imgH="396446" progId="Equation.3">
              <p:embed/>
            </p:oleObj>
          </a:graphicData>
        </a:graphic>
      </p:graphicFrame>
      <p:sp>
        <p:nvSpPr>
          <p:cNvPr id="19489" name="Rectangle 17"/>
          <p:cNvSpPr>
            <a:spLocks noChangeArrowheads="1"/>
          </p:cNvSpPr>
          <p:nvPr/>
        </p:nvSpPr>
        <p:spPr bwMode="auto">
          <a:xfrm>
            <a:off x="356235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149475" y="5516563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（7-8）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4489450" y="3362325"/>
            <a:ext cx="4170363" cy="2965450"/>
            <a:chOff x="5423" y="4142"/>
            <a:chExt cx="8975" cy="6549"/>
          </a:xfrm>
        </p:grpSpPr>
        <p:sp>
          <p:nvSpPr>
            <p:cNvPr id="19494" name="Rectangle 2"/>
            <p:cNvSpPr>
              <a:spLocks noChangeArrowheads="1"/>
            </p:cNvSpPr>
            <p:nvPr/>
          </p:nvSpPr>
          <p:spPr bwMode="auto">
            <a:xfrm>
              <a:off x="5422" y="7086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9495" name="Rectangle 3"/>
            <p:cNvSpPr>
              <a:spLocks noChangeArrowheads="1"/>
            </p:cNvSpPr>
            <p:nvPr/>
          </p:nvSpPr>
          <p:spPr bwMode="auto">
            <a:xfrm>
              <a:off x="5512" y="7034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Tahoma" pitchFamily="34" charset="0"/>
              </a:endParaRPr>
            </a:p>
          </p:txBody>
        </p:sp>
        <p:graphicFrame>
          <p:nvGraphicFramePr>
            <p:cNvPr id="19464" name="Object 13"/>
            <p:cNvGraphicFramePr>
              <a:graphicFrameLocks/>
            </p:cNvGraphicFramePr>
            <p:nvPr/>
          </p:nvGraphicFramePr>
          <p:xfrm>
            <a:off x="6405" y="4141"/>
            <a:ext cx="7482" cy="5757"/>
          </p:xfrm>
          <a:graphic>
            <a:graphicData uri="http://schemas.openxmlformats.org/presentationml/2006/ole">
              <p:oleObj spid="_x0000_s19464" r:id="rId9" imgW="11658600" imgH="5076720" progId="">
                <p:embed/>
              </p:oleObj>
            </a:graphicData>
          </a:graphic>
        </p:graphicFrame>
        <p:sp>
          <p:nvSpPr>
            <p:cNvPr id="19496" name="Rectangle 14"/>
            <p:cNvSpPr>
              <a:spLocks noChangeArrowheads="1"/>
            </p:cNvSpPr>
            <p:nvPr/>
          </p:nvSpPr>
          <p:spPr bwMode="auto">
            <a:xfrm>
              <a:off x="6632" y="4654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9497" name="Rectangle 15"/>
            <p:cNvSpPr>
              <a:spLocks noChangeArrowheads="1"/>
            </p:cNvSpPr>
            <p:nvPr/>
          </p:nvSpPr>
          <p:spPr bwMode="auto">
            <a:xfrm>
              <a:off x="6722" y="4599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Tahoma" pitchFamily="34" charset="0"/>
              </a:endParaRPr>
            </a:p>
          </p:txBody>
        </p:sp>
        <p:graphicFrame>
          <p:nvGraphicFramePr>
            <p:cNvPr id="19465" name="对象 50191"/>
            <p:cNvGraphicFramePr>
              <a:graphicFrameLocks noChangeAspect="1"/>
            </p:cNvGraphicFramePr>
            <p:nvPr/>
          </p:nvGraphicFramePr>
          <p:xfrm>
            <a:off x="9012" y="5094"/>
            <a:ext cx="435" cy="455"/>
          </p:xfrm>
          <a:graphic>
            <a:graphicData uri="http://schemas.openxmlformats.org/presentationml/2006/ole">
              <p:oleObj spid="_x0000_s19465" r:id="rId10" imgW="139639" imgH="153921" progId="Equation.3">
                <p:embed/>
              </p:oleObj>
            </a:graphicData>
          </a:graphic>
        </p:graphicFrame>
        <p:graphicFrame>
          <p:nvGraphicFramePr>
            <p:cNvPr id="19466" name="对象 50192"/>
            <p:cNvGraphicFramePr>
              <a:graphicFrameLocks noChangeAspect="1"/>
            </p:cNvGraphicFramePr>
            <p:nvPr/>
          </p:nvGraphicFramePr>
          <p:xfrm>
            <a:off x="8262" y="5549"/>
            <a:ext cx="522" cy="540"/>
          </p:xfrm>
          <a:graphic>
            <a:graphicData uri="http://schemas.openxmlformats.org/presentationml/2006/ole">
              <p:oleObj spid="_x0000_s19466" r:id="rId11" imgW="165295" imgH="178972" progId="Equation.3">
                <p:embed/>
              </p:oleObj>
            </a:graphicData>
          </a:graphic>
        </p:graphicFrame>
        <p:graphicFrame>
          <p:nvGraphicFramePr>
            <p:cNvPr id="19467" name="对象 50193"/>
            <p:cNvGraphicFramePr>
              <a:graphicFrameLocks noChangeAspect="1"/>
            </p:cNvGraphicFramePr>
            <p:nvPr/>
          </p:nvGraphicFramePr>
          <p:xfrm>
            <a:off x="8262" y="7404"/>
            <a:ext cx="522" cy="540"/>
          </p:xfrm>
          <a:graphic>
            <a:graphicData uri="http://schemas.openxmlformats.org/presentationml/2006/ole">
              <p:oleObj spid="_x0000_s19467" r:id="rId12" imgW="165295" imgH="178972" progId="Equation.3">
                <p:embed/>
              </p:oleObj>
            </a:graphicData>
          </a:graphic>
        </p:graphicFrame>
        <p:graphicFrame>
          <p:nvGraphicFramePr>
            <p:cNvPr id="19468" name="对象 50194"/>
            <p:cNvGraphicFramePr>
              <a:graphicFrameLocks noChangeAspect="1"/>
            </p:cNvGraphicFramePr>
            <p:nvPr/>
          </p:nvGraphicFramePr>
          <p:xfrm>
            <a:off x="10870" y="5549"/>
            <a:ext cx="522" cy="540"/>
          </p:xfrm>
          <a:graphic>
            <a:graphicData uri="http://schemas.openxmlformats.org/presentationml/2006/ole">
              <p:oleObj spid="_x0000_s19468" r:id="rId13" imgW="165295" imgH="178972" progId="Equation.3">
                <p:embed/>
              </p:oleObj>
            </a:graphicData>
          </a:graphic>
        </p:graphicFrame>
        <p:graphicFrame>
          <p:nvGraphicFramePr>
            <p:cNvPr id="19469" name="对象 50195"/>
            <p:cNvGraphicFramePr>
              <a:graphicFrameLocks noChangeAspect="1"/>
            </p:cNvGraphicFramePr>
            <p:nvPr/>
          </p:nvGraphicFramePr>
          <p:xfrm>
            <a:off x="9082" y="6194"/>
            <a:ext cx="610" cy="540"/>
          </p:xfrm>
          <a:graphic>
            <a:graphicData uri="http://schemas.openxmlformats.org/presentationml/2006/ole">
              <p:oleObj spid="_x0000_s19469" r:id="rId14" imgW="191260" imgH="177681" progId="Equation.3">
                <p:embed/>
              </p:oleObj>
            </a:graphicData>
          </a:graphic>
        </p:graphicFrame>
        <p:graphicFrame>
          <p:nvGraphicFramePr>
            <p:cNvPr id="19470" name="对象 50196"/>
            <p:cNvGraphicFramePr>
              <a:graphicFrameLocks noChangeAspect="1"/>
            </p:cNvGraphicFramePr>
            <p:nvPr/>
          </p:nvGraphicFramePr>
          <p:xfrm>
            <a:off x="11890" y="7249"/>
            <a:ext cx="610" cy="540"/>
          </p:xfrm>
          <a:graphic>
            <a:graphicData uri="http://schemas.openxmlformats.org/presentationml/2006/ole">
              <p:oleObj spid="_x0000_s19470" r:id="rId15" imgW="191260" imgH="177681" progId="Equation.3">
                <p:embed/>
              </p:oleObj>
            </a:graphicData>
          </a:graphic>
        </p:graphicFrame>
        <p:graphicFrame>
          <p:nvGraphicFramePr>
            <p:cNvPr id="19471" name="对象 50197"/>
            <p:cNvGraphicFramePr>
              <a:graphicFrameLocks noChangeAspect="1"/>
            </p:cNvGraphicFramePr>
            <p:nvPr/>
          </p:nvGraphicFramePr>
          <p:xfrm>
            <a:off x="10032" y="8424"/>
            <a:ext cx="610" cy="540"/>
          </p:xfrm>
          <a:graphic>
            <a:graphicData uri="http://schemas.openxmlformats.org/presentationml/2006/ole">
              <p:oleObj spid="_x0000_s19471" r:id="rId16" imgW="191260" imgH="177681" progId="Equation.3">
                <p:embed/>
              </p:oleObj>
            </a:graphicData>
          </a:graphic>
        </p:graphicFrame>
        <p:sp>
          <p:nvSpPr>
            <p:cNvPr id="19498" name="Line 23"/>
            <p:cNvSpPr>
              <a:spLocks noChangeShapeType="1"/>
            </p:cNvSpPr>
            <p:nvPr/>
          </p:nvSpPr>
          <p:spPr bwMode="auto">
            <a:xfrm>
              <a:off x="9622" y="6734"/>
              <a:ext cx="17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24"/>
            <p:cNvSpPr>
              <a:spLocks noChangeShapeType="1"/>
            </p:cNvSpPr>
            <p:nvPr/>
          </p:nvSpPr>
          <p:spPr bwMode="auto">
            <a:xfrm>
              <a:off x="9622" y="6751"/>
              <a:ext cx="2" cy="1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25"/>
            <p:cNvSpPr>
              <a:spLocks noChangeShapeType="1"/>
            </p:cNvSpPr>
            <p:nvPr/>
          </p:nvSpPr>
          <p:spPr bwMode="auto">
            <a:xfrm flipV="1">
              <a:off x="9625" y="5549"/>
              <a:ext cx="0" cy="1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26"/>
            <p:cNvSpPr>
              <a:spLocks noChangeShapeType="1"/>
            </p:cNvSpPr>
            <p:nvPr/>
          </p:nvSpPr>
          <p:spPr bwMode="auto">
            <a:xfrm flipV="1">
              <a:off x="8785" y="5549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双箭头 1979"/>
            <p:cNvSpPr>
              <a:spLocks noChangeShapeType="1"/>
            </p:cNvSpPr>
            <p:nvPr/>
          </p:nvSpPr>
          <p:spPr bwMode="auto">
            <a:xfrm>
              <a:off x="8785" y="5704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28"/>
            <p:cNvSpPr>
              <a:spLocks noChangeShapeType="1"/>
            </p:cNvSpPr>
            <p:nvPr/>
          </p:nvSpPr>
          <p:spPr bwMode="auto">
            <a:xfrm flipH="1">
              <a:off x="7990" y="6734"/>
              <a:ext cx="1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29"/>
            <p:cNvSpPr>
              <a:spLocks noChangeShapeType="1"/>
            </p:cNvSpPr>
            <p:nvPr/>
          </p:nvSpPr>
          <p:spPr bwMode="auto">
            <a:xfrm flipH="1">
              <a:off x="7990" y="6089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双箭头 1982"/>
            <p:cNvSpPr>
              <a:spLocks noChangeShapeType="1"/>
            </p:cNvSpPr>
            <p:nvPr/>
          </p:nvSpPr>
          <p:spPr bwMode="auto">
            <a:xfrm>
              <a:off x="8262" y="6089"/>
              <a:ext cx="2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2" name="对象 50206"/>
            <p:cNvGraphicFramePr>
              <a:graphicFrameLocks noChangeAspect="1"/>
            </p:cNvGraphicFramePr>
            <p:nvPr/>
          </p:nvGraphicFramePr>
          <p:xfrm>
            <a:off x="7775" y="6194"/>
            <a:ext cx="390" cy="455"/>
          </p:xfrm>
          <a:graphic>
            <a:graphicData uri="http://schemas.openxmlformats.org/presentationml/2006/ole">
              <p:oleObj spid="_x0000_s19472" r:id="rId17" imgW="125755" imgH="153921" progId="Equation.3">
                <p:embed/>
              </p:oleObj>
            </a:graphicData>
          </a:graphic>
        </p:graphicFrame>
        <p:sp>
          <p:nvSpPr>
            <p:cNvPr id="19506" name="Line 32"/>
            <p:cNvSpPr>
              <a:spLocks noChangeShapeType="1"/>
            </p:cNvSpPr>
            <p:nvPr/>
          </p:nvSpPr>
          <p:spPr bwMode="auto">
            <a:xfrm flipV="1">
              <a:off x="11392" y="5549"/>
              <a:ext cx="2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33"/>
            <p:cNvSpPr>
              <a:spLocks noChangeShapeType="1"/>
            </p:cNvSpPr>
            <p:nvPr/>
          </p:nvSpPr>
          <p:spPr bwMode="auto">
            <a:xfrm flipV="1">
              <a:off x="12185" y="5364"/>
              <a:ext cx="2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双箭头 1986"/>
            <p:cNvSpPr>
              <a:spLocks noChangeShapeType="1"/>
            </p:cNvSpPr>
            <p:nvPr/>
          </p:nvSpPr>
          <p:spPr bwMode="auto">
            <a:xfrm>
              <a:off x="11392" y="5816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3" name="对象 50210"/>
            <p:cNvGraphicFramePr>
              <a:graphicFrameLocks noChangeAspect="1"/>
            </p:cNvGraphicFramePr>
            <p:nvPr/>
          </p:nvGraphicFramePr>
          <p:xfrm>
            <a:off x="10940" y="4794"/>
            <a:ext cx="1437" cy="1020"/>
          </p:xfrm>
          <a:graphic>
            <a:graphicData uri="http://schemas.openxmlformats.org/presentationml/2006/ole">
              <p:oleObj spid="_x0000_s19473" r:id="rId18" imgW="620473" imgH="400577" progId="Equation.3">
                <p:embed/>
              </p:oleObj>
            </a:graphicData>
          </a:graphic>
        </p:graphicFrame>
        <p:sp>
          <p:nvSpPr>
            <p:cNvPr id="19509" name="Line 36"/>
            <p:cNvSpPr>
              <a:spLocks noChangeShapeType="1"/>
            </p:cNvSpPr>
            <p:nvPr/>
          </p:nvSpPr>
          <p:spPr bwMode="auto">
            <a:xfrm flipH="1">
              <a:off x="8165" y="7986"/>
              <a:ext cx="62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 flipH="1">
              <a:off x="8165" y="8651"/>
              <a:ext cx="1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双箭头 1990"/>
            <p:cNvSpPr>
              <a:spLocks noChangeShapeType="1"/>
            </p:cNvSpPr>
            <p:nvPr/>
          </p:nvSpPr>
          <p:spPr bwMode="auto">
            <a:xfrm>
              <a:off x="8557" y="8074"/>
              <a:ext cx="2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4" name="对象 50214"/>
            <p:cNvGraphicFramePr>
              <a:graphicFrameLocks noChangeAspect="1"/>
            </p:cNvGraphicFramePr>
            <p:nvPr/>
          </p:nvGraphicFramePr>
          <p:xfrm>
            <a:off x="7197" y="7876"/>
            <a:ext cx="1272" cy="882"/>
          </p:xfrm>
          <a:graphic>
            <a:graphicData uri="http://schemas.openxmlformats.org/presentationml/2006/ole">
              <p:oleObj spid="_x0000_s19474" r:id="rId19" imgW="607645" imgH="426598" progId="Equation.3">
                <p:embed/>
              </p:oleObj>
            </a:graphicData>
          </a:graphic>
        </p:graphicFrame>
        <p:sp>
          <p:nvSpPr>
            <p:cNvPr id="19512" name="Line 40"/>
            <p:cNvSpPr>
              <a:spLocks noChangeShapeType="1"/>
            </p:cNvSpPr>
            <p:nvPr/>
          </p:nvSpPr>
          <p:spPr bwMode="auto">
            <a:xfrm>
              <a:off x="10032" y="8651"/>
              <a:ext cx="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41"/>
            <p:cNvSpPr>
              <a:spLocks noChangeShapeType="1"/>
            </p:cNvSpPr>
            <p:nvPr/>
          </p:nvSpPr>
          <p:spPr bwMode="auto">
            <a:xfrm>
              <a:off x="8785" y="8059"/>
              <a:ext cx="2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双箭头 1994"/>
            <p:cNvSpPr>
              <a:spLocks noChangeShapeType="1"/>
            </p:cNvSpPr>
            <p:nvPr/>
          </p:nvSpPr>
          <p:spPr bwMode="auto">
            <a:xfrm>
              <a:off x="8785" y="9331"/>
              <a:ext cx="124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5" name="对象 50218"/>
            <p:cNvGraphicFramePr>
              <a:graphicFrameLocks noChangeAspect="1"/>
            </p:cNvGraphicFramePr>
            <p:nvPr/>
          </p:nvGraphicFramePr>
          <p:xfrm>
            <a:off x="8787" y="9559"/>
            <a:ext cx="1355" cy="1132"/>
          </p:xfrm>
          <a:graphic>
            <a:graphicData uri="http://schemas.openxmlformats.org/presentationml/2006/ole">
              <p:oleObj spid="_x0000_s19475" r:id="rId20" imgW="620473" imgH="426598" progId="Equation.3">
                <p:embed/>
              </p:oleObj>
            </a:graphicData>
          </a:graphic>
        </p:graphicFrame>
        <p:sp>
          <p:nvSpPr>
            <p:cNvPr id="19515" name="Line 44"/>
            <p:cNvSpPr>
              <a:spLocks noChangeShapeType="1"/>
            </p:cNvSpPr>
            <p:nvPr/>
          </p:nvSpPr>
          <p:spPr bwMode="auto">
            <a:xfrm>
              <a:off x="11392" y="6089"/>
              <a:ext cx="17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45"/>
            <p:cNvSpPr>
              <a:spLocks noChangeShapeType="1"/>
            </p:cNvSpPr>
            <p:nvPr/>
          </p:nvSpPr>
          <p:spPr bwMode="auto">
            <a:xfrm>
              <a:off x="12187" y="7064"/>
              <a:ext cx="90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双箭头 1998"/>
            <p:cNvSpPr>
              <a:spLocks noChangeShapeType="1"/>
            </p:cNvSpPr>
            <p:nvPr/>
          </p:nvSpPr>
          <p:spPr bwMode="auto">
            <a:xfrm>
              <a:off x="12755" y="6089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6" name="对象 50222"/>
            <p:cNvGraphicFramePr>
              <a:graphicFrameLocks noChangeAspect="1"/>
            </p:cNvGraphicFramePr>
            <p:nvPr/>
          </p:nvGraphicFramePr>
          <p:xfrm>
            <a:off x="12870" y="6009"/>
            <a:ext cx="1527" cy="1132"/>
          </p:xfrm>
          <a:graphic>
            <a:graphicData uri="http://schemas.openxmlformats.org/presentationml/2006/ole">
              <p:oleObj spid="_x0000_s19476" r:id="rId21" imgW="594452" imgH="400577" progId="Equation.3">
                <p:embed/>
              </p:oleObj>
            </a:graphicData>
          </a:graphic>
        </p:graphicFrame>
        <p:cxnSp>
          <p:nvCxnSpPr>
            <p:cNvPr id="19518" name="AutoShape 48"/>
            <p:cNvCxnSpPr>
              <a:cxnSpLocks noChangeShapeType="1"/>
            </p:cNvCxnSpPr>
            <p:nvPr/>
          </p:nvCxnSpPr>
          <p:spPr bwMode="auto">
            <a:xfrm>
              <a:off x="10430" y="6394"/>
              <a:ext cx="212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519" name="AutoShape 49"/>
            <p:cNvCxnSpPr>
              <a:cxnSpLocks noChangeShapeType="1"/>
            </p:cNvCxnSpPr>
            <p:nvPr/>
          </p:nvCxnSpPr>
          <p:spPr bwMode="auto">
            <a:xfrm flipV="1">
              <a:off x="10415" y="6896"/>
              <a:ext cx="227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520" name="AutoShape 50"/>
            <p:cNvCxnSpPr>
              <a:cxnSpLocks noChangeShapeType="1"/>
            </p:cNvCxnSpPr>
            <p:nvPr/>
          </p:nvCxnSpPr>
          <p:spPr bwMode="auto">
            <a:xfrm>
              <a:off x="9012" y="7771"/>
              <a:ext cx="567" cy="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521" name="箭头 2006"/>
            <p:cNvSpPr>
              <a:spLocks noChangeShapeType="1"/>
            </p:cNvSpPr>
            <p:nvPr/>
          </p:nvSpPr>
          <p:spPr bwMode="auto">
            <a:xfrm flipH="1">
              <a:off x="9920" y="7614"/>
              <a:ext cx="4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7" name="对象 50227"/>
            <p:cNvGraphicFramePr>
              <a:graphicFrameLocks noChangeAspect="1"/>
            </p:cNvGraphicFramePr>
            <p:nvPr/>
          </p:nvGraphicFramePr>
          <p:xfrm>
            <a:off x="10662" y="6271"/>
            <a:ext cx="522" cy="455"/>
          </p:xfrm>
          <a:graphic>
            <a:graphicData uri="http://schemas.openxmlformats.org/presentationml/2006/ole">
              <p:oleObj spid="_x0000_s19477" r:id="rId22" imgW="166649" imgH="152860" progId="Equation.3">
                <p:embed/>
              </p:oleObj>
            </a:graphicData>
          </a:graphic>
        </p:graphicFrame>
        <p:graphicFrame>
          <p:nvGraphicFramePr>
            <p:cNvPr id="19478" name="对象 50228"/>
            <p:cNvGraphicFramePr>
              <a:graphicFrameLocks noChangeAspect="1"/>
            </p:cNvGraphicFramePr>
            <p:nvPr/>
          </p:nvGraphicFramePr>
          <p:xfrm>
            <a:off x="9982" y="7726"/>
            <a:ext cx="522" cy="662"/>
          </p:xfrm>
          <a:graphic>
            <a:graphicData uri="http://schemas.openxmlformats.org/presentationml/2006/ole">
              <p:oleObj spid="_x0000_s19478" r:id="rId23" imgW="163479" imgH="217972" progId="Equation.3">
                <p:embed/>
              </p:oleObj>
            </a:graphicData>
          </a:graphic>
        </p:graphicFrame>
        <p:graphicFrame>
          <p:nvGraphicFramePr>
            <p:cNvPr id="19479" name="对象 50229"/>
            <p:cNvGraphicFramePr>
              <a:graphicFrameLocks noChangeAspect="1"/>
            </p:cNvGraphicFramePr>
            <p:nvPr/>
          </p:nvGraphicFramePr>
          <p:xfrm>
            <a:off x="10000" y="5616"/>
            <a:ext cx="652" cy="577"/>
          </p:xfrm>
          <a:graphic>
            <a:graphicData uri="http://schemas.openxmlformats.org/presentationml/2006/ole">
              <p:oleObj spid="_x0000_s19479" r:id="rId24" imgW="204965" imgH="191017" progId="Equation.3">
                <p:embed/>
              </p:oleObj>
            </a:graphicData>
          </a:graphic>
        </p:graphicFrame>
        <p:graphicFrame>
          <p:nvGraphicFramePr>
            <p:cNvPr id="19480" name="对象 50230"/>
            <p:cNvGraphicFramePr>
              <a:graphicFrameLocks noChangeAspect="1"/>
            </p:cNvGraphicFramePr>
            <p:nvPr/>
          </p:nvGraphicFramePr>
          <p:xfrm>
            <a:off x="8092" y="6769"/>
            <a:ext cx="695" cy="660"/>
          </p:xfrm>
          <a:graphic>
            <a:graphicData uri="http://schemas.openxmlformats.org/presentationml/2006/ole">
              <p:oleObj spid="_x0000_s19480" r:id="rId25" imgW="217972" imgH="217972" progId="Equation.3">
                <p:embed/>
              </p:oleObj>
            </a:graphicData>
          </a:graphic>
        </p:graphicFrame>
        <p:sp>
          <p:nvSpPr>
            <p:cNvPr id="19522" name="Line 56"/>
            <p:cNvSpPr>
              <a:spLocks noChangeShapeType="1"/>
            </p:cNvSpPr>
            <p:nvPr/>
          </p:nvSpPr>
          <p:spPr bwMode="auto">
            <a:xfrm>
              <a:off x="8787" y="6116"/>
              <a:ext cx="0" cy="18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57"/>
            <p:cNvSpPr>
              <a:spLocks noChangeShapeType="1"/>
            </p:cNvSpPr>
            <p:nvPr/>
          </p:nvSpPr>
          <p:spPr bwMode="auto">
            <a:xfrm>
              <a:off x="8787" y="6116"/>
              <a:ext cx="26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6" cstate="print"/>
          <a:srcRect l="11382" t="17860" r="26477" b="20781"/>
          <a:stretch>
            <a:fillRect/>
          </a:stretch>
        </p:blipFill>
        <p:spPr bwMode="auto">
          <a:xfrm>
            <a:off x="765175" y="3079750"/>
            <a:ext cx="7172325" cy="305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9481" name="Picture 25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428697" y="514591"/>
            <a:ext cx="3215269" cy="27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9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500063" y="1323975"/>
            <a:ext cx="3995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空间问题的位移边界条件：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6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819" name="对象 34818"/>
          <p:cNvGraphicFramePr>
            <a:graphicFrameLocks noChangeAspect="1"/>
          </p:cNvGraphicFramePr>
          <p:nvPr/>
        </p:nvGraphicFramePr>
        <p:xfrm>
          <a:off x="1285875" y="1828800"/>
          <a:ext cx="6229350" cy="442913"/>
        </p:xfrm>
        <a:graphic>
          <a:graphicData uri="http://schemas.openxmlformats.org/presentationml/2006/ole">
            <p:oleObj spid="_x0000_s20482" r:id="rId3" imgW="3200400" imgH="228600" progId="Equation.3">
              <p:embed/>
            </p:oleObj>
          </a:graphicData>
        </a:graphic>
      </p:graphicFrame>
      <p:graphicFrame>
        <p:nvGraphicFramePr>
          <p:cNvPr id="34820" name="对象 34819"/>
          <p:cNvGraphicFramePr>
            <a:graphicFrameLocks noChangeAspect="1"/>
          </p:cNvGraphicFramePr>
          <p:nvPr/>
        </p:nvGraphicFramePr>
        <p:xfrm>
          <a:off x="1571625" y="2506663"/>
          <a:ext cx="5643563" cy="808037"/>
        </p:xfrm>
        <a:graphic>
          <a:graphicData uri="http://schemas.openxmlformats.org/presentationml/2006/ole">
            <p:oleObj spid="_x0000_s20483" r:id="rId4" imgW="2806560" imgH="444240" progId="Equation.3">
              <p:embed/>
            </p:oleObj>
          </a:graphicData>
        </a:graphic>
      </p:graphicFrame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323850" y="2636838"/>
            <a:ext cx="1174750" cy="461962"/>
          </a:xfrm>
          <a:prstGeom prst="rect">
            <a:avLst/>
          </a:prstGeom>
          <a:solidFill>
            <a:srgbClr val="CC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体</a:t>
            </a:r>
            <a:r>
              <a:rPr lang="zh-TW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应变</a:t>
            </a:r>
            <a:r>
              <a:rPr lang="zh-CN" altLang="en-US" sz="1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6143625" y="5500688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latin typeface="Tahoma" pitchFamily="34" charset="0"/>
              </a:rPr>
              <a:t>(7-11)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8064500" y="45720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latin typeface="Tahoma" pitchFamily="34" charset="0"/>
                <a:sym typeface="Arial" pitchFamily="34" charset="0"/>
              </a:rPr>
              <a:t>(7-10)</a:t>
            </a:r>
          </a:p>
        </p:txBody>
      </p:sp>
      <p:graphicFrame>
        <p:nvGraphicFramePr>
          <p:cNvPr id="34825" name="对象 34824"/>
          <p:cNvGraphicFramePr>
            <a:graphicFrameLocks noChangeAspect="1"/>
          </p:cNvGraphicFramePr>
          <p:nvPr/>
        </p:nvGraphicFramePr>
        <p:xfrm>
          <a:off x="1785938" y="3481388"/>
          <a:ext cx="5072062" cy="1392237"/>
        </p:xfrm>
        <a:graphic>
          <a:graphicData uri="http://schemas.openxmlformats.org/presentationml/2006/ole">
            <p:oleObj spid="_x0000_s20484" r:id="rId5" imgW="2590560" imgH="736560" progId="Equation.3">
              <p:embed/>
            </p:oleObj>
          </a:graphicData>
        </a:graphic>
      </p:graphicFrame>
      <p:graphicFrame>
        <p:nvGraphicFramePr>
          <p:cNvPr id="34826" name="对象 34825"/>
          <p:cNvGraphicFramePr>
            <a:graphicFrameLocks noChangeAspect="1"/>
          </p:cNvGraphicFramePr>
          <p:nvPr/>
        </p:nvGraphicFramePr>
        <p:xfrm>
          <a:off x="1785938" y="5068888"/>
          <a:ext cx="2273300" cy="831850"/>
        </p:xfrm>
        <a:graphic>
          <a:graphicData uri="http://schemas.openxmlformats.org/presentationml/2006/ole">
            <p:oleObj spid="_x0000_s20485" r:id="rId6" imgW="1110963" imgH="421362" progId="Equation.3">
              <p:embed/>
            </p:oleObj>
          </a:graphicData>
        </a:graphic>
      </p:graphicFrame>
      <p:sp>
        <p:nvSpPr>
          <p:cNvPr id="34827" name="Rectangle 2"/>
          <p:cNvSpPr/>
          <p:nvPr/>
        </p:nvSpPr>
        <p:spPr>
          <a:xfrm>
            <a:off x="323850" y="612775"/>
            <a:ext cx="4835525" cy="601663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-4</a:t>
            </a:r>
            <a:r>
              <a:rPr lang="en-US" altLang="x-none" sz="30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30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几何方程及物理方程</a:t>
            </a:r>
            <a:endParaRPr lang="zh-CN" altLang="en-US" sz="30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0491" name="直接连接符 12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ldLvl="0" animBg="1"/>
      <p:bldP spid="34823" grpId="0" bldLvl="0"/>
      <p:bldP spid="34824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23850" y="1500188"/>
            <a:ext cx="22479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物理方程</a:t>
            </a:r>
            <a:endParaRPr lang="en-US" altLang="zh-CN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广义胡克定律</a:t>
            </a:r>
            <a:r>
              <a:rPr lang="en-US" altLang="zh-CN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2643188" y="1398588"/>
          <a:ext cx="5540375" cy="1863725"/>
        </p:xfrm>
        <a:graphic>
          <a:graphicData uri="http://schemas.openxmlformats.org/presentationml/2006/ole">
            <p:oleObj spid="_x0000_s21506" name="公式" r:id="rId3" imgW="3479760" imgH="1244520" progId="Equation.3">
              <p:embed/>
            </p:oleObj>
          </a:graphicData>
        </a:graphic>
      </p:graphicFrame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286750" y="2143125"/>
            <a:ext cx="1000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ahoma" pitchFamily="34" charset="0"/>
              </a:rPr>
              <a:t>(7-12)</a:t>
            </a:r>
          </a:p>
        </p:txBody>
      </p:sp>
      <p:sp>
        <p:nvSpPr>
          <p:cNvPr id="35845" name="Rectangle 2"/>
          <p:cNvSpPr/>
          <p:nvPr/>
        </p:nvSpPr>
        <p:spPr>
          <a:xfrm>
            <a:off x="323850" y="612775"/>
            <a:ext cx="4835525" cy="601663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-4</a:t>
            </a:r>
            <a:r>
              <a:rPr lang="en-US" altLang="x-none" sz="30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30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几何方程及物理方程</a:t>
            </a:r>
            <a:endParaRPr lang="zh-CN" altLang="en-US" sz="30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1514" name="直接连接符 6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>
          <a:xfrm>
            <a:off x="395288" y="3311525"/>
            <a:ext cx="8462962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" name="对象 36865"/>
          <p:cNvGraphicFramePr>
            <a:graphicFrameLocks noChangeAspect="1"/>
          </p:cNvGraphicFramePr>
          <p:nvPr/>
        </p:nvGraphicFramePr>
        <p:xfrm>
          <a:off x="2251075" y="5245100"/>
          <a:ext cx="1624013" cy="796925"/>
        </p:xfrm>
        <a:graphic>
          <a:graphicData uri="http://schemas.openxmlformats.org/presentationml/2006/ole">
            <p:oleObj spid="_x0000_s21507" r:id="rId4" imgW="804353" imgH="395661" progId="Equation.3">
              <p:embed/>
            </p:oleObj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3850" y="5373688"/>
            <a:ext cx="1595438" cy="639762"/>
          </a:xfrm>
          <a:prstGeom prst="rect">
            <a:avLst/>
          </a:prstGeom>
          <a:solidFill>
            <a:srgbClr val="CC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chemeClr val="tx2"/>
                </a:solidFill>
                <a:latin typeface="宋体" pitchFamily="2" charset="-122"/>
              </a:rPr>
              <a:t>体积应变与体应力的关系</a:t>
            </a:r>
            <a:r>
              <a:rPr lang="zh-CN" altLang="en-US" b="1">
                <a:solidFill>
                  <a:schemeClr val="tx2"/>
                </a:solidFill>
                <a:latin typeface="Tahoma" pitchFamily="34" charset="0"/>
              </a:rPr>
              <a:t> </a:t>
            </a:r>
          </a:p>
        </p:txBody>
      </p:sp>
      <p:graphicFrame>
        <p:nvGraphicFramePr>
          <p:cNvPr id="11" name="对象 36867"/>
          <p:cNvGraphicFramePr>
            <a:graphicFrameLocks noChangeAspect="1"/>
          </p:cNvGraphicFramePr>
          <p:nvPr/>
        </p:nvGraphicFramePr>
        <p:xfrm>
          <a:off x="2251075" y="3559175"/>
          <a:ext cx="4535488" cy="827088"/>
        </p:xfrm>
        <a:graphic>
          <a:graphicData uri="http://schemas.openxmlformats.org/presentationml/2006/ole">
            <p:oleObj spid="_x0000_s21508" r:id="rId5" imgW="2158063" imgH="393529" progId="Equation.3">
              <p:embed/>
            </p:oleObj>
          </a:graphicData>
        </a:graphic>
      </p:graphicFrame>
      <p:graphicFrame>
        <p:nvGraphicFramePr>
          <p:cNvPr id="12" name="对象 36868"/>
          <p:cNvGraphicFramePr>
            <a:graphicFrameLocks noChangeAspect="1"/>
          </p:cNvGraphicFramePr>
          <p:nvPr/>
        </p:nvGraphicFramePr>
        <p:xfrm>
          <a:off x="2251075" y="4500563"/>
          <a:ext cx="2206625" cy="504825"/>
        </p:xfrm>
        <a:graphic>
          <a:graphicData uri="http://schemas.openxmlformats.org/presentationml/2006/ole">
            <p:oleObj spid="_x0000_s21509" r:id="rId6" imgW="1062867" imgH="243211" progId="Equation.3">
              <p:embed/>
            </p:oleObj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71500" y="4500563"/>
            <a:ext cx="1217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chemeClr val="tx2"/>
                </a:solidFill>
                <a:latin typeface="宋体" pitchFamily="2" charset="-122"/>
              </a:rPr>
              <a:t>体积应力</a:t>
            </a:r>
            <a:endParaRPr lang="zh-CN" altLang="en-US" sz="20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071938" y="5491163"/>
            <a:ext cx="1087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ahoma" pitchFamily="34" charset="0"/>
              </a:rPr>
              <a:t>(7-13)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645150" y="5491163"/>
            <a:ext cx="1655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宋体" pitchFamily="2" charset="-122"/>
                <a:sym typeface="Arial" pitchFamily="34" charset="0"/>
              </a:rPr>
              <a:t>体积模量</a:t>
            </a:r>
          </a:p>
        </p:txBody>
      </p:sp>
      <p:graphicFrame>
        <p:nvGraphicFramePr>
          <p:cNvPr id="16" name="对象 36873"/>
          <p:cNvGraphicFramePr>
            <a:graphicFrameLocks/>
          </p:cNvGraphicFramePr>
          <p:nvPr/>
        </p:nvGraphicFramePr>
        <p:xfrm>
          <a:off x="6905625" y="5318125"/>
          <a:ext cx="792163" cy="723900"/>
        </p:xfrm>
        <a:graphic>
          <a:graphicData uri="http://schemas.openxmlformats.org/presentationml/2006/ole">
            <p:oleObj spid="_x0000_s21510" r:id="rId7" imgW="436451" imgH="423711" progId="Equation.3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71500" y="3857625"/>
            <a:ext cx="1217613" cy="400050"/>
          </a:xfrm>
          <a:prstGeom prst="rect">
            <a:avLst/>
          </a:prstGeom>
          <a:solidFill>
            <a:srgbClr val="BBDC1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chemeClr val="tx2"/>
                </a:solidFill>
                <a:latin typeface="宋体" pitchFamily="2" charset="-122"/>
              </a:rPr>
              <a:t>体积应变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/>
      <p:bldP spid="35844" grpId="0" bldLvl="0"/>
      <p:bldP spid="7" grpId="0" animBg="1"/>
      <p:bldP spid="10" grpId="0" animBg="1"/>
      <p:bldP spid="13" grpId="0"/>
      <p:bldP spid="14" grpId="0"/>
      <p:bldP spid="15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Rectangle 2"/>
          <p:cNvSpPr/>
          <p:nvPr/>
        </p:nvSpPr>
        <p:spPr>
          <a:xfrm>
            <a:off x="323850" y="612775"/>
            <a:ext cx="4835525" cy="601663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0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-4</a:t>
            </a:r>
            <a:r>
              <a:rPr lang="en-US" altLang="x-none" sz="30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30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几何方程及物理方程</a:t>
            </a:r>
            <a:endParaRPr lang="zh-CN" altLang="en-US" sz="30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2534" name="直接连接符 13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214313" y="3730625"/>
            <a:ext cx="2000250" cy="830263"/>
          </a:xfrm>
          <a:prstGeom prst="rect">
            <a:avLst/>
          </a:prstGeom>
          <a:solidFill>
            <a:srgbClr val="CC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rPr>
              <a:t>物理方程的另一种形式</a:t>
            </a:r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403225" y="1522413"/>
            <a:ext cx="18113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由（7-12）的第一式可得</a:t>
            </a:r>
          </a:p>
        </p:txBody>
      </p:sp>
      <p:graphicFrame>
        <p:nvGraphicFramePr>
          <p:cNvPr id="22530" name="对象 36878"/>
          <p:cNvGraphicFramePr>
            <a:graphicFrameLocks noChangeAspect="1"/>
          </p:cNvGraphicFramePr>
          <p:nvPr/>
        </p:nvGraphicFramePr>
        <p:xfrm>
          <a:off x="2439988" y="1593850"/>
          <a:ext cx="6132512" cy="695325"/>
        </p:xfrm>
        <a:graphic>
          <a:graphicData uri="http://schemas.openxmlformats.org/presentationml/2006/ole">
            <p:oleObj spid="_x0000_s22530" r:id="rId3" imgW="3452901" imgH="393529" progId="Equation.3">
              <p:embed/>
            </p:oleObj>
          </a:graphicData>
        </a:graphic>
      </p:graphicFrame>
      <p:graphicFrame>
        <p:nvGraphicFramePr>
          <p:cNvPr id="22531" name="对象 36879"/>
          <p:cNvGraphicFramePr>
            <a:graphicFrameLocks noChangeAspect="1"/>
          </p:cNvGraphicFramePr>
          <p:nvPr/>
        </p:nvGraphicFramePr>
        <p:xfrm>
          <a:off x="2439988" y="2373313"/>
          <a:ext cx="5589587" cy="844550"/>
        </p:xfrm>
        <a:graphic>
          <a:graphicData uri="http://schemas.openxmlformats.org/presentationml/2006/ole">
            <p:oleObj spid="_x0000_s22531" r:id="rId4" imgW="3009900" imgH="457200" progId="Equation.3">
              <p:embed/>
            </p:oleObj>
          </a:graphicData>
        </a:graphic>
      </p:graphicFrame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765175" y="2625725"/>
            <a:ext cx="1663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rPr>
              <a:t>求解得：</a:t>
            </a:r>
          </a:p>
        </p:txBody>
      </p:sp>
      <p:graphicFrame>
        <p:nvGraphicFramePr>
          <p:cNvPr id="22532" name="对象 37889"/>
          <p:cNvGraphicFramePr>
            <a:graphicFrameLocks noChangeAspect="1"/>
          </p:cNvGraphicFramePr>
          <p:nvPr/>
        </p:nvGraphicFramePr>
        <p:xfrm>
          <a:off x="2382838" y="3444875"/>
          <a:ext cx="5903912" cy="2341563"/>
        </p:xfrm>
        <a:graphic>
          <a:graphicData uri="http://schemas.openxmlformats.org/presentationml/2006/ole">
            <p:oleObj spid="_x0000_s22532" name="公式" r:id="rId5" imgW="3632040" imgH="1447560" progId="Equation.3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2286000" y="3302000"/>
            <a:ext cx="6357938" cy="444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9" name="Text Box 3"/>
          <p:cNvSpPr txBox="1">
            <a:spLocks noChangeArrowheads="1"/>
          </p:cNvSpPr>
          <p:nvPr/>
        </p:nvSpPr>
        <p:spPr bwMode="auto">
          <a:xfrm>
            <a:off x="7924800" y="5786438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ahoma" pitchFamily="34" charset="0"/>
              </a:rPr>
              <a:t>(7-14)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871788" y="10096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38917" name="Rectangle 5"/>
          <p:cNvSpPr/>
          <p:nvPr/>
        </p:nvSpPr>
        <p:spPr>
          <a:xfrm>
            <a:off x="261938" y="609600"/>
            <a:ext cx="4953000" cy="5334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595313" y="1428750"/>
            <a:ext cx="7818437" cy="1746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ts val="4300"/>
              </a:lnSpc>
              <a:defRPr/>
            </a:pPr>
            <a:r>
              <a:rPr lang="zh-CN" altLang="en-US" sz="24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空间</a:t>
            </a:r>
            <a:r>
              <a:rPr lang="zh-TW" altLang="en-US" sz="24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轴对称</a:t>
            </a:r>
            <a:r>
              <a:rPr lang="zh-CN" altLang="en-US" sz="24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问题</a:t>
            </a:r>
            <a:r>
              <a:rPr lang="zh-CN" altLang="en-US" sz="2400" b="1" noProof="1">
                <a:latin typeface="Times New Roman" panose="02020603050405020304" pitchFamily="18" charset="0"/>
                <a:ea typeface="楷体_GB2312" panose="02010609030101010101" pitchFamily="49" charset="-122"/>
                <a:cs typeface="+mn-ea"/>
              </a:rPr>
              <a:t>——</a:t>
            </a:r>
            <a:r>
              <a:rPr lang="zh-TW" altLang="en-US" sz="20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指物体的</a:t>
            </a:r>
            <a:r>
              <a:rPr lang="zh-TW" altLang="en-US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几何形状</a:t>
            </a:r>
            <a:r>
              <a:rPr lang="en-US" altLang="zh-CN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,</a:t>
            </a:r>
            <a:r>
              <a:rPr lang="zh-CN" altLang="en-US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约束情况以及所受的外力作用</a:t>
            </a:r>
            <a:r>
              <a:rPr lang="en-US" altLang="zh-CN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,</a:t>
            </a:r>
            <a:r>
              <a:rPr lang="zh-CN" altLang="en-US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都</a:t>
            </a:r>
            <a:r>
              <a:rPr lang="zh-TW" altLang="en-US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对称</a:t>
            </a:r>
            <a:r>
              <a:rPr lang="zh-CN" altLang="en-US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某</a:t>
            </a:r>
            <a:r>
              <a:rPr lang="zh-TW" altLang="en-US" sz="20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一轴</a:t>
            </a:r>
            <a:r>
              <a:rPr lang="zh-CN" altLang="zh-TW" sz="20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，凡通过对称轴的任何面都是对称面</a:t>
            </a:r>
            <a:r>
              <a:rPr lang="zh-CN" altLang="en-US" sz="20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。则所有的应力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,</a:t>
            </a:r>
            <a:r>
              <a:rPr lang="zh-CN" altLang="en-US" sz="20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形变和位移也就是对称于这一</a:t>
            </a:r>
            <a:r>
              <a:rPr lang="zh-CN" altLang="zh-TW" sz="2000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轴</a:t>
            </a:r>
            <a:r>
              <a:rPr lang="zh-CN" altLang="en-US" sz="2000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，</a:t>
            </a:r>
            <a:endParaRPr lang="zh-CN" altLang="en-US" sz="2000" b="1" noProof="1">
              <a:latin typeface="楷体_GB2312" panose="02010609030101010101" pitchFamily="49" charset="-122"/>
              <a:ea typeface="楷体_GB2312" panose="02010609030101010101" pitchFamily="49" charset="-122"/>
              <a:cs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595313" y="3714752"/>
            <a:ext cx="7818437" cy="64376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ts val="4300"/>
              </a:lnSpc>
              <a:defRPr/>
            </a:pPr>
            <a:r>
              <a:rPr lang="zh-CN" altLang="en-US" sz="2000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采用圆柱坐标系：  （</a:t>
            </a:r>
            <a:r>
              <a:rPr lang="el-GR" altLang="zh-CN" sz="2000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 </a:t>
            </a:r>
            <a:r>
              <a:rPr lang="el-GR" altLang="zh-CN" sz="2000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ρ</a:t>
            </a:r>
            <a:r>
              <a:rPr lang="zh-CN" altLang="en-US" sz="2000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，</a:t>
            </a:r>
            <a:r>
              <a:rPr lang="el-GR" altLang="zh-CN" sz="2000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 φ</a:t>
            </a:r>
            <a:r>
              <a:rPr lang="zh-CN" altLang="en-US" sz="2000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，</a:t>
            </a:r>
            <a:r>
              <a:rPr lang="en-US" altLang="zh-CN" sz="2000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z</a:t>
            </a:r>
            <a:r>
              <a:rPr lang="el-GR" altLang="zh-CN" sz="2000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 </a:t>
            </a:r>
            <a:r>
              <a:rPr lang="zh-CN" altLang="en-US" sz="2000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）</a:t>
            </a:r>
            <a:endParaRPr lang="zh-CN" altLang="en-US" sz="2000" b="1" noProof="1">
              <a:latin typeface="楷体_GB2312" panose="02010609030101010101" pitchFamily="49" charset="-122"/>
              <a:ea typeface="楷体_GB2312" panose="02010609030101010101" pitchFamily="49" charset="-122"/>
              <a:cs typeface="+mn-ea"/>
            </a:endParaRPr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75000"/>
            <a:ext cx="2952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62" name="对象 38920"/>
          <p:cNvGraphicFramePr>
            <a:graphicFrameLocks noChangeAspect="1"/>
          </p:cNvGraphicFramePr>
          <p:nvPr/>
        </p:nvGraphicFramePr>
        <p:xfrm>
          <a:off x="1373192" y="4500570"/>
          <a:ext cx="3270246" cy="492673"/>
        </p:xfrm>
        <a:graphic>
          <a:graphicData uri="http://schemas.openxmlformats.org/presentationml/2006/ole">
            <p:oleObj spid="_x0000_s92162" name="公式" r:id="rId4" imgW="1485720" imgH="241200" progId="Equation.3">
              <p:embed/>
            </p:oleObj>
          </a:graphicData>
        </a:graphic>
      </p:graphicFrame>
      <p:graphicFrame>
        <p:nvGraphicFramePr>
          <p:cNvPr id="92164" name="对象 38928"/>
          <p:cNvGraphicFramePr>
            <a:graphicFrameLocks noChangeAspect="1"/>
          </p:cNvGraphicFramePr>
          <p:nvPr/>
        </p:nvGraphicFramePr>
        <p:xfrm>
          <a:off x="1452569" y="5143512"/>
          <a:ext cx="3190869" cy="490537"/>
        </p:xfrm>
        <a:graphic>
          <a:graphicData uri="http://schemas.openxmlformats.org/presentationml/2006/ole">
            <p:oleObj spid="_x0000_s92164" name="公式" r:id="rId5" imgW="1434960" imgH="241200" progId="Equation.3">
              <p:embed/>
            </p:oleObj>
          </a:graphicData>
        </a:graphic>
      </p:graphicFrame>
      <p:graphicFrame>
        <p:nvGraphicFramePr>
          <p:cNvPr id="92166" name="对象 38930"/>
          <p:cNvGraphicFramePr>
            <a:graphicFrameLocks noChangeAspect="1"/>
          </p:cNvGraphicFramePr>
          <p:nvPr/>
        </p:nvGraphicFramePr>
        <p:xfrm>
          <a:off x="1500166" y="5772150"/>
          <a:ext cx="1549400" cy="442932"/>
        </p:xfrm>
        <a:graphic>
          <a:graphicData uri="http://schemas.openxmlformats.org/presentationml/2006/ole">
            <p:oleObj spid="_x0000_s92166" name="公式" r:id="rId6" imgW="698400" imgH="241200" progId="Equation.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595313" y="457940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应力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51435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应变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472" y="571501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位移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6596" y="2702478"/>
            <a:ext cx="291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仅是</a:t>
            </a:r>
            <a:r>
              <a:rPr lang="zh-CN" altLang="en-US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（</a:t>
            </a:r>
            <a:r>
              <a:rPr lang="el-GR" altLang="zh-CN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 </a:t>
            </a:r>
            <a:r>
              <a:rPr lang="el-GR" altLang="zh-CN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ρ</a:t>
            </a:r>
            <a:r>
              <a:rPr lang="zh-CN" altLang="en-US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，</a:t>
            </a:r>
            <a:r>
              <a:rPr lang="en-US" altLang="zh-CN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z</a:t>
            </a:r>
            <a:r>
              <a:rPr lang="el-GR" altLang="zh-CN" b="1" i="1" noProof="1" smtClean="0">
                <a:latin typeface="Times New Roman" pitchFamily="18" charset="0"/>
                <a:ea typeface="楷体_GB2312" panose="02010609030101010101" pitchFamily="49" charset="-122"/>
                <a:cs typeface="Times New Roman" pitchFamily="18" charset="0"/>
              </a:rPr>
              <a:t> </a:t>
            </a:r>
            <a:r>
              <a:rPr lang="zh-CN" altLang="en-US" b="1" noProof="1" smtClean="0"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）的函数。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2938467" y="785794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pic>
        <p:nvPicPr>
          <p:cNvPr id="23562" name="Picture 3"/>
          <p:cNvPicPr>
            <a:picLocks noChangeAspect="1" noChangeArrowheads="1"/>
          </p:cNvPicPr>
          <p:nvPr/>
        </p:nvPicPr>
        <p:blipFill>
          <a:blip r:embed="rId3" cstate="print"/>
          <a:srcRect l="14384" t="2380" r="8496" b="67331"/>
          <a:stretch>
            <a:fillRect/>
          </a:stretch>
        </p:blipFill>
        <p:spPr bwMode="auto">
          <a:xfrm>
            <a:off x="360367" y="919144"/>
            <a:ext cx="4854575" cy="271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Text Box 4"/>
          <p:cNvSpPr txBox="1">
            <a:spLocks noChangeArrowheads="1"/>
          </p:cNvSpPr>
          <p:nvPr/>
        </p:nvSpPr>
        <p:spPr bwMode="auto">
          <a:xfrm>
            <a:off x="293688" y="609600"/>
            <a:ext cx="243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itchFamily="34" charset="0"/>
              </a:rPr>
              <a:t>小六面体PABC</a:t>
            </a:r>
          </a:p>
        </p:txBody>
      </p:sp>
      <p:sp>
        <p:nvSpPr>
          <p:cNvPr id="38917" name="Rectangle 5"/>
          <p:cNvSpPr/>
          <p:nvPr/>
        </p:nvSpPr>
        <p:spPr>
          <a:xfrm>
            <a:off x="152400" y="38080"/>
            <a:ext cx="4953000" cy="5334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66" name="Text Box 7"/>
          <p:cNvSpPr txBox="1">
            <a:spLocks noChangeArrowheads="1"/>
          </p:cNvSpPr>
          <p:nvPr/>
        </p:nvSpPr>
        <p:spPr bwMode="auto">
          <a:xfrm>
            <a:off x="5705475" y="666884"/>
            <a:ext cx="29384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有四个应力分量,四个应变分量及二个位移</a:t>
            </a:r>
          </a:p>
        </p:txBody>
      </p:sp>
      <p:graphicFrame>
        <p:nvGraphicFramePr>
          <p:cNvPr id="23554" name="对象 38920"/>
          <p:cNvGraphicFramePr>
            <a:graphicFrameLocks noChangeAspect="1"/>
          </p:cNvGraphicFramePr>
          <p:nvPr/>
        </p:nvGraphicFramePr>
        <p:xfrm>
          <a:off x="5643570" y="1484308"/>
          <a:ext cx="1458913" cy="376238"/>
        </p:xfrm>
        <a:graphic>
          <a:graphicData uri="http://schemas.openxmlformats.org/presentationml/2006/ole">
            <p:oleObj spid="_x0000_s23554" r:id="rId4" imgW="1011723" imgH="243307" progId="Equation.3">
              <p:embed/>
            </p:oleObj>
          </a:graphicData>
        </a:graphic>
      </p:graphicFrame>
      <p:graphicFrame>
        <p:nvGraphicFramePr>
          <p:cNvPr id="23555" name="对象 38921"/>
          <p:cNvGraphicFramePr>
            <a:graphicFrameLocks noChangeAspect="1"/>
          </p:cNvGraphicFramePr>
          <p:nvPr/>
        </p:nvGraphicFramePr>
        <p:xfrm>
          <a:off x="7297745" y="1446208"/>
          <a:ext cx="1420813" cy="411163"/>
        </p:xfrm>
        <a:graphic>
          <a:graphicData uri="http://schemas.openxmlformats.org/presentationml/2006/ole">
            <p:oleObj spid="_x0000_s23555" name="公式" r:id="rId5" imgW="888840" imgH="241200" progId="Equation.3">
              <p:embed/>
            </p:oleObj>
          </a:graphicData>
        </a:graphic>
      </p:graphicFrame>
      <p:sp>
        <p:nvSpPr>
          <p:cNvPr id="23568" name="箭头 745"/>
          <p:cNvSpPr>
            <a:spLocks noChangeShapeType="1"/>
          </p:cNvSpPr>
          <p:nvPr/>
        </p:nvSpPr>
        <p:spPr bwMode="auto">
          <a:xfrm flipV="1">
            <a:off x="2695579" y="1404919"/>
            <a:ext cx="503238" cy="2174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箭头 746"/>
          <p:cNvSpPr>
            <a:spLocks noChangeShapeType="1"/>
          </p:cNvSpPr>
          <p:nvPr/>
        </p:nvSpPr>
        <p:spPr bwMode="auto">
          <a:xfrm flipH="1">
            <a:off x="2335217" y="2197082"/>
            <a:ext cx="503237" cy="2159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56" name="对象 38924"/>
          <p:cNvGraphicFramePr>
            <a:graphicFrameLocks/>
          </p:cNvGraphicFramePr>
          <p:nvPr/>
        </p:nvGraphicFramePr>
        <p:xfrm>
          <a:off x="3270254" y="901682"/>
          <a:ext cx="1674813" cy="476250"/>
        </p:xfrm>
        <a:graphic>
          <a:graphicData uri="http://schemas.openxmlformats.org/presentationml/2006/ole">
            <p:oleObj spid="_x0000_s23556" r:id="rId6" imgW="776500" imgH="241867" progId="Equation.3">
              <p:embed/>
            </p:oleObj>
          </a:graphicData>
        </a:graphic>
      </p:graphicFrame>
      <p:graphicFrame>
        <p:nvGraphicFramePr>
          <p:cNvPr id="23558" name="对象 38928"/>
          <p:cNvGraphicFramePr>
            <a:graphicFrameLocks noChangeAspect="1"/>
          </p:cNvGraphicFramePr>
          <p:nvPr/>
        </p:nvGraphicFramePr>
        <p:xfrm>
          <a:off x="5643570" y="1951033"/>
          <a:ext cx="1549400" cy="427038"/>
        </p:xfrm>
        <a:graphic>
          <a:graphicData uri="http://schemas.openxmlformats.org/presentationml/2006/ole">
            <p:oleObj spid="_x0000_s23558" r:id="rId7" imgW="22555200" imgH="5791200" progId="Equation.3">
              <p:embed/>
            </p:oleObj>
          </a:graphicData>
        </a:graphic>
      </p:graphicFrame>
      <p:graphicFrame>
        <p:nvGraphicFramePr>
          <p:cNvPr id="23559" name="对象 38929"/>
          <p:cNvGraphicFramePr>
            <a:graphicFrameLocks noChangeAspect="1"/>
          </p:cNvGraphicFramePr>
          <p:nvPr/>
        </p:nvGraphicFramePr>
        <p:xfrm>
          <a:off x="7275520" y="1951033"/>
          <a:ext cx="1492250" cy="427038"/>
        </p:xfrm>
        <a:graphic>
          <a:graphicData uri="http://schemas.openxmlformats.org/presentationml/2006/ole">
            <p:oleObj spid="_x0000_s23559" name="公式" r:id="rId8" imgW="939600" imgH="241200" progId="Equation.3">
              <p:embed/>
            </p:oleObj>
          </a:graphicData>
        </a:graphic>
      </p:graphicFrame>
      <p:graphicFrame>
        <p:nvGraphicFramePr>
          <p:cNvPr id="23560" name="对象 38930"/>
          <p:cNvGraphicFramePr>
            <a:graphicFrameLocks noChangeAspect="1"/>
          </p:cNvGraphicFramePr>
          <p:nvPr/>
        </p:nvGraphicFramePr>
        <p:xfrm>
          <a:off x="5643570" y="2454271"/>
          <a:ext cx="1438275" cy="403225"/>
        </p:xfrm>
        <a:graphic>
          <a:graphicData uri="http://schemas.openxmlformats.org/presentationml/2006/ole">
            <p:oleObj spid="_x0000_s23560" r:id="rId9" imgW="22250400" imgH="5791200" progId="Equation.3">
              <p:embed/>
            </p:oleObj>
          </a:graphicData>
        </a:graphic>
      </p:graphicFrame>
      <p:sp>
        <p:nvSpPr>
          <p:cNvPr id="23572" name="箭头 745"/>
          <p:cNvSpPr>
            <a:spLocks noChangeShapeType="1"/>
          </p:cNvSpPr>
          <p:nvPr/>
        </p:nvSpPr>
        <p:spPr bwMode="auto">
          <a:xfrm flipH="1">
            <a:off x="2551117" y="1773219"/>
            <a:ext cx="0" cy="692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箭头 745"/>
          <p:cNvSpPr>
            <a:spLocks noChangeShapeType="1"/>
          </p:cNvSpPr>
          <p:nvPr/>
        </p:nvSpPr>
        <p:spPr bwMode="auto">
          <a:xfrm flipH="1" flipV="1">
            <a:off x="3054354" y="1477944"/>
            <a:ext cx="0" cy="581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249619" y="919144"/>
            <a:ext cx="1746250" cy="4857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6313" y="2947295"/>
            <a:ext cx="4214843" cy="333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9254" y="3643314"/>
            <a:ext cx="3436994" cy="25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圆角矩形 26"/>
          <p:cNvSpPr/>
          <p:nvPr/>
        </p:nvSpPr>
        <p:spPr>
          <a:xfrm>
            <a:off x="2563766" y="3805224"/>
            <a:ext cx="1230328" cy="4857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71744" y="3871919"/>
            <a:ext cx="1143000" cy="1771659"/>
            <a:chOff x="2058985" y="4418035"/>
            <a:chExt cx="1143000" cy="1654171"/>
          </a:xfrm>
        </p:grpSpPr>
        <p:sp>
          <p:nvSpPr>
            <p:cNvPr id="23570" name="箭头 748"/>
            <p:cNvSpPr>
              <a:spLocks noChangeShapeType="1"/>
            </p:cNvSpPr>
            <p:nvPr/>
          </p:nvSpPr>
          <p:spPr bwMode="auto">
            <a:xfrm>
              <a:off x="2285984" y="5784862"/>
              <a:ext cx="363534" cy="2873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箭头 749"/>
            <p:cNvSpPr>
              <a:spLocks noChangeShapeType="1"/>
            </p:cNvSpPr>
            <p:nvPr/>
          </p:nvSpPr>
          <p:spPr bwMode="auto">
            <a:xfrm flipH="1" flipV="1">
              <a:off x="2632072" y="5067323"/>
              <a:ext cx="500065" cy="2159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7" name="对象 38927"/>
            <p:cNvGraphicFramePr>
              <a:graphicFrameLocks/>
            </p:cNvGraphicFramePr>
            <p:nvPr/>
          </p:nvGraphicFramePr>
          <p:xfrm>
            <a:off x="2058985" y="4418035"/>
            <a:ext cx="1143000" cy="427038"/>
          </p:xfrm>
          <a:graphic>
            <a:graphicData uri="http://schemas.openxmlformats.org/presentationml/2006/ole">
              <p:oleObj spid="_x0000_s23557" r:id="rId12" imgW="814765" imgH="241867" progId="Equation.3">
                <p:embed/>
              </p:oleObj>
            </a:graphicData>
          </a:graphic>
        </p:graphicFrame>
        <p:sp>
          <p:nvSpPr>
            <p:cNvPr id="23574" name="箭头 745"/>
            <p:cNvSpPr>
              <a:spLocks noChangeShapeType="1"/>
            </p:cNvSpPr>
            <p:nvPr/>
          </p:nvSpPr>
          <p:spPr bwMode="auto">
            <a:xfrm flipV="1">
              <a:off x="2233598" y="5072074"/>
              <a:ext cx="26670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箭头 745"/>
            <p:cNvSpPr>
              <a:spLocks noChangeShapeType="1"/>
            </p:cNvSpPr>
            <p:nvPr/>
          </p:nvSpPr>
          <p:spPr bwMode="auto">
            <a:xfrm flipH="1">
              <a:off x="2857488" y="5532460"/>
              <a:ext cx="307975" cy="469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63" grpId="1"/>
      <p:bldP spid="23566" grpId="0"/>
      <p:bldP spid="23568" grpId="0" animBg="1"/>
      <p:bldP spid="23569" grpId="0" animBg="1"/>
      <p:bldP spid="23572" grpId="0" animBg="1"/>
      <p:bldP spid="23573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11147" y="563547"/>
            <a:ext cx="2017713" cy="5794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r>
              <a:rPr lang="zh-CN" altLang="en-US" sz="3200" dirty="0">
                <a:latin typeface="Tahoma" pitchFamily="34" charset="0"/>
                <a:ea typeface="华文新魏" pitchFamily="2" charset="-122"/>
              </a:rPr>
              <a:t> </a:t>
            </a:r>
            <a:endParaRPr lang="zh-CN" altLang="en-US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25646" y="1556792"/>
            <a:ext cx="805081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从特殊到一般问题的研究思路。</a:t>
            </a:r>
            <a:r>
              <a:rPr lang="zh-TW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弹</a:t>
            </a: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性力学中的各种问题, 都具有相似性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TW" altLang="en-US" sz="2000" b="1" dirty="0" smtClean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我</a:t>
            </a:r>
            <a:r>
              <a:rPr lang="zh-TW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们可以把空间问题看成是平面问题的</a:t>
            </a:r>
            <a:r>
              <a:rPr lang="zh-CN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推广。 </a:t>
            </a: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608137" y="2957496"/>
            <a:ext cx="8068319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 直角坐标系 </a:t>
            </a:r>
            <a:r>
              <a:rPr lang="zh-TW" altLang="en-US" sz="20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x,y,z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 </a:t>
            </a: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中一般的空间问题, 包含有15个未知函数 (6个应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力分</a:t>
            </a: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量, 6个应变分量及3个位移分量), 且它们均为三个坐标变量 </a:t>
            </a:r>
            <a:r>
              <a:rPr lang="zh-TW" altLang="en-US" sz="20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x,y,z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函数</a:t>
            </a:r>
            <a:r>
              <a:rPr lang="zh-TW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TW" altLang="en-US" sz="2000" b="1" dirty="0" smtClean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可</a:t>
            </a:r>
            <a:r>
              <a:rPr lang="zh-TW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以从平面问题推广而来。</a:t>
            </a:r>
            <a:r>
              <a:rPr lang="zh-CN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9877" name="Text Box 2"/>
          <p:cNvSpPr txBox="1">
            <a:spLocks noChangeArrowheads="1"/>
          </p:cNvSpPr>
          <p:nvPr/>
        </p:nvSpPr>
        <p:spPr bwMode="auto">
          <a:xfrm>
            <a:off x="554178" y="4757200"/>
            <a:ext cx="8122278" cy="80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 在柱坐标系 </a:t>
            </a:r>
            <a:r>
              <a:rPr lang="zh-TW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TW" altLang="en-US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，，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z 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TW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中的空间轴对称问题, </a:t>
            </a:r>
            <a:r>
              <a:rPr lang="zh-TW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也可以看成是平面轴对称</a:t>
            </a:r>
            <a:r>
              <a:rPr lang="zh-CN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问题</a:t>
            </a:r>
            <a:r>
              <a:rPr lang="zh-TW" altLang="en-US" sz="2000" b="1" dirty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的推广</a:t>
            </a:r>
            <a:r>
              <a:rPr lang="zh-TW" altLang="en-US" sz="2000" b="1" dirty="0" smtClean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500034" y="1285875"/>
            <a:ext cx="36052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zh-TW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六面体</a:t>
            </a:r>
            <a:r>
              <a:rPr lang="zh-TW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所受各力投影到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六面体</a:t>
            </a:r>
            <a:r>
              <a:rPr lang="zh-TW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中心的径向轴</a:t>
            </a:r>
            <a:r>
              <a:rPr lang="zh-TW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endParaRPr lang="zh-TW" altLang="en-US" sz="24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578" name="对象 39938"/>
          <p:cNvGraphicFramePr>
            <a:graphicFrameLocks noChangeAspect="1"/>
          </p:cNvGraphicFramePr>
          <p:nvPr/>
        </p:nvGraphicFramePr>
        <p:xfrm>
          <a:off x="261938" y="4263992"/>
          <a:ext cx="5381632" cy="1561754"/>
        </p:xfrm>
        <a:graphic>
          <a:graphicData uri="http://schemas.openxmlformats.org/presentationml/2006/ole">
            <p:oleObj spid="_x0000_s24578" r:id="rId3" imgW="3478290" imgH="863225" progId="Equation.3">
              <p:embed/>
            </p:oleObj>
          </a:graphicData>
        </a:graphic>
      </p:graphicFrame>
      <p:graphicFrame>
        <p:nvGraphicFramePr>
          <p:cNvPr id="24579" name="对象 39939"/>
          <p:cNvGraphicFramePr>
            <a:graphicFrameLocks noChangeAspect="1"/>
          </p:cNvGraphicFramePr>
          <p:nvPr/>
        </p:nvGraphicFramePr>
        <p:xfrm>
          <a:off x="285719" y="2489936"/>
          <a:ext cx="5227852" cy="706357"/>
        </p:xfrm>
        <a:graphic>
          <a:graphicData uri="http://schemas.openxmlformats.org/presentationml/2006/ole">
            <p:oleObj spid="_x0000_s24579" r:id="rId4" imgW="2843566" imgH="393529" progId="Equation.3">
              <p:embed/>
            </p:oleObj>
          </a:graphicData>
        </a:graphic>
      </p:graphicFrame>
      <p:sp>
        <p:nvSpPr>
          <p:cNvPr id="39941" name="Rectangle 5"/>
          <p:cNvSpPr/>
          <p:nvPr/>
        </p:nvSpPr>
        <p:spPr>
          <a:xfrm>
            <a:off x="261938" y="609600"/>
            <a:ext cx="4953000" cy="5334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82" name="Text Box 2"/>
          <p:cNvSpPr txBox="1">
            <a:spLocks noChangeArrowheads="1"/>
          </p:cNvSpPr>
          <p:nvPr/>
        </p:nvSpPr>
        <p:spPr bwMode="auto">
          <a:xfrm>
            <a:off x="483391" y="3428902"/>
            <a:ext cx="3731419" cy="54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zh-TW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列出径向的平衡方程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 </a:t>
            </a:r>
            <a:endParaRPr lang="zh-CN" altLang="en-US" sz="1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4583" name="直接连接符 7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3571" y="1143001"/>
            <a:ext cx="3630429" cy="234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3570" y="3643313"/>
            <a:ext cx="3500430" cy="218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对象 40961"/>
          <p:cNvGraphicFramePr>
            <a:graphicFrameLocks noChangeAspect="1"/>
          </p:cNvGraphicFramePr>
          <p:nvPr/>
        </p:nvGraphicFramePr>
        <p:xfrm>
          <a:off x="261938" y="1584333"/>
          <a:ext cx="5167318" cy="360840"/>
        </p:xfrm>
        <a:graphic>
          <a:graphicData uri="http://schemas.openxmlformats.org/presentationml/2006/ole">
            <p:oleObj spid="_x0000_s25602" name="公式" r:id="rId3" imgW="3035160" imgH="215640" progId="Equation.3">
              <p:embed/>
            </p:oleObj>
          </a:graphicData>
        </a:graphic>
      </p:graphicFrame>
      <p:graphicFrame>
        <p:nvGraphicFramePr>
          <p:cNvPr id="40963" name="对象 40962"/>
          <p:cNvGraphicFramePr>
            <a:graphicFrameLocks noChangeAspect="1"/>
          </p:cNvGraphicFramePr>
          <p:nvPr/>
        </p:nvGraphicFramePr>
        <p:xfrm>
          <a:off x="828675" y="3405195"/>
          <a:ext cx="7200900" cy="1292225"/>
        </p:xfrm>
        <a:graphic>
          <a:graphicData uri="http://schemas.openxmlformats.org/presentationml/2006/ole">
            <p:oleObj spid="_x0000_s25603" name="公式" r:id="rId4" imgW="3708360" imgH="685800" progId="Equation.3">
              <p:embed/>
            </p:oleObj>
          </a:graphicData>
        </a:graphic>
      </p:graphicFrame>
      <p:graphicFrame>
        <p:nvGraphicFramePr>
          <p:cNvPr id="40964" name="对象 40963"/>
          <p:cNvGraphicFramePr>
            <a:graphicFrameLocks noChangeAspect="1"/>
          </p:cNvGraphicFramePr>
          <p:nvPr/>
        </p:nvGraphicFramePr>
        <p:xfrm>
          <a:off x="2000250" y="5262581"/>
          <a:ext cx="3214688" cy="881063"/>
        </p:xfrm>
        <a:graphic>
          <a:graphicData uri="http://schemas.openxmlformats.org/presentationml/2006/ole">
            <p:oleObj spid="_x0000_s25604" name="公式" r:id="rId5" imgW="1574640" imgH="444240" progId="Equation.3">
              <p:embed/>
            </p:oleObj>
          </a:graphicData>
        </a:graphic>
      </p:graphicFrame>
      <p:sp>
        <p:nvSpPr>
          <p:cNvPr id="40965" name="Rectangle 5"/>
          <p:cNvSpPr/>
          <p:nvPr/>
        </p:nvSpPr>
        <p:spPr>
          <a:xfrm>
            <a:off x="261938" y="609600"/>
            <a:ext cx="4953000" cy="5334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5609" name="直接连接符 6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292225" y="2009782"/>
          <a:ext cx="3922713" cy="876300"/>
        </p:xfrm>
        <a:graphic>
          <a:graphicData uri="http://schemas.openxmlformats.org/presentationml/2006/ole">
            <p:oleObj spid="_x0000_s25605" name="公式" r:id="rId6" imgW="1917360" imgH="44424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95288" y="2886082"/>
          <a:ext cx="5765815" cy="360738"/>
        </p:xfrm>
        <a:graphic>
          <a:graphicData uri="http://schemas.openxmlformats.org/presentationml/2006/ole">
            <p:oleObj spid="_x0000_s25606" name="公式" r:id="rId7" imgW="3149280" imgH="20304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793750" y="4837120"/>
          <a:ext cx="6207125" cy="425450"/>
        </p:xfrm>
        <a:graphic>
          <a:graphicData uri="http://schemas.openxmlformats.org/presentationml/2006/ole">
            <p:oleObj spid="_x0000_s25607" name="公式" r:id="rId8" imgW="3035160" imgH="215640" progId="Equation.3">
              <p:embed/>
            </p:oleObj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43570" y="703649"/>
            <a:ext cx="3500430" cy="218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对象 41985"/>
          <p:cNvGraphicFramePr>
            <a:graphicFrameLocks noChangeAspect="1"/>
          </p:cNvGraphicFramePr>
          <p:nvPr/>
        </p:nvGraphicFramePr>
        <p:xfrm>
          <a:off x="3350413" y="1273994"/>
          <a:ext cx="3729050" cy="1471210"/>
        </p:xfrm>
        <a:graphic>
          <a:graphicData uri="http://schemas.openxmlformats.org/presentationml/2006/ole">
            <p:oleObj spid="_x0000_s26626" r:id="rId3" imgW="1993900" imgH="914400" progId="Equation.3">
              <p:embed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64388" y="240665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solidFill>
                  <a:schemeClr val="tx2"/>
                </a:solidFill>
                <a:latin typeface="Tahoma" pitchFamily="34" charset="0"/>
              </a:rPr>
              <a:t>(7-15)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09600" y="1384300"/>
            <a:ext cx="1730375" cy="701675"/>
          </a:xfrm>
          <a:prstGeom prst="rect">
            <a:avLst/>
          </a:prstGeom>
          <a:solidFill>
            <a:srgbClr val="BBDC1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Arial" pitchFamily="34" charset="0"/>
              </a:rPr>
              <a:t>轴对称问题的平衡微分方程</a:t>
            </a:r>
          </a:p>
        </p:txBody>
      </p:sp>
      <p:sp>
        <p:nvSpPr>
          <p:cNvPr id="41989" name="Rectangle 5"/>
          <p:cNvSpPr/>
          <p:nvPr/>
        </p:nvSpPr>
        <p:spPr>
          <a:xfrm>
            <a:off x="261938" y="609600"/>
            <a:ext cx="4953000" cy="5334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6631" name="直接连接符 6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26632" name="Rectangle 3"/>
          <p:cNvSpPr>
            <a:spLocks noChangeArrowheads="1"/>
          </p:cNvSpPr>
          <p:nvPr/>
        </p:nvSpPr>
        <p:spPr bwMode="auto">
          <a:xfrm>
            <a:off x="395288" y="2886014"/>
            <a:ext cx="3105144" cy="400110"/>
          </a:xfrm>
          <a:prstGeom prst="rect">
            <a:avLst/>
          </a:prstGeom>
          <a:solidFill>
            <a:srgbClr val="BBDC14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Arial" pitchFamily="34" charset="0"/>
              </a:rPr>
              <a:t>轴对称问题的几何方程</a:t>
            </a:r>
          </a:p>
        </p:txBody>
      </p:sp>
      <p:graphicFrame>
        <p:nvGraphicFramePr>
          <p:cNvPr id="26627" name="对象 41991"/>
          <p:cNvGraphicFramePr>
            <a:graphicFrameLocks noChangeAspect="1"/>
          </p:cNvGraphicFramePr>
          <p:nvPr/>
        </p:nvGraphicFramePr>
        <p:xfrm>
          <a:off x="3929058" y="3571876"/>
          <a:ext cx="4572006" cy="2562750"/>
        </p:xfrm>
        <a:graphic>
          <a:graphicData uri="http://schemas.openxmlformats.org/presentationml/2006/ole">
            <p:oleObj spid="_x0000_s26627" name="公式" r:id="rId4" imgW="2654280" imgH="1498320" progId="Equation.3">
              <p:embed/>
            </p:oleObj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 cstate="print"/>
          <a:srcRect b="2322"/>
          <a:stretch>
            <a:fillRect/>
          </a:stretch>
        </p:blipFill>
        <p:spPr bwMode="auto">
          <a:xfrm>
            <a:off x="261938" y="3281376"/>
            <a:ext cx="3055413" cy="300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44033"/>
          <p:cNvGraphicFramePr>
            <a:graphicFrameLocks noChangeAspect="1"/>
          </p:cNvGraphicFramePr>
          <p:nvPr/>
        </p:nvGraphicFramePr>
        <p:xfrm>
          <a:off x="3786188" y="4143375"/>
          <a:ext cx="3786208" cy="2084388"/>
        </p:xfrm>
        <a:graphic>
          <a:graphicData uri="http://schemas.openxmlformats.org/presentationml/2006/ole">
            <p:oleObj spid="_x0000_s27650" name="公式" r:id="rId3" imgW="2171520" imgH="1371600" progId="Equation.3">
              <p:embed/>
            </p:oleObj>
          </a:graphicData>
        </a:graphic>
      </p:graphicFrame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5143500" y="1271588"/>
            <a:ext cx="3262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华文新魏" pitchFamily="2" charset="-122"/>
              </a:rPr>
              <a:t>空间轴对称问题的几何方程</a:t>
            </a:r>
          </a:p>
        </p:txBody>
      </p:sp>
      <p:graphicFrame>
        <p:nvGraphicFramePr>
          <p:cNvPr id="27651" name="对象 44035"/>
          <p:cNvGraphicFramePr>
            <a:graphicFrameLocks noChangeAspect="1"/>
          </p:cNvGraphicFramePr>
          <p:nvPr/>
        </p:nvGraphicFramePr>
        <p:xfrm>
          <a:off x="633413" y="1671638"/>
          <a:ext cx="3646487" cy="2306637"/>
        </p:xfrm>
        <a:graphic>
          <a:graphicData uri="http://schemas.openxmlformats.org/presentationml/2006/ole">
            <p:oleObj spid="_x0000_s27651" r:id="rId4" imgW="2362200" imgH="1828800" progId="Equation.3">
              <p:embed/>
            </p:oleObj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33413" y="4267200"/>
            <a:ext cx="28797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华文新魏" pitchFamily="2" charset="-122"/>
              </a:rPr>
              <a:t>或将以下两组形变相叠加，即得空间轴对称问题的几何方程</a:t>
            </a:r>
          </a:p>
        </p:txBody>
      </p:sp>
      <p:graphicFrame>
        <p:nvGraphicFramePr>
          <p:cNvPr id="27652" name="对象 44037"/>
          <p:cNvGraphicFramePr>
            <a:graphicFrameLocks noChangeAspect="1"/>
          </p:cNvGraphicFramePr>
          <p:nvPr/>
        </p:nvGraphicFramePr>
        <p:xfrm>
          <a:off x="4714875" y="1851025"/>
          <a:ext cx="3690938" cy="1866900"/>
        </p:xfrm>
        <a:graphic>
          <a:graphicData uri="http://schemas.openxmlformats.org/presentationml/2006/ole">
            <p:oleObj spid="_x0000_s27652" name="公式" r:id="rId5" imgW="1828800" imgH="1193760" progId="Equation.3">
              <p:embed/>
            </p:oleObj>
          </a:graphicData>
        </a:graphic>
      </p:graphicFrame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7953375" y="3897313"/>
            <a:ext cx="823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Tahoma" pitchFamily="34" charset="0"/>
              </a:rPr>
              <a:t>(7-16)</a:t>
            </a:r>
          </a:p>
        </p:txBody>
      </p:sp>
      <p:sp>
        <p:nvSpPr>
          <p:cNvPr id="27656" name="AutoShape 9"/>
          <p:cNvSpPr>
            <a:spLocks noChangeArrowheads="1"/>
          </p:cNvSpPr>
          <p:nvPr/>
        </p:nvSpPr>
        <p:spPr bwMode="auto">
          <a:xfrm>
            <a:off x="7831138" y="4581525"/>
            <a:ext cx="719137" cy="7048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600"/>
              <a:gd name="T28" fmla="*/ 0 h 21600"/>
              <a:gd name="T29" fmla="*/ 21600 w 21600"/>
              <a:gd name="T30" fmla="*/ 21600 h 21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600" h="21600">
                <a:moveTo>
                  <a:pt x="17958" y="0"/>
                </a:moveTo>
                <a:lnTo>
                  <a:pt x="14315" y="9699"/>
                </a:lnTo>
                <a:lnTo>
                  <a:pt x="16930" y="9699"/>
                </a:lnTo>
                <a:lnTo>
                  <a:pt x="16930" y="19262"/>
                </a:lnTo>
                <a:lnTo>
                  <a:pt x="0" y="19262"/>
                </a:lnTo>
                <a:lnTo>
                  <a:pt x="0" y="21600"/>
                </a:lnTo>
                <a:lnTo>
                  <a:pt x="18985" y="21600"/>
                </a:lnTo>
                <a:lnTo>
                  <a:pt x="18985" y="9699"/>
                </a:lnTo>
                <a:lnTo>
                  <a:pt x="21600" y="96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1" name="Rectangle 5"/>
          <p:cNvSpPr/>
          <p:nvPr/>
        </p:nvSpPr>
        <p:spPr>
          <a:xfrm>
            <a:off x="261938" y="609600"/>
            <a:ext cx="4953000" cy="5334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7658" name="直接连接符 10"/>
          <p:cNvCxnSpPr>
            <a:cxnSpLocks noChangeShapeType="1"/>
          </p:cNvCxnSpPr>
          <p:nvPr/>
        </p:nvCxnSpPr>
        <p:spPr bwMode="auto">
          <a:xfrm>
            <a:off x="395288" y="1260475"/>
            <a:ext cx="8248650" cy="15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27659" name="Rectangle 4"/>
          <p:cNvSpPr>
            <a:spLocks noChangeArrowheads="1"/>
          </p:cNvSpPr>
          <p:nvPr/>
        </p:nvSpPr>
        <p:spPr bwMode="auto">
          <a:xfrm>
            <a:off x="261938" y="1271588"/>
            <a:ext cx="4017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rPr>
              <a:t>一般</a:t>
            </a:r>
            <a:r>
              <a:rPr lang="zh-CN" altLang="en-US" sz="2000" b="1">
                <a:solidFill>
                  <a:srgbClr val="FF6600"/>
                </a:solidFill>
                <a:latin typeface="Tahoma" pitchFamily="34" charset="0"/>
              </a:rPr>
              <a:t>圆柱坐标</a:t>
            </a:r>
            <a:r>
              <a:rPr lang="zh-CN" altLang="en-US" sz="20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rPr>
              <a:t>空间问题的几何方程</a:t>
            </a:r>
          </a:p>
        </p:txBody>
      </p:sp>
      <p:sp>
        <p:nvSpPr>
          <p:cNvPr id="12" name="右箭头 11"/>
          <p:cNvSpPr/>
          <p:nvPr/>
        </p:nvSpPr>
        <p:spPr>
          <a:xfrm>
            <a:off x="4214810" y="2857496"/>
            <a:ext cx="434975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55" grpId="0"/>
      <p:bldP spid="27656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对象 45057"/>
          <p:cNvGraphicFramePr>
            <a:graphicFrameLocks noChangeAspect="1"/>
          </p:cNvGraphicFramePr>
          <p:nvPr/>
        </p:nvGraphicFramePr>
        <p:xfrm>
          <a:off x="2105572" y="1160462"/>
          <a:ext cx="5395386" cy="1381125"/>
        </p:xfrm>
        <a:graphic>
          <a:graphicData uri="http://schemas.openxmlformats.org/presentationml/2006/ole">
            <p:oleObj spid="_x0000_s28674" name="公式" r:id="rId3" imgW="3301920" imgH="838080" progId="Equation.3">
              <p:embed/>
            </p:oleObj>
          </a:graphicData>
        </a:graphic>
      </p:graphicFrame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274618" y="1420813"/>
            <a:ext cx="1511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物理方程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669213" y="1420813"/>
            <a:ext cx="1085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ahoma" pitchFamily="34" charset="0"/>
              </a:rPr>
              <a:t>(7-17)</a:t>
            </a:r>
          </a:p>
        </p:txBody>
      </p:sp>
      <p:graphicFrame>
        <p:nvGraphicFramePr>
          <p:cNvPr id="45061" name="对象 45060"/>
          <p:cNvGraphicFramePr>
            <a:graphicFrameLocks noChangeAspect="1"/>
          </p:cNvGraphicFramePr>
          <p:nvPr/>
        </p:nvGraphicFramePr>
        <p:xfrm>
          <a:off x="1008063" y="2589211"/>
          <a:ext cx="3778251" cy="625475"/>
        </p:xfrm>
        <a:graphic>
          <a:graphicData uri="http://schemas.openxmlformats.org/presentationml/2006/ole">
            <p:oleObj spid="_x0000_s28675" name="公式" r:id="rId4" imgW="2374560" imgH="393480" progId="Equation.3">
              <p:embed/>
            </p:oleObj>
          </a:graphicData>
        </a:graphic>
      </p:graphicFrame>
      <p:graphicFrame>
        <p:nvGraphicFramePr>
          <p:cNvPr id="45062" name="对象 45061"/>
          <p:cNvGraphicFramePr>
            <a:graphicFrameLocks noChangeAspect="1"/>
          </p:cNvGraphicFramePr>
          <p:nvPr/>
        </p:nvGraphicFramePr>
        <p:xfrm>
          <a:off x="877888" y="3286124"/>
          <a:ext cx="5000625" cy="693737"/>
        </p:xfrm>
        <a:graphic>
          <a:graphicData uri="http://schemas.openxmlformats.org/presentationml/2006/ole">
            <p:oleObj spid="_x0000_s28676" name="公式" r:id="rId5" imgW="3200400" imgH="444240" progId="Equation.3">
              <p:embed/>
            </p:oleObj>
          </a:graphicData>
        </a:graphic>
      </p:graphicFrame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6697663" y="387985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ahoma" pitchFamily="34" charset="0"/>
              </a:rPr>
              <a:t>(7-18，7-19)</a:t>
            </a:r>
          </a:p>
        </p:txBody>
      </p:sp>
      <p:graphicFrame>
        <p:nvGraphicFramePr>
          <p:cNvPr id="45064" name="对象 45063"/>
          <p:cNvGraphicFramePr>
            <a:graphicFrameLocks noChangeAspect="1"/>
          </p:cNvGraphicFramePr>
          <p:nvPr/>
        </p:nvGraphicFramePr>
        <p:xfrm>
          <a:off x="896938" y="4037806"/>
          <a:ext cx="3708400" cy="423863"/>
        </p:xfrm>
        <a:graphic>
          <a:graphicData uri="http://schemas.openxmlformats.org/presentationml/2006/ole">
            <p:oleObj spid="_x0000_s28677" name="公式" r:id="rId6" imgW="2108160" imgH="241200" progId="Equation.3">
              <p:embed/>
            </p:oleObj>
          </a:graphicData>
        </a:graphic>
      </p:graphicFrame>
      <p:graphicFrame>
        <p:nvGraphicFramePr>
          <p:cNvPr id="45065" name="对象 45064"/>
          <p:cNvGraphicFramePr>
            <a:graphicFrameLocks noChangeAspect="1"/>
          </p:cNvGraphicFramePr>
          <p:nvPr/>
        </p:nvGraphicFramePr>
        <p:xfrm>
          <a:off x="1619250" y="4541857"/>
          <a:ext cx="5972175" cy="1601787"/>
        </p:xfrm>
        <a:graphic>
          <a:graphicData uri="http://schemas.openxmlformats.org/presentationml/2006/ole">
            <p:oleObj spid="_x0000_s28678" name="公式" r:id="rId7" imgW="3581280" imgH="965160" progId="Equation.3">
              <p:embed/>
            </p:oleObj>
          </a:graphicData>
        </a:graphic>
      </p:graphicFrame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7669213" y="573246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ahoma" pitchFamily="34" charset="0"/>
              </a:rPr>
              <a:t>(7-20)</a:t>
            </a:r>
          </a:p>
        </p:txBody>
      </p:sp>
      <p:sp>
        <p:nvSpPr>
          <p:cNvPr id="45067" name="Rectangle 5"/>
          <p:cNvSpPr/>
          <p:nvPr/>
        </p:nvSpPr>
        <p:spPr>
          <a:xfrm>
            <a:off x="142875" y="571484"/>
            <a:ext cx="5143500" cy="5715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28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2800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en-US" altLang="x-none" sz="28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轴对称问题的基本方程</a:t>
            </a:r>
            <a:endParaRPr lang="zh-CN" altLang="en-US" sz="28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85720" y="4842229"/>
            <a:ext cx="121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应力用应</a:t>
            </a:r>
            <a:endParaRPr lang="en-US" altLang="zh-CN" sz="20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变分量</a:t>
            </a:r>
            <a:endParaRPr lang="en-US" altLang="zh-CN" sz="20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endParaRPr lang="zh-CN" altLang="en-US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对象 46081"/>
          <p:cNvGraphicFramePr>
            <a:graphicFrameLocks noChangeAspect="1"/>
          </p:cNvGraphicFramePr>
          <p:nvPr/>
        </p:nvGraphicFramePr>
        <p:xfrm>
          <a:off x="214330" y="842963"/>
          <a:ext cx="6929438" cy="1728787"/>
        </p:xfrm>
        <a:graphic>
          <a:graphicData uri="http://schemas.openxmlformats.org/presentationml/2006/ole">
            <p:oleObj spid="_x0000_s29698" name="公式" r:id="rId3" imgW="3670200" imgH="914400" progId="Equation.3">
              <p:embed/>
            </p:oleObj>
          </a:graphicData>
        </a:graphic>
      </p:graphicFrame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357438" y="2286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4" cstate="print"/>
          <a:srcRect l="3334" t="8611" r="54939" b="7443"/>
          <a:stretch>
            <a:fillRect/>
          </a:stretch>
        </p:blipFill>
        <p:spPr bwMode="auto">
          <a:xfrm>
            <a:off x="7096126" y="557213"/>
            <a:ext cx="19415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699" name="对象 47105"/>
          <p:cNvGraphicFramePr>
            <a:graphicFrameLocks noChangeAspect="1"/>
          </p:cNvGraphicFramePr>
          <p:nvPr/>
        </p:nvGraphicFramePr>
        <p:xfrm>
          <a:off x="357188" y="3273418"/>
          <a:ext cx="6572250" cy="2746389"/>
        </p:xfrm>
        <a:graphic>
          <a:graphicData uri="http://schemas.openxmlformats.org/presentationml/2006/ole">
            <p:oleObj spid="_x0000_s29699" name="公式" r:id="rId5" imgW="3771720" imgH="1803240" progId="Equation.3">
              <p:embed/>
            </p:oleObj>
          </a:graphicData>
        </a:graphic>
      </p:graphicFrame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 cstate="print"/>
          <a:srcRect l="45061" t="8611" r="6667" b="7443"/>
          <a:stretch>
            <a:fillRect/>
          </a:stretch>
        </p:blipFill>
        <p:spPr bwMode="auto">
          <a:xfrm>
            <a:off x="6929438" y="2754313"/>
            <a:ext cx="2108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48129"/>
          <p:cNvGraphicFramePr>
            <a:graphicFrameLocks noChangeAspect="1"/>
          </p:cNvGraphicFramePr>
          <p:nvPr/>
        </p:nvGraphicFramePr>
        <p:xfrm>
          <a:off x="539750" y="620713"/>
          <a:ext cx="6532580" cy="431800"/>
        </p:xfrm>
        <a:graphic>
          <a:graphicData uri="http://schemas.openxmlformats.org/presentationml/2006/ole">
            <p:oleObj spid="_x0000_s30722" r:id="rId3" imgW="2971800" imgH="203040" progId="Equation.3">
              <p:embed/>
            </p:oleObj>
          </a:graphicData>
        </a:graphic>
      </p:graphicFrame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4" cstate="print"/>
          <a:srcRect l="15324" t="5263" r="17007" b="15790"/>
          <a:stretch>
            <a:fillRect/>
          </a:stretch>
        </p:blipFill>
        <p:spPr bwMode="auto">
          <a:xfrm>
            <a:off x="6162675" y="1619250"/>
            <a:ext cx="29400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66676" y="1409689"/>
            <a:ext cx="876300" cy="5191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ahoma" pitchFamily="34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30723" name="对象 48132"/>
          <p:cNvGraphicFramePr>
            <a:graphicFrameLocks noChangeAspect="1"/>
          </p:cNvGraphicFramePr>
          <p:nvPr/>
        </p:nvGraphicFramePr>
        <p:xfrm>
          <a:off x="1174762" y="2009794"/>
          <a:ext cx="4987913" cy="4090875"/>
        </p:xfrm>
        <a:graphic>
          <a:graphicData uri="http://schemas.openxmlformats.org/presentationml/2006/ole">
            <p:oleObj spid="_x0000_s30723" r:id="rId5" imgW="250190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/>
          <p:nvPr/>
        </p:nvSpPr>
        <p:spPr>
          <a:xfrm>
            <a:off x="1266825" y="928688"/>
            <a:ext cx="6591300" cy="8382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第 </a:t>
            </a:r>
            <a:r>
              <a:rPr lang="zh-CN" altLang="en-US" sz="3600" noProof="1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章  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空间</a:t>
            </a: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问题的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基本解法</a:t>
            </a:r>
            <a:endParaRPr lang="zh-CN" altLang="en-US" sz="3600" b="1" noProof="1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066800" y="3214688"/>
            <a:ext cx="7162800" cy="15716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TW" altLang="en-US" sz="2800" b="1" noProof="1">
                <a:latin typeface="华文新魏" pitchFamily="2" charset="-122"/>
                <a:ea typeface="华文新魏" pitchFamily="2" charset="-122"/>
                <a:cs typeface="+mn-ea"/>
              </a:rPr>
              <a:t> </a:t>
            </a:r>
            <a:r>
              <a:rPr lang="zh-TW" altLang="en-US" sz="32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+mn-ea"/>
              </a:rPr>
              <a:t>本章主要内容</a:t>
            </a:r>
            <a:r>
              <a:rPr lang="zh-CN" altLang="en-US" sz="3200" b="1" noProof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——</a:t>
            </a:r>
            <a:r>
              <a:rPr lang="zh-TW" altLang="en-US" sz="3000" noProof="1">
                <a:latin typeface="华文新魏" pitchFamily="2" charset="-122"/>
                <a:ea typeface="华文新魏" pitchFamily="2" charset="-122"/>
                <a:cs typeface="+mn-ea"/>
              </a:rPr>
              <a:t>主要讨论</a:t>
            </a:r>
            <a:r>
              <a:rPr lang="zh-CN" altLang="en-US" sz="3000" noProof="1">
                <a:latin typeface="华文新魏" pitchFamily="2" charset="-122"/>
                <a:ea typeface="华文新魏" pitchFamily="2" charset="-122"/>
                <a:cs typeface="+mn-ea"/>
              </a:rPr>
              <a:t>按</a:t>
            </a:r>
            <a:r>
              <a:rPr lang="zh-CN" altLang="en-US" sz="30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+mn-ea"/>
              </a:rPr>
              <a:t>位移和应力解法</a:t>
            </a:r>
            <a:r>
              <a:rPr lang="zh-CN" altLang="en-US" sz="3000" noProof="1">
                <a:latin typeface="华文新魏" pitchFamily="2" charset="-122"/>
                <a:ea typeface="华文新魏" pitchFamily="2" charset="-122"/>
                <a:cs typeface="+mn-ea"/>
              </a:rPr>
              <a:t>求解一般空间问题。</a:t>
            </a:r>
            <a:endParaRPr lang="zh-CN" altLang="en-US" sz="3000" b="1" noProof="1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15436" cy="585791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TW" altLang="en-US" sz="4000" dirty="0">
                <a:solidFill>
                  <a:srgbClr val="800000"/>
                </a:solidFill>
                <a:latin typeface="楷体_GB2312" pitchFamily="49" charset="-122"/>
                <a:ea typeface="华文新魏" pitchFamily="2" charset="-122"/>
              </a:rPr>
              <a:t>学习</a:t>
            </a:r>
            <a:r>
              <a:rPr lang="zh-CN" altLang="en-US" sz="4000" dirty="0">
                <a:solidFill>
                  <a:srgbClr val="800000"/>
                </a:solidFill>
                <a:latin typeface="楷体_GB2312" pitchFamily="49" charset="-122"/>
                <a:ea typeface="华文新魏" pitchFamily="2" charset="-122"/>
              </a:rPr>
              <a:t>指导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本章介绍空间问题</a:t>
            </a:r>
            <a:r>
              <a:rPr lang="zh-TW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按位移求解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的方法和</a:t>
            </a:r>
            <a:r>
              <a:rPr lang="zh-TW" altLang="en-US" sz="2400" b="1" dirty="0">
                <a:solidFill>
                  <a:srgbClr val="9966FF"/>
                </a:solidFill>
                <a:latin typeface="楷体_GB2312" pitchFamily="49" charset="-122"/>
                <a:ea typeface="楷体_GB2312" pitchFamily="49" charset="-122"/>
              </a:rPr>
              <a:t>按应力求解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的方法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, 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其思路和步骤与平面问题相似。读者可对照平面问题来学习和理解。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空间问题的位移法比应力法尤为重要。一是因为位移法可以适用于各种边界条件的问题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二是位移法的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未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知函数数目比应力法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少。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在近似解法中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TW" altLang="en-US" sz="2400" b="1" dirty="0">
                <a:latin typeface="楷体_GB2312" pitchFamily="49" charset="-122"/>
                <a:ea typeface="楷体_GB2312" pitchFamily="49" charset="-122"/>
              </a:rPr>
              <a:t>位移法得到广泛的应用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为了便于空间问题的求解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力学家和数学家提出了一些应力函数、位移势函数和位移函数等来表示应力或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移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使相应的微分方程得到简化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TW" altLang="en-US" sz="2400" b="1" dirty="0" smtClean="0">
                <a:latin typeface="楷体_GB2312" pitchFamily="49" charset="-122"/>
                <a:ea typeface="楷体_GB2312" pitchFamily="49" charset="-122"/>
              </a:rPr>
              <a:t>并从而得出了一些解答。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/>
          <p:nvPr/>
        </p:nvSpPr>
        <p:spPr>
          <a:xfrm>
            <a:off x="104780" y="571480"/>
            <a:ext cx="5181600" cy="579437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8-1 按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求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解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空间问题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3251" name="对象 53250"/>
          <p:cNvGraphicFramePr>
            <a:graphicFrameLocks noChangeAspect="1"/>
          </p:cNvGraphicFramePr>
          <p:nvPr/>
        </p:nvGraphicFramePr>
        <p:xfrm>
          <a:off x="7808493" y="3615059"/>
          <a:ext cx="1335507" cy="528321"/>
        </p:xfrm>
        <a:graphic>
          <a:graphicData uri="http://schemas.openxmlformats.org/presentationml/2006/ole">
            <p:oleObj spid="_x0000_s31746" r:id="rId3" imgW="1189879" imgH="422215" progId="Equation.3">
              <p:embed/>
            </p:oleObj>
          </a:graphicData>
        </a:graphic>
      </p:graphicFrame>
      <p:sp>
        <p:nvSpPr>
          <p:cNvPr id="53252" name="Text Box 4"/>
          <p:cNvSpPr txBox="1"/>
          <p:nvPr/>
        </p:nvSpPr>
        <p:spPr>
          <a:xfrm>
            <a:off x="244440" y="2706854"/>
            <a:ext cx="2012955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将几何</a:t>
            </a:r>
            <a:r>
              <a:rPr lang="zh-TW" altLang="en-US" sz="2000" b="1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方程</a:t>
            </a:r>
            <a:r>
              <a:rPr lang="zh-CN" altLang="en-US" sz="2000" b="1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代入物理方程，再代入平衡方程</a:t>
            </a:r>
            <a:r>
              <a:rPr lang="zh-CN" altLang="en-US" sz="2000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2000" noProof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3253" name="对象 53252"/>
          <p:cNvGraphicFramePr>
            <a:graphicFrameLocks noChangeAspect="1"/>
          </p:cNvGraphicFramePr>
          <p:nvPr/>
        </p:nvGraphicFramePr>
        <p:xfrm>
          <a:off x="5484835" y="2428868"/>
          <a:ext cx="2435234" cy="3883342"/>
        </p:xfrm>
        <a:graphic>
          <a:graphicData uri="http://schemas.openxmlformats.org/presentationml/2006/ole">
            <p:oleObj spid="_x0000_s31747" r:id="rId4" imgW="2032000" imgH="2870200" progId="Equation.3">
              <p:embed/>
            </p:oleObj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8062945" y="509071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tx2"/>
                </a:solidFill>
                <a:latin typeface="Tahoma" pitchFamily="34" charset="0"/>
              </a:rPr>
              <a:t>（8-1）</a:t>
            </a:r>
          </a:p>
        </p:txBody>
      </p:sp>
      <p:graphicFrame>
        <p:nvGraphicFramePr>
          <p:cNvPr id="53256" name="对象 53255"/>
          <p:cNvGraphicFramePr>
            <a:graphicFrameLocks noChangeAspect="1"/>
          </p:cNvGraphicFramePr>
          <p:nvPr/>
        </p:nvGraphicFramePr>
        <p:xfrm>
          <a:off x="2928926" y="3188996"/>
          <a:ext cx="2011681" cy="3097524"/>
        </p:xfrm>
        <a:graphic>
          <a:graphicData uri="http://schemas.openxmlformats.org/presentationml/2006/ole">
            <p:oleObj spid="_x0000_s31748" r:id="rId5" imgW="1790700" imgH="2768600" progId="Equation.3">
              <p:embed/>
            </p:oleObj>
          </a:graphicData>
        </a:graphic>
      </p:graphicFrame>
      <p:graphicFrame>
        <p:nvGraphicFramePr>
          <p:cNvPr id="53257" name="对象 53256"/>
          <p:cNvGraphicFramePr>
            <a:graphicFrameLocks/>
          </p:cNvGraphicFramePr>
          <p:nvPr/>
        </p:nvGraphicFramePr>
        <p:xfrm>
          <a:off x="428596" y="4071942"/>
          <a:ext cx="1971675" cy="1697038"/>
        </p:xfrm>
        <a:graphic>
          <a:graphicData uri="http://schemas.openxmlformats.org/presentationml/2006/ole">
            <p:oleObj spid="_x0000_s31749" r:id="rId6" imgW="1930320" imgH="1282680" progId="Equation.3">
              <p:embed/>
            </p:oleObj>
          </a:graphicData>
        </a:graphic>
      </p:graphicFrame>
      <p:graphicFrame>
        <p:nvGraphicFramePr>
          <p:cNvPr id="53258" name="对象 53257"/>
          <p:cNvGraphicFramePr>
            <a:graphicFrameLocks noChangeAspect="1"/>
          </p:cNvGraphicFramePr>
          <p:nvPr/>
        </p:nvGraphicFramePr>
        <p:xfrm>
          <a:off x="6616730" y="571480"/>
          <a:ext cx="2241550" cy="1727200"/>
        </p:xfrm>
        <a:graphic>
          <a:graphicData uri="http://schemas.openxmlformats.org/presentationml/2006/ole">
            <p:oleObj spid="_x0000_s31750" r:id="rId7" imgW="1752600" imgH="1397000" progId="Equation.3">
              <p:embed/>
            </p:oleObj>
          </a:graphicData>
        </a:graphic>
      </p:graphicFrame>
      <p:sp>
        <p:nvSpPr>
          <p:cNvPr id="53259" name="AutoShape 11"/>
          <p:cNvSpPr>
            <a:spLocks noChangeArrowheads="1"/>
          </p:cNvSpPr>
          <p:nvPr/>
        </p:nvSpPr>
        <p:spPr bwMode="auto">
          <a:xfrm>
            <a:off x="5070481" y="4783148"/>
            <a:ext cx="358775" cy="146050"/>
          </a:xfrm>
          <a:prstGeom prst="rightArrow">
            <a:avLst>
              <a:gd name="adj1" fmla="val 50000"/>
              <a:gd name="adj2" fmla="val 613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285720" y="1299977"/>
            <a:ext cx="4484709" cy="1200329"/>
          </a:xfrm>
          <a:prstGeom prst="rect">
            <a:avLst/>
          </a:prstGeom>
          <a:solidFill>
            <a:srgbClr val="3333CC"/>
          </a:solidFill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取位移分量（</a:t>
            </a:r>
            <a:r>
              <a:rPr lang="en-US" altLang="zh-CN" sz="2400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u,v,w</a:t>
            </a:r>
            <a:r>
              <a:rPr lang="zh-CN" altLang="en-US" sz="2400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）为基本未知量，经消元法，导出求解位移的基本微分方程和边界条件</a:t>
            </a:r>
            <a:endParaRPr lang="zh-CN" altLang="en-US" sz="2400" noProof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98713" y="4805077"/>
            <a:ext cx="358775" cy="146050"/>
          </a:xfrm>
          <a:prstGeom prst="rightArrow">
            <a:avLst>
              <a:gd name="adj1" fmla="val 50000"/>
              <a:gd name="adj2" fmla="val 613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5" name="直角上箭头 14"/>
          <p:cNvSpPr/>
          <p:nvPr/>
        </p:nvSpPr>
        <p:spPr>
          <a:xfrm>
            <a:off x="8062945" y="2500306"/>
            <a:ext cx="581021" cy="2600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  <p:bldP spid="5325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/>
        </p:nvSpPr>
        <p:spPr>
          <a:xfrm>
            <a:off x="252413" y="642938"/>
            <a:ext cx="4176712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-1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平衡微分方程</a:t>
            </a:r>
            <a:endParaRPr lang="zh-TW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35" name="Rectangle 3"/>
          <p:cNvSpPr>
            <a:spLocks noChangeArrowheads="1"/>
          </p:cNvSpPr>
          <p:nvPr/>
        </p:nvSpPr>
        <p:spPr bwMode="auto">
          <a:xfrm>
            <a:off x="2247900" y="16954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68313" y="1598613"/>
            <a:ext cx="19415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空间问题微元体图</a:t>
            </a: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1713" y="1341438"/>
            <a:ext cx="53403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5" cstate="print"/>
          <a:srcRect t="8669" r="68060" b="39877"/>
          <a:stretch>
            <a:fillRect/>
          </a:stretch>
        </p:blipFill>
        <p:spPr bwMode="auto">
          <a:xfrm>
            <a:off x="4375164" y="2716214"/>
            <a:ext cx="9937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5" cstate="print"/>
          <a:srcRect t="8669" r="68060" b="39877"/>
          <a:stretch>
            <a:fillRect/>
          </a:stretch>
        </p:blipFill>
        <p:spPr bwMode="auto">
          <a:xfrm>
            <a:off x="5578489" y="2309803"/>
            <a:ext cx="9937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5" cstate="print"/>
          <a:srcRect t="8669" r="68060" b="39877"/>
          <a:stretch>
            <a:fillRect/>
          </a:stretch>
        </p:blipFill>
        <p:spPr bwMode="auto">
          <a:xfrm>
            <a:off x="5275263" y="3592513"/>
            <a:ext cx="9953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5" name="对象 12294"/>
          <p:cNvGraphicFramePr>
            <a:graphicFrameLocks noChangeAspect="1"/>
          </p:cNvGraphicFramePr>
          <p:nvPr/>
        </p:nvGraphicFramePr>
        <p:xfrm>
          <a:off x="4400564" y="2581277"/>
          <a:ext cx="325438" cy="381000"/>
        </p:xfrm>
        <a:graphic>
          <a:graphicData uri="http://schemas.openxmlformats.org/presentationml/2006/ole">
            <p:oleObj spid="_x0000_s1026" r:id="rId6" imgW="207892" imgH="246872" progId="Equation.3">
              <p:embed/>
            </p:oleObj>
          </a:graphicData>
        </a:graphic>
      </p:graphicFrame>
      <p:graphicFrame>
        <p:nvGraphicFramePr>
          <p:cNvPr id="12303" name="对象 12302"/>
          <p:cNvGraphicFramePr>
            <a:graphicFrameLocks noChangeAspect="1"/>
          </p:cNvGraphicFramePr>
          <p:nvPr/>
        </p:nvGraphicFramePr>
        <p:xfrm>
          <a:off x="4638689" y="3257552"/>
          <a:ext cx="390525" cy="457200"/>
        </p:xfrm>
        <a:graphic>
          <a:graphicData uri="http://schemas.openxmlformats.org/presentationml/2006/ole">
            <p:oleObj spid="_x0000_s1027" r:id="rId7" imgW="207892" imgH="246872" progId="Equation.3">
              <p:embed/>
            </p:oleObj>
          </a:graphicData>
        </a:graphic>
      </p:graphicFrame>
      <p:graphicFrame>
        <p:nvGraphicFramePr>
          <p:cNvPr id="12294" name="对象 12293"/>
          <p:cNvGraphicFramePr>
            <a:graphicFrameLocks noChangeAspect="1"/>
          </p:cNvGraphicFramePr>
          <p:nvPr/>
        </p:nvGraphicFramePr>
        <p:xfrm>
          <a:off x="4730765" y="2439985"/>
          <a:ext cx="390525" cy="457200"/>
        </p:xfrm>
        <a:graphic>
          <a:graphicData uri="http://schemas.openxmlformats.org/presentationml/2006/ole">
            <p:oleObj spid="_x0000_s1028" r:id="rId8" imgW="207892" imgH="246872" progId="Equation.3">
              <p:embed/>
            </p:oleObj>
          </a:graphicData>
        </a:graphic>
      </p:graphicFrame>
      <p:graphicFrame>
        <p:nvGraphicFramePr>
          <p:cNvPr id="12292" name="对象 12291"/>
          <p:cNvGraphicFramePr>
            <a:graphicFrameLocks noChangeAspect="1"/>
          </p:cNvGraphicFramePr>
          <p:nvPr/>
        </p:nvGraphicFramePr>
        <p:xfrm>
          <a:off x="6124589" y="2103439"/>
          <a:ext cx="322263" cy="381000"/>
        </p:xfrm>
        <a:graphic>
          <a:graphicData uri="http://schemas.openxmlformats.org/presentationml/2006/ole">
            <p:oleObj spid="_x0000_s1029" r:id="rId9" imgW="194985" imgH="233982" progId="Equation.3">
              <p:embed/>
            </p:oleObj>
          </a:graphicData>
        </a:graphic>
      </p:graphicFrame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8939" y="2573349"/>
            <a:ext cx="981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306" name="对象 12305"/>
          <p:cNvGraphicFramePr>
            <a:graphicFrameLocks noChangeAspect="1"/>
          </p:cNvGraphicFramePr>
          <p:nvPr/>
        </p:nvGraphicFramePr>
        <p:xfrm>
          <a:off x="5791200" y="3973513"/>
          <a:ext cx="307975" cy="342900"/>
        </p:xfrm>
        <a:graphic>
          <a:graphicData uri="http://schemas.openxmlformats.org/presentationml/2006/ole">
            <p:oleObj spid="_x0000_s1030" r:id="rId11" imgW="194812" imgH="220787" progId="Equation.3">
              <p:embed/>
            </p:oleObj>
          </a:graphicData>
        </a:graphic>
      </p:graphicFrame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3218" y="3500438"/>
            <a:ext cx="1190621" cy="82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13" cstate="print"/>
          <a:srcRect l="21532" t="41089" r="63373" b="23100"/>
          <a:stretch>
            <a:fillRect/>
          </a:stretch>
        </p:blipFill>
        <p:spPr bwMode="auto">
          <a:xfrm>
            <a:off x="6464319" y="2587625"/>
            <a:ext cx="7508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2063" y="2249488"/>
            <a:ext cx="1196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/>
          <a:srcRect l="21532" t="41089" r="63373" b="23100"/>
          <a:stretch>
            <a:fillRect/>
          </a:stretch>
        </p:blipFill>
        <p:spPr bwMode="auto">
          <a:xfrm>
            <a:off x="5113338" y="2922588"/>
            <a:ext cx="7508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61200" y="4229100"/>
            <a:ext cx="12255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3" cstate="print"/>
          <a:srcRect l="21532" t="41089" r="63373" b="23100"/>
          <a:stretch>
            <a:fillRect/>
          </a:stretch>
        </p:blipFill>
        <p:spPr bwMode="auto">
          <a:xfrm>
            <a:off x="5464187" y="1614488"/>
            <a:ext cx="7508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33925" y="736600"/>
            <a:ext cx="339566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>
          <a:xfrm rot="10800000">
            <a:off x="5473701" y="3379789"/>
            <a:ext cx="1587501" cy="1409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6797675" y="2681287"/>
            <a:ext cx="814388" cy="32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5603087" y="1458113"/>
            <a:ext cx="730240" cy="35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1271588" y="399415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体力</a:t>
            </a:r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5703888" y="2943225"/>
            <a:ext cx="76200" cy="1222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V="1">
            <a:off x="2271713" y="3001951"/>
            <a:ext cx="3432175" cy="156826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09826" y="1417419"/>
            <a:ext cx="180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三个负面（</a:t>
            </a:r>
            <a:r>
              <a:rPr lang="en-US" altLang="zh-CN" b="1" dirty="0" smtClean="0">
                <a:solidFill>
                  <a:srgbClr val="0000FF"/>
                </a:solidFill>
              </a:rPr>
              <a:t>P</a:t>
            </a:r>
            <a:r>
              <a:rPr lang="zh-CN" altLang="en-US" b="1" dirty="0" smtClean="0">
                <a:solidFill>
                  <a:srgbClr val="0000FF"/>
                </a:solidFill>
              </a:rPr>
              <a:t>点的坐标面）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4457" y="1417419"/>
            <a:ext cx="114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三个正面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7" cstate="print"/>
          <a:srcRect l="41308" t="20379" r="36996" b="31487"/>
          <a:stretch>
            <a:fillRect/>
          </a:stretch>
        </p:blipFill>
        <p:spPr bwMode="auto">
          <a:xfrm>
            <a:off x="743620" y="4570214"/>
            <a:ext cx="1524124" cy="145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12316" grpId="0"/>
      <p:bldP spid="1055" grpId="0" animBg="1"/>
      <p:bldP spid="12320" grpId="0" animBg="1"/>
      <p:bldP spid="31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对象 54273"/>
          <p:cNvGraphicFramePr>
            <a:graphicFrameLocks noChangeAspect="1"/>
          </p:cNvGraphicFramePr>
          <p:nvPr/>
        </p:nvGraphicFramePr>
        <p:xfrm>
          <a:off x="765175" y="1404938"/>
          <a:ext cx="2449513" cy="738187"/>
        </p:xfrm>
        <a:graphic>
          <a:graphicData uri="http://schemas.openxmlformats.org/presentationml/2006/ole">
            <p:oleObj spid="_x0000_s32770" r:id="rId3" imgW="1663560" imgH="444240" progId="Equation.3">
              <p:embed/>
            </p:oleObj>
          </a:graphicData>
        </a:graphic>
      </p:graphicFrame>
      <p:graphicFrame>
        <p:nvGraphicFramePr>
          <p:cNvPr id="32771" name="对象 54274"/>
          <p:cNvGraphicFramePr>
            <a:graphicFrameLocks noChangeAspect="1"/>
          </p:cNvGraphicFramePr>
          <p:nvPr/>
        </p:nvGraphicFramePr>
        <p:xfrm>
          <a:off x="6872288" y="609600"/>
          <a:ext cx="1987550" cy="1533525"/>
        </p:xfrm>
        <a:graphic>
          <a:graphicData uri="http://schemas.openxmlformats.org/presentationml/2006/ole">
            <p:oleObj spid="_x0000_s32771" r:id="rId4" imgW="1752600" imgH="1397000" progId="Equation.3">
              <p:embed/>
            </p:oleObj>
          </a:graphicData>
        </a:graphic>
      </p:graphicFrame>
      <p:graphicFrame>
        <p:nvGraphicFramePr>
          <p:cNvPr id="54276" name="对象 54275"/>
          <p:cNvGraphicFramePr>
            <a:graphicFrameLocks noChangeAspect="1"/>
          </p:cNvGraphicFramePr>
          <p:nvPr/>
        </p:nvGraphicFramePr>
        <p:xfrm>
          <a:off x="642938" y="5311775"/>
          <a:ext cx="3292475" cy="760413"/>
        </p:xfrm>
        <a:graphic>
          <a:graphicData uri="http://schemas.openxmlformats.org/presentationml/2006/ole">
            <p:oleObj spid="_x0000_s32772" r:id="rId5" imgW="2234880" imgH="457200" progId="Equation.3">
              <p:embed/>
            </p:oleObj>
          </a:graphicData>
        </a:graphic>
      </p:graphicFrame>
      <p:graphicFrame>
        <p:nvGraphicFramePr>
          <p:cNvPr id="54277" name="对象 54276"/>
          <p:cNvGraphicFramePr>
            <a:graphicFrameLocks noChangeAspect="1"/>
          </p:cNvGraphicFramePr>
          <p:nvPr/>
        </p:nvGraphicFramePr>
        <p:xfrm>
          <a:off x="642938" y="4411663"/>
          <a:ext cx="7223125" cy="803275"/>
        </p:xfrm>
        <a:graphic>
          <a:graphicData uri="http://schemas.openxmlformats.org/presentationml/2006/ole">
            <p:oleObj spid="_x0000_s32773" r:id="rId6" imgW="4900073" imgH="482391" progId="Equation.3">
              <p:embed/>
            </p:oleObj>
          </a:graphicData>
        </a:graphic>
      </p:graphicFrame>
      <p:graphicFrame>
        <p:nvGraphicFramePr>
          <p:cNvPr id="54278" name="对象 54277"/>
          <p:cNvGraphicFramePr>
            <a:graphicFrameLocks noChangeAspect="1"/>
          </p:cNvGraphicFramePr>
          <p:nvPr/>
        </p:nvGraphicFramePr>
        <p:xfrm>
          <a:off x="642938" y="3562350"/>
          <a:ext cx="5800725" cy="803275"/>
        </p:xfrm>
        <a:graphic>
          <a:graphicData uri="http://schemas.openxmlformats.org/presentationml/2006/ole">
            <p:oleObj spid="_x0000_s32774" r:id="rId7" imgW="3936960" imgH="482400" progId="Equation.3">
              <p:embed/>
            </p:oleObj>
          </a:graphicData>
        </a:graphic>
      </p:graphicFrame>
      <p:graphicFrame>
        <p:nvGraphicFramePr>
          <p:cNvPr id="54279" name="对象 54278"/>
          <p:cNvGraphicFramePr>
            <a:graphicFrameLocks noChangeAspect="1"/>
          </p:cNvGraphicFramePr>
          <p:nvPr/>
        </p:nvGraphicFramePr>
        <p:xfrm>
          <a:off x="642938" y="2338388"/>
          <a:ext cx="7613650" cy="1162050"/>
        </p:xfrm>
        <a:graphic>
          <a:graphicData uri="http://schemas.openxmlformats.org/presentationml/2006/ole">
            <p:oleObj spid="_x0000_s32775" r:id="rId8" imgW="5168900" imgH="698500" progId="Equation.3">
              <p:embed/>
            </p:oleObj>
          </a:graphicData>
        </a:graphic>
      </p:graphicFrame>
      <p:sp>
        <p:nvSpPr>
          <p:cNvPr id="54280" name="Rectangle 2"/>
          <p:cNvSpPr/>
          <p:nvPr/>
        </p:nvSpPr>
        <p:spPr>
          <a:xfrm>
            <a:off x="214313" y="571500"/>
            <a:ext cx="5181600" cy="579438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8-1 按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求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解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空间问题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72288" y="609600"/>
            <a:ext cx="1987550" cy="541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对象 55297"/>
          <p:cNvGraphicFramePr>
            <a:graphicFrameLocks noChangeAspect="1"/>
          </p:cNvGraphicFramePr>
          <p:nvPr/>
        </p:nvGraphicFramePr>
        <p:xfrm>
          <a:off x="5467375" y="4006839"/>
          <a:ext cx="2319359" cy="808455"/>
        </p:xfrm>
        <a:graphic>
          <a:graphicData uri="http://schemas.openxmlformats.org/presentationml/2006/ole">
            <p:oleObj spid="_x0000_s33794" r:id="rId3" imgW="1432973" imgH="447804" progId="Equation.3">
              <p:embed/>
            </p:oleObj>
          </a:graphicData>
        </a:graphic>
      </p:graphicFrame>
      <p:sp>
        <p:nvSpPr>
          <p:cNvPr id="55299" name="Text Box 3"/>
          <p:cNvSpPr txBox="1"/>
          <p:nvPr/>
        </p:nvSpPr>
        <p:spPr>
          <a:xfrm>
            <a:off x="528662" y="1857364"/>
            <a:ext cx="47640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将（8-1）代入平衡微分方程</a:t>
            </a:r>
            <a:r>
              <a:rPr lang="zh-CN" altLang="en-US" sz="2400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得</a:t>
            </a:r>
            <a:endParaRPr lang="zh-CN" altLang="en-US" sz="1600" noProof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3795" name="对象 55299"/>
          <p:cNvGraphicFramePr>
            <a:graphicFrameLocks noChangeAspect="1"/>
          </p:cNvGraphicFramePr>
          <p:nvPr/>
        </p:nvGraphicFramePr>
        <p:xfrm>
          <a:off x="682650" y="2506652"/>
          <a:ext cx="4032250" cy="2544158"/>
        </p:xfrm>
        <a:graphic>
          <a:graphicData uri="http://schemas.openxmlformats.org/presentationml/2006/ole">
            <p:oleObj spid="_x0000_s33795" r:id="rId4" imgW="2590800" imgH="1447800" progId="Equation.3">
              <p:embed/>
            </p:oleObj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710262" y="3292464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ahoma" pitchFamily="34" charset="0"/>
              </a:rPr>
              <a:t>（8-2）</a:t>
            </a:r>
          </a:p>
        </p:txBody>
      </p:sp>
      <p:sp>
        <p:nvSpPr>
          <p:cNvPr id="55302" name="Rectangle 2"/>
          <p:cNvSpPr/>
          <p:nvPr/>
        </p:nvSpPr>
        <p:spPr>
          <a:xfrm>
            <a:off x="214313" y="571500"/>
            <a:ext cx="5181600" cy="579438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8-1 按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求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解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空间问题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2"/>
          <p:cNvSpPr/>
          <p:nvPr/>
        </p:nvSpPr>
        <p:spPr>
          <a:xfrm>
            <a:off x="214313" y="571500"/>
            <a:ext cx="5181600" cy="579438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8-1 按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求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解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空间问题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4823" name="组合 1"/>
          <p:cNvGrpSpPr>
            <a:grpSpLocks/>
          </p:cNvGrpSpPr>
          <p:nvPr/>
        </p:nvGrpSpPr>
        <p:grpSpPr bwMode="auto">
          <a:xfrm>
            <a:off x="381000" y="1177925"/>
            <a:ext cx="8296275" cy="5008563"/>
            <a:chOff x="600" y="1855"/>
            <a:chExt cx="13065" cy="7888"/>
          </a:xfrm>
        </p:grpSpPr>
        <p:graphicFrame>
          <p:nvGraphicFramePr>
            <p:cNvPr id="34818" name="对象 56321"/>
            <p:cNvGraphicFramePr>
              <a:graphicFrameLocks noChangeAspect="1"/>
            </p:cNvGraphicFramePr>
            <p:nvPr/>
          </p:nvGraphicFramePr>
          <p:xfrm>
            <a:off x="5952" y="2807"/>
            <a:ext cx="7712" cy="2592"/>
          </p:xfrm>
          <a:graphic>
            <a:graphicData uri="http://schemas.openxmlformats.org/presentationml/2006/ole">
              <p:oleObj spid="_x0000_s34818" r:id="rId3" imgW="3200400" imgH="965200" progId="Equation.3">
                <p:embed/>
              </p:oleObj>
            </a:graphicData>
          </a:graphic>
        </p:graphicFrame>
        <p:sp>
          <p:nvSpPr>
            <p:cNvPr id="56323" name="Text Box 3"/>
            <p:cNvSpPr txBox="1"/>
            <p:nvPr/>
          </p:nvSpPr>
          <p:spPr>
            <a:xfrm>
              <a:off x="600" y="1855"/>
              <a:ext cx="4560" cy="7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TW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对于轴对称问题</a:t>
              </a:r>
            </a:p>
          </p:txBody>
        </p:sp>
        <p:graphicFrame>
          <p:nvGraphicFramePr>
            <p:cNvPr id="34819" name="对象 56323"/>
            <p:cNvGraphicFramePr>
              <a:graphicFrameLocks noChangeAspect="1"/>
            </p:cNvGraphicFramePr>
            <p:nvPr/>
          </p:nvGraphicFramePr>
          <p:xfrm>
            <a:off x="850" y="2920"/>
            <a:ext cx="4310" cy="2377"/>
          </p:xfrm>
          <a:graphic>
            <a:graphicData uri="http://schemas.openxmlformats.org/presentationml/2006/ole">
              <p:oleObj spid="_x0000_s34819" r:id="rId4" imgW="2069202" imgH="990170" progId="Equation.3">
                <p:embed/>
              </p:oleObj>
            </a:graphicData>
          </a:graphic>
        </p:graphicFrame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10560" y="5400"/>
              <a:ext cx="166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（8-3）</a:t>
              </a:r>
            </a:p>
          </p:txBody>
        </p:sp>
        <p:graphicFrame>
          <p:nvGraphicFramePr>
            <p:cNvPr id="34820" name="对象 56325"/>
            <p:cNvGraphicFramePr>
              <a:graphicFrameLocks noChangeAspect="1"/>
            </p:cNvGraphicFramePr>
            <p:nvPr/>
          </p:nvGraphicFramePr>
          <p:xfrm>
            <a:off x="1077" y="6909"/>
            <a:ext cx="6565" cy="2835"/>
          </p:xfrm>
          <a:graphic>
            <a:graphicData uri="http://schemas.openxmlformats.org/presentationml/2006/ole">
              <p:oleObj spid="_x0000_s34820" r:id="rId5" imgW="2679700" imgH="965200" progId="Equation.3">
                <p:embed/>
              </p:oleObj>
            </a:graphicData>
          </a:graphic>
        </p:graphicFrame>
        <p:sp>
          <p:nvSpPr>
            <p:cNvPr id="56327" name="Text Box 8"/>
            <p:cNvSpPr txBox="1"/>
            <p:nvPr/>
          </p:nvSpPr>
          <p:spPr>
            <a:xfrm>
              <a:off x="645" y="5840"/>
              <a:ext cx="6998" cy="7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TW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对于轴对称问题</a:t>
              </a: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TW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求解方程成为</a:t>
              </a: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4827" name="Text Box 9"/>
            <p:cNvSpPr txBox="1">
              <a:spLocks noChangeArrowheads="1"/>
            </p:cNvSpPr>
            <p:nvPr/>
          </p:nvSpPr>
          <p:spPr bwMode="auto">
            <a:xfrm>
              <a:off x="10560" y="8437"/>
              <a:ext cx="181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（8-4）</a:t>
              </a:r>
            </a:p>
          </p:txBody>
        </p:sp>
        <p:graphicFrame>
          <p:nvGraphicFramePr>
            <p:cNvPr id="34821" name="对象 56329"/>
            <p:cNvGraphicFramePr>
              <a:graphicFrameLocks noChangeAspect="1"/>
            </p:cNvGraphicFramePr>
            <p:nvPr/>
          </p:nvGraphicFramePr>
          <p:xfrm>
            <a:off x="9240" y="6570"/>
            <a:ext cx="3642" cy="1305"/>
          </p:xfrm>
          <a:graphic>
            <a:graphicData uri="http://schemas.openxmlformats.org/presentationml/2006/ole">
              <p:oleObj spid="_x0000_s34821" r:id="rId6" imgW="1491592" imgH="445996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9575" y="604838"/>
            <a:ext cx="8305800" cy="56816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TW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在空间问题中</a:t>
            </a:r>
            <a:r>
              <a:rPr lang="zh-CN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按位移求解比</a:t>
            </a:r>
            <a:r>
              <a:rPr lang="zh-CN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按</a:t>
            </a:r>
            <a:r>
              <a:rPr lang="zh-TW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应力求解尤为重要</a:t>
            </a:r>
            <a:r>
              <a:rPr lang="zh-CN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TW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原因是</a:t>
            </a:r>
            <a:r>
              <a:rPr lang="zh-CN" altLang="en-US" sz="24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在平面问题中 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按位移求解有由两个未知函数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而按应力求解却有三个未知函数。但艾里导出了平面问题的应力函数井证明了它的存在性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使按应力求解转化为只求一个未知函数的问题。</a:t>
            </a:r>
            <a:endParaRPr lang="zh-CN" altLang="en-US" sz="2400">
              <a:solidFill>
                <a:srgbClr val="3333CC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  在空间问题中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按应力求解包含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6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个未知函数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且没有可供简化的普遍性的应力函数存在。而按位移求解只有三个未知函数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比应力法的未知函数的数目少得多。</a:t>
            </a:r>
            <a:endParaRPr lang="zh-CN" altLang="en-US" sz="2400">
              <a:solidFill>
                <a:srgbClr val="3333CC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位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移表示应力边界条件较为简单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因此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位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移法适用于各种边界条件 的问题。而用应力表示位移边界条件时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要进行积分运算并包含了待定项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,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使表达式既复杂又不易求解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从而限制了应力法的应用。</a:t>
            </a:r>
            <a:endParaRPr lang="zh-CN" altLang="en-US" sz="2400">
              <a:solidFill>
                <a:srgbClr val="3333CC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   在近似解法中</a:t>
            </a:r>
            <a:r>
              <a:rPr lang="zh-CN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TW" altLang="en-US" sz="240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位移法得到了广泛的应用。</a:t>
            </a:r>
            <a:endParaRPr lang="zh-CN" altLang="en-US" sz="2400">
              <a:solidFill>
                <a:srgbClr val="3333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/>
          <p:nvPr/>
        </p:nvSpPr>
        <p:spPr>
          <a:xfrm>
            <a:off x="412750" y="620713"/>
            <a:ext cx="3200400" cy="579437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8-1 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位移解法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问题1：</a:t>
            </a:r>
          </a:p>
        </p:txBody>
      </p: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3424238" y="27574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 cstate="print"/>
          <a:srcRect l="16165" t="6036" r="3568" b="5527"/>
          <a:stretch>
            <a:fillRect/>
          </a:stretch>
        </p:blipFill>
        <p:spPr bwMode="auto">
          <a:xfrm>
            <a:off x="4932363" y="595313"/>
            <a:ext cx="41910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1000" y="2057400"/>
            <a:ext cx="2819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半空间体——无限大的等厚度弹性层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821113" y="1966913"/>
            <a:ext cx="152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容重为</a:t>
            </a:r>
            <a:r>
              <a:rPr lang="zh-CN" altLang="en-US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lang="en-US" altLang="zh-CN" sz="24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g</a:t>
            </a:r>
            <a:endParaRPr lang="zh-CN" altLang="en-US" i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8376" name="对象 58375"/>
          <p:cNvGraphicFramePr>
            <a:graphicFrameLocks noChangeAspect="1"/>
          </p:cNvGraphicFramePr>
          <p:nvPr/>
        </p:nvGraphicFramePr>
        <p:xfrm>
          <a:off x="2084388" y="3071813"/>
          <a:ext cx="3559175" cy="552450"/>
        </p:xfrm>
        <a:graphic>
          <a:graphicData uri="http://schemas.openxmlformats.org/presentationml/2006/ole">
            <p:oleObj spid="_x0000_s35842" r:id="rId4" imgW="1557666" imgH="242537" progId="Equation.3">
              <p:embed/>
            </p:oleObj>
          </a:graphicData>
        </a:graphic>
      </p:graphicFrame>
      <p:sp>
        <p:nvSpPr>
          <p:cNvPr id="58377" name="Rectangle 9"/>
          <p:cNvSpPr/>
          <p:nvPr/>
        </p:nvSpPr>
        <p:spPr>
          <a:xfrm>
            <a:off x="468313" y="4786313"/>
            <a:ext cx="3675062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位移解法方程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，式（8-2）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860425" y="3216275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28625" y="3792538"/>
            <a:ext cx="91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对称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292225" y="4008438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81" name="对象 58380"/>
          <p:cNvGraphicFramePr>
            <a:graphicFrameLocks noChangeAspect="1"/>
          </p:cNvGraphicFramePr>
          <p:nvPr/>
        </p:nvGraphicFramePr>
        <p:xfrm>
          <a:off x="6707206" y="1571612"/>
          <a:ext cx="436562" cy="317500"/>
        </p:xfrm>
        <a:graphic>
          <a:graphicData uri="http://schemas.openxmlformats.org/presentationml/2006/ole">
            <p:oleObj spid="_x0000_s35843" r:id="rId5" imgW="233775" imgH="168837" progId="Equation.3">
              <p:embed/>
            </p:oleObj>
          </a:graphicData>
        </a:graphic>
      </p:graphicFrame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6692900" y="3792538"/>
            <a:ext cx="91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假设</a:t>
            </a:r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 flipH="1" flipV="1">
            <a:off x="6045200" y="4008438"/>
            <a:ext cx="503238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84" name="对象 58383"/>
          <p:cNvGraphicFramePr>
            <a:graphicFrameLocks noChangeAspect="1"/>
          </p:cNvGraphicFramePr>
          <p:nvPr/>
        </p:nvGraphicFramePr>
        <p:xfrm>
          <a:off x="4583113" y="4448175"/>
          <a:ext cx="2773362" cy="1749425"/>
        </p:xfrm>
        <a:graphic>
          <a:graphicData uri="http://schemas.openxmlformats.org/presentationml/2006/ole">
            <p:oleObj spid="_x0000_s35844" r:id="rId6" imgW="2590800" imgH="1447800" progId="Equation.3">
              <p:embed/>
            </p:oleObj>
          </a:graphicData>
        </a:graphic>
      </p:graphicFrame>
      <p:graphicFrame>
        <p:nvGraphicFramePr>
          <p:cNvPr id="58385" name="对象 58384"/>
          <p:cNvGraphicFramePr>
            <a:graphicFrameLocks noChangeAspect="1"/>
          </p:cNvGraphicFramePr>
          <p:nvPr/>
        </p:nvGraphicFramePr>
        <p:xfrm>
          <a:off x="2157413" y="3792538"/>
          <a:ext cx="3486150" cy="466725"/>
        </p:xfrm>
        <a:graphic>
          <a:graphicData uri="http://schemas.openxmlformats.org/presentationml/2006/ole">
            <p:oleObj spid="_x0000_s35845" r:id="rId7" imgW="1519656" imgH="204165" progId="Equation.3">
              <p:embed/>
            </p:oleObj>
          </a:graphicData>
        </a:graphic>
      </p:graphicFrame>
      <p:sp>
        <p:nvSpPr>
          <p:cNvPr id="18" name="圆角矩形 17"/>
          <p:cNvSpPr/>
          <p:nvPr/>
        </p:nvSpPr>
        <p:spPr>
          <a:xfrm>
            <a:off x="4583113" y="5656263"/>
            <a:ext cx="2624137" cy="541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0"/>
      <p:bldP spid="58374" grpId="0" bldLvl="0"/>
      <p:bldP spid="58375" grpId="0" bldLvl="0"/>
      <p:bldP spid="58377" grpId="0" bldLvl="0"/>
      <p:bldP spid="58378" grpId="0" animBg="1"/>
      <p:bldP spid="58379" grpId="0" bldLvl="0"/>
      <p:bldP spid="58380" grpId="0" animBg="1"/>
      <p:bldP spid="58382" grpId="0" bldLvl="0"/>
      <p:bldP spid="58383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59393"/>
          <p:cNvGraphicFramePr>
            <a:graphicFrameLocks noChangeAspect="1"/>
          </p:cNvGraphicFramePr>
          <p:nvPr/>
        </p:nvGraphicFramePr>
        <p:xfrm>
          <a:off x="396875" y="1412875"/>
          <a:ext cx="5688013" cy="892175"/>
        </p:xfrm>
        <a:graphic>
          <a:graphicData uri="http://schemas.openxmlformats.org/presentationml/2006/ole">
            <p:oleObj spid="_x0000_s36866" r:id="rId3" imgW="3262484" imgH="444307" progId="Equation.3">
              <p:embed/>
            </p:oleObj>
          </a:graphicData>
        </a:graphic>
      </p:graphicFrame>
      <p:graphicFrame>
        <p:nvGraphicFramePr>
          <p:cNvPr id="36867" name="对象 59394"/>
          <p:cNvGraphicFramePr>
            <a:graphicFrameLocks noChangeAspect="1"/>
          </p:cNvGraphicFramePr>
          <p:nvPr/>
        </p:nvGraphicFramePr>
        <p:xfrm>
          <a:off x="307975" y="3357563"/>
          <a:ext cx="8761413" cy="1724025"/>
        </p:xfrm>
        <a:graphic>
          <a:graphicData uri="http://schemas.openxmlformats.org/presentationml/2006/ole">
            <p:oleObj spid="_x0000_s36867" name="公式" r:id="rId4" imgW="5346360" imgH="914400" progId="Equation.3">
              <p:embed/>
            </p:oleObj>
          </a:graphicData>
        </a:graphic>
      </p:graphicFrame>
      <p:sp>
        <p:nvSpPr>
          <p:cNvPr id="59396" name="Rectangle 5"/>
          <p:cNvSpPr/>
          <p:nvPr/>
        </p:nvSpPr>
        <p:spPr>
          <a:xfrm>
            <a:off x="179388" y="2493963"/>
            <a:ext cx="15113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600" b="1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位移方程</a:t>
            </a:r>
            <a:endParaRPr lang="zh-TW" altLang="en-US" sz="2600" b="1" noProof="1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871" name="AutoShape 6"/>
          <p:cNvSpPr>
            <a:spLocks noChangeArrowheads="1"/>
          </p:cNvSpPr>
          <p:nvPr/>
        </p:nvSpPr>
        <p:spPr bwMode="auto">
          <a:xfrm>
            <a:off x="1692275" y="27098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graphicFrame>
        <p:nvGraphicFramePr>
          <p:cNvPr id="36868" name="对象 59397"/>
          <p:cNvGraphicFramePr>
            <a:graphicFrameLocks noChangeAspect="1"/>
          </p:cNvGraphicFramePr>
          <p:nvPr/>
        </p:nvGraphicFramePr>
        <p:xfrm>
          <a:off x="6445250" y="836613"/>
          <a:ext cx="2624138" cy="1657350"/>
        </p:xfrm>
        <a:graphic>
          <a:graphicData uri="http://schemas.openxmlformats.org/presentationml/2006/ole">
            <p:oleObj spid="_x0000_s36868" r:id="rId5" imgW="2590800" imgH="1447800" progId="Equation.3">
              <p:embed/>
            </p:oleObj>
          </a:graphicData>
        </a:graphic>
      </p:graphicFrame>
      <p:sp>
        <p:nvSpPr>
          <p:cNvPr id="59399" name="Rectangle 2"/>
          <p:cNvSpPr/>
          <p:nvPr/>
        </p:nvSpPr>
        <p:spPr>
          <a:xfrm>
            <a:off x="412750" y="620713"/>
            <a:ext cx="3200400" cy="579437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8-1 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位移解法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6869" name="Object 8"/>
          <p:cNvGraphicFramePr>
            <a:graphicFrameLocks noChangeAspect="1"/>
          </p:cNvGraphicFramePr>
          <p:nvPr/>
        </p:nvGraphicFramePr>
        <p:xfrm>
          <a:off x="412750" y="5362575"/>
          <a:ext cx="2906713" cy="369888"/>
        </p:xfrm>
        <a:graphic>
          <a:graphicData uri="http://schemas.openxmlformats.org/presentationml/2006/ole">
            <p:oleObj spid="_x0000_s36869" name="公式" r:id="rId6" imgW="1498320" imgH="203040" progId="Equation.3">
              <p:embed/>
            </p:oleObj>
          </a:graphicData>
        </a:graphic>
      </p:graphicFrame>
      <p:sp>
        <p:nvSpPr>
          <p:cNvPr id="9" name="圆角矩形 8"/>
          <p:cNvSpPr/>
          <p:nvPr/>
        </p:nvSpPr>
        <p:spPr>
          <a:xfrm>
            <a:off x="6445250" y="1952626"/>
            <a:ext cx="2624137" cy="541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对象 60417"/>
          <p:cNvGraphicFramePr>
            <a:graphicFrameLocks noChangeAspect="1"/>
          </p:cNvGraphicFramePr>
          <p:nvPr/>
        </p:nvGraphicFramePr>
        <p:xfrm>
          <a:off x="214313" y="2560638"/>
          <a:ext cx="5572133" cy="1411778"/>
        </p:xfrm>
        <a:graphic>
          <a:graphicData uri="http://schemas.openxmlformats.org/presentationml/2006/ole">
            <p:oleObj spid="_x0000_s37890" name="公式" r:id="rId3" imgW="2755800" imgH="711000" progId="Equation.3">
              <p:embed/>
            </p:oleObj>
          </a:graphicData>
        </a:graphic>
      </p:graphicFrame>
      <p:graphicFrame>
        <p:nvGraphicFramePr>
          <p:cNvPr id="37891" name="对象 60418"/>
          <p:cNvGraphicFramePr>
            <a:graphicFrameLocks noChangeAspect="1"/>
          </p:cNvGraphicFramePr>
          <p:nvPr/>
        </p:nvGraphicFramePr>
        <p:xfrm>
          <a:off x="6415553" y="4643446"/>
          <a:ext cx="2514165" cy="1255103"/>
        </p:xfrm>
        <a:graphic>
          <a:graphicData uri="http://schemas.openxmlformats.org/presentationml/2006/ole">
            <p:oleObj spid="_x0000_s37891" r:id="rId4" imgW="1473200" imgH="736600" progId="Equation.3">
              <p:embed/>
            </p:oleObj>
          </a:graphicData>
        </a:graphic>
      </p:graphicFrame>
      <p:graphicFrame>
        <p:nvGraphicFramePr>
          <p:cNvPr id="37892" name="对象 60419"/>
          <p:cNvGraphicFramePr>
            <a:graphicFrameLocks noChangeAspect="1"/>
          </p:cNvGraphicFramePr>
          <p:nvPr/>
        </p:nvGraphicFramePr>
        <p:xfrm>
          <a:off x="214313" y="620713"/>
          <a:ext cx="6411912" cy="1716087"/>
        </p:xfrm>
        <a:graphic>
          <a:graphicData uri="http://schemas.openxmlformats.org/presentationml/2006/ole">
            <p:oleObj spid="_x0000_s37892" name="公式" r:id="rId5" imgW="3454200" imgH="914400" progId="Equation.3">
              <p:embed/>
            </p:oleObj>
          </a:graphicData>
        </a:graphic>
      </p:graphicFrame>
      <p:graphicFrame>
        <p:nvGraphicFramePr>
          <p:cNvPr id="37893" name="对象 60420"/>
          <p:cNvGraphicFramePr>
            <a:graphicFrameLocks noChangeAspect="1"/>
          </p:cNvGraphicFramePr>
          <p:nvPr/>
        </p:nvGraphicFramePr>
        <p:xfrm>
          <a:off x="214313" y="4141788"/>
          <a:ext cx="5786437" cy="2038350"/>
        </p:xfrm>
        <a:graphic>
          <a:graphicData uri="http://schemas.openxmlformats.org/presentationml/2006/ole">
            <p:oleObj spid="_x0000_s37893" name="公式" r:id="rId6" imgW="3111480" imgH="1168200" progId="Equation.3">
              <p:embed/>
            </p:oleObj>
          </a:graphicData>
        </a:graphic>
      </p:graphicFrame>
      <p:graphicFrame>
        <p:nvGraphicFramePr>
          <p:cNvPr id="60422" name="对象 60421"/>
          <p:cNvGraphicFramePr>
            <a:graphicFrameLocks noChangeAspect="1"/>
          </p:cNvGraphicFramePr>
          <p:nvPr/>
        </p:nvGraphicFramePr>
        <p:xfrm>
          <a:off x="6734175" y="620713"/>
          <a:ext cx="2371725" cy="3784600"/>
        </p:xfrm>
        <a:graphic>
          <a:graphicData uri="http://schemas.openxmlformats.org/presentationml/2006/ole">
            <p:oleObj spid="_x0000_s37894" name="公式" r:id="rId7" imgW="2031840" imgH="286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对象 61441"/>
          <p:cNvGraphicFramePr>
            <a:graphicFrameLocks noChangeAspect="1"/>
          </p:cNvGraphicFramePr>
          <p:nvPr/>
        </p:nvGraphicFramePr>
        <p:xfrm>
          <a:off x="612775" y="620713"/>
          <a:ext cx="6124575" cy="1522412"/>
        </p:xfrm>
        <a:graphic>
          <a:graphicData uri="http://schemas.openxmlformats.org/presentationml/2006/ole">
            <p:oleObj spid="_x0000_s38914" name="公式" r:id="rId3" imgW="2857320" imgH="723600" progId="Equation.3">
              <p:embed/>
            </p:oleObj>
          </a:graphicData>
        </a:graphic>
      </p:graphicFrame>
      <p:graphicFrame>
        <p:nvGraphicFramePr>
          <p:cNvPr id="38915" name="对象 61442"/>
          <p:cNvGraphicFramePr>
            <a:graphicFrameLocks noChangeAspect="1"/>
          </p:cNvGraphicFramePr>
          <p:nvPr/>
        </p:nvGraphicFramePr>
        <p:xfrm>
          <a:off x="612775" y="2332038"/>
          <a:ext cx="6602413" cy="3881437"/>
        </p:xfrm>
        <a:graphic>
          <a:graphicData uri="http://schemas.openxmlformats.org/presentationml/2006/ole">
            <p:oleObj spid="_x0000_s38915" name="公式" r:id="rId4" imgW="2831760" imgH="1879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/>
          <p:nvPr/>
        </p:nvSpPr>
        <p:spPr>
          <a:xfrm>
            <a:off x="285750" y="687388"/>
            <a:ext cx="5410200" cy="579437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8-2 按应力求</a:t>
            </a:r>
            <a:r>
              <a:rPr lang="zh-TW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解</a:t>
            </a:r>
            <a:r>
              <a:rPr lang="zh-CN" altLang="en-US" sz="32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空间问题</a:t>
            </a:r>
            <a:r>
              <a:rPr lang="zh-CN" altLang="en-US" sz="11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11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2467" name="对象 62466"/>
          <p:cNvGraphicFramePr>
            <a:graphicFrameLocks noChangeAspect="1"/>
          </p:cNvGraphicFramePr>
          <p:nvPr/>
        </p:nvGraphicFramePr>
        <p:xfrm>
          <a:off x="387351" y="4469127"/>
          <a:ext cx="4648200" cy="855348"/>
        </p:xfrm>
        <a:graphic>
          <a:graphicData uri="http://schemas.openxmlformats.org/presentationml/2006/ole">
            <p:oleObj spid="_x0000_s39938" r:id="rId3" imgW="2933700" imgH="469900" progId="Equation.3">
              <p:embed/>
            </p:oleObj>
          </a:graphicData>
        </a:graphic>
      </p:graphicFrame>
      <p:graphicFrame>
        <p:nvGraphicFramePr>
          <p:cNvPr id="62468" name="对象 62467"/>
          <p:cNvGraphicFramePr>
            <a:graphicFrameLocks noChangeAspect="1"/>
          </p:cNvGraphicFramePr>
          <p:nvPr/>
        </p:nvGraphicFramePr>
        <p:xfrm>
          <a:off x="5572124" y="3571876"/>
          <a:ext cx="3313113" cy="2581275"/>
        </p:xfrm>
        <a:graphic>
          <a:graphicData uri="http://schemas.openxmlformats.org/presentationml/2006/ole">
            <p:oleObj spid="_x0000_s39939" name="公式" r:id="rId4" imgW="1892160" imgH="1473120" progId="Equation.3">
              <p:embed/>
            </p:oleObj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33400" y="2609851"/>
            <a:ext cx="3248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相容方程 (六个)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883025" y="5324475"/>
            <a:ext cx="1152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（a）</a:t>
            </a:r>
          </a:p>
        </p:txBody>
      </p:sp>
      <p:graphicFrame>
        <p:nvGraphicFramePr>
          <p:cNvPr id="62471" name="对象 62470"/>
          <p:cNvGraphicFramePr>
            <a:graphicFrameLocks noChangeAspect="1"/>
          </p:cNvGraphicFramePr>
          <p:nvPr/>
        </p:nvGraphicFramePr>
        <p:xfrm>
          <a:off x="6000753" y="1142984"/>
          <a:ext cx="2786089" cy="2006393"/>
        </p:xfrm>
        <a:graphic>
          <a:graphicData uri="http://schemas.openxmlformats.org/presentationml/2006/ole">
            <p:oleObj spid="_x0000_s39940" r:id="rId5" imgW="1765300" imgH="128270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46075" y="3284115"/>
          <a:ext cx="4689475" cy="859260"/>
        </p:xfrm>
        <a:graphic>
          <a:graphicData uri="http://schemas.openxmlformats.org/presentationml/2006/ole">
            <p:oleObj spid="_x0000_s39941" name="公式" r:id="rId6" imgW="2946240" imgH="469800" progId="Equation.3">
              <p:embed/>
            </p:oleObj>
          </a:graphicData>
        </a:graphic>
      </p:graphicFrame>
      <p:sp>
        <p:nvSpPr>
          <p:cNvPr id="9" name="Text Box 4"/>
          <p:cNvSpPr txBox="1"/>
          <p:nvPr/>
        </p:nvSpPr>
        <p:spPr>
          <a:xfrm>
            <a:off x="285720" y="1299977"/>
            <a:ext cx="5286404" cy="1200329"/>
          </a:xfrm>
          <a:prstGeom prst="rect">
            <a:avLst/>
          </a:prstGeom>
          <a:solidFill>
            <a:srgbClr val="3333CC"/>
          </a:solidFill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取应力分量（</a:t>
            </a:r>
            <a:r>
              <a:rPr lang="el-GR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σ</a:t>
            </a:r>
            <a:r>
              <a:rPr lang="en-US" altLang="zh-CN" sz="12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l-GR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σ</a:t>
            </a:r>
            <a:r>
              <a:rPr lang="en-US" altLang="zh-CN" sz="12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l-GR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σ</a:t>
            </a:r>
            <a:r>
              <a:rPr lang="en-US" altLang="zh-CN" sz="12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l-GR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τ</a:t>
            </a:r>
            <a:r>
              <a:rPr lang="en-US" altLang="zh-CN" sz="12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xy</a:t>
            </a:r>
            <a:r>
              <a:rPr lang="en-US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l-GR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τ</a:t>
            </a:r>
            <a:r>
              <a:rPr lang="en-US" altLang="zh-CN" sz="12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zy</a:t>
            </a:r>
            <a:r>
              <a:rPr lang="en-US" altLang="zh-CN" sz="20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l-GR" altLang="zh-CN" sz="24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τ</a:t>
            </a:r>
            <a:r>
              <a:rPr lang="en-US" altLang="zh-CN" sz="1200" i="1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xz</a:t>
            </a:r>
            <a:r>
              <a:rPr lang="zh-CN" altLang="en-US" sz="2400" noProof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）为基本未知量，经消元法，导出求解应力的基本微分方程和边界条件</a:t>
            </a:r>
            <a:endParaRPr lang="zh-CN" altLang="en-US" sz="2400" noProof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ldLvl="0"/>
      <p:bldP spid="62470" grpId="0" bldLvl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对象 63489"/>
          <p:cNvGraphicFramePr>
            <a:graphicFrameLocks noChangeAspect="1"/>
          </p:cNvGraphicFramePr>
          <p:nvPr/>
        </p:nvGraphicFramePr>
        <p:xfrm>
          <a:off x="396875" y="765175"/>
          <a:ext cx="6246813" cy="2736850"/>
        </p:xfrm>
        <a:graphic>
          <a:graphicData uri="http://schemas.openxmlformats.org/presentationml/2006/ole">
            <p:oleObj spid="_x0000_s40962" r:id="rId3" imgW="3377880" imgH="1625400" progId="Equation.3">
              <p:embed/>
            </p:oleObj>
          </a:graphicData>
        </a:graphic>
      </p:graphicFrame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019925" y="2781300"/>
            <a:ext cx="115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latin typeface="Tahoma" pitchFamily="34" charset="0"/>
              </a:rPr>
              <a:t>（b）</a:t>
            </a:r>
          </a:p>
        </p:txBody>
      </p:sp>
      <p:graphicFrame>
        <p:nvGraphicFramePr>
          <p:cNvPr id="63493" name="对象 63492"/>
          <p:cNvGraphicFramePr>
            <a:graphicFrameLocks/>
          </p:cNvGraphicFramePr>
          <p:nvPr/>
        </p:nvGraphicFramePr>
        <p:xfrm>
          <a:off x="468313" y="3644919"/>
          <a:ext cx="4818062" cy="2570163"/>
        </p:xfrm>
        <a:graphic>
          <a:graphicData uri="http://schemas.openxmlformats.org/presentationml/2006/ole">
            <p:oleObj spid="_x0000_s40963" r:id="rId4" imgW="2933640" imgH="1498320" progId="Equation.3">
              <p:embed/>
            </p:oleObj>
          </a:graphicData>
        </a:graphic>
      </p:graphicFrame>
      <p:graphicFrame>
        <p:nvGraphicFramePr>
          <p:cNvPr id="62471" name="对象 62470"/>
          <p:cNvGraphicFramePr>
            <a:graphicFrameLocks noChangeAspect="1"/>
          </p:cNvGraphicFramePr>
          <p:nvPr/>
        </p:nvGraphicFramePr>
        <p:xfrm>
          <a:off x="6635110" y="765175"/>
          <a:ext cx="2508922" cy="1806569"/>
        </p:xfrm>
        <a:graphic>
          <a:graphicData uri="http://schemas.openxmlformats.org/presentationml/2006/ole">
            <p:oleObj spid="_x0000_s40964" r:id="rId5" imgW="1765300" imgH="1282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4"/>
          <p:cNvPicPr>
            <a:picLocks noChangeAspect="1" noChangeArrowheads="1"/>
          </p:cNvPicPr>
          <p:nvPr/>
        </p:nvPicPr>
        <p:blipFill>
          <a:blip r:embed="rId3" cstate="print"/>
          <a:srcRect l="6873" t="7018" r="15889" b="9111"/>
          <a:stretch>
            <a:fillRect/>
          </a:stretch>
        </p:blipFill>
        <p:spPr bwMode="auto">
          <a:xfrm>
            <a:off x="5697538" y="558800"/>
            <a:ext cx="3160712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/>
          <p:nvPr/>
        </p:nvSpPr>
        <p:spPr>
          <a:xfrm>
            <a:off x="685800" y="1447800"/>
            <a:ext cx="4029075" cy="533400"/>
          </a:xfrm>
          <a:prstGeom prst="rect">
            <a:avLst/>
          </a:prstGeom>
          <a:solidFill>
            <a:srgbClr val="FFCC99"/>
          </a:solidFill>
          <a:ln w="9525">
            <a:noFill/>
            <a:miter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5C283B"/>
                </a:solidFill>
                <a:latin typeface="楷体_GB2312" pitchFamily="49" charset="-122"/>
                <a:ea typeface="楷体_GB2312" pitchFamily="49" charset="-122"/>
              </a:rPr>
              <a:t>静力</a:t>
            </a:r>
            <a:r>
              <a:rPr lang="zh-TW" altLang="en-US" sz="2400" b="1">
                <a:solidFill>
                  <a:srgbClr val="5C283B"/>
                </a:solidFill>
                <a:latin typeface="楷体_GB2312" pitchFamily="49" charset="-122"/>
                <a:ea typeface="楷体_GB2312" pitchFamily="49" charset="-122"/>
              </a:rPr>
              <a:t>平衡微分方程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公式推导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2058988"/>
            <a:ext cx="5110162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以连接六面体前后两面中心直线</a:t>
            </a:r>
            <a:r>
              <a:rPr lang="zh-CN" altLang="en-US" sz="2400" b="1" i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为矩轴，列</a:t>
            </a:r>
            <a:r>
              <a:rPr lang="zh-TW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力矩的平衡方程</a:t>
            </a:r>
            <a:r>
              <a:rPr lang="zh-CN" altLang="en-US" sz="36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316" name="对象 13315"/>
          <p:cNvGraphicFramePr>
            <a:graphicFrameLocks noChangeAspect="1"/>
          </p:cNvGraphicFramePr>
          <p:nvPr/>
        </p:nvGraphicFramePr>
        <p:xfrm>
          <a:off x="423863" y="3354388"/>
          <a:ext cx="2387600" cy="719137"/>
        </p:xfrm>
        <a:graphic>
          <a:graphicData uri="http://schemas.openxmlformats.org/presentationml/2006/ole">
            <p:oleObj spid="_x0000_s2050" name="公式" r:id="rId4" imgW="1443874" imgH="485550" progId="Equation.3">
              <p:embed/>
            </p:oleObj>
          </a:graphicData>
        </a:graphic>
      </p:graphicFrame>
      <p:graphicFrame>
        <p:nvGraphicFramePr>
          <p:cNvPr id="13317" name="对象 13316"/>
          <p:cNvGraphicFramePr>
            <a:graphicFrameLocks noChangeAspect="1"/>
          </p:cNvGraphicFramePr>
          <p:nvPr/>
        </p:nvGraphicFramePr>
        <p:xfrm>
          <a:off x="4224338" y="2709863"/>
          <a:ext cx="1201737" cy="433387"/>
        </p:xfrm>
        <a:graphic>
          <a:graphicData uri="http://schemas.openxmlformats.org/presentationml/2006/ole">
            <p:oleObj spid="_x0000_s2051" r:id="rId5" imgW="716173" imgH="255776" progId="Equation.3">
              <p:embed/>
            </p:oleObj>
          </a:graphicData>
        </a:graphic>
      </p:graphicFrame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2811463" y="3405188"/>
          <a:ext cx="1330325" cy="585787"/>
        </p:xfrm>
        <a:graphic>
          <a:graphicData uri="http://schemas.openxmlformats.org/presentationml/2006/ole">
            <p:oleObj spid="_x0000_s2052" r:id="rId6" imgW="804991" imgH="396107" progId="Equation.3">
              <p:embed/>
            </p:oleObj>
          </a:graphicData>
        </a:graphic>
      </p:graphicFrame>
      <p:graphicFrame>
        <p:nvGraphicFramePr>
          <p:cNvPr id="13319" name="对象 13318"/>
          <p:cNvGraphicFramePr>
            <a:graphicFrameLocks noChangeAspect="1"/>
          </p:cNvGraphicFramePr>
          <p:nvPr/>
        </p:nvGraphicFramePr>
        <p:xfrm>
          <a:off x="4205288" y="3354388"/>
          <a:ext cx="2535237" cy="719137"/>
        </p:xfrm>
        <a:graphic>
          <a:graphicData uri="http://schemas.openxmlformats.org/presentationml/2006/ole">
            <p:oleObj spid="_x0000_s2053" r:id="rId7" imgW="1523339" imgH="482391" progId="Equation.3">
              <p:embed/>
            </p:oleObj>
          </a:graphicData>
        </a:graphic>
      </p:graphicFrame>
      <p:graphicFrame>
        <p:nvGraphicFramePr>
          <p:cNvPr id="13320" name="对象 13319"/>
          <p:cNvGraphicFramePr>
            <a:graphicFrameLocks noChangeAspect="1"/>
          </p:cNvGraphicFramePr>
          <p:nvPr/>
        </p:nvGraphicFramePr>
        <p:xfrm>
          <a:off x="6811962" y="3405188"/>
          <a:ext cx="1864493" cy="585787"/>
        </p:xfrm>
        <a:graphic>
          <a:graphicData uri="http://schemas.openxmlformats.org/presentationml/2006/ole">
            <p:oleObj spid="_x0000_s2054" r:id="rId8" imgW="1022211" imgH="396107" progId="Equation.3">
              <p:embed/>
            </p:oleObj>
          </a:graphicData>
        </a:graphic>
      </p:graphicFrame>
      <p:sp>
        <p:nvSpPr>
          <p:cNvPr id="13321" name="Rectangle 2"/>
          <p:cNvSpPr/>
          <p:nvPr/>
        </p:nvSpPr>
        <p:spPr>
          <a:xfrm>
            <a:off x="252413" y="642938"/>
            <a:ext cx="4176712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-1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平衡微分方程</a:t>
            </a:r>
            <a:endParaRPr lang="zh-TW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3322" name="对象 13321"/>
          <p:cNvGraphicFramePr>
            <a:graphicFrameLocks noChangeAspect="1"/>
          </p:cNvGraphicFramePr>
          <p:nvPr/>
        </p:nvGraphicFramePr>
        <p:xfrm>
          <a:off x="1000125" y="4113213"/>
          <a:ext cx="3671888" cy="384175"/>
        </p:xfrm>
        <a:graphic>
          <a:graphicData uri="http://schemas.openxmlformats.org/presentationml/2006/ole">
            <p:oleObj spid="_x0000_s2055" r:id="rId9" imgW="2057400" imgH="228600" progId="Equation.3">
              <p:embed/>
            </p:oleObj>
          </a:graphicData>
        </a:graphic>
      </p:graphicFrame>
      <p:graphicFrame>
        <p:nvGraphicFramePr>
          <p:cNvPr id="13323" name="对象 13322"/>
          <p:cNvGraphicFramePr>
            <a:graphicFrameLocks noChangeAspect="1"/>
          </p:cNvGraphicFramePr>
          <p:nvPr/>
        </p:nvGraphicFramePr>
        <p:xfrm>
          <a:off x="1714500" y="4643438"/>
          <a:ext cx="3590925" cy="809625"/>
        </p:xfrm>
        <a:graphic>
          <a:graphicData uri="http://schemas.openxmlformats.org/presentationml/2006/ole">
            <p:oleObj spid="_x0000_s2056" r:id="rId10" imgW="1942257" imgH="444307" progId="Equation.3">
              <p:embed/>
            </p:oleObj>
          </a:graphicData>
        </a:graphic>
      </p:graphicFrame>
      <p:sp>
        <p:nvSpPr>
          <p:cNvPr id="13324" name="AutoShape 4"/>
          <p:cNvSpPr>
            <a:spLocks noChangeArrowheads="1"/>
          </p:cNvSpPr>
          <p:nvPr/>
        </p:nvSpPr>
        <p:spPr bwMode="auto">
          <a:xfrm>
            <a:off x="800100" y="5059363"/>
            <a:ext cx="781050" cy="84137"/>
          </a:xfrm>
          <a:prstGeom prst="rightArrow">
            <a:avLst>
              <a:gd name="adj1" fmla="val 50000"/>
              <a:gd name="adj2" fmla="val 2173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13325" name="Text Box 5"/>
          <p:cNvSpPr txBox="1">
            <a:spLocks noChangeArrowheads="1"/>
          </p:cNvSpPr>
          <p:nvPr/>
        </p:nvSpPr>
        <p:spPr bwMode="auto">
          <a:xfrm>
            <a:off x="800100" y="4679950"/>
            <a:ext cx="1333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化简为</a:t>
            </a:r>
          </a:p>
        </p:txBody>
      </p:sp>
      <p:graphicFrame>
        <p:nvGraphicFramePr>
          <p:cNvPr id="13326" name="对象 13325"/>
          <p:cNvGraphicFramePr>
            <a:graphicFrameLocks noChangeAspect="1"/>
          </p:cNvGraphicFramePr>
          <p:nvPr/>
        </p:nvGraphicFramePr>
        <p:xfrm>
          <a:off x="7358063" y="4760913"/>
          <a:ext cx="998537" cy="454025"/>
        </p:xfrm>
        <a:graphic>
          <a:graphicData uri="http://schemas.openxmlformats.org/presentationml/2006/ole">
            <p:oleObj spid="_x0000_s2057" r:id="rId11" imgW="524571" imgH="243094" progId="Equation.3">
              <p:embed/>
            </p:oleObj>
          </a:graphicData>
        </a:graphic>
      </p:graphicFrame>
      <p:sp>
        <p:nvSpPr>
          <p:cNvPr id="13327" name="Text Box 9"/>
          <p:cNvSpPr txBox="1"/>
          <p:nvPr/>
        </p:nvSpPr>
        <p:spPr>
          <a:xfrm>
            <a:off x="5545138" y="5610225"/>
            <a:ext cx="2533650" cy="461963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7030A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切应力互等定律</a:t>
            </a:r>
            <a:endParaRPr lang="zh-CN" altLang="en-US" sz="2400" b="1" noProof="1">
              <a:solidFill>
                <a:srgbClr val="7030A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28" name="Text Box 10"/>
          <p:cNvSpPr txBox="1">
            <a:spLocks noChangeArrowheads="1"/>
          </p:cNvSpPr>
          <p:nvPr/>
        </p:nvSpPr>
        <p:spPr bwMode="auto">
          <a:xfrm>
            <a:off x="5429250" y="4789488"/>
            <a:ext cx="19113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命</a:t>
            </a:r>
            <a:r>
              <a:rPr lang="en-US" altLang="zh-CN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dz </a:t>
            </a:r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en-US" altLang="zh-CN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dy </a:t>
            </a:r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趋于零</a:t>
            </a: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329" name="对象 13328"/>
          <p:cNvGraphicFramePr>
            <a:graphicFrameLocks noChangeAspect="1"/>
          </p:cNvGraphicFramePr>
          <p:nvPr/>
        </p:nvGraphicFramePr>
        <p:xfrm>
          <a:off x="1855788" y="5605463"/>
          <a:ext cx="2705100" cy="538162"/>
        </p:xfrm>
        <a:graphic>
          <a:graphicData uri="http://schemas.openxmlformats.org/presentationml/2006/ole">
            <p:oleObj spid="_x0000_s2058" r:id="rId12" imgW="1202674" imgH="243094" progId="Equation.3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 rot="10800000" flipV="1">
            <a:off x="7072330" y="1447800"/>
            <a:ext cx="488946" cy="40956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72264" y="1662113"/>
            <a:ext cx="150652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6734183" y="1677965"/>
            <a:ext cx="1214445" cy="1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78475" y="541338"/>
            <a:ext cx="3453093" cy="281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ldLvl="0"/>
      <p:bldP spid="13324" grpId="0" animBg="1"/>
      <p:bldP spid="13325" grpId="0" bldLvl="0"/>
      <p:bldP spid="13327" grpId="0" bldLvl="0" animBg="1"/>
      <p:bldP spid="13328" grpId="0" bldLvl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对象 64513"/>
          <p:cNvGraphicFramePr>
            <a:graphicFrameLocks noChangeAspect="1"/>
          </p:cNvGraphicFramePr>
          <p:nvPr/>
        </p:nvGraphicFramePr>
        <p:xfrm>
          <a:off x="642938" y="1500188"/>
          <a:ext cx="5964237" cy="4695825"/>
        </p:xfrm>
        <a:graphic>
          <a:graphicData uri="http://schemas.openxmlformats.org/presentationml/2006/ole">
            <p:oleObj spid="_x0000_s41986" r:id="rId3" imgW="4165600" imgH="3276600" progId="Equation.3">
              <p:embed/>
            </p:oleObj>
          </a:graphicData>
        </a:graphic>
      </p:graphicFrame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95288" y="846138"/>
            <a:ext cx="705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rPr>
              <a:t>将物理方程（7-12）代入上式相容方程，整理得：</a:t>
            </a:r>
          </a:p>
        </p:txBody>
      </p:sp>
      <p:graphicFrame>
        <p:nvGraphicFramePr>
          <p:cNvPr id="41987" name="对象 64515"/>
          <p:cNvGraphicFramePr>
            <a:graphicFrameLocks noChangeAspect="1"/>
          </p:cNvGraphicFramePr>
          <p:nvPr/>
        </p:nvGraphicFramePr>
        <p:xfrm>
          <a:off x="6607175" y="1139825"/>
          <a:ext cx="2265363" cy="2058988"/>
        </p:xfrm>
        <a:graphic>
          <a:graphicData uri="http://schemas.openxmlformats.org/presentationml/2006/ole">
            <p:oleObj spid="_x0000_s41987" r:id="rId4" imgW="2222500" imgH="2019300" progId="Equation.3">
              <p:embed/>
            </p:oleObj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448550" y="3702050"/>
            <a:ext cx="1263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物理方程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8080375" y="3198813"/>
            <a:ext cx="0" cy="503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对象 65537"/>
          <p:cNvGraphicFramePr>
            <a:graphicFrameLocks noChangeAspect="1"/>
          </p:cNvGraphicFramePr>
          <p:nvPr/>
        </p:nvGraphicFramePr>
        <p:xfrm>
          <a:off x="642938" y="1357313"/>
          <a:ext cx="5875337" cy="4679950"/>
        </p:xfrm>
        <a:graphic>
          <a:graphicData uri="http://schemas.openxmlformats.org/presentationml/2006/ole">
            <p:oleObj spid="_x0000_s43010" r:id="rId3" imgW="3670200" imgH="2920680" progId="Equation.3">
              <p:embed/>
            </p:oleObj>
          </a:graphicData>
        </a:graphic>
      </p:graphicFrame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57188" y="655638"/>
            <a:ext cx="8142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应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力</a:t>
            </a:r>
            <a:r>
              <a:rPr lang="zh-TW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协调方程(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Michell) 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（应用平衡方程简化上式）</a:t>
            </a:r>
            <a:endParaRPr lang="zh-CN" altLang="en-US" sz="16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011" name="对象 65539"/>
          <p:cNvGraphicFramePr>
            <a:graphicFrameLocks noChangeAspect="1"/>
          </p:cNvGraphicFramePr>
          <p:nvPr/>
        </p:nvGraphicFramePr>
        <p:xfrm>
          <a:off x="6732588" y="1571612"/>
          <a:ext cx="2266950" cy="1749425"/>
        </p:xfrm>
        <a:graphic>
          <a:graphicData uri="http://schemas.openxmlformats.org/presentationml/2006/ole">
            <p:oleObj spid="_x0000_s43011" r:id="rId4" imgW="1752600" imgH="139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对象 66561"/>
          <p:cNvGraphicFramePr>
            <a:graphicFrameLocks noChangeAspect="1"/>
          </p:cNvGraphicFramePr>
          <p:nvPr/>
        </p:nvGraphicFramePr>
        <p:xfrm>
          <a:off x="2428875" y="928688"/>
          <a:ext cx="4024313" cy="5022850"/>
        </p:xfrm>
        <a:graphic>
          <a:graphicData uri="http://schemas.openxmlformats.org/presentationml/2006/ole">
            <p:oleObj spid="_x0000_s44034" r:id="rId3" imgW="2159000" imgH="2692400" progId="Equation.3">
              <p:embed/>
            </p:oleObj>
          </a:graphicData>
        </a:graphic>
      </p:graphicFrame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715125" y="4997450"/>
            <a:ext cx="2057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TW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Beltrami)</a:t>
            </a:r>
            <a:r>
              <a:rPr lang="zh-TW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endParaRPr lang="zh-CN" altLang="en-US" sz="28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79388" y="692150"/>
            <a:ext cx="174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体力为零或常量情况下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41313"/>
            <a:ext cx="7772400" cy="1143000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 </a:t>
            </a:r>
          </a:p>
        </p:txBody>
      </p:sp>
      <p:sp>
        <p:nvSpPr>
          <p:cNvPr id="66562" name="Text Box 3"/>
          <p:cNvSpPr txBox="1"/>
          <p:nvPr/>
        </p:nvSpPr>
        <p:spPr>
          <a:xfrm>
            <a:off x="755650" y="1484313"/>
            <a:ext cx="7699375" cy="464742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1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.己知受力物体某点的主应力为：</a:t>
            </a:r>
            <a:r>
              <a:rPr lang="zh-CN" altLang="en-US" sz="3200" i="1" noProof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σ</a:t>
            </a:r>
            <a:r>
              <a:rPr lang="zh-CN" altLang="en-US" sz="3200" baseline="-25000" noProof="1">
                <a:latin typeface="Times New Roman" panose="02020603050405020304" pitchFamily="18" charset="0"/>
                <a:ea typeface="华文新魏" panose="02010800040101010101" pitchFamily="2" charset="-122"/>
                <a:cs typeface="+mn-ea"/>
                <a:sym typeface="Times New Roman" panose="02020603050405020304" pitchFamily="18" charset="0"/>
              </a:rPr>
              <a:t>1</a:t>
            </a:r>
            <a:r>
              <a:rPr lang="zh-CN" altLang="en-US" sz="3200" i="1" noProof="1">
                <a:latin typeface="Times New Roman" panose="02020603050405020304" pitchFamily="18" charset="0"/>
                <a:ea typeface="华文新魏" panose="02010800040101010101" pitchFamily="2" charset="-122"/>
                <a:cs typeface="+mn-ea"/>
                <a:sym typeface="Times New Roman" panose="02020603050405020304" pitchFamily="18" charset="0"/>
              </a:rPr>
              <a:t> 、</a:t>
            </a:r>
            <a:r>
              <a:rPr lang="zh-CN" altLang="en-US" sz="3200" i="1" noProof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σ</a:t>
            </a:r>
            <a:r>
              <a:rPr lang="zh-CN" altLang="en-US" sz="3200" baseline="-25000" noProof="1">
                <a:latin typeface="Times New Roman" panose="02020603050405020304" pitchFamily="18" charset="0"/>
                <a:ea typeface="华文新魏" panose="02010800040101010101" pitchFamily="2" charset="-122"/>
                <a:cs typeface="+mn-ea"/>
                <a:sym typeface="Times New Roman" panose="02020603050405020304" pitchFamily="18" charset="0"/>
              </a:rPr>
              <a:t>2</a:t>
            </a:r>
            <a:r>
              <a:rPr lang="zh-CN" altLang="en-US" sz="3200" i="1" noProof="1">
                <a:latin typeface="Times New Roman" panose="02020603050405020304" pitchFamily="18" charset="0"/>
                <a:ea typeface="华文新魏" panose="02010800040101010101" pitchFamily="2" charset="-122"/>
                <a:cs typeface="+mn-ea"/>
              </a:rPr>
              <a:t>、</a:t>
            </a:r>
            <a:r>
              <a:rPr lang="zh-CN" altLang="en-US" sz="3200" i="1" noProof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σ</a:t>
            </a:r>
            <a:r>
              <a:rPr lang="zh-CN" altLang="en-US" sz="3200" baseline="-25000" noProof="1">
                <a:latin typeface="Times New Roman" panose="02020603050405020304" pitchFamily="18" charset="0"/>
                <a:ea typeface="华文新魏" panose="02010800040101010101" pitchFamily="2" charset="-122"/>
                <a:cs typeface="+mn-ea"/>
                <a:sym typeface="Times New Roman" panose="02020603050405020304" pitchFamily="18" charset="0"/>
              </a:rPr>
              <a:t>3</a:t>
            </a:r>
            <a:r>
              <a:rPr lang="zh-CN" altLang="en-US" sz="3200" i="1" noProof="1">
                <a:latin typeface="Times New Roman" panose="02020603050405020304" pitchFamily="18" charset="0"/>
                <a:ea typeface="华文新魏" panose="02010800040101010101" pitchFamily="2" charset="-122"/>
                <a:cs typeface="+mn-ea"/>
              </a:rPr>
              <a:t> 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，试求与这3个主应力成相同角度的面上的正应力和剪应力。</a:t>
            </a:r>
            <a:endParaRPr lang="zh-CN" altLang="en-US" sz="3200" b="1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sz="3200" b="1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en-US" altLang="zh-CN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2. 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归纳</a:t>
            </a:r>
            <a:r>
              <a:rPr lang="zh-TW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一点的应力状态</a:t>
            </a:r>
            <a:r>
              <a:rPr lang="zh-CN" altLang="zh-TW" sz="3200" b="1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的五个特点？</a:t>
            </a:r>
          </a:p>
          <a:p>
            <a:pPr>
              <a:defRPr/>
            </a:pPr>
            <a:endParaRPr lang="zh-CN" altLang="zh-TW" sz="3200" b="1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0" hangingPunct="0">
              <a:defRPr/>
            </a:pPr>
            <a:r>
              <a:rPr lang="en-US" altLang="zh-CN" sz="3200" b="1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 请写出空间</a:t>
            </a:r>
            <a:r>
              <a:rPr lang="zh-CN" altLang="en-US" sz="3600" b="1" noProof="1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轴对称问题的所有独立变量。</a:t>
            </a:r>
          </a:p>
          <a:p>
            <a:pPr eaLnBrk="0" hangingPunct="0">
              <a:defRPr/>
            </a:pP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68609"/>
          <p:cNvSpPr/>
          <p:nvPr/>
        </p:nvSpPr>
        <p:spPr>
          <a:xfrm>
            <a:off x="838200" y="2286000"/>
            <a:ext cx="7315200" cy="762000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§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 8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等截面直杆的扭转</a:t>
            </a:r>
            <a:endParaRPr lang="zh-CN" altLang="en-US" sz="3600" b="1" noProof="1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69633"/>
          <p:cNvSpPr/>
          <p:nvPr/>
        </p:nvSpPr>
        <p:spPr>
          <a:xfrm>
            <a:off x="838200" y="1524000"/>
            <a:ext cx="7543800" cy="4572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3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 noProof="1">
                <a:latin typeface="宋体" pitchFamily="2" charset="-122"/>
              </a:rPr>
              <a:t> </a:t>
            </a:r>
            <a:r>
              <a:rPr lang="zh-CN" altLang="en-US" sz="3200" b="1" u="sng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主要内容</a:t>
            </a:r>
            <a:r>
              <a:rPr lang="zh-CN" altLang="en-US" sz="3200" b="1" noProof="1">
                <a:solidFill>
                  <a:srgbClr val="FF3300"/>
                </a:solidFill>
                <a:latin typeface="宋体" pitchFamily="2" charset="-122"/>
              </a:rPr>
              <a:t>——</a:t>
            </a:r>
          </a:p>
          <a:p>
            <a:pPr algn="just">
              <a:lnSpc>
                <a:spcPct val="135000"/>
              </a:lnSpc>
              <a:defRPr/>
            </a:pPr>
            <a:r>
              <a:rPr lang="zh-CN" altLang="en-US" sz="2600" noProof="1">
                <a:latin typeface="Tahoma" pitchFamily="34" charset="0"/>
              </a:rPr>
              <a:t>       </a:t>
            </a:r>
            <a:r>
              <a:rPr lang="zh-CN" altLang="en-US" sz="2600" noProof="1">
                <a:latin typeface="华文新魏" pitchFamily="2" charset="-122"/>
                <a:ea typeface="华文新魏" pitchFamily="2" charset="-122"/>
              </a:rPr>
              <a:t>本章主要讨论</a:t>
            </a:r>
            <a:r>
              <a:rPr lang="zh-CN" altLang="en-US" sz="2600" b="1" noProof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弹性柱体的扭转和弯曲问题</a:t>
            </a:r>
            <a:r>
              <a:rPr lang="zh-CN" altLang="en-US" sz="2600" noProof="1">
                <a:latin typeface="华文新魏" pitchFamily="2" charset="-122"/>
                <a:ea typeface="华文新魏" pitchFamily="2" charset="-122"/>
              </a:rPr>
              <a:t>。在机械、土建及航空工程中经常遇到这类问题</a:t>
            </a:r>
            <a:r>
              <a:rPr lang="zh-CN" altLang="en-US" sz="2600" noProof="1">
                <a:latin typeface="华文新魏" pitchFamily="2" charset="-122"/>
                <a:ea typeface="华文新魏" pitchFamily="2" charset="-122"/>
                <a:cs typeface="宋体" pitchFamily="2" charset="-122"/>
              </a:rPr>
              <a:t>, 本章具体讨论的问题有:</a:t>
            </a:r>
            <a:endParaRPr lang="zh-CN" altLang="en-US" sz="2600" noProof="1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algn="just">
              <a:lnSpc>
                <a:spcPct val="135000"/>
              </a:lnSpc>
              <a:buFont typeface="Arial" pitchFamily="34" charset="0"/>
              <a:buChar char="•"/>
              <a:defRPr/>
            </a:pPr>
            <a:r>
              <a:rPr lang="zh-CN" altLang="en-US" sz="2600" b="1" noProof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 等截面直杆的扭转</a:t>
            </a:r>
          </a:p>
          <a:p>
            <a:pPr algn="just">
              <a:lnSpc>
                <a:spcPct val="135000"/>
              </a:lnSpc>
              <a:buFont typeface="Arial" pitchFamily="34" charset="0"/>
              <a:buChar char="•"/>
              <a:defRPr/>
            </a:pPr>
            <a:r>
              <a:rPr lang="zh-CN" altLang="en-US" sz="2600" b="1" noProof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 扭转问题的薄膜比拟</a:t>
            </a:r>
          </a:p>
          <a:p>
            <a:pPr algn="just">
              <a:lnSpc>
                <a:spcPct val="135000"/>
              </a:lnSpc>
              <a:buFont typeface="Arial" pitchFamily="34" charset="0"/>
              <a:buChar char="•"/>
              <a:defRPr/>
            </a:pPr>
            <a:r>
              <a:rPr lang="zh-CN" altLang="en-US" sz="2600" b="1" noProof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 椭圆截面杆的扭转</a:t>
            </a:r>
          </a:p>
          <a:p>
            <a:pPr algn="just">
              <a:lnSpc>
                <a:spcPct val="135000"/>
              </a:lnSpc>
              <a:buFont typeface="Arial" pitchFamily="34" charset="0"/>
              <a:buChar char="•"/>
              <a:defRPr/>
            </a:pPr>
            <a:r>
              <a:rPr lang="zh-CN" altLang="en-US" sz="2600" b="1" noProof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 矩形截面杆的扭转</a:t>
            </a:r>
            <a:endParaRPr lang="zh-CN" altLang="en-US" sz="2600" noProof="1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635" name="矩形 69634"/>
          <p:cNvSpPr/>
          <p:nvPr/>
        </p:nvSpPr>
        <p:spPr>
          <a:xfrm>
            <a:off x="838200" y="619125"/>
            <a:ext cx="7543800" cy="762000"/>
          </a:xfrm>
          <a:prstGeom prst="rect">
            <a:avLst/>
          </a:prstGeom>
          <a:solidFill>
            <a:srgbClr val="CCFFFF">
              <a:alpha val="100000"/>
            </a:srgbClr>
          </a:solidFill>
          <a:ln w="9525">
            <a:noFill/>
            <a:miter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§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 8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-5</a:t>
            </a:r>
            <a:r>
              <a:rPr lang="zh-TW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</a:t>
            </a:r>
            <a:r>
              <a:rPr lang="zh-CN" altLang="en-US" sz="3600" b="1" noProof="1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等截面直杆的扭转</a:t>
            </a:r>
            <a:endParaRPr lang="zh-CN" altLang="en-US" sz="3600" b="1" noProof="1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70657"/>
          <p:cNvSpPr>
            <a:spLocks noChangeArrowheads="1"/>
          </p:cNvSpPr>
          <p:nvPr/>
        </p:nvSpPr>
        <p:spPr bwMode="auto">
          <a:xfrm>
            <a:off x="2800350" y="30384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91139" name="图片 706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80772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矩形 70659"/>
          <p:cNvSpPr>
            <a:spLocks noChangeArrowheads="1"/>
          </p:cNvSpPr>
          <p:nvPr/>
        </p:nvSpPr>
        <p:spPr bwMode="auto">
          <a:xfrm>
            <a:off x="2800350" y="29908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91141" name="图片 706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80772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2" name="文本框 70661"/>
          <p:cNvSpPr txBox="1">
            <a:spLocks noChangeArrowheads="1"/>
          </p:cNvSpPr>
          <p:nvPr/>
        </p:nvSpPr>
        <p:spPr bwMode="auto">
          <a:xfrm>
            <a:off x="533400" y="1143000"/>
            <a:ext cx="3609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圆形截面柱体的扭转</a:t>
            </a:r>
            <a:endParaRPr lang="en-US" altLang="zh-CN" sz="2800" b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1143" name="文本框 70662"/>
          <p:cNvSpPr txBox="1">
            <a:spLocks noChangeArrowheads="1"/>
          </p:cNvSpPr>
          <p:nvPr/>
        </p:nvSpPr>
        <p:spPr bwMode="auto">
          <a:xfrm>
            <a:off x="609600" y="3733800"/>
            <a:ext cx="3890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非</a:t>
            </a:r>
            <a:r>
              <a:rPr lang="zh-CN" altLang="en-US" sz="2800" b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</a:rPr>
              <a:t>圆形截面柱体的扭转</a:t>
            </a:r>
            <a:endParaRPr lang="en-US" altLang="zh-CN" sz="2800">
              <a:solidFill>
                <a:srgbClr val="FF33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91144" name="矩形 7"/>
          <p:cNvSpPr>
            <a:spLocks noChangeArrowheads="1"/>
          </p:cNvSpPr>
          <p:nvPr/>
        </p:nvSpPr>
        <p:spPr bwMode="auto">
          <a:xfrm>
            <a:off x="4357688" y="1081088"/>
            <a:ext cx="19224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w(x,y,z)=0</a:t>
            </a:r>
            <a:endParaRPr lang="en-US" altLang="zh-CN" sz="3200" b="1" i="1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" name="矩形 8"/>
          <p:cNvSpPr>
            <a:spLocks noChangeArrowheads="1"/>
          </p:cNvSpPr>
          <p:nvPr/>
        </p:nvSpPr>
        <p:spPr bwMode="auto">
          <a:xfrm>
            <a:off x="4622800" y="3733800"/>
            <a:ext cx="165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对象 71681"/>
          <p:cNvGraphicFramePr>
            <a:graphicFrameLocks noChangeAspect="1"/>
          </p:cNvGraphicFramePr>
          <p:nvPr/>
        </p:nvGraphicFramePr>
        <p:xfrm>
          <a:off x="6629400" y="914400"/>
          <a:ext cx="2008188" cy="4191000"/>
        </p:xfrm>
        <a:graphic>
          <a:graphicData uri="http://schemas.openxmlformats.org/presentationml/2006/ole">
            <p:oleObj spid="_x0000_s45058" r:id="rId3" imgW="889000" imgH="1854200" progId="Equation.3">
              <p:embed/>
            </p:oleObj>
          </a:graphicData>
        </a:graphic>
      </p:graphicFrame>
      <p:sp>
        <p:nvSpPr>
          <p:cNvPr id="45060" name="矩形 71682"/>
          <p:cNvSpPr>
            <a:spLocks noChangeArrowheads="1"/>
          </p:cNvSpPr>
          <p:nvPr/>
        </p:nvSpPr>
        <p:spPr bwMode="auto">
          <a:xfrm>
            <a:off x="3276600" y="21526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45061" name="图片 7168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1285875"/>
            <a:ext cx="5562600" cy="451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矩形 71684"/>
          <p:cNvSpPr>
            <a:spLocks noChangeArrowheads="1"/>
          </p:cNvSpPr>
          <p:nvPr/>
        </p:nvSpPr>
        <p:spPr bwMode="auto">
          <a:xfrm>
            <a:off x="685800" y="533400"/>
            <a:ext cx="26717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CC0099"/>
                </a:solidFill>
                <a:latin typeface="Tahoma" pitchFamily="34" charset="0"/>
                <a:ea typeface="华文新魏" pitchFamily="2" charset="-122"/>
              </a:rPr>
              <a:t>圆截面杆的扭转</a:t>
            </a:r>
          </a:p>
        </p:txBody>
      </p:sp>
      <p:sp>
        <p:nvSpPr>
          <p:cNvPr id="45063" name="文本框 71685"/>
          <p:cNvSpPr txBox="1">
            <a:spLocks noChangeArrowheads="1"/>
          </p:cNvSpPr>
          <p:nvPr/>
        </p:nvSpPr>
        <p:spPr bwMode="auto">
          <a:xfrm>
            <a:off x="1033463" y="1514475"/>
            <a:ext cx="457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>
                <a:latin typeface="Tahoma" pitchFamily="34" charset="0"/>
              </a:rPr>
              <a:t>M</a:t>
            </a:r>
          </a:p>
        </p:txBody>
      </p:sp>
      <p:sp>
        <p:nvSpPr>
          <p:cNvPr id="45064" name="文本框 71686"/>
          <p:cNvSpPr txBox="1">
            <a:spLocks noChangeArrowheads="1"/>
          </p:cNvSpPr>
          <p:nvPr/>
        </p:nvSpPr>
        <p:spPr bwMode="auto">
          <a:xfrm>
            <a:off x="5300663" y="1514475"/>
            <a:ext cx="457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>
                <a:latin typeface="Tahoma" pitchFamily="34" charset="0"/>
              </a:rPr>
              <a:t>M</a:t>
            </a:r>
          </a:p>
        </p:txBody>
      </p:sp>
      <p:graphicFrame>
        <p:nvGraphicFramePr>
          <p:cNvPr id="45059" name="对象 71687"/>
          <p:cNvGraphicFramePr>
            <a:graphicFrameLocks noChangeAspect="1"/>
          </p:cNvGraphicFramePr>
          <p:nvPr/>
        </p:nvGraphicFramePr>
        <p:xfrm>
          <a:off x="5867400" y="5345113"/>
          <a:ext cx="2627313" cy="768350"/>
        </p:xfrm>
        <a:graphic>
          <a:graphicData uri="http://schemas.openxmlformats.org/presentationml/2006/ole">
            <p:oleObj spid="_x0000_s45059" r:id="rId5" imgW="1441356" imgH="420927" progId="Equation.3">
              <p:embed/>
            </p:oleObj>
          </a:graphicData>
        </a:graphic>
      </p:graphicFrame>
      <p:sp>
        <p:nvSpPr>
          <p:cNvPr id="45065" name="矩形 71684"/>
          <p:cNvSpPr>
            <a:spLocks noChangeArrowheads="1"/>
          </p:cNvSpPr>
          <p:nvPr/>
        </p:nvSpPr>
        <p:spPr bwMode="auto">
          <a:xfrm>
            <a:off x="3914775" y="5445125"/>
            <a:ext cx="1843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Tahoma" pitchFamily="34" charset="0"/>
                <a:ea typeface="华文新魏" pitchFamily="2" charset="-122"/>
              </a:rPr>
              <a:t>截面极惯性矩和截面系数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图片 72705"/>
          <p:cNvPicPr>
            <a:picLocks noChangeAspect="1" noChangeArrowheads="1"/>
          </p:cNvPicPr>
          <p:nvPr/>
        </p:nvPicPr>
        <p:blipFill>
          <a:blip r:embed="rId3" cstate="print"/>
          <a:srcRect l="2049" t="5095" r="54091" b="13383"/>
          <a:stretch>
            <a:fillRect/>
          </a:stretch>
        </p:blipFill>
        <p:spPr bwMode="auto">
          <a:xfrm>
            <a:off x="6324600" y="1066800"/>
            <a:ext cx="228123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矩形 72706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708" name="文本框 72707"/>
          <p:cNvSpPr txBox="1">
            <a:spLocks noChangeArrowheads="1"/>
          </p:cNvSpPr>
          <p:nvPr/>
        </p:nvSpPr>
        <p:spPr bwMode="auto">
          <a:xfrm>
            <a:off x="393700" y="1143000"/>
            <a:ext cx="462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Tahoma" pitchFamily="34" charset="0"/>
                <a:ea typeface="华文楷体" pitchFamily="2" charset="-122"/>
              </a:rPr>
              <a:t>非圆截面杆，扭转后截面不再保持平面！</a:t>
            </a:r>
          </a:p>
        </p:txBody>
      </p:sp>
      <p:sp>
        <p:nvSpPr>
          <p:cNvPr id="72709" name="文本框 72708"/>
          <p:cNvSpPr txBox="1">
            <a:spLocks noChangeArrowheads="1"/>
          </p:cNvSpPr>
          <p:nvPr/>
        </p:nvSpPr>
        <p:spPr bwMode="auto">
          <a:xfrm>
            <a:off x="468313" y="2276475"/>
            <a:ext cx="236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b="1">
                <a:solidFill>
                  <a:srgbClr val="FF3300"/>
                </a:solidFill>
                <a:latin typeface="宋体" pitchFamily="2" charset="-122"/>
                <a:ea typeface="华文新魏" pitchFamily="2" charset="-122"/>
              </a:rPr>
              <a:t>半逆解法</a:t>
            </a:r>
          </a:p>
        </p:txBody>
      </p:sp>
      <p:graphicFrame>
        <p:nvGraphicFramePr>
          <p:cNvPr id="72710" name="对象 72709"/>
          <p:cNvGraphicFramePr>
            <a:graphicFrameLocks noChangeAspect="1"/>
          </p:cNvGraphicFramePr>
          <p:nvPr/>
        </p:nvGraphicFramePr>
        <p:xfrm>
          <a:off x="1030288" y="2895600"/>
          <a:ext cx="3398837" cy="587375"/>
        </p:xfrm>
        <a:graphic>
          <a:graphicData uri="http://schemas.openxmlformats.org/presentationml/2006/ole">
            <p:oleObj spid="_x0000_s46082" r:id="rId4" imgW="1402478" imgH="242246" progId="Equation.3">
              <p:embed/>
            </p:oleObj>
          </a:graphicData>
        </a:graphic>
      </p:graphicFrame>
      <p:sp>
        <p:nvSpPr>
          <p:cNvPr id="72711" name="右箭头 72710"/>
          <p:cNvSpPr>
            <a:spLocks noChangeArrowheads="1"/>
          </p:cNvSpPr>
          <p:nvPr/>
        </p:nvSpPr>
        <p:spPr bwMode="auto">
          <a:xfrm>
            <a:off x="3429000" y="4267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aphicFrame>
        <p:nvGraphicFramePr>
          <p:cNvPr id="72712" name="对象 72711"/>
          <p:cNvGraphicFramePr>
            <a:graphicFrameLocks noChangeAspect="1"/>
          </p:cNvGraphicFramePr>
          <p:nvPr/>
        </p:nvGraphicFramePr>
        <p:xfrm>
          <a:off x="2593975" y="5340350"/>
          <a:ext cx="4714875" cy="922338"/>
        </p:xfrm>
        <a:graphic>
          <a:graphicData uri="http://schemas.openxmlformats.org/presentationml/2006/ole">
            <p:oleObj spid="_x0000_s46083" r:id="rId5" imgW="2272314" imgH="444307" progId="Equation.3">
              <p:embed/>
            </p:oleObj>
          </a:graphicData>
        </a:graphic>
      </p:graphicFrame>
      <p:sp>
        <p:nvSpPr>
          <p:cNvPr id="72713" name="直接连接符 72712"/>
          <p:cNvSpPr>
            <a:spLocks noChangeShapeType="1"/>
          </p:cNvSpPr>
          <p:nvPr/>
        </p:nvSpPr>
        <p:spPr bwMode="auto">
          <a:xfrm>
            <a:off x="841375" y="5908675"/>
            <a:ext cx="131762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4" name="右箭头 72713"/>
          <p:cNvSpPr>
            <a:spLocks noChangeArrowheads="1"/>
          </p:cNvSpPr>
          <p:nvPr/>
        </p:nvSpPr>
        <p:spPr bwMode="auto">
          <a:xfrm>
            <a:off x="5257800" y="1905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aphicFrame>
        <p:nvGraphicFramePr>
          <p:cNvPr id="72715" name="对象 72714"/>
          <p:cNvGraphicFramePr>
            <a:graphicFrameLocks noChangeAspect="1"/>
          </p:cNvGraphicFramePr>
          <p:nvPr/>
        </p:nvGraphicFramePr>
        <p:xfrm>
          <a:off x="3003550" y="2133600"/>
          <a:ext cx="1300163" cy="574675"/>
        </p:xfrm>
        <a:graphic>
          <a:graphicData uri="http://schemas.openxmlformats.org/presentationml/2006/ole">
            <p:oleObj spid="_x0000_s46084" r:id="rId6" imgW="548242" imgH="242246" progId="Equation.3">
              <p:embed/>
            </p:oleObj>
          </a:graphicData>
        </a:graphic>
      </p:graphicFrame>
      <p:sp>
        <p:nvSpPr>
          <p:cNvPr id="72716" name="矩形 72715"/>
          <p:cNvSpPr>
            <a:spLocks noChangeArrowheads="1"/>
          </p:cNvSpPr>
          <p:nvPr/>
        </p:nvSpPr>
        <p:spPr bwMode="auto">
          <a:xfrm>
            <a:off x="252413" y="4076700"/>
            <a:ext cx="2438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600" b="1">
                <a:solidFill>
                  <a:srgbClr val="CC0099"/>
                </a:solidFill>
                <a:latin typeface="Tahoma" pitchFamily="34" charset="0"/>
              </a:rPr>
              <a:t>一、平衡</a:t>
            </a:r>
            <a:r>
              <a:rPr lang="zh-TW" altLang="en-US" sz="2600" b="1">
                <a:solidFill>
                  <a:srgbClr val="CC0099"/>
                </a:solidFill>
                <a:latin typeface="Tahoma" pitchFamily="34" charset="0"/>
              </a:rPr>
              <a:t>方程</a:t>
            </a:r>
            <a:endParaRPr lang="zh-CN" altLang="en-US" sz="2600" b="1">
              <a:solidFill>
                <a:srgbClr val="CC0099"/>
              </a:solidFill>
              <a:latin typeface="Tahoma" pitchFamily="34" charset="0"/>
            </a:endParaRPr>
          </a:p>
        </p:txBody>
      </p:sp>
      <p:graphicFrame>
        <p:nvGraphicFramePr>
          <p:cNvPr id="72717" name="对象 72716"/>
          <p:cNvGraphicFramePr>
            <a:graphicFrameLocks noChangeAspect="1"/>
          </p:cNvGraphicFramePr>
          <p:nvPr/>
        </p:nvGraphicFramePr>
        <p:xfrm>
          <a:off x="4429125" y="3563938"/>
          <a:ext cx="2303463" cy="1776412"/>
        </p:xfrm>
        <a:graphic>
          <a:graphicData uri="http://schemas.openxmlformats.org/presentationml/2006/ole">
            <p:oleObj spid="_x0000_s46085" r:id="rId7" imgW="1752480" imgH="1396800" progId="Equation.3">
              <p:embed/>
            </p:oleObj>
          </a:graphicData>
        </a:graphic>
      </p:graphicFrame>
      <p:graphicFrame>
        <p:nvGraphicFramePr>
          <p:cNvPr id="72718" name="对象 72717"/>
          <p:cNvGraphicFramePr>
            <a:graphicFrameLocks/>
          </p:cNvGraphicFramePr>
          <p:nvPr/>
        </p:nvGraphicFramePr>
        <p:xfrm>
          <a:off x="819150" y="5337175"/>
          <a:ext cx="1397000" cy="530225"/>
        </p:xfrm>
        <a:graphic>
          <a:graphicData uri="http://schemas.openxmlformats.org/presentationml/2006/ole">
            <p:oleObj spid="_x0000_s46086" r:id="rId8" imgW="1019533" imgH="242058" progId="Equation.3">
              <p:embed/>
            </p:oleObj>
          </a:graphicData>
        </a:graphic>
      </p:graphicFrame>
      <p:sp>
        <p:nvSpPr>
          <p:cNvPr id="15" name="圆角矩形 14"/>
          <p:cNvSpPr/>
          <p:nvPr/>
        </p:nvSpPr>
        <p:spPr>
          <a:xfrm>
            <a:off x="5429250" y="3584575"/>
            <a:ext cx="51435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9188" y="4156075"/>
            <a:ext cx="51435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929188" y="4799013"/>
            <a:ext cx="1014412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ldLvl="0"/>
      <p:bldP spid="72709" grpId="0" bldLvl="0"/>
      <p:bldP spid="72713" grpId="0" animBg="1"/>
      <p:bldP spid="72716" grpId="0" bldLvl="0"/>
      <p:bldP spid="15" grpId="0" animBg="1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对象 73729"/>
          <p:cNvGraphicFramePr>
            <a:graphicFrameLocks noChangeAspect="1"/>
          </p:cNvGraphicFramePr>
          <p:nvPr/>
        </p:nvGraphicFramePr>
        <p:xfrm>
          <a:off x="1828800" y="1263650"/>
          <a:ext cx="2895600" cy="1098550"/>
        </p:xfrm>
        <a:graphic>
          <a:graphicData uri="http://schemas.openxmlformats.org/presentationml/2006/ole">
            <p:oleObj spid="_x0000_s47106" r:id="rId3" imgW="1108331" imgH="420364" progId="Equation.3">
              <p:embed/>
            </p:oleObj>
          </a:graphicData>
        </a:graphic>
      </p:graphicFrame>
      <p:graphicFrame>
        <p:nvGraphicFramePr>
          <p:cNvPr id="73731" name="对象 73730"/>
          <p:cNvGraphicFramePr>
            <a:graphicFrameLocks noChangeAspect="1"/>
          </p:cNvGraphicFramePr>
          <p:nvPr/>
        </p:nvGraphicFramePr>
        <p:xfrm>
          <a:off x="7524750" y="1555750"/>
          <a:ext cx="1230313" cy="504825"/>
        </p:xfrm>
        <a:graphic>
          <a:graphicData uri="http://schemas.openxmlformats.org/presentationml/2006/ole">
            <p:oleObj spid="_x0000_s47107" r:id="rId4" imgW="498533" imgH="204489" progId="Equation.3">
              <p:embed/>
            </p:oleObj>
          </a:graphicData>
        </a:graphic>
      </p:graphicFrame>
      <p:sp>
        <p:nvSpPr>
          <p:cNvPr id="73732" name="直接连接符 73731"/>
          <p:cNvSpPr>
            <a:spLocks noChangeShapeType="1"/>
          </p:cNvSpPr>
          <p:nvPr/>
        </p:nvSpPr>
        <p:spPr bwMode="auto">
          <a:xfrm>
            <a:off x="5386388" y="1900238"/>
            <a:ext cx="154622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33" name="对象 73732"/>
          <p:cNvGraphicFramePr>
            <a:graphicFrameLocks noChangeAspect="1"/>
          </p:cNvGraphicFramePr>
          <p:nvPr/>
        </p:nvGraphicFramePr>
        <p:xfrm>
          <a:off x="1828800" y="2636838"/>
          <a:ext cx="3024188" cy="847725"/>
        </p:xfrm>
        <a:graphic>
          <a:graphicData uri="http://schemas.openxmlformats.org/presentationml/2006/ole">
            <p:oleObj spid="_x0000_s47108" r:id="rId5" imgW="1503648" imgH="420530" progId="Equation.3">
              <p:embed/>
            </p:oleObj>
          </a:graphicData>
        </a:graphic>
      </p:graphicFrame>
      <p:sp>
        <p:nvSpPr>
          <p:cNvPr id="73734" name="文本框 73733"/>
          <p:cNvSpPr txBox="1">
            <a:spLocks noChangeArrowheads="1"/>
          </p:cNvSpPr>
          <p:nvPr/>
        </p:nvSpPr>
        <p:spPr bwMode="auto">
          <a:xfrm>
            <a:off x="5159375" y="1290638"/>
            <a:ext cx="236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ahoma" pitchFamily="34" charset="0"/>
              </a:rPr>
              <a:t>L. Prandle</a:t>
            </a:r>
          </a:p>
        </p:txBody>
      </p:sp>
      <p:sp>
        <p:nvSpPr>
          <p:cNvPr id="73735" name="文本框 73734"/>
          <p:cNvSpPr txBox="1">
            <a:spLocks noChangeArrowheads="1"/>
          </p:cNvSpPr>
          <p:nvPr/>
        </p:nvSpPr>
        <p:spPr bwMode="auto">
          <a:xfrm>
            <a:off x="323850" y="14128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Tahoma" pitchFamily="34" charset="0"/>
              </a:rPr>
              <a:t>上式第</a:t>
            </a:r>
            <a:r>
              <a:rPr lang="en-US" altLang="zh-CN" b="1">
                <a:latin typeface="Tahoma" pitchFamily="34" charset="0"/>
              </a:rPr>
              <a:t>3</a:t>
            </a:r>
            <a:r>
              <a:rPr lang="zh-CN" altLang="en-US" b="1">
                <a:latin typeface="Tahoma" pitchFamily="34" charset="0"/>
              </a:rPr>
              <a:t>式</a:t>
            </a:r>
          </a:p>
        </p:txBody>
      </p:sp>
      <p:sp>
        <p:nvSpPr>
          <p:cNvPr id="73736" name="文本框 73735"/>
          <p:cNvSpPr txBox="1">
            <a:spLocks noChangeArrowheads="1"/>
          </p:cNvSpPr>
          <p:nvPr/>
        </p:nvSpPr>
        <p:spPr bwMode="auto">
          <a:xfrm>
            <a:off x="5310188" y="1976438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</a:rPr>
              <a:t>应力函数</a:t>
            </a:r>
          </a:p>
        </p:txBody>
      </p:sp>
      <p:sp>
        <p:nvSpPr>
          <p:cNvPr id="73737" name="文本框 73736"/>
          <p:cNvSpPr txBox="1">
            <a:spLocks noChangeArrowheads="1"/>
          </p:cNvSpPr>
          <p:nvPr/>
        </p:nvSpPr>
        <p:spPr bwMode="auto">
          <a:xfrm>
            <a:off x="7308850" y="3587750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（8-15）</a:t>
            </a:r>
          </a:p>
        </p:txBody>
      </p:sp>
      <p:graphicFrame>
        <p:nvGraphicFramePr>
          <p:cNvPr id="73738" name="对象 73737"/>
          <p:cNvGraphicFramePr>
            <a:graphicFrameLocks noChangeAspect="1"/>
          </p:cNvGraphicFramePr>
          <p:nvPr/>
        </p:nvGraphicFramePr>
        <p:xfrm>
          <a:off x="1828800" y="3467100"/>
          <a:ext cx="4606925" cy="898525"/>
        </p:xfrm>
        <a:graphic>
          <a:graphicData uri="http://schemas.openxmlformats.org/presentationml/2006/ole">
            <p:oleObj spid="_x0000_s47109" r:id="rId6" imgW="2145960" imgH="419040" progId="Equation.3">
              <p:embed/>
            </p:oleObj>
          </a:graphicData>
        </a:graphic>
      </p:graphicFrame>
      <p:sp>
        <p:nvSpPr>
          <p:cNvPr id="73739" name="矩形 73738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740" name="直接连接符 73739"/>
          <p:cNvSpPr>
            <a:spLocks noChangeShapeType="1"/>
          </p:cNvSpPr>
          <p:nvPr/>
        </p:nvSpPr>
        <p:spPr bwMode="auto">
          <a:xfrm>
            <a:off x="1295400" y="4833938"/>
            <a:ext cx="11430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1" name="矩形 73740"/>
          <p:cNvSpPr>
            <a:spLocks noChangeArrowheads="1"/>
          </p:cNvSpPr>
          <p:nvPr/>
        </p:nvSpPr>
        <p:spPr bwMode="auto">
          <a:xfrm>
            <a:off x="228600" y="4300538"/>
            <a:ext cx="2438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600" b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</a:rPr>
              <a:t>二、相容</a:t>
            </a:r>
            <a:r>
              <a:rPr lang="zh-TW" altLang="en-US" sz="2600" b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</a:rPr>
              <a:t>方程</a:t>
            </a:r>
            <a:endParaRPr lang="zh-CN" altLang="en-US" sz="2600" b="1">
              <a:solidFill>
                <a:srgbClr val="CC00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3742" name="对象 73741"/>
          <p:cNvGraphicFramePr>
            <a:graphicFrameLocks noChangeAspect="1"/>
          </p:cNvGraphicFramePr>
          <p:nvPr/>
        </p:nvGraphicFramePr>
        <p:xfrm>
          <a:off x="2794000" y="4300538"/>
          <a:ext cx="4849813" cy="1792287"/>
        </p:xfrm>
        <a:graphic>
          <a:graphicData uri="http://schemas.openxmlformats.org/presentationml/2006/ole">
            <p:oleObj spid="_x0000_s47110" r:id="rId7" imgW="3200400" imgH="1396800" progId="Equation.3">
              <p:embed/>
            </p:oleObj>
          </a:graphicData>
        </a:graphic>
      </p:graphicFrame>
      <p:sp>
        <p:nvSpPr>
          <p:cNvPr id="15" name="圆角矩形 14"/>
          <p:cNvSpPr/>
          <p:nvPr/>
        </p:nvSpPr>
        <p:spPr>
          <a:xfrm>
            <a:off x="4929188" y="4870450"/>
            <a:ext cx="2214562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786063" y="5441950"/>
            <a:ext cx="2143125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4" grpId="0" bldLvl="0"/>
      <p:bldP spid="73735" grpId="0" bldLvl="0"/>
      <p:bldP spid="73736" grpId="0" bldLvl="0"/>
      <p:bldP spid="73737" grpId="0" bldLvl="0"/>
      <p:bldP spid="73740" grpId="0" animBg="1"/>
      <p:bldP spid="73741" grpId="0" bldLvl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8463" y="1382713"/>
            <a:ext cx="624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TW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TW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轴为投影轴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TW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列出投影的平衡方程</a:t>
            </a: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14339" name="对象 14338"/>
          <p:cNvGraphicFramePr>
            <a:graphicFrameLocks noChangeAspect="1"/>
          </p:cNvGraphicFramePr>
          <p:nvPr/>
        </p:nvGraphicFramePr>
        <p:xfrm>
          <a:off x="255588" y="2039938"/>
          <a:ext cx="1195387" cy="501650"/>
        </p:xfrm>
        <a:graphic>
          <a:graphicData uri="http://schemas.openxmlformats.org/presentationml/2006/ole">
            <p:oleObj spid="_x0000_s3074" r:id="rId3" imgW="613863" imgH="255776" progId="Equation.3">
              <p:embed/>
            </p:oleObj>
          </a:graphicData>
        </a:graphic>
      </p:graphicFrame>
      <p:graphicFrame>
        <p:nvGraphicFramePr>
          <p:cNvPr id="14340" name="对象 14339"/>
          <p:cNvGraphicFramePr>
            <a:graphicFrameLocks noChangeAspect="1"/>
          </p:cNvGraphicFramePr>
          <p:nvPr/>
        </p:nvGraphicFramePr>
        <p:xfrm>
          <a:off x="1544638" y="2049463"/>
          <a:ext cx="1697037" cy="615950"/>
        </p:xfrm>
        <a:graphic>
          <a:graphicData uri="http://schemas.openxmlformats.org/presentationml/2006/ole">
            <p:oleObj spid="_x0000_s3075" r:id="rId4" imgW="1226654" imgH="434440" progId="Equation.3">
              <p:embed/>
            </p:oleObj>
          </a:graphicData>
        </a:graphic>
      </p:graphicFrame>
      <p:graphicFrame>
        <p:nvGraphicFramePr>
          <p:cNvPr id="14341" name="对象 14340"/>
          <p:cNvGraphicFramePr>
            <a:graphicFrameLocks noChangeAspect="1"/>
          </p:cNvGraphicFramePr>
          <p:nvPr/>
        </p:nvGraphicFramePr>
        <p:xfrm>
          <a:off x="3298825" y="2219325"/>
          <a:ext cx="831850" cy="325438"/>
        </p:xfrm>
        <a:graphic>
          <a:graphicData uri="http://schemas.openxmlformats.org/presentationml/2006/ole">
            <p:oleObj spid="_x0000_s3076" r:id="rId5" imgW="600812" imgH="230098" progId="Equation.3">
              <p:embed/>
            </p:oleObj>
          </a:graphicData>
        </a:graphic>
      </p:graphicFrame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1247775" y="2932113"/>
          <a:ext cx="849313" cy="342900"/>
        </p:xfrm>
        <a:graphic>
          <a:graphicData uri="http://schemas.openxmlformats.org/presentationml/2006/ole">
            <p:oleObj spid="_x0000_s3077" r:id="rId6" imgW="613327" imgH="242775" progId="Equation.3">
              <p:embed/>
            </p:oleObj>
          </a:graphicData>
        </a:graphic>
      </p:graphicFrame>
      <p:graphicFrame>
        <p:nvGraphicFramePr>
          <p:cNvPr id="14344" name="对象 14343"/>
          <p:cNvGraphicFramePr>
            <a:graphicFrameLocks noChangeAspect="1"/>
          </p:cNvGraphicFramePr>
          <p:nvPr/>
        </p:nvGraphicFramePr>
        <p:xfrm>
          <a:off x="2073275" y="2803525"/>
          <a:ext cx="1855788" cy="615950"/>
        </p:xfrm>
        <a:graphic>
          <a:graphicData uri="http://schemas.openxmlformats.org/presentationml/2006/ole">
            <p:oleObj spid="_x0000_s3078" r:id="rId7" imgW="1341652" imgH="434440" progId="Equation.3">
              <p:embed/>
            </p:oleObj>
          </a:graphicData>
        </a:graphic>
      </p:graphicFrame>
      <p:graphicFrame>
        <p:nvGraphicFramePr>
          <p:cNvPr id="14345" name="对象 14344"/>
          <p:cNvGraphicFramePr>
            <a:graphicFrameLocks noChangeAspect="1"/>
          </p:cNvGraphicFramePr>
          <p:nvPr/>
        </p:nvGraphicFramePr>
        <p:xfrm>
          <a:off x="3929063" y="2949575"/>
          <a:ext cx="849312" cy="325438"/>
        </p:xfrm>
        <a:graphic>
          <a:graphicData uri="http://schemas.openxmlformats.org/presentationml/2006/ole">
            <p:oleObj spid="_x0000_s3079" r:id="rId8" imgW="613595" imgH="230098" progId="Equation.3">
              <p:embed/>
            </p:oleObj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4843463" y="2949575"/>
          <a:ext cx="1325562" cy="325438"/>
        </p:xfrm>
        <a:graphic>
          <a:graphicData uri="http://schemas.openxmlformats.org/presentationml/2006/ole">
            <p:oleObj spid="_x0000_s3080" r:id="rId9" imgW="958323" imgH="229998" progId="Equation.3">
              <p:embed/>
            </p:oleObj>
          </a:graphicData>
        </a:graphic>
      </p:graphicFrame>
      <p:sp>
        <p:nvSpPr>
          <p:cNvPr id="14347" name="Rectangle 2"/>
          <p:cNvSpPr/>
          <p:nvPr/>
        </p:nvSpPr>
        <p:spPr>
          <a:xfrm>
            <a:off x="252413" y="642938"/>
            <a:ext cx="4176712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-1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平衡微分方程</a:t>
            </a:r>
            <a:endParaRPr lang="zh-TW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4348" name="对象 14347"/>
          <p:cNvGraphicFramePr>
            <a:graphicFrameLocks noChangeAspect="1"/>
          </p:cNvGraphicFramePr>
          <p:nvPr/>
        </p:nvGraphicFramePr>
        <p:xfrm>
          <a:off x="2413000" y="3922713"/>
          <a:ext cx="2973388" cy="2293937"/>
        </p:xfrm>
        <a:graphic>
          <a:graphicData uri="http://schemas.openxmlformats.org/presentationml/2006/ole">
            <p:oleObj spid="_x0000_s3081" name="公式" r:id="rId10" imgW="1752480" imgH="1396800" progId="Equation.3">
              <p:embed/>
            </p:oleObj>
          </a:graphicData>
        </a:graphic>
      </p:graphicFrame>
      <p:sp>
        <p:nvSpPr>
          <p:cNvPr id="14349" name="Text Box 3"/>
          <p:cNvSpPr txBox="1"/>
          <p:nvPr/>
        </p:nvSpPr>
        <p:spPr>
          <a:xfrm>
            <a:off x="398463" y="3460750"/>
            <a:ext cx="5467350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弹性体在直角坐标系中的平衡</a:t>
            </a:r>
            <a:r>
              <a:rPr lang="zh-TW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微分方程</a:t>
            </a:r>
            <a:r>
              <a:rPr lang="en-US" altLang="zh-TW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TW" altLang="en-US" sz="2400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600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50" name="Text Box 5"/>
          <p:cNvSpPr txBox="1">
            <a:spLocks noChangeArrowheads="1"/>
          </p:cNvSpPr>
          <p:nvPr/>
        </p:nvSpPr>
        <p:spPr bwMode="auto">
          <a:xfrm>
            <a:off x="6045200" y="5724525"/>
            <a:ext cx="1676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  <a:latin typeface="Tahoma" pitchFamily="34" charset="0"/>
              </a:rPr>
              <a:t>(7-1)</a:t>
            </a:r>
          </a:p>
        </p:txBody>
      </p:sp>
      <p:graphicFrame>
        <p:nvGraphicFramePr>
          <p:cNvPr id="14351" name="对象 14350"/>
          <p:cNvGraphicFramePr>
            <a:graphicFrameLocks noChangeAspect="1"/>
          </p:cNvGraphicFramePr>
          <p:nvPr/>
        </p:nvGraphicFramePr>
        <p:xfrm>
          <a:off x="1016000" y="4795838"/>
          <a:ext cx="1058863" cy="446087"/>
        </p:xfrm>
        <a:graphic>
          <a:graphicData uri="http://schemas.openxmlformats.org/presentationml/2006/ole">
            <p:oleObj spid="_x0000_s3082" r:id="rId11" imgW="614561" imgH="255916" progId="Equation.3">
              <p:embed/>
            </p:oleObj>
          </a:graphicData>
        </a:graphic>
      </p:graphicFrame>
      <p:graphicFrame>
        <p:nvGraphicFramePr>
          <p:cNvPr id="14352" name="对象 14351"/>
          <p:cNvGraphicFramePr>
            <a:graphicFrameLocks noChangeAspect="1"/>
          </p:cNvGraphicFramePr>
          <p:nvPr/>
        </p:nvGraphicFramePr>
        <p:xfrm>
          <a:off x="1016000" y="5559425"/>
          <a:ext cx="1058863" cy="444500"/>
        </p:xfrm>
        <a:graphic>
          <a:graphicData uri="http://schemas.openxmlformats.org/presentationml/2006/ole">
            <p:oleObj spid="_x0000_s3083" r:id="rId12" imgW="614561" imgH="255916" progId="Equation.3">
              <p:embed/>
            </p:oleObj>
          </a:graphicData>
        </a:graphic>
      </p:graphicFrame>
      <p:pic>
        <p:nvPicPr>
          <p:cNvPr id="3089" name="Picture 4"/>
          <p:cNvPicPr>
            <a:picLocks noChangeAspect="1" noChangeArrowheads="1"/>
          </p:cNvPicPr>
          <p:nvPr/>
        </p:nvPicPr>
        <p:blipFill>
          <a:blip r:embed="rId13" cstate="print"/>
          <a:srcRect l="6873" t="7018" r="15889" b="9111"/>
          <a:stretch>
            <a:fillRect/>
          </a:stretch>
        </p:blipFill>
        <p:spPr bwMode="auto">
          <a:xfrm>
            <a:off x="5873750" y="549275"/>
            <a:ext cx="304323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4194175" y="2000250"/>
          <a:ext cx="1890713" cy="687388"/>
        </p:xfrm>
        <a:graphic>
          <a:graphicData uri="http://schemas.openxmlformats.org/presentationml/2006/ole">
            <p:oleObj spid="_x0000_s3084" r:id="rId14" imgW="1367208" imgH="485550" progId="Equation.3">
              <p:embed/>
            </p:oleObj>
          </a:graphicData>
        </a:graphic>
      </p:graphicFrame>
      <p:cxnSp>
        <p:nvCxnSpPr>
          <p:cNvPr id="21" name="直接连接符 20"/>
          <p:cNvCxnSpPr/>
          <p:nvPr/>
        </p:nvCxnSpPr>
        <p:spPr>
          <a:xfrm rot="10800000" flipV="1">
            <a:off x="6286512" y="2357430"/>
            <a:ext cx="903305" cy="754062"/>
          </a:xfrm>
          <a:prstGeom prst="line">
            <a:avLst/>
          </a:prstGeom>
          <a:ln w="254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07" name="对象 12306"/>
          <p:cNvGraphicFramePr>
            <a:graphicFrameLocks noChangeAspect="1"/>
          </p:cNvGraphicFramePr>
          <p:nvPr/>
        </p:nvGraphicFramePr>
        <p:xfrm>
          <a:off x="6419858" y="3000372"/>
          <a:ext cx="263525" cy="293687"/>
        </p:xfrm>
        <a:graphic>
          <a:graphicData uri="http://schemas.openxmlformats.org/presentationml/2006/ole">
            <p:oleObj spid="_x0000_s3090" name="公式" r:id="rId15" imgW="126720" imgH="139680" progId="Equation.3">
              <p:embed/>
            </p:oleObj>
          </a:graphicData>
        </a:graphic>
      </p:graphicFrame>
      <p:sp>
        <p:nvSpPr>
          <p:cNvPr id="20" name="椭圆 19"/>
          <p:cNvSpPr/>
          <p:nvPr/>
        </p:nvSpPr>
        <p:spPr>
          <a:xfrm>
            <a:off x="7189817" y="1858963"/>
            <a:ext cx="168265" cy="1412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783552" y="1260475"/>
            <a:ext cx="168265" cy="1412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67682" y="1788319"/>
            <a:ext cx="168265" cy="1412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6578" y="1382713"/>
            <a:ext cx="168265" cy="1412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553335" y="2049463"/>
            <a:ext cx="168265" cy="1412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358082" y="1000902"/>
            <a:ext cx="168265" cy="1412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5954728" y="3353519"/>
          <a:ext cx="2962260" cy="791444"/>
        </p:xfrm>
        <a:graphic>
          <a:graphicData uri="http://schemas.openxmlformats.org/presentationml/2006/ole">
            <p:oleObj spid="_x0000_s3091" name="公式" r:id="rId16" imgW="1663560" imgH="444240" progId="Equation.3">
              <p:embed/>
            </p:oleObj>
          </a:graphicData>
        </a:graphic>
      </p:graphicFrame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90620" y="3429000"/>
            <a:ext cx="3617884" cy="286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/>
      <p:bldP spid="14349" grpId="0" bldLvl="0"/>
      <p:bldP spid="14350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矩形 74753"/>
          <p:cNvSpPr>
            <a:spLocks noChangeArrowheads="1"/>
          </p:cNvSpPr>
          <p:nvPr/>
        </p:nvSpPr>
        <p:spPr bwMode="auto">
          <a:xfrm>
            <a:off x="3290888" y="262413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aphicFrame>
        <p:nvGraphicFramePr>
          <p:cNvPr id="74755" name="对象 74754"/>
          <p:cNvGraphicFramePr>
            <a:graphicFrameLocks noChangeAspect="1"/>
          </p:cNvGraphicFramePr>
          <p:nvPr/>
        </p:nvGraphicFramePr>
        <p:xfrm>
          <a:off x="1393825" y="1187450"/>
          <a:ext cx="2963863" cy="557213"/>
        </p:xfrm>
        <a:graphic>
          <a:graphicData uri="http://schemas.openxmlformats.org/presentationml/2006/ole">
            <p:oleObj spid="_x0000_s48130" r:id="rId3" imgW="1351360" imgH="254803" progId="Equation.3">
              <p:embed/>
            </p:oleObj>
          </a:graphicData>
        </a:graphic>
      </p:graphicFrame>
      <p:pic>
        <p:nvPicPr>
          <p:cNvPr id="74756" name="图片 74755"/>
          <p:cNvPicPr>
            <a:picLocks noChangeAspect="1" noChangeArrowheads="1"/>
          </p:cNvPicPr>
          <p:nvPr/>
        </p:nvPicPr>
        <p:blipFill>
          <a:blip r:embed="rId4" cstate="print"/>
          <a:srcRect l="2049" t="5095" r="54091" b="13383"/>
          <a:stretch>
            <a:fillRect/>
          </a:stretch>
        </p:blipFill>
        <p:spPr bwMode="auto">
          <a:xfrm>
            <a:off x="6588125" y="908050"/>
            <a:ext cx="22860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矩形 74756"/>
          <p:cNvSpPr/>
          <p:nvPr/>
        </p:nvSpPr>
        <p:spPr>
          <a:xfrm>
            <a:off x="430213" y="3476625"/>
            <a:ext cx="24384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600" b="1" noProof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三、</a:t>
            </a:r>
            <a:r>
              <a:rPr lang="zh-TW" altLang="en-US" sz="2600" b="1" noProof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边界条件</a:t>
            </a:r>
            <a:r>
              <a:rPr lang="zh-CN" altLang="en-US" sz="2600" b="1" noProof="1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+mn-ea"/>
              </a:rPr>
              <a:t> </a:t>
            </a:r>
            <a:endParaRPr lang="zh-CN" altLang="en-US" sz="2600" b="1" noProof="1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4758" name="对象 74757"/>
          <p:cNvGraphicFramePr>
            <a:graphicFrameLocks noChangeAspect="1"/>
          </p:cNvGraphicFramePr>
          <p:nvPr/>
        </p:nvGraphicFramePr>
        <p:xfrm>
          <a:off x="1393825" y="1814513"/>
          <a:ext cx="2963863" cy="776287"/>
        </p:xfrm>
        <a:graphic>
          <a:graphicData uri="http://schemas.openxmlformats.org/presentationml/2006/ole">
            <p:oleObj spid="_x0000_s48131" r:id="rId5" imgW="1605890" imgH="420530" progId="Equation.3">
              <p:embed/>
            </p:oleObj>
          </a:graphicData>
        </a:graphic>
      </p:graphicFrame>
      <p:graphicFrame>
        <p:nvGraphicFramePr>
          <p:cNvPr id="74759" name="对象 74758"/>
          <p:cNvGraphicFramePr>
            <a:graphicFrameLocks noChangeAspect="1"/>
          </p:cNvGraphicFramePr>
          <p:nvPr/>
        </p:nvGraphicFramePr>
        <p:xfrm>
          <a:off x="1746250" y="2662238"/>
          <a:ext cx="1584325" cy="541337"/>
        </p:xfrm>
        <a:graphic>
          <a:graphicData uri="http://schemas.openxmlformats.org/presentationml/2006/ole">
            <p:oleObj spid="_x0000_s48132" r:id="rId6" imgW="599002" imgH="203762" progId="Equation.3">
              <p:embed/>
            </p:oleObj>
          </a:graphicData>
        </a:graphic>
      </p:graphicFrame>
      <p:sp>
        <p:nvSpPr>
          <p:cNvPr id="74760" name="文本框 74759"/>
          <p:cNvSpPr txBox="1">
            <a:spLocks noChangeArrowheads="1"/>
          </p:cNvSpPr>
          <p:nvPr/>
        </p:nvSpPr>
        <p:spPr bwMode="auto">
          <a:xfrm>
            <a:off x="3770313" y="27463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（8-16）</a:t>
            </a:r>
          </a:p>
        </p:txBody>
      </p:sp>
      <p:sp>
        <p:nvSpPr>
          <p:cNvPr id="74761" name="矩形 74760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62" name="直接连接符 74761"/>
          <p:cNvSpPr>
            <a:spLocks noChangeShapeType="1"/>
          </p:cNvSpPr>
          <p:nvPr/>
        </p:nvSpPr>
        <p:spPr bwMode="auto">
          <a:xfrm>
            <a:off x="874713" y="4060825"/>
            <a:ext cx="12954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3" name="对象 74762"/>
          <p:cNvGraphicFramePr>
            <a:graphicFrameLocks noChangeAspect="1"/>
          </p:cNvGraphicFramePr>
          <p:nvPr/>
        </p:nvGraphicFramePr>
        <p:xfrm>
          <a:off x="3328988" y="5514975"/>
          <a:ext cx="2695575" cy="523875"/>
        </p:xfrm>
        <a:graphic>
          <a:graphicData uri="http://schemas.openxmlformats.org/presentationml/2006/ole">
            <p:oleObj spid="_x0000_s48133" r:id="rId7" imgW="1249481" imgH="242246" progId="Equation.3">
              <p:embed/>
            </p:oleObj>
          </a:graphicData>
        </a:graphic>
      </p:graphicFrame>
      <p:sp>
        <p:nvSpPr>
          <p:cNvPr id="74764" name="文本框 74763"/>
          <p:cNvSpPr txBox="1">
            <a:spLocks noChangeArrowheads="1"/>
          </p:cNvSpPr>
          <p:nvPr/>
        </p:nvSpPr>
        <p:spPr bwMode="auto">
          <a:xfrm>
            <a:off x="817563" y="4725988"/>
            <a:ext cx="2297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在杆侧面上</a:t>
            </a:r>
          </a:p>
        </p:txBody>
      </p:sp>
      <p:graphicFrame>
        <p:nvGraphicFramePr>
          <p:cNvPr id="74765" name="对象 74764"/>
          <p:cNvGraphicFramePr>
            <a:graphicFrameLocks noChangeAspect="1"/>
          </p:cNvGraphicFramePr>
          <p:nvPr/>
        </p:nvGraphicFramePr>
        <p:xfrm>
          <a:off x="3330575" y="4800600"/>
          <a:ext cx="3598863" cy="584200"/>
        </p:xfrm>
        <a:graphic>
          <a:graphicData uri="http://schemas.openxmlformats.org/presentationml/2006/ole">
            <p:oleObj spid="_x0000_s48134" r:id="rId8" imgW="1580239" imgH="254702" progId="Equation.3">
              <p:embed/>
            </p:oleObj>
          </a:graphicData>
        </a:graphic>
      </p:graphicFrame>
      <p:graphicFrame>
        <p:nvGraphicFramePr>
          <p:cNvPr id="74766" name="对象 74765"/>
          <p:cNvGraphicFramePr>
            <a:graphicFrameLocks noChangeAspect="1"/>
          </p:cNvGraphicFramePr>
          <p:nvPr/>
        </p:nvGraphicFramePr>
        <p:xfrm>
          <a:off x="3186113" y="3286125"/>
          <a:ext cx="2838450" cy="1443038"/>
        </p:xfrm>
        <a:graphic>
          <a:graphicData uri="http://schemas.openxmlformats.org/presentationml/2006/ole">
            <p:oleObj spid="_x0000_s48135" r:id="rId9" imgW="1401767" imgH="713528" progId="Equation.3">
              <p:embed/>
            </p:oleObj>
          </a:graphicData>
        </a:graphic>
      </p:graphicFrame>
      <p:sp>
        <p:nvSpPr>
          <p:cNvPr id="15" name="圆角矩形 14"/>
          <p:cNvSpPr/>
          <p:nvPr/>
        </p:nvSpPr>
        <p:spPr>
          <a:xfrm>
            <a:off x="3214688" y="4252913"/>
            <a:ext cx="1476375" cy="401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ldLvl="0"/>
      <p:bldP spid="74760" grpId="0" bldLvl="0"/>
      <p:bldP spid="74762" grpId="0" animBg="1"/>
      <p:bldP spid="74764" grpId="0" bldLvl="0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75777"/>
          <p:cNvSpPr txBox="1">
            <a:spLocks noChangeArrowheads="1"/>
          </p:cNvSpPr>
          <p:nvPr/>
        </p:nvSpPr>
        <p:spPr bwMode="auto">
          <a:xfrm>
            <a:off x="447675" y="1289050"/>
            <a:ext cx="37607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将（8-15）式代人</a:t>
            </a:r>
          </a:p>
        </p:txBody>
      </p:sp>
      <p:graphicFrame>
        <p:nvGraphicFramePr>
          <p:cNvPr id="75779" name="对象 75778"/>
          <p:cNvGraphicFramePr>
            <a:graphicFrameLocks noChangeAspect="1"/>
          </p:cNvGraphicFramePr>
          <p:nvPr/>
        </p:nvGraphicFramePr>
        <p:xfrm>
          <a:off x="965200" y="1989138"/>
          <a:ext cx="2946400" cy="947737"/>
        </p:xfrm>
        <a:graphic>
          <a:graphicData uri="http://schemas.openxmlformats.org/presentationml/2006/ole">
            <p:oleObj spid="_x0000_s49154" r:id="rId3" imgW="1465352" imgH="471471" progId="Equation.3">
              <p:embed/>
            </p:oleObj>
          </a:graphicData>
        </a:graphic>
      </p:graphicFrame>
      <p:graphicFrame>
        <p:nvGraphicFramePr>
          <p:cNvPr id="75780" name="对象 75779"/>
          <p:cNvGraphicFramePr>
            <a:graphicFrameLocks noChangeAspect="1"/>
          </p:cNvGraphicFramePr>
          <p:nvPr/>
        </p:nvGraphicFramePr>
        <p:xfrm>
          <a:off x="684213" y="3933825"/>
          <a:ext cx="2230437" cy="785813"/>
        </p:xfrm>
        <a:graphic>
          <a:graphicData uri="http://schemas.openxmlformats.org/presentationml/2006/ole">
            <p:oleObj spid="_x0000_s49155" r:id="rId4" imgW="1121857" imgH="395035" progId="Equation.3">
              <p:embed/>
            </p:oleObj>
          </a:graphicData>
        </a:graphic>
      </p:graphicFrame>
      <p:pic>
        <p:nvPicPr>
          <p:cNvPr id="75781" name="图片 75780"/>
          <p:cNvPicPr>
            <a:picLocks noChangeAspect="1" noChangeArrowheads="1"/>
          </p:cNvPicPr>
          <p:nvPr/>
        </p:nvPicPr>
        <p:blipFill>
          <a:blip r:embed="rId5" cstate="print"/>
          <a:srcRect l="4678" t="4971" r="4094" b="26643"/>
          <a:stretch>
            <a:fillRect/>
          </a:stretch>
        </p:blipFill>
        <p:spPr bwMode="auto">
          <a:xfrm>
            <a:off x="4429125" y="981075"/>
            <a:ext cx="43434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2" name="文本框 75781"/>
          <p:cNvSpPr txBox="1">
            <a:spLocks noChangeArrowheads="1"/>
          </p:cNvSpPr>
          <p:nvPr/>
        </p:nvSpPr>
        <p:spPr bwMode="auto">
          <a:xfrm>
            <a:off x="304800" y="3276600"/>
            <a:ext cx="2133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ahoma" pitchFamily="34" charset="0"/>
                <a:ea typeface="华文新魏" pitchFamily="2" charset="-122"/>
              </a:rPr>
              <a:t>在边界上有</a:t>
            </a:r>
          </a:p>
        </p:txBody>
      </p:sp>
      <p:graphicFrame>
        <p:nvGraphicFramePr>
          <p:cNvPr id="75783" name="对象 75782"/>
          <p:cNvGraphicFramePr>
            <a:graphicFrameLocks noChangeAspect="1"/>
          </p:cNvGraphicFramePr>
          <p:nvPr/>
        </p:nvGraphicFramePr>
        <p:xfrm>
          <a:off x="447675" y="5100638"/>
          <a:ext cx="4176713" cy="947737"/>
        </p:xfrm>
        <a:graphic>
          <a:graphicData uri="http://schemas.openxmlformats.org/presentationml/2006/ole">
            <p:oleObj spid="_x0000_s49156" r:id="rId6" imgW="2070000" imgH="469800" progId="Equation.3">
              <p:embed/>
            </p:oleObj>
          </a:graphicData>
        </a:graphic>
      </p:graphicFrame>
      <p:sp>
        <p:nvSpPr>
          <p:cNvPr id="75784" name="矩形 75783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75113" y="4044950"/>
          <a:ext cx="5051425" cy="785813"/>
        </p:xfrm>
        <a:graphic>
          <a:graphicData uri="http://schemas.openxmlformats.org/presentationml/2006/ole">
            <p:oleObj spid="_x0000_s49157" r:id="rId7" imgW="2539800" imgH="39348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27650" y="4830763"/>
          <a:ext cx="3055938" cy="784225"/>
        </p:xfrm>
        <a:graphic>
          <a:graphicData uri="http://schemas.openxmlformats.org/presentationml/2006/ole">
            <p:oleObj spid="_x0000_s49158" r:id="rId8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ldLvl="0"/>
      <p:bldP spid="75782" grpId="0" bldLvl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对象 76801"/>
          <p:cNvGraphicFramePr>
            <a:graphicFrameLocks noChangeAspect="1"/>
          </p:cNvGraphicFramePr>
          <p:nvPr/>
        </p:nvGraphicFramePr>
        <p:xfrm>
          <a:off x="2468563" y="2012950"/>
          <a:ext cx="1746250" cy="714375"/>
        </p:xfrm>
        <a:graphic>
          <a:graphicData uri="http://schemas.openxmlformats.org/presentationml/2006/ole">
            <p:oleObj spid="_x0000_s50178" r:id="rId3" imgW="560707" imgH="229413" progId="Equation.3">
              <p:embed/>
            </p:oleObj>
          </a:graphicData>
        </a:graphic>
      </p:graphicFrame>
      <p:sp>
        <p:nvSpPr>
          <p:cNvPr id="76803" name="文本框 76802"/>
          <p:cNvSpPr txBox="1">
            <a:spLocks noChangeArrowheads="1"/>
          </p:cNvSpPr>
          <p:nvPr/>
        </p:nvSpPr>
        <p:spPr bwMode="auto">
          <a:xfrm>
            <a:off x="411163" y="1847850"/>
            <a:ext cx="22860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zh-TW" altLang="en-US" sz="2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单连截面</a:t>
            </a:r>
            <a:endParaRPr lang="en-US" altLang="zh-TW" sz="2600" b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spcBef>
                <a:spcPts val="600"/>
              </a:spcBef>
            </a:pPr>
            <a:r>
              <a:rPr lang="zh-TW" altLang="en-US" sz="2400" b="1">
                <a:solidFill>
                  <a:srgbClr val="CC0099"/>
                </a:solidFill>
                <a:latin typeface="Tahoma" pitchFamily="34" charset="0"/>
              </a:rPr>
              <a:t>实心杆的情况</a:t>
            </a:r>
            <a:r>
              <a:rPr lang="zh-CN" altLang="en-US" sz="2400">
                <a:latin typeface="Tahoma" pitchFamily="34" charset="0"/>
              </a:rPr>
              <a:t> </a:t>
            </a:r>
            <a:endParaRPr lang="zh-CN" altLang="en-US" sz="1600">
              <a:latin typeface="Tahoma" pitchFamily="34" charset="0"/>
            </a:endParaRPr>
          </a:p>
        </p:txBody>
      </p:sp>
      <p:sp>
        <p:nvSpPr>
          <p:cNvPr id="76804" name="文本框 76803"/>
          <p:cNvSpPr txBox="1">
            <a:spLocks noChangeArrowheads="1"/>
          </p:cNvSpPr>
          <p:nvPr/>
        </p:nvSpPr>
        <p:spPr bwMode="auto">
          <a:xfrm>
            <a:off x="4794250" y="1268413"/>
            <a:ext cx="19923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zh-TW" altLang="en-US" sz="26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多连截面</a:t>
            </a:r>
            <a:endParaRPr lang="en-US" altLang="zh-TW" sz="2600" b="1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spcBef>
                <a:spcPts val="600"/>
              </a:spcBef>
            </a:pPr>
            <a:r>
              <a:rPr lang="zh-CN" altLang="en-US" sz="2400" b="1">
                <a:solidFill>
                  <a:srgbClr val="CC0099"/>
                </a:solidFill>
                <a:latin typeface="Tahoma" pitchFamily="34" charset="0"/>
              </a:rPr>
              <a:t>其中一个边界可取零，其它为常数 </a:t>
            </a:r>
          </a:p>
        </p:txBody>
      </p:sp>
      <p:sp>
        <p:nvSpPr>
          <p:cNvPr id="76805" name="直接连接符 76804"/>
          <p:cNvSpPr>
            <a:spLocks noChangeShapeType="1"/>
          </p:cNvSpPr>
          <p:nvPr/>
        </p:nvSpPr>
        <p:spPr bwMode="auto">
          <a:xfrm flipH="1">
            <a:off x="4270375" y="2106613"/>
            <a:ext cx="5238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6" name="对象 76805"/>
          <p:cNvGraphicFramePr>
            <a:graphicFrameLocks noChangeAspect="1"/>
          </p:cNvGraphicFramePr>
          <p:nvPr/>
        </p:nvGraphicFramePr>
        <p:xfrm>
          <a:off x="1341438" y="3743325"/>
          <a:ext cx="2928937" cy="544513"/>
        </p:xfrm>
        <a:graphic>
          <a:graphicData uri="http://schemas.openxmlformats.org/presentationml/2006/ole">
            <p:oleObj spid="_x0000_s50179" r:id="rId4" imgW="1325176" imgH="254702" progId="Equation.3">
              <p:embed/>
            </p:oleObj>
          </a:graphicData>
        </a:graphic>
      </p:graphicFrame>
      <p:graphicFrame>
        <p:nvGraphicFramePr>
          <p:cNvPr id="76807" name="对象 76806"/>
          <p:cNvGraphicFramePr>
            <a:graphicFrameLocks noChangeAspect="1"/>
          </p:cNvGraphicFramePr>
          <p:nvPr/>
        </p:nvGraphicFramePr>
        <p:xfrm>
          <a:off x="2590800" y="3108325"/>
          <a:ext cx="3124200" cy="555625"/>
        </p:xfrm>
        <a:graphic>
          <a:graphicData uri="http://schemas.openxmlformats.org/presentationml/2006/ole">
            <p:oleObj spid="_x0000_s50180" r:id="rId5" imgW="1146983" imgH="203908" progId="Equation.3">
              <p:embed/>
            </p:oleObj>
          </a:graphicData>
        </a:graphic>
      </p:graphicFrame>
      <p:sp>
        <p:nvSpPr>
          <p:cNvPr id="76808" name="文本框 76807"/>
          <p:cNvSpPr txBox="1">
            <a:spLocks noChangeArrowheads="1"/>
          </p:cNvSpPr>
          <p:nvPr/>
        </p:nvSpPr>
        <p:spPr bwMode="auto">
          <a:xfrm>
            <a:off x="381000" y="307181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2800" b="1">
                <a:solidFill>
                  <a:schemeClr val="accent2"/>
                </a:solidFill>
                <a:latin typeface="Tahoma" pitchFamily="34" charset="0"/>
              </a:rPr>
              <a:t>2 </a:t>
            </a:r>
            <a:r>
              <a:rPr lang="zh-CN" altLang="en-US" sz="2800" b="1">
                <a:solidFill>
                  <a:schemeClr val="accent2"/>
                </a:solidFill>
                <a:latin typeface="Tahoma" pitchFamily="34" charset="0"/>
              </a:rPr>
              <a:t>在</a:t>
            </a:r>
            <a:r>
              <a:rPr lang="zh-TW" altLang="en-US" sz="2800" b="1">
                <a:solidFill>
                  <a:schemeClr val="accent2"/>
                </a:solidFill>
                <a:latin typeface="Tahoma" pitchFamily="34" charset="0"/>
              </a:rPr>
              <a:t>杆上端</a:t>
            </a:r>
            <a:r>
              <a:rPr lang="zh-CN" altLang="en-US" sz="2800">
                <a:latin typeface="Tahoma" pitchFamily="34" charset="0"/>
              </a:rPr>
              <a:t> 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76809" name="直接连接符 76808"/>
          <p:cNvSpPr>
            <a:spLocks noChangeShapeType="1"/>
          </p:cNvSpPr>
          <p:nvPr/>
        </p:nvSpPr>
        <p:spPr bwMode="auto">
          <a:xfrm flipH="1">
            <a:off x="5143500" y="3917950"/>
            <a:ext cx="974725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10" name="对象 76809"/>
          <p:cNvGraphicFramePr>
            <a:graphicFrameLocks noChangeAspect="1"/>
          </p:cNvGraphicFramePr>
          <p:nvPr/>
        </p:nvGraphicFramePr>
        <p:xfrm>
          <a:off x="6229350" y="3505200"/>
          <a:ext cx="2838450" cy="1443038"/>
        </p:xfrm>
        <a:graphic>
          <a:graphicData uri="http://schemas.openxmlformats.org/presentationml/2006/ole">
            <p:oleObj spid="_x0000_s50181" r:id="rId6" imgW="1401767" imgH="713528" progId="Equation.3">
              <p:embed/>
            </p:oleObj>
          </a:graphicData>
        </a:graphic>
      </p:graphicFrame>
      <p:sp>
        <p:nvSpPr>
          <p:cNvPr id="76811" name="矩形 76810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7" cstate="print"/>
          <a:srcRect l="2049" t="5095" r="54091" b="13383"/>
          <a:stretch>
            <a:fillRect/>
          </a:stretch>
        </p:blipFill>
        <p:spPr bwMode="auto">
          <a:xfrm>
            <a:off x="6786563" y="547688"/>
            <a:ext cx="2281237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>
          <a:xfrm>
            <a:off x="7786688" y="3505200"/>
            <a:ext cx="1281112" cy="509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86688" y="4064000"/>
            <a:ext cx="1281112" cy="407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5" name="对象 77825"/>
          <p:cNvGraphicFramePr>
            <a:graphicFrameLocks noChangeAspect="1"/>
          </p:cNvGraphicFramePr>
          <p:nvPr/>
        </p:nvGraphicFramePr>
        <p:xfrm>
          <a:off x="2036763" y="4471988"/>
          <a:ext cx="3678237" cy="1065212"/>
        </p:xfrm>
        <a:graphic>
          <a:graphicData uri="http://schemas.openxmlformats.org/presentationml/2006/ole">
            <p:oleObj spid="_x0000_s50182" r:id="rId8" imgW="2044440" imgH="609480" progId="Equation.3">
              <p:embed/>
            </p:oleObj>
          </a:graphicData>
        </a:graphic>
      </p:graphicFrame>
      <p:sp>
        <p:nvSpPr>
          <p:cNvPr id="16" name="文本框 77826"/>
          <p:cNvSpPr txBox="1"/>
          <p:nvPr/>
        </p:nvSpPr>
        <p:spPr>
          <a:xfrm>
            <a:off x="449263" y="4486275"/>
            <a:ext cx="1524000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面力合成</a:t>
            </a:r>
            <a:r>
              <a:rPr lang="zh-CN" altLang="en-US" sz="2400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sz="1600" noProof="1">
              <a:latin typeface="Tahoma" panose="020B0604030504040204" pitchFamily="34" charset="0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285750" y="6221413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77828"/>
          <p:cNvSpPr txBox="1"/>
          <p:nvPr/>
        </p:nvSpPr>
        <p:spPr>
          <a:xfrm>
            <a:off x="393700" y="5640388"/>
            <a:ext cx="1524000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合力矩</a:t>
            </a:r>
            <a:r>
              <a:rPr lang="zh-CN" altLang="en-US" sz="2400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sz="1600" noProof="1">
              <a:latin typeface="Tahoma" panose="020B0604030504040204" pitchFamily="34" charset="0"/>
            </a:endParaRPr>
          </a:p>
        </p:txBody>
      </p:sp>
      <p:sp>
        <p:nvSpPr>
          <p:cNvPr id="19" name="文本框 77829"/>
          <p:cNvSpPr txBox="1"/>
          <p:nvPr/>
        </p:nvSpPr>
        <p:spPr>
          <a:xfrm>
            <a:off x="7786688" y="5151438"/>
            <a:ext cx="9144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6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扭矩</a:t>
            </a:r>
            <a:endParaRPr lang="zh-CN" altLang="en-US" sz="2600" b="1" noProof="1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 flipH="1">
            <a:off x="7812088" y="5640388"/>
            <a:ext cx="3587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对象 77831"/>
          <p:cNvGraphicFramePr>
            <a:graphicFrameLocks noChangeAspect="1"/>
          </p:cNvGraphicFramePr>
          <p:nvPr/>
        </p:nvGraphicFramePr>
        <p:xfrm>
          <a:off x="2000250" y="5711825"/>
          <a:ext cx="5761038" cy="574675"/>
        </p:xfrm>
        <a:graphic>
          <a:graphicData uri="http://schemas.openxmlformats.org/presentationml/2006/ole">
            <p:oleObj spid="_x0000_s50183" r:id="rId9" imgW="2806560" imgH="279360" progId="Equation.3">
              <p:embed/>
            </p:oleObj>
          </a:graphicData>
        </a:graphic>
      </p:graphicFrame>
      <p:graphicFrame>
        <p:nvGraphicFramePr>
          <p:cNvPr id="75783" name="对象 75782"/>
          <p:cNvGraphicFramePr>
            <a:graphicFrameLocks noChangeAspect="1"/>
          </p:cNvGraphicFramePr>
          <p:nvPr/>
        </p:nvGraphicFramePr>
        <p:xfrm>
          <a:off x="630238" y="1031875"/>
          <a:ext cx="1027112" cy="815975"/>
        </p:xfrm>
        <a:graphic>
          <a:graphicData uri="http://schemas.openxmlformats.org/presentationml/2006/ole">
            <p:oleObj spid="_x0000_s50184" name="公式" r:id="rId10" imgW="495000" imgH="393480" progId="Equation.3">
              <p:embed/>
            </p:oleObj>
          </a:graphicData>
        </a:graphic>
      </p:graphicFrame>
      <p:pic>
        <p:nvPicPr>
          <p:cNvPr id="50193" name="Picture 17"/>
          <p:cNvPicPr>
            <a:picLocks noChangeAspect="1" noChangeArrowheads="1"/>
          </p:cNvPicPr>
          <p:nvPr/>
        </p:nvPicPr>
        <p:blipFill>
          <a:blip r:embed="rId11" cstate="print"/>
          <a:srcRect l="20972" t="6784" r="35156" b="15555"/>
          <a:stretch>
            <a:fillRect/>
          </a:stretch>
        </p:blipFill>
        <p:spPr bwMode="auto">
          <a:xfrm>
            <a:off x="1703388" y="1276350"/>
            <a:ext cx="4011612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ldLvl="0"/>
      <p:bldP spid="76804" grpId="0" bldLvl="0"/>
      <p:bldP spid="76805" grpId="0" animBg="1"/>
      <p:bldP spid="76808" grpId="0" bldLvl="0"/>
      <p:bldP spid="76809" grpId="0" animBg="1"/>
      <p:bldP spid="13" grpId="0" animBg="1"/>
      <p:bldP spid="14" grpId="0" animBg="1"/>
      <p:bldP spid="16" grpId="0" bldLvl="0"/>
      <p:bldP spid="17" grpId="0" animBg="1"/>
      <p:bldP spid="18" grpId="0" bldLvl="0"/>
      <p:bldP spid="19" grpId="0" bldLvl="0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矩形 77832"/>
          <p:cNvSpPr/>
          <p:nvPr/>
        </p:nvSpPr>
        <p:spPr>
          <a:xfrm>
            <a:off x="452438" y="744538"/>
            <a:ext cx="4332287" cy="517525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7834" name="对象 77833"/>
          <p:cNvGraphicFramePr>
            <a:graphicFrameLocks noChangeAspect="1"/>
          </p:cNvGraphicFramePr>
          <p:nvPr/>
        </p:nvGraphicFramePr>
        <p:xfrm>
          <a:off x="995363" y="1357313"/>
          <a:ext cx="3789362" cy="1319212"/>
        </p:xfrm>
        <a:graphic>
          <a:graphicData uri="http://schemas.openxmlformats.org/presentationml/2006/ole">
            <p:oleObj spid="_x0000_s51202" r:id="rId3" imgW="2387520" imgH="863280" progId="Equation.3">
              <p:embed/>
            </p:oleObj>
          </a:graphicData>
        </a:graphic>
      </p:graphicFrame>
      <p:pic>
        <p:nvPicPr>
          <p:cNvPr id="77835" name="图片 77834"/>
          <p:cNvPicPr>
            <a:picLocks noChangeAspect="1" noChangeArrowheads="1"/>
          </p:cNvPicPr>
          <p:nvPr/>
        </p:nvPicPr>
        <p:blipFill>
          <a:blip r:embed="rId4" cstate="print"/>
          <a:srcRect l="48831" t="14401" b="13383"/>
          <a:stretch>
            <a:fillRect/>
          </a:stretch>
        </p:blipFill>
        <p:spPr bwMode="auto">
          <a:xfrm>
            <a:off x="6000750" y="1052513"/>
            <a:ext cx="246697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直接连接符 77835"/>
          <p:cNvSpPr>
            <a:spLocks noChangeShapeType="1"/>
          </p:cNvSpPr>
          <p:nvPr/>
        </p:nvSpPr>
        <p:spPr bwMode="auto">
          <a:xfrm flipH="1">
            <a:off x="5743575" y="2000250"/>
            <a:ext cx="1543050" cy="42862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7" name="文本框 77836"/>
          <p:cNvSpPr txBox="1"/>
          <p:nvPr/>
        </p:nvSpPr>
        <p:spPr>
          <a:xfrm>
            <a:off x="4397375" y="2428875"/>
            <a:ext cx="1603375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为零，满足！</a:t>
            </a:r>
            <a:r>
              <a:rPr lang="zh-CN" altLang="en-US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graphicFrame>
        <p:nvGraphicFramePr>
          <p:cNvPr id="77838" name="对象 77837"/>
          <p:cNvGraphicFramePr>
            <a:graphicFrameLocks noChangeAspect="1"/>
          </p:cNvGraphicFramePr>
          <p:nvPr/>
        </p:nvGraphicFramePr>
        <p:xfrm>
          <a:off x="898525" y="2746375"/>
          <a:ext cx="1814513" cy="596900"/>
        </p:xfrm>
        <a:graphic>
          <a:graphicData uri="http://schemas.openxmlformats.org/presentationml/2006/ole">
            <p:oleObj spid="_x0000_s51203" r:id="rId5" imgW="853705" imgH="280353" progId="Equation.3">
              <p:embed/>
            </p:oleObj>
          </a:graphicData>
        </a:graphic>
      </p:graphicFrame>
      <p:sp>
        <p:nvSpPr>
          <p:cNvPr id="77839" name="文本框 77838"/>
          <p:cNvSpPr txBox="1"/>
          <p:nvPr/>
        </p:nvSpPr>
        <p:spPr>
          <a:xfrm>
            <a:off x="2928938" y="2816225"/>
            <a:ext cx="12954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也满足！</a:t>
            </a:r>
            <a:r>
              <a:rPr lang="zh-CN" altLang="en-US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graphicFrame>
        <p:nvGraphicFramePr>
          <p:cNvPr id="16" name="对象 78849"/>
          <p:cNvGraphicFramePr>
            <a:graphicFrameLocks noChangeAspect="1"/>
          </p:cNvGraphicFramePr>
          <p:nvPr/>
        </p:nvGraphicFramePr>
        <p:xfrm>
          <a:off x="1806575" y="3357563"/>
          <a:ext cx="7029450" cy="1458912"/>
        </p:xfrm>
        <a:graphic>
          <a:graphicData uri="http://schemas.openxmlformats.org/presentationml/2006/ole">
            <p:oleObj spid="_x0000_s51204" name="公式" r:id="rId6" imgW="4101840" imgH="914400" progId="Equation.3">
              <p:embed/>
            </p:oleObj>
          </a:graphicData>
        </a:graphic>
      </p:graphicFrame>
      <p:graphicFrame>
        <p:nvGraphicFramePr>
          <p:cNvPr id="17" name="对象 78850"/>
          <p:cNvGraphicFramePr>
            <a:graphicFrameLocks noChangeAspect="1"/>
          </p:cNvGraphicFramePr>
          <p:nvPr/>
        </p:nvGraphicFramePr>
        <p:xfrm>
          <a:off x="1779588" y="5072063"/>
          <a:ext cx="5349875" cy="608012"/>
        </p:xfrm>
        <a:graphic>
          <a:graphicData uri="http://schemas.openxmlformats.org/presentationml/2006/ole">
            <p:oleObj spid="_x0000_s51205" name="公式" r:id="rId7" imgW="3695400" imgH="419040" progId="Equation.3">
              <p:embed/>
            </p:oleObj>
          </a:graphicData>
        </a:graphic>
      </p:graphicFrame>
      <p:graphicFrame>
        <p:nvGraphicFramePr>
          <p:cNvPr id="19" name="对象 78852"/>
          <p:cNvGraphicFramePr>
            <a:graphicFrameLocks noChangeAspect="1"/>
          </p:cNvGraphicFramePr>
          <p:nvPr/>
        </p:nvGraphicFramePr>
        <p:xfrm>
          <a:off x="7624763" y="5214938"/>
          <a:ext cx="1304925" cy="307975"/>
        </p:xfrm>
        <a:graphic>
          <a:graphicData uri="http://schemas.openxmlformats.org/presentationml/2006/ole">
            <p:oleObj spid="_x0000_s51206" r:id="rId8" imgW="917652" imgH="216407" progId="Equation.3">
              <p:embed/>
            </p:oleObj>
          </a:graphicData>
        </a:graphic>
      </p:graphicFrame>
      <p:sp>
        <p:nvSpPr>
          <p:cNvPr id="20" name="直接连接符 19"/>
          <p:cNvSpPr>
            <a:spLocks noChangeShapeType="1"/>
          </p:cNvSpPr>
          <p:nvPr/>
        </p:nvSpPr>
        <p:spPr bwMode="auto">
          <a:xfrm flipH="1">
            <a:off x="2255838" y="4816475"/>
            <a:ext cx="46037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78854"/>
          <p:cNvSpPr txBox="1">
            <a:spLocks noChangeArrowheads="1"/>
          </p:cNvSpPr>
          <p:nvPr/>
        </p:nvSpPr>
        <p:spPr bwMode="auto">
          <a:xfrm>
            <a:off x="454025" y="5297488"/>
            <a:ext cx="12382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>
                <a:latin typeface="Tahoma" pitchFamily="34" charset="0"/>
                <a:ea typeface="华文新魏" pitchFamily="2" charset="-122"/>
              </a:rPr>
              <a:t>分部积分</a:t>
            </a:r>
          </a:p>
        </p:txBody>
      </p:sp>
      <p:sp>
        <p:nvSpPr>
          <p:cNvPr id="22" name="文本框 78856"/>
          <p:cNvSpPr txBox="1"/>
          <p:nvPr/>
        </p:nvSpPr>
        <p:spPr>
          <a:xfrm>
            <a:off x="466725" y="3357563"/>
            <a:ext cx="1524000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6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合力矩</a:t>
            </a:r>
            <a:r>
              <a:rPr lang="zh-CN" altLang="en-US" sz="26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990725" y="4816475"/>
            <a:ext cx="3295650" cy="1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</p:cxnSp>
      <p:graphicFrame>
        <p:nvGraphicFramePr>
          <p:cNvPr id="78853" name="Object 19"/>
          <p:cNvGraphicFramePr>
            <a:graphicFrameLocks noChangeAspect="1"/>
          </p:cNvGraphicFramePr>
          <p:nvPr/>
        </p:nvGraphicFramePr>
        <p:xfrm>
          <a:off x="4438650" y="2120900"/>
          <a:ext cx="1304925" cy="307975"/>
        </p:xfrm>
        <a:graphic>
          <a:graphicData uri="http://schemas.openxmlformats.org/presentationml/2006/ole">
            <p:oleObj spid="_x0000_s51207" r:id="rId9" imgW="917652" imgH="216407" progId="Equation.3">
              <p:embed/>
            </p:oleObj>
          </a:graphicData>
        </a:graphic>
      </p:graphicFrame>
      <p:graphicFrame>
        <p:nvGraphicFramePr>
          <p:cNvPr id="78851" name="Object 20"/>
          <p:cNvGraphicFramePr>
            <a:graphicFrameLocks noChangeAspect="1"/>
          </p:cNvGraphicFramePr>
          <p:nvPr/>
        </p:nvGraphicFramePr>
        <p:xfrm>
          <a:off x="1785938" y="5715000"/>
          <a:ext cx="2427287" cy="571500"/>
        </p:xfrm>
        <a:graphic>
          <a:graphicData uri="http://schemas.openxmlformats.org/presentationml/2006/ole">
            <p:oleObj spid="_x0000_s51208" name="公式" r:id="rId10" imgW="1676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6" grpId="0" animBg="1"/>
      <p:bldP spid="77837" grpId="0" bldLvl="0"/>
      <p:bldP spid="77839" grpId="0" bldLvl="0"/>
      <p:bldP spid="20" grpId="0" animBg="1"/>
      <p:bldP spid="21" grpId="0" bldLvl="0"/>
      <p:bldP spid="22" grpId="0" bldLvl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对象 79873"/>
          <p:cNvGraphicFramePr>
            <a:graphicFrameLocks noChangeAspect="1"/>
          </p:cNvGraphicFramePr>
          <p:nvPr/>
        </p:nvGraphicFramePr>
        <p:xfrm>
          <a:off x="2667000" y="1219200"/>
          <a:ext cx="2592388" cy="741363"/>
        </p:xfrm>
        <a:graphic>
          <a:graphicData uri="http://schemas.openxmlformats.org/presentationml/2006/ole">
            <p:oleObj spid="_x0000_s52226" r:id="rId3" imgW="981237" imgH="280353" progId="Equation.3">
              <p:embed/>
            </p:oleObj>
          </a:graphicData>
        </a:graphic>
      </p:graphicFrame>
      <p:sp>
        <p:nvSpPr>
          <p:cNvPr id="79875" name="矩形 79874"/>
          <p:cNvSpPr>
            <a:spLocks noChangeArrowheads="1"/>
          </p:cNvSpPr>
          <p:nvPr/>
        </p:nvSpPr>
        <p:spPr bwMode="auto">
          <a:xfrm>
            <a:off x="304800" y="21336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CC0099"/>
                </a:solidFill>
                <a:latin typeface="Tahoma" pitchFamily="34" charset="0"/>
              </a:rPr>
              <a:t>四、求解</a:t>
            </a:r>
            <a:r>
              <a:rPr lang="zh-TW" altLang="en-US" sz="2800" b="1">
                <a:solidFill>
                  <a:srgbClr val="CC0099"/>
                </a:solidFill>
                <a:latin typeface="Tahoma" pitchFamily="34" charset="0"/>
              </a:rPr>
              <a:t>位移</a:t>
            </a:r>
            <a:endParaRPr lang="zh-CN" altLang="en-US" sz="2800" b="1">
              <a:solidFill>
                <a:srgbClr val="CC0099"/>
              </a:solidFill>
              <a:latin typeface="Tahoma" pitchFamily="34" charset="0"/>
            </a:endParaRPr>
          </a:p>
        </p:txBody>
      </p:sp>
      <p:graphicFrame>
        <p:nvGraphicFramePr>
          <p:cNvPr id="79876" name="对象 79875"/>
          <p:cNvGraphicFramePr>
            <a:graphicFrameLocks noChangeAspect="1"/>
          </p:cNvGraphicFramePr>
          <p:nvPr/>
        </p:nvGraphicFramePr>
        <p:xfrm>
          <a:off x="1692275" y="4524375"/>
          <a:ext cx="5399088" cy="1543050"/>
        </p:xfrm>
        <a:graphic>
          <a:graphicData uri="http://schemas.openxmlformats.org/presentationml/2006/ole">
            <p:oleObj spid="_x0000_s52227" r:id="rId4" imgW="2400120" imgH="685800" progId="Equation.3">
              <p:embed/>
            </p:oleObj>
          </a:graphicData>
        </a:graphic>
      </p:graphicFrame>
      <p:sp>
        <p:nvSpPr>
          <p:cNvPr id="79877" name="矩形 79876"/>
          <p:cNvSpPr/>
          <p:nvPr/>
        </p:nvSpPr>
        <p:spPr>
          <a:xfrm>
            <a:off x="304800" y="3124200"/>
            <a:ext cx="16002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600" b="1" noProof="1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物理方程</a:t>
            </a:r>
            <a:r>
              <a:rPr lang="zh-CN" altLang="en-US" sz="1100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79878" name="右箭头 79877"/>
          <p:cNvSpPr>
            <a:spLocks noChangeArrowheads="1"/>
          </p:cNvSpPr>
          <p:nvPr/>
        </p:nvSpPr>
        <p:spPr bwMode="auto">
          <a:xfrm>
            <a:off x="2057400" y="32766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9879" name="文本框 79878"/>
          <p:cNvSpPr txBox="1">
            <a:spLocks noChangeArrowheads="1"/>
          </p:cNvSpPr>
          <p:nvPr/>
        </p:nvSpPr>
        <p:spPr bwMode="auto">
          <a:xfrm>
            <a:off x="6400800" y="1219200"/>
            <a:ext cx="2362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Tahoma" pitchFamily="34" charset="0"/>
              </a:rPr>
              <a:t>（8-18）</a:t>
            </a:r>
          </a:p>
        </p:txBody>
      </p:sp>
      <p:graphicFrame>
        <p:nvGraphicFramePr>
          <p:cNvPr id="79880" name="对象 79879"/>
          <p:cNvGraphicFramePr>
            <a:graphicFrameLocks noChangeAspect="1"/>
          </p:cNvGraphicFramePr>
          <p:nvPr/>
        </p:nvGraphicFramePr>
        <p:xfrm>
          <a:off x="2917825" y="2039938"/>
          <a:ext cx="3289300" cy="2492375"/>
        </p:xfrm>
        <a:graphic>
          <a:graphicData uri="http://schemas.openxmlformats.org/presentationml/2006/ole">
            <p:oleObj spid="_x0000_s52228" r:id="rId5" imgW="2222500" imgH="2019300" progId="Equation.3">
              <p:embed/>
            </p:oleObj>
          </a:graphicData>
        </a:graphic>
      </p:graphicFrame>
      <p:sp>
        <p:nvSpPr>
          <p:cNvPr id="79881" name="矩形 79880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ldLvl="0"/>
      <p:bldP spid="79877" grpId="0" bldLvl="0"/>
      <p:bldP spid="79879" grpId="0" bldLvl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对象 80897"/>
          <p:cNvGraphicFramePr>
            <a:graphicFrameLocks noChangeAspect="1"/>
          </p:cNvGraphicFramePr>
          <p:nvPr/>
        </p:nvGraphicFramePr>
        <p:xfrm>
          <a:off x="1116013" y="2414588"/>
          <a:ext cx="5399087" cy="2790825"/>
        </p:xfrm>
        <a:graphic>
          <a:graphicData uri="http://schemas.openxmlformats.org/presentationml/2006/ole">
            <p:oleObj spid="_x0000_s53250" r:id="rId3" imgW="2603160" imgH="1346040" progId="Equation.3">
              <p:embed/>
            </p:oleObj>
          </a:graphicData>
        </a:graphic>
      </p:graphicFrame>
      <p:sp>
        <p:nvSpPr>
          <p:cNvPr id="80899" name="矩形 80898"/>
          <p:cNvSpPr/>
          <p:nvPr/>
        </p:nvSpPr>
        <p:spPr>
          <a:xfrm>
            <a:off x="3048000" y="1295400"/>
            <a:ext cx="1584325" cy="487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TW" altLang="en-US" sz="26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几何方程</a:t>
            </a:r>
            <a:r>
              <a:rPr lang="zh-CN" altLang="en-US" sz="26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2600" b="1" noProof="1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0900" name="右箭头 80899"/>
          <p:cNvSpPr>
            <a:spLocks noChangeArrowheads="1"/>
          </p:cNvSpPr>
          <p:nvPr/>
        </p:nvSpPr>
        <p:spPr bwMode="auto">
          <a:xfrm>
            <a:off x="2057400" y="1524000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0901" name="文本框 80900"/>
          <p:cNvSpPr txBox="1">
            <a:spLocks noChangeArrowheads="1"/>
          </p:cNvSpPr>
          <p:nvPr/>
        </p:nvSpPr>
        <p:spPr bwMode="auto">
          <a:xfrm>
            <a:off x="901700" y="1300163"/>
            <a:ext cx="1371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Tahoma" pitchFamily="34" charset="0"/>
                <a:ea typeface="华文新魏" pitchFamily="2" charset="-122"/>
              </a:rPr>
              <a:t>代人</a:t>
            </a:r>
          </a:p>
        </p:txBody>
      </p:sp>
      <p:graphicFrame>
        <p:nvGraphicFramePr>
          <p:cNvPr id="80902" name="对象 80901"/>
          <p:cNvGraphicFramePr>
            <a:graphicFrameLocks noChangeAspect="1"/>
          </p:cNvGraphicFramePr>
          <p:nvPr/>
        </p:nvGraphicFramePr>
        <p:xfrm>
          <a:off x="3070225" y="5089525"/>
          <a:ext cx="3889375" cy="1157288"/>
        </p:xfrm>
        <a:graphic>
          <a:graphicData uri="http://schemas.openxmlformats.org/presentationml/2006/ole">
            <p:oleObj spid="_x0000_s53251" r:id="rId4" imgW="1605256" imgH="483924" progId="Equation.3">
              <p:embed/>
            </p:oleObj>
          </a:graphicData>
        </a:graphic>
      </p:graphicFrame>
      <p:sp>
        <p:nvSpPr>
          <p:cNvPr id="80903" name="文本框 80902"/>
          <p:cNvSpPr txBox="1"/>
          <p:nvPr/>
        </p:nvSpPr>
        <p:spPr>
          <a:xfrm>
            <a:off x="447675" y="5351463"/>
            <a:ext cx="2514600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600" b="1" noProof="1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华文新魏" panose="02010800040101010101" pitchFamily="2" charset="-122"/>
                <a:cs typeface="+mn-ea"/>
              </a:rPr>
              <a:t>积分求位移分量</a:t>
            </a:r>
            <a:endParaRPr lang="zh-CN" altLang="en-US" sz="2600" b="1" noProof="1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0904" name="文本框 80903"/>
          <p:cNvSpPr txBox="1">
            <a:spLocks noChangeArrowheads="1"/>
          </p:cNvSpPr>
          <p:nvPr/>
        </p:nvSpPr>
        <p:spPr bwMode="auto">
          <a:xfrm>
            <a:off x="78486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80905" name="文本框 80904"/>
          <p:cNvSpPr txBox="1">
            <a:spLocks noChangeArrowheads="1"/>
          </p:cNvSpPr>
          <p:nvPr/>
        </p:nvSpPr>
        <p:spPr bwMode="auto">
          <a:xfrm>
            <a:off x="7669213" y="37179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（</a:t>
            </a:r>
            <a:r>
              <a:rPr lang="en-US" altLang="zh-CN">
                <a:latin typeface="Tahoma" pitchFamily="34" charset="0"/>
              </a:rPr>
              <a:t>f</a:t>
            </a:r>
            <a:r>
              <a:rPr lang="zh-CN" altLang="en-US">
                <a:latin typeface="Tahoma" pitchFamily="34" charset="0"/>
              </a:rPr>
              <a:t>）</a:t>
            </a:r>
          </a:p>
        </p:txBody>
      </p:sp>
      <p:graphicFrame>
        <p:nvGraphicFramePr>
          <p:cNvPr id="80906" name="对象 80905"/>
          <p:cNvGraphicFramePr>
            <a:graphicFrameLocks noChangeAspect="1"/>
          </p:cNvGraphicFramePr>
          <p:nvPr/>
        </p:nvGraphicFramePr>
        <p:xfrm>
          <a:off x="4730750" y="647700"/>
          <a:ext cx="2433638" cy="1752600"/>
        </p:xfrm>
        <a:graphic>
          <a:graphicData uri="http://schemas.openxmlformats.org/presentationml/2006/ole">
            <p:oleObj spid="_x0000_s53252" r:id="rId5" imgW="1765300" imgH="1282700" progId="Equation.3">
              <p:embed/>
            </p:oleObj>
          </a:graphicData>
        </a:graphic>
      </p:graphicFrame>
      <p:sp>
        <p:nvSpPr>
          <p:cNvPr id="80907" name="矩形 80906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ldLvl="0"/>
      <p:bldP spid="80901" grpId="0" bldLvl="0"/>
      <p:bldP spid="80903" grpId="0" bldLvl="0"/>
      <p:bldP spid="80904" grpId="0" bldLvl="0"/>
      <p:bldP spid="80905" grpId="0" bldLvl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对象 81921"/>
          <p:cNvGraphicFramePr>
            <a:graphicFrameLocks noChangeAspect="1"/>
          </p:cNvGraphicFramePr>
          <p:nvPr/>
        </p:nvGraphicFramePr>
        <p:xfrm>
          <a:off x="901700" y="1630363"/>
          <a:ext cx="3384550" cy="1438275"/>
        </p:xfrm>
        <a:graphic>
          <a:graphicData uri="http://schemas.openxmlformats.org/presentationml/2006/ole">
            <p:oleObj spid="_x0000_s54274" r:id="rId3" imgW="2603160" imgH="1346040" progId="Equation.3">
              <p:embed/>
            </p:oleObj>
          </a:graphicData>
        </a:graphic>
      </p:graphicFrame>
      <p:sp>
        <p:nvSpPr>
          <p:cNvPr id="81923" name="文本框 81922"/>
          <p:cNvSpPr txBox="1"/>
          <p:nvPr/>
        </p:nvSpPr>
        <p:spPr>
          <a:xfrm>
            <a:off x="393700" y="5373688"/>
            <a:ext cx="25146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600" b="1" noProof="1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积分求位移分量</a:t>
            </a:r>
            <a:endParaRPr lang="zh-CN" altLang="en-US" sz="2600" b="1" noProof="1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54275" name="对象 81923"/>
          <p:cNvGraphicFramePr>
            <a:graphicFrameLocks noChangeAspect="1"/>
          </p:cNvGraphicFramePr>
          <p:nvPr/>
        </p:nvGraphicFramePr>
        <p:xfrm>
          <a:off x="4727575" y="649288"/>
          <a:ext cx="3638550" cy="4440237"/>
        </p:xfrm>
        <a:graphic>
          <a:graphicData uri="http://schemas.openxmlformats.org/presentationml/2006/ole">
            <p:oleObj spid="_x0000_s54275" r:id="rId4" imgW="3124080" imgH="3809880" progId="Equation.3">
              <p:embed/>
            </p:oleObj>
          </a:graphicData>
        </a:graphic>
      </p:graphicFrame>
      <p:sp>
        <p:nvSpPr>
          <p:cNvPr id="81925" name="矩形 81924"/>
          <p:cNvSpPr/>
          <p:nvPr/>
        </p:nvSpPr>
        <p:spPr>
          <a:xfrm>
            <a:off x="250825" y="6492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4276" name="对象 81925"/>
          <p:cNvGraphicFramePr>
            <a:graphicFrameLocks noChangeAspect="1"/>
          </p:cNvGraphicFramePr>
          <p:nvPr/>
        </p:nvGraphicFramePr>
        <p:xfrm>
          <a:off x="3070225" y="5089525"/>
          <a:ext cx="3889375" cy="1157288"/>
        </p:xfrm>
        <a:graphic>
          <a:graphicData uri="http://schemas.openxmlformats.org/presentationml/2006/ole">
            <p:oleObj spid="_x0000_s54276" r:id="rId5" imgW="1605256" imgH="483924" progId="Equation.3">
              <p:embed/>
            </p:oleObj>
          </a:graphicData>
        </a:graphic>
      </p:graphicFrame>
      <p:sp>
        <p:nvSpPr>
          <p:cNvPr id="54279" name="文本框 81926"/>
          <p:cNvSpPr txBox="1">
            <a:spLocks noChangeArrowheads="1"/>
          </p:cNvSpPr>
          <p:nvPr/>
        </p:nvSpPr>
        <p:spPr bwMode="auto">
          <a:xfrm>
            <a:off x="676275" y="3562350"/>
            <a:ext cx="390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从（1）（2）和（6）可以得到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文本框 82945"/>
          <p:cNvSpPr txBox="1"/>
          <p:nvPr/>
        </p:nvSpPr>
        <p:spPr>
          <a:xfrm>
            <a:off x="685800" y="1447800"/>
            <a:ext cx="22098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sz="26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不计刚体位移</a:t>
            </a:r>
            <a:r>
              <a:rPr lang="zh-CN" altLang="en-US" sz="2600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82947" name="文本框 82946"/>
          <p:cNvSpPr txBox="1"/>
          <p:nvPr/>
        </p:nvSpPr>
        <p:spPr>
          <a:xfrm>
            <a:off x="533400" y="3733800"/>
            <a:ext cx="2362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用圆</a:t>
            </a:r>
            <a:r>
              <a:rPr lang="zh-CN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柱</a:t>
            </a:r>
            <a:r>
              <a:rPr lang="zh-TW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坐标表示</a:t>
            </a:r>
            <a:r>
              <a:rPr lang="zh-CN" altLang="en-US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graphicFrame>
        <p:nvGraphicFramePr>
          <p:cNvPr id="82948" name="对象 82947"/>
          <p:cNvGraphicFramePr>
            <a:graphicFrameLocks noChangeAspect="1"/>
          </p:cNvGraphicFramePr>
          <p:nvPr/>
        </p:nvGraphicFramePr>
        <p:xfrm>
          <a:off x="2722563" y="4889500"/>
          <a:ext cx="3505200" cy="1085850"/>
        </p:xfrm>
        <a:graphic>
          <a:graphicData uri="http://schemas.openxmlformats.org/presentationml/2006/ole">
            <p:oleObj spid="_x0000_s55298" r:id="rId3" imgW="1274980" imgH="395244" progId="Equation.3">
              <p:embed/>
            </p:oleObj>
          </a:graphicData>
        </a:graphic>
      </p:graphicFrame>
      <p:sp>
        <p:nvSpPr>
          <p:cNvPr id="82949" name="文本框 82948"/>
          <p:cNvSpPr txBox="1"/>
          <p:nvPr/>
        </p:nvSpPr>
        <p:spPr>
          <a:xfrm>
            <a:off x="971550" y="5111750"/>
            <a:ext cx="1357313" cy="641350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noProof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每个截面转动的角度</a:t>
            </a:r>
            <a:endParaRPr lang="zh-CN" altLang="en-US" b="1" noProof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2950" name="文本框 82949"/>
          <p:cNvSpPr txBox="1"/>
          <p:nvPr/>
        </p:nvSpPr>
        <p:spPr>
          <a:xfrm>
            <a:off x="6319838" y="5741988"/>
            <a:ext cx="2235200" cy="366712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noProof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单位长度内的扭角</a:t>
            </a:r>
            <a:endParaRPr lang="zh-CN" altLang="en-US" b="1" noProof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2951" name="直接连接符 82950"/>
          <p:cNvSpPr>
            <a:spLocks noChangeShapeType="1"/>
          </p:cNvSpPr>
          <p:nvPr/>
        </p:nvSpPr>
        <p:spPr bwMode="auto">
          <a:xfrm flipH="1" flipV="1">
            <a:off x="6459538" y="5432425"/>
            <a:ext cx="273050" cy="2063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52" name="对象 82951"/>
          <p:cNvGraphicFramePr>
            <a:graphicFrameLocks noChangeAspect="1"/>
          </p:cNvGraphicFramePr>
          <p:nvPr/>
        </p:nvGraphicFramePr>
        <p:xfrm>
          <a:off x="2917825" y="3644900"/>
          <a:ext cx="2806700" cy="608013"/>
        </p:xfrm>
        <a:graphic>
          <a:graphicData uri="http://schemas.openxmlformats.org/presentationml/2006/ole">
            <p:oleObj spid="_x0000_s55299" r:id="rId4" imgW="1121414" imgH="242058" progId="Equation.3">
              <p:embed/>
            </p:oleObj>
          </a:graphicData>
        </a:graphic>
      </p:graphicFrame>
      <p:graphicFrame>
        <p:nvGraphicFramePr>
          <p:cNvPr id="82953" name="对象 82952"/>
          <p:cNvGraphicFramePr>
            <a:graphicFrameLocks noChangeAspect="1"/>
          </p:cNvGraphicFramePr>
          <p:nvPr/>
        </p:nvGraphicFramePr>
        <p:xfrm>
          <a:off x="3051175" y="1193800"/>
          <a:ext cx="1676400" cy="1117600"/>
        </p:xfrm>
        <a:graphic>
          <a:graphicData uri="http://schemas.openxmlformats.org/presentationml/2006/ole">
            <p:oleObj spid="_x0000_s55300" r:id="rId5" imgW="687967" imgH="458645" progId="Equation.3">
              <p:embed/>
            </p:oleObj>
          </a:graphicData>
        </a:graphic>
      </p:graphicFrame>
      <p:pic>
        <p:nvPicPr>
          <p:cNvPr id="82954" name="图片 82953" descr="Drawin1"/>
          <p:cNvPicPr>
            <a:picLocks noChangeAspect="1" noChangeArrowheads="1"/>
          </p:cNvPicPr>
          <p:nvPr/>
        </p:nvPicPr>
        <p:blipFill>
          <a:blip r:embed="rId6" cstate="print"/>
          <a:srcRect l="21397" t="10367" r="33759" b="32385"/>
          <a:stretch>
            <a:fillRect/>
          </a:stretch>
        </p:blipFill>
        <p:spPr bwMode="auto">
          <a:xfrm>
            <a:off x="6019800" y="1371600"/>
            <a:ext cx="31242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2955" name="对象 82954"/>
          <p:cNvGraphicFramePr>
            <a:graphicFrameLocks noChangeAspect="1"/>
          </p:cNvGraphicFramePr>
          <p:nvPr/>
        </p:nvGraphicFramePr>
        <p:xfrm>
          <a:off x="5943600" y="1447800"/>
          <a:ext cx="217488" cy="304800"/>
        </p:xfrm>
        <a:graphic>
          <a:graphicData uri="http://schemas.openxmlformats.org/presentationml/2006/ole">
            <p:oleObj spid="_x0000_s55301" r:id="rId7" imgW="128959" imgH="180543" progId="Equation.3">
              <p:embed/>
            </p:oleObj>
          </a:graphicData>
        </a:graphic>
      </p:graphicFrame>
      <p:graphicFrame>
        <p:nvGraphicFramePr>
          <p:cNvPr id="82956" name="对象 82955"/>
          <p:cNvGraphicFramePr>
            <a:graphicFrameLocks noChangeAspect="1"/>
          </p:cNvGraphicFramePr>
          <p:nvPr/>
        </p:nvGraphicFramePr>
        <p:xfrm>
          <a:off x="8610600" y="1676400"/>
          <a:ext cx="217488" cy="239713"/>
        </p:xfrm>
        <a:graphic>
          <a:graphicData uri="http://schemas.openxmlformats.org/presentationml/2006/ole">
            <p:oleObj spid="_x0000_s55302" r:id="rId8" imgW="129530" imgH="142483" progId="Equation.3">
              <p:embed/>
            </p:oleObj>
          </a:graphicData>
        </a:graphic>
      </p:graphicFrame>
      <p:graphicFrame>
        <p:nvGraphicFramePr>
          <p:cNvPr id="82957" name="对象 82956"/>
          <p:cNvGraphicFramePr>
            <a:graphicFrameLocks noChangeAspect="1"/>
          </p:cNvGraphicFramePr>
          <p:nvPr/>
        </p:nvGraphicFramePr>
        <p:xfrm>
          <a:off x="6400800" y="3429000"/>
          <a:ext cx="239713" cy="284163"/>
        </p:xfrm>
        <a:graphic>
          <a:graphicData uri="http://schemas.openxmlformats.org/presentationml/2006/ole">
            <p:oleObj spid="_x0000_s55303" r:id="rId9" imgW="141980" imgH="167795" progId="Equation.3">
              <p:embed/>
            </p:oleObj>
          </a:graphicData>
        </a:graphic>
      </p:graphicFrame>
      <p:graphicFrame>
        <p:nvGraphicFramePr>
          <p:cNvPr id="82958" name="对象 82957"/>
          <p:cNvGraphicFramePr>
            <a:graphicFrameLocks noChangeAspect="1"/>
          </p:cNvGraphicFramePr>
          <p:nvPr/>
        </p:nvGraphicFramePr>
        <p:xfrm>
          <a:off x="6732588" y="1701800"/>
          <a:ext cx="239712" cy="282575"/>
        </p:xfrm>
        <a:graphic>
          <a:graphicData uri="http://schemas.openxmlformats.org/presentationml/2006/ole">
            <p:oleObj spid="_x0000_s55304" r:id="rId10" imgW="142199" imgH="167854" progId="Equation.3">
              <p:embed/>
            </p:oleObj>
          </a:graphicData>
        </a:graphic>
      </p:graphicFrame>
      <p:graphicFrame>
        <p:nvGraphicFramePr>
          <p:cNvPr id="82959" name="对象 82958"/>
          <p:cNvGraphicFramePr>
            <a:graphicFrameLocks noChangeAspect="1"/>
          </p:cNvGraphicFramePr>
          <p:nvPr/>
        </p:nvGraphicFramePr>
        <p:xfrm>
          <a:off x="7315200" y="2133600"/>
          <a:ext cx="260350" cy="282575"/>
        </p:xfrm>
        <a:graphic>
          <a:graphicData uri="http://schemas.openxmlformats.org/presentationml/2006/ole">
            <p:oleObj spid="_x0000_s55305" r:id="rId11" imgW="155027" imgH="167854" progId="Equation.3">
              <p:embed/>
            </p:oleObj>
          </a:graphicData>
        </a:graphic>
      </p:graphicFrame>
      <p:graphicFrame>
        <p:nvGraphicFramePr>
          <p:cNvPr id="82960" name="对象 82959"/>
          <p:cNvGraphicFramePr>
            <a:graphicFrameLocks noChangeAspect="1"/>
          </p:cNvGraphicFramePr>
          <p:nvPr/>
        </p:nvGraphicFramePr>
        <p:xfrm>
          <a:off x="7086600" y="2438400"/>
          <a:ext cx="412750" cy="239713"/>
        </p:xfrm>
        <a:graphic>
          <a:graphicData uri="http://schemas.openxmlformats.org/presentationml/2006/ole">
            <p:oleObj spid="_x0000_s55306" r:id="rId12" imgW="244376" imgH="141481" progId="Equation.3">
              <p:embed/>
            </p:oleObj>
          </a:graphicData>
        </a:graphic>
      </p:graphicFrame>
      <p:graphicFrame>
        <p:nvGraphicFramePr>
          <p:cNvPr id="82961" name="对象 82960"/>
          <p:cNvGraphicFramePr>
            <a:graphicFrameLocks noChangeAspect="1"/>
          </p:cNvGraphicFramePr>
          <p:nvPr/>
        </p:nvGraphicFramePr>
        <p:xfrm>
          <a:off x="7162800" y="3124200"/>
          <a:ext cx="304800" cy="414338"/>
        </p:xfrm>
        <a:graphic>
          <a:graphicData uri="http://schemas.openxmlformats.org/presentationml/2006/ole">
            <p:oleObj spid="_x0000_s55307" r:id="rId13" imgW="179387" imgH="243791" progId="Equation.3">
              <p:embed/>
            </p:oleObj>
          </a:graphicData>
        </a:graphic>
      </p:graphicFrame>
      <p:graphicFrame>
        <p:nvGraphicFramePr>
          <p:cNvPr id="82962" name="对象 82961"/>
          <p:cNvGraphicFramePr>
            <a:graphicFrameLocks noChangeAspect="1"/>
          </p:cNvGraphicFramePr>
          <p:nvPr/>
        </p:nvGraphicFramePr>
        <p:xfrm>
          <a:off x="7924800" y="3124200"/>
          <a:ext cx="195263" cy="239713"/>
        </p:xfrm>
        <a:graphic>
          <a:graphicData uri="http://schemas.openxmlformats.org/presentationml/2006/ole">
            <p:oleObj spid="_x0000_s55308" r:id="rId14" imgW="116629" imgH="142546" progId="Equation.3">
              <p:embed/>
            </p:oleObj>
          </a:graphicData>
        </a:graphic>
      </p:graphicFrame>
      <p:graphicFrame>
        <p:nvGraphicFramePr>
          <p:cNvPr id="82963" name="对象 82962"/>
          <p:cNvGraphicFramePr>
            <a:graphicFrameLocks noChangeAspect="1"/>
          </p:cNvGraphicFramePr>
          <p:nvPr/>
        </p:nvGraphicFramePr>
        <p:xfrm>
          <a:off x="7924800" y="2514600"/>
          <a:ext cx="630238" cy="347663"/>
        </p:xfrm>
        <a:graphic>
          <a:graphicData uri="http://schemas.openxmlformats.org/presentationml/2006/ole">
            <p:oleObj spid="_x0000_s55309" r:id="rId15" imgW="371200" imgH="204800" progId="Equation.3">
              <p:embed/>
            </p:oleObj>
          </a:graphicData>
        </a:graphic>
      </p:graphicFrame>
      <p:graphicFrame>
        <p:nvGraphicFramePr>
          <p:cNvPr id="82964" name="对象 82963"/>
          <p:cNvGraphicFramePr>
            <a:graphicFrameLocks noChangeAspect="1"/>
          </p:cNvGraphicFramePr>
          <p:nvPr/>
        </p:nvGraphicFramePr>
        <p:xfrm>
          <a:off x="1447800" y="2590800"/>
          <a:ext cx="3505200" cy="784225"/>
        </p:xfrm>
        <a:graphic>
          <a:graphicData uri="http://schemas.openxmlformats.org/presentationml/2006/ole">
            <p:oleObj spid="_x0000_s55310" r:id="rId16" imgW="1472561" imgH="330057" progId="Equation.3">
              <p:embed/>
            </p:oleObj>
          </a:graphicData>
        </a:graphic>
      </p:graphicFrame>
      <p:sp>
        <p:nvSpPr>
          <p:cNvPr id="82965" name="文本框 82964"/>
          <p:cNvSpPr txBox="1">
            <a:spLocks noChangeArrowheads="1"/>
          </p:cNvSpPr>
          <p:nvPr/>
        </p:nvSpPr>
        <p:spPr bwMode="auto">
          <a:xfrm>
            <a:off x="533400" y="2819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由于</a:t>
            </a:r>
          </a:p>
        </p:txBody>
      </p:sp>
      <p:sp>
        <p:nvSpPr>
          <p:cNvPr id="82966" name="文本框 82965"/>
          <p:cNvSpPr txBox="1">
            <a:spLocks noChangeArrowheads="1"/>
          </p:cNvSpPr>
          <p:nvPr/>
        </p:nvSpPr>
        <p:spPr bwMode="auto">
          <a:xfrm>
            <a:off x="609600" y="4419600"/>
            <a:ext cx="655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latin typeface="Tahoma" pitchFamily="34" charset="0"/>
              </a:rPr>
              <a:t>表示每个横截面在 </a:t>
            </a:r>
            <a:r>
              <a:rPr lang="zh-CN" altLang="en-US" b="1" i="1">
                <a:solidFill>
                  <a:srgbClr val="800000"/>
                </a:solidFill>
                <a:latin typeface="Times New Roman" pitchFamily="18" charset="0"/>
              </a:rPr>
              <a:t>xy </a:t>
            </a:r>
            <a:r>
              <a:rPr lang="zh-CN" altLang="en-US" b="1">
                <a:solidFill>
                  <a:srgbClr val="800000"/>
                </a:solidFill>
                <a:latin typeface="Tahoma" pitchFamily="34" charset="0"/>
              </a:rPr>
              <a:t>面的投影不改变形状，而转动一个角度</a:t>
            </a:r>
          </a:p>
        </p:txBody>
      </p:sp>
      <p:sp>
        <p:nvSpPr>
          <p:cNvPr id="82967" name="直接连接符 82966"/>
          <p:cNvSpPr>
            <a:spLocks noChangeShapeType="1"/>
          </p:cNvSpPr>
          <p:nvPr/>
        </p:nvSpPr>
        <p:spPr bwMode="auto">
          <a:xfrm flipV="1">
            <a:off x="5562600" y="2895600"/>
            <a:ext cx="381000" cy="3810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68" name="矩形 82967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ldLvl="0"/>
      <p:bldP spid="82947" grpId="0" bldLvl="0"/>
      <p:bldP spid="82949" grpId="0" bldLvl="0" animBg="1"/>
      <p:bldP spid="82950" grpId="0" bldLvl="0" animBg="1"/>
      <p:bldP spid="82951" grpId="0" animBg="1"/>
      <p:bldP spid="82965" grpId="0" bldLvl="0"/>
      <p:bldP spid="82966" grpId="0" bldLvl="0"/>
      <p:bldP spid="8296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对象 83969"/>
          <p:cNvGraphicFramePr>
            <a:graphicFrameLocks noChangeAspect="1"/>
          </p:cNvGraphicFramePr>
          <p:nvPr/>
        </p:nvGraphicFramePr>
        <p:xfrm>
          <a:off x="1468438" y="1989138"/>
          <a:ext cx="5119687" cy="889000"/>
        </p:xfrm>
        <a:graphic>
          <a:graphicData uri="http://schemas.openxmlformats.org/presentationml/2006/ole">
            <p:oleObj spid="_x0000_s56322" r:id="rId3" imgW="2412720" imgH="419040" progId="Equation.3">
              <p:embed/>
            </p:oleObj>
          </a:graphicData>
        </a:graphic>
      </p:graphicFrame>
      <p:graphicFrame>
        <p:nvGraphicFramePr>
          <p:cNvPr id="83971" name="对象 83970"/>
          <p:cNvGraphicFramePr>
            <a:graphicFrameLocks noChangeAspect="1"/>
          </p:cNvGraphicFramePr>
          <p:nvPr/>
        </p:nvGraphicFramePr>
        <p:xfrm>
          <a:off x="3289300" y="3213100"/>
          <a:ext cx="2108200" cy="488950"/>
        </p:xfrm>
        <a:graphic>
          <a:graphicData uri="http://schemas.openxmlformats.org/presentationml/2006/ole">
            <p:oleObj spid="_x0000_s56323" r:id="rId4" imgW="879356" imgH="203762" progId="Equation.3">
              <p:embed/>
            </p:oleObj>
          </a:graphicData>
        </a:graphic>
      </p:graphicFrame>
      <p:sp>
        <p:nvSpPr>
          <p:cNvPr id="83972" name="文本框 83971"/>
          <p:cNvSpPr txBox="1">
            <a:spLocks noChangeArrowheads="1"/>
          </p:cNvSpPr>
          <p:nvPr/>
        </p:nvSpPr>
        <p:spPr bwMode="auto">
          <a:xfrm>
            <a:off x="762000" y="1295400"/>
            <a:ext cx="3276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CC0099"/>
                </a:solidFill>
                <a:latin typeface="Tahoma" pitchFamily="34" charset="0"/>
              </a:rPr>
              <a:t>翘曲函数</a:t>
            </a:r>
            <a:r>
              <a:rPr lang="en-US" altLang="zh-CN" sz="28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w(x,y,z)</a:t>
            </a:r>
            <a:r>
              <a:rPr lang="en-US" altLang="zh-CN" sz="2800">
                <a:solidFill>
                  <a:srgbClr val="FF3300"/>
                </a:solidFill>
                <a:latin typeface="Tahoma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3973" name="直接连接符 83972"/>
          <p:cNvSpPr>
            <a:spLocks noChangeShapeType="1"/>
          </p:cNvSpPr>
          <p:nvPr/>
        </p:nvSpPr>
        <p:spPr bwMode="auto">
          <a:xfrm>
            <a:off x="771525" y="3670300"/>
            <a:ext cx="2133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4" name="文本框 83973"/>
          <p:cNvSpPr txBox="1">
            <a:spLocks noChangeArrowheads="1"/>
          </p:cNvSpPr>
          <p:nvPr/>
        </p:nvSpPr>
        <p:spPr bwMode="auto">
          <a:xfrm>
            <a:off x="771525" y="30607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分别对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x, y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求导</a:t>
            </a:r>
          </a:p>
        </p:txBody>
      </p:sp>
      <p:sp>
        <p:nvSpPr>
          <p:cNvPr id="83975" name="文本框 83974"/>
          <p:cNvSpPr txBox="1">
            <a:spLocks noChangeArrowheads="1"/>
          </p:cNvSpPr>
          <p:nvPr/>
        </p:nvSpPr>
        <p:spPr bwMode="auto">
          <a:xfrm>
            <a:off x="4343400" y="1371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由（</a:t>
            </a:r>
            <a:r>
              <a:rPr lang="en-US" altLang="zh-CN" sz="2400">
                <a:latin typeface="Tahoma" pitchFamily="34" charset="0"/>
              </a:rPr>
              <a:t>f</a:t>
            </a:r>
            <a:r>
              <a:rPr lang="zh-CN" altLang="en-US" sz="2400">
                <a:latin typeface="Tahoma" pitchFamily="34" charset="0"/>
              </a:rPr>
              <a:t>）式的第</a:t>
            </a:r>
            <a:r>
              <a:rPr lang="en-US" altLang="zh-CN" sz="2400">
                <a:latin typeface="Tahoma" pitchFamily="34" charset="0"/>
              </a:rPr>
              <a:t>4</a:t>
            </a:r>
            <a:r>
              <a:rPr lang="zh-CN" altLang="en-US" sz="2400">
                <a:latin typeface="Tahoma" pitchFamily="34" charset="0"/>
              </a:rPr>
              <a:t>、</a:t>
            </a:r>
            <a:r>
              <a:rPr lang="en-US" altLang="zh-CN" sz="2400">
                <a:latin typeface="Tahoma" pitchFamily="34" charset="0"/>
              </a:rPr>
              <a:t>5</a:t>
            </a:r>
            <a:r>
              <a:rPr lang="zh-CN" altLang="en-US" sz="2400">
                <a:latin typeface="Tahoma" pitchFamily="34" charset="0"/>
              </a:rPr>
              <a:t>式有</a:t>
            </a:r>
          </a:p>
        </p:txBody>
      </p:sp>
      <p:sp>
        <p:nvSpPr>
          <p:cNvPr id="83976" name="文本框 83975"/>
          <p:cNvSpPr txBox="1">
            <a:spLocks noChangeArrowheads="1"/>
          </p:cNvSpPr>
          <p:nvPr/>
        </p:nvSpPr>
        <p:spPr bwMode="auto">
          <a:xfrm>
            <a:off x="1152525" y="37465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  <a:ea typeface="华文楷体" pitchFamily="2" charset="-122"/>
              </a:rPr>
              <a:t>两式相减</a:t>
            </a:r>
          </a:p>
        </p:txBody>
      </p:sp>
      <p:graphicFrame>
        <p:nvGraphicFramePr>
          <p:cNvPr id="83977" name="对象 83976"/>
          <p:cNvGraphicFramePr>
            <a:graphicFrameLocks noChangeAspect="1"/>
          </p:cNvGraphicFramePr>
          <p:nvPr/>
        </p:nvGraphicFramePr>
        <p:xfrm>
          <a:off x="3289300" y="3997325"/>
          <a:ext cx="1676400" cy="428625"/>
        </p:xfrm>
        <a:graphic>
          <a:graphicData uri="http://schemas.openxmlformats.org/presentationml/2006/ole">
            <p:oleObj spid="_x0000_s56324" r:id="rId5" imgW="700324" imgH="178264" progId="Equation.3">
              <p:embed/>
            </p:oleObj>
          </a:graphicData>
        </a:graphic>
      </p:graphicFrame>
      <p:sp>
        <p:nvSpPr>
          <p:cNvPr id="83978" name="文本框 83977"/>
          <p:cNvSpPr txBox="1">
            <a:spLocks noChangeArrowheads="1"/>
          </p:cNvSpPr>
          <p:nvPr/>
        </p:nvSpPr>
        <p:spPr bwMode="auto">
          <a:xfrm>
            <a:off x="6877050" y="2133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（8-20）</a:t>
            </a:r>
          </a:p>
        </p:txBody>
      </p:sp>
      <p:sp>
        <p:nvSpPr>
          <p:cNvPr id="83979" name="文本框 83978"/>
          <p:cNvSpPr txBox="1">
            <a:spLocks noChangeArrowheads="1"/>
          </p:cNvSpPr>
          <p:nvPr/>
        </p:nvSpPr>
        <p:spPr bwMode="auto">
          <a:xfrm>
            <a:off x="6888163" y="3206750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（8-21）</a:t>
            </a:r>
          </a:p>
        </p:txBody>
      </p:sp>
      <p:sp>
        <p:nvSpPr>
          <p:cNvPr id="83980" name="文本框 83979"/>
          <p:cNvSpPr txBox="1">
            <a:spLocks noChangeArrowheads="1"/>
          </p:cNvSpPr>
          <p:nvPr/>
        </p:nvSpPr>
        <p:spPr bwMode="auto">
          <a:xfrm>
            <a:off x="6877050" y="3995738"/>
            <a:ext cx="163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（8-22）</a:t>
            </a:r>
          </a:p>
        </p:txBody>
      </p:sp>
      <p:sp>
        <p:nvSpPr>
          <p:cNvPr id="83981" name="矩形 83980"/>
          <p:cNvSpPr/>
          <p:nvPr/>
        </p:nvSpPr>
        <p:spPr>
          <a:xfrm>
            <a:off x="393700" y="547688"/>
            <a:ext cx="4333875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扭转问题中的应力和</a:t>
            </a: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位移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4759" name="对象 74758"/>
          <p:cNvGraphicFramePr>
            <a:graphicFrameLocks noChangeAspect="1"/>
          </p:cNvGraphicFramePr>
          <p:nvPr/>
        </p:nvGraphicFramePr>
        <p:xfrm>
          <a:off x="3289300" y="4525963"/>
          <a:ext cx="1192213" cy="407987"/>
        </p:xfrm>
        <a:graphic>
          <a:graphicData uri="http://schemas.openxmlformats.org/presentationml/2006/ole">
            <p:oleObj spid="_x0000_s56325" r:id="rId6" imgW="599002" imgH="203762" progId="Equation.3">
              <p:embed/>
            </p:oleObj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393700" y="4452938"/>
            <a:ext cx="8464550" cy="1587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733" name="对象 73732"/>
          <p:cNvGraphicFramePr>
            <a:graphicFrameLocks noChangeAspect="1"/>
          </p:cNvGraphicFramePr>
          <p:nvPr/>
        </p:nvGraphicFramePr>
        <p:xfrm>
          <a:off x="393700" y="4603750"/>
          <a:ext cx="2435225" cy="682625"/>
        </p:xfrm>
        <a:graphic>
          <a:graphicData uri="http://schemas.openxmlformats.org/presentationml/2006/ole">
            <p:oleObj spid="_x0000_s56326" r:id="rId7" imgW="1503648" imgH="420530" progId="Equation.3">
              <p:embed/>
            </p:oleObj>
          </a:graphicData>
        </a:graphic>
      </p:graphicFrame>
      <p:graphicFrame>
        <p:nvGraphicFramePr>
          <p:cNvPr id="76802" name="对象 76801"/>
          <p:cNvGraphicFramePr>
            <a:graphicFrameLocks noChangeAspect="1"/>
          </p:cNvGraphicFramePr>
          <p:nvPr/>
        </p:nvGraphicFramePr>
        <p:xfrm>
          <a:off x="4965700" y="4591050"/>
          <a:ext cx="1106488" cy="450850"/>
        </p:xfrm>
        <a:graphic>
          <a:graphicData uri="http://schemas.openxmlformats.org/presentationml/2006/ole">
            <p:oleObj spid="_x0000_s56327" name="公式" r:id="rId8" imgW="558720" imgH="228600" progId="Equation.3">
              <p:embed/>
            </p:oleObj>
          </a:graphicData>
        </a:graphic>
      </p:graphicFrame>
      <p:graphicFrame>
        <p:nvGraphicFramePr>
          <p:cNvPr id="79874" name="对象 79873"/>
          <p:cNvGraphicFramePr>
            <a:graphicFrameLocks noChangeAspect="1"/>
          </p:cNvGraphicFramePr>
          <p:nvPr/>
        </p:nvGraphicFramePr>
        <p:xfrm>
          <a:off x="6461125" y="4591050"/>
          <a:ext cx="2060575" cy="588963"/>
        </p:xfrm>
        <a:graphic>
          <a:graphicData uri="http://schemas.openxmlformats.org/presentationml/2006/ole">
            <p:oleObj spid="_x0000_s56328" r:id="rId9" imgW="981237" imgH="280353" progId="Equation.3">
              <p:embed/>
            </p:oleObj>
          </a:graphicData>
        </a:graphic>
      </p:graphicFrame>
      <p:sp>
        <p:nvSpPr>
          <p:cNvPr id="22" name="文本框 82965"/>
          <p:cNvSpPr txBox="1">
            <a:spLocks noChangeArrowheads="1"/>
          </p:cNvSpPr>
          <p:nvPr/>
        </p:nvSpPr>
        <p:spPr bwMode="auto">
          <a:xfrm>
            <a:off x="254000" y="5429250"/>
            <a:ext cx="3035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latin typeface="Tahoma" pitchFamily="34" charset="0"/>
              </a:rPr>
              <a:t>表示每个横截面在 </a:t>
            </a:r>
            <a:r>
              <a:rPr lang="zh-CN" altLang="en-US" b="1" i="1">
                <a:solidFill>
                  <a:srgbClr val="800000"/>
                </a:solidFill>
                <a:latin typeface="Times New Roman" pitchFamily="18" charset="0"/>
              </a:rPr>
              <a:t>xy </a:t>
            </a:r>
            <a:r>
              <a:rPr lang="zh-CN" altLang="en-US" b="1">
                <a:solidFill>
                  <a:srgbClr val="800000"/>
                </a:solidFill>
                <a:latin typeface="Tahoma" pitchFamily="34" charset="0"/>
              </a:rPr>
              <a:t>面的投影不改变形状，而转动一个角度</a:t>
            </a:r>
          </a:p>
        </p:txBody>
      </p:sp>
      <p:graphicFrame>
        <p:nvGraphicFramePr>
          <p:cNvPr id="82948" name="对象 82947"/>
          <p:cNvGraphicFramePr>
            <a:graphicFrameLocks noChangeAspect="1"/>
          </p:cNvGraphicFramePr>
          <p:nvPr/>
        </p:nvGraphicFramePr>
        <p:xfrm>
          <a:off x="3781425" y="5429250"/>
          <a:ext cx="2368550" cy="733425"/>
        </p:xfrm>
        <a:graphic>
          <a:graphicData uri="http://schemas.openxmlformats.org/presentationml/2006/ole">
            <p:oleObj spid="_x0000_s56329" r:id="rId10" imgW="1274980" imgH="39524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ldLvl="0"/>
      <p:bldP spid="83973" grpId="0" animBg="1"/>
      <p:bldP spid="83974" grpId="0" bldLvl="0"/>
      <p:bldP spid="83975" grpId="0" bldLvl="0"/>
      <p:bldP spid="83976" grpId="0" bldLvl="0"/>
      <p:bldP spid="83978" grpId="0" bldLvl="0"/>
      <p:bldP spid="83979" grpId="0" bldLvl="0"/>
      <p:bldP spid="83980" grpId="0" bldLvl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84993"/>
          <p:cNvSpPr/>
          <p:nvPr/>
        </p:nvSpPr>
        <p:spPr>
          <a:xfrm>
            <a:off x="309563" y="547688"/>
            <a:ext cx="4724400" cy="519112"/>
          </a:xfrm>
          <a:prstGeom prst="rect">
            <a:avLst/>
          </a:prstGeom>
          <a:solidFill>
            <a:srgbClr val="CC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8-6 扭转问题的薄膜比拟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52" name="矩形 84994"/>
          <p:cNvSpPr>
            <a:spLocks noChangeArrowheads="1"/>
          </p:cNvSpPr>
          <p:nvPr/>
        </p:nvSpPr>
        <p:spPr bwMode="auto">
          <a:xfrm>
            <a:off x="3390900" y="24479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57353" name="图片 84995"/>
          <p:cNvPicPr>
            <a:picLocks noChangeAspect="1" noChangeArrowheads="1"/>
          </p:cNvPicPr>
          <p:nvPr/>
        </p:nvPicPr>
        <p:blipFill>
          <a:blip r:embed="rId3" cstate="print"/>
          <a:srcRect t="3883" r="1613" b="2913"/>
          <a:stretch>
            <a:fillRect/>
          </a:stretch>
        </p:blipFill>
        <p:spPr bwMode="auto">
          <a:xfrm>
            <a:off x="457200" y="1600200"/>
            <a:ext cx="464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文本框 84996"/>
          <p:cNvSpPr txBox="1"/>
          <p:nvPr/>
        </p:nvSpPr>
        <p:spPr>
          <a:xfrm>
            <a:off x="762000" y="5410200"/>
            <a:ext cx="36576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b="1" noProof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水平边界与某一扭杆的横 截面边界具有同样的形状和大小</a:t>
            </a:r>
            <a:r>
              <a:rPr lang="zh-CN" altLang="en-US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84998" name="文本框 84997"/>
          <p:cNvSpPr txBox="1"/>
          <p:nvPr/>
        </p:nvSpPr>
        <p:spPr>
          <a:xfrm>
            <a:off x="304800" y="1066800"/>
            <a:ext cx="1524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均匀薄膜</a:t>
            </a:r>
            <a:r>
              <a:rPr lang="zh-CN" altLang="en-US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noProof="1">
              <a:latin typeface="Tahoma" panose="020B0604030504040204" pitchFamily="34" charset="0"/>
            </a:endParaRPr>
          </a:p>
        </p:txBody>
      </p:sp>
      <p:graphicFrame>
        <p:nvGraphicFramePr>
          <p:cNvPr id="84999" name="对象 84998"/>
          <p:cNvGraphicFramePr>
            <a:graphicFrameLocks noChangeAspect="1"/>
          </p:cNvGraphicFramePr>
          <p:nvPr/>
        </p:nvGraphicFramePr>
        <p:xfrm>
          <a:off x="5516563" y="2003425"/>
          <a:ext cx="3279775" cy="814388"/>
        </p:xfrm>
        <a:graphic>
          <a:graphicData uri="http://schemas.openxmlformats.org/presentationml/2006/ole">
            <p:oleObj spid="_x0000_s57346" r:id="rId4" imgW="1591626" imgH="394567" progId="Equation.3">
              <p:embed/>
            </p:oleObj>
          </a:graphicData>
        </a:graphic>
      </p:graphicFrame>
      <p:sp>
        <p:nvSpPr>
          <p:cNvPr id="85000" name="文本框 84999"/>
          <p:cNvSpPr txBox="1"/>
          <p:nvPr/>
        </p:nvSpPr>
        <p:spPr>
          <a:xfrm>
            <a:off x="5638800" y="1066800"/>
            <a:ext cx="312420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sz="20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薄膜</a:t>
            </a:r>
            <a:r>
              <a:rPr lang="zh-CN" altLang="en-US" sz="20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微小部分abcd上的力在z轴向的分力</a:t>
            </a:r>
            <a:r>
              <a:rPr lang="zh-CN" altLang="en-US" sz="2000" noProof="1">
                <a:latin typeface="Tahoma" panose="020B0604030504040204" pitchFamily="34" charset="0"/>
                <a:cs typeface="+mn-ea"/>
              </a:rPr>
              <a:t> </a:t>
            </a:r>
            <a:endParaRPr lang="zh-CN" altLang="en-US" sz="2000" noProof="1">
              <a:latin typeface="Tahoma" panose="020B0604030504040204" pitchFamily="34" charset="0"/>
            </a:endParaRPr>
          </a:p>
        </p:txBody>
      </p:sp>
      <p:graphicFrame>
        <p:nvGraphicFramePr>
          <p:cNvPr id="85001" name="对象 85000"/>
          <p:cNvGraphicFramePr>
            <a:graphicFrameLocks noChangeAspect="1"/>
          </p:cNvGraphicFramePr>
          <p:nvPr/>
        </p:nvGraphicFramePr>
        <p:xfrm>
          <a:off x="5516563" y="2817813"/>
          <a:ext cx="3357562" cy="814387"/>
        </p:xfrm>
        <a:graphic>
          <a:graphicData uri="http://schemas.openxmlformats.org/presentationml/2006/ole">
            <p:oleObj spid="_x0000_s57347" r:id="rId5" imgW="1625400" imgH="393480" progId="Equation.3">
              <p:embed/>
            </p:oleObj>
          </a:graphicData>
        </a:graphic>
      </p:graphicFrame>
      <p:graphicFrame>
        <p:nvGraphicFramePr>
          <p:cNvPr id="85002" name="对象 85001"/>
          <p:cNvGraphicFramePr>
            <a:graphicFrameLocks noChangeAspect="1"/>
          </p:cNvGraphicFramePr>
          <p:nvPr/>
        </p:nvGraphicFramePr>
        <p:xfrm>
          <a:off x="5516563" y="3868738"/>
          <a:ext cx="2965450" cy="866775"/>
        </p:xfrm>
        <a:graphic>
          <a:graphicData uri="http://schemas.openxmlformats.org/presentationml/2006/ole">
            <p:oleObj spid="_x0000_s57348" r:id="rId6" imgW="1438926" imgH="420198" progId="Equation.3">
              <p:embed/>
            </p:oleObj>
          </a:graphicData>
        </a:graphic>
      </p:graphicFrame>
      <p:graphicFrame>
        <p:nvGraphicFramePr>
          <p:cNvPr id="85003" name="对象 85002"/>
          <p:cNvGraphicFramePr>
            <a:graphicFrameLocks noChangeAspect="1"/>
          </p:cNvGraphicFramePr>
          <p:nvPr/>
        </p:nvGraphicFramePr>
        <p:xfrm>
          <a:off x="5445125" y="4873625"/>
          <a:ext cx="3357563" cy="866775"/>
        </p:xfrm>
        <a:graphic>
          <a:graphicData uri="http://schemas.openxmlformats.org/presentationml/2006/ole">
            <p:oleObj spid="_x0000_s57349" r:id="rId7" imgW="1625400" imgH="419040" progId="Equation.3">
              <p:embed/>
            </p:oleObj>
          </a:graphicData>
        </a:graphic>
      </p:graphicFrame>
      <p:graphicFrame>
        <p:nvGraphicFramePr>
          <p:cNvPr id="85004" name="对象 85003"/>
          <p:cNvGraphicFramePr>
            <a:graphicFrameLocks noChangeAspect="1"/>
          </p:cNvGraphicFramePr>
          <p:nvPr/>
        </p:nvGraphicFramePr>
        <p:xfrm>
          <a:off x="5438775" y="5819775"/>
          <a:ext cx="866775" cy="420688"/>
        </p:xfrm>
        <a:graphic>
          <a:graphicData uri="http://schemas.openxmlformats.org/presentationml/2006/ole">
            <p:oleObj spid="_x0000_s57350" r:id="rId8" imgW="421362" imgH="20416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502025" y="823913"/>
          <a:ext cx="5486400" cy="5106987"/>
        </p:xfrm>
        <a:graphic>
          <a:graphicData uri="http://schemas.openxmlformats.org/presentationml/2006/ole">
            <p:oleObj spid="_x0000_s4098" name="AutoCAD Drawing" r:id="rId4" imgW="9220200" imgH="5076825" progId="AutoCAD.Drawing.20">
              <p:embed/>
            </p:oleObj>
          </a:graphicData>
        </a:graphic>
      </p:graphicFrame>
      <p:sp>
        <p:nvSpPr>
          <p:cNvPr id="15363" name="Line 10"/>
          <p:cNvSpPr>
            <a:spLocks noChangeShapeType="1"/>
          </p:cNvSpPr>
          <p:nvPr/>
        </p:nvSpPr>
        <p:spPr bwMode="auto">
          <a:xfrm flipH="1">
            <a:off x="6572264" y="269557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11"/>
          <p:cNvSpPr>
            <a:spLocks noChangeShapeType="1"/>
          </p:cNvSpPr>
          <p:nvPr/>
        </p:nvSpPr>
        <p:spPr bwMode="auto">
          <a:xfrm>
            <a:off x="6724663" y="2695570"/>
            <a:ext cx="46524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12"/>
          <p:cNvSpPr>
            <a:spLocks noChangeShapeType="1"/>
          </p:cNvSpPr>
          <p:nvPr/>
        </p:nvSpPr>
        <p:spPr bwMode="auto">
          <a:xfrm flipV="1">
            <a:off x="6724663" y="2293130"/>
            <a:ext cx="1" cy="4024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13"/>
          <p:cNvSpPr>
            <a:spLocks noChangeShapeType="1"/>
          </p:cNvSpPr>
          <p:nvPr/>
        </p:nvSpPr>
        <p:spPr bwMode="auto">
          <a:xfrm flipV="1">
            <a:off x="6724663" y="1571610"/>
            <a:ext cx="776295" cy="1124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7216793" y="1184261"/>
          <a:ext cx="361950" cy="387350"/>
        </p:xfrm>
        <a:graphic>
          <a:graphicData uri="http://schemas.openxmlformats.org/presentationml/2006/ole">
            <p:oleObj spid="_x0000_s4099" r:id="rId5" imgW="169897" imgH="182880" progId="Equation.3">
              <p:embed/>
            </p:oleObj>
          </a:graphicData>
        </a:graphic>
      </p:graphicFrame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6465904" y="2022470"/>
          <a:ext cx="276225" cy="311150"/>
        </p:xfrm>
        <a:graphic>
          <a:graphicData uri="http://schemas.openxmlformats.org/presentationml/2006/ole">
            <p:oleObj spid="_x0000_s4100" r:id="rId6" imgW="195679" imgH="221572" progId="Equation.3">
              <p:embed/>
            </p:oleObj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6488923" y="2833685"/>
          <a:ext cx="230187" cy="309563"/>
        </p:xfrm>
        <a:graphic>
          <a:graphicData uri="http://schemas.openxmlformats.org/presentationml/2006/ole">
            <p:oleObj spid="_x0000_s4101" r:id="rId7" imgW="207200" imgH="246142" progId="Equation.3">
              <p:embed/>
            </p:oleObj>
          </a:graphicData>
        </a:graphic>
      </p:graphicFrame>
      <p:graphicFrame>
        <p:nvGraphicFramePr>
          <p:cNvPr id="15370" name="对象 15369"/>
          <p:cNvGraphicFramePr>
            <a:graphicFrameLocks noChangeAspect="1"/>
          </p:cNvGraphicFramePr>
          <p:nvPr/>
        </p:nvGraphicFramePr>
        <p:xfrm>
          <a:off x="7135035" y="2584446"/>
          <a:ext cx="227012" cy="273050"/>
        </p:xfrm>
        <a:graphic>
          <a:graphicData uri="http://schemas.openxmlformats.org/presentationml/2006/ole">
            <p:oleObj spid="_x0000_s4102" r:id="rId8" imgW="194498" imgH="233472" progId="Equation.3">
              <p:embed/>
            </p:oleObj>
          </a:graphicData>
        </a:graphic>
      </p:graphicFrame>
      <p:graphicFrame>
        <p:nvGraphicFramePr>
          <p:cNvPr id="15371" name="对象 15370"/>
          <p:cNvGraphicFramePr>
            <a:graphicFrameLocks noChangeAspect="1"/>
          </p:cNvGraphicFramePr>
          <p:nvPr/>
        </p:nvGraphicFramePr>
        <p:xfrm>
          <a:off x="5643570" y="2405058"/>
          <a:ext cx="322262" cy="381000"/>
        </p:xfrm>
        <a:graphic>
          <a:graphicData uri="http://schemas.openxmlformats.org/presentationml/2006/ole">
            <p:oleObj spid="_x0000_s4103" r:id="rId9" imgW="194985" imgH="233982" progId="Equation.3">
              <p:embed/>
            </p:oleObj>
          </a:graphicData>
        </a:graphic>
      </p:graphicFrame>
      <p:graphicFrame>
        <p:nvGraphicFramePr>
          <p:cNvPr id="15372" name="对象 15371"/>
          <p:cNvGraphicFramePr>
            <a:graphicFrameLocks noChangeAspect="1"/>
          </p:cNvGraphicFramePr>
          <p:nvPr/>
        </p:nvGraphicFramePr>
        <p:xfrm>
          <a:off x="6032513" y="2762248"/>
          <a:ext cx="325437" cy="381000"/>
        </p:xfrm>
        <a:graphic>
          <a:graphicData uri="http://schemas.openxmlformats.org/presentationml/2006/ole">
            <p:oleObj spid="_x0000_s4104" r:id="rId10" imgW="207892" imgH="246872" progId="Equation.3">
              <p:embed/>
            </p:oleObj>
          </a:graphicData>
        </a:graphic>
      </p:graphicFrame>
      <p:graphicFrame>
        <p:nvGraphicFramePr>
          <p:cNvPr id="15373" name="对象 15372"/>
          <p:cNvGraphicFramePr>
            <a:graphicFrameLocks noChangeAspect="1"/>
          </p:cNvGraphicFramePr>
          <p:nvPr/>
        </p:nvGraphicFramePr>
        <p:xfrm>
          <a:off x="6215074" y="3043238"/>
          <a:ext cx="390525" cy="457200"/>
        </p:xfrm>
        <a:graphic>
          <a:graphicData uri="http://schemas.openxmlformats.org/presentationml/2006/ole">
            <p:oleObj spid="_x0000_s4105" r:id="rId11" imgW="207892" imgH="246872" progId="Equation.3">
              <p:embed/>
            </p:oleObj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/>
        </p:nvGraphicFramePr>
        <p:xfrm>
          <a:off x="6604017" y="3429000"/>
          <a:ext cx="325437" cy="381000"/>
        </p:xfrm>
        <a:graphic>
          <a:graphicData uri="http://schemas.openxmlformats.org/presentationml/2006/ole">
            <p:oleObj spid="_x0000_s4106" r:id="rId12" imgW="207892" imgH="246872" progId="Equation.3">
              <p:embed/>
            </p:oleObj>
          </a:graphicData>
        </a:graphic>
      </p:graphicFrame>
      <p:graphicFrame>
        <p:nvGraphicFramePr>
          <p:cNvPr id="15375" name="对象 15374"/>
          <p:cNvGraphicFramePr>
            <a:graphicFrameLocks noChangeAspect="1"/>
          </p:cNvGraphicFramePr>
          <p:nvPr/>
        </p:nvGraphicFramePr>
        <p:xfrm>
          <a:off x="6164263" y="2047868"/>
          <a:ext cx="342900" cy="381000"/>
        </p:xfrm>
        <a:graphic>
          <a:graphicData uri="http://schemas.openxmlformats.org/presentationml/2006/ole">
            <p:oleObj spid="_x0000_s4107" r:id="rId13" imgW="207892" imgH="233879" progId="Equation.3">
              <p:embed/>
            </p:oleObj>
          </a:graphicData>
        </a:graphic>
      </p:graphicFrame>
      <p:graphicFrame>
        <p:nvGraphicFramePr>
          <p:cNvPr id="15376" name="对象 15375"/>
          <p:cNvGraphicFramePr>
            <a:graphicFrameLocks noChangeAspect="1"/>
          </p:cNvGraphicFramePr>
          <p:nvPr/>
        </p:nvGraphicFramePr>
        <p:xfrm>
          <a:off x="6858016" y="2857496"/>
          <a:ext cx="390525" cy="457200"/>
        </p:xfrm>
        <a:graphic>
          <a:graphicData uri="http://schemas.openxmlformats.org/presentationml/2006/ole">
            <p:oleObj spid="_x0000_s4108" r:id="rId14" imgW="207892" imgH="246872" progId="Equation.3">
              <p:embed/>
            </p:oleObj>
          </a:graphicData>
        </a:graphic>
      </p:graphicFrame>
      <p:graphicFrame>
        <p:nvGraphicFramePr>
          <p:cNvPr id="15377" name="对象 15376"/>
          <p:cNvGraphicFramePr>
            <a:graphicFrameLocks noChangeAspect="1"/>
          </p:cNvGraphicFramePr>
          <p:nvPr/>
        </p:nvGraphicFramePr>
        <p:xfrm>
          <a:off x="7072330" y="2333620"/>
          <a:ext cx="325438" cy="381000"/>
        </p:xfrm>
        <a:graphic>
          <a:graphicData uri="http://schemas.openxmlformats.org/presentationml/2006/ole">
            <p:oleObj spid="_x0000_s4109" r:id="rId15" imgW="207892" imgH="246872" progId="Equation.3">
              <p:embed/>
            </p:oleObj>
          </a:graphicData>
        </a:graphic>
      </p:graphicFrame>
      <p:graphicFrame>
        <p:nvGraphicFramePr>
          <p:cNvPr id="15378" name="对象 15377"/>
          <p:cNvGraphicFramePr>
            <a:graphicFrameLocks noChangeAspect="1"/>
          </p:cNvGraphicFramePr>
          <p:nvPr/>
        </p:nvGraphicFramePr>
        <p:xfrm>
          <a:off x="6638939" y="1857364"/>
          <a:ext cx="390525" cy="433388"/>
        </p:xfrm>
        <a:graphic>
          <a:graphicData uri="http://schemas.openxmlformats.org/presentationml/2006/ole">
            <p:oleObj spid="_x0000_s4110" r:id="rId16" imgW="207892" imgH="233879" progId="Equation.3">
              <p:embed/>
            </p:oleObj>
          </a:graphicData>
        </a:graphic>
      </p:graphicFrame>
      <p:graphicFrame>
        <p:nvGraphicFramePr>
          <p:cNvPr id="15379" name="对象 15378"/>
          <p:cNvGraphicFramePr>
            <a:graphicFrameLocks noChangeAspect="1"/>
          </p:cNvGraphicFramePr>
          <p:nvPr/>
        </p:nvGraphicFramePr>
        <p:xfrm>
          <a:off x="7192983" y="1976438"/>
          <a:ext cx="307975" cy="342900"/>
        </p:xfrm>
        <a:graphic>
          <a:graphicData uri="http://schemas.openxmlformats.org/presentationml/2006/ole">
            <p:oleObj spid="_x0000_s4111" r:id="rId17" imgW="194812" imgH="220787" progId="Equation.3">
              <p:embed/>
            </p:oleObj>
          </a:graphicData>
        </a:graphic>
      </p:graphicFrame>
      <p:graphicFrame>
        <p:nvGraphicFramePr>
          <p:cNvPr id="15380" name="对象 15379"/>
          <p:cNvGraphicFramePr>
            <a:graphicFrameLocks noChangeAspect="1"/>
          </p:cNvGraphicFramePr>
          <p:nvPr/>
        </p:nvGraphicFramePr>
        <p:xfrm>
          <a:off x="7911033" y="1904999"/>
          <a:ext cx="333375" cy="360363"/>
        </p:xfrm>
        <a:graphic>
          <a:graphicData uri="http://schemas.openxmlformats.org/presentationml/2006/ole">
            <p:oleObj spid="_x0000_s4112" r:id="rId18" imgW="157874" imgH="170937" progId="Equation.3">
              <p:embed/>
            </p:oleObj>
          </a:graphicData>
        </a:graphic>
      </p:graphicFrame>
      <p:sp>
        <p:nvSpPr>
          <p:cNvPr id="15381" name="Line 28"/>
          <p:cNvSpPr>
            <a:spLocks noChangeShapeType="1"/>
          </p:cNvSpPr>
          <p:nvPr/>
        </p:nvSpPr>
        <p:spPr bwMode="auto">
          <a:xfrm flipV="1">
            <a:off x="6724665" y="2439186"/>
            <a:ext cx="366026" cy="25638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9"/>
          <p:cNvSpPr>
            <a:spLocks noChangeShapeType="1"/>
          </p:cNvSpPr>
          <p:nvPr/>
        </p:nvSpPr>
        <p:spPr bwMode="auto">
          <a:xfrm flipV="1">
            <a:off x="7248541" y="2108191"/>
            <a:ext cx="68104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3" name="Rectangle 2"/>
          <p:cNvSpPr/>
          <p:nvPr/>
        </p:nvSpPr>
        <p:spPr>
          <a:xfrm>
            <a:off x="381000" y="690563"/>
            <a:ext cx="44958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-2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一点的应力</a:t>
            </a:r>
            <a:r>
              <a:rPr lang="zh-CN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状态 </a:t>
            </a:r>
            <a:endParaRPr lang="zh-CN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23" name="Rectangle 3"/>
          <p:cNvSpPr>
            <a:spLocks noChangeArrowheads="1"/>
          </p:cNvSpPr>
          <p:nvPr/>
        </p:nvSpPr>
        <p:spPr bwMode="auto">
          <a:xfrm>
            <a:off x="3076575" y="243839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00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85" name="Text Box 4"/>
          <p:cNvSpPr txBox="1">
            <a:spLocks noChangeArrowheads="1"/>
          </p:cNvSpPr>
          <p:nvPr/>
        </p:nvSpPr>
        <p:spPr bwMode="auto">
          <a:xfrm>
            <a:off x="685800" y="2005002"/>
            <a:ext cx="297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——面</a:t>
            </a:r>
            <a:r>
              <a:rPr lang="zh-CN" altLang="en-US" sz="2000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ABC </a:t>
            </a:r>
            <a:r>
              <a:rPr lang="zh-TW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方向余弦</a:t>
            </a:r>
            <a:r>
              <a:rPr lang="zh-CN" altLang="en-US" sz="2000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5386" name="对象 15385"/>
          <p:cNvGraphicFramePr>
            <a:graphicFrameLocks noChangeAspect="1"/>
          </p:cNvGraphicFramePr>
          <p:nvPr/>
        </p:nvGraphicFramePr>
        <p:xfrm>
          <a:off x="500062" y="2541587"/>
          <a:ext cx="3788383" cy="993766"/>
        </p:xfrm>
        <a:graphic>
          <a:graphicData uri="http://schemas.openxmlformats.org/presentationml/2006/ole">
            <p:oleObj spid="_x0000_s4113" r:id="rId19" imgW="1739145" imgH="431613" progId="Equation.3">
              <p:embed/>
            </p:oleObj>
          </a:graphicData>
        </a:graphic>
      </p:graphicFrame>
      <p:graphicFrame>
        <p:nvGraphicFramePr>
          <p:cNvPr id="15387" name="对象 15386"/>
          <p:cNvGraphicFramePr>
            <a:graphicFrameLocks noChangeAspect="1"/>
          </p:cNvGraphicFramePr>
          <p:nvPr/>
        </p:nvGraphicFramePr>
        <p:xfrm>
          <a:off x="417513" y="1928802"/>
          <a:ext cx="439737" cy="476250"/>
        </p:xfrm>
        <a:graphic>
          <a:graphicData uri="http://schemas.openxmlformats.org/presentationml/2006/ole">
            <p:oleObj spid="_x0000_s4114" r:id="rId20" imgW="170732" imgH="183865" progId="Equation.3">
              <p:embed/>
            </p:oleObj>
          </a:graphicData>
        </a:graphic>
      </p:graphicFrame>
      <p:sp>
        <p:nvSpPr>
          <p:cNvPr id="15388" name="Text Box 7"/>
          <p:cNvSpPr txBox="1">
            <a:spLocks noChangeArrowheads="1"/>
          </p:cNvSpPr>
          <p:nvPr/>
        </p:nvSpPr>
        <p:spPr bwMode="auto">
          <a:xfrm>
            <a:off x="381000" y="3571875"/>
            <a:ext cx="383381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面ABC上的全应</a:t>
            </a:r>
            <a:r>
              <a:rPr lang="zh-CN" altLang="en-US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力 </a:t>
            </a:r>
            <a:r>
              <a:rPr lang="zh-CN" altLang="en-US" sz="2000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0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在 </a:t>
            </a:r>
            <a:r>
              <a:rPr lang="zh-CN" altLang="en-US" sz="20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x,  y,  z</a:t>
            </a:r>
            <a:r>
              <a:rPr lang="zh-CN" altLang="en-US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轴上</a:t>
            </a:r>
            <a:r>
              <a:rPr lang="zh-CN" altLang="en-US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投影</a:t>
            </a:r>
            <a:r>
              <a:rPr lang="en-US" altLang="zh-CN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sz="20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000" i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  </a:t>
            </a:r>
            <a:r>
              <a:rPr lang="zh-CN" altLang="en-US" sz="20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1400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Arial" pitchFamily="34" charset="0"/>
              </a:rPr>
              <a:t>p</a:t>
            </a:r>
            <a:r>
              <a:rPr lang="zh-CN" altLang="en-US" sz="2000" i="1" baseline="-25000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  </a:t>
            </a:r>
            <a:r>
              <a:rPr lang="zh-CN" altLang="en-US" sz="20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1400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Arial" pitchFamily="34" charset="0"/>
              </a:rPr>
              <a:t>p</a:t>
            </a:r>
            <a:r>
              <a:rPr lang="zh-CN" altLang="en-US" sz="2000" i="1" baseline="-25000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面ABC 面积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 dS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89" name="对象 15388"/>
          <p:cNvGraphicFramePr>
            <a:graphicFrameLocks noChangeAspect="1"/>
          </p:cNvGraphicFramePr>
          <p:nvPr/>
        </p:nvGraphicFramePr>
        <p:xfrm>
          <a:off x="2349897" y="5091868"/>
          <a:ext cx="1152128" cy="516472"/>
        </p:xfrm>
        <a:graphic>
          <a:graphicData uri="http://schemas.openxmlformats.org/presentationml/2006/ole">
            <p:oleObj spid="_x0000_s4115" r:id="rId21" imgW="539103" imgH="243889" progId="Equation.3">
              <p:embed/>
            </p:oleObj>
          </a:graphicData>
        </a:graphic>
      </p:graphicFrame>
      <p:sp>
        <p:nvSpPr>
          <p:cNvPr id="15390" name="Text Box 31"/>
          <p:cNvSpPr txBox="1">
            <a:spLocks noChangeArrowheads="1"/>
          </p:cNvSpPr>
          <p:nvPr/>
        </p:nvSpPr>
        <p:spPr bwMode="auto">
          <a:xfrm>
            <a:off x="417513" y="5146675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另外还有体力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6735091" y="2302665"/>
            <a:ext cx="457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189906" y="2302665"/>
            <a:ext cx="3077" cy="39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572264" y="2847970"/>
            <a:ext cx="5184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 flipV="1">
            <a:off x="7062908" y="2723353"/>
            <a:ext cx="153988" cy="10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571471" y="2439186"/>
            <a:ext cx="1590" cy="40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573061" y="2302665"/>
            <a:ext cx="151603" cy="13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6573061" y="2438391"/>
            <a:ext cx="517630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7090691" y="2304255"/>
            <a:ext cx="99215" cy="13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090690" y="2428868"/>
            <a:ext cx="1589" cy="42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13053" y="1386945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noProof="1" smtClean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过</a:t>
            </a:r>
            <a:r>
              <a:rPr lang="en-US" altLang="zh-CN" sz="2000" b="1" noProof="1" smtClean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P</a:t>
            </a:r>
            <a:r>
              <a:rPr lang="zh-CN" altLang="en-US" sz="2000" b="1" noProof="1" smtClean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点任一斜面上的应力的集合</a:t>
            </a:r>
            <a:endParaRPr lang="zh-CN" altLang="en-US" sz="2000" b="1" dirty="0"/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2" cstate="print"/>
          <a:srcRect l="15344" t="13822" r="56366" b="34571"/>
          <a:stretch>
            <a:fillRect/>
          </a:stretch>
        </p:blipFill>
        <p:spPr bwMode="auto">
          <a:xfrm>
            <a:off x="5585361" y="4869160"/>
            <a:ext cx="1157803" cy="90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62" name="直接箭头连接符 61"/>
          <p:cNvCxnSpPr/>
          <p:nvPr/>
        </p:nvCxnSpPr>
        <p:spPr>
          <a:xfrm flipV="1">
            <a:off x="6465904" y="2786058"/>
            <a:ext cx="277260" cy="23606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719110" y="2636912"/>
            <a:ext cx="45719" cy="457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07163" y="285749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5386"/>
          <p:cNvGraphicFramePr>
            <a:graphicFrameLocks noChangeAspect="1"/>
          </p:cNvGraphicFramePr>
          <p:nvPr/>
        </p:nvGraphicFramePr>
        <p:xfrm>
          <a:off x="6246027" y="2643332"/>
          <a:ext cx="261136" cy="285452"/>
        </p:xfrm>
        <a:graphic>
          <a:graphicData uri="http://schemas.openxmlformats.org/presentationml/2006/ole">
            <p:oleObj spid="_x0000_s4116" name="公式" r:id="rId23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  <p:bldP spid="15365" grpId="0" animBg="1"/>
      <p:bldP spid="15366" grpId="0" animBg="1"/>
      <p:bldP spid="15366" grpId="1" animBg="1"/>
      <p:bldP spid="15381" grpId="0" animBg="1"/>
      <p:bldP spid="15382" grpId="0" animBg="1"/>
      <p:bldP spid="15385" grpId="0" bldLvl="0"/>
      <p:bldP spid="15388" grpId="0" bldLvl="0"/>
      <p:bldP spid="15390" grpId="0" bldLvl="0"/>
      <p:bldP spid="40" grpId="0"/>
      <p:bldP spid="67" grpId="0" animBg="1"/>
      <p:bldP spid="4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对象 86017"/>
          <p:cNvGraphicFramePr>
            <a:graphicFrameLocks noChangeAspect="1"/>
          </p:cNvGraphicFramePr>
          <p:nvPr/>
        </p:nvGraphicFramePr>
        <p:xfrm>
          <a:off x="1905000" y="1981200"/>
          <a:ext cx="4957763" cy="1812925"/>
        </p:xfrm>
        <a:graphic>
          <a:graphicData uri="http://schemas.openxmlformats.org/presentationml/2006/ole">
            <p:oleObj spid="_x0000_s58370" r:id="rId3" imgW="2361175" imgH="863225" progId="Equation.3">
              <p:embed/>
            </p:oleObj>
          </a:graphicData>
        </a:graphic>
      </p:graphicFrame>
      <p:graphicFrame>
        <p:nvGraphicFramePr>
          <p:cNvPr id="86019" name="对象 86018"/>
          <p:cNvGraphicFramePr>
            <a:graphicFrameLocks noChangeAspect="1"/>
          </p:cNvGraphicFramePr>
          <p:nvPr/>
        </p:nvGraphicFramePr>
        <p:xfrm>
          <a:off x="2051050" y="3794125"/>
          <a:ext cx="3429000" cy="2282825"/>
        </p:xfrm>
        <a:graphic>
          <a:graphicData uri="http://schemas.openxmlformats.org/presentationml/2006/ole">
            <p:oleObj spid="_x0000_s58371" r:id="rId4" imgW="1339313" imgH="892875" progId="Equation.3">
              <p:embed/>
            </p:oleObj>
          </a:graphicData>
        </a:graphic>
      </p:graphicFrame>
      <p:graphicFrame>
        <p:nvGraphicFramePr>
          <p:cNvPr id="86020" name="对象 86019"/>
          <p:cNvGraphicFramePr>
            <a:graphicFrameLocks noChangeAspect="1"/>
          </p:cNvGraphicFramePr>
          <p:nvPr/>
        </p:nvGraphicFramePr>
        <p:xfrm>
          <a:off x="6553200" y="4005263"/>
          <a:ext cx="1524000" cy="858837"/>
        </p:xfrm>
        <a:graphic>
          <a:graphicData uri="http://schemas.openxmlformats.org/presentationml/2006/ole">
            <p:oleObj spid="_x0000_s58372" r:id="rId5" imgW="409600" imgH="230400" progId="Equation.3">
              <p:embed/>
            </p:oleObj>
          </a:graphicData>
        </a:graphic>
      </p:graphicFrame>
      <p:sp>
        <p:nvSpPr>
          <p:cNvPr id="86021" name="文本框 86020"/>
          <p:cNvSpPr txBox="1">
            <a:spLocks noChangeArrowheads="1"/>
          </p:cNvSpPr>
          <p:nvPr/>
        </p:nvSpPr>
        <p:spPr bwMode="auto">
          <a:xfrm>
            <a:off x="228600" y="12858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CC0099"/>
                </a:solidFill>
                <a:latin typeface="Tahoma" pitchFamily="34" charset="0"/>
                <a:ea typeface="华文楷体" pitchFamily="2" charset="-122"/>
              </a:rPr>
              <a:t>静力平衡</a:t>
            </a:r>
          </a:p>
        </p:txBody>
      </p:sp>
      <p:sp>
        <p:nvSpPr>
          <p:cNvPr id="86022" name="右箭头 86021"/>
          <p:cNvSpPr>
            <a:spLocks noChangeArrowheads="1"/>
          </p:cNvSpPr>
          <p:nvPr/>
        </p:nvSpPr>
        <p:spPr bwMode="auto">
          <a:xfrm>
            <a:off x="2079625" y="1447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6023" name="文本框 86022"/>
          <p:cNvSpPr txBox="1">
            <a:spLocks noChangeArrowheads="1"/>
          </p:cNvSpPr>
          <p:nvPr/>
        </p:nvSpPr>
        <p:spPr bwMode="auto">
          <a:xfrm>
            <a:off x="6553200" y="51593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CC0099"/>
                </a:solidFill>
                <a:latin typeface="Tahoma" pitchFamily="34" charset="0"/>
              </a:rPr>
              <a:t>边界垂度</a:t>
            </a:r>
          </a:p>
        </p:txBody>
      </p:sp>
      <p:sp>
        <p:nvSpPr>
          <p:cNvPr id="86024" name="直接连接符 86023"/>
          <p:cNvSpPr>
            <a:spLocks noChangeShapeType="1"/>
          </p:cNvSpPr>
          <p:nvPr/>
        </p:nvSpPr>
        <p:spPr bwMode="auto">
          <a:xfrm flipV="1">
            <a:off x="7467600" y="4702175"/>
            <a:ext cx="0" cy="3810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025" name="对象 86024"/>
          <p:cNvGraphicFramePr>
            <a:graphicFrameLocks noChangeAspect="1"/>
          </p:cNvGraphicFramePr>
          <p:nvPr/>
        </p:nvGraphicFramePr>
        <p:xfrm>
          <a:off x="2689225" y="1143000"/>
          <a:ext cx="1600200" cy="611188"/>
        </p:xfrm>
        <a:graphic>
          <a:graphicData uri="http://schemas.openxmlformats.org/presentationml/2006/ole">
            <p:oleObj spid="_x0000_s58373" r:id="rId6" imgW="700629" imgH="267513" progId="Equation.3">
              <p:embed/>
            </p:oleObj>
          </a:graphicData>
        </a:graphic>
      </p:graphicFrame>
      <p:sp>
        <p:nvSpPr>
          <p:cNvPr id="86026" name="文本框 86025"/>
          <p:cNvSpPr txBox="1">
            <a:spLocks noChangeArrowheads="1"/>
          </p:cNvSpPr>
          <p:nvPr/>
        </p:nvSpPr>
        <p:spPr bwMode="auto">
          <a:xfrm>
            <a:off x="4787900" y="53038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（8-23）</a:t>
            </a:r>
          </a:p>
        </p:txBody>
      </p:sp>
      <p:sp>
        <p:nvSpPr>
          <p:cNvPr id="86027" name="矩形 86026"/>
          <p:cNvSpPr/>
          <p:nvPr/>
        </p:nvSpPr>
        <p:spPr>
          <a:xfrm>
            <a:off x="309563" y="547688"/>
            <a:ext cx="4724400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8-6 扭转问题的薄膜比拟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ldLvl="0"/>
      <p:bldP spid="86023" grpId="0" bldLvl="0"/>
      <p:bldP spid="86024" grpId="0" animBg="1"/>
      <p:bldP spid="86026" grpId="0" bldLvl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对象 87041"/>
          <p:cNvGraphicFramePr>
            <a:graphicFrameLocks noChangeAspect="1"/>
          </p:cNvGraphicFramePr>
          <p:nvPr/>
        </p:nvGraphicFramePr>
        <p:xfrm>
          <a:off x="2819400" y="1524000"/>
          <a:ext cx="5430838" cy="1311275"/>
        </p:xfrm>
        <a:graphic>
          <a:graphicData uri="http://schemas.openxmlformats.org/presentationml/2006/ole">
            <p:oleObj spid="_x0000_s59394" r:id="rId3" imgW="1943100" imgH="469900" progId="Equation.3">
              <p:embed/>
            </p:oleObj>
          </a:graphicData>
        </a:graphic>
      </p:graphicFrame>
      <p:graphicFrame>
        <p:nvGraphicFramePr>
          <p:cNvPr id="87043" name="对象 87042"/>
          <p:cNvGraphicFramePr>
            <a:graphicFrameLocks noChangeAspect="1"/>
          </p:cNvGraphicFramePr>
          <p:nvPr/>
        </p:nvGraphicFramePr>
        <p:xfrm>
          <a:off x="3200400" y="5105400"/>
          <a:ext cx="1939925" cy="1244600"/>
        </p:xfrm>
        <a:graphic>
          <a:graphicData uri="http://schemas.openxmlformats.org/presentationml/2006/ole">
            <p:oleObj spid="_x0000_s59395" r:id="rId4" imgW="675233" imgH="433175" progId="Equation.3">
              <p:embed/>
            </p:oleObj>
          </a:graphicData>
        </a:graphic>
      </p:graphicFrame>
      <p:graphicFrame>
        <p:nvGraphicFramePr>
          <p:cNvPr id="87044" name="对象 87043"/>
          <p:cNvGraphicFramePr>
            <a:graphicFrameLocks noChangeAspect="1"/>
          </p:cNvGraphicFramePr>
          <p:nvPr/>
        </p:nvGraphicFramePr>
        <p:xfrm>
          <a:off x="762000" y="1270000"/>
          <a:ext cx="447675" cy="1066800"/>
        </p:xfrm>
        <a:graphic>
          <a:graphicData uri="http://schemas.openxmlformats.org/presentationml/2006/ole">
            <p:oleObj spid="_x0000_s59396" r:id="rId5" imgW="166327" imgH="396626" progId="Equation.3">
              <p:embed/>
            </p:oleObj>
          </a:graphicData>
        </a:graphic>
      </p:graphicFrame>
      <p:sp>
        <p:nvSpPr>
          <p:cNvPr id="87045" name="直接连接符 87044"/>
          <p:cNvSpPr>
            <a:spLocks noChangeShapeType="1"/>
          </p:cNvSpPr>
          <p:nvPr/>
        </p:nvSpPr>
        <p:spPr bwMode="auto">
          <a:xfrm>
            <a:off x="685800" y="2413000"/>
            <a:ext cx="1600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6" name="文本框 87045"/>
          <p:cNvSpPr txBox="1"/>
          <p:nvPr/>
        </p:nvSpPr>
        <p:spPr>
          <a:xfrm>
            <a:off x="1219200" y="1727200"/>
            <a:ext cx="1143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为常量</a:t>
            </a:r>
            <a:endParaRPr lang="zh-CN" altLang="en-US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87047" name="对象 87046"/>
          <p:cNvGraphicFramePr>
            <a:graphicFrameLocks noChangeAspect="1"/>
          </p:cNvGraphicFramePr>
          <p:nvPr/>
        </p:nvGraphicFramePr>
        <p:xfrm>
          <a:off x="684213" y="3573463"/>
          <a:ext cx="1804987" cy="941387"/>
        </p:xfrm>
        <a:graphic>
          <a:graphicData uri="http://schemas.openxmlformats.org/presentationml/2006/ole">
            <p:oleObj spid="_x0000_s59397" r:id="rId6" imgW="879356" imgH="458826" progId="Equation.3">
              <p:embed/>
            </p:oleObj>
          </a:graphicData>
        </a:graphic>
      </p:graphicFrame>
      <p:sp>
        <p:nvSpPr>
          <p:cNvPr id="87048" name="直接连接符 87047"/>
          <p:cNvSpPr>
            <a:spLocks noChangeShapeType="1"/>
          </p:cNvSpPr>
          <p:nvPr/>
        </p:nvSpPr>
        <p:spPr bwMode="auto">
          <a:xfrm>
            <a:off x="762000" y="4038600"/>
            <a:ext cx="1600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049" name="对象 87048"/>
          <p:cNvGraphicFramePr>
            <a:graphicFrameLocks noChangeAspect="1"/>
          </p:cNvGraphicFramePr>
          <p:nvPr/>
        </p:nvGraphicFramePr>
        <p:xfrm>
          <a:off x="685800" y="2362200"/>
          <a:ext cx="914400" cy="515938"/>
        </p:xfrm>
        <a:graphic>
          <a:graphicData uri="http://schemas.openxmlformats.org/presentationml/2006/ole">
            <p:oleObj spid="_x0000_s59398" r:id="rId7" imgW="409600" imgH="230400" progId="Equation.3">
              <p:embed/>
            </p:oleObj>
          </a:graphicData>
        </a:graphic>
      </p:graphicFrame>
      <p:graphicFrame>
        <p:nvGraphicFramePr>
          <p:cNvPr id="87050" name="对象 87049"/>
          <p:cNvGraphicFramePr>
            <a:graphicFrameLocks noChangeAspect="1"/>
          </p:cNvGraphicFramePr>
          <p:nvPr/>
        </p:nvGraphicFramePr>
        <p:xfrm>
          <a:off x="2819400" y="3429000"/>
          <a:ext cx="5453063" cy="1165225"/>
        </p:xfrm>
        <a:graphic>
          <a:graphicData uri="http://schemas.openxmlformats.org/presentationml/2006/ole">
            <p:oleObj spid="_x0000_s59399" r:id="rId8" imgW="2082600" imgH="444240" progId="Equation.3">
              <p:embed/>
            </p:oleObj>
          </a:graphicData>
        </a:graphic>
      </p:graphicFrame>
      <p:sp>
        <p:nvSpPr>
          <p:cNvPr id="87051" name="下箭头 87050"/>
          <p:cNvSpPr>
            <a:spLocks noChangeArrowheads="1"/>
          </p:cNvSpPr>
          <p:nvPr/>
        </p:nvSpPr>
        <p:spPr bwMode="auto">
          <a:xfrm>
            <a:off x="3886200" y="2895600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7052" name="下箭头 87051"/>
          <p:cNvSpPr>
            <a:spLocks noChangeArrowheads="1"/>
          </p:cNvSpPr>
          <p:nvPr/>
        </p:nvSpPr>
        <p:spPr bwMode="auto">
          <a:xfrm>
            <a:off x="6858000" y="2895600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7053" name="矩形 87052"/>
          <p:cNvSpPr/>
          <p:nvPr/>
        </p:nvSpPr>
        <p:spPr>
          <a:xfrm>
            <a:off x="309563" y="547688"/>
            <a:ext cx="4724400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8-6 扭转问题的薄膜比拟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bldLvl="0"/>
      <p:bldP spid="870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对象 88065"/>
          <p:cNvGraphicFramePr>
            <a:graphicFrameLocks noChangeAspect="1"/>
          </p:cNvGraphicFramePr>
          <p:nvPr/>
        </p:nvGraphicFramePr>
        <p:xfrm>
          <a:off x="1892300" y="2133600"/>
          <a:ext cx="5678488" cy="3810000"/>
        </p:xfrm>
        <a:graphic>
          <a:graphicData uri="http://schemas.openxmlformats.org/presentationml/2006/ole">
            <p:oleObj spid="_x0000_s60418" r:id="rId3" imgW="2260440" imgH="1777680" progId="Equation.3">
              <p:embed/>
            </p:oleObj>
          </a:graphicData>
        </a:graphic>
      </p:graphicFrame>
      <p:sp>
        <p:nvSpPr>
          <p:cNvPr id="88067" name="文本框 88066"/>
          <p:cNvSpPr txBox="1"/>
          <p:nvPr/>
        </p:nvSpPr>
        <p:spPr>
          <a:xfrm>
            <a:off x="304800" y="1295400"/>
            <a:ext cx="144780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000" b="1" noProof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华文新魏" panose="02010800040101010101" pitchFamily="2" charset="-122"/>
                <a:cs typeface="+mn-ea"/>
              </a:rPr>
              <a:t>薄膜边界平面体积</a:t>
            </a:r>
            <a:endParaRPr lang="zh-CN" altLang="en-US" sz="2000" b="1" noProof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8068" name="对象 88067"/>
          <p:cNvGraphicFramePr>
            <a:graphicFrameLocks noChangeAspect="1"/>
          </p:cNvGraphicFramePr>
          <p:nvPr/>
        </p:nvGraphicFramePr>
        <p:xfrm>
          <a:off x="1905000" y="1196975"/>
          <a:ext cx="2209800" cy="760413"/>
        </p:xfrm>
        <a:graphic>
          <a:graphicData uri="http://schemas.openxmlformats.org/presentationml/2006/ole">
            <p:oleObj spid="_x0000_s60419" r:id="rId4" imgW="815987" imgH="280496" progId="Equation.3">
              <p:embed/>
            </p:oleObj>
          </a:graphicData>
        </a:graphic>
      </p:graphicFrame>
      <p:graphicFrame>
        <p:nvGraphicFramePr>
          <p:cNvPr id="88069" name="对象 88068"/>
          <p:cNvGraphicFramePr>
            <a:graphicFrameLocks noChangeAspect="1"/>
          </p:cNvGraphicFramePr>
          <p:nvPr/>
        </p:nvGraphicFramePr>
        <p:xfrm>
          <a:off x="6145213" y="1042988"/>
          <a:ext cx="1425575" cy="914400"/>
        </p:xfrm>
        <a:graphic>
          <a:graphicData uri="http://schemas.openxmlformats.org/presentationml/2006/ole">
            <p:oleObj spid="_x0000_s60420" r:id="rId5" imgW="675233" imgH="433175" progId="Equation.3">
              <p:embed/>
            </p:oleObj>
          </a:graphicData>
        </a:graphic>
      </p:graphicFrame>
      <p:sp>
        <p:nvSpPr>
          <p:cNvPr id="88070" name="直接连接符 88069"/>
          <p:cNvSpPr>
            <a:spLocks noChangeShapeType="1"/>
          </p:cNvSpPr>
          <p:nvPr/>
        </p:nvSpPr>
        <p:spPr bwMode="auto">
          <a:xfrm flipH="1">
            <a:off x="4114800" y="12954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1" name="矩形 88070"/>
          <p:cNvSpPr/>
          <p:nvPr/>
        </p:nvSpPr>
        <p:spPr>
          <a:xfrm>
            <a:off x="282575" y="536575"/>
            <a:ext cx="4724400" cy="517525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8-6 扭转问题的薄膜比拟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ldLvl="0"/>
      <p:bldP spid="8807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文本框 89089"/>
          <p:cNvSpPr txBox="1">
            <a:spLocks noChangeArrowheads="1"/>
          </p:cNvSpPr>
          <p:nvPr/>
        </p:nvSpPr>
        <p:spPr bwMode="auto">
          <a:xfrm>
            <a:off x="228600" y="1143000"/>
            <a:ext cx="87630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TW" altLang="en-US" sz="2400" b="1">
                <a:solidFill>
                  <a:srgbClr val="FF3300"/>
                </a:solidFill>
                <a:latin typeface="Tahoma" pitchFamily="34" charset="0"/>
              </a:rPr>
              <a:t>     结论 :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zh-TW" altLang="en-US" sz="2400" b="1">
                <a:solidFill>
                  <a:srgbClr val="CC0099"/>
                </a:solidFill>
                <a:latin typeface="Tahoma" pitchFamily="34" charset="0"/>
              </a:rPr>
              <a:t>①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该扭杆的应力函数, 等于该薄膜的垂度</a:t>
            </a:r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CC0099"/>
                </a:solidFill>
                <a:latin typeface="Tahoma" pitchFamily="34" charset="0"/>
              </a:rPr>
              <a:t>②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扭杆所受的扭矩</a:t>
            </a:r>
            <a:r>
              <a:rPr lang="en-US" altLang="zh-CN" sz="2400" b="1">
                <a:solidFill>
                  <a:schemeClr val="accent2"/>
                </a:solidFill>
                <a:latin typeface="Tahoma" pitchFamily="34" charset="0"/>
              </a:rPr>
              <a:t>M, 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等于该薄膜及其边界平面之间的体积的两倍</a:t>
            </a:r>
            <a:r>
              <a:rPr lang="zh-CN" altLang="en-US" sz="2400" b="1">
                <a:solidFill>
                  <a:schemeClr val="accent2"/>
                </a:solidFill>
                <a:latin typeface="Tahoma" pitchFamily="34" charset="0"/>
              </a:rPr>
              <a:t>。</a:t>
            </a:r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CC0099"/>
                </a:solidFill>
                <a:latin typeface="Tahoma" pitchFamily="34" charset="0"/>
              </a:rPr>
              <a:t>③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杆横截</a:t>
            </a:r>
            <a:r>
              <a:rPr lang="zh-CN" altLang="en-US" sz="2400" b="1">
                <a:solidFill>
                  <a:schemeClr val="accent2"/>
                </a:solidFill>
                <a:latin typeface="Tahoma" pitchFamily="34" charset="0"/>
              </a:rPr>
              <a:t>面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上某一点处的切应力</a:t>
            </a:r>
            <a:r>
              <a:rPr lang="zh-CN" altLang="en-US" sz="2400" b="1">
                <a:solidFill>
                  <a:schemeClr val="accent2"/>
                </a:solidFill>
                <a:latin typeface="Tahoma" pitchFamily="34" charset="0"/>
              </a:rPr>
              <a:t>等</a:t>
            </a:r>
            <a:r>
              <a:rPr lang="zh-TW" altLang="en-US" sz="2400" b="1">
                <a:solidFill>
                  <a:schemeClr val="accent2"/>
                </a:solidFill>
                <a:latin typeface="Tahoma" pitchFamily="34" charset="0"/>
              </a:rPr>
              <a:t>于该薄膜上对应点处的斜率。</a:t>
            </a:r>
          </a:p>
        </p:txBody>
      </p:sp>
      <p:graphicFrame>
        <p:nvGraphicFramePr>
          <p:cNvPr id="61442" name="对象 89090"/>
          <p:cNvGraphicFramePr>
            <a:graphicFrameLocks noChangeAspect="1"/>
          </p:cNvGraphicFramePr>
          <p:nvPr/>
        </p:nvGraphicFramePr>
        <p:xfrm>
          <a:off x="611188" y="3506788"/>
          <a:ext cx="1582737" cy="2289175"/>
        </p:xfrm>
        <a:graphic>
          <a:graphicData uri="http://schemas.openxmlformats.org/presentationml/2006/ole">
            <p:oleObj spid="_x0000_s61442" r:id="rId3" imgW="599002" imgH="866350" progId="Equation.3">
              <p:embed/>
            </p:oleObj>
          </a:graphicData>
        </a:graphic>
      </p:graphicFrame>
      <p:sp>
        <p:nvSpPr>
          <p:cNvPr id="61447" name="矩形 89091"/>
          <p:cNvSpPr>
            <a:spLocks noChangeArrowheads="1"/>
          </p:cNvSpPr>
          <p:nvPr/>
        </p:nvSpPr>
        <p:spPr bwMode="auto">
          <a:xfrm>
            <a:off x="3348038" y="27670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61448" name="图片 89092"/>
          <p:cNvPicPr>
            <a:picLocks noChangeAspect="1" noChangeArrowheads="1"/>
          </p:cNvPicPr>
          <p:nvPr/>
        </p:nvPicPr>
        <p:blipFill>
          <a:blip r:embed="rId4" cstate="print"/>
          <a:srcRect l="18906" t="214" r="8333" b="7379"/>
          <a:stretch>
            <a:fillRect/>
          </a:stretch>
        </p:blipFill>
        <p:spPr bwMode="auto">
          <a:xfrm>
            <a:off x="3679825" y="2887663"/>
            <a:ext cx="49530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9" name="矩形 89093"/>
          <p:cNvSpPr>
            <a:spLocks noChangeArrowheads="1"/>
          </p:cNvSpPr>
          <p:nvPr/>
        </p:nvSpPr>
        <p:spPr bwMode="auto">
          <a:xfrm>
            <a:off x="2689225" y="3522663"/>
            <a:ext cx="74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200" b="1">
                <a:solidFill>
                  <a:schemeClr val="tx2"/>
                </a:solidFill>
                <a:latin typeface="Tahoma" pitchFamily="34" charset="0"/>
              </a:rPr>
              <a:t>斜率</a:t>
            </a:r>
            <a:endParaRPr lang="zh-CN" altLang="en-US" sz="2200" b="1">
              <a:solidFill>
                <a:schemeClr val="tx2"/>
              </a:solidFill>
              <a:latin typeface="Tahoma" pitchFamily="34" charset="0"/>
            </a:endParaRPr>
          </a:p>
        </p:txBody>
      </p:sp>
      <p:graphicFrame>
        <p:nvGraphicFramePr>
          <p:cNvPr id="61443" name="对象 89094"/>
          <p:cNvGraphicFramePr>
            <a:graphicFrameLocks noChangeAspect="1"/>
          </p:cNvGraphicFramePr>
          <p:nvPr/>
        </p:nvGraphicFramePr>
        <p:xfrm>
          <a:off x="3348038" y="3294063"/>
          <a:ext cx="1428750" cy="806450"/>
        </p:xfrm>
        <a:graphic>
          <a:graphicData uri="http://schemas.openxmlformats.org/presentationml/2006/ole">
            <p:oleObj spid="_x0000_s61443" r:id="rId5" imgW="700883" imgH="394879" progId="Equation.3">
              <p:embed/>
            </p:oleObj>
          </a:graphicData>
        </a:graphic>
      </p:graphicFrame>
      <p:graphicFrame>
        <p:nvGraphicFramePr>
          <p:cNvPr id="61444" name="对象 89095"/>
          <p:cNvGraphicFramePr>
            <a:graphicFrameLocks noChangeAspect="1"/>
          </p:cNvGraphicFramePr>
          <p:nvPr/>
        </p:nvGraphicFramePr>
        <p:xfrm>
          <a:off x="2994025" y="4970463"/>
          <a:ext cx="1141413" cy="819150"/>
        </p:xfrm>
        <a:graphic>
          <a:graphicData uri="http://schemas.openxmlformats.org/presentationml/2006/ole">
            <p:oleObj spid="_x0000_s61444" r:id="rId6" imgW="585996" imgH="420530" progId="Equation.3">
              <p:embed/>
            </p:oleObj>
          </a:graphicData>
        </a:graphic>
      </p:graphicFrame>
      <p:sp>
        <p:nvSpPr>
          <p:cNvPr id="61450" name="矩形 89096"/>
          <p:cNvSpPr>
            <a:spLocks noChangeArrowheads="1"/>
          </p:cNvSpPr>
          <p:nvPr/>
        </p:nvSpPr>
        <p:spPr bwMode="auto">
          <a:xfrm>
            <a:off x="7337425" y="3984625"/>
            <a:ext cx="1295400" cy="42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b="1">
                <a:solidFill>
                  <a:schemeClr val="tx2"/>
                </a:solidFill>
                <a:latin typeface="Tahoma" pitchFamily="34" charset="0"/>
              </a:rPr>
              <a:t>    表面</a:t>
            </a:r>
          </a:p>
        </p:txBody>
      </p:sp>
      <p:sp>
        <p:nvSpPr>
          <p:cNvPr id="61451" name="矩形 89097"/>
          <p:cNvSpPr>
            <a:spLocks noChangeArrowheads="1"/>
          </p:cNvSpPr>
          <p:nvPr/>
        </p:nvSpPr>
        <p:spPr bwMode="auto">
          <a:xfrm>
            <a:off x="5521325" y="2917825"/>
            <a:ext cx="292100" cy="42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200" i="1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z</a:t>
            </a:r>
          </a:p>
        </p:txBody>
      </p:sp>
      <p:graphicFrame>
        <p:nvGraphicFramePr>
          <p:cNvPr id="61445" name="对象 89098"/>
          <p:cNvGraphicFramePr>
            <a:graphicFrameLocks/>
          </p:cNvGraphicFramePr>
          <p:nvPr/>
        </p:nvGraphicFramePr>
        <p:xfrm>
          <a:off x="7443788" y="4075113"/>
          <a:ext cx="358775" cy="288925"/>
        </p:xfrm>
        <a:graphic>
          <a:graphicData uri="http://schemas.openxmlformats.org/presentationml/2006/ole">
            <p:oleObj spid="_x0000_s61445" r:id="rId7" imgW="167854" imgH="155027" progId="Equation.3">
              <p:embed/>
            </p:oleObj>
          </a:graphicData>
        </a:graphic>
      </p:graphicFrame>
      <p:sp>
        <p:nvSpPr>
          <p:cNvPr id="89100" name="矩形 89099"/>
          <p:cNvSpPr/>
          <p:nvPr/>
        </p:nvSpPr>
        <p:spPr>
          <a:xfrm>
            <a:off x="309563" y="547688"/>
            <a:ext cx="4724400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8-6 扭转问题的薄膜比拟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5" name="矩形 90113"/>
          <p:cNvSpPr>
            <a:spLocks noChangeArrowheads="1"/>
          </p:cNvSpPr>
          <p:nvPr/>
        </p:nvSpPr>
        <p:spPr bwMode="auto">
          <a:xfrm>
            <a:off x="3348038" y="27670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2476" name="矩形 90114"/>
          <p:cNvSpPr>
            <a:spLocks noChangeArrowheads="1"/>
          </p:cNvSpPr>
          <p:nvPr/>
        </p:nvSpPr>
        <p:spPr bwMode="auto">
          <a:xfrm>
            <a:off x="684213" y="1917700"/>
            <a:ext cx="1800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b="1">
                <a:solidFill>
                  <a:schemeClr val="tx2"/>
                </a:solidFill>
                <a:latin typeface="Tahoma" pitchFamily="34" charset="0"/>
              </a:rPr>
              <a:t>未知函数</a:t>
            </a:r>
          </a:p>
        </p:txBody>
      </p:sp>
      <p:graphicFrame>
        <p:nvGraphicFramePr>
          <p:cNvPr id="62466" name="对象 90115"/>
          <p:cNvGraphicFramePr>
            <a:graphicFrameLocks noChangeAspect="1"/>
          </p:cNvGraphicFramePr>
          <p:nvPr/>
        </p:nvGraphicFramePr>
        <p:xfrm>
          <a:off x="3348038" y="5289550"/>
          <a:ext cx="1376362" cy="806450"/>
        </p:xfrm>
        <a:graphic>
          <a:graphicData uri="http://schemas.openxmlformats.org/presentationml/2006/ole">
            <p:oleObj spid="_x0000_s62466" r:id="rId3" imgW="675233" imgH="394879" progId="Equation.3">
              <p:embed/>
            </p:oleObj>
          </a:graphicData>
        </a:graphic>
      </p:graphicFrame>
      <p:graphicFrame>
        <p:nvGraphicFramePr>
          <p:cNvPr id="62467" name="对象 90116"/>
          <p:cNvGraphicFramePr>
            <a:graphicFrameLocks noChangeAspect="1"/>
          </p:cNvGraphicFramePr>
          <p:nvPr/>
        </p:nvGraphicFramePr>
        <p:xfrm>
          <a:off x="3419475" y="4470400"/>
          <a:ext cx="1143000" cy="819150"/>
        </p:xfrm>
        <a:graphic>
          <a:graphicData uri="http://schemas.openxmlformats.org/presentationml/2006/ole">
            <p:oleObj spid="_x0000_s62467" r:id="rId4" imgW="585996" imgH="420530" progId="Equation.3">
              <p:embed/>
            </p:oleObj>
          </a:graphicData>
        </a:graphic>
      </p:graphicFrame>
      <p:sp>
        <p:nvSpPr>
          <p:cNvPr id="62477" name="矩形 90117"/>
          <p:cNvSpPr>
            <a:spLocks noChangeArrowheads="1"/>
          </p:cNvSpPr>
          <p:nvPr/>
        </p:nvSpPr>
        <p:spPr bwMode="auto">
          <a:xfrm>
            <a:off x="6659563" y="1917700"/>
            <a:ext cx="4333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600" i="1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z</a:t>
            </a:r>
          </a:p>
        </p:txBody>
      </p:sp>
      <p:sp>
        <p:nvSpPr>
          <p:cNvPr id="90119" name="矩形 90118"/>
          <p:cNvSpPr/>
          <p:nvPr/>
        </p:nvSpPr>
        <p:spPr>
          <a:xfrm>
            <a:off x="3276600" y="1196975"/>
            <a:ext cx="1727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cs typeface="+mn-ea"/>
              </a:rPr>
              <a:t>扭转问题</a:t>
            </a:r>
            <a:endParaRPr lang="zh-CN" altLang="en-US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90120" name="矩形 90119"/>
          <p:cNvSpPr/>
          <p:nvPr/>
        </p:nvSpPr>
        <p:spPr>
          <a:xfrm>
            <a:off x="6156325" y="1196975"/>
            <a:ext cx="18002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cs typeface="+mn-ea"/>
              </a:rPr>
              <a:t>薄膜问题</a:t>
            </a:r>
            <a:endParaRPr lang="zh-CN" altLang="en-US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2480" name="矩形 90120"/>
          <p:cNvSpPr>
            <a:spLocks noChangeArrowheads="1"/>
          </p:cNvSpPr>
          <p:nvPr/>
        </p:nvSpPr>
        <p:spPr bwMode="auto">
          <a:xfrm>
            <a:off x="611188" y="2925763"/>
            <a:ext cx="18002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b="1">
                <a:solidFill>
                  <a:schemeClr val="tx2"/>
                </a:solidFill>
                <a:latin typeface="Tahoma" pitchFamily="34" charset="0"/>
              </a:rPr>
              <a:t>区域内方程</a:t>
            </a:r>
          </a:p>
        </p:txBody>
      </p:sp>
      <p:sp>
        <p:nvSpPr>
          <p:cNvPr id="62481" name="矩形 90121"/>
          <p:cNvSpPr>
            <a:spLocks noChangeArrowheads="1"/>
          </p:cNvSpPr>
          <p:nvPr/>
        </p:nvSpPr>
        <p:spPr bwMode="auto">
          <a:xfrm>
            <a:off x="755650" y="3789363"/>
            <a:ext cx="18002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b="1">
                <a:solidFill>
                  <a:schemeClr val="tx2"/>
                </a:solidFill>
                <a:latin typeface="Tahoma" pitchFamily="34" charset="0"/>
              </a:rPr>
              <a:t>边界条件</a:t>
            </a:r>
          </a:p>
        </p:txBody>
      </p:sp>
      <p:sp>
        <p:nvSpPr>
          <p:cNvPr id="62482" name="矩形 90122"/>
          <p:cNvSpPr>
            <a:spLocks noChangeArrowheads="1"/>
          </p:cNvSpPr>
          <p:nvPr/>
        </p:nvSpPr>
        <p:spPr bwMode="auto">
          <a:xfrm>
            <a:off x="539750" y="4725988"/>
            <a:ext cx="18002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b="1">
                <a:solidFill>
                  <a:schemeClr val="tx2"/>
                </a:solidFill>
                <a:latin typeface="Tahoma" pitchFamily="34" charset="0"/>
              </a:rPr>
              <a:t>切应力</a:t>
            </a:r>
            <a:r>
              <a:rPr lang="en-US" altLang="zh-CN" sz="2200" b="1">
                <a:solidFill>
                  <a:schemeClr val="tx2"/>
                </a:solidFill>
                <a:latin typeface="Tahoma" pitchFamily="34" charset="0"/>
              </a:rPr>
              <a:t>/</a:t>
            </a:r>
            <a:r>
              <a:rPr lang="zh-CN" altLang="en-US" sz="2200" b="1">
                <a:solidFill>
                  <a:schemeClr val="tx2"/>
                </a:solidFill>
                <a:latin typeface="Tahoma" pitchFamily="34" charset="0"/>
              </a:rPr>
              <a:t>斜率</a:t>
            </a:r>
          </a:p>
        </p:txBody>
      </p:sp>
      <p:graphicFrame>
        <p:nvGraphicFramePr>
          <p:cNvPr id="62468" name="对象 90123"/>
          <p:cNvGraphicFramePr>
            <a:graphicFrameLocks noChangeAspect="1"/>
          </p:cNvGraphicFramePr>
          <p:nvPr/>
        </p:nvGraphicFramePr>
        <p:xfrm>
          <a:off x="3851275" y="1989138"/>
          <a:ext cx="444500" cy="409575"/>
        </p:xfrm>
        <a:graphic>
          <a:graphicData uri="http://schemas.openxmlformats.org/presentationml/2006/ole">
            <p:oleObj spid="_x0000_s62468" r:id="rId5" imgW="167854" imgH="155027" progId="Equation.3">
              <p:embed/>
            </p:oleObj>
          </a:graphicData>
        </a:graphic>
      </p:graphicFrame>
      <p:graphicFrame>
        <p:nvGraphicFramePr>
          <p:cNvPr id="62469" name="对象 90124"/>
          <p:cNvGraphicFramePr>
            <a:graphicFrameLocks noChangeAspect="1"/>
          </p:cNvGraphicFramePr>
          <p:nvPr/>
        </p:nvGraphicFramePr>
        <p:xfrm>
          <a:off x="3419475" y="2925763"/>
          <a:ext cx="1803400" cy="417512"/>
        </p:xfrm>
        <a:graphic>
          <a:graphicData uri="http://schemas.openxmlformats.org/presentationml/2006/ole">
            <p:oleObj spid="_x0000_s62469" r:id="rId6" imgW="879356" imgH="203762" progId="Equation.3">
              <p:embed/>
            </p:oleObj>
          </a:graphicData>
        </a:graphic>
      </p:graphicFrame>
      <p:graphicFrame>
        <p:nvGraphicFramePr>
          <p:cNvPr id="62470" name="对象 90125"/>
          <p:cNvGraphicFramePr>
            <a:graphicFrameLocks noChangeAspect="1"/>
          </p:cNvGraphicFramePr>
          <p:nvPr/>
        </p:nvGraphicFramePr>
        <p:xfrm>
          <a:off x="3635375" y="3789363"/>
          <a:ext cx="1152525" cy="476250"/>
        </p:xfrm>
        <a:graphic>
          <a:graphicData uri="http://schemas.openxmlformats.org/presentationml/2006/ole">
            <p:oleObj spid="_x0000_s62470" r:id="rId7" imgW="560707" imgH="229413" progId="Equation.3">
              <p:embed/>
            </p:oleObj>
          </a:graphicData>
        </a:graphic>
      </p:graphicFrame>
      <p:graphicFrame>
        <p:nvGraphicFramePr>
          <p:cNvPr id="62471" name="对象 90126"/>
          <p:cNvGraphicFramePr>
            <a:graphicFrameLocks noChangeAspect="1"/>
          </p:cNvGraphicFramePr>
          <p:nvPr/>
        </p:nvGraphicFramePr>
        <p:xfrm>
          <a:off x="6300788" y="3789363"/>
          <a:ext cx="1047750" cy="471487"/>
        </p:xfrm>
        <a:graphic>
          <a:graphicData uri="http://schemas.openxmlformats.org/presentationml/2006/ole">
            <p:oleObj spid="_x0000_s62471" r:id="rId8" imgW="510214" imgH="229597" progId="Equation.3">
              <p:embed/>
            </p:oleObj>
          </a:graphicData>
        </a:graphic>
      </p:graphicFrame>
      <p:graphicFrame>
        <p:nvGraphicFramePr>
          <p:cNvPr id="62472" name="对象 90127"/>
          <p:cNvGraphicFramePr>
            <a:graphicFrameLocks noChangeAspect="1"/>
          </p:cNvGraphicFramePr>
          <p:nvPr/>
        </p:nvGraphicFramePr>
        <p:xfrm>
          <a:off x="6297613" y="2751138"/>
          <a:ext cx="1446212" cy="863600"/>
        </p:xfrm>
        <a:graphic>
          <a:graphicData uri="http://schemas.openxmlformats.org/presentationml/2006/ole">
            <p:oleObj spid="_x0000_s62472" r:id="rId9" imgW="662990" imgH="395244" progId="Equation.3">
              <p:embed/>
            </p:oleObj>
          </a:graphicData>
        </a:graphic>
      </p:graphicFrame>
      <p:graphicFrame>
        <p:nvGraphicFramePr>
          <p:cNvPr id="62473" name="对象 90128"/>
          <p:cNvGraphicFramePr>
            <a:graphicFrameLocks noChangeAspect="1"/>
          </p:cNvGraphicFramePr>
          <p:nvPr/>
        </p:nvGraphicFramePr>
        <p:xfrm>
          <a:off x="6381750" y="5454650"/>
          <a:ext cx="1081088" cy="906463"/>
        </p:xfrm>
        <a:graphic>
          <a:graphicData uri="http://schemas.openxmlformats.org/presentationml/2006/ole">
            <p:oleObj spid="_x0000_s62473" r:id="rId10" imgW="473807" imgH="396974" progId="Equation.3">
              <p:embed/>
            </p:oleObj>
          </a:graphicData>
        </a:graphic>
      </p:graphicFrame>
      <p:graphicFrame>
        <p:nvGraphicFramePr>
          <p:cNvPr id="62474" name="对象 90129"/>
          <p:cNvGraphicFramePr>
            <a:graphicFrameLocks noChangeAspect="1"/>
          </p:cNvGraphicFramePr>
          <p:nvPr/>
        </p:nvGraphicFramePr>
        <p:xfrm>
          <a:off x="6443663" y="4437063"/>
          <a:ext cx="955675" cy="852487"/>
        </p:xfrm>
        <a:graphic>
          <a:graphicData uri="http://schemas.openxmlformats.org/presentationml/2006/ole">
            <p:oleObj spid="_x0000_s62474" r:id="rId11" imgW="474015" imgH="422770" progId="Equation.3">
              <p:embed/>
            </p:oleObj>
          </a:graphicData>
        </a:graphic>
      </p:graphicFrame>
      <p:sp>
        <p:nvSpPr>
          <p:cNvPr id="62483" name="直接连接符 90130"/>
          <p:cNvSpPr>
            <a:spLocks noChangeShapeType="1"/>
          </p:cNvSpPr>
          <p:nvPr/>
        </p:nvSpPr>
        <p:spPr bwMode="auto">
          <a:xfrm>
            <a:off x="468313" y="1125538"/>
            <a:ext cx="813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4" name="直接连接符 90131"/>
          <p:cNvSpPr>
            <a:spLocks noChangeShapeType="1"/>
          </p:cNvSpPr>
          <p:nvPr/>
        </p:nvSpPr>
        <p:spPr bwMode="auto">
          <a:xfrm>
            <a:off x="395288" y="1773238"/>
            <a:ext cx="8208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5" name="直接连接符 90132"/>
          <p:cNvSpPr>
            <a:spLocks noChangeShapeType="1"/>
          </p:cNvSpPr>
          <p:nvPr/>
        </p:nvSpPr>
        <p:spPr bwMode="auto">
          <a:xfrm>
            <a:off x="2484438" y="1125538"/>
            <a:ext cx="0" cy="540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6" name="直接连接符 90133"/>
          <p:cNvSpPr>
            <a:spLocks noChangeShapeType="1"/>
          </p:cNvSpPr>
          <p:nvPr/>
        </p:nvSpPr>
        <p:spPr bwMode="auto">
          <a:xfrm>
            <a:off x="5508625" y="1125538"/>
            <a:ext cx="0" cy="540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7" name="直接连接符 90134"/>
          <p:cNvSpPr>
            <a:spLocks noChangeShapeType="1"/>
          </p:cNvSpPr>
          <p:nvPr/>
        </p:nvSpPr>
        <p:spPr bwMode="auto">
          <a:xfrm>
            <a:off x="468313" y="6526213"/>
            <a:ext cx="8208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6" name="矩形 90135"/>
          <p:cNvSpPr/>
          <p:nvPr/>
        </p:nvSpPr>
        <p:spPr>
          <a:xfrm>
            <a:off x="309563" y="547688"/>
            <a:ext cx="4724400" cy="519112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8-6 扭转问题的薄膜比拟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91137"/>
          <p:cNvSpPr/>
          <p:nvPr/>
        </p:nvSpPr>
        <p:spPr>
          <a:xfrm>
            <a:off x="381000" y="592138"/>
            <a:ext cx="4191000" cy="517525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8-7 椭圆截面杆的扭转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3490" name="对象 91138"/>
          <p:cNvGraphicFramePr>
            <a:graphicFrameLocks noChangeAspect="1"/>
          </p:cNvGraphicFramePr>
          <p:nvPr/>
        </p:nvGraphicFramePr>
        <p:xfrm>
          <a:off x="2438400" y="1287463"/>
          <a:ext cx="4367213" cy="4878387"/>
        </p:xfrm>
        <a:graphic>
          <a:graphicData uri="http://schemas.openxmlformats.org/presentationml/2006/ole">
            <p:oleObj spid="_x0000_s63490" r:id="rId3" imgW="1726920" imgH="1930320" progId="Equation.3">
              <p:embed/>
            </p:oleObj>
          </a:graphicData>
        </a:graphic>
      </p:graphicFrame>
      <p:sp>
        <p:nvSpPr>
          <p:cNvPr id="63493" name="文本框 91139"/>
          <p:cNvSpPr txBox="1">
            <a:spLocks noChangeArrowheads="1"/>
          </p:cNvSpPr>
          <p:nvPr/>
        </p:nvSpPr>
        <p:spPr bwMode="auto">
          <a:xfrm>
            <a:off x="304800" y="1362075"/>
            <a:ext cx="2057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2800" b="1">
                <a:solidFill>
                  <a:schemeClr val="accent2"/>
                </a:solidFill>
                <a:latin typeface="Tahoma" pitchFamily="34" charset="0"/>
              </a:rPr>
              <a:t>椭</a:t>
            </a:r>
            <a:r>
              <a:rPr lang="zh-CN" altLang="en-US" sz="2800" b="1">
                <a:solidFill>
                  <a:schemeClr val="accent2"/>
                </a:solidFill>
                <a:latin typeface="Tahoma" pitchFamily="34" charset="0"/>
              </a:rPr>
              <a:t>圆</a:t>
            </a:r>
            <a:r>
              <a:rPr lang="zh-TW" altLang="en-US" sz="2800" b="1">
                <a:solidFill>
                  <a:schemeClr val="accent2"/>
                </a:solidFill>
                <a:latin typeface="Tahoma" pitchFamily="34" charset="0"/>
              </a:rPr>
              <a:t>的方程</a:t>
            </a:r>
            <a:r>
              <a:rPr lang="zh-CN" altLang="en-US" sz="2800">
                <a:latin typeface="Tahoma" pitchFamily="34" charset="0"/>
              </a:rPr>
              <a:t> 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63494" name="直接连接符 91140"/>
          <p:cNvSpPr>
            <a:spLocks noChangeShapeType="1"/>
          </p:cNvSpPr>
          <p:nvPr/>
        </p:nvSpPr>
        <p:spPr bwMode="auto">
          <a:xfrm>
            <a:off x="609600" y="1971675"/>
            <a:ext cx="1600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5" name="矩形 91141"/>
          <p:cNvSpPr>
            <a:spLocks noChangeArrowheads="1"/>
          </p:cNvSpPr>
          <p:nvPr/>
        </p:nvSpPr>
        <p:spPr bwMode="auto">
          <a:xfrm>
            <a:off x="3786188" y="28956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63496" name="图片 911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301750"/>
            <a:ext cx="31242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91" name="对象 91143"/>
          <p:cNvGraphicFramePr>
            <a:graphicFrameLocks noChangeAspect="1"/>
          </p:cNvGraphicFramePr>
          <p:nvPr/>
        </p:nvGraphicFramePr>
        <p:xfrm>
          <a:off x="685800" y="3952875"/>
          <a:ext cx="1352550" cy="460375"/>
        </p:xfrm>
        <a:graphic>
          <a:graphicData uri="http://schemas.openxmlformats.org/presentationml/2006/ole">
            <p:oleObj spid="_x0000_s63491" r:id="rId5" imgW="598766" imgH="203682" progId="Equation.3">
              <p:embed/>
            </p:oleObj>
          </a:graphicData>
        </a:graphic>
      </p:graphicFrame>
      <p:sp>
        <p:nvSpPr>
          <p:cNvPr id="63497" name="直接连接符 91144"/>
          <p:cNvSpPr>
            <a:spLocks noChangeShapeType="1"/>
          </p:cNvSpPr>
          <p:nvPr/>
        </p:nvSpPr>
        <p:spPr bwMode="auto">
          <a:xfrm>
            <a:off x="533400" y="4562475"/>
            <a:ext cx="1600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8" name="矩形 91145"/>
          <p:cNvSpPr>
            <a:spLocks noChangeArrowheads="1"/>
          </p:cNvSpPr>
          <p:nvPr/>
        </p:nvSpPr>
        <p:spPr bwMode="auto">
          <a:xfrm>
            <a:off x="1143000" y="27479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3300"/>
                </a:solidFill>
                <a:latin typeface="Tahoma" pitchFamily="34" charset="0"/>
              </a:rPr>
              <a:t>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对象 92161"/>
          <p:cNvGraphicFramePr>
            <a:graphicFrameLocks noChangeAspect="1"/>
          </p:cNvGraphicFramePr>
          <p:nvPr/>
        </p:nvGraphicFramePr>
        <p:xfrm>
          <a:off x="828675" y="1485900"/>
          <a:ext cx="5006975" cy="1266825"/>
        </p:xfrm>
        <a:graphic>
          <a:graphicData uri="http://schemas.openxmlformats.org/presentationml/2006/ole">
            <p:oleObj spid="_x0000_s64514" r:id="rId3" imgW="1904760" imgH="482400" progId="Equation.3">
              <p:embed/>
            </p:oleObj>
          </a:graphicData>
        </a:graphic>
      </p:graphicFrame>
      <p:graphicFrame>
        <p:nvGraphicFramePr>
          <p:cNvPr id="64515" name="对象 92162"/>
          <p:cNvGraphicFramePr>
            <a:graphicFrameLocks noChangeAspect="1"/>
          </p:cNvGraphicFramePr>
          <p:nvPr/>
        </p:nvGraphicFramePr>
        <p:xfrm>
          <a:off x="619125" y="3352800"/>
          <a:ext cx="7880350" cy="2740025"/>
        </p:xfrm>
        <a:graphic>
          <a:graphicData uri="http://schemas.openxmlformats.org/presentationml/2006/ole">
            <p:oleObj spid="_x0000_s64515" r:id="rId4" imgW="3389429" imgH="1180588" progId="Equation.3">
              <p:embed/>
            </p:oleObj>
          </a:graphicData>
        </a:graphic>
      </p:graphicFrame>
      <p:graphicFrame>
        <p:nvGraphicFramePr>
          <p:cNvPr id="64516" name="对象 92163"/>
          <p:cNvGraphicFramePr>
            <a:graphicFrameLocks noChangeAspect="1"/>
          </p:cNvGraphicFramePr>
          <p:nvPr/>
        </p:nvGraphicFramePr>
        <p:xfrm>
          <a:off x="6553200" y="1981200"/>
          <a:ext cx="2386013" cy="682625"/>
        </p:xfrm>
        <a:graphic>
          <a:graphicData uri="http://schemas.openxmlformats.org/presentationml/2006/ole">
            <p:oleObj spid="_x0000_s64516" r:id="rId5" imgW="981237" imgH="280353" progId="Equation.3">
              <p:embed/>
            </p:oleObj>
          </a:graphicData>
        </a:graphic>
      </p:graphicFrame>
      <p:sp>
        <p:nvSpPr>
          <p:cNvPr id="64517" name="直接连接符 92164"/>
          <p:cNvSpPr>
            <a:spLocks noChangeShapeType="1"/>
          </p:cNvSpPr>
          <p:nvPr/>
        </p:nvSpPr>
        <p:spPr bwMode="auto">
          <a:xfrm>
            <a:off x="5943600" y="2362200"/>
            <a:ext cx="609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6" name="矩形 92165"/>
          <p:cNvSpPr/>
          <p:nvPr/>
        </p:nvSpPr>
        <p:spPr>
          <a:xfrm>
            <a:off x="381000" y="592138"/>
            <a:ext cx="4191000" cy="517525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8-7 椭圆截面杆的扭转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对象 93185"/>
          <p:cNvGraphicFramePr>
            <a:graphicFrameLocks noChangeAspect="1"/>
          </p:cNvGraphicFramePr>
          <p:nvPr/>
        </p:nvGraphicFramePr>
        <p:xfrm>
          <a:off x="1619250" y="1268413"/>
          <a:ext cx="2952750" cy="1785937"/>
        </p:xfrm>
        <a:graphic>
          <a:graphicData uri="http://schemas.openxmlformats.org/presentationml/2006/ole">
            <p:oleObj spid="_x0000_s65538" r:id="rId3" imgW="1516654" imgH="917652" progId="Equation.3">
              <p:embed/>
            </p:oleObj>
          </a:graphicData>
        </a:graphic>
      </p:graphicFrame>
      <p:graphicFrame>
        <p:nvGraphicFramePr>
          <p:cNvPr id="65539" name="对象 93186"/>
          <p:cNvGraphicFramePr>
            <a:graphicFrameLocks noChangeAspect="1"/>
          </p:cNvGraphicFramePr>
          <p:nvPr/>
        </p:nvGraphicFramePr>
        <p:xfrm>
          <a:off x="1619250" y="3054350"/>
          <a:ext cx="4464050" cy="923925"/>
        </p:xfrm>
        <a:graphic>
          <a:graphicData uri="http://schemas.openxmlformats.org/presentationml/2006/ole">
            <p:oleObj spid="_x0000_s65539" r:id="rId4" imgW="1904174" imgH="393529" progId="Equation.3">
              <p:embed/>
            </p:oleObj>
          </a:graphicData>
        </a:graphic>
      </p:graphicFrame>
      <p:sp>
        <p:nvSpPr>
          <p:cNvPr id="93188" name="矩形 93187"/>
          <p:cNvSpPr/>
          <p:nvPr/>
        </p:nvSpPr>
        <p:spPr>
          <a:xfrm>
            <a:off x="381000" y="592138"/>
            <a:ext cx="4191000" cy="517525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8-7 椭圆截面杆的扭转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5540" name="对象 93188"/>
          <p:cNvGraphicFramePr>
            <a:graphicFrameLocks noChangeAspect="1"/>
          </p:cNvGraphicFramePr>
          <p:nvPr/>
        </p:nvGraphicFramePr>
        <p:xfrm>
          <a:off x="1620838" y="3978275"/>
          <a:ext cx="5111750" cy="1231900"/>
        </p:xfrm>
        <a:graphic>
          <a:graphicData uri="http://schemas.openxmlformats.org/presentationml/2006/ole">
            <p:oleObj spid="_x0000_s65540" r:id="rId5" imgW="2158063" imgH="520474" progId="Equation.3">
              <p:embed/>
            </p:oleObj>
          </a:graphicData>
        </a:graphic>
      </p:graphicFrame>
      <p:sp>
        <p:nvSpPr>
          <p:cNvPr id="65543" name="文本框 93189"/>
          <p:cNvSpPr txBox="1">
            <a:spLocks noChangeArrowheads="1"/>
          </p:cNvSpPr>
          <p:nvPr/>
        </p:nvSpPr>
        <p:spPr bwMode="auto">
          <a:xfrm>
            <a:off x="452438" y="3978275"/>
            <a:ext cx="1382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Tahoma" pitchFamily="34" charset="0"/>
                <a:ea typeface="华文新魏" pitchFamily="2" charset="-122"/>
              </a:rPr>
              <a:t>切应力合力</a:t>
            </a:r>
          </a:p>
        </p:txBody>
      </p:sp>
      <p:graphicFrame>
        <p:nvGraphicFramePr>
          <p:cNvPr id="65541" name="对象 93190"/>
          <p:cNvGraphicFramePr>
            <a:graphicFrameLocks noChangeAspect="1"/>
          </p:cNvGraphicFramePr>
          <p:nvPr/>
        </p:nvGraphicFramePr>
        <p:xfrm>
          <a:off x="3492500" y="5372100"/>
          <a:ext cx="3240088" cy="938213"/>
        </p:xfrm>
        <a:graphic>
          <a:graphicData uri="http://schemas.openxmlformats.org/presentationml/2006/ole">
            <p:oleObj spid="_x0000_s65541" r:id="rId6" imgW="1364229" imgH="395244" progId="Equation.3">
              <p:embed/>
            </p:oleObj>
          </a:graphicData>
        </a:graphic>
      </p:graphicFrame>
      <p:sp>
        <p:nvSpPr>
          <p:cNvPr id="65544" name="文本框 93191"/>
          <p:cNvSpPr txBox="1">
            <a:spLocks noChangeArrowheads="1"/>
          </p:cNvSpPr>
          <p:nvPr/>
        </p:nvSpPr>
        <p:spPr bwMode="auto">
          <a:xfrm>
            <a:off x="365125" y="5372100"/>
            <a:ext cx="2838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用薄膜比拟，可确定最大切应力在</a:t>
            </a:r>
            <a:r>
              <a:rPr lang="en-US" altLang="zh-CN" sz="2000" b="1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点和</a:t>
            </a:r>
            <a:r>
              <a:rPr lang="en-US" altLang="zh-CN" sz="2000" b="1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点</a:t>
            </a:r>
          </a:p>
        </p:txBody>
      </p:sp>
      <p:sp>
        <p:nvSpPr>
          <p:cNvPr id="65545" name="文本框 93192"/>
          <p:cNvSpPr txBox="1">
            <a:spLocks noChangeArrowheads="1"/>
          </p:cNvSpPr>
          <p:nvPr/>
        </p:nvSpPr>
        <p:spPr bwMode="auto">
          <a:xfrm>
            <a:off x="6732588" y="3213100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（8-25）</a:t>
            </a:r>
          </a:p>
        </p:txBody>
      </p:sp>
      <p:sp>
        <p:nvSpPr>
          <p:cNvPr id="65546" name="文本框 93193"/>
          <p:cNvSpPr txBox="1">
            <a:spLocks noChangeArrowheads="1"/>
          </p:cNvSpPr>
          <p:nvPr/>
        </p:nvSpPr>
        <p:spPr bwMode="auto">
          <a:xfrm>
            <a:off x="6877050" y="3995738"/>
            <a:ext cx="163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（8-26）</a:t>
            </a:r>
          </a:p>
        </p:txBody>
      </p:sp>
      <p:sp>
        <p:nvSpPr>
          <p:cNvPr id="65547" name="文本框 93194"/>
          <p:cNvSpPr txBox="1">
            <a:spLocks noChangeArrowheads="1"/>
          </p:cNvSpPr>
          <p:nvPr/>
        </p:nvSpPr>
        <p:spPr bwMode="auto">
          <a:xfrm>
            <a:off x="7092950" y="5614988"/>
            <a:ext cx="163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（8-27）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对象 94209"/>
          <p:cNvGraphicFramePr>
            <a:graphicFrameLocks noChangeAspect="1"/>
          </p:cNvGraphicFramePr>
          <p:nvPr/>
        </p:nvGraphicFramePr>
        <p:xfrm>
          <a:off x="2819400" y="1370013"/>
          <a:ext cx="3273425" cy="906462"/>
        </p:xfrm>
        <a:graphic>
          <a:graphicData uri="http://schemas.openxmlformats.org/presentationml/2006/ole">
            <p:oleObj spid="_x0000_s66562" r:id="rId3" imgW="1511300" imgH="419100" progId="Equation.3">
              <p:embed/>
            </p:oleObj>
          </a:graphicData>
        </a:graphic>
      </p:graphicFrame>
      <p:sp>
        <p:nvSpPr>
          <p:cNvPr id="66566" name="矩形 94210"/>
          <p:cNvSpPr>
            <a:spLocks noChangeArrowheads="1"/>
          </p:cNvSpPr>
          <p:nvPr/>
        </p:nvSpPr>
        <p:spPr bwMode="auto">
          <a:xfrm>
            <a:off x="468313" y="1425575"/>
            <a:ext cx="20875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3300"/>
                </a:solidFill>
                <a:latin typeface="Tahoma" pitchFamily="34" charset="0"/>
                <a:ea typeface="华文新魏" pitchFamily="2" charset="-122"/>
              </a:rPr>
              <a:t>变形和位移</a:t>
            </a:r>
          </a:p>
        </p:txBody>
      </p:sp>
      <p:graphicFrame>
        <p:nvGraphicFramePr>
          <p:cNvPr id="66563" name="对象 94211"/>
          <p:cNvGraphicFramePr>
            <a:graphicFrameLocks noChangeAspect="1"/>
          </p:cNvGraphicFramePr>
          <p:nvPr/>
        </p:nvGraphicFramePr>
        <p:xfrm>
          <a:off x="3124200" y="2435225"/>
          <a:ext cx="3717925" cy="2217738"/>
        </p:xfrm>
        <a:graphic>
          <a:graphicData uri="http://schemas.openxmlformats.org/presentationml/2006/ole">
            <p:oleObj spid="_x0000_s66563" r:id="rId4" imgW="1453478" imgH="866987" progId="Equation.3">
              <p:embed/>
            </p:oleObj>
          </a:graphicData>
        </a:graphic>
      </p:graphicFrame>
      <p:graphicFrame>
        <p:nvGraphicFramePr>
          <p:cNvPr id="66564" name="对象 94212"/>
          <p:cNvGraphicFramePr>
            <a:graphicFrameLocks noChangeAspect="1"/>
          </p:cNvGraphicFramePr>
          <p:nvPr/>
        </p:nvGraphicFramePr>
        <p:xfrm>
          <a:off x="914400" y="2816225"/>
          <a:ext cx="1676400" cy="1117600"/>
        </p:xfrm>
        <a:graphic>
          <a:graphicData uri="http://schemas.openxmlformats.org/presentationml/2006/ole">
            <p:oleObj spid="_x0000_s66564" r:id="rId5" imgW="611724" imgH="407816" progId="Equation.3">
              <p:embed/>
            </p:oleObj>
          </a:graphicData>
        </a:graphic>
      </p:graphicFrame>
      <p:sp>
        <p:nvSpPr>
          <p:cNvPr id="66567" name="直接连接符 94213"/>
          <p:cNvSpPr>
            <a:spLocks noChangeShapeType="1"/>
          </p:cNvSpPr>
          <p:nvPr/>
        </p:nvSpPr>
        <p:spPr bwMode="auto">
          <a:xfrm>
            <a:off x="914400" y="4111625"/>
            <a:ext cx="1600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65" name="对象 94214"/>
          <p:cNvGraphicFramePr>
            <a:graphicFrameLocks noChangeAspect="1"/>
          </p:cNvGraphicFramePr>
          <p:nvPr/>
        </p:nvGraphicFramePr>
        <p:xfrm>
          <a:off x="1676400" y="4941888"/>
          <a:ext cx="5165725" cy="898525"/>
        </p:xfrm>
        <a:graphic>
          <a:graphicData uri="http://schemas.openxmlformats.org/presentationml/2006/ole">
            <p:oleObj spid="_x0000_s66565" r:id="rId6" imgW="2412720" imgH="419040" progId="Equation.3">
              <p:embed/>
            </p:oleObj>
          </a:graphicData>
        </a:graphic>
      </p:graphicFrame>
      <p:sp>
        <p:nvSpPr>
          <p:cNvPr id="94216" name="矩形 94215"/>
          <p:cNvSpPr/>
          <p:nvPr/>
        </p:nvSpPr>
        <p:spPr>
          <a:xfrm>
            <a:off x="381000" y="592138"/>
            <a:ext cx="4191000" cy="517525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8-7 椭圆截面杆的扭转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9" name="文本框 94216"/>
          <p:cNvSpPr txBox="1">
            <a:spLocks noChangeArrowheads="1"/>
          </p:cNvSpPr>
          <p:nvPr/>
        </p:nvSpPr>
        <p:spPr bwMode="auto">
          <a:xfrm>
            <a:off x="6842125" y="1485900"/>
            <a:ext cx="163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（8-28）</a:t>
            </a:r>
          </a:p>
        </p:txBody>
      </p:sp>
      <p:sp>
        <p:nvSpPr>
          <p:cNvPr id="66570" name="文本框 94217"/>
          <p:cNvSpPr txBox="1">
            <a:spLocks noChangeArrowheads="1"/>
          </p:cNvSpPr>
          <p:nvPr/>
        </p:nvSpPr>
        <p:spPr bwMode="auto">
          <a:xfrm>
            <a:off x="7164388" y="2587625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（8-29）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对象 95233"/>
          <p:cNvGraphicFramePr>
            <a:graphicFrameLocks noChangeAspect="1"/>
          </p:cNvGraphicFramePr>
          <p:nvPr/>
        </p:nvGraphicFramePr>
        <p:xfrm>
          <a:off x="611188" y="1268413"/>
          <a:ext cx="6192837" cy="1011237"/>
        </p:xfrm>
        <a:graphic>
          <a:graphicData uri="http://schemas.openxmlformats.org/presentationml/2006/ole">
            <p:oleObj spid="_x0000_s67586" r:id="rId3" imgW="2716621" imgH="444307" progId="Equation.3">
              <p:embed/>
            </p:oleObj>
          </a:graphicData>
        </a:graphic>
      </p:graphicFrame>
      <p:sp>
        <p:nvSpPr>
          <p:cNvPr id="95235" name="矩形 95234"/>
          <p:cNvSpPr/>
          <p:nvPr/>
        </p:nvSpPr>
        <p:spPr>
          <a:xfrm>
            <a:off x="381000" y="592138"/>
            <a:ext cx="4191000" cy="517525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8-7 椭圆截面杆的扭转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7587" name="对象 95235"/>
          <p:cNvGraphicFramePr>
            <a:graphicFrameLocks noChangeAspect="1"/>
          </p:cNvGraphicFramePr>
          <p:nvPr/>
        </p:nvGraphicFramePr>
        <p:xfrm>
          <a:off x="577850" y="2270125"/>
          <a:ext cx="4464050" cy="3262313"/>
        </p:xfrm>
        <a:graphic>
          <a:graphicData uri="http://schemas.openxmlformats.org/presentationml/2006/ole">
            <p:oleObj spid="_x0000_s67587" r:id="rId4" imgW="1752480" imgH="1282680" progId="Equation.3">
              <p:embed/>
            </p:oleObj>
          </a:graphicData>
        </a:graphic>
      </p:graphicFrame>
      <p:sp>
        <p:nvSpPr>
          <p:cNvPr id="67589" name="直接连接符 95236"/>
          <p:cNvSpPr>
            <a:spLocks noChangeShapeType="1"/>
          </p:cNvSpPr>
          <p:nvPr/>
        </p:nvSpPr>
        <p:spPr bwMode="auto">
          <a:xfrm>
            <a:off x="3898900" y="3138488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0" name="直接连接符 95237"/>
          <p:cNvSpPr>
            <a:spLocks noChangeShapeType="1"/>
          </p:cNvSpPr>
          <p:nvPr/>
        </p:nvSpPr>
        <p:spPr bwMode="auto">
          <a:xfrm>
            <a:off x="3898900" y="4281488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1" name="文本框 95238"/>
          <p:cNvSpPr txBox="1">
            <a:spLocks noChangeArrowheads="1"/>
          </p:cNvSpPr>
          <p:nvPr/>
        </p:nvSpPr>
        <p:spPr bwMode="auto">
          <a:xfrm>
            <a:off x="5724525" y="2343150"/>
            <a:ext cx="251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Tahoma" pitchFamily="34" charset="0"/>
              </a:rPr>
              <a:t>等同于同一常数，表示刚体位移，不计</a:t>
            </a:r>
          </a:p>
        </p:txBody>
      </p:sp>
      <p:sp>
        <p:nvSpPr>
          <p:cNvPr id="67592" name="直接连接符 95239"/>
          <p:cNvSpPr>
            <a:spLocks noChangeShapeType="1"/>
          </p:cNvSpPr>
          <p:nvPr/>
        </p:nvSpPr>
        <p:spPr bwMode="auto">
          <a:xfrm flipH="1">
            <a:off x="5041900" y="2708275"/>
            <a:ext cx="682625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3" name="直接连接符 95240"/>
          <p:cNvSpPr>
            <a:spLocks noChangeShapeType="1"/>
          </p:cNvSpPr>
          <p:nvPr/>
        </p:nvSpPr>
        <p:spPr bwMode="auto">
          <a:xfrm flipH="1">
            <a:off x="5041900" y="2703513"/>
            <a:ext cx="682625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594" name="图片 9524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3067050"/>
            <a:ext cx="32766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5" name="直接连接符 95242"/>
          <p:cNvSpPr>
            <a:spLocks noChangeShapeType="1"/>
          </p:cNvSpPr>
          <p:nvPr/>
        </p:nvSpPr>
        <p:spPr bwMode="auto">
          <a:xfrm>
            <a:off x="4203700" y="501015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6" name="文本框 95243"/>
          <p:cNvSpPr txBox="1">
            <a:spLocks noChangeArrowheads="1"/>
          </p:cNvSpPr>
          <p:nvPr/>
        </p:nvSpPr>
        <p:spPr bwMode="auto">
          <a:xfrm>
            <a:off x="2749550" y="5656263"/>
            <a:ext cx="2036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en-US" sz="2400" b="1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圆截面杆</a:t>
            </a:r>
          </a:p>
        </p:txBody>
      </p:sp>
      <p:sp>
        <p:nvSpPr>
          <p:cNvPr id="67597" name="文本框 95244"/>
          <p:cNvSpPr txBox="1">
            <a:spLocks noChangeArrowheads="1"/>
          </p:cNvSpPr>
          <p:nvPr/>
        </p:nvSpPr>
        <p:spPr bwMode="auto">
          <a:xfrm>
            <a:off x="4149725" y="5000625"/>
            <a:ext cx="163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（8-30）</a:t>
            </a:r>
          </a:p>
        </p:txBody>
      </p:sp>
      <p:sp>
        <p:nvSpPr>
          <p:cNvPr id="67598" name="文本框 95243"/>
          <p:cNvSpPr txBox="1">
            <a:spLocks noChangeArrowheads="1"/>
          </p:cNvSpPr>
          <p:nvPr/>
        </p:nvSpPr>
        <p:spPr bwMode="auto">
          <a:xfrm>
            <a:off x="857250" y="5656263"/>
            <a:ext cx="2135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a=b</a:t>
            </a:r>
            <a:r>
              <a:rPr lang="zh-CN" altLang="en-US" sz="24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时，</a:t>
            </a:r>
            <a:r>
              <a:rPr lang="en-US" altLang="zh-CN" sz="24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</a:t>
            </a:r>
            <a:r>
              <a:rPr lang="en-US" altLang="zh-CN" sz="24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=0</a:t>
            </a:r>
            <a:endParaRPr lang="zh-CN" altLang="en-US" sz="2400" b="1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1457325" y="2362200"/>
          <a:ext cx="6838950" cy="622300"/>
        </p:xfrm>
        <a:graphic>
          <a:graphicData uri="http://schemas.openxmlformats.org/presentationml/2006/ole">
            <p:oleObj spid="_x0000_s5122" r:id="rId3" imgW="2653148" imgH="241195" progId="Equation.3">
              <p:embed/>
            </p:oleObj>
          </a:graphicData>
        </a:graphic>
      </p:graphicFrame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609600" y="1657350"/>
          <a:ext cx="1276350" cy="531813"/>
        </p:xfrm>
        <a:graphic>
          <a:graphicData uri="http://schemas.openxmlformats.org/presentationml/2006/ole">
            <p:oleObj spid="_x0000_s5123" r:id="rId4" imgW="613863" imgH="255776" progId="Equation.3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072063" y="1428750"/>
            <a:ext cx="1395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斜面的</a:t>
            </a:r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面积</a:t>
            </a:r>
            <a:r>
              <a:rPr lang="zh-CN" altLang="en-US" sz="11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943600" y="1828800"/>
            <a:ext cx="22860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000875" y="1211263"/>
            <a:ext cx="1752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四面体</a:t>
            </a:r>
            <a:r>
              <a:rPr lang="en-US" altLang="zh-CN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PABC </a:t>
            </a:r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的体积</a:t>
            </a: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7572375" y="1828800"/>
            <a:ext cx="7620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467600" y="34290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高一阶的微量</a:t>
            </a: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393" name="对象 16392"/>
          <p:cNvGraphicFramePr>
            <a:graphicFrameLocks noChangeAspect="1"/>
          </p:cNvGraphicFramePr>
          <p:nvPr/>
        </p:nvGraphicFramePr>
        <p:xfrm>
          <a:off x="2762250" y="4075113"/>
          <a:ext cx="3748088" cy="1855787"/>
        </p:xfrm>
        <a:graphic>
          <a:graphicData uri="http://schemas.openxmlformats.org/presentationml/2006/ole">
            <p:oleObj spid="_x0000_s5124" r:id="rId5" imgW="1485900" imgH="736600" progId="Equation.3">
              <p:embed/>
            </p:oleObj>
          </a:graphicData>
        </a:graphic>
      </p:graphicFrame>
      <p:graphicFrame>
        <p:nvGraphicFramePr>
          <p:cNvPr id="16394" name="对象 16393"/>
          <p:cNvGraphicFramePr>
            <a:graphicFrameLocks noChangeAspect="1"/>
          </p:cNvGraphicFramePr>
          <p:nvPr/>
        </p:nvGraphicFramePr>
        <p:xfrm>
          <a:off x="2643188" y="3189288"/>
          <a:ext cx="3429000" cy="596900"/>
        </p:xfrm>
        <a:graphic>
          <a:graphicData uri="http://schemas.openxmlformats.org/presentationml/2006/ole">
            <p:oleObj spid="_x0000_s5125" r:id="rId6" imgW="1394590" imgH="243094" progId="Equation.3">
              <p:embed/>
            </p:oleObj>
          </a:graphicData>
        </a:graphic>
      </p:graphicFrame>
      <p:graphicFrame>
        <p:nvGraphicFramePr>
          <p:cNvPr id="16395" name="对象 16394"/>
          <p:cNvGraphicFramePr>
            <a:graphicFrameLocks noChangeAspect="1"/>
          </p:cNvGraphicFramePr>
          <p:nvPr/>
        </p:nvGraphicFramePr>
        <p:xfrm>
          <a:off x="928688" y="4786313"/>
          <a:ext cx="1143000" cy="476250"/>
        </p:xfrm>
        <a:graphic>
          <a:graphicData uri="http://schemas.openxmlformats.org/presentationml/2006/ole">
            <p:oleObj spid="_x0000_s5126" r:id="rId7" imgW="613863" imgH="255776" progId="Equation.3">
              <p:embed/>
            </p:oleObj>
          </a:graphicData>
        </a:graphic>
      </p:graphicFrame>
      <p:graphicFrame>
        <p:nvGraphicFramePr>
          <p:cNvPr id="16396" name="对象 16395"/>
          <p:cNvGraphicFramePr>
            <a:graphicFrameLocks noChangeAspect="1"/>
          </p:cNvGraphicFramePr>
          <p:nvPr/>
        </p:nvGraphicFramePr>
        <p:xfrm>
          <a:off x="928688" y="5472113"/>
          <a:ext cx="1143000" cy="476250"/>
        </p:xfrm>
        <a:graphic>
          <a:graphicData uri="http://schemas.openxmlformats.org/presentationml/2006/ole">
            <p:oleObj spid="_x0000_s5127" r:id="rId8" imgW="613863" imgH="255776" progId="Equation.3">
              <p:embed/>
            </p:oleObj>
          </a:graphicData>
        </a:graphic>
      </p:graphicFrame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2166938" y="4932363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2166938" y="5618163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7467600" y="53340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(7-2)</a:t>
            </a:r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H="1" flipV="1">
            <a:off x="7277100" y="2928938"/>
            <a:ext cx="15240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2"/>
          <p:cNvSpPr/>
          <p:nvPr/>
        </p:nvSpPr>
        <p:spPr>
          <a:xfrm>
            <a:off x="381000" y="690563"/>
            <a:ext cx="44958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-2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一点的应力</a:t>
            </a:r>
            <a:r>
              <a:rPr lang="zh-CN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状态 </a:t>
            </a:r>
            <a:endParaRPr lang="zh-CN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28925" y="1800225"/>
            <a:ext cx="34861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57500" y="1843088"/>
            <a:ext cx="3429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67025" y="1828800"/>
            <a:ext cx="34099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/>
      <p:bldP spid="16389" grpId="0" animBg="1"/>
      <p:bldP spid="16390" grpId="0"/>
      <p:bldP spid="16391" grpId="0" animBg="1"/>
      <p:bldP spid="16392" grpId="0" bldLvl="0"/>
      <p:bldP spid="16392" grpId="1"/>
      <p:bldP spid="16397" grpId="0" animBg="1"/>
      <p:bldP spid="16398" grpId="0" animBg="1"/>
      <p:bldP spid="16399" grpId="0" bldLvl="0"/>
      <p:bldP spid="16400" grpId="0" animBg="1"/>
      <p:bldP spid="16400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对象 96257"/>
          <p:cNvGraphicFramePr>
            <a:graphicFrameLocks noChangeAspect="1"/>
          </p:cNvGraphicFramePr>
          <p:nvPr/>
        </p:nvGraphicFramePr>
        <p:xfrm>
          <a:off x="3498850" y="3765550"/>
          <a:ext cx="4175125" cy="2232025"/>
        </p:xfrm>
        <a:graphic>
          <a:graphicData uri="http://schemas.openxmlformats.org/presentationml/2006/ole">
            <p:oleObj spid="_x0000_s68610" r:id="rId3" imgW="1803240" imgH="965160" progId="Equation.3">
              <p:embed/>
            </p:oleObj>
          </a:graphicData>
        </a:graphic>
      </p:graphicFrame>
      <p:sp>
        <p:nvSpPr>
          <p:cNvPr id="96259" name="矩形 96258"/>
          <p:cNvSpPr/>
          <p:nvPr/>
        </p:nvSpPr>
        <p:spPr>
          <a:xfrm>
            <a:off x="381000" y="579438"/>
            <a:ext cx="4214813" cy="517525"/>
          </a:xfrm>
          <a:prstGeom prst="rect">
            <a:avLst/>
          </a:prstGeom>
          <a:solidFill>
            <a:srgbClr val="99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8-8 矩形截面杆的扭转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6" name="矩形 96259"/>
          <p:cNvSpPr>
            <a:spLocks noChangeArrowheads="1"/>
          </p:cNvSpPr>
          <p:nvPr/>
        </p:nvSpPr>
        <p:spPr bwMode="auto">
          <a:xfrm>
            <a:off x="3776663" y="29337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68617" name="图片 962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190625"/>
            <a:ext cx="3948113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8611" name="对象 96261"/>
          <p:cNvGraphicFramePr>
            <a:graphicFrameLocks noChangeAspect="1"/>
          </p:cNvGraphicFramePr>
          <p:nvPr/>
        </p:nvGraphicFramePr>
        <p:xfrm>
          <a:off x="914400" y="3155950"/>
          <a:ext cx="1354138" cy="987425"/>
        </p:xfrm>
        <a:graphic>
          <a:graphicData uri="http://schemas.openxmlformats.org/presentationml/2006/ole">
            <p:oleObj spid="_x0000_s68611" r:id="rId5" imgW="611647" imgH="445820" progId="Equation.3">
              <p:embed/>
            </p:oleObj>
          </a:graphicData>
        </a:graphic>
      </p:graphicFrame>
      <p:sp>
        <p:nvSpPr>
          <p:cNvPr id="68618" name="文本框 96262"/>
          <p:cNvSpPr txBox="1">
            <a:spLocks noChangeArrowheads="1"/>
          </p:cNvSpPr>
          <p:nvPr/>
        </p:nvSpPr>
        <p:spPr bwMode="auto">
          <a:xfrm>
            <a:off x="914400" y="1295400"/>
            <a:ext cx="1354138" cy="57943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i="1">
                <a:latin typeface="Tahoma" pitchFamily="34" charset="0"/>
              </a:rPr>
              <a:t>a </a:t>
            </a:r>
            <a:r>
              <a:rPr lang="en-US" altLang="zh-CN" sz="3200">
                <a:latin typeface="Tahoma" pitchFamily="34" charset="0"/>
                <a:sym typeface="Symbol" pitchFamily="18" charset="2"/>
              </a:rPr>
              <a:t> </a:t>
            </a:r>
            <a:r>
              <a:rPr lang="en-US" altLang="zh-CN" sz="3200" i="1">
                <a:latin typeface="Tahoma" pitchFamily="34" charset="0"/>
                <a:sym typeface="Symbol" pitchFamily="18" charset="2"/>
              </a:rPr>
              <a:t>b</a:t>
            </a:r>
            <a:endParaRPr lang="en-US" altLang="zh-CN" sz="3200" i="1">
              <a:latin typeface="Tahoma" pitchFamily="34" charset="0"/>
            </a:endParaRPr>
          </a:p>
        </p:txBody>
      </p:sp>
      <p:graphicFrame>
        <p:nvGraphicFramePr>
          <p:cNvPr id="68612" name="对象 96263"/>
          <p:cNvGraphicFramePr>
            <a:graphicFrameLocks noChangeAspect="1"/>
          </p:cNvGraphicFramePr>
          <p:nvPr/>
        </p:nvGraphicFramePr>
        <p:xfrm>
          <a:off x="914400" y="2057400"/>
          <a:ext cx="2862263" cy="936625"/>
        </p:xfrm>
        <a:graphic>
          <a:graphicData uri="http://schemas.openxmlformats.org/presentationml/2006/ole">
            <p:oleObj spid="_x0000_s68612" r:id="rId6" imgW="1287241" imgH="420530" progId="Equation.3">
              <p:embed/>
            </p:oleObj>
          </a:graphicData>
        </a:graphic>
      </p:graphicFrame>
      <p:graphicFrame>
        <p:nvGraphicFramePr>
          <p:cNvPr id="68613" name="对象 96264"/>
          <p:cNvGraphicFramePr>
            <a:graphicFrameLocks noChangeAspect="1"/>
          </p:cNvGraphicFramePr>
          <p:nvPr/>
        </p:nvGraphicFramePr>
        <p:xfrm>
          <a:off x="396875" y="4295775"/>
          <a:ext cx="1035050" cy="352425"/>
        </p:xfrm>
        <a:graphic>
          <a:graphicData uri="http://schemas.openxmlformats.org/presentationml/2006/ole">
            <p:oleObj spid="_x0000_s68613" r:id="rId7" imgW="599002" imgH="203762" progId="Equation.3">
              <p:embed/>
            </p:oleObj>
          </a:graphicData>
        </a:graphic>
      </p:graphicFrame>
      <p:sp>
        <p:nvSpPr>
          <p:cNvPr id="68619" name="直接连接符 96265"/>
          <p:cNvSpPr>
            <a:spLocks noChangeShapeType="1"/>
          </p:cNvSpPr>
          <p:nvPr/>
        </p:nvSpPr>
        <p:spPr bwMode="auto">
          <a:xfrm flipV="1">
            <a:off x="685800" y="39909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7" name="文本框 96266"/>
          <p:cNvSpPr txBox="1"/>
          <p:nvPr/>
        </p:nvSpPr>
        <p:spPr>
          <a:xfrm>
            <a:off x="7740650" y="4797425"/>
            <a:ext cx="11509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noProof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抛物线</a:t>
            </a:r>
            <a:endParaRPr lang="zh-CN" altLang="en-US" b="1" noProof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68621" name="直接连接符 96267"/>
          <p:cNvSpPr>
            <a:spLocks noChangeShapeType="1"/>
          </p:cNvSpPr>
          <p:nvPr/>
        </p:nvSpPr>
        <p:spPr bwMode="auto">
          <a:xfrm flipH="1" flipV="1">
            <a:off x="6516688" y="4581525"/>
            <a:ext cx="1157287" cy="4333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14" name="对象 96268"/>
          <p:cNvGraphicFramePr>
            <a:graphicFrameLocks noChangeAspect="1"/>
          </p:cNvGraphicFramePr>
          <p:nvPr/>
        </p:nvGraphicFramePr>
        <p:xfrm>
          <a:off x="381000" y="5254625"/>
          <a:ext cx="3052763" cy="479425"/>
        </p:xfrm>
        <a:graphic>
          <a:graphicData uri="http://schemas.openxmlformats.org/presentationml/2006/ole">
            <p:oleObj spid="_x0000_s68614" r:id="rId8" imgW="1529299" imgH="24205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对象 97281"/>
          <p:cNvGraphicFramePr>
            <a:graphicFrameLocks noChangeAspect="1"/>
          </p:cNvGraphicFramePr>
          <p:nvPr/>
        </p:nvGraphicFramePr>
        <p:xfrm>
          <a:off x="1066800" y="2220913"/>
          <a:ext cx="5449888" cy="992187"/>
        </p:xfrm>
        <a:graphic>
          <a:graphicData uri="http://schemas.openxmlformats.org/presentationml/2006/ole">
            <p:oleObj spid="_x0000_s69634" r:id="rId3" imgW="2298700" imgH="419100" progId="Equation.3">
              <p:embed/>
            </p:oleObj>
          </a:graphicData>
        </a:graphic>
      </p:graphicFrame>
      <p:graphicFrame>
        <p:nvGraphicFramePr>
          <p:cNvPr id="69635" name="对象 97282"/>
          <p:cNvGraphicFramePr>
            <a:graphicFrameLocks noChangeAspect="1"/>
          </p:cNvGraphicFramePr>
          <p:nvPr/>
        </p:nvGraphicFramePr>
        <p:xfrm>
          <a:off x="1066800" y="1196975"/>
          <a:ext cx="4513263" cy="1025525"/>
        </p:xfrm>
        <a:graphic>
          <a:graphicData uri="http://schemas.openxmlformats.org/presentationml/2006/ole">
            <p:oleObj spid="_x0000_s69635" r:id="rId4" imgW="2120760" imgH="482400" progId="Equation.3">
              <p:embed/>
            </p:oleObj>
          </a:graphicData>
        </a:graphic>
      </p:graphicFrame>
      <p:graphicFrame>
        <p:nvGraphicFramePr>
          <p:cNvPr id="69636" name="对象 97283"/>
          <p:cNvGraphicFramePr>
            <a:graphicFrameLocks noChangeAspect="1"/>
          </p:cNvGraphicFramePr>
          <p:nvPr/>
        </p:nvGraphicFramePr>
        <p:xfrm>
          <a:off x="3440113" y="3330575"/>
          <a:ext cx="2819400" cy="823913"/>
        </p:xfrm>
        <a:graphic>
          <a:graphicData uri="http://schemas.openxmlformats.org/presentationml/2006/ole">
            <p:oleObj spid="_x0000_s69636" r:id="rId5" imgW="1351479" imgH="395244" progId="Equation.3">
              <p:embed/>
            </p:oleObj>
          </a:graphicData>
        </a:graphic>
      </p:graphicFrame>
      <p:graphicFrame>
        <p:nvGraphicFramePr>
          <p:cNvPr id="69637" name="对象 97284"/>
          <p:cNvGraphicFramePr>
            <a:graphicFrameLocks noChangeAspect="1"/>
          </p:cNvGraphicFramePr>
          <p:nvPr/>
        </p:nvGraphicFramePr>
        <p:xfrm>
          <a:off x="3489325" y="4441825"/>
          <a:ext cx="2522538" cy="869950"/>
        </p:xfrm>
        <a:graphic>
          <a:graphicData uri="http://schemas.openxmlformats.org/presentationml/2006/ole">
            <p:oleObj spid="_x0000_s69637" r:id="rId6" imgW="1147482" imgH="395244" progId="Equation.3">
              <p:embed/>
            </p:oleObj>
          </a:graphicData>
        </a:graphic>
      </p:graphicFrame>
      <p:sp>
        <p:nvSpPr>
          <p:cNvPr id="69638" name="文本框 97285"/>
          <p:cNvSpPr txBox="1">
            <a:spLocks noChangeArrowheads="1"/>
          </p:cNvSpPr>
          <p:nvPr/>
        </p:nvSpPr>
        <p:spPr bwMode="auto">
          <a:xfrm>
            <a:off x="381000" y="3289300"/>
            <a:ext cx="3059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ahoma" pitchFamily="34" charset="0"/>
                <a:ea typeface="华文新魏" pitchFamily="2" charset="-122"/>
              </a:rPr>
              <a:t>用薄膜比拟推断，最大切应力在长边上</a:t>
            </a:r>
          </a:p>
        </p:txBody>
      </p:sp>
      <p:sp>
        <p:nvSpPr>
          <p:cNvPr id="97287" name="矩形 97286"/>
          <p:cNvSpPr/>
          <p:nvPr/>
        </p:nvSpPr>
        <p:spPr>
          <a:xfrm>
            <a:off x="1476375" y="4556125"/>
            <a:ext cx="1439863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华文新魏" panose="02010800040101010101" pitchFamily="2" charset="-122"/>
                <a:cs typeface="+mn-ea"/>
              </a:rPr>
              <a:t>扭转角</a:t>
            </a:r>
            <a:endParaRPr lang="zh-CN" altLang="en-US" sz="2800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7288" name="矩形 97287"/>
          <p:cNvSpPr/>
          <p:nvPr/>
        </p:nvSpPr>
        <p:spPr>
          <a:xfrm>
            <a:off x="381000" y="579438"/>
            <a:ext cx="4214813" cy="517525"/>
          </a:xfrm>
          <a:prstGeom prst="rect">
            <a:avLst/>
          </a:prstGeom>
          <a:solidFill>
            <a:srgbClr val="99CCFF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8-8 矩形截面杆的扭转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9641" name="文本框 97288"/>
          <p:cNvSpPr txBox="1">
            <a:spLocks noChangeArrowheads="1"/>
          </p:cNvSpPr>
          <p:nvPr/>
        </p:nvSpPr>
        <p:spPr bwMode="auto">
          <a:xfrm>
            <a:off x="6948488" y="2492375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（8-31）</a:t>
            </a:r>
          </a:p>
        </p:txBody>
      </p:sp>
      <p:sp>
        <p:nvSpPr>
          <p:cNvPr id="69642" name="文本框 97289"/>
          <p:cNvSpPr txBox="1">
            <a:spLocks noChangeArrowheads="1"/>
          </p:cNvSpPr>
          <p:nvPr/>
        </p:nvSpPr>
        <p:spPr bwMode="auto">
          <a:xfrm>
            <a:off x="6948488" y="3532188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（8-32）</a:t>
            </a:r>
          </a:p>
        </p:txBody>
      </p:sp>
      <p:sp>
        <p:nvSpPr>
          <p:cNvPr id="69643" name="文本框 97290"/>
          <p:cNvSpPr txBox="1">
            <a:spLocks noChangeArrowheads="1"/>
          </p:cNvSpPr>
          <p:nvPr/>
        </p:nvSpPr>
        <p:spPr bwMode="auto">
          <a:xfrm>
            <a:off x="6948488" y="4700588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（8-33）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对象 98305"/>
          <p:cNvGraphicFramePr>
            <a:graphicFrameLocks noChangeAspect="1"/>
          </p:cNvGraphicFramePr>
          <p:nvPr/>
        </p:nvGraphicFramePr>
        <p:xfrm>
          <a:off x="1044575" y="1844675"/>
          <a:ext cx="4175125" cy="981075"/>
        </p:xfrm>
        <a:graphic>
          <a:graphicData uri="http://schemas.openxmlformats.org/presentationml/2006/ole">
            <p:oleObj spid="_x0000_s70658" r:id="rId3" imgW="1840701" imgH="431613" progId="Equation.3">
              <p:embed/>
            </p:oleObj>
          </a:graphicData>
        </a:graphic>
      </p:graphicFrame>
      <p:graphicFrame>
        <p:nvGraphicFramePr>
          <p:cNvPr id="70659" name="对象 98306"/>
          <p:cNvGraphicFramePr>
            <a:graphicFrameLocks noChangeAspect="1"/>
          </p:cNvGraphicFramePr>
          <p:nvPr/>
        </p:nvGraphicFramePr>
        <p:xfrm>
          <a:off x="5724525" y="1989138"/>
          <a:ext cx="2374900" cy="433387"/>
        </p:xfrm>
        <a:graphic>
          <a:graphicData uri="http://schemas.openxmlformats.org/presentationml/2006/ole">
            <p:oleObj spid="_x0000_s70659" r:id="rId4" imgW="1184699" imgH="216558" progId="Equation.3">
              <p:embed/>
            </p:oleObj>
          </a:graphicData>
        </a:graphic>
      </p:graphicFrame>
      <p:sp>
        <p:nvSpPr>
          <p:cNvPr id="98308" name="矩形 98307"/>
          <p:cNvSpPr/>
          <p:nvPr/>
        </p:nvSpPr>
        <p:spPr>
          <a:xfrm>
            <a:off x="381000" y="579438"/>
            <a:ext cx="4214813" cy="517525"/>
          </a:xfrm>
          <a:prstGeom prst="rect">
            <a:avLst/>
          </a:prstGeom>
          <a:solidFill>
            <a:srgbClr val="99CCFF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8-8 矩形截面杆的扭转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8309" name="矩形 98308"/>
          <p:cNvSpPr/>
          <p:nvPr/>
        </p:nvSpPr>
        <p:spPr>
          <a:xfrm>
            <a:off x="688975" y="1255713"/>
            <a:ext cx="76279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华文新魏" panose="02010800040101010101" pitchFamily="2" charset="-122"/>
                <a:cs typeface="+mn-ea"/>
              </a:rPr>
              <a:t>对于任意矩形杆，进一步分析后，加修正项，得到：</a:t>
            </a:r>
            <a:endParaRPr lang="zh-CN" altLang="en-US" sz="2400" b="1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70662" name="文本框 98309"/>
          <p:cNvSpPr txBox="1">
            <a:spLocks noChangeArrowheads="1"/>
          </p:cNvSpPr>
          <p:nvPr/>
        </p:nvSpPr>
        <p:spPr bwMode="auto">
          <a:xfrm>
            <a:off x="5437188" y="2466975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Tahoma" pitchFamily="34" charset="0"/>
              </a:rPr>
              <a:t>（8-34）（8-35）</a:t>
            </a:r>
          </a:p>
        </p:txBody>
      </p:sp>
      <p:sp>
        <p:nvSpPr>
          <p:cNvPr id="98311" name="矩形 98310"/>
          <p:cNvSpPr/>
          <p:nvPr/>
        </p:nvSpPr>
        <p:spPr>
          <a:xfrm>
            <a:off x="395288" y="3162300"/>
            <a:ext cx="2390775" cy="517525"/>
          </a:xfrm>
          <a:prstGeom prst="rect">
            <a:avLst/>
          </a:prstGeom>
          <a:solidFill>
            <a:srgbClr val="FFFF99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薄壁杆的扭转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0664" name="图片 98311"/>
          <p:cNvPicPr>
            <a:picLocks noChangeAspect="1" noChangeArrowheads="1"/>
          </p:cNvPicPr>
          <p:nvPr/>
        </p:nvPicPr>
        <p:blipFill>
          <a:blip r:embed="rId5" cstate="print"/>
          <a:srcRect b="6395"/>
          <a:stretch>
            <a:fillRect/>
          </a:stretch>
        </p:blipFill>
        <p:spPr bwMode="auto">
          <a:xfrm>
            <a:off x="1765300" y="3679825"/>
            <a:ext cx="39592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3" name="矩形 98312"/>
          <p:cNvSpPr/>
          <p:nvPr/>
        </p:nvSpPr>
        <p:spPr>
          <a:xfrm>
            <a:off x="495300" y="4003675"/>
            <a:ext cx="10969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1" noProof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薄壁杆</a:t>
            </a:r>
            <a:endParaRPr lang="zh-CN" altLang="en-US" sz="2400" b="1" noProof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70666" name="文本框 98313"/>
          <p:cNvSpPr txBox="1">
            <a:spLocks noChangeArrowheads="1"/>
          </p:cNvSpPr>
          <p:nvPr/>
        </p:nvSpPr>
        <p:spPr bwMode="auto">
          <a:xfrm>
            <a:off x="5724525" y="4003675"/>
            <a:ext cx="30178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505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000" b="1">
                <a:solidFill>
                  <a:srgbClr val="FF5050"/>
                </a:solidFill>
                <a:latin typeface="华文新魏" pitchFamily="2" charset="-122"/>
                <a:ea typeface="华文新魏" pitchFamily="2" charset="-122"/>
              </a:rPr>
              <a:t>从薄膜比拟看，一个曲的狭矩形截面，可用一个同宽同长的直的狭矩形截面来代替。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对象 99329"/>
          <p:cNvGraphicFramePr>
            <a:graphicFrameLocks noChangeAspect="1"/>
          </p:cNvGraphicFramePr>
          <p:nvPr/>
        </p:nvGraphicFramePr>
        <p:xfrm>
          <a:off x="1905000" y="1219200"/>
          <a:ext cx="6324600" cy="2206625"/>
        </p:xfrm>
        <a:graphic>
          <a:graphicData uri="http://schemas.openxmlformats.org/presentationml/2006/ole">
            <p:oleObj spid="_x0000_s71682" r:id="rId3" imgW="2475426" imgH="863225" progId="Equation.3">
              <p:embed/>
            </p:oleObj>
          </a:graphicData>
        </a:graphic>
      </p:graphicFrame>
      <p:graphicFrame>
        <p:nvGraphicFramePr>
          <p:cNvPr id="71683" name="对象 99330"/>
          <p:cNvGraphicFramePr>
            <a:graphicFrameLocks noChangeAspect="1"/>
          </p:cNvGraphicFramePr>
          <p:nvPr/>
        </p:nvGraphicFramePr>
        <p:xfrm>
          <a:off x="1828800" y="5105400"/>
          <a:ext cx="4471988" cy="1101725"/>
        </p:xfrm>
        <a:graphic>
          <a:graphicData uri="http://schemas.openxmlformats.org/presentationml/2006/ole">
            <p:oleObj spid="_x0000_s71683" r:id="rId4" imgW="1802618" imgH="444307" progId="Equation.3">
              <p:embed/>
            </p:oleObj>
          </a:graphicData>
        </a:graphic>
      </p:graphicFrame>
      <p:graphicFrame>
        <p:nvGraphicFramePr>
          <p:cNvPr id="71684" name="对象 99331"/>
          <p:cNvGraphicFramePr>
            <a:graphicFrameLocks noChangeAspect="1"/>
          </p:cNvGraphicFramePr>
          <p:nvPr/>
        </p:nvGraphicFramePr>
        <p:xfrm>
          <a:off x="1828800" y="3657600"/>
          <a:ext cx="2895600" cy="1290638"/>
        </p:xfrm>
        <a:graphic>
          <a:graphicData uri="http://schemas.openxmlformats.org/presentationml/2006/ole">
            <p:oleObj spid="_x0000_s71684" r:id="rId5" imgW="1058695" imgH="471948" progId="Equation.3">
              <p:embed/>
            </p:oleObj>
          </a:graphicData>
        </a:graphic>
      </p:graphicFrame>
      <p:sp>
        <p:nvSpPr>
          <p:cNvPr id="71685" name="文本框 99332"/>
          <p:cNvSpPr txBox="1">
            <a:spLocks noChangeArrowheads="1"/>
          </p:cNvSpPr>
          <p:nvPr/>
        </p:nvSpPr>
        <p:spPr bwMode="auto">
          <a:xfrm>
            <a:off x="381000" y="1387475"/>
            <a:ext cx="1447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Tahoma" pitchFamily="34" charset="0"/>
              </a:rPr>
              <a:t>单个狭矩形</a:t>
            </a:r>
          </a:p>
        </p:txBody>
      </p:sp>
      <p:sp>
        <p:nvSpPr>
          <p:cNvPr id="71686" name="直接连接符 99333"/>
          <p:cNvSpPr>
            <a:spLocks noChangeShapeType="1"/>
          </p:cNvSpPr>
          <p:nvPr/>
        </p:nvSpPr>
        <p:spPr bwMode="auto">
          <a:xfrm>
            <a:off x="1066800" y="1752600"/>
            <a:ext cx="609600" cy="0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7" name="文本框 99334"/>
          <p:cNvSpPr txBox="1">
            <a:spLocks noChangeArrowheads="1"/>
          </p:cNvSpPr>
          <p:nvPr/>
        </p:nvSpPr>
        <p:spPr bwMode="auto">
          <a:xfrm>
            <a:off x="381000" y="2514600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Tahoma" pitchFamily="34" charset="0"/>
              </a:rPr>
              <a:t>整个截面</a:t>
            </a:r>
          </a:p>
        </p:txBody>
      </p:sp>
      <p:sp>
        <p:nvSpPr>
          <p:cNvPr id="71688" name="直接连接符 99335"/>
          <p:cNvSpPr>
            <a:spLocks noChangeShapeType="1"/>
          </p:cNvSpPr>
          <p:nvPr/>
        </p:nvSpPr>
        <p:spPr bwMode="auto">
          <a:xfrm>
            <a:off x="990600" y="30480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9" name="右箭头 99336"/>
          <p:cNvSpPr>
            <a:spLocks noChangeArrowheads="1"/>
          </p:cNvSpPr>
          <p:nvPr/>
        </p:nvSpPr>
        <p:spPr bwMode="auto">
          <a:xfrm>
            <a:off x="609600" y="5589588"/>
            <a:ext cx="762000" cy="144462"/>
          </a:xfrm>
          <a:prstGeom prst="rightArrow">
            <a:avLst>
              <a:gd name="adj1" fmla="val 50000"/>
              <a:gd name="adj2" fmla="val 131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1690" name="直接连接符 99337"/>
          <p:cNvSpPr>
            <a:spLocks noChangeShapeType="1"/>
          </p:cNvSpPr>
          <p:nvPr/>
        </p:nvSpPr>
        <p:spPr bwMode="auto">
          <a:xfrm flipH="1" flipV="1">
            <a:off x="5651500" y="2276475"/>
            <a:ext cx="122555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1" name="文本框 99338"/>
          <p:cNvSpPr txBox="1">
            <a:spLocks noChangeArrowheads="1"/>
          </p:cNvSpPr>
          <p:nvPr/>
        </p:nvSpPr>
        <p:spPr bwMode="auto">
          <a:xfrm>
            <a:off x="6804025" y="3141663"/>
            <a:ext cx="1728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Tahoma" pitchFamily="34" charset="0"/>
              </a:rPr>
              <a:t>整个截面的扭转角相同</a:t>
            </a:r>
          </a:p>
        </p:txBody>
      </p:sp>
      <p:sp>
        <p:nvSpPr>
          <p:cNvPr id="99340" name="矩形 99339"/>
          <p:cNvSpPr/>
          <p:nvPr/>
        </p:nvSpPr>
        <p:spPr>
          <a:xfrm>
            <a:off x="323850" y="579438"/>
            <a:ext cx="2390775" cy="517525"/>
          </a:xfrm>
          <a:prstGeom prst="rect">
            <a:avLst/>
          </a:prstGeom>
          <a:solidFill>
            <a:srgbClr val="FFFF99">
              <a:alpha val="100000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薄壁杆的扭转</a:t>
            </a:r>
            <a:r>
              <a:rPr lang="zh-CN" altLang="en-US" sz="900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  <a:endParaRPr lang="zh-CN" altLang="en-US" sz="9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66725" y="14859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设三角形ABC上</a:t>
            </a:r>
            <a:r>
              <a:rPr lang="zh-TW" altLang="en-US" sz="2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的正应力为 </a:t>
            </a:r>
            <a:r>
              <a:rPr lang="en-US" altLang="zh-CN" sz="32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σ</a:t>
            </a:r>
            <a:r>
              <a:rPr lang="en-US" altLang="zh-CN" sz="3200" b="1" i="1" baseline="-2500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3200" b="1" baseline="-250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 baseline="-2500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1343025" y="2357438"/>
          <a:ext cx="6800850" cy="1176337"/>
        </p:xfrm>
        <a:graphic>
          <a:graphicData uri="http://schemas.openxmlformats.org/presentationml/2006/ole">
            <p:oleObj spid="_x0000_s6146" name="公式" r:id="rId3" imgW="2971800" imgH="508000" progId="Equation.3">
              <p:embed/>
            </p:oleObj>
          </a:graphicData>
        </a:graphic>
      </p:graphicFrame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85775" y="3714750"/>
            <a:ext cx="7086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设三角形ABC上</a:t>
            </a:r>
            <a:r>
              <a:rPr lang="zh-TW" altLang="en-US" sz="2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切</a:t>
            </a:r>
            <a:r>
              <a:rPr lang="zh-TW" altLang="en-US" sz="26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应力为</a:t>
            </a:r>
            <a:r>
              <a:rPr lang="zh-CN" altLang="en-US" sz="3200" b="1" i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τ</a:t>
            </a:r>
            <a:r>
              <a:rPr lang="en-US" altLang="zh-CN" sz="3200" b="1" i="1" baseline="-2500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3200" b="1" i="1" baseline="-2500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7696200" y="4038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(7-3)</a:t>
            </a:r>
          </a:p>
        </p:txBody>
      </p:sp>
      <p:graphicFrame>
        <p:nvGraphicFramePr>
          <p:cNvPr id="17414" name="对象 17413"/>
          <p:cNvGraphicFramePr>
            <a:graphicFrameLocks noChangeAspect="1"/>
          </p:cNvGraphicFramePr>
          <p:nvPr/>
        </p:nvGraphicFramePr>
        <p:xfrm>
          <a:off x="1343025" y="4572000"/>
          <a:ext cx="4305300" cy="1344613"/>
        </p:xfrm>
        <a:graphic>
          <a:graphicData uri="http://schemas.openxmlformats.org/presentationml/2006/ole">
            <p:oleObj spid="_x0000_s6147" name="公式" r:id="rId4" imgW="1726451" imgH="533169" progId="Equation.3">
              <p:embed/>
            </p:oleObj>
          </a:graphicData>
        </a:graphic>
      </p:graphicFrame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4405313" y="2108200"/>
            <a:ext cx="1058862" cy="4857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Rectangle 2"/>
          <p:cNvSpPr/>
          <p:nvPr/>
        </p:nvSpPr>
        <p:spPr>
          <a:xfrm>
            <a:off x="381000" y="690563"/>
            <a:ext cx="4495800" cy="617537"/>
          </a:xfrm>
          <a:prstGeom prst="rect">
            <a:avLst/>
          </a:prstGeom>
          <a:solidFill>
            <a:srgbClr val="CCFFFF"/>
          </a:solidFill>
          <a:ln w="9525">
            <a:noFill/>
            <a:miter/>
          </a:ln>
        </p:spPr>
        <p:txBody>
          <a:bodyPr anchor="b"/>
          <a:lstStyle/>
          <a:p>
            <a:pPr>
              <a:defRPr/>
            </a:pPr>
            <a:r>
              <a:rPr lang="zh-TW" altLang="en-US" sz="3300" b="1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§</a:t>
            </a:r>
            <a:r>
              <a:rPr lang="zh-CN" altLang="en-US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7</a:t>
            </a:r>
            <a:r>
              <a:rPr lang="en-US" altLang="x-none" sz="3300" noProof="1">
                <a:solidFill>
                  <a:srgbClr val="66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-2 </a:t>
            </a:r>
            <a:r>
              <a:rPr lang="zh-TW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一点的应力</a:t>
            </a:r>
            <a:r>
              <a:rPr lang="zh-CN" altLang="en-US" sz="3300" b="1" noProof="1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状态 </a:t>
            </a:r>
            <a:endParaRPr lang="zh-CN" altLang="en-US" sz="3300" b="1" noProof="1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52488"/>
            <a:ext cx="2767013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637" y="1485900"/>
            <a:ext cx="4259163" cy="396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9988" y="1697038"/>
            <a:ext cx="46482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/>
      <p:bldP spid="17412" grpId="0" bldLvl="0"/>
      <p:bldP spid="17413" grpId="0" bldLvl="0"/>
      <p:bldP spid="17415" grpId="0" animBg="1"/>
      <p:bldP spid="17415" grpId="1" animBg="1"/>
    </p:bldLst>
  </p:timing>
</p:sld>
</file>

<file path=ppt/theme/theme1.xml><?xml version="1.0" encoding="utf-8"?>
<a:theme xmlns:a="http://schemas.openxmlformats.org/drawingml/2006/main" name="愚悦蓝色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愚悦蓝色PPT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愚悦蓝色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愚悦蓝色PPT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愚悦蓝色PPT模板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愚悦蓝色PPT模板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愚悦蓝色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愚悦蓝色PPT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愚悦蓝色PPT模板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愚悦蓝色PPT模板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2282</TotalTime>
  <Pages>0</Pages>
  <Words>2996</Words>
  <Characters>0</Characters>
  <Application>Microsoft Office PowerPoint</Application>
  <PresentationFormat>全屏显示(4:3)</PresentationFormat>
  <Lines>0</Lines>
  <Paragraphs>361</Paragraphs>
  <Slides>83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愚悦蓝色PPT模板</vt:lpstr>
      <vt:lpstr>1_愚悦蓝色PPT模板</vt:lpstr>
      <vt:lpstr>愚悦蓝色PPT模板_2</vt:lpstr>
      <vt:lpstr>2_愚悦蓝色PPT模板</vt:lpstr>
      <vt:lpstr>1_愚悦蓝色PPT模板_2</vt:lpstr>
      <vt:lpstr>Microsoft 公式 3.0</vt:lpstr>
      <vt:lpstr>公式</vt:lpstr>
      <vt:lpstr>AutoCAD Drawing</vt:lpstr>
      <vt:lpstr>弹性力学讲义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练习 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聽 寮规€у姏瀛﹁涔</dc:title>
  <dc:creator>chen ping</dc:creator>
  <cp:lastModifiedBy>chen ping</cp:lastModifiedBy>
  <cp:revision>714</cp:revision>
  <dcterms:created xsi:type="dcterms:W3CDTF">2005-09-16T00:49:52Z</dcterms:created>
  <dcterms:modified xsi:type="dcterms:W3CDTF">2018-11-12T11:55:23Z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