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92" r:id="rId4"/>
    <p:sldId id="293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77"/>
  </p:normalViewPr>
  <p:slideViewPr>
    <p:cSldViewPr snapToGrid="0">
      <p:cViewPr varScale="1">
        <p:scale>
          <a:sx n="59" d="100"/>
          <a:sy n="59" d="100"/>
        </p:scale>
        <p:origin x="2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 descr="dingbat_h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blurRad="25400" dist="25400" dir="16200000" rotWithShape="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>
                <a:effectLst/>
              </a:defRPr>
            </a:pPr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50239" y="2275839"/>
            <a:ext cx="11704322" cy="6436926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170" indent="-471170" defTabSz="1300480">
              <a:lnSpc>
                <a:spcPct val="100000"/>
              </a:lnSpc>
              <a:spcBef>
                <a:spcPts val="1000"/>
              </a:spcBef>
              <a:buSzPct val="100000"/>
              <a:buChar char="»"/>
              <a:defRPr sz="4400" i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06145" indent="-448945" defTabSz="1300480">
              <a:lnSpc>
                <a:spcPct val="100000"/>
              </a:lnSpc>
              <a:spcBef>
                <a:spcPts val="1000"/>
              </a:spcBef>
              <a:buSzPct val="100000"/>
              <a:buChar char="–"/>
              <a:defRPr sz="4400" i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33500" indent="-419100" defTabSz="1300480">
              <a:lnSpc>
                <a:spcPct val="100000"/>
              </a:lnSpc>
              <a:spcBef>
                <a:spcPts val="1000"/>
              </a:spcBef>
              <a:buSzPct val="100000"/>
              <a:buChar char="•"/>
              <a:defRPr sz="4400" i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74520" indent="-502920" defTabSz="1300480">
              <a:lnSpc>
                <a:spcPct val="100000"/>
              </a:lnSpc>
              <a:spcBef>
                <a:spcPts val="1000"/>
              </a:spcBef>
              <a:buSzPct val="100000"/>
              <a:buChar char="–"/>
              <a:defRPr sz="4400" i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387600" indent="-558800" defTabSz="1300480">
              <a:lnSpc>
                <a:spcPct val="100000"/>
              </a:lnSpc>
              <a:spcBef>
                <a:spcPts val="1000"/>
              </a:spcBef>
              <a:buSzPct val="100000"/>
              <a:buChar char="»"/>
              <a:defRPr sz="4400" i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>
              <a:defRPr>
                <a:effectLst/>
              </a:defRPr>
            </a:pPr>
            <a:r>
              <a:t>正文级别 1</a:t>
            </a:r>
          </a:p>
          <a:p>
            <a:pPr lvl="1">
              <a:defRPr>
                <a:effectLst/>
              </a:defRPr>
            </a:pPr>
            <a:r>
              <a:t>正文级别 2</a:t>
            </a:r>
          </a:p>
          <a:p>
            <a:pPr lvl="2">
              <a:defRPr>
                <a:effectLst/>
              </a:defRPr>
            </a:pPr>
            <a:r>
              <a:t>正文级别 3</a:t>
            </a:r>
          </a:p>
          <a:p>
            <a:pPr lvl="3">
              <a:defRPr>
                <a:effectLst/>
              </a:defRPr>
            </a:pPr>
            <a:r>
              <a:t>正文级别 4</a:t>
            </a:r>
          </a:p>
          <a:p>
            <a:pPr lvl="4">
              <a:defRPr>
                <a:effectLst/>
              </a:defRPr>
            </a:pPr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7539" y="8882098"/>
            <a:ext cx="397021" cy="389270"/>
          </a:xfrm>
          <a:prstGeom prst="rect">
            <a:avLst/>
          </a:prstGeom>
        </p:spPr>
        <p:txBody>
          <a:bodyPr lIns="65023" tIns="65023" rIns="65023" bIns="65023" anchor="t"/>
          <a:lstStyle>
            <a:lvl1pPr algn="r" defTabSz="1300480">
              <a:defRPr sz="18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>
            <a:spLocks noGrp="1"/>
          </p:cNvSpPr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blurRad="25400" dist="25400" dir="16200000" rotWithShape="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像"/>
          <p:cNvSpPr>
            <a:spLocks noGrp="1"/>
          </p:cNvSpPr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图像"/>
          <p:cNvSpPr>
            <a:spLocks noGrp="1"/>
          </p:cNvSpPr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图像"/>
          <p:cNvSpPr>
            <a:spLocks noGrp="1"/>
          </p:cNvSpPr>
          <p:nvPr>
            <p:ph type="pic" sz="quarter" idx="13"/>
          </p:nvPr>
        </p:nvSpPr>
        <p:spPr>
          <a:xfrm>
            <a:off x="6719758" y="49908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sz="quarter" idx="14"/>
          </p:nvPr>
        </p:nvSpPr>
        <p:spPr>
          <a:xfrm>
            <a:off x="6719758" y="9395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图像"/>
          <p:cNvSpPr>
            <a:spLocks noGrp="1"/>
          </p:cNvSpPr>
          <p:nvPr>
            <p:ph type="pic" sz="half" idx="15"/>
          </p:nvPr>
        </p:nvSpPr>
        <p:spPr>
          <a:xfrm>
            <a:off x="979663" y="939800"/>
            <a:ext cx="5499101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5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184649"/>
            <a:ext cx="104648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4600" y="9359899"/>
            <a:ext cx="368301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 b="1" i="0">
                <a:solidFill>
                  <a:srgbClr val="F3F1DF"/>
                </a:solidFill>
                <a:effectLst>
                  <a:outerShdw blurRad="25400" dist="12700" dir="16200000" rotWithShape="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aison 3"/>
          <p:cNvSpPr txBox="1">
            <a:spLocks noGrp="1"/>
          </p:cNvSpPr>
          <p:nvPr>
            <p:ph type="ctrTitle"/>
          </p:nvPr>
        </p:nvSpPr>
        <p:spPr>
          <a:xfrm>
            <a:off x="1841500" y="1783139"/>
            <a:ext cx="9321800" cy="2132212"/>
          </a:xfrm>
          <a:prstGeom prst="rect">
            <a:avLst/>
          </a:prstGeom>
        </p:spPr>
        <p:txBody>
          <a:bodyPr/>
          <a:lstStyle>
            <a:lvl1pPr>
              <a:defRPr sz="9900"/>
            </a:lvl1pPr>
          </a:lstStyle>
          <a:p>
            <a:r>
              <a:t>Saison 3</a:t>
            </a:r>
          </a:p>
        </p:txBody>
      </p:sp>
      <p:sp>
        <p:nvSpPr>
          <p:cNvPr id="147" name="Unité 1"/>
          <p:cNvSpPr txBox="1">
            <a:spLocks noGrp="1"/>
          </p:cNvSpPr>
          <p:nvPr>
            <p:ph type="subTitle" sz="quarter" idx="1"/>
          </p:nvPr>
        </p:nvSpPr>
        <p:spPr>
          <a:xfrm>
            <a:off x="1841500" y="4426585"/>
            <a:ext cx="9321800" cy="1409700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r>
              <a:rPr i="0"/>
              <a:t>Unité 1</a:t>
            </a:r>
            <a:endParaRPr i="0"/>
          </a:p>
        </p:txBody>
      </p:sp>
      <p:sp>
        <p:nvSpPr>
          <p:cNvPr id="2" name="文本框 1"/>
          <p:cNvSpPr txBox="1"/>
          <p:nvPr/>
        </p:nvSpPr>
        <p:spPr>
          <a:xfrm>
            <a:off x="6144895" y="6553518"/>
            <a:ext cx="501840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法语老师：石冠华</a:t>
            </a:r>
            <a:endParaRPr kumimoji="0" lang="zh-CN" altLang="en-US" sz="4000" b="0" i="0" u="none" strike="noStrike" cap="none" spc="0" normalizeH="0" baseline="0">
              <a:solidFill>
                <a:schemeClr val="accent3">
                  <a:lumMod val="75000"/>
                </a:schemeClr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677863"/>
            <a:ext cx="12225655" cy="82270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1. faire + </a:t>
            </a:r>
            <a:r>
              <a:rPr kumimoji="0" lang="zh-CN" altLang="en-US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部分冠词</a:t>
            </a: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+n. : </a:t>
            </a:r>
            <a:r>
              <a:rPr kumimoji="0" lang="zh-CN" altLang="en-US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从事某运动，某活动</a:t>
            </a:r>
            <a:endParaRPr kumimoji="0" lang="zh-CN" altLang="en-US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ex: faire du sport, faire de la natation</a:t>
            </a:r>
            <a:endParaRPr kumimoji="0" lang="en-US" altLang="zh-CN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2. 7 jours sur 7 ; 24 heures sur 24 heures</a:t>
            </a:r>
            <a:endParaRPr kumimoji="0" lang="en-US" altLang="zh-CN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3. ne... ni...ni...: </a:t>
            </a:r>
            <a:r>
              <a:rPr kumimoji="0" lang="zh-CN" altLang="en-US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既不</a:t>
            </a: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...</a:t>
            </a:r>
            <a:r>
              <a:rPr kumimoji="0" lang="zh-CN" altLang="en-US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也不</a:t>
            </a: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....</a:t>
            </a:r>
            <a:endParaRPr kumimoji="0" lang="en-US" altLang="zh-CN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ex: Il ne fait ni chaud ni froid. </a:t>
            </a:r>
            <a:endParaRPr kumimoji="0" lang="en-US" altLang="zh-CN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4. participer </a:t>
            </a:r>
            <a:r>
              <a:rPr kumimoji="0" lang="fr-CA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à + n. </a:t>
            </a:r>
            <a:r>
              <a:rPr kumimoji="0" lang="zh-CN" altLang="fr-CA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：</a:t>
            </a:r>
            <a:r>
              <a:rPr kumimoji="0" lang="zh-CN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参加</a:t>
            </a:r>
            <a:endParaRPr kumimoji="0" lang="zh-CN" altLang="zh-CN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5. le Tour de France : </a:t>
            </a:r>
            <a:r>
              <a:rPr kumimoji="0" lang="zh-CN" altLang="en-US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环法大赛</a:t>
            </a:r>
            <a:endParaRPr kumimoji="0" lang="zh-CN" altLang="en-US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6. </a:t>
            </a:r>
            <a:r>
              <a:rPr kumimoji="0" lang="fr-CA" altLang="en-US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J'en emprunte un. </a:t>
            </a:r>
            <a:endParaRPr kumimoji="0" lang="fr-CA" altLang="en-US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en-US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en </a:t>
            </a:r>
            <a:r>
              <a:rPr kumimoji="0" lang="zh-CN" altLang="en-US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代替不定冠词后的名词</a:t>
            </a:r>
            <a:endParaRPr kumimoji="0" lang="zh-CN" altLang="en-US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7. </a:t>
            </a:r>
            <a:r>
              <a:rPr kumimoji="0" lang="fr-CA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s'offrir à qn : </a:t>
            </a:r>
            <a:r>
              <a:rPr kumimoji="0" lang="zh-CN" altLang="fr-CA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出现，呈现</a:t>
            </a:r>
            <a:endParaRPr kumimoji="0" lang="zh-CN" altLang="fr-CA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8. appartenir </a:t>
            </a:r>
            <a:r>
              <a:rPr kumimoji="0" lang="fr-CA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à : </a:t>
            </a:r>
            <a:r>
              <a:rPr kumimoji="0" lang="zh-CN" altLang="zh-CN" sz="48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属于</a:t>
            </a:r>
            <a:endParaRPr kumimoji="0" lang="zh-CN" altLang="zh-CN" sz="48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755" y="185420"/>
            <a:ext cx="9898380" cy="93529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algn="l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1. fallu→falloir</a:t>
            </a:r>
            <a:endParaRPr lang="en-US" altLang="zh-CN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2. au lieu de </a:t>
            </a:r>
            <a:r>
              <a:rPr lang="fr-CA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代替，而不是</a:t>
            </a:r>
            <a:endParaRPr lang="en-US" altLang="zh-CN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3. s</a:t>
            </a:r>
            <a:r>
              <a:rPr lang="fr-CA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'arrondir : 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变圆</a:t>
            </a:r>
            <a:endParaRPr lang="zh-CN" altLang="fr-CA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fr-CA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 à l'arrière de+n. : 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在</a:t>
            </a:r>
            <a:r>
              <a:rPr lang="en-US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的后部</a:t>
            </a:r>
            <a:endParaRPr lang="fr-CA" altLang="zh-CN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fr-CA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5. oublier de+v.inf : 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忘记做某事</a:t>
            </a:r>
            <a:endParaRPr lang="fr-CA" altLang="zh-CN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fr-CA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6. se faufiler : 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溜进，钻入</a:t>
            </a:r>
            <a:endParaRPr lang="zh-CN" altLang="fr-CA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422910"/>
            <a:ext cx="11790680" cy="84118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fr-CA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fr-CA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délicieux:</a:t>
            </a:r>
            <a:endParaRPr lang="fr-CA" altLang="fr-CA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CA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1) un plat délicieux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美味的菜肴</a:t>
            </a:r>
            <a:endParaRPr lang="fr-CA" altLang="fr-CA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CA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un parfum délicieux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芬芳的香水</a:t>
            </a:r>
            <a:endParaRPr lang="fr-CA" altLang="fr-CA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CA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2) un lieu délicieux 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令人开心的地方</a:t>
            </a:r>
            <a:endParaRPr lang="fr-CA" altLang="fr-CA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CA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2. par rapport à +n. 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有关</a:t>
            </a:r>
            <a:endParaRPr lang="fr-CA" altLang="fr-CA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CA" altLang="fr-CA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0" y="681355"/>
            <a:ext cx="12079605" cy="79946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fr-CA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1. libérer (v.t.) 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使自由，使解放</a:t>
            </a:r>
            <a:endParaRPr lang="fr-CA" altLang="en-US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CA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2. aérer (v.t.)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使透气，使通风</a:t>
            </a:r>
            <a:endParaRPr lang="fr-CA" altLang="en-US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CA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3. attiser (v.t.)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鼓励，激励</a:t>
            </a:r>
            <a:endParaRPr lang="fr-CA" altLang="en-US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CA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4. véhiculer (v.t.)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传递，传达</a:t>
            </a:r>
            <a:endParaRPr lang="zh-CN" altLang="fr-CA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302260"/>
            <a:ext cx="12215495" cy="9050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fr-CA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1. malgré +n. 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尽管</a:t>
            </a:r>
            <a:r>
              <a:rPr lang="en-US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fr-CA" altLang="en-US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CA" altLang="en-US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échapper à +n. </a:t>
            </a:r>
            <a:r>
              <a:rPr lang="zh-CN" altLang="fr-CA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避免</a:t>
            </a:r>
            <a:r>
              <a:rPr lang="en-US" altLang="zh-CN" sz="4800" b="1" i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4800" b="1" i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04010" y="939483"/>
            <a:ext cx="4679315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1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Calibri" panose="020F0502020204030204" charset="0"/>
                <a:ea typeface="Hoefler Text"/>
                <a:cs typeface="Hoefler Text"/>
                <a:sym typeface="Hoefler Text"/>
              </a:rPr>
              <a:t>上课流程</a:t>
            </a:r>
            <a:endParaRPr kumimoji="0" lang="zh-CN" altLang="en-US" sz="6600" b="1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Calibri" panose="020F0502020204030204" charset="0"/>
              <a:ea typeface="Hoefler Text"/>
              <a:cs typeface="Hoefler Text"/>
              <a:sym typeface="Hoefler Tex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6360" y="2602548"/>
            <a:ext cx="480631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Hoefler Text"/>
                <a:sym typeface="Hoefler Text"/>
              </a:rPr>
              <a:t>1.</a:t>
            </a:r>
            <a:r>
              <a:rPr kumimoji="0" lang="zh-CN" altLang="en-US" sz="400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Hoefler Text"/>
                <a:sym typeface="Hoefler Text"/>
              </a:rPr>
              <a:t>单元总括</a:t>
            </a:r>
            <a:endParaRPr kumimoji="0" lang="zh-CN" altLang="en-US" sz="400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仿宋" panose="02010609060101010101" charset="-122"/>
              <a:ea typeface="仿宋" panose="02010609060101010101" charset="-122"/>
              <a:cs typeface="Hoefler Text"/>
              <a:sym typeface="Hoefler Text"/>
            </a:endParaRPr>
          </a:p>
        </p:txBody>
      </p:sp>
      <p:pic>
        <p:nvPicPr>
          <p:cNvPr id="7" name="图片占位符 6" descr="1"/>
          <p:cNvPicPr>
            <a:picLocks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7079615" y="939800"/>
            <a:ext cx="4688840" cy="3810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731510" y="2685415"/>
            <a:ext cx="989330" cy="551180"/>
          </a:xfrm>
          <a:prstGeom prst="rightArrow">
            <a:avLst/>
          </a:prstGeom>
          <a:gradFill flip="none" rotWithShape="1"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3F1D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11705" y="5348605"/>
            <a:ext cx="3265170" cy="3179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Hoefler Text"/>
                <a:sym typeface="Hoefler Text"/>
              </a:rPr>
              <a:t>2.详细解析</a:t>
            </a:r>
            <a:endParaRPr kumimoji="0" lang="zh-CN" altLang="en-US" sz="400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仿宋" panose="02010609060101010101" charset="-122"/>
              <a:ea typeface="仿宋" panose="02010609060101010101" charset="-122"/>
              <a:cs typeface="Hoefler Text"/>
              <a:sym typeface="Hoefler Tex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仿宋" panose="02010609060101010101" charset="-122"/>
              <a:ea typeface="仿宋" panose="02010609060101010101" charset="-122"/>
              <a:cs typeface="Hoefler Text"/>
              <a:sym typeface="Hoefler Tex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Hoefler Text"/>
                <a:sym typeface="Hoefler Text"/>
              </a:rPr>
              <a:t>包含课文分析</a:t>
            </a:r>
            <a:r>
              <a:rPr kumimoji="0" lang="en-US" altLang="zh-CN" sz="400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Hoefler Text"/>
                <a:sym typeface="Hoefler Text"/>
              </a:rPr>
              <a:t>,</a:t>
            </a:r>
            <a:r>
              <a:rPr kumimoji="0" lang="zh-CN" altLang="en-US" sz="400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Hoefler Text"/>
                <a:sym typeface="Hoefler Text"/>
              </a:rPr>
              <a:t>词汇语法扩展及总结</a:t>
            </a:r>
            <a:endParaRPr kumimoji="0" lang="zh-CN" altLang="en-US" sz="400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仿宋" panose="02010609060101010101" charset="-122"/>
              <a:ea typeface="仿宋" panose="02010609060101010101" charset="-122"/>
              <a:cs typeface="Hoefler Text"/>
              <a:sym typeface="Hoefler Text"/>
            </a:endParaRPr>
          </a:p>
        </p:txBody>
      </p:sp>
      <p:pic>
        <p:nvPicPr>
          <p:cNvPr id="10" name="图片占位符 9" descr="2"/>
          <p:cNvPicPr>
            <a:picLocks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080250" y="4920615"/>
            <a:ext cx="4688205" cy="403542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816600" y="6478270"/>
            <a:ext cx="989330" cy="551180"/>
          </a:xfrm>
          <a:prstGeom prst="rightArrow">
            <a:avLst/>
          </a:prstGeom>
          <a:gradFill flip="none" rotWithShape="1"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3F1D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7299325" y="5498465"/>
            <a:ext cx="4834255" cy="3265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3F1D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567295" y="1073785"/>
            <a:ext cx="3916045" cy="3675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3F1D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0045" y="1964373"/>
            <a:ext cx="4000500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仿宋" panose="02010609060101010101" charset="-122"/>
                <a:ea typeface="仿宋" panose="02010609060101010101" charset="-122"/>
                <a:cs typeface="Hoefler Text"/>
                <a:sym typeface="Hoefler Text"/>
              </a:rPr>
              <a:t>考核方式</a:t>
            </a:r>
            <a:endParaRPr kumimoji="0" lang="zh-CN" altLang="en-US" sz="6600" b="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  <a:latin typeface="仿宋" panose="02010609060101010101" charset="-122"/>
              <a:ea typeface="仿宋" panose="02010609060101010101" charset="-122"/>
              <a:cs typeface="Hoefler Text"/>
              <a:sym typeface="Hoefler Tex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0045" y="5823268"/>
            <a:ext cx="4000500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仿宋" panose="02010609060101010101" charset="-122"/>
                <a:ea typeface="仿宋" panose="02010609060101010101" charset="-122"/>
                <a:cs typeface="Hoefler Text"/>
                <a:sym typeface="Hoefler Text"/>
              </a:rPr>
              <a:t>成绩比例</a:t>
            </a:r>
            <a:endParaRPr kumimoji="0" lang="zh-CN" altLang="en-US" sz="6600" b="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  <a:latin typeface="仿宋" panose="02010609060101010101" charset="-122"/>
              <a:ea typeface="仿宋" panose="02010609060101010101" charset="-122"/>
              <a:cs typeface="Hoefler Text"/>
              <a:sym typeface="Hoefler Text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345045" y="1515745"/>
            <a:ext cx="4158615" cy="3056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1.</a:t>
            </a:r>
            <a:r>
              <a:rPr kumimoji="0" lang="zh-CN" altLang="en-US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平时作业</a:t>
            </a:r>
            <a:endParaRPr kumimoji="0" lang="zh-CN" altLang="en-US" sz="4800" b="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2.</a:t>
            </a:r>
            <a:r>
              <a:rPr kumimoji="0" lang="zh-CN" altLang="en-US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宋体" panose="02010600030101010101" pitchFamily="2" charset="-122"/>
                <a:cs typeface="Hoefler Text"/>
                <a:sym typeface="Hoefler Text"/>
              </a:rPr>
              <a:t>开学测验</a:t>
            </a:r>
            <a:endParaRPr kumimoji="0" lang="zh-CN" altLang="en-US" sz="4800" b="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Hoefler Text"/>
              <a:ea typeface="宋体" panose="02010600030101010101" pitchFamily="2" charset="-122"/>
              <a:cs typeface="Hoefler Text"/>
              <a:sym typeface="Hoefler Tex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44105" y="6012815"/>
            <a:ext cx="499237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1.</a:t>
            </a:r>
            <a:r>
              <a:rPr kumimoji="0" lang="zh-CN" altLang="en-US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平时成绩</a:t>
            </a:r>
            <a:r>
              <a:rPr kumimoji="0" lang="en-US" altLang="zh-CN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25% 2.</a:t>
            </a:r>
            <a:r>
              <a:rPr kumimoji="0" lang="zh-CN" altLang="en-US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期中成绩</a:t>
            </a:r>
            <a:r>
              <a:rPr kumimoji="0" lang="en-US" altLang="zh-CN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15</a:t>
            </a:r>
            <a:r>
              <a:rPr kumimoji="0" lang="en-US" altLang="zh-CN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%</a:t>
            </a:r>
            <a:endParaRPr kumimoji="0" lang="en-US" altLang="zh-CN" sz="4800" b="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3.</a:t>
            </a:r>
            <a:r>
              <a:rPr kumimoji="0" lang="zh-CN" altLang="en-US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期末成绩</a:t>
            </a:r>
            <a:r>
              <a:rPr kumimoji="0" lang="en-US" altLang="zh-CN" sz="4800" b="0" i="0" u="none" strike="noStrike" cap="none" spc="0" normalizeH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60%</a:t>
            </a:r>
            <a:endParaRPr kumimoji="0" lang="en-US" altLang="zh-CN" sz="4800" b="0" i="0" u="none" strike="noStrike" cap="none" spc="0" normalizeH="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bldLvl="0" animBg="1"/>
      <p:bldP spid="9" grpId="1" animBg="1"/>
      <p:bldP spid="13" grpId="0" animBg="1"/>
      <p:bldP spid="13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2796540"/>
            <a:ext cx="10464800" cy="2209800"/>
          </a:xfrm>
        </p:spPr>
        <p:txBody>
          <a:bodyPr/>
          <a:p>
            <a:r>
              <a:rPr lang="fr-CA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Unité 1 Prendre le temps</a:t>
            </a:r>
            <a:br>
              <a:rPr lang="fr-CA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fr-CA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(1)</a:t>
            </a:r>
            <a:endParaRPr lang="fr-CA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550" y="265430"/>
            <a:ext cx="10464800" cy="4980305"/>
          </a:xfrm>
        </p:spPr>
        <p:txBody>
          <a:bodyPr>
            <a:normAutofit/>
          </a:bodyPr>
          <a:p>
            <a:pPr algn="l"/>
            <a:r>
              <a:rPr lang="fr-CA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prendre le temps:</a:t>
            </a:r>
            <a:br>
              <a:rPr lang="fr-CA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fr-CA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Vous êtes stressé. Vous devez vous reposer. Prenez le temps !</a:t>
            </a:r>
            <a:br>
              <a:rPr lang="fr-CA" altLang="zh-CN"/>
            </a:br>
            <a:endParaRPr lang="fr-CA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015" y="3886200"/>
            <a:ext cx="7366635" cy="4933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 descr="1"/>
          <p:cNvPicPr>
            <a:picLocks noChangeAspect="1"/>
          </p:cNvPicPr>
          <p:nvPr>
            <p:ph type="pic" sz="half" idx="15"/>
          </p:nvPr>
        </p:nvPicPr>
        <p:blipFill>
          <a:blip r:embed="rId1"/>
          <a:stretch>
            <a:fillRect/>
          </a:stretch>
        </p:blipFill>
        <p:spPr>
          <a:xfrm>
            <a:off x="370205" y="1137920"/>
            <a:ext cx="6349365" cy="6275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90385" y="1045845"/>
            <a:ext cx="5605780" cy="7487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1. morosité : tristesse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2. évoquer : mentionner,             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    parler de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3. Quel temps fait-il ?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4.conseil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   donner des conseils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   demander des conseils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   conseiller qch à qn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   conseiller à qn de + v.inf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5. point de vue : avis,  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    opinion</a:t>
            </a: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fr-CA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586105"/>
            <a:ext cx="10637520" cy="84524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 descr="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60350" y="459105"/>
            <a:ext cx="12484735" cy="3232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3940" y="4456430"/>
            <a:ext cx="10431780" cy="3794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1. échappée  n.f.  </a:t>
            </a:r>
            <a:r>
              <a:rPr kumimoji="0" lang="zh-CN" altLang="fr-CA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：</a:t>
            </a:r>
            <a:r>
              <a:rPr kumimoji="0" lang="zh-CN" altLang="fr-CA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冲刺，超越</a:t>
            </a:r>
            <a:endParaRPr kumimoji="0" lang="fr-CA" altLang="zh-CN" sz="40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fr-CA" altLang="zh-CN" sz="40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2. se libérer de + n. </a:t>
            </a:r>
            <a:r>
              <a:rPr kumimoji="0" lang="zh-CN" altLang="fr-CA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：由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... </a:t>
            </a:r>
            <a:r>
              <a:rPr kumimoji="0" lang="zh-CN" altLang="fr-CA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中解脱出来</a:t>
            </a:r>
            <a:endParaRPr kumimoji="0" lang="zh-CN" altLang="fr-CA" sz="40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fr-CA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                                     摆脱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... </a:t>
            </a:r>
            <a:endParaRPr kumimoji="0" lang="fr-CA" altLang="zh-CN" sz="40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fr-CA" altLang="zh-CN" sz="40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Hoefler Text"/>
              <a:cs typeface="Times New Roman" panose="02020603050405020304" charset="0"/>
              <a:sym typeface="Hoefler Tex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fr-CA" altLang="zh-CN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Hoefler Text"/>
                <a:cs typeface="Times New Roman" panose="02020603050405020304" charset="0"/>
                <a:sym typeface="Hoefler Text"/>
              </a:rPr>
              <a:t>3.aller de l'avant. </a:t>
            </a:r>
            <a:r>
              <a:rPr kumimoji="0" lang="zh-CN" altLang="zh-CN" sz="40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Hoefler Text"/>
              </a:rPr>
              <a:t>向前，一往无前</a:t>
            </a:r>
            <a:endParaRPr kumimoji="0" lang="zh-CN" altLang="zh-CN" sz="4000" b="1" i="0" u="none" strike="noStrike" cap="none" spc="0" normalizeH="0" baseline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 descr="5"/>
          <p:cNvPicPr>
            <a:picLocks noChangeAspect="1"/>
          </p:cNvPicPr>
          <p:nvPr>
            <p:ph type="pic" sz="half" idx="15"/>
          </p:nvPr>
        </p:nvPicPr>
        <p:blipFill>
          <a:blip r:embed="rId1"/>
          <a:stretch>
            <a:fillRect/>
          </a:stretch>
        </p:blipFill>
        <p:spPr>
          <a:xfrm>
            <a:off x="125095" y="257810"/>
            <a:ext cx="12755245" cy="94272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KSO_WM_SLIDE_MODEL_TYPE" val="numdgm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>
              <a:satOff val="-17005"/>
              <a:lumOff val="14363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1" u="none" strike="noStrike" cap="none" spc="0" normalizeH="0" baseline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blurRad="25400" dist="12700" dir="5400000" rotWithShape="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>
              <a:satOff val="-17005"/>
              <a:lumOff val="14363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1" u="none" strike="noStrike" cap="none" spc="0" normalizeH="0" baseline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blurRad="25400" dist="12700" dir="5400000" rotWithShape="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自定义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Hoefler Text</vt:lpstr>
      <vt:lpstr>Helvetica Neue</vt:lpstr>
      <vt:lpstr>Palatino</vt:lpstr>
      <vt:lpstr>Arial</vt:lpstr>
      <vt:lpstr>Segoe Print</vt:lpstr>
      <vt:lpstr>Calibri</vt:lpstr>
      <vt:lpstr>仿宋</vt:lpstr>
      <vt:lpstr>Times New Roman</vt:lpstr>
      <vt:lpstr>微软雅黑</vt:lpstr>
      <vt:lpstr>Arial Unicode MS</vt:lpstr>
      <vt:lpstr>Palatino Linotype</vt:lpstr>
      <vt:lpstr>Helvetica</vt:lpstr>
      <vt:lpstr>Times</vt:lpstr>
      <vt:lpstr>Arial Black</vt:lpstr>
      <vt:lpstr>Georgia</vt:lpstr>
      <vt:lpstr>Moroccan</vt:lpstr>
      <vt:lpstr>Saison 3</vt:lpstr>
      <vt:lpstr>PowerPoint 演示文稿</vt:lpstr>
      <vt:lpstr>PowerPoint 演示文稿</vt:lpstr>
      <vt:lpstr>Unité 1 Prendre le temps (1)</vt:lpstr>
      <vt:lpstr>prendre le temps: Vous êtes stressé. Vous devez vous reposer. Prenez le temps !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Saison 3</dc:title>
  <dc:creator/>
  <cp:lastModifiedBy>Emilie石</cp:lastModifiedBy>
  <cp:revision>42</cp:revision>
  <dcterms:created xsi:type="dcterms:W3CDTF">2020-02-08T11:50:00Z</dcterms:created>
  <dcterms:modified xsi:type="dcterms:W3CDTF">2020-02-10T09:42:33Z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