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file:///F:\Lets_Create/pic_temp/pic_s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tags" Target="../tags/tag8.xml"/><Relationship Id="rId15" Type="http://schemas.openxmlformats.org/officeDocument/2006/relationships/tags" Target="../tags/tag7.xml"/><Relationship Id="rId14" Type="http://schemas.openxmlformats.org/officeDocument/2006/relationships/tags" Target="../tags/tag6.xml"/><Relationship Id="rId13" Type="http://schemas.openxmlformats.org/officeDocument/2006/relationships/image" Target="file:///F:\Lets_Create/pic_temp/0_pic_quater_right_up.png" TargetMode="External"/><Relationship Id="rId12" Type="http://schemas.openxmlformats.org/officeDocument/2006/relationships/image" Target="../media/image4.png"/><Relationship Id="rId11" Type="http://schemas.openxmlformats.org/officeDocument/2006/relationships/tags" Target="../tags/tag5.xml"/><Relationship Id="rId10" Type="http://schemas.openxmlformats.org/officeDocument/2006/relationships/image" Target="file:///C:\Users\Administrator\Desktop\&#32032;&#26448;&#20998;&#31867;\&#29980;&#21697;&#32032;&#26448;\&#20027;&#39064;\&#22270;&#29255;80.png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Administrator\Desktop\&#32032;&#26448;&#20998;&#31867;\&#29980;&#21697;&#32032;&#26448;\&#20027;&#39064;\&#22270;&#29255;80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72.xml"/><Relationship Id="rId6" Type="http://schemas.openxmlformats.org/officeDocument/2006/relationships/image" Target="file:///F:\Lets_Create/pic_temp/pic_sup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71.xm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image" Target="file:///F:\Lets_Create/pic_temp/0_pic_quater_right_up.png" TargetMode="External"/><Relationship Id="rId11" Type="http://schemas.openxmlformats.org/officeDocument/2006/relationships/image" Target="../media/image4.png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file:///F:\Lets_Create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82.xml"/><Relationship Id="rId5" Type="http://schemas.openxmlformats.org/officeDocument/2006/relationships/image" Target="file:///F:\Lets_Create/pic_temp/0_pic_quater_right_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9.png"/><Relationship Id="rId7" Type="http://schemas.openxmlformats.org/officeDocument/2006/relationships/tags" Target="../tags/tag90.xml"/><Relationship Id="rId6" Type="http://schemas.openxmlformats.org/officeDocument/2006/relationships/image" Target="file:///F:\Lets_Create/pic_temp/0_pic_quater_right_up.png" TargetMode="External"/><Relationship Id="rId5" Type="http://schemas.openxmlformats.org/officeDocument/2006/relationships/image" Target="../media/image8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11.png"/><Relationship Id="rId7" Type="http://schemas.openxmlformats.org/officeDocument/2006/relationships/tags" Target="../tags/tag99.xml"/><Relationship Id="rId6" Type="http://schemas.openxmlformats.org/officeDocument/2006/relationships/image" Target="file:///F:\Lets_Create/pic_temp/0_pic_quater_right_up.png" TargetMode="External"/><Relationship Id="rId5" Type="http://schemas.openxmlformats.org/officeDocument/2006/relationships/image" Target="../media/image10.png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12.png"/><Relationship Id="rId7" Type="http://schemas.openxmlformats.org/officeDocument/2006/relationships/tags" Target="../tags/tag109.xml"/><Relationship Id="rId6" Type="http://schemas.openxmlformats.org/officeDocument/2006/relationships/image" Target="file:///F:\Lets_Create/pic_temp/0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12.png"/><Relationship Id="rId7" Type="http://schemas.openxmlformats.org/officeDocument/2006/relationships/tags" Target="../tags/tag119.xml"/><Relationship Id="rId6" Type="http://schemas.openxmlformats.org/officeDocument/2006/relationships/image" Target="file:///F:\Lets_Create/pic_temp/0_pic_quater_right_up.png" TargetMode="External"/><Relationship Id="rId5" Type="http://schemas.openxmlformats.org/officeDocument/2006/relationships/image" Target="../media/image4.png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12.png"/><Relationship Id="rId7" Type="http://schemas.openxmlformats.org/officeDocument/2006/relationships/tags" Target="../tags/tag129.xml"/><Relationship Id="rId6" Type="http://schemas.openxmlformats.org/officeDocument/2006/relationships/image" Target="file:///F:\Lets_Create/pic_temp/0_pic_quater_right_up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file:///F:\Lets_Create/pic_temp/1_pic_quater_left_down.png" TargetMode="External"/><Relationship Id="rId8" Type="http://schemas.openxmlformats.org/officeDocument/2006/relationships/image" Target="../media/image15.png"/><Relationship Id="rId7" Type="http://schemas.openxmlformats.org/officeDocument/2006/relationships/tags" Target="../tags/tag141.xml"/><Relationship Id="rId6" Type="http://schemas.openxmlformats.org/officeDocument/2006/relationships/image" Target="file:///F:\Lets_Create/pic_temp/0_pic_quater_right_up.png" TargetMode="External"/><Relationship Id="rId5" Type="http://schemas.openxmlformats.org/officeDocument/2006/relationships/image" Target="../media/image14.png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8.xml"/><Relationship Id="rId7" Type="http://schemas.openxmlformats.org/officeDocument/2006/relationships/image" Target="file:///F:\Lets_Create/pic_temp/pic_half_lef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17.xml"/><Relationship Id="rId4" Type="http://schemas.openxmlformats.org/officeDocument/2006/relationships/image" Target="file:///F:\Lets_Create/pic_temp/pic_sup.png" TargetMode="External"/><Relationship Id="rId3" Type="http://schemas.openxmlformats.org/officeDocument/2006/relationships/image" Target="../media/image2.png"/><Relationship Id="rId20" Type="http://schemas.openxmlformats.org/officeDocument/2006/relationships/tags" Target="../tags/tag27.xml"/><Relationship Id="rId2" Type="http://schemas.openxmlformats.org/officeDocument/2006/relationships/tags" Target="../tags/tag16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image" Target="../media/image1.png"/><Relationship Id="rId11" Type="http://schemas.openxmlformats.org/officeDocument/2006/relationships/tags" Target="../tags/tag19.xml"/><Relationship Id="rId10" Type="http://schemas.openxmlformats.org/officeDocument/2006/relationships/image" Target="file:///F:\Lets_Create/pic_temp/pic_half_right.png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image" Target="../media/image1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file:///F:\Lets_Create/pic_temp/pic_s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2.xml"/><Relationship Id="rId18" Type="http://schemas.openxmlformats.org/officeDocument/2006/relationships/tags" Target="../tags/tag51.xml"/><Relationship Id="rId17" Type="http://schemas.openxmlformats.org/officeDocument/2006/relationships/tags" Target="../tags/tag50.xml"/><Relationship Id="rId16" Type="http://schemas.openxmlformats.org/officeDocument/2006/relationships/tags" Target="../tags/tag49.xml"/><Relationship Id="rId15" Type="http://schemas.openxmlformats.org/officeDocument/2006/relationships/tags" Target="../tags/tag48.xml"/><Relationship Id="rId14" Type="http://schemas.openxmlformats.org/officeDocument/2006/relationships/image" Target="file:///F:\Lets_Create/pic_temp/0_pic_quater_right_up.png" TargetMode="External"/><Relationship Id="rId13" Type="http://schemas.openxmlformats.org/officeDocument/2006/relationships/image" Target="../media/image4.png"/><Relationship Id="rId12" Type="http://schemas.openxmlformats.org/officeDocument/2006/relationships/tags" Target="../tags/tag47.xml"/><Relationship Id="rId11" Type="http://schemas.openxmlformats.org/officeDocument/2006/relationships/image" Target="file:///C:\Users\Administrator\Desktop\&#32032;&#26448;&#20998;&#31867;\&#29980;&#21697;&#32032;&#26448;\&#20027;&#39064;\&#22270;&#29255;80.png" TargetMode="Externa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6353025" y="453390"/>
            <a:ext cx="4245910" cy="62103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5826760" y="1835150"/>
            <a:ext cx="5278120" cy="344678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  <a:effectLst>
            <a:outerShdw blurRad="762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/>
          <p:nvPr>
            <p:custDataLst>
              <p:tags r:id="rId8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881226"/>
            <a:ext cx="5486400" cy="5095548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1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-66675"/>
            <a:ext cx="1143000" cy="1279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5826760" y="2835596"/>
            <a:ext cx="5298440" cy="102625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00" spc="600" baseline="0">
                <a:solidFill>
                  <a:schemeClr val="bg2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5847079" y="3901440"/>
            <a:ext cx="5278121" cy="73914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2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602740" y="595630"/>
            <a:ext cx="4245610" cy="6210300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7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881226"/>
            <a:ext cx="5486400" cy="5095548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10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" cy="1279585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13"/>
            </p:custDataLst>
          </p:nvPr>
        </p:nvSpPr>
        <p:spPr>
          <a:xfrm>
            <a:off x="1086485" y="1977390"/>
            <a:ext cx="5278120" cy="344678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  <a:effectLst>
            <a:outerShdw blurRad="762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1086486" y="2933701"/>
            <a:ext cx="5278120" cy="1036348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all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1086168" y="4006850"/>
            <a:ext cx="5278120" cy="831850"/>
          </a:xfrm>
        </p:spPr>
        <p:txBody>
          <a:bodyPr lIns="468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-10795" y="5578475"/>
            <a:ext cx="12169775" cy="1279585"/>
            <a:chOff x="-10795" y="5578475"/>
            <a:chExt cx="12169775" cy="1279585"/>
          </a:xfrm>
        </p:grpSpPr>
        <p:pic>
          <p:nvPicPr>
            <p:cNvPr id="7" name="图片 6"/>
            <p:cNvPicPr/>
            <p:nvPr>
              <p:custDataLst>
                <p:tags r:id="rId3"/>
              </p:custDataLst>
            </p:nvPr>
          </p:nvPicPr>
          <p:blipFill>
            <a:blip r:embed="rId4" r:link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795" y="5578475"/>
              <a:ext cx="1143000" cy="1279585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>
              <p:custDataLst>
                <p:tags r:id="rId6"/>
              </p:custDataLst>
            </p:nvPr>
          </p:nvPicPr>
          <p:blipFill>
            <a:blip r:embed="rId7" r:link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590" y="5740400"/>
              <a:ext cx="1088390" cy="11176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553450" y="6349833"/>
            <a:ext cx="2700000" cy="3168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053" y="304775"/>
            <a:ext cx="11607893" cy="62484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Viner Hand ITC" panose="03070502030502020203" charset="0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106045" y="34925"/>
            <a:ext cx="12085955" cy="6823075"/>
            <a:chOff x="106045" y="34925"/>
            <a:chExt cx="12085955" cy="6823075"/>
          </a:xfrm>
        </p:grpSpPr>
        <p:pic>
          <p:nvPicPr>
            <p:cNvPr id="10" name="图片 9"/>
            <p:cNvPicPr/>
            <p:nvPr>
              <p:custDataLst>
                <p:tags r:id="rId4"/>
              </p:custDataLst>
            </p:nvPr>
          </p:nvPicPr>
          <p:blipFill>
            <a:blip r:embed="rId5" r:link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45" y="34925"/>
              <a:ext cx="1175385" cy="1214120"/>
            </a:xfrm>
            <a:prstGeom prst="rect">
              <a:avLst/>
            </a:prstGeom>
          </p:spPr>
        </p:pic>
        <p:pic>
          <p:nvPicPr>
            <p:cNvPr id="11" name="图片 10"/>
            <p:cNvPicPr/>
            <p:nvPr>
              <p:custDataLst>
                <p:tags r:id="rId7"/>
              </p:custDataLst>
            </p:nvPr>
          </p:nvPicPr>
          <p:blipFill>
            <a:blip r:embed="rId8" r:link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230" y="5240655"/>
              <a:ext cx="1588770" cy="161734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65405" y="-147955"/>
            <a:ext cx="12245975" cy="6908165"/>
            <a:chOff x="65405" y="-147955"/>
            <a:chExt cx="12245975" cy="6908165"/>
          </a:xfrm>
        </p:grpSpPr>
        <p:pic>
          <p:nvPicPr>
            <p:cNvPr id="12" name="图片 11"/>
            <p:cNvPicPr/>
            <p:nvPr>
              <p:custDataLst>
                <p:tags r:id="rId4"/>
              </p:custDataLst>
            </p:nvPr>
          </p:nvPicPr>
          <p:blipFill>
            <a:blip r:embed="rId5" r:link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6330" y="-147955"/>
              <a:ext cx="1035050" cy="1095375"/>
            </a:xfrm>
            <a:prstGeom prst="rect">
              <a:avLst/>
            </a:prstGeom>
          </p:spPr>
        </p:pic>
        <p:pic>
          <p:nvPicPr>
            <p:cNvPr id="13" name="图片 12"/>
            <p:cNvPicPr/>
            <p:nvPr>
              <p:custDataLst>
                <p:tags r:id="rId7"/>
              </p:custDataLst>
            </p:nvPr>
          </p:nvPicPr>
          <p:blipFill>
            <a:blip r:embed="rId8" r:link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5" y="5447030"/>
              <a:ext cx="1360805" cy="131318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76200" y="24130"/>
            <a:ext cx="12018010" cy="1279585"/>
            <a:chOff x="76200" y="24130"/>
            <a:chExt cx="12018010" cy="1279585"/>
          </a:xfrm>
        </p:grpSpPr>
        <p:pic>
          <p:nvPicPr>
            <p:cNvPr id="12" name="图片 11"/>
            <p:cNvPicPr/>
            <p:nvPr>
              <p:custDataLst>
                <p:tags r:id="rId4"/>
              </p:custDataLst>
            </p:nvPr>
          </p:nvPicPr>
          <p:blipFill>
            <a:blip r:embed="rId5" r:link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" y="24130"/>
              <a:ext cx="1143000" cy="1279585"/>
            </a:xfrm>
            <a:prstGeom prst="rect">
              <a:avLst/>
            </a:prstGeom>
          </p:spPr>
        </p:pic>
        <p:pic>
          <p:nvPicPr>
            <p:cNvPr id="13" name="图片 12"/>
            <p:cNvPicPr/>
            <p:nvPr>
              <p:custDataLst>
                <p:tags r:id="rId7"/>
              </p:custDataLst>
            </p:nvPr>
          </p:nvPicPr>
          <p:blipFill>
            <a:blip r:embed="rId8" r:link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1210" y="104775"/>
              <a:ext cx="1143000" cy="111746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-45085"/>
            <a:ext cx="12104370" cy="1279585"/>
            <a:chOff x="0" y="-45085"/>
            <a:chExt cx="12104370" cy="1279585"/>
          </a:xfrm>
        </p:grpSpPr>
        <p:pic>
          <p:nvPicPr>
            <p:cNvPr id="12" name="图片 11"/>
            <p:cNvPicPr/>
            <p:nvPr>
              <p:custDataLst>
                <p:tags r:id="rId4"/>
              </p:custDataLst>
            </p:nvPr>
          </p:nvPicPr>
          <p:blipFill>
            <a:blip r:embed="rId5" r:link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45085"/>
              <a:ext cx="1143000" cy="1279585"/>
            </a:xfrm>
            <a:prstGeom prst="rect">
              <a:avLst/>
            </a:prstGeom>
          </p:spPr>
        </p:pic>
        <p:pic>
          <p:nvPicPr>
            <p:cNvPr id="13" name="图片 12"/>
            <p:cNvPicPr/>
            <p:nvPr>
              <p:custDataLst>
                <p:tags r:id="rId7"/>
              </p:custDataLst>
            </p:nvPr>
          </p:nvPicPr>
          <p:blipFill>
            <a:blip r:embed="rId8" r:link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1370" y="116840"/>
              <a:ext cx="1143000" cy="1117469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Viner Hand ITC" panose="03070502030502020203" charset="0"/>
              <a:sym typeface="+mn-ea"/>
            </a:endParaRPr>
          </a:p>
        </p:txBody>
      </p: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130810" y="0"/>
            <a:ext cx="12061189" cy="6715760"/>
            <a:chOff x="130810" y="0"/>
            <a:chExt cx="12061189" cy="6715760"/>
          </a:xfrm>
        </p:grpSpPr>
        <p:pic>
          <p:nvPicPr>
            <p:cNvPr id="14" name="图片 13"/>
            <p:cNvPicPr/>
            <p:nvPr>
              <p:custDataLst>
                <p:tags r:id="rId4"/>
              </p:custDataLst>
            </p:nvPr>
          </p:nvPicPr>
          <p:blipFill>
            <a:blip r:embed="rId5" r:link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5204" y="0"/>
              <a:ext cx="816795" cy="914400"/>
            </a:xfrm>
            <a:prstGeom prst="rect">
              <a:avLst/>
            </a:prstGeom>
          </p:spPr>
        </p:pic>
        <p:pic>
          <p:nvPicPr>
            <p:cNvPr id="15" name="图片 14"/>
            <p:cNvPicPr/>
            <p:nvPr>
              <p:custDataLst>
                <p:tags r:id="rId7"/>
              </p:custDataLst>
            </p:nvPr>
          </p:nvPicPr>
          <p:blipFill>
            <a:blip r:embed="rId8" r:link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10" y="5598291"/>
              <a:ext cx="1143000" cy="1117469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图片 9"/>
            <p:cNvPicPr/>
            <p:nvPr>
              <p:custDataLst>
                <p:tags r:id="rId4"/>
              </p:custDataLst>
            </p:nvPr>
          </p:nvPicPr>
          <p:blipFill>
            <a:blip r:embed="rId5" r:link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57984" cy="2415856"/>
            </a:xfrm>
            <a:prstGeom prst="rect">
              <a:avLst/>
            </a:prstGeom>
          </p:spPr>
        </p:pic>
        <p:pic>
          <p:nvPicPr>
            <p:cNvPr id="11" name="图片 10"/>
            <p:cNvPicPr/>
            <p:nvPr>
              <p:custDataLst>
                <p:tags r:id="rId7"/>
              </p:custDataLst>
            </p:nvPr>
          </p:nvPicPr>
          <p:blipFill>
            <a:blip r:embed="rId8" r:link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4016" y="4748218"/>
              <a:ext cx="2157984" cy="21097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189788" cy="4064000"/>
          </a:xfrm>
          <a:prstGeom prst="rect">
            <a:avLst/>
          </a:prstGeom>
        </p:spPr>
      </p:pic>
      <p:pic>
        <p:nvPicPr>
          <p:cNvPr id="9" name="图片 8"/>
          <p:cNvPicPr/>
          <p:nvPr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212" y="1397000"/>
            <a:ext cx="2189788" cy="406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3960345" y="488950"/>
            <a:ext cx="4245910" cy="621030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13"/>
            </p:custDataLst>
          </p:nvPr>
        </p:nvSpPr>
        <p:spPr>
          <a:xfrm>
            <a:off x="3444240" y="1870710"/>
            <a:ext cx="5278120" cy="344678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  <a:effectLst>
            <a:outerShdw blurRad="762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4"/>
            </p:custDataLst>
          </p:nvPr>
        </p:nvSpPr>
        <p:spPr>
          <a:xfrm>
            <a:off x="5788025" y="2439035"/>
            <a:ext cx="723265" cy="758190"/>
          </a:xfrm>
          <a:prstGeom prst="ellipse">
            <a:avLst/>
          </a:prstGeom>
          <a:solidFill>
            <a:srgbClr val="C8DD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15"/>
            </p:custDataLst>
          </p:nvPr>
        </p:nvSpPr>
        <p:spPr>
          <a:xfrm>
            <a:off x="4029075" y="2238375"/>
            <a:ext cx="1355090" cy="1377950"/>
          </a:xfrm>
          <a:prstGeom prst="ellipse">
            <a:avLst/>
          </a:prstGeom>
          <a:noFill/>
          <a:ln>
            <a:solidFill>
              <a:srgbClr val="EEF2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6"/>
            </p:custDataLst>
          </p:nvPr>
        </p:nvSpPr>
        <p:spPr>
          <a:xfrm>
            <a:off x="5157470" y="2658110"/>
            <a:ext cx="1068705" cy="1044575"/>
          </a:xfrm>
          <a:prstGeom prst="ellipse">
            <a:avLst/>
          </a:prstGeom>
          <a:noFill/>
          <a:ln>
            <a:solidFill>
              <a:srgbClr val="EEF2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3444241" y="3630930"/>
            <a:ext cx="5278120" cy="75819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000" b="0" u="none" strike="noStrike" kern="1200" cap="none" spc="300" normalizeH="0" baseline="0">
                <a:solidFill>
                  <a:schemeClr val="bg2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rgbClr val="E6F0E1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5437505" y="94615"/>
            <a:ext cx="6193155" cy="66675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5687060" y="928370"/>
            <a:ext cx="5671185" cy="498475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  <a:effectLst>
            <a:outerShdw blurRad="762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/>
          <p:nvPr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" y="1891796"/>
            <a:ext cx="4389120" cy="4076439"/>
          </a:xfrm>
          <a:prstGeom prst="rect">
            <a:avLst/>
          </a:prstGeom>
        </p:spPr>
      </p:pic>
      <p:pic>
        <p:nvPicPr>
          <p:cNvPr id="11" name="图片 10"/>
          <p:cNvPicPr/>
          <p:nvPr>
            <p:custDataLst>
              <p:tags r:id="rId1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578415"/>
            <a:ext cx="1143000" cy="12795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882" y="501288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2.xml"/><Relationship Id="rId23" Type="http://schemas.openxmlformats.org/officeDocument/2006/relationships/tags" Target="../tags/tag151.xml"/><Relationship Id="rId22" Type="http://schemas.openxmlformats.org/officeDocument/2006/relationships/tags" Target="../tags/tag150.xml"/><Relationship Id="rId21" Type="http://schemas.openxmlformats.org/officeDocument/2006/relationships/tags" Target="../tags/tag149.xml"/><Relationship Id="rId20" Type="http://schemas.openxmlformats.org/officeDocument/2006/relationships/tags" Target="../tags/tag14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4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all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all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all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all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all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all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24855" y="2560955"/>
            <a:ext cx="5307965" cy="2131060"/>
          </a:xfrm>
        </p:spPr>
        <p:txBody>
          <a:bodyPr>
            <a:normAutofit lnSpcReduction="10000"/>
          </a:bodyPr>
          <a:p>
            <a:r>
              <a:rPr lang="fr-CA" altLang="zh-CN" sz="4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Expression du but</a:t>
            </a:r>
            <a:endParaRPr lang="fr-CA" altLang="zh-CN" sz="4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zh-CN" altLang="zh-CN" sz="4400"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目的表达法</a:t>
            </a:r>
            <a:endParaRPr lang="zh-CN" altLang="zh-CN" sz="440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06335" y="4563110"/>
            <a:ext cx="3520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法语老师：石冠华</a:t>
            </a:r>
            <a:endParaRPr lang="zh-CN" altLang="en-US" sz="3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85470" y="1557020"/>
            <a:ext cx="1117028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fr-CA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补充：</a:t>
            </a:r>
            <a:r>
              <a:rPr lang="fr-CA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en vue de..., dans le but de ..., dans l'intention de .... </a:t>
            </a:r>
            <a:r>
              <a:rPr lang="zh-CN" altLang="fr-CA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主要用于书面语</a:t>
            </a:r>
            <a:endParaRPr lang="zh-CN" altLang="fr-CA" sz="4800" b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fr-CA" sz="4800"/>
              <a:t>Le maire a réuni le conseil municipal dans l'intention de discuter un projet de nouveau centre sportif. </a:t>
            </a:r>
            <a:endParaRPr lang="fr-CA" sz="4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75945" y="2275205"/>
            <a:ext cx="1117028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1) pour</a:t>
            </a:r>
            <a:endParaRPr lang="en-US" sz="4800" b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fr-CA" sz="4800"/>
              <a:t>Nous allons organiser une fête pour son anniversaire. </a:t>
            </a:r>
            <a:endParaRPr lang="fr-CA" sz="4800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01945" y="940590"/>
            <a:ext cx="9626400" cy="723600"/>
          </a:xfrm>
        </p:spPr>
        <p:txBody>
          <a:bodyPr>
            <a:normAutofit/>
          </a:bodyPr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介词（词组）</a:t>
            </a:r>
            <a:r>
              <a:rPr lang="en-US" altLang="zh-CN" dirty="0"/>
              <a:t>+ </a:t>
            </a:r>
            <a:r>
              <a:rPr lang="zh-CN" altLang="en-US" dirty="0"/>
              <a:t>名词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75945" y="2275205"/>
            <a:ext cx="1117028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fr-CA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fr-CA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en vue de </a:t>
            </a:r>
            <a:endParaRPr lang="en-US" sz="4800" b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fr-CA" sz="4800"/>
              <a:t>Les athlètes s'entraînent en vue des Jeux Olympiques.  </a:t>
            </a:r>
            <a:endParaRPr lang="fr-CA" sz="4800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01945" y="940590"/>
            <a:ext cx="9626400" cy="723600"/>
          </a:xfrm>
        </p:spPr>
        <p:txBody>
          <a:bodyPr>
            <a:normAutofit/>
          </a:bodyPr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介词（词组）</a:t>
            </a:r>
            <a:r>
              <a:rPr lang="en-US" altLang="zh-CN" dirty="0"/>
              <a:t>+ </a:t>
            </a:r>
            <a:r>
              <a:rPr lang="zh-CN" altLang="en-US" dirty="0"/>
              <a:t>名词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75945" y="2275205"/>
            <a:ext cx="1117028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fr-CA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fr-CA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de peur de, de crainte de</a:t>
            </a:r>
            <a:endParaRPr lang="en-US" sz="4800" b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fr-CA" sz="4800"/>
              <a:t>Il faisait mauvais. Il roulait lentement de peur d'un accident. </a:t>
            </a:r>
            <a:endParaRPr lang="fr-CA" sz="4800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01945" y="940590"/>
            <a:ext cx="9626400" cy="723600"/>
          </a:xfrm>
        </p:spPr>
        <p:txBody>
          <a:bodyPr>
            <a:normAutofit/>
          </a:bodyPr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介词（词组）</a:t>
            </a:r>
            <a:r>
              <a:rPr lang="en-US" altLang="zh-CN" dirty="0"/>
              <a:t>+ </a:t>
            </a:r>
            <a:r>
              <a:rPr lang="zh-CN" altLang="en-US" dirty="0"/>
              <a:t>名词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569085" y="2275205"/>
            <a:ext cx="101771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fr-CA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练习册</a:t>
            </a:r>
            <a:r>
              <a:rPr lang="en-US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P5 5</a:t>
            </a:r>
            <a:r>
              <a:rPr lang="zh-CN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endParaRPr lang="zh-CN" altLang="en-US" sz="4800" b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P7 9</a:t>
            </a:r>
            <a:r>
              <a:rPr lang="zh-CN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endParaRPr lang="zh-CN" altLang="en-US" sz="4800" b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01945" y="940590"/>
            <a:ext cx="9626400" cy="723600"/>
          </a:xfrm>
        </p:spPr>
        <p:txBody>
          <a:bodyPr>
            <a:normAutofit/>
          </a:bodyPr>
          <a:p>
            <a:r>
              <a:rPr lang="zh-CN" altLang="en-US" dirty="0"/>
              <a:t>作业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DD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86486" y="3321051"/>
            <a:ext cx="5278120" cy="103634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merci beaucoup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70" y="2235185"/>
            <a:ext cx="9144000" cy="2386800"/>
          </a:xfrm>
        </p:spPr>
        <p:txBody>
          <a:bodyPr/>
          <a:lstStyle/>
          <a:p>
            <a:r>
              <a:rPr lang="en-US" altLang="zh-CN" dirty="0"/>
              <a:t>subjonctif</a:t>
            </a:r>
            <a:br>
              <a:rPr lang="en-US" altLang="zh-CN" dirty="0"/>
            </a:br>
            <a:r>
              <a:rPr lang="zh-CN" altLang="en-US" dirty="0"/>
              <a:t>虚拟式表达法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用虚拟式的状语</a:t>
            </a:r>
            <a:r>
              <a:rPr lang="zh-CN" altLang="en-US" dirty="0"/>
              <a:t>从句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281430" y="2207260"/>
            <a:ext cx="10156825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800" b="0">
                <a:latin typeface="Calibri" panose="020F0502020204030204" charset="0"/>
                <a:ea typeface="宋体" panose="02010600030101010101" pitchFamily="2" charset="-122"/>
              </a:rPr>
              <a:t>1) 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Pour que/ afin que  </a:t>
            </a:r>
            <a:r>
              <a:rPr 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为了</a:t>
            </a:r>
            <a:r>
              <a:rPr 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.......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Il fait tous ses efforts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4800" b="0" u="sng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pour que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sa famille puisse le comprendre. Elle parle fort </a:t>
            </a:r>
            <a:r>
              <a:rPr lang="en-US" sz="4800" b="0" u="sng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afin que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tout le monde l’entende. </a:t>
            </a:r>
            <a:endParaRPr lang="zh-CN" altLang="en-US" sz="4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8735" y="311305"/>
            <a:ext cx="9626400" cy="723600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用虚拟式的状语</a:t>
            </a:r>
            <a:r>
              <a:rPr lang="zh-CN" altLang="en-US" dirty="0"/>
              <a:t>从句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474980" y="855980"/>
            <a:ext cx="1143063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800" b="0">
                <a:latin typeface="Calibri" panose="020F0502020204030204" charset="0"/>
                <a:ea typeface="宋体" panose="02010600030101010101" pitchFamily="2" charset="-122"/>
              </a:rPr>
              <a:t>2) </a:t>
            </a:r>
            <a:r>
              <a:rPr lang="en-US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de sorte que/de fa</a:t>
            </a:r>
            <a:r>
              <a:rPr lang="fr-CA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çon que</a:t>
            </a:r>
            <a:r>
              <a:rPr lang="en-US" altLang="fr-CA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fr-CA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de manière que</a:t>
            </a:r>
            <a:r>
              <a:rPr 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为了，以便</a:t>
            </a:r>
            <a:r>
              <a:rPr 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.......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Il </a:t>
            </a:r>
            <a:r>
              <a:rPr lang="fr-CA" alt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range les dossiers de sorte que l'on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puisse l</a:t>
            </a:r>
            <a:r>
              <a:rPr lang="fr-CA" alt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es trouver facilement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sz="48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注意：这几种形式后边亦可接直陈式，表示后果</a:t>
            </a:r>
            <a:r>
              <a:rPr lang="en-US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=si bien que</a:t>
            </a:r>
            <a:endParaRPr lang="en-US" altLang="zh-CN" sz="4800" b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fr-CA" alt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Il parlait dans un micro, de sorte que chacun l'entendait clairement. </a:t>
            </a:r>
            <a:endParaRPr lang="fr-CA" altLang="en-US" sz="48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871375"/>
            <a:ext cx="9626400" cy="723600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用虚拟式的状语</a:t>
            </a:r>
            <a:r>
              <a:rPr lang="zh-CN" altLang="en-US" dirty="0"/>
              <a:t>从句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436245" y="2132965"/>
            <a:ext cx="1131951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fr-CA" altLang="en-US" sz="4800" b="0">
                <a:latin typeface="Calibri" panose="020F0502020204030204" charset="0"/>
                <a:ea typeface="宋体" panose="02010600030101010101" pitchFamily="2" charset="-122"/>
              </a:rPr>
              <a:t>3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</a:rPr>
              <a:t>) </a:t>
            </a:r>
            <a:r>
              <a:rPr lang="en-US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CA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de peur que...(ne)</a:t>
            </a:r>
            <a:r>
              <a:rPr 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fr-CA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de crainte </a:t>
            </a:r>
            <a:r>
              <a:rPr 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que </a:t>
            </a:r>
            <a:r>
              <a:rPr lang="fr-CA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...(ne )</a:t>
            </a:r>
            <a:endParaRPr lang="fr-CA" altLang="en-US" sz="4800" b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zh-CN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担心</a:t>
            </a:r>
            <a:r>
              <a:rPr lang="en-US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......, </a:t>
            </a:r>
            <a:r>
              <a:rPr lang="zh-CN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生怕</a:t>
            </a:r>
            <a:r>
              <a:rPr lang="en-US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......, </a:t>
            </a:r>
            <a:r>
              <a:rPr lang="zh-CN" altLang="en-US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以免</a:t>
            </a:r>
            <a:r>
              <a:rPr lang="en-US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...... </a:t>
            </a:r>
            <a:endParaRPr lang="en-US" sz="48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fr-CA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Elle est entrée dans la maison sur la pointe des pieds de peur que l'on (ne) le sache. </a:t>
            </a:r>
            <a:endParaRPr lang="fr-CA" sz="48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87137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/>
              <a:t>注意 ：</a:t>
            </a:r>
            <a:r>
              <a:rPr lang="zh-CN" altLang="en-US" dirty="0"/>
              <a:t>用虚拟式的关系从句表愿望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436245" y="2132965"/>
            <a:ext cx="1131951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fr-CA" sz="4800" b="0">
                <a:latin typeface="Calibri" panose="020F0502020204030204" charset="0"/>
                <a:ea typeface="宋体" panose="02010600030101010101" pitchFamily="2" charset="-122"/>
              </a:rPr>
              <a:t>当表达某种愿望时，关系从句中可使用虚拟式表达。</a:t>
            </a:r>
            <a:r>
              <a:rPr lang="en-US" altLang="zh-CN" sz="4800" b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4800" b="0"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fr-CA" sz="48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Nous aimerions trouver un appartement qui soit grand et clair.  </a:t>
            </a:r>
            <a:endParaRPr lang="fr-CA" sz="4800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70" y="1529700"/>
            <a:ext cx="9144000" cy="2386800"/>
          </a:xfrm>
        </p:spPr>
        <p:txBody>
          <a:bodyPr/>
          <a:lstStyle/>
          <a:p>
            <a:r>
              <a:rPr lang="zh-CN" altLang="en-US" dirty="0"/>
              <a:t>表达目的的其他方法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61635" y="662460"/>
            <a:ext cx="9626400" cy="723600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介词（词组）</a:t>
            </a:r>
            <a:r>
              <a:rPr lang="en-US" altLang="zh-CN" dirty="0"/>
              <a:t>+ </a:t>
            </a:r>
            <a:r>
              <a:rPr lang="zh-CN" altLang="en-US" dirty="0"/>
              <a:t>动词不定式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709420" y="1835150"/>
          <a:ext cx="865251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945"/>
                <a:gridCol w="4266565"/>
              </a:tblGrid>
              <a:tr h="8331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从句（主语不同）</a:t>
                      </a:r>
                      <a:endParaRPr lang="zh-CN" altLang="en-US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3600"/>
                        <a:t>不定式（主语相同）</a:t>
                      </a:r>
                      <a:endParaRPr lang="zh-CN" altLang="en-US" sz="3600"/>
                    </a:p>
                  </a:txBody>
                  <a:tcPr/>
                </a:tc>
              </a:tr>
              <a:tr h="2115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600"/>
                        <a:t>pour</a:t>
                      </a:r>
                      <a:r>
                        <a:rPr lang="fr-CA" altLang="zh-CN" sz="3600"/>
                        <a:t> que 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afin que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de peur que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de crainte que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de façon que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de manière que </a:t>
                      </a:r>
                      <a:endParaRPr lang="fr-CA" altLang="zh-CN" sz="36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fr-CA" altLang="zh-CN" sz="3600"/>
                        <a:t>pour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afin de 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de peur de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de crainte de 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de façon à</a:t>
                      </a:r>
                      <a:endParaRPr lang="fr-CA" altLang="zh-CN" sz="3600"/>
                    </a:p>
                    <a:p>
                      <a:pPr>
                        <a:buNone/>
                      </a:pPr>
                      <a:r>
                        <a:rPr lang="fr-CA" altLang="zh-CN" sz="3600"/>
                        <a:t>de manière à</a:t>
                      </a:r>
                      <a:endParaRPr lang="fr-CA" altLang="zh-CN" sz="36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871375"/>
            <a:ext cx="9626400" cy="723600"/>
          </a:xfrm>
        </p:spPr>
        <p:txBody>
          <a:bodyPr>
            <a:normAutofit/>
          </a:bodyPr>
          <a:lstStyle/>
          <a:p>
            <a:r>
              <a:rPr lang="fr-CA" altLang="zh-CN" dirty="0"/>
              <a:t>Ex:</a:t>
            </a:r>
            <a:endParaRPr lang="fr-CA" altLang="zh-CN" dirty="0"/>
          </a:p>
        </p:txBody>
      </p:sp>
      <p:sp>
        <p:nvSpPr>
          <p:cNvPr id="100" name="文本框 99"/>
          <p:cNvSpPr txBox="1"/>
          <p:nvPr/>
        </p:nvSpPr>
        <p:spPr>
          <a:xfrm>
            <a:off x="436245" y="2132965"/>
            <a:ext cx="1131951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4800" b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fr-CA" altLang="en-US" sz="4800" b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Il apprend le français pour faire ses études en France. </a:t>
            </a:r>
            <a:endParaRPr lang="fr-CA" altLang="en-US" sz="4800" b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/>
            <a:r>
              <a:rPr lang="fr-CA" altLang="en-US" sz="4800" b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Nous travaillons beaucoup afin de réussir à l'examen. </a:t>
            </a:r>
            <a:r>
              <a:rPr lang="fr-CA" sz="4800" b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fr-CA" sz="4800" b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24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24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924"/>
  <p:tag name="KSO_WM_TEMPLATE_THUMBS_INDEX" val="1、4、5、6、7、8、9、10、11、12、13"/>
</p:tagLst>
</file>

<file path=ppt/tags/tag153.xml><?xml version="1.0" encoding="utf-8"?>
<p:tagLst xmlns:p="http://schemas.openxmlformats.org/presentationml/2006/main">
  <p:tag name="KSO_WM_TEMPLATE_CATEGORY" val="custom"/>
  <p:tag name="KSO_WM_TEMPLATE_INDEX" val="20203924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12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55.xml><?xml version="1.0" encoding="utf-8"?>
<p:tagLst xmlns:p="http://schemas.openxmlformats.org/presentationml/2006/main">
  <p:tag name="KSO_WM_SLIDE_ID" val="custom20203924_12"/>
  <p:tag name="KSO_WM_TEMPLATE_SUBCATEGORY" val="0"/>
  <p:tag name="KSO_WM_TEMPLATE_MASTER_TYPE" val="0"/>
  <p:tag name="KSO_WM_TEMPLATE_COLOR_TYPE" val="1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57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59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61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63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12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65.xml><?xml version="1.0" encoding="utf-8"?>
<p:tagLst xmlns:p="http://schemas.openxmlformats.org/presentationml/2006/main">
  <p:tag name="KSO_WM_SLIDE_ID" val="custom20203924_12"/>
  <p:tag name="KSO_WM_TEMPLATE_SUBCATEGORY" val="0"/>
  <p:tag name="KSO_WM_TEMPLATE_MASTER_TYPE" val="0"/>
  <p:tag name="KSO_WM_TEMPLATE_COLOR_TYPE" val="1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20*329"/>
  <p:tag name="KSO_WM_SLIDE_POSITION" val="119*105"/>
  <p:tag name="KSO_WM_SLIDE_LAYOUT" val="a_f"/>
  <p:tag name="KSO_WM_SLIDE_LAYOUT_CNT" val="1_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67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69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2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4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6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7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8.xml><?xml version="1.0" encoding="utf-8"?>
<p:tagLst xmlns:p="http://schemas.openxmlformats.org/presentationml/2006/main">
  <p:tag name="KSO_WM_SLIDE_ID" val="custom20203924_7"/>
  <p:tag name="KSO_WM_TEMPLATE_SUBCATEGORY" val="0"/>
  <p:tag name="KSO_WM_TEMPLATE_MASTER_TYPE" val="0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3924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924_13*a*1"/>
  <p:tag name="KSO_WM_TEMPLATE_CATEGORY" val="custom"/>
  <p:tag name="KSO_WM_TEMPLATE_INDEX" val="20203924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感谢观看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3924_13"/>
  <p:tag name="KSO_WM_TEMPLATE_SUBCATEGORY" val="0"/>
  <p:tag name="KSO_WM_TEMPLATE_MASTER_TYPE" val="0"/>
  <p:tag name="KSO_WM_TEMPLATE_COLOR_TYPE" val="1"/>
  <p:tag name="KSO_WM_SLIDE_ITEM_CNT" val="0"/>
  <p:tag name="KSO_WM_SLIDE_INDEX" val="13"/>
  <p:tag name="KSO_WM_TAG_VERSION" val="1.0"/>
  <p:tag name="KSO_WM_BEAUTIFY_FLAG" val="#wm#"/>
  <p:tag name="KSO_WM_TEMPLATE_CATEGORY" val="custom"/>
  <p:tag name="KSO_WM_TEMPLATE_INDEX" val="20203924"/>
  <p:tag name="KSO_WM_SLIDE_TYPE" val="endPage"/>
  <p:tag name="KSO_WM_SLIDE_SUBTYPE" val="pureTxt"/>
  <p:tag name="KSO_WM_SLIDE_LAYOUT" val="a_b"/>
  <p:tag name="KSO_WM_SLIDE_LAYOUT_CNT" val="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frame"/>
  <p:tag name="KSO_WM_SLIDE_BK_DARK_LIGHT" val="2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原谅">
      <a:dk1>
        <a:srgbClr val="000000"/>
      </a:dk1>
      <a:lt1>
        <a:srgbClr val="FFFFFF"/>
      </a:lt1>
      <a:dk2>
        <a:srgbClr val="E6F0E1"/>
      </a:dk2>
      <a:lt2>
        <a:srgbClr val="FFFFFF"/>
      </a:lt2>
      <a:accent1>
        <a:srgbClr val="76A485"/>
      </a:accent1>
      <a:accent2>
        <a:srgbClr val="80A37F"/>
      </a:accent2>
      <a:accent3>
        <a:srgbClr val="8AA17B"/>
      </a:accent3>
      <a:accent4>
        <a:srgbClr val="93A078"/>
      </a:accent4>
      <a:accent5>
        <a:srgbClr val="9C9E76"/>
      </a:accent5>
      <a:accent6>
        <a:srgbClr val="A49C76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WPS 演示</Application>
  <PresentationFormat>宽屏</PresentationFormat>
  <Paragraphs>83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汉仪旗黑-85S</vt:lpstr>
      <vt:lpstr>Viner Hand ITC</vt:lpstr>
      <vt:lpstr>Calibri</vt:lpstr>
      <vt:lpstr>Times New Roman</vt:lpstr>
      <vt:lpstr>Arial Unicode MS</vt:lpstr>
      <vt:lpstr>黑体</vt:lpstr>
      <vt:lpstr>Mongolian Baiti</vt:lpstr>
      <vt:lpstr>Office 主题​​</vt:lpstr>
      <vt:lpstr>PowerPoint 演示文稿</vt:lpstr>
      <vt:lpstr>subjonctif 虚拟式表达法</vt:lpstr>
      <vt:lpstr>1. 用虚拟式的状语从句</vt:lpstr>
      <vt:lpstr>1. 用虚拟式的状语从句</vt:lpstr>
      <vt:lpstr>1. 用虚拟式的状语从句</vt:lpstr>
      <vt:lpstr>注意 ：用虚拟式的关系从句表愿望</vt:lpstr>
      <vt:lpstr>表达目的的其他方法</vt:lpstr>
      <vt:lpstr>1）介词（词组）+ 动词不定式</vt:lpstr>
      <vt:lpstr>Ex:</vt:lpstr>
      <vt:lpstr>PowerPoint 演示文稿</vt:lpstr>
      <vt:lpstr>2）介词（词组）+ 名词</vt:lpstr>
      <vt:lpstr>2）介词（词组）+ 名词</vt:lpstr>
      <vt:lpstr>2）介词（词组）+ 名词</vt:lpstr>
      <vt:lpstr>2）介词（词组）+ 名词</vt:lpstr>
      <vt:lpstr>merci beaucoup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Emilie石</cp:lastModifiedBy>
  <cp:revision>15</cp:revision>
  <dcterms:created xsi:type="dcterms:W3CDTF">2020-02-18T02:20:00Z</dcterms:created>
  <dcterms:modified xsi:type="dcterms:W3CDTF">2020-02-25T04:28:16Z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