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9" r:id="rId5"/>
    <p:sldId id="270" r:id="rId6"/>
    <p:sldId id="261" r:id="rId7"/>
    <p:sldId id="268" r:id="rId8"/>
    <p:sldId id="263" r:id="rId9"/>
    <p:sldId id="264" r:id="rId10"/>
    <p:sldId id="265" r:id="rId11"/>
    <p:sldId id="2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1.png"/><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2.png"/><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4.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5.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36.xml"/><Relationship Id="rId7" Type="http://schemas.openxmlformats.org/officeDocument/2006/relationships/image" Target="../media/image16.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6.png"/><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5.png"/><Relationship Id="rId12" Type="http://schemas.openxmlformats.org/officeDocument/2006/relationships/tags" Target="../tags/tag42.xml"/><Relationship Id="rId11" Type="http://schemas.openxmlformats.org/officeDocument/2006/relationships/image" Target="../media/image6.png"/><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8.png"/><Relationship Id="rId5" Type="http://schemas.openxmlformats.org/officeDocument/2006/relationships/tags" Target="../tags/tag45.xml"/><Relationship Id="rId4" Type="http://schemas.openxmlformats.org/officeDocument/2006/relationships/image" Target="../media/image7.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0.png"/><Relationship Id="rId2" Type="http://schemas.openxmlformats.org/officeDocument/2006/relationships/tags" Target="../tags/tag64.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12192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2216785" y="3503930"/>
            <a:ext cx="7759065" cy="491490"/>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2216468" y="2292046"/>
            <a:ext cx="7759065" cy="1150960"/>
          </a:xfrm>
        </p:spPr>
        <p:txBody>
          <a:bodyPr lIns="90000" tIns="46800" rIns="90000" bIns="46800" anchor="b" anchorCtr="0">
            <a:noAutofit/>
          </a:bodyPr>
          <a:lstStyle>
            <a:lvl1pPr algn="ctr">
              <a:defRPr sz="60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4511039" y="4490846"/>
            <a:ext cx="1383093"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6096000" y="4490846"/>
            <a:ext cx="1383092"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12192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12192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12192000" cy="2046605"/>
          </a:xfrm>
          <a:prstGeom prst="rect">
            <a:avLst/>
          </a:prstGeom>
        </p:spPr>
      </p:pic>
      <p:sp>
        <p:nvSpPr>
          <p:cNvPr id="2" name="标题 1"/>
          <p:cNvSpPr>
            <a:spLocks noGrp="1"/>
          </p:cNvSpPr>
          <p:nvPr>
            <p:ph type="title" hasCustomPrompt="1"/>
            <p:custDataLst>
              <p:tags r:id="rId6"/>
            </p:custDataLst>
          </p:nvPr>
        </p:nvSpPr>
        <p:spPr>
          <a:xfrm>
            <a:off x="3125639" y="2421777"/>
            <a:ext cx="594072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12192000" cy="1704978"/>
          </a:xfrm>
          <a:prstGeom prst="rect">
            <a:avLst/>
          </a:prstGeom>
        </p:spPr>
      </p:pic>
      <p:sp>
        <p:nvSpPr>
          <p:cNvPr id="13" name="文本占位符 12"/>
          <p:cNvSpPr>
            <a:spLocks noGrp="1"/>
          </p:cNvSpPr>
          <p:nvPr>
            <p:ph type="body" sz="quarter" idx="13" hasCustomPrompt="1"/>
            <p:custDataLst>
              <p:tags r:id="rId12"/>
            </p:custDataLst>
          </p:nvPr>
        </p:nvSpPr>
        <p:spPr>
          <a:xfrm>
            <a:off x="4632702" y="4417887"/>
            <a:ext cx="1302101" cy="485285"/>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6257198" y="4417887"/>
            <a:ext cx="1302102" cy="485285"/>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12192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7072603" y="4933186"/>
            <a:ext cx="4829835"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accent1"/>
              </a:soli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3810" y="0"/>
            <a:ext cx="12192000" cy="1975485"/>
          </a:xfrm>
          <a:prstGeom prst="rect">
            <a:avLst/>
          </a:prstGeom>
        </p:spPr>
      </p:pic>
      <p:sp>
        <p:nvSpPr>
          <p:cNvPr id="13" name="矩形 12"/>
          <p:cNvSpPr/>
          <p:nvPr>
            <p:custDataLst>
              <p:tags r:id="rId4"/>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12192000" cy="1231226"/>
          </a:xfrm>
          <a:prstGeom prst="rect">
            <a:avLst/>
          </a:prstGeom>
        </p:spPr>
      </p:pic>
      <p:sp>
        <p:nvSpPr>
          <p:cNvPr id="15" name="矩形 14"/>
          <p:cNvSpPr/>
          <p:nvPr>
            <p:custDataLst>
              <p:tags r:id="rId4"/>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8429082" y="4917233"/>
            <a:ext cx="3762917"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4713605" cy="1229995"/>
          </a:xfrm>
          <a:prstGeom prst="rect">
            <a:avLst/>
          </a:prstGeom>
        </p:spPr>
      </p:pic>
      <p:sp>
        <p:nvSpPr>
          <p:cNvPr id="2" name="标题 1"/>
          <p:cNvSpPr>
            <a:spLocks noGrp="1"/>
          </p:cNvSpPr>
          <p:nvPr>
            <p:ph type="title" hasCustomPrompt="1"/>
            <p:custDataLst>
              <p:tags r:id="rId10"/>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12192000" cy="132453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3" name="图像"/>
          <p:cNvSpPr>
            <a:spLocks noGrp="1"/>
          </p:cNvSpPr>
          <p:nvPr>
            <p:ph type="pic" idx="13"/>
          </p:nvPr>
        </p:nvSpPr>
        <p:spPr>
          <a:xfrm>
            <a:off x="0" y="0"/>
            <a:ext cx="12192000" cy="6858000"/>
          </a:xfrm>
          <a:prstGeom prst="rect">
            <a:avLst/>
          </a:prstGeom>
        </p:spPr>
        <p:txBody>
          <a:bodyPr lIns="91439" tIns="45719" rIns="91439" bIns="45719" anchor="t">
            <a:noAutofit/>
          </a:bodyPr>
          <a:lstStyle/>
          <a:p/>
        </p:txBody>
      </p:sp>
      <p:sp>
        <p:nvSpPr>
          <p:cNvPr id="10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12192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5251487" y="2681555"/>
            <a:ext cx="3577049" cy="716508"/>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5251487" y="3459937"/>
            <a:ext cx="3577050" cy="544296"/>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6510" y="5971592"/>
            <a:ext cx="3478627"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6510" y="5971592"/>
            <a:ext cx="3478627"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3649343"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8542657" y="15483"/>
            <a:ext cx="3649343"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5638165" y="1484173"/>
            <a:ext cx="9144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8231997" y="5327780"/>
            <a:ext cx="396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3378783" y="2809615"/>
            <a:ext cx="6858002" cy="1238771"/>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144.xml"/><Relationship Id="rId25" Type="http://schemas.openxmlformats.org/officeDocument/2006/relationships/tags" Target="../tags/tag143.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48.xml"/><Relationship Id="rId3" Type="http://schemas.openxmlformats.org/officeDocument/2006/relationships/image" Target="../media/image19.png"/><Relationship Id="rId2" Type="http://schemas.microsoft.com/office/2007/relationships/media" Target="../media/media1.mp3"/><Relationship Id="rId1" Type="http://schemas.openxmlformats.org/officeDocument/2006/relationships/audio" Target="../media/media1.mp3"/></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0.xml"/><Relationship Id="rId4" Type="http://schemas.openxmlformats.org/officeDocument/2006/relationships/image" Target="../media/image20.jpeg"/><Relationship Id="rId3" Type="http://schemas.openxmlformats.org/officeDocument/2006/relationships/hyperlink" Target="https://www.frdic.com/dicts/wiki/Imagerie_d'%C3%89pinal.html" TargetMode="External"/><Relationship Id="rId2" Type="http://schemas.openxmlformats.org/officeDocument/2006/relationships/hyperlink" Target="https://www.frdic.com/dicts/wiki/Lorraine.html" TargetMode="External"/><Relationship Id="rId1" Type="http://schemas.openxmlformats.org/officeDocument/2006/relationships/hyperlink" Target="https://www.frdic.com/dicts/wiki/Commune_(France).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custDataLst>
              <p:tags r:id="rId1"/>
            </p:custDataLst>
          </p:nvPr>
        </p:nvSpPr>
        <p:spPr>
          <a:xfrm>
            <a:off x="2087245" y="793115"/>
            <a:ext cx="7759065" cy="3117850"/>
          </a:xfrm>
        </p:spPr>
        <p:txBody>
          <a:bodyPr>
            <a:normAutofit/>
          </a:bodyPr>
          <a:lstStyle/>
          <a:p>
            <a:r>
              <a:rPr lang="fr-CA" altLang="zh-CN" dirty="0"/>
              <a:t>saison 3</a:t>
            </a:r>
            <a:br>
              <a:rPr lang="fr-CA" altLang="zh-CN" dirty="0"/>
            </a:br>
            <a:br>
              <a:rPr lang="fr-CA" altLang="zh-CN" sz="5400" dirty="0"/>
            </a:br>
            <a:r>
              <a:rPr lang="fr-CA" altLang="zh-CN" sz="4400" dirty="0"/>
              <a:t>Unité 1 (3)</a:t>
            </a:r>
            <a:endParaRPr lang="fr-CA" altLang="zh-CN" sz="4400" dirty="0"/>
          </a:p>
        </p:txBody>
      </p:sp>
      <p:sp>
        <p:nvSpPr>
          <p:cNvPr id="5" name="文本框 4"/>
          <p:cNvSpPr txBox="1"/>
          <p:nvPr/>
        </p:nvSpPr>
        <p:spPr>
          <a:xfrm>
            <a:off x="6224905" y="4601210"/>
            <a:ext cx="3620770" cy="583565"/>
          </a:xfrm>
          <a:prstGeom prst="rect">
            <a:avLst/>
          </a:prstGeom>
          <a:noFill/>
        </p:spPr>
        <p:txBody>
          <a:bodyPr wrap="square" rtlCol="0">
            <a:spAutoFit/>
          </a:bodyPr>
          <a:p>
            <a:r>
              <a:rPr lang="zh-CN" altLang="zh-CN" sz="3200" b="1">
                <a:solidFill>
                  <a:schemeClr val="accent1"/>
                </a:solidFill>
                <a:effectLst>
                  <a:outerShdw blurRad="38100" dist="25400" dir="5400000" algn="ctr" rotWithShape="0">
                    <a:srgbClr val="6E747A">
                      <a:alpha val="43000"/>
                    </a:srgbClr>
                  </a:outerShdw>
                </a:effectLst>
              </a:rPr>
              <a:t>法语老师：石冠华</a:t>
            </a:r>
            <a:endParaRPr lang="zh-CN" altLang="zh-CN" sz="3200" b="1">
              <a:solidFill>
                <a:schemeClr val="accent1"/>
              </a:solidFill>
              <a:effectLst>
                <a:outerShdw blurRad="38100" dist="25400" dir="5400000" algn="ctr" rotWithShape="0">
                  <a:srgbClr val="6E747A">
                    <a:alpha val="43000"/>
                  </a:srgb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127250" y="1487170"/>
            <a:ext cx="7769225" cy="2133600"/>
          </a:xfrm>
        </p:spPr>
        <p:txBody>
          <a:bodyPr/>
          <a:p>
            <a:pPr algn="ctr"/>
            <a:r>
              <a:rPr lang="en-US" altLang="fr-CA" sz="4800"/>
              <a:t>MERCI BEAUCOUP</a:t>
            </a:r>
            <a:endParaRPr lang="en-US" altLang="fr-CA" sz="48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127250" y="1825625"/>
            <a:ext cx="7769225" cy="2133600"/>
          </a:xfrm>
        </p:spPr>
        <p:txBody>
          <a:bodyPr/>
          <a:p>
            <a:pPr algn="ctr"/>
            <a:r>
              <a:rPr lang="fr-CA" altLang="en-US" sz="4800"/>
              <a:t>Quel avenir pour le littoral français ?</a:t>
            </a:r>
            <a:endParaRPr lang="fr-CA" altLang="en-US" sz="4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carte-stations-balneaire-france.png" descr="carte-stations-balneaire-france.png"/>
          <p:cNvPicPr>
            <a:picLocks noChangeAspect="1"/>
          </p:cNvPicPr>
          <p:nvPr/>
        </p:nvPicPr>
        <p:blipFill>
          <a:blip r:embed="rId1"/>
          <a:stretch>
            <a:fillRect/>
          </a:stretch>
        </p:blipFill>
        <p:spPr>
          <a:xfrm>
            <a:off x="3293669" y="186383"/>
            <a:ext cx="5725503" cy="6485234"/>
          </a:xfrm>
          <a:prstGeom prst="rect">
            <a:avLst/>
          </a:prstGeom>
          <a:ln w="12700">
            <a:miter lim="400000"/>
            <a:headEnd/>
            <a:tailEnd/>
          </a:ln>
        </p:spPr>
      </p:pic>
      <p:sp>
        <p:nvSpPr>
          <p:cNvPr id="2" name="文本框 1"/>
          <p:cNvSpPr txBox="1"/>
          <p:nvPr/>
        </p:nvSpPr>
        <p:spPr>
          <a:xfrm>
            <a:off x="375285" y="287655"/>
            <a:ext cx="3121025" cy="922020"/>
          </a:xfrm>
          <a:prstGeom prst="rect">
            <a:avLst/>
          </a:prstGeom>
          <a:noFill/>
        </p:spPr>
        <p:txBody>
          <a:bodyPr wrap="square" rtlCol="0">
            <a:spAutoFit/>
          </a:bodyPr>
          <a:p>
            <a:r>
              <a:rPr lang="en-US" altLang="zh-CN" sz="5400">
                <a:ln w="22225">
                  <a:solidFill>
                    <a:schemeClr val="accent2"/>
                  </a:solidFill>
                  <a:prstDash val="solid"/>
                </a:ln>
                <a:solidFill>
                  <a:schemeClr val="accent2">
                    <a:lumMod val="40000"/>
                    <a:lumOff val="60000"/>
                  </a:schemeClr>
                </a:solidFill>
                <a:effectLst/>
              </a:rPr>
              <a:t>l</a:t>
            </a:r>
            <a:r>
              <a:rPr lang="en-US" altLang="zh-CN" sz="5400">
                <a:ln w="22225">
                  <a:solidFill>
                    <a:schemeClr val="accent2"/>
                  </a:solidFill>
                  <a:prstDash val="solid"/>
                </a:ln>
                <a:solidFill>
                  <a:schemeClr val="accent2">
                    <a:lumMod val="40000"/>
                    <a:lumOff val="60000"/>
                  </a:schemeClr>
                </a:solidFill>
                <a:effectLst/>
              </a:rPr>
              <a:t>e littoral</a:t>
            </a:r>
            <a:endParaRPr lang="en-US" altLang="zh-CN" sz="5400">
              <a:ln w="22225">
                <a:solidFill>
                  <a:schemeClr val="accent2"/>
                </a:solidFill>
                <a:prstDash val="solid"/>
              </a:ln>
              <a:solidFill>
                <a:schemeClr val="accent2">
                  <a:lumMod val="40000"/>
                  <a:lumOff val="60000"/>
                </a:schemeClr>
              </a:solidFill>
              <a:effectLs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2127250" y="1825625"/>
            <a:ext cx="7769225" cy="2133600"/>
          </a:xfrm>
        </p:spPr>
        <p:txBody>
          <a:bodyPr/>
          <a:p>
            <a:pPr algn="ctr"/>
            <a:r>
              <a:rPr lang="zh-CN" altLang="en-US" sz="4800"/>
              <a:t>结合课本听力</a:t>
            </a:r>
            <a:r>
              <a:rPr lang="en-US" altLang="zh-CN" sz="4800"/>
              <a:t>5</a:t>
            </a:r>
            <a:br>
              <a:rPr lang="zh-CN" altLang="en-US" sz="4800"/>
            </a:br>
            <a:endParaRPr lang="zh-CN" altLang="en-US" sz="4800"/>
          </a:p>
        </p:txBody>
      </p:sp>
      <p:pic>
        <p:nvPicPr>
          <p:cNvPr id="2" name="005 Piste 005">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5889625" y="3222625"/>
            <a:ext cx="412750" cy="41275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8155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1">
                  <p:stCondLst>
                    <p:cond delay="indefinite"/>
                  </p:stCondLst>
                  <p:endCondLst>
                    <p:cond evt="onNext">
                      <p:tgtEl>
                        <p:sldTgt/>
                      </p:tgtEl>
                    </p:cond>
                    <p:cond evt="onPrev">
                      <p:tgtEl>
                        <p:sldTgt/>
                      </p:tgtEl>
                    </p:cond>
                    <p:cond evt="onStopAudio">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p>
            <a:r>
              <a:rPr lang="fr-CA" altLang="en-US" sz="2800"/>
              <a:t>Et si demain, les cartes postales du littoral français devenaient des images d'Épinal ? On n'en est pas si loin ! Plus de 1 700 kilomètres de plages  et de côtes sont en effet  victimes aujourd'hui de l'érosion marine. </a:t>
            </a:r>
            <a:endParaRPr lang="fr-CA" altLang="en-US" sz="2800"/>
          </a:p>
        </p:txBody>
      </p:sp>
      <p:sp>
        <p:nvSpPr>
          <p:cNvPr id="4" name="内容占位符 3"/>
          <p:cNvSpPr>
            <a:spLocks noGrp="1"/>
          </p:cNvSpPr>
          <p:nvPr>
            <p:ph sz="half" idx="2"/>
          </p:nvPr>
        </p:nvSpPr>
        <p:spPr/>
        <p:txBody>
          <a:bodyPr/>
          <a:p>
            <a:r>
              <a:rPr lang="en-US" altLang="zh-CN" sz="2800"/>
              <a:t>si+l</a:t>
            </a:r>
            <a:r>
              <a:rPr lang="fr-CA" altLang="en-US" sz="2800"/>
              <a:t>'imparfait </a:t>
            </a:r>
            <a:r>
              <a:rPr lang="zh-CN" altLang="en-US" sz="2800"/>
              <a:t>表达一个动作的假设或表示该动作是不真实的。</a:t>
            </a:r>
            <a:endParaRPr lang="zh-CN" altLang="en-US" sz="2800"/>
          </a:p>
          <a:p>
            <a:r>
              <a:rPr lang="en-US" altLang="zh-CN" sz="2800"/>
              <a:t>ex: </a:t>
            </a:r>
            <a:endParaRPr lang="en-US" altLang="zh-CN" sz="2800"/>
          </a:p>
          <a:p>
            <a:r>
              <a:rPr lang="fr-CA" altLang="zh-CN" sz="2800"/>
              <a:t>Si nous avions une voiture, nous pourrions aller visiter les châteaux de la Loire.</a:t>
            </a:r>
            <a:endParaRPr lang="fr-CA" altLang="zh-CN" sz="2800"/>
          </a:p>
          <a:p>
            <a:r>
              <a:rPr lang="fr-CA" altLang="zh-CN" sz="2800"/>
              <a:t>Si j'étais plus jeune!</a:t>
            </a:r>
            <a:endParaRPr lang="fr-CA" altLang="zh-CN" sz="2800"/>
          </a:p>
        </p:txBody>
      </p:sp>
      <p:sp>
        <p:nvSpPr>
          <p:cNvPr id="5" name="圆角矩形 4"/>
          <p:cNvSpPr/>
          <p:nvPr/>
        </p:nvSpPr>
        <p:spPr>
          <a:xfrm>
            <a:off x="598805" y="883920"/>
            <a:ext cx="5297805" cy="55759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Épinal est une ville française située en Lorraine. La ville est d'abord connue pour son Imagerie"/>
          <p:cNvSpPr txBox="1">
            <a:spLocks noGrp="1"/>
          </p:cNvSpPr>
          <p:nvPr>
            <p:ph type="title"/>
          </p:nvPr>
        </p:nvSpPr>
        <p:spPr>
          <a:xfrm>
            <a:off x="2158365" y="5081270"/>
            <a:ext cx="8146415" cy="1344930"/>
          </a:xfrm>
          <a:prstGeom prst="rect">
            <a:avLst/>
          </a:prstGeom>
        </p:spPr>
        <p:txBody>
          <a:bodyPr>
            <a:normAutofit fontScale="90000"/>
          </a:bodyPr>
          <a:lstStyle/>
          <a:p>
            <a:pPr algn="l" defTabSz="311150">
              <a:defRPr sz="3130" b="1">
                <a:solidFill>
                  <a:schemeClr val="accent3">
                    <a:hueOff val="-73482"/>
                    <a:satOff val="26008"/>
                    <a:lumOff val="8653"/>
                  </a:schemeClr>
                </a:solidFill>
                <a:effectLst/>
                <a:uFill>
                  <a:solidFill>
                    <a:srgbClr val="000000"/>
                  </a:solidFill>
                </a:uFill>
              </a:defRPr>
            </a:pPr>
            <a:r>
              <a:rPr>
                <a:uFill>
                  <a:solidFill>
                    <a:srgbClr val="3D3D3D"/>
                  </a:solidFill>
                </a:uFill>
                <a:latin typeface="Georgia" panose="02040502050405020303"/>
                <a:ea typeface="Georgia" panose="02040502050405020303"/>
                <a:cs typeface="Georgia" panose="02040502050405020303"/>
                <a:sym typeface="Georgia" panose="02040502050405020303"/>
              </a:rPr>
              <a:t>Épinal est une </a:t>
            </a:r>
            <a:r>
              <a:rPr>
                <a:uFill>
                  <a:solidFill>
                    <a:srgbClr val="4C92E5"/>
                  </a:solidFill>
                </a:uFill>
                <a:latin typeface="Georgia" panose="02040502050405020303"/>
                <a:ea typeface="Georgia" panose="02040502050405020303"/>
                <a:cs typeface="Georgia" panose="02040502050405020303"/>
                <a:sym typeface="Georgia" panose="02040502050405020303"/>
                <a:hlinkClick r:id="rId1"/>
              </a:rPr>
              <a:t>ville française</a:t>
            </a:r>
            <a:r>
              <a:rPr>
                <a:uFill>
                  <a:solidFill>
                    <a:srgbClr val="3D3D3D"/>
                  </a:solidFill>
                </a:uFill>
                <a:latin typeface="Georgia" panose="02040502050405020303"/>
                <a:ea typeface="Georgia" panose="02040502050405020303"/>
                <a:cs typeface="Georgia" panose="02040502050405020303"/>
                <a:sym typeface="Georgia" panose="02040502050405020303"/>
              </a:rPr>
              <a:t> située en </a:t>
            </a:r>
            <a:r>
              <a:rPr>
                <a:uFill>
                  <a:solidFill>
                    <a:srgbClr val="4C92E5"/>
                  </a:solidFill>
                </a:uFill>
                <a:latin typeface="Georgia" panose="02040502050405020303"/>
                <a:ea typeface="Georgia" panose="02040502050405020303"/>
                <a:cs typeface="Georgia" panose="02040502050405020303"/>
                <a:sym typeface="Georgia" panose="02040502050405020303"/>
                <a:hlinkClick r:id="rId2"/>
              </a:rPr>
              <a:t>Lorraine</a:t>
            </a:r>
            <a:r>
              <a:rPr>
                <a:uFill>
                  <a:solidFill>
                    <a:srgbClr val="3D3D3D"/>
                  </a:solidFill>
                </a:uFill>
                <a:latin typeface="Georgia" panose="02040502050405020303"/>
                <a:ea typeface="Georgia" panose="02040502050405020303"/>
                <a:cs typeface="Georgia" panose="02040502050405020303"/>
                <a:sym typeface="Georgia" panose="02040502050405020303"/>
              </a:rPr>
              <a:t>. La ville est d'abord connue pour son </a:t>
            </a:r>
            <a:r>
              <a:rPr>
                <a:uFill>
                  <a:solidFill>
                    <a:srgbClr val="4C92E5"/>
                  </a:solidFill>
                </a:uFill>
                <a:latin typeface="Georgia" panose="02040502050405020303"/>
                <a:ea typeface="Georgia" panose="02040502050405020303"/>
                <a:cs typeface="Georgia" panose="02040502050405020303"/>
                <a:sym typeface="Georgia" panose="02040502050405020303"/>
                <a:hlinkClick r:id="rId3"/>
              </a:rPr>
              <a:t>Imagerie</a:t>
            </a:r>
            <a:endParaRPr>
              <a:uFill>
                <a:solidFill>
                  <a:srgbClr val="4C92E5"/>
                </a:solidFill>
              </a:uFill>
              <a:latin typeface="Georgia" panose="02040502050405020303"/>
              <a:ea typeface="Georgia" panose="02040502050405020303"/>
              <a:cs typeface="Georgia" panose="02040502050405020303"/>
              <a:sym typeface="Georgia" panose="02040502050405020303"/>
              <a:hlinkClick r:id="rId3"/>
            </a:endParaRPr>
          </a:p>
        </p:txBody>
      </p:sp>
      <p:pic>
        <p:nvPicPr>
          <p:cNvPr id="292" name="122981_1_topstorybox_esslingen-2776177_1920.jpg" descr="122981_1_topstorybox_esslingen-2776177_1920.jpg"/>
          <p:cNvPicPr>
            <a:picLocks noChangeAspect="1"/>
          </p:cNvPicPr>
          <p:nvPr/>
        </p:nvPicPr>
        <p:blipFill>
          <a:blip r:embed="rId4"/>
          <a:stretch>
            <a:fillRect/>
          </a:stretch>
        </p:blipFill>
        <p:spPr>
          <a:xfrm>
            <a:off x="2157918" y="711915"/>
            <a:ext cx="8054758" cy="3791107"/>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normAutofit fontScale="90000" lnSpcReduction="20000"/>
          </a:bodyPr>
          <a:p>
            <a:r>
              <a:rPr lang="en-US" altLang="fr-CA" sz="2800"/>
              <a:t>Pas</a:t>
            </a:r>
            <a:r>
              <a:rPr lang="fr-CA" altLang="fr-CA" sz="2800"/>
              <a:t> moins d'un quart du littoral français est concerné. Un phénomène qui menace à terme la survie de nombreux bords de mer. On parle de 50% du littoral soumis à l'érosion, du Nord-Pas-de-Calais à l'Aquitaine en passant par le Poitou-Charentes, sans oublier les falaises calcaires de Normandie. </a:t>
            </a:r>
            <a:endParaRPr lang="fr-CA" altLang="fr-CA" sz="2800"/>
          </a:p>
        </p:txBody>
      </p:sp>
      <p:sp>
        <p:nvSpPr>
          <p:cNvPr id="4" name="内容占位符 3"/>
          <p:cNvSpPr>
            <a:spLocks noGrp="1"/>
          </p:cNvSpPr>
          <p:nvPr>
            <p:ph sz="half" idx="2"/>
          </p:nvPr>
        </p:nvSpPr>
        <p:spPr/>
        <p:txBody>
          <a:bodyPr/>
          <a:p>
            <a:r>
              <a:rPr lang="fr-CA" altLang="zh-CN" sz="2800"/>
              <a:t>menacer +n. </a:t>
            </a:r>
            <a:r>
              <a:rPr lang="zh-CN" altLang="zh-CN" sz="2800"/>
              <a:t>威胁</a:t>
            </a:r>
            <a:endParaRPr lang="zh-CN" altLang="zh-CN" sz="2800"/>
          </a:p>
          <a:p>
            <a:pPr marL="0" indent="0">
              <a:buNone/>
            </a:pPr>
            <a:r>
              <a:rPr lang="fr-CA" altLang="zh-CN" sz="2800"/>
              <a:t>à terme:</a:t>
            </a:r>
            <a:r>
              <a:rPr lang="zh-CN" altLang="zh-CN" sz="2800"/>
              <a:t>在一定时期</a:t>
            </a:r>
            <a:endParaRPr lang="zh-CN" altLang="zh-CN" sz="2800"/>
          </a:p>
          <a:p>
            <a:pPr marL="0" indent="0">
              <a:buNone/>
            </a:pPr>
            <a:r>
              <a:rPr lang="fr-CA" altLang="zh-CN" sz="2800">
                <a:sym typeface="+mn-ea"/>
              </a:rPr>
              <a:t>à court</a:t>
            </a:r>
            <a:r>
              <a:rPr lang="en-US" altLang="fr-CA" sz="2800">
                <a:sym typeface="+mn-ea"/>
              </a:rPr>
              <a:t>/</a:t>
            </a:r>
            <a:r>
              <a:rPr lang="fr-CA" altLang="zh-CN" sz="2800">
                <a:sym typeface="+mn-ea"/>
              </a:rPr>
              <a:t> moyen</a:t>
            </a:r>
            <a:r>
              <a:rPr lang="en-US" altLang="fr-CA" sz="2800">
                <a:sym typeface="+mn-ea"/>
              </a:rPr>
              <a:t>/</a:t>
            </a:r>
            <a:r>
              <a:rPr lang="fr-CA" altLang="zh-CN" sz="2800">
                <a:sym typeface="+mn-ea"/>
              </a:rPr>
              <a:t> long terme</a:t>
            </a:r>
            <a:endParaRPr lang="fr-CA" altLang="zh-CN" sz="2800"/>
          </a:p>
          <a:p>
            <a:pPr marL="0" indent="0">
              <a:buNone/>
            </a:pPr>
            <a:r>
              <a:rPr lang="zh-CN" altLang="fr-CA" sz="2800">
                <a:sym typeface="+mn-ea"/>
              </a:rPr>
              <a:t>在短期</a:t>
            </a:r>
            <a:r>
              <a:rPr lang="en-US" altLang="zh-CN" sz="2800">
                <a:sym typeface="+mn-ea"/>
              </a:rPr>
              <a:t>/</a:t>
            </a:r>
            <a:r>
              <a:rPr lang="zh-CN" altLang="en-US" sz="2800">
                <a:sym typeface="+mn-ea"/>
              </a:rPr>
              <a:t>中期</a:t>
            </a:r>
            <a:r>
              <a:rPr lang="en-US" altLang="zh-CN" sz="2800">
                <a:sym typeface="+mn-ea"/>
              </a:rPr>
              <a:t>/</a:t>
            </a:r>
            <a:r>
              <a:rPr lang="zh-CN" altLang="en-US" sz="2800">
                <a:sym typeface="+mn-ea"/>
              </a:rPr>
              <a:t>长期</a:t>
            </a:r>
            <a:endParaRPr lang="zh-CN" altLang="zh-CN" sz="2800"/>
          </a:p>
          <a:p>
            <a:r>
              <a:rPr lang="en-US" altLang="zh-CN" sz="2800"/>
              <a:t>soumettre+n. </a:t>
            </a:r>
            <a:r>
              <a:rPr lang="zh-CN" altLang="en-US" sz="2800"/>
              <a:t>使服从</a:t>
            </a:r>
            <a:endParaRPr lang="zh-CN" altLang="en-US" sz="2800"/>
          </a:p>
          <a:p>
            <a:r>
              <a:rPr lang="en-US" altLang="zh-CN" sz="2800"/>
              <a:t>passer par: </a:t>
            </a:r>
            <a:r>
              <a:rPr lang="zh-CN" altLang="en-US" sz="2800"/>
              <a:t>经过</a:t>
            </a:r>
            <a:endParaRPr lang="zh-CN" altLang="zh-CN" sz="2800"/>
          </a:p>
          <a:p>
            <a:pPr marL="0" indent="0">
              <a:buNone/>
            </a:pPr>
            <a:endParaRPr lang="zh-CN" altLang="en-US" sz="2800"/>
          </a:p>
        </p:txBody>
      </p:sp>
      <p:sp>
        <p:nvSpPr>
          <p:cNvPr id="5" name="圆角矩形 4"/>
          <p:cNvSpPr/>
          <p:nvPr/>
        </p:nvSpPr>
        <p:spPr>
          <a:xfrm>
            <a:off x="568960" y="859155"/>
            <a:ext cx="5297805" cy="55759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p:txBody>
          <a:bodyPr>
            <a:normAutofit lnSpcReduction="20000"/>
          </a:bodyPr>
          <a:p>
            <a:r>
              <a:rPr lang="fr-CA" altLang="en-US" sz="2800"/>
              <a:t>Le danger est encore plus présent à l'arrivée de l'automne, saison propice aux tempêtes fréquentes qui réduisent la taille des plages. Il ne s'agit pas seulement des paysages français réputés pour leur attrait touristique, mais également des habitants qui les peuplent. </a:t>
            </a:r>
            <a:endParaRPr lang="fr-CA" altLang="en-US" sz="2800"/>
          </a:p>
        </p:txBody>
      </p:sp>
      <p:sp>
        <p:nvSpPr>
          <p:cNvPr id="4" name="内容占位符 3"/>
          <p:cNvSpPr>
            <a:spLocks noGrp="1"/>
          </p:cNvSpPr>
          <p:nvPr>
            <p:ph sz="half" idx="2"/>
          </p:nvPr>
        </p:nvSpPr>
        <p:spPr/>
        <p:txBody>
          <a:bodyPr/>
          <a:p>
            <a:r>
              <a:rPr lang="zh-CN" altLang="en-US" sz="2800"/>
              <a:t>（</a:t>
            </a:r>
            <a:r>
              <a:rPr lang="fr-CA" altLang="zh-CN" sz="2800"/>
              <a:t>être) réputé,e pour:</a:t>
            </a:r>
            <a:r>
              <a:rPr lang="zh-CN" altLang="zh-CN" sz="2800"/>
              <a:t>因</a:t>
            </a:r>
            <a:r>
              <a:rPr lang="en-US" altLang="zh-CN" sz="2800"/>
              <a:t>...</a:t>
            </a:r>
            <a:r>
              <a:rPr lang="zh-CN" altLang="en-US" sz="2800"/>
              <a:t>而知名</a:t>
            </a:r>
            <a:endParaRPr lang="zh-CN" altLang="en-US" sz="2800"/>
          </a:p>
          <a:p>
            <a:pPr marL="0" indent="0">
              <a:buNone/>
            </a:pPr>
            <a:endParaRPr lang="zh-CN" altLang="en-US" sz="2800"/>
          </a:p>
        </p:txBody>
      </p:sp>
      <p:sp>
        <p:nvSpPr>
          <p:cNvPr id="5" name="圆角矩形 4"/>
          <p:cNvSpPr/>
          <p:nvPr/>
        </p:nvSpPr>
        <p:spPr>
          <a:xfrm>
            <a:off x="598805" y="883920"/>
            <a:ext cx="5297805" cy="55759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669925" y="885190"/>
            <a:ext cx="5519420" cy="5395595"/>
          </a:xfrm>
        </p:spPr>
        <p:txBody>
          <a:bodyPr>
            <a:noAutofit/>
          </a:bodyPr>
          <a:p>
            <a:r>
              <a:rPr lang="fr-CA" altLang="en-US" sz="2300"/>
              <a:t>Sur la côte basque, on parle de quelque 400 habitations qui dispaîtront totalement d'ici 30 ans. Bref, un bilan dont on ne sait que faire. Alors, quelle alternative, si ce n'est celle d'accueillir les populations à l'intérieur des terres ?...au risque, ne nous y trompons pas, de voir disparaître champs, vallées, forêts et montages que la France a su préserver jusqu'ici. </a:t>
            </a:r>
            <a:endParaRPr lang="fr-CA" altLang="en-US" sz="2300"/>
          </a:p>
        </p:txBody>
      </p:sp>
      <p:sp>
        <p:nvSpPr>
          <p:cNvPr id="4" name="内容占位符 3"/>
          <p:cNvSpPr>
            <a:spLocks noGrp="1"/>
          </p:cNvSpPr>
          <p:nvPr>
            <p:ph sz="half" idx="2"/>
          </p:nvPr>
        </p:nvSpPr>
        <p:spPr/>
        <p:txBody>
          <a:bodyPr/>
          <a:p>
            <a:r>
              <a:rPr lang="fr-CA" altLang="zh-CN" sz="2800"/>
              <a:t>basque </a:t>
            </a:r>
            <a:r>
              <a:rPr lang="zh-CN" altLang="zh-CN" sz="2800"/>
              <a:t>地区，法国西班牙交界</a:t>
            </a:r>
            <a:endParaRPr lang="zh-CN" altLang="zh-CN" sz="2800"/>
          </a:p>
          <a:p>
            <a:r>
              <a:rPr lang="en-US" altLang="zh-CN" sz="2800"/>
              <a:t>quelque: adv. </a:t>
            </a:r>
            <a:r>
              <a:rPr lang="zh-CN" altLang="en-US" sz="2800"/>
              <a:t>大约，只修饰数词</a:t>
            </a:r>
            <a:endParaRPr lang="zh-CN" altLang="zh-CN" sz="2800"/>
          </a:p>
          <a:p>
            <a:r>
              <a:rPr lang="fr-CA" altLang="zh-CN" sz="2800"/>
              <a:t>d'ici+ </a:t>
            </a:r>
            <a:r>
              <a:rPr lang="zh-CN" altLang="zh-CN" sz="2800"/>
              <a:t>时间 ：时间之内</a:t>
            </a:r>
            <a:endParaRPr lang="zh-CN" altLang="zh-CN" sz="2800"/>
          </a:p>
          <a:p>
            <a:r>
              <a:rPr lang="en-US" altLang="zh-CN" sz="2800"/>
              <a:t>au risque de+v.inf:</a:t>
            </a:r>
            <a:r>
              <a:rPr lang="zh-CN" altLang="en-US" sz="2800"/>
              <a:t>有</a:t>
            </a:r>
            <a:r>
              <a:rPr lang="en-US" altLang="zh-CN" sz="2800"/>
              <a:t>...</a:t>
            </a:r>
            <a:r>
              <a:rPr lang="zh-CN" altLang="en-US" sz="2800"/>
              <a:t>的危险，冒</a:t>
            </a:r>
            <a:r>
              <a:rPr lang="en-US" altLang="zh-CN" sz="2800"/>
              <a:t>...</a:t>
            </a:r>
            <a:r>
              <a:rPr lang="zh-CN" altLang="en-US" sz="2800"/>
              <a:t>的风险</a:t>
            </a:r>
            <a:endParaRPr lang="zh-CN" altLang="en-US" sz="2800"/>
          </a:p>
          <a:p>
            <a:r>
              <a:rPr lang="en-US" altLang="zh-CN" sz="2800"/>
              <a:t>se tromper</a:t>
            </a:r>
            <a:r>
              <a:rPr lang="zh-CN" altLang="en-US" sz="2800"/>
              <a:t>：弄错</a:t>
            </a:r>
            <a:endParaRPr lang="zh-CN" altLang="en-US" sz="2800"/>
          </a:p>
        </p:txBody>
      </p:sp>
      <p:sp>
        <p:nvSpPr>
          <p:cNvPr id="5" name="圆角矩形 4"/>
          <p:cNvSpPr/>
          <p:nvPr/>
        </p:nvSpPr>
        <p:spPr>
          <a:xfrm>
            <a:off x="382905" y="884555"/>
            <a:ext cx="5711825" cy="560768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fr-CA" altLang="en-US"/>
          </a:p>
          <a:p>
            <a:pPr algn="ctr"/>
            <a:endParaRPr lang="fr-CA" altLang="en-US"/>
          </a:p>
        </p:txBody>
      </p:sp>
      <p:sp>
        <p:nvSpPr>
          <p:cNvPr id="6" name="文本框 5"/>
          <p:cNvSpPr txBox="1"/>
          <p:nvPr/>
        </p:nvSpPr>
        <p:spPr>
          <a:xfrm>
            <a:off x="310515" y="1490980"/>
            <a:ext cx="309880" cy="521970"/>
          </a:xfrm>
          <a:prstGeom prst="rect">
            <a:avLst/>
          </a:prstGeom>
          <a:noFill/>
        </p:spPr>
        <p:txBody>
          <a:bodyPr wrap="none" rtlCol="0">
            <a:spAutoFit/>
          </a:bodyPr>
          <a:p>
            <a:pPr algn="l"/>
            <a:endParaRPr lang="fr-CA" altLang="en-US" sz="28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8"/>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KSO_WM_UNIT_ISCONTENTSTITLE" val="0"/>
  <p:tag name="KSO_WM_UNIT_PRESET_TEXT" val="简约工作汇报模板"/>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1_1*a*1"/>
  <p:tag name="KSO_WM_TEMPLATE_CATEGORY" val="custom"/>
  <p:tag name="KSO_WM_TEMPLATE_INDEX" val="20202601"/>
  <p:tag name="KSO_WM_UNIT_LAYERLEVEL" val="1"/>
  <p:tag name="KSO_WM_TAG_VERSION" val="1.0"/>
  <p:tag name="KSO_WM_BEAUTIFY_FLAG" val="#wm#"/>
</p:tagLst>
</file>

<file path=ppt/tags/tag146.xml><?xml version="1.0" encoding="utf-8"?>
<p:tagLst xmlns:p="http://schemas.openxmlformats.org/presentationml/2006/main">
  <p:tag name="KSO_WM_SLIDE_ID" val="custom2020260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1"/>
  <p:tag name="KSO_WM_SLIDE_LAYOUT" val="a_b"/>
  <p:tag name="KSO_WM_SLIDE_LAYOUT_CNT" val="1_3"/>
  <p:tag name="KSO_WM_TEMPLATE_THUMBS_INDEX" val="1、4、7、8、9、10、11、13、14、15"/>
  <p:tag name="KSO_WM_TEMPLATE_MASTER_THUMB_INDEX" val="12"/>
  <p:tag name="KSO_WM_SLIDE_MODEL_TYPE" val="cover"/>
</p:tagLst>
</file>

<file path=ppt/tags/tag147.xml><?xml version="1.0" encoding="utf-8"?>
<p:tagLst xmlns:p="http://schemas.openxmlformats.org/presentationml/2006/main">
  <p:tag name="KSO_WM_TEMPLATE_CATEGORY" val="custom"/>
  <p:tag name="KSO_WM_TEMPLATE_INDEX" val="20202601"/>
</p:tagLst>
</file>

<file path=ppt/tags/tag148.xml><?xml version="1.0" encoding="utf-8"?>
<p:tagLst xmlns:p="http://schemas.openxmlformats.org/presentationml/2006/main">
  <p:tag name="KSO_WM_TEMPLATE_CATEGORY" val="custom"/>
  <p:tag name="KSO_WM_TEMPLATE_INDEX" val="20202601"/>
</p:tagLst>
</file>

<file path=ppt/tags/tag149.xml><?xml version="1.0" encoding="utf-8"?>
<p:tagLst xmlns:p="http://schemas.openxmlformats.org/presentationml/2006/main">
  <p:tag name="KSO_WM_TEMPLATE_CATEGORY" val="custom"/>
  <p:tag name="KSO_WM_TEMPLATE_INDEX" val="202026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1719</Words>
  <Application>WPS 演示</Application>
  <PresentationFormat>宽屏</PresentationFormat>
  <Paragraphs>46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微软雅黑</vt:lpstr>
      <vt:lpstr>汉仪旗黑-85S</vt:lpstr>
      <vt:lpstr>Viner Hand ITC</vt:lpstr>
      <vt:lpstr>Georgia</vt:lpstr>
      <vt:lpstr>Arial Unicode MS</vt:lpstr>
      <vt:lpstr>黑体</vt:lpstr>
      <vt:lpstr>Calibri</vt:lpstr>
      <vt:lpstr>Mongolian Baiti</vt:lpstr>
      <vt:lpstr>Office 主题​​</vt:lpstr>
      <vt:lpstr>saison 3  Unité 1 (3)</vt:lpstr>
      <vt:lpstr>Quel avenir pour le littoral français ?</vt:lpstr>
      <vt:lpstr>PowerPoint 演示文稿</vt:lpstr>
      <vt:lpstr>结合课本听力5 </vt:lpstr>
      <vt:lpstr>PowerPoint 演示文稿</vt:lpstr>
      <vt:lpstr>Épinal est une ville française située en Lorraine. La ville est d'abord connue pour son Imagerie</vt:lpstr>
      <vt:lpstr>PowerPoint 演示文稿</vt:lpstr>
      <vt:lpstr>PowerPoint 演示文稿</vt:lpstr>
      <vt:lpstr>PowerPoint 演示文稿</vt:lpstr>
      <vt:lpstr>MERCI BEAUCOUP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Emilie石</cp:lastModifiedBy>
  <cp:revision>17</cp:revision>
  <dcterms:created xsi:type="dcterms:W3CDTF">2020-02-17T11:46:00Z</dcterms:created>
  <dcterms:modified xsi:type="dcterms:W3CDTF">2020-02-25T04:05:07Z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