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456" r:id="rId4"/>
    <p:sldId id="257" r:id="rId5"/>
    <p:sldId id="460" r:id="rId6"/>
    <p:sldId id="492" r:id="rId7"/>
    <p:sldId id="461" r:id="rId8"/>
    <p:sldId id="463" r:id="rId9"/>
    <p:sldId id="464" r:id="rId10"/>
    <p:sldId id="465" r:id="rId11"/>
    <p:sldId id="485" r:id="rId12"/>
    <p:sldId id="486" r:id="rId13"/>
    <p:sldId id="436" r:id="rId14"/>
    <p:sldId id="487" r:id="rId15"/>
    <p:sldId id="488" r:id="rId16"/>
    <p:sldId id="489" r:id="rId17"/>
    <p:sldId id="503" r:id="rId18"/>
    <p:sldId id="504" r:id="rId19"/>
    <p:sldId id="505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770" y="1431824"/>
            <a:ext cx="6872756" cy="3865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5830" y="5512523"/>
            <a:ext cx="5886637" cy="451024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5181" y="1343906"/>
            <a:ext cx="10515600" cy="2387600"/>
          </a:xfrm>
        </p:spPr>
        <p:txBody>
          <a:bodyPr>
            <a:normAutofit fontScale="90000"/>
          </a:bodyPr>
          <a:lstStyle/>
          <a:p>
            <a:r>
              <a:rPr lang="fr-FR" altLang="en-US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Unité </a:t>
            </a:r>
            <a:r>
              <a:rPr lang="en-US" altLang="fr-FR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br>
              <a:rPr lang="fr-FR" altLang="en-US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en-US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Aller à la rencontre des autres</a:t>
            </a:r>
            <a:endParaRPr lang="fr-FR" altLang="fr-FR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</a:t>
            </a:r>
            <a:r>
              <a:rPr lang="fr-FR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ous parlez français?</a:t>
            </a:r>
            <a:endParaRPr lang="fr-FR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fr-FR" altLang="zh-CN" b="1" dirty="0">
                <a:solidFill>
                  <a:schemeClr val="bg1"/>
                </a:solidFill>
                <a:sym typeface="+mn-ea"/>
              </a:rPr>
              <a:t>Ce que</a:t>
            </a:r>
            <a:r>
              <a:rPr lang="en-US" altLang="fr-FR" b="1" dirty="0">
                <a:solidFill>
                  <a:schemeClr val="bg1"/>
                </a:solidFill>
                <a:sym typeface="+mn-ea"/>
              </a:rPr>
              <a:t>/</a:t>
            </a:r>
            <a:r>
              <a:rPr lang="fr-FR" altLang="fr-FR" b="1" dirty="0">
                <a:solidFill>
                  <a:schemeClr val="bg1"/>
                </a:solidFill>
                <a:sym typeface="+mn-ea"/>
              </a:rPr>
              <a:t>ce qui</a:t>
            </a:r>
            <a:endParaRPr lang="fr-FR" altLang="fr-FR" b="1" dirty="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fr-FR" altLang="zh-CN" sz="2400" dirty="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fr-FR" sz="2400" dirty="0">
                <a:solidFill>
                  <a:schemeClr val="bg1"/>
                </a:solidFill>
                <a:sym typeface="+mn-ea"/>
              </a:rPr>
              <a:t>强调句：</a:t>
            </a:r>
            <a:r>
              <a:rPr lang="fr-FR" altLang="zh-CN" sz="2400" dirty="0">
                <a:solidFill>
                  <a:schemeClr val="bg1"/>
                </a:solidFill>
                <a:sym typeface="+mn-ea"/>
              </a:rPr>
              <a:t>  </a:t>
            </a:r>
            <a:endParaRPr lang="fr-FR" altLang="zh-CN" sz="2400" dirty="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fr-FR" altLang="zh-CN" sz="2400" dirty="0">
                <a:solidFill>
                  <a:schemeClr val="bg1"/>
                </a:solidFill>
                <a:sym typeface="+mn-ea"/>
              </a:rPr>
              <a:t>c'est </a:t>
            </a:r>
            <a:r>
              <a:rPr lang="zh-CN" altLang="zh-CN" sz="2400" dirty="0">
                <a:solidFill>
                  <a:schemeClr val="bg1"/>
                </a:solidFill>
                <a:sym typeface="+mn-ea"/>
              </a:rPr>
              <a:t>后面的名词如果是复数，改用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ce sont</a:t>
            </a:r>
            <a:endParaRPr lang="en-US" altLang="zh-CN" sz="2400" dirty="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  ex: Ce que je voudrais lire, ce sont des romans policiers.</a:t>
            </a:r>
            <a:r>
              <a:rPr lang="fr-FR" altLang="zh-CN" sz="2400" dirty="0">
                <a:solidFill>
                  <a:schemeClr val="bg1"/>
                </a:solidFill>
                <a:sym typeface="+mn-ea"/>
              </a:rPr>
              <a:t>  </a:t>
            </a:r>
            <a:endParaRPr lang="fr-FR" altLang="zh-CN" sz="2400" dirty="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fr-FR" sz="2400" dirty="0">
                <a:solidFill>
                  <a:schemeClr val="bg1"/>
                </a:solidFill>
                <a:sym typeface="+mn-ea"/>
              </a:rPr>
              <a:t>c</a:t>
            </a:r>
            <a:r>
              <a:rPr lang="fr-FR" altLang="fr-FR" sz="2400" dirty="0">
                <a:solidFill>
                  <a:schemeClr val="bg1"/>
                </a:solidFill>
                <a:sym typeface="+mn-ea"/>
              </a:rPr>
              <a:t>'est </a:t>
            </a:r>
            <a:r>
              <a:rPr lang="zh-CN" altLang="fr-FR" sz="2400" dirty="0">
                <a:solidFill>
                  <a:schemeClr val="bg1"/>
                </a:solidFill>
                <a:sym typeface="+mn-ea"/>
              </a:rPr>
              <a:t>后面可以是名词，也可以是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de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加不定式形式</a:t>
            </a:r>
            <a:endParaRPr lang="zh-CN" altLang="en-US" sz="2400" dirty="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 </a:t>
            </a:r>
            <a:r>
              <a:rPr lang="fr-FR" altLang="en-US" sz="2400" dirty="0">
                <a:solidFill>
                  <a:schemeClr val="bg1"/>
                </a:solidFill>
                <a:sym typeface="+mn-ea"/>
              </a:rPr>
              <a:t> ex: Ce qui est important, c'est d'apprendre le français</a:t>
            </a:r>
            <a:endParaRPr lang="fr-FR" altLang="en-US" sz="24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2381" y="1746681"/>
            <a:ext cx="10515600" cy="4474845"/>
          </a:xfrm>
        </p:spPr>
        <p:txBody>
          <a:bodyPr/>
          <a:lstStyle/>
          <a:p>
            <a:pPr marL="0" indent="0">
              <a:buNone/>
            </a:pPr>
            <a:r>
              <a:rPr lang="fr-FR" altLang="zh-CN" dirty="0"/>
              <a:t>  </a:t>
            </a:r>
            <a:endParaRPr lang="fr-FR" altLang="zh-CN" dirty="0"/>
          </a:p>
          <a:p>
            <a:pPr marL="0" indent="0">
              <a:buNone/>
            </a:pPr>
            <a:r>
              <a:rPr lang="fr-FR" altLang="zh-CN" dirty="0"/>
              <a:t>                   </a:t>
            </a:r>
            <a:r>
              <a:rPr lang="zh-CN" alt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② </a:t>
            </a:r>
            <a:r>
              <a:rPr lang="fr-FR" altLang="zh-CN" sz="5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sort ?</a:t>
            </a:r>
            <a:endParaRPr lang="fr-FR" altLang="zh-CN" sz="54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750379" y="2842864"/>
            <a:ext cx="4932218" cy="914400"/>
          </a:xfrm>
          <a:prstGeom prst="roundRect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7362" y="1687686"/>
            <a:ext cx="10515600" cy="4474845"/>
          </a:xfrm>
        </p:spPr>
        <p:txBody>
          <a:bodyPr/>
          <a:lstStyle/>
          <a:p>
            <a:pPr marL="0" indent="0">
              <a:buNone/>
            </a:pPr>
            <a:endParaRPr lang="fr-FR" altLang="zh-CN" dirty="0"/>
          </a:p>
          <a:p>
            <a:pPr marL="0" indent="0">
              <a:buNone/>
            </a:pPr>
            <a:endParaRPr lang="fr-FR" altLang="zh-CN" dirty="0"/>
          </a:p>
          <a:p>
            <a:pPr marL="0" indent="0">
              <a:buNone/>
            </a:pPr>
            <a:r>
              <a:rPr lang="fr-FR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Parler de ses centres d'intérêt</a:t>
            </a:r>
            <a:endParaRPr lang="fr-FR" altLang="fr-FR" sz="3200" b="1" dirty="0"/>
          </a:p>
        </p:txBody>
      </p:sp>
      <p:sp>
        <p:nvSpPr>
          <p:cNvPr id="5" name="标题 1"/>
          <p:cNvSpPr txBox="1"/>
          <p:nvPr/>
        </p:nvSpPr>
        <p:spPr>
          <a:xfrm>
            <a:off x="750295" y="636642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Je suis... je cherche...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>
            <a:stCxn id="4" idx="3"/>
            <a:endCxn id="7" idx="1"/>
          </p:cNvCxnSpPr>
          <p:nvPr/>
        </p:nvCxnSpPr>
        <p:spPr>
          <a:xfrm>
            <a:off x="5682597" y="3300064"/>
            <a:ext cx="3025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708124" y="2763035"/>
            <a:ext cx="2365829" cy="10740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</a:t>
            </a: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34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b="1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Je suis... je cherche...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fr-FR" altLang="zh-CN" b="1">
                <a:solidFill>
                  <a:schemeClr val="bg1"/>
                </a:solidFill>
              </a:rPr>
              <a:t>Le féminin et le pluriel des adjectifs</a:t>
            </a:r>
            <a:r>
              <a:rPr lang="zh-CN" altLang="zh-CN" b="1">
                <a:solidFill>
                  <a:schemeClr val="bg1"/>
                </a:solidFill>
              </a:rPr>
              <a:t>（形容词的阴性和复数）</a:t>
            </a:r>
            <a:endParaRPr lang="zh-CN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/>
              <a:t>  	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935990" y="2306955"/>
          <a:ext cx="10688955" cy="418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865"/>
                <a:gridCol w="3865245"/>
                <a:gridCol w="2042795"/>
                <a:gridCol w="2559050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基本规则</a:t>
                      </a:r>
                      <a:endParaRPr lang="zh-CN" altLang="en-US" sz="2400"/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</a:rPr>
                        <a:t>        </a:t>
                      </a:r>
                      <a:r>
                        <a:rPr lang="en-US" altLang="zh-CN" sz="2800" b="1">
                          <a:solidFill>
                            <a:schemeClr val="bg1"/>
                          </a:solidFill>
                        </a:rPr>
                        <a:t>+e</a:t>
                      </a:r>
                      <a:endParaRPr lang="en-US" altLang="zh-CN" sz="2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F0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japonais</a:t>
                      </a:r>
                      <a:endParaRPr lang="en-US" altLang="zh-CN" sz="2400" b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japonaise</a:t>
                      </a:r>
                      <a:endParaRPr lang="en-US" altLang="zh-CN" sz="2400" b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</a:tr>
              <a:tr h="457835">
                <a:tc rowSpan="8">
                  <a:txBody>
                    <a:bodyPr/>
                    <a:p>
                      <a:pPr>
                        <a:buNone/>
                      </a:pPr>
                      <a:endParaRPr lang="zh-CN" altLang="en-US" sz="2400"/>
                    </a:p>
                    <a:p>
                      <a:pPr>
                        <a:buNone/>
                      </a:pPr>
                      <a:endParaRPr lang="zh-CN" altLang="en-US" sz="2400"/>
                    </a:p>
                    <a:p>
                      <a:pPr>
                        <a:buNone/>
                      </a:pPr>
                      <a:endParaRPr lang="zh-CN" altLang="en-US" sz="2400"/>
                    </a:p>
                    <a:p>
                      <a:pPr>
                        <a:buNone/>
                      </a:pPr>
                      <a:endParaRPr lang="zh-CN" altLang="en-US" sz="2400"/>
                    </a:p>
                    <a:p>
                      <a:pPr>
                        <a:buNone/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</a:rPr>
                        <a:t>特殊规则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</a:rPr>
                        <a:t>以</a:t>
                      </a:r>
                      <a:r>
                        <a:rPr lang="en-US" altLang="zh-CN" sz="2400" b="1">
                          <a:solidFill>
                            <a:schemeClr val="bg1"/>
                          </a:solidFill>
                        </a:rPr>
                        <a:t>e</a:t>
                      </a:r>
                      <a:r>
                        <a:rPr lang="zh-CN" altLang="en-US" sz="2400" b="1">
                          <a:solidFill>
                            <a:schemeClr val="bg1"/>
                          </a:solidFill>
                        </a:rPr>
                        <a:t>结尾的词→ 不变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F0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facile 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facile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</a:tr>
              <a:tr h="457835">
                <a:tc vMerge="1">
                  <a:tcPr>
                    <a:solidFill>
                      <a:srgbClr val="FF595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</a:rPr>
                        <a:t>-ien → -ienne</a:t>
                      </a:r>
                      <a:endParaRPr lang="en-US" altLang="zh-CN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F0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italien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italienne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</a:tr>
              <a:tr h="457835">
                <a:tc vMerge="1">
                  <a:tcPr>
                    <a:solidFill>
                      <a:srgbClr val="FF595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</a:rPr>
                        <a:t>-ain → -aine</a:t>
                      </a:r>
                      <a:endParaRPr lang="en-US" altLang="zh-CN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F0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américain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américiane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</a:tr>
              <a:tr h="457835">
                <a:tc vMerge="1">
                  <a:tcPr>
                    <a:solidFill>
                      <a:srgbClr val="FF595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</a:rPr>
                        <a:t>-ier → -ière</a:t>
                      </a:r>
                      <a:endParaRPr lang="en-US" altLang="zh-CN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F0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particulier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particulière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</a:tr>
              <a:tr h="457835">
                <a:tc vMerge="1">
                  <a:tcPr>
                    <a:solidFill>
                      <a:srgbClr val="FF595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</a:rPr>
                        <a:t>-f → -ve</a:t>
                      </a:r>
                      <a:endParaRPr lang="en-US" altLang="zh-CN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F0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positif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positive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</a:tr>
              <a:tr h="457835">
                <a:tc vMerge="1">
                  <a:tcPr>
                    <a:solidFill>
                      <a:srgbClr val="FF595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</a:rPr>
                        <a:t>-er → -ère</a:t>
                      </a:r>
                      <a:endParaRPr lang="en-US" altLang="zh-CN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F0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cher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chère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</a:tr>
              <a:tr h="457835">
                <a:tc vMerge="1">
                  <a:tcPr>
                    <a:solidFill>
                      <a:srgbClr val="FF5959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</a:rPr>
                        <a:t>-x → -se</a:t>
                      </a:r>
                      <a:endParaRPr lang="en-US" altLang="zh-CN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F0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heureux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heureuse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</a:tr>
              <a:tr h="457835">
                <a:tc vMerge="1">
                  <a:tcPr>
                    <a:solidFill>
                      <a:srgbClr val="99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</a:rPr>
                        <a:t>-el → -elle</a:t>
                      </a:r>
                      <a:endParaRPr lang="en-US" altLang="zh-CN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F0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naturel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naturelle</a:t>
                      </a:r>
                      <a:endParaRPr lang="en-US" altLang="zh-CN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b="1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Je suis... je cherche...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fr-FR" altLang="zh-CN" b="1">
                <a:solidFill>
                  <a:schemeClr val="bg1"/>
                </a:solidFill>
              </a:rPr>
              <a:t>Le féminin et le pluriel des adjectifs</a:t>
            </a:r>
            <a:r>
              <a:rPr lang="zh-CN" altLang="zh-CN" b="1">
                <a:solidFill>
                  <a:schemeClr val="bg1"/>
                </a:solidFill>
              </a:rPr>
              <a:t>（形容词的阴性和复数）</a:t>
            </a:r>
            <a:endParaRPr lang="zh-CN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/>
              <a:t>  	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838200" y="2728595"/>
          <a:ext cx="10832465" cy="3044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455"/>
                <a:gridCol w="3495040"/>
                <a:gridCol w="2785110"/>
                <a:gridCol w="2689860"/>
              </a:tblGrid>
              <a:tr h="8674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基本规则</a:t>
                      </a:r>
                      <a:endParaRPr lang="zh-CN" altLang="en-US" sz="28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/>
                        <a:t>            +s</a:t>
                      </a:r>
                      <a:endParaRPr lang="en-US" altLang="zh-CN" sz="32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0">
                          <a:solidFill>
                            <a:schemeClr val="tx1"/>
                          </a:solidFill>
                        </a:rPr>
                        <a:t>blond</a:t>
                      </a:r>
                      <a:endParaRPr lang="en-US" altLang="zh-CN" sz="2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0">
                          <a:solidFill>
                            <a:schemeClr val="tx1"/>
                          </a:solidFill>
                        </a:rPr>
                        <a:t>blonds</a:t>
                      </a:r>
                      <a:endParaRPr lang="en-US" altLang="zh-CN" sz="2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</a:tr>
              <a:tr h="669290">
                <a:tc rowSpan="3"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b="1">
                          <a:solidFill>
                            <a:schemeClr val="bg1"/>
                          </a:solidFill>
                        </a:rPr>
                        <a:t>特殊规则</a:t>
                      </a:r>
                      <a:endParaRPr lang="zh-CN" altLang="en-US" sz="28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b="1">
                          <a:solidFill>
                            <a:schemeClr val="bg1"/>
                          </a:solidFill>
                        </a:rPr>
                        <a:t>以</a:t>
                      </a:r>
                      <a:r>
                        <a:rPr lang="en-US" altLang="zh-CN" sz="2800" b="1">
                          <a:solidFill>
                            <a:schemeClr val="bg1"/>
                          </a:solidFill>
                        </a:rPr>
                        <a:t>-s,-x </a:t>
                      </a:r>
                      <a:r>
                        <a:rPr lang="zh-CN" altLang="en-US" sz="2800" b="1">
                          <a:solidFill>
                            <a:schemeClr val="bg1"/>
                          </a:solidFill>
                        </a:rPr>
                        <a:t>结尾</a:t>
                      </a:r>
                      <a:r>
                        <a:rPr lang="zh-CN" altLang="en-US" sz="2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→不变化</a:t>
                      </a:r>
                      <a:endParaRPr lang="zh-CN" altLang="en-US" sz="2800" b="1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0">
                          <a:solidFill>
                            <a:schemeClr val="tx1"/>
                          </a:solidFill>
                        </a:rPr>
                        <a:t>gris / heureux</a:t>
                      </a:r>
                      <a:endParaRPr lang="en-US" altLang="zh-CN" sz="2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0">
                          <a:solidFill>
                            <a:schemeClr val="tx1"/>
                          </a:solidFill>
                          <a:sym typeface="+mn-ea"/>
                        </a:rPr>
                        <a:t>gris/heureux</a:t>
                      </a:r>
                      <a:endParaRPr lang="en-US" altLang="zh-CN" sz="2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2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</a:tr>
              <a:tr h="676275">
                <a:tc vMerge="1"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chemeClr val="bg1"/>
                          </a:solidFill>
                        </a:rPr>
                        <a:t>-eau </a:t>
                      </a:r>
                      <a:r>
                        <a:rPr lang="en-US" altLang="zh-CN" sz="2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→ -eaux</a:t>
                      </a:r>
                      <a:endParaRPr lang="en-US" altLang="zh-CN" sz="2800" b="1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0">
                          <a:solidFill>
                            <a:schemeClr val="tx1"/>
                          </a:solidFill>
                        </a:rPr>
                        <a:t>nouveau</a:t>
                      </a:r>
                      <a:endParaRPr lang="en-US" altLang="zh-CN" sz="2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0">
                          <a:solidFill>
                            <a:schemeClr val="tx1"/>
                          </a:solidFill>
                        </a:rPr>
                        <a:t>nouveaux</a:t>
                      </a:r>
                      <a:endParaRPr lang="en-US" altLang="zh-CN" sz="2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</a:tr>
              <a:tr h="555625">
                <a:tc vMerge="1"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chemeClr val="bg1"/>
                          </a:solidFill>
                        </a:rPr>
                        <a:t>-al </a:t>
                      </a:r>
                      <a:r>
                        <a:rPr lang="en-US" altLang="zh-CN" sz="2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→ -aux</a:t>
                      </a:r>
                      <a:endParaRPr lang="en-US" altLang="zh-CN" sz="2800" b="1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0">
                          <a:solidFill>
                            <a:schemeClr val="tx1"/>
                          </a:solidFill>
                        </a:rPr>
                        <a:t>national </a:t>
                      </a:r>
                      <a:endParaRPr lang="en-US" altLang="zh-CN" sz="2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0">
                          <a:solidFill>
                            <a:schemeClr val="tx1"/>
                          </a:solidFill>
                        </a:rPr>
                        <a:t>nationaux</a:t>
                      </a:r>
                      <a:endParaRPr lang="en-US" altLang="zh-CN" sz="2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6705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357089" y="3203975"/>
            <a:ext cx="5195455" cy="914400"/>
          </a:xfrm>
          <a:prstGeom prst="roundRect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357089" y="1870809"/>
            <a:ext cx="5195455" cy="9144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371838" y="4390548"/>
            <a:ext cx="5195455" cy="914400"/>
          </a:xfrm>
          <a:prstGeom prst="roundRect">
            <a:avLst/>
          </a:prstGeom>
          <a:solidFill>
            <a:srgbClr val="00B05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2227" y="1923661"/>
            <a:ext cx="10515600" cy="4474845"/>
          </a:xfrm>
        </p:spPr>
        <p:txBody>
          <a:bodyPr/>
          <a:lstStyle/>
          <a:p>
            <a:pPr marL="0" indent="0">
              <a:buNone/>
            </a:pPr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vêtements</a:t>
            </a:r>
            <a:endParaRPr lang="fr-FR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altLang="zh-CN" dirty="0"/>
          </a:p>
          <a:p>
            <a:pPr marL="0" indent="0">
              <a:buNone/>
            </a:pPr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qual</a:t>
            </a:r>
            <a:r>
              <a:rPr lang="en-US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tés et les défauts                      </a:t>
            </a:r>
            <a:endParaRPr lang="fr-FR" altLang="zh-C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altLang="zh-CN" b="1" dirty="0"/>
          </a:p>
          <a:p>
            <a:pPr marL="0" indent="0">
              <a:buNone/>
            </a:pPr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décrire quelqu'un</a:t>
            </a:r>
            <a:endParaRPr lang="fr-FR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372172" y="-25748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 première fois que je l'ai vu</a:t>
            </a:r>
            <a:endParaRPr lang="fr-FR" altLang="zh-CN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663880" y="3054875"/>
            <a:ext cx="2365829" cy="10740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P</a:t>
            </a:r>
            <a:r>
              <a:rPr lang="fr-FR" sz="4400" dirty="0"/>
              <a:t>34</a:t>
            </a:r>
            <a:endParaRPr lang="fr-FR" sz="4400" dirty="0"/>
          </a:p>
        </p:txBody>
      </p:sp>
      <p:cxnSp>
        <p:nvCxnSpPr>
          <p:cNvPr id="10" name="直接箭头连接符 9"/>
          <p:cNvCxnSpPr>
            <a:stCxn id="5" idx="3"/>
            <a:endCxn id="9" idx="1"/>
          </p:cNvCxnSpPr>
          <p:nvPr/>
        </p:nvCxnSpPr>
        <p:spPr>
          <a:xfrm>
            <a:off x="5552544" y="2328009"/>
            <a:ext cx="3111336" cy="126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  <a:endCxn id="9" idx="1"/>
          </p:cNvCxnSpPr>
          <p:nvPr/>
        </p:nvCxnSpPr>
        <p:spPr>
          <a:xfrm flipV="1">
            <a:off x="5552544" y="3591904"/>
            <a:ext cx="3111336" cy="6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9" idx="1"/>
          </p:cNvCxnSpPr>
          <p:nvPr/>
        </p:nvCxnSpPr>
        <p:spPr>
          <a:xfrm flipV="1">
            <a:off x="5567293" y="3591904"/>
            <a:ext cx="3096587" cy="125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fle-vocabulaire-des-vtements-exercices-41-638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-22225" y="-19050"/>
            <a:ext cx="12193905" cy="6899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fle-vocabulaire-des-vtements-exercices-36-638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-12065" y="10160"/>
            <a:ext cx="12192635" cy="6828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fle-vocabulaire-des-vtements-exercices-37-638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10795" y="-7620"/>
            <a:ext cx="12195175" cy="6856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0415" y="-85725"/>
            <a:ext cx="10515600" cy="1325563"/>
          </a:xfrm>
        </p:spPr>
        <p:txBody>
          <a:bodyPr/>
          <a:lstStyle/>
          <a:p>
            <a:r>
              <a:rPr lang="en-US" altLang="zh-CN" b="1" dirty="0" err="1" smtClean="0">
                <a:solidFill>
                  <a:schemeClr val="bg1"/>
                </a:solidFill>
                <a:latin typeface="+mn-lt"/>
                <a:sym typeface="+mn-ea"/>
              </a:rPr>
              <a:t>souhait</a:t>
            </a:r>
            <a:r>
              <a:rPr lang="en-US" altLang="zh-CN" b="1" dirty="0" smtClean="0">
                <a:solidFill>
                  <a:schemeClr val="bg1"/>
                </a:solidFill>
                <a:latin typeface="+mn-lt"/>
                <a:sym typeface="+mn-ea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+mn-lt"/>
                <a:sym typeface="+mn-ea"/>
              </a:rPr>
              <a:t>et compliment </a:t>
            </a:r>
            <a:r>
              <a:rPr lang="zh-CN" altLang="en-US" b="1" dirty="0">
                <a:solidFill>
                  <a:schemeClr val="bg1"/>
                </a:solidFill>
                <a:latin typeface="+mn-lt"/>
                <a:sym typeface="+mn-ea"/>
              </a:rPr>
              <a:t>祝愿与恭贺</a:t>
            </a:r>
            <a:endParaRPr lang="zh-CN" altLang="en-US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dirty="0">
              <a:sym typeface="+mn-ea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2247265" y="1311275"/>
          <a:ext cx="7581900" cy="501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5390"/>
                <a:gridCol w="3826510"/>
              </a:tblGrid>
              <a:tr h="501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</a:rPr>
                        <a:t>Bon voyage</a:t>
                      </a:r>
                      <a:endParaRPr lang="en-US" altLang="zh-CN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666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</a:rPr>
                        <a:t>旅途愉快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33CC"/>
                    </a:solidFill>
                  </a:tcPr>
                </a:tc>
              </a:tr>
              <a:tr h="501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</a:rPr>
                        <a:t>Bon succès</a:t>
                      </a:r>
                      <a:endParaRPr lang="en-US" altLang="zh-CN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666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</a:rPr>
                        <a:t>祝你成功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33CC"/>
                    </a:solidFill>
                  </a:tcPr>
                </a:tc>
              </a:tr>
              <a:tr h="501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</a:rPr>
                        <a:t>Bonnes vacances</a:t>
                      </a:r>
                      <a:endParaRPr lang="en-US" altLang="zh-CN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666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</a:rPr>
                        <a:t>假期愉快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33CC"/>
                    </a:solidFill>
                  </a:tcPr>
                </a:tc>
              </a:tr>
              <a:tr h="501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</a:rPr>
                        <a:t>Bonne chance</a:t>
                      </a:r>
                      <a:endParaRPr lang="en-US" altLang="zh-CN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666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</a:rPr>
                        <a:t>祝你好运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33CC"/>
                    </a:solidFill>
                  </a:tcPr>
                </a:tc>
              </a:tr>
              <a:tr h="501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</a:rPr>
                        <a:t>Bonne fête</a:t>
                      </a:r>
                      <a:endParaRPr lang="en-US" altLang="zh-CN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666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</a:rPr>
                        <a:t>节日快乐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33CC"/>
                    </a:solidFill>
                  </a:tcPr>
                </a:tc>
              </a:tr>
              <a:tr h="501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</a:rPr>
                        <a:t>Joyeux anniversaire</a:t>
                      </a:r>
                      <a:endParaRPr lang="en-US" altLang="zh-CN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666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</a:rPr>
                        <a:t>生日快乐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33CC"/>
                    </a:solidFill>
                  </a:tcPr>
                </a:tc>
              </a:tr>
              <a:tr h="501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</a:rPr>
                        <a:t>Joyeux No</a:t>
                      </a:r>
                      <a:r>
                        <a:rPr lang="en-US" altLang="zh-CN" sz="2400" b="1">
                          <a:solidFill>
                            <a:schemeClr val="bg1"/>
                          </a:solidFill>
                          <a:ea typeface="宋体" panose="02010600030101010101" pitchFamily="2" charset="-122"/>
                        </a:rPr>
                        <a:t>ël</a:t>
                      </a:r>
                      <a:endParaRPr lang="en-US" altLang="zh-CN" sz="2400" b="1">
                        <a:solidFill>
                          <a:schemeClr val="bg1"/>
                        </a:solidFill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rgbClr val="6666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</a:rPr>
                        <a:t>圣诞快乐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33CC"/>
                    </a:solidFill>
                  </a:tcPr>
                </a:tc>
              </a:tr>
              <a:tr h="501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  <a:ea typeface="宋体" panose="02010600030101010101" pitchFamily="2" charset="-122"/>
                        </a:rPr>
                        <a:t>Bonne année</a:t>
                      </a:r>
                      <a:endParaRPr lang="en-US" altLang="zh-CN" sz="2400" b="1">
                        <a:solidFill>
                          <a:schemeClr val="bg1"/>
                        </a:solidFill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rgbClr val="6666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</a:rPr>
                        <a:t>新年快乐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33CC"/>
                    </a:solidFill>
                  </a:tcPr>
                </a:tc>
              </a:tr>
              <a:tr h="501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  <a:ea typeface="宋体" panose="02010600030101010101" pitchFamily="2" charset="-122"/>
                        </a:rPr>
                        <a:t>Bon appétit</a:t>
                      </a:r>
                      <a:endParaRPr lang="en-US" altLang="zh-CN" sz="2400" b="1">
                        <a:solidFill>
                          <a:schemeClr val="bg1"/>
                        </a:solidFill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rgbClr val="6666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</a:rPr>
                        <a:t>祝你好胃口（饭前祝福语）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33CC"/>
                    </a:solidFill>
                  </a:tcPr>
                </a:tc>
              </a:tr>
              <a:tr h="501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solidFill>
                            <a:schemeClr val="bg1"/>
                          </a:solidFill>
                          <a:ea typeface="宋体" panose="02010600030101010101" pitchFamily="2" charset="-122"/>
                        </a:rPr>
                        <a:t>A votre santé</a:t>
                      </a:r>
                      <a:endParaRPr lang="en-US" altLang="zh-CN" sz="2400" b="1">
                        <a:solidFill>
                          <a:schemeClr val="bg1"/>
                        </a:solidFill>
                        <a:ea typeface="宋体" panose="02010600030101010101" pitchFamily="2" charset="-122"/>
                      </a:endParaRPr>
                    </a:p>
                  </a:txBody>
                  <a:tcPr>
                    <a:solidFill>
                      <a:srgbClr val="6666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</a:rPr>
                        <a:t>身体健康（祝酒用语）</a:t>
                      </a:r>
                      <a:endParaRPr lang="zh-CN" altLang="en-US" sz="24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33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3167" y="1658190"/>
            <a:ext cx="10515600" cy="4474845"/>
          </a:xfrm>
        </p:spPr>
        <p:txBody>
          <a:bodyPr/>
          <a:lstStyle/>
          <a:p>
            <a:pPr marL="0" indent="0">
              <a:buNone/>
            </a:pPr>
            <a:r>
              <a:rPr lang="fr-FR" altLang="zh-CN" dirty="0"/>
              <a:t>  </a:t>
            </a:r>
            <a:endParaRPr lang="fr-FR" altLang="zh-CN" dirty="0"/>
          </a:p>
          <a:p>
            <a:pPr marL="0" indent="0">
              <a:buNone/>
            </a:pPr>
            <a:r>
              <a:rPr lang="fr-FR" altLang="zh-CN" dirty="0"/>
              <a:t>      </a:t>
            </a:r>
            <a:r>
              <a:rPr lang="fr-FR" altLang="zh-CN" sz="3600" b="1" dirty="0"/>
              <a:t>         </a:t>
            </a:r>
            <a:r>
              <a:rPr lang="zh-CN" alt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①</a:t>
            </a:r>
            <a:r>
              <a:rPr lang="fr-FR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zh-CN" sz="5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se rencontre?</a:t>
            </a:r>
            <a:endParaRPr lang="fr-FR" altLang="zh-CN" sz="54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750379" y="2842864"/>
            <a:ext cx="4932218" cy="914400"/>
          </a:xfrm>
          <a:prstGeom prst="roundRect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7362" y="1687686"/>
            <a:ext cx="10515600" cy="4474845"/>
          </a:xfrm>
        </p:spPr>
        <p:txBody>
          <a:bodyPr/>
          <a:lstStyle/>
          <a:p>
            <a:pPr marL="0" indent="0">
              <a:buNone/>
            </a:pPr>
            <a:endParaRPr lang="fr-FR" altLang="zh-CN" dirty="0"/>
          </a:p>
          <a:p>
            <a:pPr marL="0" indent="0">
              <a:buNone/>
            </a:pPr>
            <a:endParaRPr lang="fr-FR" altLang="zh-CN" dirty="0"/>
          </a:p>
          <a:p>
            <a:pPr marL="0" indent="0">
              <a:buNone/>
            </a:pPr>
            <a:r>
              <a:rPr lang="fr-FR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fr-FR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fréquence</a:t>
            </a:r>
            <a:endParaRPr lang="fr-FR" altLang="fr-FR" sz="3200" dirty="0"/>
          </a:p>
        </p:txBody>
      </p:sp>
      <p:sp>
        <p:nvSpPr>
          <p:cNvPr id="5" name="标题 1"/>
          <p:cNvSpPr txBox="1"/>
          <p:nvPr/>
        </p:nvSpPr>
        <p:spPr>
          <a:xfrm>
            <a:off x="750295" y="644897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Qui êtes-vous?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>
            <a:stCxn id="4" idx="3"/>
            <a:endCxn id="7" idx="1"/>
          </p:cNvCxnSpPr>
          <p:nvPr/>
        </p:nvCxnSpPr>
        <p:spPr>
          <a:xfrm>
            <a:off x="5682597" y="3300064"/>
            <a:ext cx="3025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708124" y="2763035"/>
            <a:ext cx="2365829" cy="10740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</a:t>
            </a: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34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 êtes-vous?</a:t>
            </a:r>
            <a:endParaRPr lang="fr-FR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charset="0"/>
              <a:buChar char="l"/>
            </a:pPr>
            <a:r>
              <a:rPr lang="en-US" altLang="fr-FR" dirty="0">
                <a:solidFill>
                  <a:schemeClr val="bg1"/>
                </a:solidFill>
                <a:sym typeface="+mn-ea"/>
              </a:rPr>
              <a:t> </a:t>
            </a:r>
            <a:r>
              <a:rPr lang="fr-FR" altLang="fr-FR" dirty="0">
                <a:solidFill>
                  <a:schemeClr val="bg1"/>
                </a:solidFill>
                <a:sym typeface="+mn-ea"/>
              </a:rPr>
              <a:t>se passer</a:t>
            </a:r>
            <a:r>
              <a:rPr lang="zh-CN" altLang="fr-FR" dirty="0">
                <a:solidFill>
                  <a:schemeClr val="bg1"/>
                </a:solidFill>
                <a:sym typeface="+mn-ea"/>
              </a:rPr>
              <a:t>  发生</a:t>
            </a:r>
            <a:endParaRPr lang="en-US" altLang="fr-FR" dirty="0">
              <a:solidFill>
                <a:schemeClr val="bg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Char char="l"/>
            </a:pPr>
            <a:r>
              <a:rPr lang="fr-FR" altLang="zh-CN" dirty="0">
                <a:solidFill>
                  <a:schemeClr val="bg1"/>
                </a:solidFill>
                <a:sym typeface="+mn-ea"/>
              </a:rPr>
              <a:t> donner qch à qn   </a:t>
            </a:r>
            <a:r>
              <a:rPr lang="zh-CN" altLang="zh-CN" dirty="0">
                <a:solidFill>
                  <a:schemeClr val="bg1"/>
                </a:solidFill>
                <a:sym typeface="+mn-ea"/>
              </a:rPr>
              <a:t>把某物给某人</a:t>
            </a:r>
            <a:endParaRPr lang="zh-CN" altLang="zh-CN" dirty="0">
              <a:solidFill>
                <a:schemeClr val="bg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Char char="l"/>
            </a:pPr>
            <a:r>
              <a:rPr lang="zh-CN" altLang="zh-CN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i</a:t>
            </a:r>
            <a:r>
              <a:rPr lang="fr-FR" altLang="zh-CN" dirty="0">
                <a:solidFill>
                  <a:schemeClr val="bg1"/>
                </a:solidFill>
                <a:sym typeface="+mn-ea"/>
              </a:rPr>
              <a:t>mmeuble, meuble, meublé</a:t>
            </a:r>
            <a:endParaRPr lang="fr-FR" altLang="zh-CN" dirty="0">
              <a:solidFill>
                <a:schemeClr val="bg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Char char="l"/>
            </a:pPr>
            <a:r>
              <a:rPr lang="zh-CN" altLang="zh-CN" dirty="0">
                <a:solidFill>
                  <a:schemeClr val="bg1"/>
                </a:solidFill>
                <a:sym typeface="+mn-ea"/>
              </a:rPr>
              <a:t> </a:t>
            </a:r>
            <a:r>
              <a:rPr lang="fr-FR" altLang="zh-CN" dirty="0">
                <a:solidFill>
                  <a:schemeClr val="bg1"/>
                </a:solidFill>
                <a:sym typeface="+mn-ea"/>
              </a:rPr>
              <a:t>rez-de-chaussée </a:t>
            </a:r>
            <a:endParaRPr lang="fr-FR" altLang="zh-CN" dirty="0">
              <a:solidFill>
                <a:schemeClr val="bg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Char char="l"/>
            </a:pPr>
            <a:r>
              <a:rPr lang="zh-CN" altLang="zh-CN" dirty="0">
                <a:solidFill>
                  <a:schemeClr val="bg1"/>
                </a:solidFill>
                <a:sym typeface="+mn-ea"/>
              </a:rPr>
              <a:t> </a:t>
            </a:r>
            <a:r>
              <a:rPr lang="fr-FR" altLang="zh-CN" dirty="0">
                <a:solidFill>
                  <a:schemeClr val="bg1"/>
                </a:solidFill>
                <a:sym typeface="+mn-ea"/>
              </a:rPr>
              <a:t>offrir qch à qn  </a:t>
            </a:r>
            <a:r>
              <a:rPr lang="zh-CN" altLang="zh-CN" dirty="0">
                <a:solidFill>
                  <a:schemeClr val="bg1"/>
                </a:solidFill>
                <a:sym typeface="+mn-ea"/>
              </a:rPr>
              <a:t>把某物给某人</a:t>
            </a:r>
            <a:endParaRPr lang="zh-CN" altLang="zh-CN" dirty="0">
              <a:solidFill>
                <a:schemeClr val="bg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zh-CN" sz="2400" dirty="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zh-CN" altLang="zh-CN" sz="24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 êtes-vous?</a:t>
            </a:r>
            <a:endParaRPr lang="fr-FR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altLang="zh-CN" sz="2800" b="1" dirty="0">
                <a:solidFill>
                  <a:schemeClr val="bg1"/>
                </a:solidFill>
                <a:sym typeface="+mn-ea"/>
              </a:rPr>
              <a:t>L'accord du passé composé 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复合过去时的配合）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fr-FR" altLang="en-US" sz="2400" dirty="0">
                <a:solidFill>
                  <a:schemeClr val="bg1"/>
                </a:solidFill>
                <a:sym typeface="+mn-ea"/>
              </a:rPr>
              <a:t>être </a:t>
            </a:r>
            <a:r>
              <a:rPr lang="zh-CN" altLang="fr-FR" sz="2400" dirty="0">
                <a:solidFill>
                  <a:schemeClr val="bg1"/>
                </a:solidFill>
                <a:sym typeface="+mn-ea"/>
              </a:rPr>
              <a:t>作助动词</a:t>
            </a:r>
            <a:endParaRPr lang="zh-CN" altLang="fr-FR" sz="2400" dirty="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 过去分词的性数应与主语性数相一致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 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少数动词复合过去时变位的助动词使用</a:t>
            </a:r>
            <a:r>
              <a:rPr lang="fr-FR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être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作助动词的动词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 êtes-vous?</a:t>
            </a:r>
            <a:endParaRPr lang="fr-FR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altLang="zh-CN" sz="2800" b="1" dirty="0">
                <a:solidFill>
                  <a:schemeClr val="bg1"/>
                </a:solidFill>
                <a:sym typeface="+mn-ea"/>
              </a:rPr>
              <a:t>L'accord du passé composé 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复合过去时的配合）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fr-FR" altLang="fr-FR" sz="2400" dirty="0">
                <a:solidFill>
                  <a:schemeClr val="bg1"/>
                </a:solidFill>
                <a:sym typeface="+mn-ea"/>
              </a:rPr>
              <a:t>avoir</a:t>
            </a:r>
            <a:r>
              <a:rPr lang="zh-CN" altLang="fr-FR" sz="2400" dirty="0">
                <a:solidFill>
                  <a:schemeClr val="bg1"/>
                </a:solidFill>
                <a:sym typeface="+mn-ea"/>
              </a:rPr>
              <a:t>作助动词</a:t>
            </a:r>
            <a:endParaRPr lang="zh-CN" altLang="fr-FR" sz="2400" dirty="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fr-FR" altLang="zh-CN" sz="2400" dirty="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zh-CN" sz="2400" dirty="0">
                <a:solidFill>
                  <a:schemeClr val="bg1"/>
                </a:solidFill>
                <a:sym typeface="+mn-ea"/>
              </a:rPr>
              <a:t>）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在以 avoir 作助动词的复合时态中，直宾人称代词应位于助动词前，而</a:t>
            </a: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过去分词应与前置的直宾人称代词的性、数相一致</a:t>
            </a: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fr-FR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）</a:t>
            </a:r>
            <a:r>
              <a:rPr lang="fr-FR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在关系代词 que 引导的关系从句中，其性、数应和先行词的性、数相一致。如从句动词是以 avoir 作助动词的复合时态，那么其过去分词应和前面作直接宾语的 que 的先行词的性、数相一致:</a:t>
            </a:r>
            <a:endParaRPr lang="fr-FR" altLang="zh-CN" sz="2400" dirty="0">
              <a:solidFill>
                <a:schemeClr val="bg1"/>
              </a:solidFill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fr-FR" sz="2400" dirty="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750379" y="2842864"/>
            <a:ext cx="4932218" cy="914400"/>
          </a:xfrm>
          <a:prstGeom prst="roundRect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7362" y="1687686"/>
            <a:ext cx="10515600" cy="4474845"/>
          </a:xfrm>
        </p:spPr>
        <p:txBody>
          <a:bodyPr/>
          <a:lstStyle/>
          <a:p>
            <a:pPr marL="0" indent="0">
              <a:buNone/>
            </a:pPr>
            <a:endParaRPr lang="fr-FR" altLang="zh-CN" dirty="0"/>
          </a:p>
          <a:p>
            <a:pPr marL="0" indent="0">
              <a:buNone/>
            </a:pPr>
            <a:endParaRPr lang="fr-FR" altLang="zh-CN" dirty="0"/>
          </a:p>
          <a:p>
            <a:pPr marL="0" indent="0">
              <a:buNone/>
            </a:pPr>
            <a:r>
              <a:rPr lang="fr-FR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rencontres</a:t>
            </a:r>
            <a:endParaRPr lang="fr-FR" altLang="fr-FR" sz="3200" b="1" dirty="0"/>
          </a:p>
        </p:txBody>
      </p:sp>
      <p:sp>
        <p:nvSpPr>
          <p:cNvPr id="5" name="标题 1"/>
          <p:cNvSpPr txBox="1"/>
          <p:nvPr/>
        </p:nvSpPr>
        <p:spPr>
          <a:xfrm>
            <a:off x="750295" y="644897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</a:t>
            </a:r>
            <a:r>
              <a:rPr lang="fr-FR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ous parlez français?</a:t>
            </a:r>
            <a:endParaRPr kumimoji="0" lang="fr-FR" altLang="fr-FR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6" name="直接箭头连接符 5"/>
          <p:cNvCxnSpPr>
            <a:stCxn id="4" idx="3"/>
            <a:endCxn id="7" idx="1"/>
          </p:cNvCxnSpPr>
          <p:nvPr/>
        </p:nvCxnSpPr>
        <p:spPr>
          <a:xfrm>
            <a:off x="5682597" y="3300064"/>
            <a:ext cx="3025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708124" y="2763035"/>
            <a:ext cx="2365829" cy="10740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</a:t>
            </a: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34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</a:t>
            </a:r>
            <a:r>
              <a:rPr lang="fr-FR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ous parlez français?</a:t>
            </a:r>
            <a:endParaRPr lang="fr-FR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fr-FR" altLang="zh-CN" b="1" dirty="0">
                <a:solidFill>
                  <a:schemeClr val="bg1"/>
                </a:solidFill>
                <a:sym typeface="+mn-ea"/>
              </a:rPr>
              <a:t>Ce que</a:t>
            </a:r>
            <a:r>
              <a:rPr lang="en-US" altLang="fr-FR" b="1" dirty="0">
                <a:solidFill>
                  <a:schemeClr val="bg1"/>
                </a:solidFill>
                <a:sym typeface="+mn-ea"/>
              </a:rPr>
              <a:t>/</a:t>
            </a:r>
            <a:r>
              <a:rPr lang="fr-FR" altLang="fr-FR" b="1" dirty="0">
                <a:solidFill>
                  <a:schemeClr val="bg1"/>
                </a:solidFill>
                <a:sym typeface="+mn-ea"/>
              </a:rPr>
              <a:t>ce qui</a:t>
            </a:r>
            <a:endParaRPr lang="fr-FR" altLang="fr-FR" b="1" dirty="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fr-FR" sz="2400" dirty="0">
                <a:solidFill>
                  <a:schemeClr val="bg1"/>
                </a:solidFill>
                <a:sym typeface="+mn-ea"/>
              </a:rPr>
              <a:t>强调句：</a:t>
            </a:r>
            <a:endParaRPr lang="fr-FR" altLang="fr-FR" sz="2400" dirty="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fr-FR" altLang="fr-FR" sz="2400" dirty="0">
                <a:solidFill>
                  <a:schemeClr val="bg1"/>
                </a:solidFill>
                <a:sym typeface="+mn-ea"/>
              </a:rPr>
              <a:t>ce qui...c'est</a:t>
            </a:r>
            <a:r>
              <a:rPr lang="en-US" altLang="fr-FR" sz="2400" dirty="0">
                <a:solidFill>
                  <a:schemeClr val="bg1"/>
                </a:solidFill>
                <a:sym typeface="+mn-ea"/>
              </a:rPr>
              <a:t>...</a:t>
            </a:r>
            <a:r>
              <a:rPr lang="fr-FR" altLang="fr-FR" sz="2400" dirty="0">
                <a:solidFill>
                  <a:schemeClr val="bg1"/>
                </a:solidFill>
                <a:sym typeface="+mn-ea"/>
              </a:rPr>
              <a:t>  </a:t>
            </a:r>
            <a:r>
              <a:rPr lang="zh-CN" altLang="fr-FR" sz="2400" dirty="0">
                <a:solidFill>
                  <a:schemeClr val="bg1"/>
                </a:solidFill>
                <a:sym typeface="+mn-ea"/>
              </a:rPr>
              <a:t>强调主语</a:t>
            </a:r>
            <a:endParaRPr lang="zh-CN" altLang="fr-FR" sz="2400" dirty="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ce que...</a:t>
            </a:r>
            <a:r>
              <a:rPr lang="fr-FR" altLang="fr-FR" sz="2400" dirty="0">
                <a:solidFill>
                  <a:schemeClr val="bg1"/>
                </a:solidFill>
                <a:sym typeface="+mn-ea"/>
              </a:rPr>
              <a:t>c'est</a:t>
            </a:r>
            <a:r>
              <a:rPr lang="en-US" altLang="fr-FR" sz="2400" dirty="0">
                <a:solidFill>
                  <a:schemeClr val="bg1"/>
                </a:solidFill>
                <a:sym typeface="+mn-ea"/>
              </a:rPr>
              <a:t>...</a:t>
            </a:r>
            <a:r>
              <a:rPr lang="fr-FR" altLang="fr-FR" sz="2400" dirty="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fr-FR" sz="2400" dirty="0">
                <a:solidFill>
                  <a:schemeClr val="bg1"/>
                </a:solidFill>
                <a:sym typeface="+mn-ea"/>
              </a:rPr>
              <a:t>强调其他成分</a:t>
            </a:r>
            <a:endParaRPr lang="zh-CN" altLang="fr-FR" sz="2400" dirty="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ex: </a:t>
            </a:r>
            <a:r>
              <a:rPr lang="fr-FR" altLang="en-US" sz="2400" dirty="0">
                <a:solidFill>
                  <a:schemeClr val="bg1"/>
                </a:solidFill>
                <a:sym typeface="+mn-ea"/>
              </a:rPr>
              <a:t>C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e </a:t>
            </a:r>
            <a:r>
              <a:rPr lang="fr-FR" altLang="zh-CN" sz="2400" dirty="0">
                <a:solidFill>
                  <a:schemeClr val="bg1"/>
                </a:solidFill>
                <a:sym typeface="+mn-ea"/>
              </a:rPr>
              <a:t>qui me touche, c'est sa patience.</a:t>
            </a:r>
            <a:endParaRPr lang="fr-FR" altLang="zh-CN" sz="2400" dirty="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fr-FR" altLang="zh-CN" sz="2400" dirty="0">
                <a:solidFill>
                  <a:schemeClr val="bg1"/>
                </a:solidFill>
                <a:sym typeface="+mn-ea"/>
              </a:rPr>
              <a:t>      Ce que je cherche, c'est un travail intéressant</a:t>
            </a:r>
            <a:endParaRPr lang="fr-FR" altLang="zh-CN" sz="2400" dirty="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fr-FR" altLang="zh-CN" sz="2400" dirty="0">
                <a:solidFill>
                  <a:schemeClr val="bg1"/>
                </a:solidFill>
                <a:sym typeface="+mn-ea"/>
              </a:rPr>
              <a:t>      </a:t>
            </a:r>
            <a:endParaRPr lang="fr-FR" altLang="zh-CN" sz="24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1973</Words>
  <Application>WPS 演示</Application>
  <PresentationFormat>宽屏</PresentationFormat>
  <Paragraphs>269</Paragraphs>
  <Slides>18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微软雅黑 Light</vt:lpstr>
      <vt:lpstr>微软雅黑</vt:lpstr>
      <vt:lpstr>Times New Roman</vt:lpstr>
      <vt:lpstr>Calibri</vt:lpstr>
      <vt:lpstr>Wingdings</vt:lpstr>
      <vt:lpstr>Arial Unicode MS</vt:lpstr>
      <vt:lpstr>Office 主题</vt:lpstr>
      <vt:lpstr>Unité 1  Aller à la rencontre des autres</vt:lpstr>
      <vt:lpstr>souhait et compliment 祝愿与恭贺</vt:lpstr>
      <vt:lpstr>PowerPoint 演示文稿</vt:lpstr>
      <vt:lpstr>PowerPoint 演示文稿</vt:lpstr>
      <vt:lpstr>Qui êtes-vous?</vt:lpstr>
      <vt:lpstr>Qui êtes-vous?</vt:lpstr>
      <vt:lpstr>Qui êtes-vous?</vt:lpstr>
      <vt:lpstr>PowerPoint 演示文稿</vt:lpstr>
      <vt:lpstr>Vous parlez français?</vt:lpstr>
      <vt:lpstr>Vous parlez français?</vt:lpstr>
      <vt:lpstr>PowerPoint 演示文稿</vt:lpstr>
      <vt:lpstr>PowerPoint 演示文稿</vt:lpstr>
      <vt:lpstr>Je suis... je cherche...</vt:lpstr>
      <vt:lpstr>Je suis... je cherche...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mikeforce</cp:lastModifiedBy>
  <cp:revision>151</cp:revision>
  <dcterms:created xsi:type="dcterms:W3CDTF">2017-08-03T09:01:00Z</dcterms:created>
  <dcterms:modified xsi:type="dcterms:W3CDTF">2019-12-08T02:40:02Z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