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57" r:id="rId4"/>
    <p:sldId id="460" r:id="rId5"/>
    <p:sldId id="503" r:id="rId6"/>
    <p:sldId id="504" r:id="rId7"/>
    <p:sldId id="492" r:id="rId8"/>
    <p:sldId id="461" r:id="rId9"/>
    <p:sldId id="505" r:id="rId10"/>
    <p:sldId id="506" r:id="rId11"/>
    <p:sldId id="464" r:id="rId12"/>
    <p:sldId id="507" r:id="rId13"/>
    <p:sldId id="486" r:id="rId14"/>
    <p:sldId id="518" r:id="rId15"/>
    <p:sldId id="485" r:id="rId16"/>
    <p:sldId id="524" r:id="rId17"/>
    <p:sldId id="436" r:id="rId18"/>
    <p:sldId id="530" r:id="rId19"/>
    <p:sldId id="525" r:id="rId20"/>
    <p:sldId id="526" r:id="rId21"/>
    <p:sldId id="527" r:id="rId22"/>
    <p:sldId id="528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770" y="1431824"/>
            <a:ext cx="6872756" cy="3865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5830" y="5512523"/>
            <a:ext cx="5886637" cy="451024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5181" y="1343906"/>
            <a:ext cx="10515600" cy="2387600"/>
          </a:xfrm>
        </p:spPr>
        <p:txBody>
          <a:bodyPr>
            <a:normAutofit/>
          </a:bodyPr>
          <a:lstStyle/>
          <a:p>
            <a:r>
              <a:rPr lang="fr-FR" altLang="en-US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Unité </a:t>
            </a:r>
            <a:r>
              <a:rPr lang="en-US" altLang="fr-FR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br>
              <a:rPr lang="fr-FR" altLang="en-US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en-US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Enrichir son réseau</a:t>
            </a:r>
            <a:endParaRPr lang="fr-FR" altLang="fr-FR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750379" y="2842864"/>
            <a:ext cx="4932218" cy="914400"/>
          </a:xfrm>
          <a:prstGeom prst="roundRect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7362" y="1687686"/>
            <a:ext cx="10515600" cy="4474845"/>
          </a:xfrm>
        </p:spPr>
        <p:txBody>
          <a:bodyPr/>
          <a:lstStyle/>
          <a:p>
            <a:pPr marL="0" indent="0">
              <a:buNone/>
            </a:pPr>
            <a:endParaRPr lang="fr-FR" altLang="zh-CN" dirty="0"/>
          </a:p>
          <a:p>
            <a:pPr marL="0" indent="0">
              <a:buNone/>
            </a:pPr>
            <a:endParaRPr lang="fr-FR" altLang="zh-CN" dirty="0"/>
          </a:p>
          <a:p>
            <a:pPr marL="0" indent="0">
              <a:buNone/>
            </a:pPr>
            <a:r>
              <a:rPr lang="fr-FR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études</a:t>
            </a:r>
            <a:endParaRPr lang="fr-FR" altLang="fr-FR" sz="3200" b="1" dirty="0"/>
          </a:p>
        </p:txBody>
      </p:sp>
      <p:sp>
        <p:nvSpPr>
          <p:cNvPr id="5" name="标题 1"/>
          <p:cNvSpPr txBox="1"/>
          <p:nvPr/>
        </p:nvSpPr>
        <p:spPr>
          <a:xfrm>
            <a:off x="750295" y="644897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 toile professionnelle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6" name="直接箭头连接符 5"/>
          <p:cNvCxnSpPr>
            <a:stCxn id="4" idx="3"/>
            <a:endCxn id="7" idx="1"/>
          </p:cNvCxnSpPr>
          <p:nvPr/>
        </p:nvCxnSpPr>
        <p:spPr>
          <a:xfrm>
            <a:off x="5682597" y="3300064"/>
            <a:ext cx="3025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708124" y="2763035"/>
            <a:ext cx="2365829" cy="10740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</a:t>
            </a: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52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 toile professionnelle</a:t>
            </a:r>
            <a:endParaRPr lang="fr-FR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bg1"/>
                </a:solidFill>
                <a:sym typeface="+mn-ea"/>
              </a:rPr>
              <a:t> se dire 思考  je me suis dit: il faut l'aider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Char char="l"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 se réunir  集合，汇集    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Char char="l"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 réunion  n,f 会议</a:t>
            </a:r>
            <a:endParaRPr lang="fr-FR" altLang="en-US" sz="2800" dirty="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fr-FR" altLang="en-US" sz="28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2381" y="1746681"/>
            <a:ext cx="10515600" cy="4474845"/>
          </a:xfrm>
        </p:spPr>
        <p:txBody>
          <a:bodyPr/>
          <a:lstStyle/>
          <a:p>
            <a:pPr marL="0" indent="0">
              <a:buNone/>
            </a:pPr>
            <a:r>
              <a:rPr lang="fr-FR" altLang="zh-CN" dirty="0"/>
              <a:t>  </a:t>
            </a:r>
            <a:endParaRPr lang="fr-FR" altLang="zh-CN" dirty="0"/>
          </a:p>
          <a:p>
            <a:pPr marL="0" indent="0">
              <a:buNone/>
            </a:pPr>
            <a:r>
              <a:rPr lang="fr-FR" altLang="zh-CN" dirty="0"/>
              <a:t>          </a:t>
            </a:r>
            <a:r>
              <a:rPr lang="zh-CN" alt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② </a:t>
            </a:r>
            <a:r>
              <a:rPr lang="fr-FR" altLang="zh-CN" sz="5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 réseau en action</a:t>
            </a:r>
            <a:endParaRPr lang="fr-FR" altLang="zh-CN" sz="54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Vous vous souvenez de moi</a:t>
            </a:r>
            <a:endParaRPr lang="fr-FR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bg1"/>
                </a:solidFill>
                <a:sym typeface="+mn-ea"/>
              </a:rPr>
              <a:t> </a:t>
            </a:r>
            <a:r>
              <a:rPr lang="fr-FR" altLang="zh-CN" dirty="0">
                <a:solidFill>
                  <a:schemeClr val="bg1"/>
                </a:solidFill>
                <a:sym typeface="+mn-ea"/>
              </a:rPr>
              <a:t>se souvenir de  </a:t>
            </a:r>
            <a:r>
              <a:rPr lang="zh-CN" altLang="zh-CN" dirty="0">
                <a:solidFill>
                  <a:schemeClr val="bg1"/>
                </a:solidFill>
                <a:sym typeface="+mn-ea"/>
              </a:rPr>
              <a:t>记得</a:t>
            </a:r>
            <a:endParaRPr lang="fr-FR" altLang="zh-CN" dirty="0">
              <a:solidFill>
                <a:schemeClr val="bg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Char char="l"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F</a:t>
            </a:r>
            <a:r>
              <a:rPr lang="fr-FR" altLang="zh-CN" sz="2800" dirty="0">
                <a:solidFill>
                  <a:schemeClr val="bg1"/>
                </a:solidFill>
                <a:sym typeface="+mn-ea"/>
              </a:rPr>
              <a:t>aire appel à</a:t>
            </a:r>
            <a:r>
              <a:rPr lang="en-US" altLang="fr-FR" sz="2800" dirty="0">
                <a:solidFill>
                  <a:schemeClr val="bg1"/>
                </a:solidFill>
                <a:sym typeface="+mn-ea"/>
              </a:rPr>
              <a:t>+qn/qch  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求助于某人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/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某物   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Char char="l"/>
            </a:pP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 </a:t>
            </a:r>
            <a:r>
              <a:rPr lang="fr-FR" altLang="zh-CN" sz="2800" dirty="0">
                <a:solidFill>
                  <a:schemeClr val="bg1"/>
                </a:solidFill>
                <a:sym typeface="+mn-ea"/>
              </a:rPr>
              <a:t>éclairer </a:t>
            </a:r>
            <a:r>
              <a:rPr lang="zh-CN" altLang="zh-CN" sz="2800" dirty="0">
                <a:solidFill>
                  <a:schemeClr val="bg1"/>
                </a:solidFill>
                <a:sym typeface="+mn-ea"/>
              </a:rPr>
              <a:t> 照亮，启发</a:t>
            </a:r>
            <a:endParaRPr lang="zh-CN" altLang="zh-CN" sz="2800" dirty="0">
              <a:solidFill>
                <a:schemeClr val="bg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Char char="l"/>
            </a:pPr>
            <a:r>
              <a:rPr lang="fr-FR" altLang="en-US" sz="2800" dirty="0">
                <a:solidFill>
                  <a:schemeClr val="bg1"/>
                </a:solidFill>
                <a:sym typeface="+mn-ea"/>
              </a:rPr>
              <a:t> suffisamment de+ n    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足够多的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…</a:t>
            </a:r>
            <a:endParaRPr lang="fr-FR" altLang="en-US" sz="2800" dirty="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fr-FR" altLang="en-US" sz="28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Vous vous souvenez de moi?</a:t>
            </a:r>
            <a:endParaRPr lang="fr-FR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5210175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fr-FR" b="1" dirty="0">
                <a:solidFill>
                  <a:schemeClr val="bg1"/>
                </a:solidFill>
                <a:sym typeface="+mn-ea"/>
              </a:rPr>
              <a:t>C</a:t>
            </a:r>
            <a:r>
              <a:rPr lang="fr-FR" altLang="fr-FR" b="1" dirty="0">
                <a:solidFill>
                  <a:schemeClr val="bg1"/>
                </a:solidFill>
                <a:sym typeface="+mn-ea"/>
              </a:rPr>
              <a:t>onseil</a:t>
            </a:r>
            <a:r>
              <a:rPr lang="zh-CN" altLang="fr-FR" b="1" dirty="0">
                <a:solidFill>
                  <a:schemeClr val="bg1"/>
                </a:solidFill>
                <a:sym typeface="+mn-ea"/>
              </a:rPr>
              <a:t>（建议）</a:t>
            </a:r>
            <a:endParaRPr lang="zh-CN" altLang="fr-FR" b="1" dirty="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1</a:t>
            </a:r>
            <a:r>
              <a:rPr lang="fr-FR" altLang="zh-CN" dirty="0">
                <a:solidFill>
                  <a:schemeClr val="bg1"/>
                </a:solidFill>
                <a:sym typeface="+mn-ea"/>
              </a:rPr>
              <a:t>. pouvoir, devoir</a:t>
            </a:r>
            <a:r>
              <a:rPr lang="zh-CN" altLang="zh-CN" dirty="0">
                <a:solidFill>
                  <a:schemeClr val="bg1"/>
                </a:solidFill>
                <a:sym typeface="+mn-ea"/>
              </a:rPr>
              <a:t>的直陈式现在时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+inf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ex: 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您能关一下门吗？</a:t>
            </a:r>
            <a:endParaRPr lang="zh-CN" altLang="en-US" sz="2400" dirty="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     你应该好好学法语</a:t>
            </a:r>
            <a:endParaRPr lang="zh-CN" altLang="en-US" sz="2400" dirty="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2. Pouvoir, devoir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的条件式现在时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+inf</a:t>
            </a:r>
            <a:endParaRPr lang="en-US" altLang="zh-CN" sz="2400" dirty="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ex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：您早上能早起吗？</a:t>
            </a:r>
            <a:endParaRPr lang="zh-CN" altLang="en-US" sz="2400" dirty="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       你应该换工作</a:t>
            </a:r>
            <a:endParaRPr lang="zh-CN" altLang="en-US" sz="2400" dirty="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24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Vous vous souvenez de moi?</a:t>
            </a:r>
            <a:endParaRPr lang="fr-FR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5210175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fr-FR" b="1" dirty="0">
                <a:solidFill>
                  <a:schemeClr val="bg1"/>
                </a:solidFill>
                <a:sym typeface="+mn-ea"/>
              </a:rPr>
              <a:t>C</a:t>
            </a:r>
            <a:r>
              <a:rPr lang="fr-FR" altLang="fr-FR" b="1" dirty="0">
                <a:solidFill>
                  <a:schemeClr val="bg1"/>
                </a:solidFill>
                <a:sym typeface="+mn-ea"/>
              </a:rPr>
              <a:t>onseil</a:t>
            </a:r>
            <a:r>
              <a:rPr lang="zh-CN" altLang="fr-FR" b="1" dirty="0">
                <a:solidFill>
                  <a:schemeClr val="bg1"/>
                </a:solidFill>
                <a:sym typeface="+mn-ea"/>
              </a:rPr>
              <a:t>（建议）</a:t>
            </a:r>
            <a:endParaRPr lang="zh-CN" altLang="fr-FR" b="1" dirty="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3. L</a:t>
            </a:r>
            <a:r>
              <a:rPr lang="fr-FR" altLang="zh-CN" dirty="0">
                <a:solidFill>
                  <a:schemeClr val="bg1"/>
                </a:solidFill>
                <a:sym typeface="+mn-ea"/>
              </a:rPr>
              <a:t>'impératif  </a:t>
            </a:r>
            <a:r>
              <a:rPr lang="zh-CN" altLang="fr-FR" dirty="0">
                <a:solidFill>
                  <a:schemeClr val="bg1"/>
                </a:solidFill>
                <a:sym typeface="+mn-ea"/>
              </a:rPr>
              <a:t>命令式</a:t>
            </a:r>
            <a:endParaRPr lang="zh-CN" altLang="fr-FR" dirty="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ex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：吃些肉！</a:t>
            </a:r>
            <a:endParaRPr lang="zh-CN" altLang="en-US" sz="2400" dirty="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       给我打电话！</a:t>
            </a:r>
            <a:endParaRPr lang="zh-CN" altLang="en-US" sz="2400" dirty="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sym typeface="+mn-ea"/>
              </a:rPr>
              <a:t>4. </a:t>
            </a:r>
            <a:r>
              <a:rPr lang="fr-FR" altLang="zh-CN" dirty="0">
                <a:solidFill>
                  <a:schemeClr val="bg1"/>
                </a:solidFill>
                <a:sym typeface="+mn-ea"/>
              </a:rPr>
              <a:t>proposer </a:t>
            </a:r>
            <a:endParaRPr lang="fr-FR" altLang="zh-CN" dirty="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fr-FR" altLang="zh-CN" dirty="0">
                <a:solidFill>
                  <a:schemeClr val="bg1"/>
                </a:solidFill>
                <a:sym typeface="+mn-ea"/>
              </a:rPr>
              <a:t>    recommander      + à qn  + qch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/de faire qch</a:t>
            </a:r>
            <a:endParaRPr lang="fr-FR" altLang="zh-CN" dirty="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fr-FR" altLang="zh-CN" dirty="0">
                <a:solidFill>
                  <a:schemeClr val="bg1"/>
                </a:solidFill>
                <a:sym typeface="+mn-ea"/>
              </a:rPr>
              <a:t>    conseiller</a:t>
            </a:r>
            <a:endParaRPr lang="fr-FR" altLang="zh-CN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750379" y="2842864"/>
            <a:ext cx="4932218" cy="914400"/>
          </a:xfrm>
          <a:prstGeom prst="roundRect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7362" y="1687686"/>
            <a:ext cx="10515600" cy="4474845"/>
          </a:xfrm>
        </p:spPr>
        <p:txBody>
          <a:bodyPr/>
          <a:lstStyle/>
          <a:p>
            <a:pPr marL="0" indent="0">
              <a:buNone/>
            </a:pPr>
            <a:endParaRPr lang="fr-FR" altLang="zh-CN" dirty="0"/>
          </a:p>
          <a:p>
            <a:pPr marL="0" indent="0">
              <a:buNone/>
            </a:pPr>
            <a:endParaRPr lang="fr-FR" altLang="zh-CN" dirty="0"/>
          </a:p>
          <a:p>
            <a:pPr marL="0" indent="0">
              <a:buNone/>
            </a:pPr>
            <a:r>
              <a:rPr lang="fr-FR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travail</a:t>
            </a:r>
            <a:endParaRPr lang="fr-FR" altLang="fr-FR" sz="3200" b="1" dirty="0"/>
          </a:p>
        </p:txBody>
      </p:sp>
      <p:sp>
        <p:nvSpPr>
          <p:cNvPr id="5" name="标题 1"/>
          <p:cNvSpPr txBox="1"/>
          <p:nvPr/>
        </p:nvSpPr>
        <p:spPr>
          <a:xfrm>
            <a:off x="750295" y="636642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altLang="fr-F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 sont-ils devenus?</a:t>
            </a:r>
            <a:endParaRPr kumimoji="0" lang="fr-FR" altLang="fr-F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>
            <a:stCxn id="4" idx="3"/>
            <a:endCxn id="7" idx="1"/>
          </p:cNvCxnSpPr>
          <p:nvPr/>
        </p:nvCxnSpPr>
        <p:spPr>
          <a:xfrm>
            <a:off x="5682597" y="3300064"/>
            <a:ext cx="3025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708124" y="2763035"/>
            <a:ext cx="2365829" cy="10740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</a:t>
            </a: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53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b="1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Que sont-ils devenus?</a:t>
            </a:r>
            <a:endParaRPr lang="fr-FR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charset="0"/>
              <a:buChar char="l"/>
            </a:pPr>
            <a:r>
              <a:rPr lang="en-US" altLang="fr-FR" dirty="0">
                <a:solidFill>
                  <a:schemeClr val="bg1"/>
                </a:solidFill>
                <a:sym typeface="+mn-ea"/>
              </a:rPr>
              <a:t> </a:t>
            </a:r>
            <a:r>
              <a:rPr lang="fr-FR" altLang="en-US" dirty="0">
                <a:solidFill>
                  <a:schemeClr val="bg1"/>
                </a:solidFill>
                <a:sym typeface="+mn-ea"/>
              </a:rPr>
              <a:t>passer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/</a:t>
            </a:r>
            <a:r>
              <a:rPr lang="fr-FR" altLang="zh-CN" dirty="0">
                <a:solidFill>
                  <a:schemeClr val="bg1"/>
                </a:solidFill>
                <a:sym typeface="+mn-ea"/>
              </a:rPr>
              <a:t>laisser la parole à qn</a:t>
            </a:r>
            <a:endParaRPr lang="fr-FR" altLang="zh-CN" dirty="0">
              <a:solidFill>
                <a:schemeClr val="bg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Char char="l"/>
            </a:pPr>
            <a:r>
              <a:rPr lang="fr-FR" altLang="zh-CN" dirty="0">
                <a:solidFill>
                  <a:schemeClr val="bg1"/>
                </a:solidFill>
                <a:sym typeface="+mn-ea"/>
              </a:rPr>
              <a:t> embaucher  Vt  </a:t>
            </a:r>
            <a:r>
              <a:rPr lang="zh-CN" altLang="zh-CN" dirty="0">
                <a:solidFill>
                  <a:schemeClr val="bg1"/>
                </a:solidFill>
                <a:sym typeface="+mn-ea"/>
              </a:rPr>
              <a:t>雇佣</a:t>
            </a:r>
            <a:endParaRPr lang="zh-CN" altLang="zh-CN" dirty="0">
              <a:solidFill>
                <a:schemeClr val="bg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fr-FR" altLang="zh-CN" dirty="0">
                <a:solidFill>
                  <a:schemeClr val="bg1"/>
                </a:solidFill>
                <a:sym typeface="+mn-ea"/>
              </a:rPr>
              <a:t>   </a:t>
            </a:r>
            <a:r>
              <a:rPr lang="en-US" altLang="fr-FR" dirty="0">
                <a:solidFill>
                  <a:schemeClr val="bg1"/>
                </a:solidFill>
                <a:sym typeface="+mn-ea"/>
              </a:rPr>
              <a:t>entretien d</a:t>
            </a:r>
            <a:r>
              <a:rPr lang="fr-FR" altLang="fr-FR" dirty="0">
                <a:solidFill>
                  <a:schemeClr val="bg1"/>
                </a:solidFill>
                <a:sym typeface="+mn-ea"/>
              </a:rPr>
              <a:t>'embauche  </a:t>
            </a:r>
            <a:r>
              <a:rPr lang="zh-CN" altLang="fr-FR" dirty="0">
                <a:solidFill>
                  <a:schemeClr val="bg1"/>
                </a:solidFill>
                <a:sym typeface="+mn-ea"/>
              </a:rPr>
              <a:t>面试</a:t>
            </a:r>
            <a:endParaRPr lang="fr-FR" altLang="zh-CN" dirty="0">
              <a:solidFill>
                <a:schemeClr val="bg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Char char="l"/>
            </a:pPr>
            <a:endParaRPr lang="zh-CN" altLang="zh-CN" sz="2400" dirty="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zh-CN" altLang="zh-CN" sz="24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b="1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Que sont-ils devenus?</a:t>
            </a:r>
            <a:endParaRPr lang="fr-FR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fr-FR" b="1" dirty="0">
                <a:solidFill>
                  <a:schemeClr val="bg1"/>
                </a:solidFill>
                <a:sym typeface="+mn-ea"/>
              </a:rPr>
              <a:t>L'impératif </a:t>
            </a:r>
            <a:r>
              <a:rPr lang="zh-CN" b="1" dirty="0">
                <a:solidFill>
                  <a:schemeClr val="bg1"/>
                </a:solidFill>
                <a:sym typeface="+mn-ea"/>
              </a:rPr>
              <a:t>（命令式）</a:t>
            </a:r>
            <a:endParaRPr lang="zh-CN" b="1" dirty="0">
              <a:solidFill>
                <a:schemeClr val="bg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sz="2400" dirty="0">
                <a:solidFill>
                  <a:schemeClr val="bg1"/>
                </a:solidFill>
                <a:sym typeface="+mn-ea"/>
              </a:rPr>
              <a:t>两个特殊的动词：</a:t>
            </a:r>
            <a:endParaRPr lang="fr-FR" altLang="zh-CN" dirty="0">
              <a:solidFill>
                <a:schemeClr val="bg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zh-CN" sz="2400" dirty="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zh-CN" altLang="zh-CN" sz="2400" dirty="0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755140" y="3068320"/>
          <a:ext cx="8533130" cy="290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7251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</a:t>
                      </a:r>
                      <a:r>
                        <a:rPr lang="fr-FR" altLang="zh-CN"/>
                        <a:t>                 </a:t>
                      </a:r>
                      <a:r>
                        <a:rPr lang="fr-FR" altLang="zh-CN" sz="3200"/>
                        <a:t>    Avoir</a:t>
                      </a:r>
                      <a:endParaRPr lang="fr-FR" altLang="zh-CN" sz="3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zh-CN"/>
                        <a:t>                       </a:t>
                      </a:r>
                      <a:r>
                        <a:rPr lang="fr-FR" altLang="zh-CN" sz="3200"/>
                        <a:t>être</a:t>
                      </a:r>
                      <a:endParaRPr lang="fr-FR" altLang="zh-CN" sz="3200"/>
                    </a:p>
                  </a:txBody>
                  <a:tcPr/>
                </a:tc>
              </a:tr>
              <a:tr h="725170"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zh-CN" sz="3200"/>
                        <a:t>               </a:t>
                      </a:r>
                      <a:r>
                        <a:rPr lang="fr-FR" altLang="zh-CN" sz="3200" b="1">
                          <a:solidFill>
                            <a:schemeClr val="tx1"/>
                          </a:solidFill>
                        </a:rPr>
                        <a:t> (Tu) aie</a:t>
                      </a:r>
                      <a:endParaRPr lang="fr-FR" altLang="zh-CN" sz="32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zh-CN" sz="3200" b="1"/>
                        <a:t>            sois</a:t>
                      </a:r>
                      <a:endParaRPr lang="fr-FR" altLang="zh-CN" sz="3200" b="1"/>
                    </a:p>
                  </a:txBody>
                  <a:tcPr/>
                </a:tc>
              </a:tr>
              <a:tr h="725170"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zh-CN" sz="3200"/>
                        <a:t>            </a:t>
                      </a:r>
                      <a:r>
                        <a:rPr lang="fr-FR" altLang="zh-CN" sz="3200" b="1"/>
                        <a:t> (Nous) ayons</a:t>
                      </a:r>
                      <a:endParaRPr lang="fr-FR" altLang="zh-CN" sz="3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zh-CN" sz="3200" b="1"/>
                        <a:t>          soyons</a:t>
                      </a:r>
                      <a:endParaRPr lang="fr-FR" altLang="zh-CN" sz="3200" b="1"/>
                    </a:p>
                  </a:txBody>
                  <a:tcPr/>
                </a:tc>
              </a:tr>
              <a:tr h="725170"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zh-CN" sz="3200"/>
                        <a:t>               </a:t>
                      </a:r>
                      <a:r>
                        <a:rPr lang="fr-FR" altLang="zh-CN" sz="3200" b="1"/>
                        <a:t>(vous) ayez</a:t>
                      </a:r>
                      <a:endParaRPr lang="fr-FR" altLang="zh-CN" sz="32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zh-CN" sz="3200" b="1"/>
                        <a:t>           soyez</a:t>
                      </a:r>
                      <a:endParaRPr lang="fr-FR" altLang="zh-CN" sz="3200" b="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fr-FR" b="1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Que sont-ils devenus?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90918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</a:rPr>
              <a:t>Les indicateurs du temps</a:t>
            </a:r>
            <a:r>
              <a:rPr lang="zh-CN" altLang="en-US" b="1">
                <a:solidFill>
                  <a:schemeClr val="bg1"/>
                </a:solidFill>
              </a:rPr>
              <a:t>（时间指示）</a:t>
            </a:r>
            <a:endParaRPr lang="zh-CN" altLang="en-US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bg1"/>
                </a:solidFill>
              </a:rPr>
              <a:t>1.en</a:t>
            </a:r>
            <a:r>
              <a:rPr lang="fr-FR" altLang="en-US" sz="2400">
                <a:solidFill>
                  <a:schemeClr val="bg1"/>
                </a:solidFill>
              </a:rPr>
              <a:t>:</a:t>
            </a:r>
            <a:endParaRPr lang="en-US" altLang="zh-CN" sz="2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bg1"/>
                </a:solidFill>
              </a:rPr>
              <a:t>表示（确定的期间、过程或日期）（表示</a:t>
            </a:r>
            <a:r>
              <a:rPr lang="en-US" altLang="zh-CN" sz="2400">
                <a:solidFill>
                  <a:schemeClr val="bg1"/>
                </a:solidFill>
              </a:rPr>
              <a:t>“</a:t>
            </a:r>
            <a:r>
              <a:rPr lang="zh-CN" altLang="en-US" sz="2400">
                <a:solidFill>
                  <a:schemeClr val="bg1"/>
                </a:solidFill>
              </a:rPr>
              <a:t>在</a:t>
            </a:r>
            <a:r>
              <a:rPr lang="en-US" altLang="zh-CN" sz="2400">
                <a:solidFill>
                  <a:schemeClr val="bg1"/>
                </a:solidFill>
              </a:rPr>
              <a:t>…</a:t>
            </a:r>
            <a:r>
              <a:rPr lang="zh-CN" altLang="en-US" sz="2400">
                <a:solidFill>
                  <a:schemeClr val="bg1"/>
                </a:solidFill>
              </a:rPr>
              <a:t>时候</a:t>
            </a:r>
            <a:r>
              <a:rPr lang="en-US" altLang="zh-CN" sz="2400">
                <a:solidFill>
                  <a:schemeClr val="bg1"/>
                </a:solidFill>
              </a:rPr>
              <a:t>”</a:t>
            </a:r>
            <a:r>
              <a:rPr lang="zh-CN" altLang="en-US" sz="2400">
                <a:solidFill>
                  <a:schemeClr val="bg1"/>
                </a:solidFill>
              </a:rPr>
              <a:t>）</a:t>
            </a:r>
            <a:endParaRPr lang="en-US" altLang="zh-CN" sz="2400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bg1"/>
                </a:solidFill>
              </a:rPr>
              <a:t>ex: en juin   en 2015</a:t>
            </a:r>
            <a:endParaRPr lang="en-US" altLang="zh-CN" sz="24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bg1"/>
                </a:solidFill>
              </a:rPr>
              <a:t>2. dans</a:t>
            </a:r>
            <a:r>
              <a:rPr lang="fr-FR" altLang="en-US" sz="2400">
                <a:solidFill>
                  <a:schemeClr val="bg1"/>
                </a:solidFill>
              </a:rPr>
              <a:t>:</a:t>
            </a:r>
            <a:endParaRPr lang="en-US" altLang="zh-CN" sz="2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bg1"/>
                </a:solidFill>
              </a:rPr>
              <a:t>（加时间段）（表示</a:t>
            </a:r>
            <a:r>
              <a:rPr lang="en-US" altLang="zh-CN" sz="2400">
                <a:solidFill>
                  <a:schemeClr val="bg1"/>
                </a:solidFill>
              </a:rPr>
              <a:t>“</a:t>
            </a:r>
            <a:r>
              <a:rPr lang="zh-CN" altLang="en-US" sz="2400">
                <a:solidFill>
                  <a:schemeClr val="bg1"/>
                </a:solidFill>
              </a:rPr>
              <a:t>在</a:t>
            </a:r>
            <a:r>
              <a:rPr lang="en-US" altLang="zh-CN" sz="2400">
                <a:solidFill>
                  <a:schemeClr val="bg1"/>
                </a:solidFill>
              </a:rPr>
              <a:t>…</a:t>
            </a:r>
            <a:r>
              <a:rPr lang="zh-CN" altLang="en-US" sz="2400">
                <a:solidFill>
                  <a:schemeClr val="bg1"/>
                </a:solidFill>
              </a:rPr>
              <a:t>之后</a:t>
            </a:r>
            <a:r>
              <a:rPr lang="en-US" altLang="zh-CN" sz="2400">
                <a:solidFill>
                  <a:schemeClr val="bg1"/>
                </a:solidFill>
              </a:rPr>
              <a:t>”</a:t>
            </a:r>
            <a:r>
              <a:rPr lang="zh-CN" altLang="en-US" sz="2400">
                <a:solidFill>
                  <a:schemeClr val="bg1"/>
                </a:solidFill>
              </a:rPr>
              <a:t>）</a:t>
            </a:r>
            <a:endParaRPr lang="zh-CN" altLang="en-US" sz="2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bg1"/>
                </a:solidFill>
              </a:rPr>
              <a:t>ex: d</a:t>
            </a:r>
            <a:r>
              <a:rPr lang="fr-FR" altLang="zh-CN" sz="2400">
                <a:solidFill>
                  <a:schemeClr val="bg1"/>
                </a:solidFill>
              </a:rPr>
              <a:t>ans trois ans    dans  cinq  jours</a:t>
            </a:r>
            <a:endParaRPr lang="en-US" altLang="zh-CN" sz="24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b="1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3167" y="1658190"/>
            <a:ext cx="10515600" cy="4474845"/>
          </a:xfrm>
        </p:spPr>
        <p:txBody>
          <a:bodyPr/>
          <a:lstStyle/>
          <a:p>
            <a:pPr marL="0" indent="0">
              <a:buNone/>
            </a:pPr>
            <a:r>
              <a:rPr lang="fr-FR" altLang="zh-CN" dirty="0"/>
              <a:t>  </a:t>
            </a:r>
            <a:endParaRPr lang="fr-FR" altLang="zh-CN" dirty="0"/>
          </a:p>
          <a:p>
            <a:pPr marL="0" indent="0">
              <a:buNone/>
            </a:pPr>
            <a:r>
              <a:rPr lang="fr-FR" altLang="zh-CN" dirty="0"/>
              <a:t>      </a:t>
            </a:r>
            <a:r>
              <a:rPr lang="fr-FR" altLang="zh-CN" sz="3600" b="1" dirty="0"/>
              <a:t>         </a:t>
            </a:r>
            <a:r>
              <a:rPr lang="zh-CN" alt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①</a:t>
            </a:r>
            <a:r>
              <a:rPr lang="fr-FR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fr-FR" sz="5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Tous connect</a:t>
            </a:r>
            <a:r>
              <a:rPr lang="fr-FR" altLang="fr-FR" sz="5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és !</a:t>
            </a:r>
            <a:endParaRPr lang="fr-FR" altLang="fr-FR" sz="54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fr-FR" b="1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Que sont-ils devenus?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90918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</a:rPr>
              <a:t>Les indicateurs du temps</a:t>
            </a:r>
            <a:r>
              <a:rPr lang="zh-CN" altLang="en-US" b="1">
                <a:solidFill>
                  <a:schemeClr val="bg1"/>
                </a:solidFill>
              </a:rPr>
              <a:t>（时间指示）</a:t>
            </a:r>
            <a:endParaRPr lang="zh-CN" altLang="en-US" b="1">
              <a:solidFill>
                <a:schemeClr val="bg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chemeClr val="bg1"/>
                </a:solidFill>
                <a:cs typeface="微软雅黑" panose="020B0503020204020204" charset="-122"/>
              </a:rPr>
              <a:t>3. </a:t>
            </a:r>
            <a:r>
              <a:rPr lang="en-US" altLang="zh-CN" sz="2400" dirty="0" err="1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depuis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所标明的</a:t>
            </a:r>
            <a:r>
              <a:rPr lang="en-US" altLang="zh-CN" sz="2400" u="sng" dirty="0" err="1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时间段</a:t>
            </a:r>
            <a:r>
              <a:rPr lang="en-US" altLang="zh-CN" sz="2400" dirty="0" err="1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应起始于过去并</a:t>
            </a:r>
            <a:r>
              <a:rPr lang="en-US" altLang="zh-CN" sz="2400" u="sng" dirty="0" err="1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延续至今</a:t>
            </a:r>
            <a:r>
              <a:rPr lang="en-US" altLang="zh-CN" sz="2400" dirty="0" err="1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，相关动词须使用现在时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。如：</a:t>
            </a:r>
            <a:endParaRPr lang="en-US" altLang="zh-CN" sz="2400" dirty="0">
              <a:solidFill>
                <a:schemeClr val="bg1"/>
              </a:solidFill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Je </a:t>
            </a:r>
            <a:r>
              <a:rPr lang="en-US" altLang="zh-CN" sz="2400" dirty="0" err="1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connais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Lola </a:t>
            </a:r>
            <a:r>
              <a:rPr lang="en-US" altLang="zh-CN" sz="2400" dirty="0" err="1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depuis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six </a:t>
            </a:r>
            <a:r>
              <a:rPr lang="en-US" altLang="zh-CN" sz="2400" dirty="0" err="1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mois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.    </a:t>
            </a:r>
            <a:r>
              <a:rPr lang="en-US" altLang="zh-CN" sz="2400" dirty="0" err="1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我认识劳拉半年了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。</a:t>
            </a:r>
            <a:endParaRPr lang="en-US" altLang="zh-CN" sz="2400" dirty="0"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u="sng" dirty="0" err="1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注意：法语中，经常用</a:t>
            </a:r>
            <a:r>
              <a:rPr lang="en-US" altLang="zh-CN" sz="2400" u="sng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400" b="1" u="sng" dirty="0" err="1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Ça</a:t>
            </a:r>
            <a:r>
              <a:rPr lang="en-US" altLang="zh-CN" sz="2400" b="1" u="sng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fait...</a:t>
            </a:r>
            <a:r>
              <a:rPr lang="en-US" altLang="zh-CN" sz="2400" b="1" u="sng" dirty="0" err="1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que</a:t>
            </a:r>
            <a:r>
              <a:rPr lang="en-US" altLang="zh-CN" sz="2400" b="1" u="sng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400" u="sng" dirty="0" err="1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替代</a:t>
            </a:r>
            <a:r>
              <a:rPr lang="en-US" altLang="zh-CN" sz="2400" u="sng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400" b="1" u="sng" dirty="0" err="1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depuis+</a:t>
            </a:r>
            <a:r>
              <a:rPr lang="zh-CN" altLang="en-US" sz="2400" b="1" u="sng" dirty="0" err="1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时间段 </a:t>
            </a:r>
            <a:r>
              <a:rPr lang="fr-FR" altLang="en-US" sz="2400" u="sng" dirty="0" err="1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400" b="1" u="sng" dirty="0" err="1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Ça</a:t>
            </a:r>
            <a:r>
              <a:rPr lang="en-US" altLang="zh-CN" sz="2400" b="1" u="sng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fait...</a:t>
            </a:r>
            <a:r>
              <a:rPr lang="en-US" altLang="zh-CN" sz="2400" b="1" u="sng" dirty="0" err="1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que</a:t>
            </a:r>
            <a:r>
              <a:rPr lang="en-US" altLang="zh-CN" sz="2400" b="1" u="sng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400" u="sng" dirty="0" err="1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应置于句首</a:t>
            </a:r>
            <a:r>
              <a:rPr lang="en-US" altLang="zh-CN" sz="2400" u="sng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。</a:t>
            </a:r>
            <a:endParaRPr lang="en-US" altLang="zh-CN" sz="2400" u="sng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另： 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depuis 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也可以加</a:t>
            </a:r>
            <a:r>
              <a:rPr lang="zh-CN" altLang="en-US" sz="2400" u="sng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时间点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，表示一段延续至今的时间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自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…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以来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如：</a:t>
            </a:r>
            <a:endParaRPr lang="en-US" altLang="zh-CN" sz="2400" u="sng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>
                <a:solidFill>
                  <a:schemeClr val="bg1"/>
                </a:solidFill>
                <a:sym typeface="+mn-ea"/>
              </a:rPr>
              <a:t>je suis designer depuis 2007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fr-FR" b="1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Que sont-ils devenus?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90918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</a:rPr>
              <a:t>Les indicateurs du temps</a:t>
            </a:r>
            <a:r>
              <a:rPr lang="zh-CN" altLang="en-US" b="1">
                <a:solidFill>
                  <a:schemeClr val="bg1"/>
                </a:solidFill>
              </a:rPr>
              <a:t>（时间指示）</a:t>
            </a:r>
            <a:endParaRPr lang="zh-CN" altLang="en-US" b="1">
              <a:solidFill>
                <a:schemeClr val="bg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fr-FR" altLang="en-US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4. 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pendant </a:t>
            </a:r>
            <a:r>
              <a:rPr lang="en-US" altLang="zh-CN" sz="2400" dirty="0" err="1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所表明的时间段则在讲话时已经结束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。</a:t>
            </a:r>
            <a:r>
              <a:rPr lang="en-US" altLang="zh-CN" sz="2400" dirty="0" err="1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此时相关动词应使用复合过去时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。如</a:t>
            </a:r>
            <a:r>
              <a:rPr lang="en-US" altLang="zh-CN" sz="2400" dirty="0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：</a:t>
            </a:r>
            <a:endParaRPr lang="en-US" altLang="zh-CN" sz="2400" dirty="0">
              <a:solidFill>
                <a:schemeClr val="bg1"/>
              </a:solidFill>
              <a:cs typeface="微软雅黑" panose="020B0503020204020204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   Il a </a:t>
            </a:r>
            <a:r>
              <a:rPr lang="en-US" altLang="zh-CN" sz="2400" dirty="0" err="1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travaillé</a:t>
            </a:r>
            <a:r>
              <a:rPr lang="en-US" altLang="zh-CN" sz="2400" dirty="0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à Rome pendant </a:t>
            </a:r>
            <a:r>
              <a:rPr lang="en-US" altLang="zh-CN" sz="2400" dirty="0" err="1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cinq</a:t>
            </a:r>
            <a:r>
              <a:rPr lang="en-US" altLang="zh-CN" sz="2400" dirty="0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ans. </a:t>
            </a:r>
            <a:r>
              <a:rPr lang="en-US" altLang="zh-CN" sz="2400" dirty="0" err="1" smtClean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他在罗马工作过五年</a:t>
            </a:r>
            <a:r>
              <a:rPr lang="en-US" altLang="zh-CN" sz="2400" dirty="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。</a:t>
            </a:r>
            <a:endParaRPr lang="en-US" altLang="zh-CN" sz="2400" dirty="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fr-FR" altLang="en-US" sz="240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fr-FR" altLang="en-US" sz="2400">
                <a:solidFill>
                  <a:schemeClr val="bg1"/>
                </a:solidFill>
                <a:sym typeface="+mn-ea"/>
              </a:rPr>
              <a:t>5. il y a 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表示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“……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多久之前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”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（</a:t>
            </a:r>
            <a:r>
              <a:rPr lang="zh-CN" altLang="en-US" sz="2400" u="sng">
                <a:solidFill>
                  <a:schemeClr val="bg1"/>
                </a:solidFill>
                <a:sym typeface="+mn-ea"/>
              </a:rPr>
              <a:t>时间段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）动词一般用复合过去时。如：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1"/>
                </a:solidFill>
                <a:sym typeface="+mn-ea"/>
              </a:rPr>
              <a:t>    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E</a:t>
            </a:r>
            <a:r>
              <a:rPr lang="fr-FR" altLang="zh-CN" sz="2400">
                <a:solidFill>
                  <a:schemeClr val="bg1"/>
                </a:solidFill>
                <a:sym typeface="+mn-ea"/>
              </a:rPr>
              <a:t>lle est partie il y a 5 heures.</a:t>
            </a:r>
            <a:r>
              <a:rPr lang="zh-CN" altLang="zh-CN" sz="2400">
                <a:solidFill>
                  <a:schemeClr val="bg1"/>
                </a:solidFill>
                <a:sym typeface="+mn-ea"/>
              </a:rPr>
              <a:t>  她五小时前走了</a:t>
            </a:r>
            <a:endParaRPr lang="zh-CN" altLang="zh-CN" sz="24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750379" y="2842864"/>
            <a:ext cx="4932218" cy="914400"/>
          </a:xfrm>
          <a:prstGeom prst="roundRect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7362" y="1687686"/>
            <a:ext cx="10515600" cy="4474845"/>
          </a:xfrm>
        </p:spPr>
        <p:txBody>
          <a:bodyPr/>
          <a:lstStyle/>
          <a:p>
            <a:pPr marL="0" indent="0">
              <a:buNone/>
            </a:pPr>
            <a:endParaRPr lang="fr-FR" altLang="zh-CN" dirty="0"/>
          </a:p>
          <a:p>
            <a:pPr marL="0" indent="0">
              <a:buNone/>
            </a:pPr>
            <a:endParaRPr lang="fr-FR" altLang="zh-CN" dirty="0"/>
          </a:p>
          <a:p>
            <a:pPr marL="0" indent="0">
              <a:buNone/>
            </a:pPr>
            <a:r>
              <a:rPr lang="fr-FR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fr-FR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réseaux</a:t>
            </a:r>
            <a:endParaRPr lang="fr-FR" altLang="fr-FR" sz="3200" dirty="0"/>
          </a:p>
        </p:txBody>
      </p:sp>
      <p:sp>
        <p:nvSpPr>
          <p:cNvPr id="5" name="标题 1"/>
          <p:cNvSpPr txBox="1"/>
          <p:nvPr/>
        </p:nvSpPr>
        <p:spPr>
          <a:xfrm>
            <a:off x="750295" y="644897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02020"/>
                </a:solidFill>
                <a:effectLst>
                  <a:outerShdw blurRad="50800" dist="38100" dir="5400000" algn="t" rotWithShape="0">
                    <a:prstClr val="black">
                      <a:alpha val="2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L'union fait la force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5400000" algn="t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>
            <a:stCxn id="4" idx="3"/>
            <a:endCxn id="7" idx="1"/>
          </p:cNvCxnSpPr>
          <p:nvPr/>
        </p:nvCxnSpPr>
        <p:spPr>
          <a:xfrm>
            <a:off x="5682597" y="3300064"/>
            <a:ext cx="3025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708124" y="2763035"/>
            <a:ext cx="2365829" cy="10740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</a:t>
            </a:r>
            <a:r>
              <a:rPr kumimoji="0" lang="fr-F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52</a:t>
            </a:r>
            <a:endParaRPr kumimoji="0" lang="fr-F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L'union fait la force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90918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fr-FR" altLang="en-US" b="1">
                <a:solidFill>
                  <a:schemeClr val="bg1"/>
                </a:solidFill>
              </a:rPr>
              <a:t>Tout </a:t>
            </a:r>
            <a:r>
              <a:rPr lang="zh-CN" altLang="en-US" b="1">
                <a:solidFill>
                  <a:schemeClr val="bg1"/>
                </a:solidFill>
              </a:rPr>
              <a:t>的用法</a:t>
            </a:r>
            <a:endParaRPr lang="zh-CN" altLang="en-US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）做泛指形容词：表示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“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所有的，整个的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”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ex:  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tout le monde                                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练习：我所有的朋友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    </a:t>
            </a:r>
            <a:endParaRPr lang="en-US" altLang="zh-CN" sz="2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bg1"/>
                </a:solidFill>
                <a:sym typeface="+mn-ea"/>
              </a:rPr>
              <a:t>        toute la nuit                                             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他的一生</a:t>
            </a:r>
            <a:endParaRPr lang="en-US" altLang="zh-CN" sz="2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bg1"/>
                </a:solidFill>
                <a:sym typeface="+mn-ea"/>
              </a:rPr>
              <a:t>        tous les jours</a:t>
            </a:r>
            <a:endParaRPr lang="en-US" altLang="zh-CN" sz="2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bg1"/>
                </a:solidFill>
                <a:sym typeface="+mn-ea"/>
              </a:rPr>
              <a:t>        toutes les filles</a:t>
            </a:r>
            <a:endParaRPr lang="en-US" altLang="zh-CN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395730" y="3305175"/>
          <a:ext cx="853186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 tout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toute </a:t>
                      </a:r>
                      <a:endParaRPr lang="en-US" altLang="zh-CN" sz="2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tous</a:t>
                      </a:r>
                      <a:r>
                        <a:rPr lang="en-US" altLang="zh-CN" sz="2800">
                          <a:latin typeface="Palatino Linotype" panose="02040502050505030304" charset="0"/>
                        </a:rPr>
                        <a:t> </a:t>
                      </a:r>
                      <a:r>
                        <a:rPr lang="en-US" altLang="zh-CN" sz="2800">
                          <a:latin typeface="Palatino Linotype" panose="02040502050505030304" charset="0"/>
                          <a:ea typeface="宋体" panose="02010600030101010101" pitchFamily="2" charset="-122"/>
                          <a:sym typeface="+mn-ea"/>
                        </a:rPr>
                        <a:t>[tu]</a:t>
                      </a:r>
                      <a:endParaRPr lang="en-US" altLang="zh-CN" sz="2800">
                        <a:latin typeface="Palatino Linotype" panose="0204050205050503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toutes</a:t>
                      </a:r>
                      <a:endParaRPr lang="en-US" altLang="zh-CN" sz="2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L'union fait la force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556895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fr-FR" altLang="en-US" b="1">
                <a:solidFill>
                  <a:schemeClr val="bg1"/>
                </a:solidFill>
              </a:rPr>
              <a:t>Tout </a:t>
            </a:r>
            <a:r>
              <a:rPr lang="zh-CN" altLang="en-US" b="1">
                <a:solidFill>
                  <a:schemeClr val="bg1"/>
                </a:solidFill>
              </a:rPr>
              <a:t>的用法</a:t>
            </a:r>
            <a:endParaRPr lang="zh-CN" altLang="en-US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）做泛指代词：表示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“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所有，整个，全部，大家，所有人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”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bg1"/>
                </a:solidFill>
                <a:sym typeface="+mn-ea"/>
              </a:rPr>
              <a:t>ex: t</a:t>
            </a:r>
            <a:r>
              <a:rPr lang="en-US" altLang="zh-CN" sz="240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out a changé ( </a:t>
            </a:r>
            <a:r>
              <a:rPr lang="zh-CN" altLang="en-US" sz="240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主语</a:t>
            </a:r>
            <a:r>
              <a:rPr lang="en-US" altLang="zh-CN" sz="240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)         </a:t>
            </a:r>
            <a:endParaRPr lang="zh-CN" altLang="en-US" sz="240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     Je mange tout</a:t>
            </a:r>
            <a:r>
              <a:rPr lang="zh-CN" altLang="en-US" sz="240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（宾语）</a:t>
            </a:r>
            <a:endParaRPr lang="zh-CN" altLang="en-US" sz="240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     Je les connais  tous. (</a:t>
            </a:r>
            <a:r>
              <a:rPr lang="zh-CN" altLang="en-US" sz="240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宾语同位语</a:t>
            </a:r>
            <a:r>
              <a:rPr lang="en-US" altLang="zh-CN" sz="240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)</a:t>
            </a:r>
            <a:endParaRPr lang="en-US" altLang="zh-CN" sz="240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      Elles aiment toutes ce chanteur. (</a:t>
            </a:r>
            <a:r>
              <a:rPr lang="zh-CN" altLang="en-US" sz="240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主语同位语</a:t>
            </a:r>
            <a:r>
              <a:rPr lang="en-US" altLang="zh-CN" sz="2400">
                <a:solidFill>
                  <a:schemeClr val="bg1"/>
                </a:solidFill>
                <a:cs typeface="微软雅黑" panose="020B0503020204020204" charset="-122"/>
                <a:sym typeface="+mn-ea"/>
              </a:rPr>
              <a:t>)</a:t>
            </a:r>
            <a:endParaRPr lang="en-US" altLang="zh-CN" sz="2400">
              <a:solidFill>
                <a:schemeClr val="bg1"/>
              </a:solidFill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1339850" y="3245485"/>
          <a:ext cx="859345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4485"/>
                <a:gridCol w="2864485"/>
                <a:gridCol w="286448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tout 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tous  </a:t>
                      </a:r>
                      <a:r>
                        <a:rPr lang="en-US" altLang="zh-CN" sz="2800">
                          <a:latin typeface="Palatino Linotype" panose="02040502050505030304" charset="0"/>
                          <a:ea typeface="宋体" panose="02010600030101010101" pitchFamily="2" charset="-122"/>
                          <a:sym typeface="+mn-ea"/>
                        </a:rPr>
                        <a:t>[tus]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toutes</a:t>
                      </a:r>
                      <a:endParaRPr lang="en-US" altLang="zh-CN" sz="2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L'union fait la force</a:t>
            </a:r>
            <a:endParaRPr lang="fr-FR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charset="0"/>
              <a:buChar char="l"/>
            </a:pPr>
            <a:r>
              <a:rPr lang="en-US" altLang="fr-FR" dirty="0">
                <a:solidFill>
                  <a:schemeClr val="bg1"/>
                </a:solidFill>
                <a:sym typeface="+mn-ea"/>
              </a:rPr>
              <a:t> </a:t>
            </a:r>
            <a:r>
              <a:rPr lang="fr-FR" altLang="en-US" dirty="0">
                <a:solidFill>
                  <a:schemeClr val="bg1"/>
                </a:solidFill>
                <a:sym typeface="+mn-ea"/>
              </a:rPr>
              <a:t>utilité  </a:t>
            </a:r>
            <a:r>
              <a:rPr lang="zh-CN" altLang="fr-FR" dirty="0">
                <a:solidFill>
                  <a:schemeClr val="bg1"/>
                </a:solidFill>
                <a:sym typeface="+mn-ea"/>
              </a:rPr>
              <a:t>益处，用处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n</a:t>
            </a:r>
            <a:r>
              <a:rPr lang="fr-FR" altLang="zh-CN" dirty="0">
                <a:solidFill>
                  <a:schemeClr val="bg1"/>
                </a:solidFill>
                <a:sym typeface="+mn-ea"/>
              </a:rPr>
              <a:t>,f   (utile, inutile)</a:t>
            </a:r>
            <a:endParaRPr lang="en-US" altLang="fr-FR" dirty="0">
              <a:solidFill>
                <a:schemeClr val="bg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Char char="l"/>
            </a:pPr>
            <a:r>
              <a:rPr lang="fr-FR" altLang="zh-CN" dirty="0">
                <a:solidFill>
                  <a:schemeClr val="bg1"/>
                </a:solidFill>
                <a:sym typeface="+mn-ea"/>
              </a:rPr>
              <a:t> cercle </a:t>
            </a:r>
            <a:r>
              <a:rPr lang="zh-CN" altLang="zh-CN" dirty="0">
                <a:solidFill>
                  <a:schemeClr val="bg1"/>
                </a:solidFill>
                <a:sym typeface="+mn-ea"/>
              </a:rPr>
              <a:t>圆圈，圆形，</a:t>
            </a:r>
            <a:r>
              <a:rPr lang="zh-CN" altLang="fr-FR" dirty="0">
                <a:solidFill>
                  <a:schemeClr val="bg1"/>
                </a:solidFill>
                <a:sym typeface="+mn-ea"/>
              </a:rPr>
              <a:t>圈子   </a:t>
            </a:r>
            <a:r>
              <a:rPr lang="fr-FR" altLang="fr-FR" dirty="0">
                <a:solidFill>
                  <a:schemeClr val="bg1"/>
                </a:solidFill>
                <a:sym typeface="+mn-ea"/>
              </a:rPr>
              <a:t>cercle d'amis</a:t>
            </a:r>
            <a:endParaRPr lang="zh-CN" altLang="zh-CN" dirty="0">
              <a:solidFill>
                <a:schemeClr val="bg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Char char="l"/>
            </a:pPr>
            <a:r>
              <a:rPr lang="zh-CN" altLang="zh-CN" dirty="0">
                <a:solidFill>
                  <a:schemeClr val="bg1"/>
                </a:solidFill>
                <a:sym typeface="+mn-ea"/>
              </a:rPr>
              <a:t> </a:t>
            </a:r>
            <a:r>
              <a:rPr lang="fr-FR" altLang="zh-CN" dirty="0">
                <a:solidFill>
                  <a:schemeClr val="bg1"/>
                </a:solidFill>
                <a:sym typeface="+mn-ea"/>
              </a:rPr>
              <a:t>virtuel </a:t>
            </a:r>
            <a:r>
              <a:rPr lang="zh-CN" altLang="fr-FR" dirty="0">
                <a:solidFill>
                  <a:schemeClr val="bg1"/>
                </a:solidFill>
                <a:sym typeface="+mn-ea"/>
              </a:rPr>
              <a:t>虚拟的</a:t>
            </a:r>
            <a:endParaRPr lang="fr-FR" altLang="zh-CN" dirty="0">
              <a:solidFill>
                <a:schemeClr val="bg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Char char="l"/>
            </a:pPr>
            <a:r>
              <a:rPr lang="zh-CN" altLang="zh-CN" dirty="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fr-FR" dirty="0">
                <a:solidFill>
                  <a:schemeClr val="bg1"/>
                </a:solidFill>
                <a:sym typeface="+mn-ea"/>
              </a:rPr>
              <a:t>refuser + n/</a:t>
            </a:r>
            <a:r>
              <a:rPr lang="fr-FR" altLang="fr-FR" dirty="0">
                <a:solidFill>
                  <a:schemeClr val="bg1"/>
                </a:solidFill>
                <a:sym typeface="+mn-ea"/>
              </a:rPr>
              <a:t>de+inf</a:t>
            </a:r>
            <a:r>
              <a:rPr lang="fr-FR" altLang="zh-CN" dirty="0">
                <a:solidFill>
                  <a:schemeClr val="bg1"/>
                </a:solidFill>
                <a:sym typeface="+mn-ea"/>
              </a:rPr>
              <a:t> </a:t>
            </a:r>
            <a:endParaRPr lang="fr-FR" altLang="zh-CN" dirty="0">
              <a:solidFill>
                <a:schemeClr val="bg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Char char="l"/>
            </a:pPr>
            <a:r>
              <a:rPr lang="zh-CN" altLang="zh-CN" dirty="0">
                <a:solidFill>
                  <a:schemeClr val="bg1"/>
                </a:solidFill>
                <a:sym typeface="+mn-ea"/>
              </a:rPr>
              <a:t> </a:t>
            </a:r>
            <a:r>
              <a:rPr lang="fr-FR" altLang="zh-CN" dirty="0">
                <a:solidFill>
                  <a:schemeClr val="bg1"/>
                </a:solidFill>
                <a:sym typeface="+mn-ea"/>
              </a:rPr>
              <a:t>conseil  </a:t>
            </a:r>
            <a:r>
              <a:rPr lang="zh-CN" altLang="zh-CN" dirty="0">
                <a:solidFill>
                  <a:schemeClr val="bg1"/>
                </a:solidFill>
                <a:sym typeface="+mn-ea"/>
              </a:rPr>
              <a:t>建议 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n</a:t>
            </a:r>
            <a:r>
              <a:rPr lang="fr-FR" altLang="en-US" dirty="0">
                <a:solidFill>
                  <a:schemeClr val="bg1"/>
                </a:solidFill>
                <a:sym typeface="+mn-ea"/>
              </a:rPr>
              <a:t>,m   donner des conseils à qn</a:t>
            </a:r>
            <a:endParaRPr lang="zh-CN" altLang="zh-CN" dirty="0">
              <a:solidFill>
                <a:schemeClr val="bg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fr-FR" altLang="zh-CN" dirty="0">
                <a:solidFill>
                  <a:schemeClr val="bg1"/>
                </a:solidFill>
                <a:sym typeface="+mn-ea"/>
              </a:rPr>
              <a:t>   </a:t>
            </a:r>
            <a:r>
              <a:rPr lang="zh-CN" altLang="zh-CN" dirty="0">
                <a:solidFill>
                  <a:schemeClr val="bg1"/>
                </a:solidFill>
                <a:sym typeface="+mn-ea"/>
              </a:rPr>
              <a:t>我们的老师经常给我们一些有用的建议</a:t>
            </a:r>
            <a:endParaRPr lang="fr-FR" altLang="zh-CN" dirty="0">
              <a:solidFill>
                <a:schemeClr val="bg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Char char="l"/>
            </a:pPr>
            <a:endParaRPr lang="zh-CN" altLang="zh-CN" sz="2400" dirty="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zh-CN" altLang="zh-CN" sz="24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L'union fait la force</a:t>
            </a:r>
            <a:endParaRPr lang="fr-FR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b="1" dirty="0">
                <a:solidFill>
                  <a:schemeClr val="bg1"/>
                </a:solidFill>
                <a:sym typeface="+mn-ea"/>
              </a:rPr>
              <a:t>Les pronoms directs(</a:t>
            </a:r>
            <a:r>
              <a:rPr lang="zh-CN" sz="2800" b="1" dirty="0">
                <a:solidFill>
                  <a:schemeClr val="bg1"/>
                </a:solidFill>
                <a:sym typeface="+mn-ea"/>
              </a:rPr>
              <a:t>直接宾语代词</a:t>
            </a:r>
            <a:r>
              <a:rPr lang="fr-FR" sz="2800" b="1" dirty="0">
                <a:solidFill>
                  <a:schemeClr val="bg1"/>
                </a:solidFill>
                <a:sym typeface="+mn-ea"/>
              </a:rPr>
              <a:t>)</a:t>
            </a:r>
            <a:endParaRPr lang="fr-FR" sz="2800" b="1" dirty="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918845" y="3159760"/>
          <a:ext cx="853186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492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C00000"/>
                          </a:solidFill>
                        </a:rPr>
                        <a:t>me, m'</a:t>
                      </a:r>
                      <a:endParaRPr lang="en-US" altLang="zh-CN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b="1">
                          <a:solidFill>
                            <a:schemeClr val="tx1"/>
                          </a:solidFill>
                        </a:rPr>
                        <a:t>我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C00000"/>
                          </a:solidFill>
                        </a:rPr>
                        <a:t>nous</a:t>
                      </a:r>
                      <a:endParaRPr lang="en-US" altLang="zh-CN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b="1">
                          <a:solidFill>
                            <a:schemeClr val="tx1"/>
                          </a:solidFill>
                        </a:rPr>
                        <a:t>我们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92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C00000"/>
                          </a:solidFill>
                        </a:rPr>
                        <a:t>te, t' </a:t>
                      </a:r>
                      <a:endParaRPr lang="en-US" altLang="zh-CN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b="1">
                          <a:solidFill>
                            <a:schemeClr val="tx1"/>
                          </a:solidFill>
                        </a:rPr>
                        <a:t>你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C00000"/>
                          </a:solidFill>
                        </a:rPr>
                        <a:t>vous </a:t>
                      </a:r>
                      <a:endParaRPr lang="en-US" altLang="zh-CN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b="1">
                          <a:solidFill>
                            <a:schemeClr val="tx1"/>
                          </a:solidFill>
                        </a:rPr>
                        <a:t>你们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92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C00000"/>
                          </a:solidFill>
                        </a:rPr>
                        <a:t>le, la, l'</a:t>
                      </a:r>
                      <a:endParaRPr lang="en-US" altLang="zh-CN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b="1">
                          <a:solidFill>
                            <a:schemeClr val="tx1"/>
                          </a:solidFill>
                        </a:rPr>
                        <a:t>他，她，它</a:t>
                      </a:r>
                      <a:endParaRPr lang="zh-CN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b="1">
                          <a:solidFill>
                            <a:srgbClr val="C00000"/>
                          </a:solidFill>
                        </a:rPr>
                        <a:t>les</a:t>
                      </a:r>
                      <a:endParaRPr lang="en-US" altLang="zh-CN" sz="28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 b="1">
                          <a:solidFill>
                            <a:schemeClr val="tx1"/>
                          </a:solidFill>
                        </a:rPr>
                        <a:t>他们</a:t>
                      </a:r>
                      <a:r>
                        <a:rPr lang="fr-FR" altLang="zh-CN" sz="2800" b="1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zh-CN" altLang="zh-CN" sz="2800" b="1">
                          <a:solidFill>
                            <a:schemeClr val="tx1"/>
                          </a:solidFill>
                        </a:rPr>
                        <a:t>它们</a:t>
                      </a:r>
                      <a:endParaRPr lang="zh-CN" altLang="zh-CN" sz="2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L'union fait la force</a:t>
            </a:r>
            <a:endParaRPr lang="fr-FR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5276850"/>
          </a:xfrm>
        </p:spPr>
        <p:txBody>
          <a:bodyPr/>
          <a:lstStyle/>
          <a:p>
            <a:pPr marL="0" indent="0">
              <a:buNone/>
            </a:pPr>
            <a:r>
              <a:rPr lang="fr-FR" sz="2800" b="1" dirty="0">
                <a:solidFill>
                  <a:schemeClr val="bg1"/>
                </a:solidFill>
                <a:sym typeface="+mn-ea"/>
              </a:rPr>
              <a:t>Les pronoms directs(</a:t>
            </a:r>
            <a:r>
              <a:rPr lang="zh-CN" sz="2800" b="1" dirty="0">
                <a:solidFill>
                  <a:schemeClr val="bg1"/>
                </a:solidFill>
                <a:sym typeface="+mn-ea"/>
              </a:rPr>
              <a:t>直接宾语代词</a:t>
            </a:r>
            <a:r>
              <a:rPr lang="fr-FR" sz="2800" b="1" dirty="0">
                <a:solidFill>
                  <a:schemeClr val="bg1"/>
                </a:solidFill>
                <a:sym typeface="+mn-ea"/>
              </a:rPr>
              <a:t>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在肯定命令式中，直接宾语代词应置于相关动词后并加连字符。例如：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fr-FR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'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est un bon livre. Prends-le.                 这是本好书。你就买了吧。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fr-FR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'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est la photo de Sophie. Regarde-la !   这是索菲的照片。看看吧！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Mettez-les ici, s</a:t>
            </a:r>
            <a:r>
              <a:rPr lang="fr-FR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'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il vous plaît.                 请把它们放在这儿。  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注意：</a:t>
            </a:r>
            <a:r>
              <a:rPr lang="fr-FR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  te </a:t>
            </a:r>
            <a:r>
              <a:rPr lang="zh-CN" altLang="fr-F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在肯定命令式置于相关动词后时候，应该改为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moi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toi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Tu </a:t>
            </a:r>
            <a:r>
              <a:rPr lang="fr-FR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 contactes                    Contacte-moi</a:t>
            </a:r>
            <a:endParaRPr lang="fr-FR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fr-FR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Tu m'appelles                        appelle-moi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150870" y="5337810"/>
            <a:ext cx="979170" cy="326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3150870" y="5932805"/>
            <a:ext cx="979170" cy="326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L'union fait la force</a:t>
            </a:r>
            <a:endParaRPr lang="fr-FR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5276850"/>
          </a:xfrm>
        </p:spPr>
        <p:txBody>
          <a:bodyPr/>
          <a:lstStyle/>
          <a:p>
            <a:pPr marL="0" indent="0">
              <a:buNone/>
            </a:pPr>
            <a:r>
              <a:rPr lang="fr-FR" sz="2800" b="1" dirty="0">
                <a:solidFill>
                  <a:schemeClr val="bg1"/>
                </a:solidFill>
                <a:sym typeface="+mn-ea"/>
              </a:rPr>
              <a:t>Les pronoms directs(</a:t>
            </a:r>
            <a:r>
              <a:rPr lang="zh-CN" sz="2800" b="1" dirty="0">
                <a:solidFill>
                  <a:schemeClr val="bg1"/>
                </a:solidFill>
                <a:sym typeface="+mn-ea"/>
              </a:rPr>
              <a:t>直接宾语代词</a:t>
            </a:r>
            <a:r>
              <a:rPr lang="fr-FR" sz="2800" b="1" dirty="0">
                <a:solidFill>
                  <a:schemeClr val="bg1"/>
                </a:solidFill>
                <a:sym typeface="+mn-ea"/>
              </a:rPr>
              <a:t>)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在否定命令式中，直接宾语代词恢复前置，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moi</a:t>
            </a:r>
            <a:r>
              <a:rPr lang="fr-FR" altLang="en-US" sz="2400" dirty="0">
                <a:solidFill>
                  <a:schemeClr val="bg1"/>
                </a:solidFill>
                <a:sym typeface="+mn-ea"/>
              </a:rPr>
              <a:t>,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toi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变回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me</a:t>
            </a:r>
            <a:r>
              <a:rPr lang="fr-FR" altLang="en-US" sz="2400" dirty="0">
                <a:solidFill>
                  <a:schemeClr val="bg1"/>
                </a:solidFill>
                <a:sym typeface="+mn-ea"/>
              </a:rPr>
              <a:t>,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te</a:t>
            </a:r>
            <a:r>
              <a:rPr lang="fr-FR" altLang="en-US" sz="2400" dirty="0">
                <a:solidFill>
                  <a:schemeClr val="bg1"/>
                </a:solidFill>
                <a:sym typeface="+mn-ea"/>
              </a:rPr>
              <a:t>:</a:t>
            </a:r>
            <a:endParaRPr lang="fr-FR" altLang="en-US" sz="2400" dirty="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fr-FR" altLang="en-US" sz="2400" dirty="0">
                <a:solidFill>
                  <a:schemeClr val="bg1"/>
                </a:solidFill>
                <a:sym typeface="+mn-ea"/>
              </a:rPr>
              <a:t>Tu ne me contactes pas              ne me conatcte pas</a:t>
            </a:r>
            <a:endParaRPr lang="fr-FR" altLang="en-US" sz="2400" dirty="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r>
              <a:rPr lang="fr-FR" altLang="en-US" sz="2400" dirty="0">
                <a:solidFill>
                  <a:schemeClr val="bg1"/>
                </a:solidFill>
                <a:sym typeface="+mn-ea"/>
              </a:rPr>
              <a:t>Tu  ne l'appelles pas                 ne l'appelle pas</a:t>
            </a:r>
            <a:endParaRPr lang="fr-FR" altLang="en-US" sz="2400" dirty="0">
              <a:solidFill>
                <a:schemeClr val="bg1"/>
              </a:solidFill>
              <a:sym typeface="+mn-ea"/>
            </a:endParaRPr>
          </a:p>
          <a:p>
            <a:pPr marL="0" indent="0">
              <a:buNone/>
            </a:pPr>
            <a:endParaRPr lang="fr-FR" altLang="en-US" sz="24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4453890" y="3074035"/>
            <a:ext cx="979170" cy="343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4071620" y="3636010"/>
            <a:ext cx="979170" cy="343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3062</Words>
  <Application>WPS 演示</Application>
  <PresentationFormat>宽屏</PresentationFormat>
  <Paragraphs>226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微软雅黑 Light</vt:lpstr>
      <vt:lpstr>微软雅黑</vt:lpstr>
      <vt:lpstr>Times New Roman</vt:lpstr>
      <vt:lpstr>Calibri</vt:lpstr>
      <vt:lpstr>Palatino Linotype</vt:lpstr>
      <vt:lpstr>Wingdings</vt:lpstr>
      <vt:lpstr>Arial Unicode MS</vt:lpstr>
      <vt:lpstr>Office 主题</vt:lpstr>
      <vt:lpstr>Unité 2  Enrichir son réseau</vt:lpstr>
      <vt:lpstr>PowerPoint 演示文稿</vt:lpstr>
      <vt:lpstr>PowerPoint 演示文稿</vt:lpstr>
      <vt:lpstr>L'union fait la force</vt:lpstr>
      <vt:lpstr>L'union fait la force</vt:lpstr>
      <vt:lpstr>L'union fait la force</vt:lpstr>
      <vt:lpstr>L'union fait la force</vt:lpstr>
      <vt:lpstr>L'union fait la force</vt:lpstr>
      <vt:lpstr>L'union fait la force</vt:lpstr>
      <vt:lpstr>PowerPoint 演示文稿</vt:lpstr>
      <vt:lpstr>La toile professionnelle</vt:lpstr>
      <vt:lpstr>PowerPoint 演示文稿</vt:lpstr>
      <vt:lpstr>Vous vous souvenez de moi</vt:lpstr>
      <vt:lpstr>Vous vous souvenez de moi?</vt:lpstr>
      <vt:lpstr>Vous vous souvenez de moi?</vt:lpstr>
      <vt:lpstr>PowerPoint 演示文稿</vt:lpstr>
      <vt:lpstr>Que sont-ils devenus?</vt:lpstr>
      <vt:lpstr>Que sont-ils devenus?</vt:lpstr>
      <vt:lpstr>Que sont-ils devenus?</vt:lpstr>
      <vt:lpstr>Que sont-ils devenus?</vt:lpstr>
      <vt:lpstr>Que sont-ils devenus?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mikeforce</cp:lastModifiedBy>
  <cp:revision>159</cp:revision>
  <dcterms:created xsi:type="dcterms:W3CDTF">2017-08-03T09:01:00Z</dcterms:created>
  <dcterms:modified xsi:type="dcterms:W3CDTF">2019-01-08T12:36:20Z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