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460" r:id="rId5"/>
    <p:sldId id="519" r:id="rId6"/>
    <p:sldId id="503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58" r:id="rId16"/>
    <p:sldId id="543" r:id="rId17"/>
    <p:sldId id="559" r:id="rId18"/>
    <p:sldId id="577" r:id="rId19"/>
    <p:sldId id="562" r:id="rId20"/>
    <p:sldId id="561" r:id="rId21"/>
    <p:sldId id="564" r:id="rId22"/>
    <p:sldId id="565" r:id="rId23"/>
    <p:sldId id="567" r:id="rId24"/>
    <p:sldId id="568" r:id="rId25"/>
    <p:sldId id="569" r:id="rId26"/>
    <p:sldId id="570" r:id="rId27"/>
    <p:sldId id="566" r:id="rId28"/>
    <p:sldId id="572" r:id="rId29"/>
    <p:sldId id="571" r:id="rId30"/>
    <p:sldId id="573" r:id="rId31"/>
    <p:sldId id="574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5181" y="1343906"/>
            <a:ext cx="10515600" cy="2387600"/>
          </a:xfrm>
        </p:spPr>
        <p:txBody>
          <a:bodyPr>
            <a:normAutofit/>
          </a:bodyPr>
          <a:lstStyle/>
          <a:p>
            <a: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</a:t>
            </a:r>
            <a:r>
              <a:rPr lang="en-US" altLang="fr-FR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Vivre l'information</a:t>
            </a:r>
            <a:endParaRPr lang="fr-FR" altLang="fr-FR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 s'informent-ils?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L</a:t>
            </a:r>
            <a:r>
              <a:rPr lang="fr-FR" b="1">
                <a:solidFill>
                  <a:schemeClr val="bg1"/>
                </a:solidFill>
              </a:rPr>
              <a:t>a question inversée  </a:t>
            </a:r>
            <a:r>
              <a:rPr lang="zh-CN" b="1">
                <a:solidFill>
                  <a:schemeClr val="bg1"/>
                </a:solidFill>
              </a:rPr>
              <a:t>疑问倒装</a:t>
            </a:r>
            <a:endParaRPr lang="zh-CN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>
                <a:solidFill>
                  <a:schemeClr val="bg1"/>
                </a:solidFill>
                <a:sym typeface="+mn-ea"/>
              </a:rPr>
              <a:t>特殊疑问句（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interrogation partielle)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fr-FR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）特殊疑问词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+est</a:t>
            </a: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-ce que+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正常语序的句子结构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ex: </a:t>
            </a: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Qu'est-ce qu'il fait?</a:t>
            </a:r>
            <a:endParaRPr lang="fr-F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Où est-ce que ses parents habitent?</a:t>
            </a:r>
            <a:endParaRPr lang="fr-F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）陈述句语序，特殊疑问词放在句末（用升调，用于口语中）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ex: C</a:t>
            </a: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'est qui?</a:t>
            </a:r>
            <a:endParaRPr lang="fr-FR" altLang="zh-C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Elle habite où?</a:t>
            </a:r>
            <a:endParaRPr lang="fr-FR" altLang="zh-C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presse sur Internet</a:t>
            </a:r>
            <a:endParaRPr lang="fr-FR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750295" y="644897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 sur le net?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70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 sur le net?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inquiéter  Vt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使不安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fr-FR" altLang="en-US" sz="2800" dirty="0">
                <a:solidFill>
                  <a:schemeClr val="bg1"/>
                </a:solidFill>
                <a:sym typeface="+mn-ea"/>
              </a:rPr>
              <a:t>   s'inquiéter  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担心，关心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fr-FR" altLang="en-US" sz="28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fr-FR" sz="2800" dirty="0">
                <a:solidFill>
                  <a:schemeClr val="bg1"/>
                </a:solidFill>
                <a:sym typeface="+mn-ea"/>
              </a:rPr>
              <a:t>un coup d</a:t>
            </a:r>
            <a:r>
              <a:rPr lang="fr-FR" altLang="fr-FR" sz="2800" dirty="0">
                <a:solidFill>
                  <a:schemeClr val="bg1"/>
                </a:solidFill>
                <a:sym typeface="+mn-ea"/>
              </a:rPr>
              <a:t>'oeil  </a:t>
            </a:r>
            <a:r>
              <a:rPr lang="zh-CN" altLang="fr-FR" sz="2800" dirty="0">
                <a:solidFill>
                  <a:schemeClr val="bg1"/>
                </a:solidFill>
                <a:sym typeface="+mn-ea"/>
              </a:rPr>
              <a:t>瞥一眼</a:t>
            </a:r>
            <a:endParaRPr lang="fr-FR" altLang="fr-FR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fr-FR" altLang="en-US" sz="28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fr-FR" sz="2800" dirty="0">
                <a:solidFill>
                  <a:schemeClr val="bg1"/>
                </a:solidFill>
                <a:sym typeface="+mn-ea"/>
              </a:rPr>
              <a:t>gr</a:t>
            </a:r>
            <a:r>
              <a:rPr lang="fr-FR" altLang="fr-FR" sz="2800" dirty="0">
                <a:solidFill>
                  <a:schemeClr val="bg1"/>
                </a:solidFill>
                <a:sym typeface="+mn-ea"/>
              </a:rPr>
              <a:t>âce à... </a:t>
            </a:r>
            <a:r>
              <a:rPr lang="fr-FR" altLang="en-US" sz="2800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fr-FR" sz="2800" dirty="0">
                <a:solidFill>
                  <a:schemeClr val="bg1"/>
                </a:solidFill>
                <a:sym typeface="+mn-ea"/>
              </a:rPr>
              <a:t>多亏，辛亏</a:t>
            </a:r>
            <a:endParaRPr lang="zh-CN" altLang="fr-FR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fr-FR" sz="28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alors que 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而，却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fr-FR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 sur le net?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L</a:t>
            </a:r>
            <a:r>
              <a:rPr lang="fr-FR" b="1">
                <a:solidFill>
                  <a:schemeClr val="bg1"/>
                </a:solidFill>
              </a:rPr>
              <a:t>a nominalisation </a:t>
            </a:r>
            <a:r>
              <a:rPr lang="zh-CN" b="1">
                <a:solidFill>
                  <a:schemeClr val="bg1"/>
                </a:solidFill>
              </a:rPr>
              <a:t>名词化</a:t>
            </a:r>
            <a:endParaRPr lang="zh-CN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400">
                <a:solidFill>
                  <a:schemeClr val="bg1"/>
                </a:solidFill>
              </a:rPr>
              <a:t>某些动词加上相应的后缀（</a:t>
            </a:r>
            <a:r>
              <a:rPr lang="en-US" altLang="zh-CN" sz="2400">
                <a:solidFill>
                  <a:schemeClr val="bg1"/>
                </a:solidFill>
              </a:rPr>
              <a:t>suffixe</a:t>
            </a:r>
            <a:r>
              <a:rPr lang="zh-CN" altLang="en-US" sz="2400">
                <a:solidFill>
                  <a:schemeClr val="bg1"/>
                </a:solidFill>
              </a:rPr>
              <a:t>）变成对应名词，有些名词根据后缀可以判断阴阳性</a:t>
            </a:r>
            <a:r>
              <a:rPr lang="fr-FR" altLang="en-US" sz="2400">
                <a:solidFill>
                  <a:schemeClr val="bg1"/>
                </a:solidFill>
              </a:rPr>
              <a:t>:</a:t>
            </a:r>
            <a:endParaRPr lang="fr-FR" altLang="en-US" sz="2400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400">
                <a:solidFill>
                  <a:schemeClr val="bg1"/>
                </a:solidFill>
              </a:rPr>
              <a:t>阳性</a:t>
            </a:r>
            <a:r>
              <a:rPr lang="fr-FR" sz="2400">
                <a:solidFill>
                  <a:schemeClr val="bg1"/>
                </a:solidFill>
              </a:rPr>
              <a:t>: -age  -ment</a:t>
            </a:r>
            <a:endParaRPr lang="zh-CN" sz="2400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400">
                <a:solidFill>
                  <a:schemeClr val="bg1"/>
                </a:solidFill>
              </a:rPr>
              <a:t>阴性</a:t>
            </a:r>
            <a:r>
              <a:rPr lang="fr-FR" altLang="zh-CN" sz="2400">
                <a:solidFill>
                  <a:schemeClr val="bg1"/>
                </a:solidFill>
              </a:rPr>
              <a:t>: -tion  -ure</a:t>
            </a:r>
            <a:endParaRPr lang="zh-CN" sz="2400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fr-FR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39240" y="20320"/>
          <a:ext cx="8712835" cy="683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3350895"/>
                <a:gridCol w="3561715"/>
              </a:tblGrid>
              <a:tr h="4997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2000" b="1" kern="0" dirty="0" err="1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Suffixe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2000" b="1" kern="0" dirty="0" err="1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Verbe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2000" b="1" kern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Nom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328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1" kern="0" dirty="0" err="1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tion</a:t>
                      </a:r>
                      <a:r>
                        <a:rPr lang="en-US" sz="1600" b="1" kern="0" dirty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kern="0" dirty="0" err="1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ition</a:t>
                      </a:r>
                      <a:r>
                        <a:rPr lang="en-US" sz="1600" b="1" kern="0" dirty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kern="0" dirty="0" err="1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uction</a:t>
                      </a:r>
                      <a:r>
                        <a:rPr lang="en-US" sz="1600" b="1" kern="0" dirty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kern="0" dirty="0" err="1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ation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punir, déduire, traduire, graduer,r</a:t>
                      </a:r>
                      <a:r>
                        <a:rPr lang="zh-CN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é</a:t>
                      </a: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duire 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manifester</a:t>
                      </a: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é</a:t>
                      </a:r>
                      <a:r>
                        <a:rPr lang="fr-FR" sz="1800" b="1" kern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senter</a:t>
                      </a: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punition, déduction, traduction, graduation,r</a:t>
                      </a:r>
                      <a:r>
                        <a:rPr lang="zh-CN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é</a:t>
                      </a: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duction, manifestation pr</a:t>
                      </a:r>
                      <a:r>
                        <a:rPr lang="zh-CN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é</a:t>
                      </a: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sentation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3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-sion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exploser,fuser </a:t>
                      </a:r>
                      <a:r>
                        <a:rPr lang="zh-CN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融化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explosion,fusion 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3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-ence, -ance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exister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assister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existence, assistance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70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-ure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brûler,</a:t>
                      </a: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couper</a:t>
                      </a: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coiffer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brûlure,coupure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coiffure  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70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-ée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lever, </a:t>
                      </a: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monter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tourner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dicter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levée, montée, tournée, dictée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70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-ie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incendier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envier, </a:t>
                      </a: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agoniser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incendie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envie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agonie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3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-te, -té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perdre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vendre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égaler</a:t>
                      </a:r>
                      <a:endParaRPr lang="en-US" sz="1800" b="1" kern="0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perte, vente, égalité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70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-ise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prendre</a:t>
                      </a: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mépriser, maîtriser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prise, méprise, maîtrise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77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-xion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Connecter, fléchir, réfléchir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Connexion, flexion, réflexion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3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80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-sson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cuire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boire</a:t>
                      </a:r>
                      <a:r>
                        <a:rPr lang="zh-CN" altLang="en-US" sz="1800" b="1" kern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cuisson</a:t>
                      </a:r>
                      <a:r>
                        <a:rPr lang="en-US" sz="1800" b="1" kern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boisson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261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-ment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raisonner</a:t>
                      </a:r>
                      <a:r>
                        <a:rPr lang="en-US" sz="1800" b="1" kern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="1" kern="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changer</a:t>
                      </a:r>
                      <a:r>
                        <a:rPr lang="zh-CN" altLang="en-US" sz="1800" b="1" kern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kern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amuser </a:t>
                      </a:r>
                      <a:r>
                        <a:rPr lang="en-US" sz="1800" b="1" kern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raisonnement</a:t>
                      </a:r>
                      <a:r>
                        <a:rPr lang="en-US" sz="1800" b="1" kern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changement,</a:t>
                      </a:r>
                      <a:r>
                        <a:rPr lang="en-US" altLang="zh-CN" sz="1800" b="1" kern="0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amusement</a:t>
                      </a:r>
                      <a:r>
                        <a:rPr lang="en-US" altLang="zh-CN" sz="1800" b="1" kern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261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-age</a:t>
                      </a:r>
                      <a:endParaRPr lang="zh-CN" sz="16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tourner</a:t>
                      </a:r>
                      <a:r>
                        <a:rPr lang="en-US" sz="1800" b="1" kern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abattre</a:t>
                      </a:r>
                      <a:r>
                        <a:rPr lang="en-US" sz="1800" b="1" kern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passer</a:t>
                      </a:r>
                      <a:r>
                        <a:rPr lang="en-US" sz="1800" b="1" kern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rattraper</a:t>
                      </a:r>
                      <a:r>
                        <a:rPr lang="en-US" sz="1800" b="1" kern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kern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tournage</a:t>
                      </a:r>
                      <a:r>
                        <a:rPr lang="en-US" sz="1800" b="1" kern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abattage</a:t>
                      </a:r>
                      <a:r>
                        <a:rPr lang="en-US" sz="1800" b="1" kern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passage,rattrapage</a:t>
                      </a:r>
                      <a:r>
                        <a:rPr lang="en-US" sz="1800" b="1" kern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340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80"/>
                          </a:solidFill>
                          <a:latin typeface="Georgia" panose="0204050205040502030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2381" y="1746681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fr-FR" altLang="zh-CN" dirty="0"/>
              <a:t>  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                 </a:t>
            </a:r>
            <a:r>
              <a:rPr lang="zh-CN" alt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 </a:t>
            </a:r>
            <a:r>
              <a:rPr lang="fr-FR" altLang="zh-CN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Dôles d'oiseaux!</a:t>
            </a:r>
            <a:endParaRPr lang="fr-FR" altLang="zh-CN" sz="5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481780" y="2535827"/>
            <a:ext cx="5195455" cy="9144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96529" y="3919494"/>
            <a:ext cx="5195455" cy="914400"/>
          </a:xfrm>
          <a:prstGeom prst="roundRect">
            <a:avLst/>
          </a:prstGeom>
          <a:solidFill>
            <a:srgbClr val="00B05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1100" y="2713369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Les </a:t>
            </a:r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nouveaux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médias</a:t>
            </a:r>
            <a:endParaRPr lang="fr-FR" alt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messages   </a:t>
            </a: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fr-FR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20168" y="283497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jour de Tweets à Paris</a:t>
            </a:r>
            <a:endParaRPr kumimoji="0" lang="fr-FR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63880" y="305487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5677235" y="2993027"/>
            <a:ext cx="2986645" cy="59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1"/>
          </p:cNvCxnSpPr>
          <p:nvPr/>
        </p:nvCxnSpPr>
        <p:spPr>
          <a:xfrm flipV="1">
            <a:off x="5691984" y="3591904"/>
            <a:ext cx="2971896" cy="78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16205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jour de Tweets à Paris</a:t>
            </a:r>
            <a:endParaRPr lang="fr-FR" alt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140" y="1209675"/>
            <a:ext cx="10515600" cy="608139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Le </a:t>
            </a:r>
            <a:r>
              <a:rPr lang="en-US" altLang="zh-CN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crieur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public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Le crieur public est une personne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chargée d'annoncer au public de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l'information. Profession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généralement itinérante, sa fonction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consiste à se promener dans la localité,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s'arrêter à certains endroits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(place publique, balcon de l'hôtel de ville,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parvis des églises), annoncer sa présence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par un appel sonore (et commencer </a:t>
            </a:r>
            <a:endParaRPr lang="fr-FR" altLang="zh-CN" sz="2400" dirty="0" smtClean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fr-FR" altLang="zh-CN" sz="2400" dirty="0" smtClean="0">
                <a:solidFill>
                  <a:schemeClr val="bg1"/>
                </a:solidFill>
                <a:sym typeface="+mn-ea"/>
              </a:rPr>
              <a:t>à lire son texte.</a:t>
            </a:r>
            <a:r>
              <a:rPr lang="zh-CN" altLang="zh-CN" sz="24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la-pluie-na-pas-douche-le-plaisir-des-festivaliers_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18985" y="1718945"/>
            <a:ext cx="4546600" cy="4427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jour de Tweets à Paris</a:t>
            </a:r>
            <a:endParaRPr lang="fr-FR" alt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en-US" altLang="fr-FR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dirty="0">
                <a:solidFill>
                  <a:schemeClr val="bg1"/>
                </a:solidFill>
                <a:sym typeface="+mn-ea"/>
              </a:rPr>
              <a:t>rendre hommage à...    </a:t>
            </a:r>
            <a:r>
              <a:rPr lang="zh-CN" dirty="0">
                <a:solidFill>
                  <a:schemeClr val="bg1"/>
                </a:solidFill>
                <a:sym typeface="+mn-ea"/>
              </a:rPr>
              <a:t>向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...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表示敬意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au cours de...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...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期间内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offrir qch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à qn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给某人某物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jour de Tweets à Paris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Les pronoms indirects(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间接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宾语代词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1946910" y="2764155"/>
          <a:ext cx="714629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9200"/>
                <a:gridCol w="3387090"/>
              </a:tblGrid>
              <a:tr h="671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    数</a:t>
                      </a:r>
                      <a:endParaRPr lang="zh-CN" altLang="en-US" sz="2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    数</a:t>
                      </a:r>
                      <a:endParaRPr lang="zh-CN" altLang="en-US" sz="2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71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me </a:t>
                      </a:r>
                      <a:r>
                        <a:rPr lang="en-US" altLang="zh-CN" sz="3200" b="1">
                          <a:solidFill>
                            <a:schemeClr val="bg1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/</a:t>
                      </a: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  m’</a:t>
                      </a:r>
                      <a:endParaRPr lang="en-US" altLang="zh-CN" sz="3200" b="1">
                        <a:solidFill>
                          <a:schemeClr val="bg1"/>
                        </a:solidFill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nous</a:t>
                      </a:r>
                      <a:endParaRPr lang="en-US" altLang="zh-CN" sz="3200" b="1">
                        <a:solidFill>
                          <a:schemeClr val="bg1"/>
                        </a:solidFill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71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te</a:t>
                      </a:r>
                      <a:r>
                        <a:rPr lang="en-US" altLang="zh-CN" sz="3200" b="1">
                          <a:solidFill>
                            <a:schemeClr val="bg1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3200" b="1">
                          <a:solidFill>
                            <a:schemeClr val="bg1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  t’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3200" b="1">
                        <a:solidFill>
                          <a:srgbClr val="C00000"/>
                        </a:solidFill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vous</a:t>
                      </a:r>
                      <a:endParaRPr lang="en-US" altLang="zh-CN" sz="3200" b="1">
                        <a:solidFill>
                          <a:schemeClr val="bg1"/>
                        </a:solidFill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71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ui</a:t>
                      </a:r>
                      <a:endParaRPr lang="en-US" altLang="zh-CN" sz="3200" b="1">
                        <a:solidFill>
                          <a:schemeClr val="bg1"/>
                        </a:solidFill>
                        <a:ea typeface="Symbol" panose="05050102010706020507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chemeClr val="bg1"/>
                          </a:solidFill>
                          <a:cs typeface="Calibri" panose="020F0502020204030204" charset="0"/>
                        </a:rPr>
                        <a:t>leur</a:t>
                      </a:r>
                      <a:endParaRPr lang="en-US" altLang="zh-CN" sz="3200" b="1">
                        <a:solidFill>
                          <a:schemeClr val="bg1"/>
                        </a:solidFill>
                        <a:ea typeface="Symbol" panose="05050102010706020507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3167" y="1658190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fr-FR" altLang="zh-CN" dirty="0"/>
              <a:t>  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      </a:t>
            </a:r>
            <a:r>
              <a:rPr lang="fr-FR" altLang="zh-CN" sz="3600" b="1" dirty="0"/>
              <a:t>       </a:t>
            </a:r>
            <a:r>
              <a: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①</a:t>
            </a:r>
            <a:r>
              <a:rPr lang="fr-FR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L'info, où la trouver?</a:t>
            </a:r>
            <a:endParaRPr lang="fr-FR" sz="5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9685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jour de Tweets à Paris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5280660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Les pronoms indirects(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间接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宾语代词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demander à qn de faire qch</a:t>
            </a:r>
            <a:endParaRPr lang="fr-FR" altLang="en-US" sz="2400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proposer  </a:t>
            </a:r>
            <a:r>
              <a:rPr lang="en-US" altLang="fr-FR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/</a:t>
            </a: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conseiller  </a:t>
            </a:r>
            <a:r>
              <a:rPr lang="en-US" altLang="fr-FR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/</a:t>
            </a: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recommander à qn  qch  </a:t>
            </a: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/</a:t>
            </a: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de faire qch</a:t>
            </a:r>
            <a:endParaRPr lang="fr-FR" altLang="zh-CN" sz="2400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offrir</a:t>
            </a:r>
            <a:r>
              <a:rPr lang="en-US" altLang="fr-FR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/donner </a:t>
            </a: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qch à qn</a:t>
            </a:r>
            <a:endParaRPr lang="fr-FR" altLang="zh-CN" sz="2400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arler à qn de qch</a:t>
            </a:r>
            <a:endParaRPr lang="fr-FR" altLang="zh-CN" sz="2400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dire qch à qn</a:t>
            </a:r>
            <a:endParaRPr lang="fr-FR" altLang="zh-CN" sz="2400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présenter qch</a:t>
            </a:r>
            <a:r>
              <a:rPr lang="en-US" altLang="fr-FR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/</a:t>
            </a:r>
            <a:r>
              <a:rPr lang="fr-FR" altLang="zh-CN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qn à qn</a:t>
            </a:r>
            <a:endParaRPr lang="fr-FR" altLang="zh-CN" sz="2400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envoyer qch </a:t>
            </a:r>
            <a:r>
              <a:rPr lang="fr-FR" altLang="fr-FR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à qn</a:t>
            </a:r>
            <a:endParaRPr lang="fr-FR" altLang="fr-FR" sz="2400" dirty="0">
              <a:solidFill>
                <a:schemeClr val="bg1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fr-FR" altLang="fr-FR" sz="2400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téléphoner à qn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jour de Tweets à Paris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3365"/>
            <a:ext cx="10515600" cy="5036820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Les pronoms indirects(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间接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宾语代词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肯定命令式中作间宾的人称代词</a:t>
            </a:r>
            <a:r>
              <a:rPr lang="fr-FR" altLang="zh-CN" sz="2400" b="1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:</a:t>
            </a:r>
            <a:endParaRPr lang="en-US" altLang="zh-CN" sz="2400" b="1" dirty="0" smtClean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me</a:t>
            </a:r>
            <a:r>
              <a:rPr lang="fr-FR" altLang="en-US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-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moi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, </a:t>
            </a:r>
            <a:r>
              <a:rPr lang="fr-FR" altLang="en-US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te-toi </a:t>
            </a:r>
            <a:r>
              <a:rPr lang="zh-CN" altLang="en-US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其他形式不变</a:t>
            </a:r>
            <a:endParaRPr lang="en-US" altLang="zh-CN" sz="2400" dirty="0" smtClean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Donn</a:t>
            </a:r>
            <a:r>
              <a:rPr lang="fr-FR" altLang="en-US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z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-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moi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ce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roman. </a:t>
            </a:r>
            <a:endParaRPr lang="en-US" altLang="zh-CN" sz="2400" dirty="0" smtClean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Dites-lui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au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revoir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. </a:t>
            </a:r>
            <a:endParaRPr lang="en-US" altLang="zh-CN" sz="2400" dirty="0" smtClean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否定命令式</a:t>
            </a:r>
            <a:r>
              <a:rPr lang="en-US" altLang="zh-CN" sz="2400" b="1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2400" b="1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间宾要放在动词前</a:t>
            </a:r>
            <a:r>
              <a:rPr lang="fr-FR" altLang="zh-CN" sz="2400" b="1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:</a:t>
            </a:r>
            <a:endParaRPr lang="en-US" altLang="zh-CN" sz="2400" b="1" dirty="0" smtClean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Ne me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parle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pas de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ça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. </a:t>
            </a:r>
            <a:endParaRPr lang="en-US" altLang="zh-CN" sz="2400" dirty="0" smtClean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Ne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leur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fr-FR" altLang="en-US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téléphonez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pas.</a:t>
            </a:r>
            <a:endParaRPr lang="en-US" altLang="zh-CN" sz="2400" dirty="0" smtClean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jour de Tweets à Paris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Les pronoms indirects(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间接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宾语代词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注意：在代词式动词式动词：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s'adresser à qn, s'attacher à qn, </a:t>
            </a:r>
            <a:r>
              <a:rPr lang="fr-FR" altLang="en-US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s'intéresser à qn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, se plaindre à qn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等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以及动词 ：</a:t>
            </a:r>
            <a:r>
              <a:rPr lang="fr-FR" altLang="zh-CN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être à qn, penser à qn faire attention à qn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等中，不用间接宾语人称代词，而用 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à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重读人称代词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ex: Les petits enfants jouent au bord de la piscine. Faites attention à eux.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rapporter des paroles</a:t>
            </a:r>
            <a:endParaRPr lang="fr-F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750295" y="644897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yppolite,crieur public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70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yppolite,crieur public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fr-FR" altLang="en-US" sz="28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fr-FR" sz="2800" dirty="0">
                <a:solidFill>
                  <a:schemeClr val="bg1"/>
                </a:solidFill>
                <a:sym typeface="+mn-ea"/>
              </a:rPr>
              <a:t>une bo</a:t>
            </a:r>
            <a:r>
              <a:rPr lang="fr-FR" altLang="fr-FR" sz="2800" dirty="0">
                <a:solidFill>
                  <a:schemeClr val="bg1"/>
                </a:solidFill>
                <a:sym typeface="+mn-ea"/>
              </a:rPr>
              <a:t>îte aux lettres  </a:t>
            </a:r>
            <a:r>
              <a:rPr lang="zh-CN" altLang="fr-FR" sz="2800" dirty="0">
                <a:solidFill>
                  <a:schemeClr val="bg1"/>
                </a:solidFill>
                <a:sym typeface="+mn-ea"/>
              </a:rPr>
              <a:t>信箱</a:t>
            </a:r>
            <a:endParaRPr lang="fr-FR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fr-FR" altLang="en-US" sz="2800" dirty="0">
                <a:solidFill>
                  <a:schemeClr val="bg1"/>
                </a:solidFill>
                <a:sym typeface="+mn-ea"/>
              </a:rPr>
              <a:t> confier qch à qn   </a:t>
            </a:r>
            <a:r>
              <a:rPr lang="zh-CN" altLang="fr-FR" sz="2800" dirty="0">
                <a:solidFill>
                  <a:schemeClr val="bg1"/>
                </a:solidFill>
                <a:sym typeface="+mn-ea"/>
              </a:rPr>
              <a:t>向某人倾诉某事，向某人吐露某事</a:t>
            </a:r>
            <a:endParaRPr lang="zh-CN" altLang="fr-FR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fr-FR" sz="2800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fr-FR" sz="2800" dirty="0">
                <a:solidFill>
                  <a:schemeClr val="bg1"/>
                </a:solidFill>
                <a:sym typeface="+mn-ea"/>
              </a:rPr>
              <a:t>s'approcher </a:t>
            </a:r>
            <a:r>
              <a:rPr lang="zh-CN" altLang="fr-FR" sz="2800" dirty="0">
                <a:solidFill>
                  <a:schemeClr val="bg1"/>
                </a:solidFill>
                <a:sym typeface="+mn-ea"/>
              </a:rPr>
              <a:t>相互靠近</a:t>
            </a:r>
            <a:endParaRPr lang="fr-FR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yppolite,crieur public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 discours direct et indirect(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直接引语和间接引语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直接引语：原封不动的重复第三方的话</a:t>
            </a:r>
            <a:b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</a:b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间接引语：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把别人的话</a:t>
            </a:r>
            <a:r>
              <a:rPr lang="zh-CN" altLang="en-US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转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为自己的表述</a:t>
            </a:r>
            <a:endParaRPr lang="en-US" altLang="zh-CN" sz="2400" dirty="0" err="1" smtClean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ex: Paul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dit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《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Je pars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samdi</a:t>
            </a:r>
            <a:r>
              <a:rPr lang="zh-CN" altLang="en-US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》</a:t>
            </a:r>
            <a:b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</a:b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Paul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dit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qu'il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part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samedi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.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yppolite,crieur public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 discours direct et indirect(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直接引语和间接引语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间接引语的构成：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1）直接引语是陈述句，间接引语用que来连接</a:t>
            </a:r>
            <a:b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</a:b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Il dit: 《Je ne peux pas sortir》</a:t>
            </a:r>
            <a:b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</a:b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Il dit qu'il ne peut pas sortir.</a:t>
            </a:r>
            <a:br>
              <a:rPr lang="zh-CN" altLang="en-US" sz="24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</a:b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yppolite,crieur public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751820" cy="5499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 discours direct et indirect(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直接引语和间接引语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间接引语的构成：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）直接引语是疑问句，间接引语分三种情况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: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A.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一般疑问句（回答用oui或non), 用连词si(相当于英语的if)与主句动词相连</a:t>
            </a:r>
            <a:b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</a:b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ex: 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Elle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de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mande :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《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st-ce qu'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il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est parti?》</a:t>
            </a:r>
            <a:b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</a:b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   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Elle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de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mande s'il est parti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yppolite,crieur public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751820" cy="5499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 discours direct et indirect(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直接引语和间接引语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间接引语的构成：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）直接引语是疑问句，间接引语分三种情况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: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B.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以qui  quel  où  quand  pourquoi  combien 等疑问词构成的特殊疑问句,  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变间接引语的时候, 需要保留疑问词，从句主谓语不使用倒装形式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ex:  il demande: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《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quand le film commencera-t-il?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》</a:t>
            </a:r>
            <a:endParaRPr lang="zh-CN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il demande quand le film commencera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yppolite,crieur public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670"/>
            <a:ext cx="10751820" cy="5678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 discours direct et indirect(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直接引语和间接引语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间接引语的构成：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）直接引语是疑问句，间接引语分三种情况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: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C.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疑问词如果是 qu'est-ce que 或 que开头的，间接引语中应改为ce que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ex: I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l nous demande: 《Que voulez-vous?》</a:t>
            </a:r>
            <a:b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</a:b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Il nous demande ce que nous voulons.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Il de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mande: 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《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qu'est-ce que je dois faire</a:t>
            </a: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》</a:t>
            </a: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il de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mande ce qu'il doit faire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L'actualité</a:t>
            </a:r>
            <a:endParaRPr lang="fr-FR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750295" y="644897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 s'informent-ils?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70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 s'informent-ils?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informer  Vt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通知，告知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fr-FR" altLang="en-US" sz="2800" dirty="0">
                <a:solidFill>
                  <a:schemeClr val="bg1"/>
                </a:solidFill>
                <a:sym typeface="+mn-ea"/>
              </a:rPr>
              <a:t>   </a:t>
            </a:r>
            <a:r>
              <a:rPr lang="en-US" altLang="fr-FR" sz="2800" dirty="0">
                <a:solidFill>
                  <a:schemeClr val="bg1"/>
                </a:solidFill>
                <a:sym typeface="+mn-ea"/>
              </a:rPr>
              <a:t>informer  qn  de + n /que +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从句     通知某人某事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s</a:t>
            </a:r>
            <a:r>
              <a:rPr lang="fr-FR" altLang="zh-CN" sz="2800" dirty="0">
                <a:solidFill>
                  <a:schemeClr val="bg1"/>
                </a:solidFill>
                <a:sym typeface="+mn-ea"/>
              </a:rPr>
              <a:t>'informer  </a:t>
            </a:r>
            <a:r>
              <a:rPr lang="zh-CN" altLang="fr-FR" sz="2800" dirty="0">
                <a:solidFill>
                  <a:schemeClr val="bg1"/>
                </a:solidFill>
                <a:sym typeface="+mn-ea"/>
              </a:rPr>
              <a:t>打听消息，了解</a:t>
            </a:r>
            <a:endParaRPr lang="zh-CN" altLang="fr-FR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fr-FR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abonner  Vt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给人预订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abonner qn à qch     </a:t>
            </a:r>
            <a:r>
              <a:rPr lang="zh-CN" altLang="fr-FR" dirty="0">
                <a:solidFill>
                  <a:schemeClr val="bg1"/>
                </a:solidFill>
                <a:sym typeface="+mn-ea"/>
              </a:rPr>
              <a:t>给某人预订某物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fr-FR" altLang="zh-CN" dirty="0">
                <a:solidFill>
                  <a:schemeClr val="bg1"/>
                </a:solidFill>
                <a:sym typeface="+mn-ea"/>
              </a:rPr>
              <a:t>   s'abonner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être abonné   à qch    </a:t>
            </a:r>
            <a:r>
              <a:rPr lang="zh-CN" altLang="fr-FR" dirty="0">
                <a:solidFill>
                  <a:schemeClr val="bg1"/>
                </a:solidFill>
                <a:sym typeface="+mn-ea"/>
              </a:rPr>
              <a:t>预订某物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 s'informent-ils?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L</a:t>
            </a:r>
            <a:r>
              <a:rPr lang="fr-FR" b="1">
                <a:solidFill>
                  <a:schemeClr val="bg1"/>
                </a:solidFill>
              </a:rPr>
              <a:t>a question inversée  </a:t>
            </a:r>
            <a:r>
              <a:rPr lang="zh-CN" b="1">
                <a:solidFill>
                  <a:schemeClr val="bg1"/>
                </a:solidFill>
              </a:rPr>
              <a:t>疑问倒装</a:t>
            </a:r>
            <a:endParaRPr lang="zh-CN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b="1">
                <a:solidFill>
                  <a:schemeClr val="bg1"/>
                </a:solidFill>
                <a:sym typeface="+mn-ea"/>
              </a:rPr>
              <a:t>疑问句：</a:t>
            </a:r>
            <a:endParaRPr lang="zh-CN" b="1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1)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一般疑问句（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interrogation totale)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2)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特殊疑问句（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interrogation partielle)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 s'informent-ils?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L</a:t>
            </a:r>
            <a:r>
              <a:rPr lang="fr-FR" b="1">
                <a:solidFill>
                  <a:schemeClr val="bg1"/>
                </a:solidFill>
              </a:rPr>
              <a:t>a question inversée  </a:t>
            </a:r>
            <a:r>
              <a:rPr lang="zh-CN" b="1">
                <a:solidFill>
                  <a:schemeClr val="bg1"/>
                </a:solidFill>
              </a:rPr>
              <a:t>疑问倒装</a:t>
            </a:r>
            <a:endParaRPr lang="zh-CN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>
                <a:solidFill>
                  <a:schemeClr val="bg1"/>
                </a:solidFill>
                <a:sym typeface="+mn-ea"/>
              </a:rPr>
              <a:t>一般疑问句（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interrogation totale)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1)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陈述句语调上升（口语中）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ex: </a:t>
            </a:r>
            <a:r>
              <a:rPr lang="fr-FR" altLang="en-US" sz="2400">
                <a:solidFill>
                  <a:schemeClr val="bg1"/>
                </a:solidFill>
                <a:sym typeface="+mn-ea"/>
              </a:rPr>
              <a:t>V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ous </a:t>
            </a:r>
            <a:r>
              <a:rPr lang="fr-FR" altLang="en-US" sz="2400">
                <a:solidFill>
                  <a:schemeClr val="bg1"/>
                </a:solidFill>
                <a:sym typeface="+mn-ea"/>
              </a:rPr>
              <a:t>apprenez le français? </a:t>
            </a:r>
            <a:endParaRPr lang="fr-FR" altLang="en-US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en-US" sz="2400">
                <a:solidFill>
                  <a:schemeClr val="bg1"/>
                </a:solidFill>
                <a:sym typeface="+mn-ea"/>
              </a:rPr>
              <a:t>     Sophie n'habite pas à Paris?</a:t>
            </a:r>
            <a:endParaRPr lang="fr-FR" altLang="en-US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) est-ce que+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陈述句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ex: Elle s</a:t>
            </a:r>
            <a:r>
              <a:rPr lang="fr-FR" altLang="zh-CN" sz="2400">
                <a:solidFill>
                  <a:schemeClr val="bg1"/>
                </a:solidFill>
                <a:sym typeface="+mn-ea"/>
              </a:rPr>
              <a:t>'appelle Marie </a:t>
            </a: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Est-ce qu'elle s'appelle Marie?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      </a:t>
            </a:r>
            <a:r>
              <a:rPr lang="fr-FR" altLang="zh-CN" sz="2400">
                <a:solidFill>
                  <a:schemeClr val="bg1"/>
                </a:solidFill>
                <a:sym typeface="+mn-ea"/>
              </a:rPr>
              <a:t>Il n'est pas couturier</a:t>
            </a: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Est-ce qu'il n'est pas couturier?</a:t>
            </a:r>
            <a:endParaRPr lang="fr-FR" altLang="zh-C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 s'informent-ils?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L</a:t>
            </a:r>
            <a:r>
              <a:rPr lang="fr-FR" b="1">
                <a:solidFill>
                  <a:schemeClr val="bg1"/>
                </a:solidFill>
              </a:rPr>
              <a:t>a question inversée  </a:t>
            </a:r>
            <a:r>
              <a:rPr lang="zh-CN" b="1">
                <a:solidFill>
                  <a:schemeClr val="bg1"/>
                </a:solidFill>
              </a:rPr>
              <a:t>疑问倒装</a:t>
            </a:r>
            <a:endParaRPr lang="zh-CN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>
                <a:solidFill>
                  <a:schemeClr val="bg1"/>
                </a:solidFill>
                <a:sym typeface="+mn-ea"/>
              </a:rPr>
              <a:t>一般疑问句（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interrogation totale)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3)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主谓倒装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A.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主语是代词时，直接将主语和谓语倒装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ex: Il est Japonais→Est-il Japonais? </a:t>
            </a:r>
            <a:r>
              <a:rPr lang="zh-CN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（主语代词和谓语之间连字符）</a:t>
            </a:r>
            <a:endParaRPr lang="zh-CN" altLang="zh-C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Il </a:t>
            </a: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n'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est </a:t>
            </a: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pas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Japonais→N</a:t>
            </a: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'est-il pas Japonais?</a:t>
            </a:r>
            <a:endParaRPr lang="fr-FR" altLang="zh-C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Il habite à Paris→Habite-t-il à Paris?</a:t>
            </a:r>
            <a:r>
              <a:rPr lang="zh-CN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（主谓颠倒</a:t>
            </a:r>
            <a:r>
              <a:rPr lang="zh-CN" altLang="fr-FR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结构中，如果谓语动词是   </a:t>
            </a:r>
            <a:endParaRPr lang="zh-CN" altLang="fr-FR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fr-FR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元音结尾，代词是元音开头，为了发音方便，在两个词之间加上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“-t-”</a:t>
            </a: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altLang="fr-FR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r>
              <a:rPr lang="fr-FR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endParaRPr lang="fr-FR" altLang="zh-C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 s'informent-ils?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L</a:t>
            </a:r>
            <a:r>
              <a:rPr lang="fr-FR" b="1">
                <a:solidFill>
                  <a:schemeClr val="bg1"/>
                </a:solidFill>
              </a:rPr>
              <a:t>a question inversée  </a:t>
            </a:r>
            <a:r>
              <a:rPr lang="zh-CN" b="1">
                <a:solidFill>
                  <a:schemeClr val="bg1"/>
                </a:solidFill>
              </a:rPr>
              <a:t>疑问倒装</a:t>
            </a:r>
            <a:endParaRPr lang="zh-CN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>
                <a:solidFill>
                  <a:schemeClr val="bg1"/>
                </a:solidFill>
                <a:sym typeface="+mn-ea"/>
              </a:rPr>
              <a:t>一般疑问句（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interrogation totale)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3)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主谓倒装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B.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主语是名词时，名词位置不变，在谓语动词后用代词重复该名词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ex: Paul est Japonais→ Paul est</a:t>
            </a: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-il Japonais?</a:t>
            </a:r>
            <a:endParaRPr lang="fr-F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Sophie habite à Paris→ Sophie habite-t-elle à Paris?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fr-FR" altLang="zh-C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Comment s'informent-ils?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L</a:t>
            </a:r>
            <a:r>
              <a:rPr lang="fr-FR" b="1">
                <a:solidFill>
                  <a:schemeClr val="bg1"/>
                </a:solidFill>
              </a:rPr>
              <a:t>a question inversée  </a:t>
            </a:r>
            <a:r>
              <a:rPr lang="zh-CN" b="1">
                <a:solidFill>
                  <a:schemeClr val="bg1"/>
                </a:solidFill>
              </a:rPr>
              <a:t>疑问倒装</a:t>
            </a:r>
            <a:endParaRPr lang="zh-CN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>
                <a:solidFill>
                  <a:schemeClr val="bg1"/>
                </a:solidFill>
                <a:sym typeface="+mn-ea"/>
              </a:rPr>
              <a:t>特殊疑问句（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interrogation partielle)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2400">
                <a:solidFill>
                  <a:schemeClr val="bg1"/>
                </a:solidFill>
                <a:sym typeface="+mn-ea"/>
              </a:rPr>
              <a:t>用疑问词对句子的某一部分具体信息提问，常见的特殊疑问词有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qui, que</a:t>
            </a:r>
            <a:r>
              <a:rPr lang="fr-FR" altLang="zh-CN" sz="2400">
                <a:solidFill>
                  <a:schemeClr val="bg1"/>
                </a:solidFill>
                <a:sym typeface="+mn-ea"/>
              </a:rPr>
              <a:t>, où, quand, comment 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等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1)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特殊疑问词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主谓倒装的结构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ex: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ù est-elle?</a:t>
            </a:r>
            <a:endParaRPr lang="fr-F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Où sont tes parents?</a:t>
            </a:r>
            <a:endParaRPr lang="fr-FR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5467</Words>
  <Application>WPS 演示</Application>
  <PresentationFormat>宽屏</PresentationFormat>
  <Paragraphs>339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微软雅黑 Light</vt:lpstr>
      <vt:lpstr>微软雅黑</vt:lpstr>
      <vt:lpstr>Times New Roman</vt:lpstr>
      <vt:lpstr>Calibri</vt:lpstr>
      <vt:lpstr>Wingdings</vt:lpstr>
      <vt:lpstr>Arial Unicode MS</vt:lpstr>
      <vt:lpstr>Georgia</vt:lpstr>
      <vt:lpstr>Times New Roman</vt:lpstr>
      <vt:lpstr>Calibri</vt:lpstr>
      <vt:lpstr>Symbol</vt:lpstr>
      <vt:lpstr>华文中宋</vt:lpstr>
      <vt:lpstr>Office 主题</vt:lpstr>
      <vt:lpstr>Unité 3  Vivre l'information</vt:lpstr>
      <vt:lpstr>PowerPoint 演示文稿</vt:lpstr>
      <vt:lpstr>PowerPoint 演示文稿</vt:lpstr>
      <vt:lpstr>Comment s'informent-ils?</vt:lpstr>
      <vt:lpstr>Comment s'informent-ils?</vt:lpstr>
      <vt:lpstr>Comment s'informent-ils?</vt:lpstr>
      <vt:lpstr>Comment s'informent-ils?</vt:lpstr>
      <vt:lpstr>Comment s'informent-ils?</vt:lpstr>
      <vt:lpstr>Comment s'informent-ils?</vt:lpstr>
      <vt:lpstr>Comment s'informent-ils?</vt:lpstr>
      <vt:lpstr>PowerPoint 演示文稿</vt:lpstr>
      <vt:lpstr>Et sur le net?</vt:lpstr>
      <vt:lpstr>Et sur le net?</vt:lpstr>
      <vt:lpstr>PowerPoint 演示文稿</vt:lpstr>
      <vt:lpstr>PowerPoint 演示文稿</vt:lpstr>
      <vt:lpstr>PowerPoint 演示文稿</vt:lpstr>
      <vt:lpstr>Un jour de Tweets à Paris</vt:lpstr>
      <vt:lpstr>Un jour de Tweets à Paris</vt:lpstr>
      <vt:lpstr>Un jour de Tweets à Paris</vt:lpstr>
      <vt:lpstr>Un jour de Tweets à Paris</vt:lpstr>
      <vt:lpstr>Un jour de Tweets à Paris</vt:lpstr>
      <vt:lpstr>Un jour de Tweets à Paris</vt:lpstr>
      <vt:lpstr>PowerPoint 演示文稿</vt:lpstr>
      <vt:lpstr>Hyppolite,crieur public</vt:lpstr>
      <vt:lpstr>Hyppolite,crieur public</vt:lpstr>
      <vt:lpstr>Hyppolite,crieur public</vt:lpstr>
      <vt:lpstr>Hyppolite,crieur public</vt:lpstr>
      <vt:lpstr>Hyppolite,crieur public</vt:lpstr>
      <vt:lpstr>Hyppolite,crieur 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mikeforce</cp:lastModifiedBy>
  <cp:revision>169</cp:revision>
  <dcterms:created xsi:type="dcterms:W3CDTF">2017-08-03T09:01:00Z</dcterms:created>
  <dcterms:modified xsi:type="dcterms:W3CDTF">2019-12-22T02:52:22Z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