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404" r:id="rId4"/>
    <p:sldId id="422" r:id="rId5"/>
    <p:sldId id="423" r:id="rId6"/>
    <p:sldId id="421" r:id="rId7"/>
    <p:sldId id="424" r:id="rId8"/>
    <p:sldId id="425" r:id="rId9"/>
    <p:sldId id="439" r:id="rId10"/>
    <p:sldId id="458" r:id="rId11"/>
    <p:sldId id="459" r:id="rId12"/>
    <p:sldId id="460" r:id="rId13"/>
    <p:sldId id="440" r:id="rId14"/>
    <p:sldId id="454" r:id="rId15"/>
    <p:sldId id="455" r:id="rId16"/>
    <p:sldId id="456" r:id="rId17"/>
    <p:sldId id="457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4" r:id="rId26"/>
    <p:sldId id="475" r:id="rId27"/>
    <p:sldId id="473" r:id="rId28"/>
    <p:sldId id="476" r:id="rId29"/>
    <p:sldId id="477" r:id="rId30"/>
    <p:sldId id="478" r:id="rId31"/>
    <p:sldId id="479" r:id="rId32"/>
    <p:sldId id="480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905" y="1343660"/>
            <a:ext cx="9765665" cy="2387600"/>
          </a:xfrm>
        </p:spPr>
        <p:txBody>
          <a:bodyPr>
            <a:normAutofit fontScale="90000"/>
          </a:bodyPr>
          <a:lstStyle/>
          <a:p>
            <a:r>
              <a:rPr lang="en-US" altLang="fr-F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Saison 1</a:t>
            </a:r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</a:t>
            </a:r>
            <a:r>
              <a:rPr lang="en-US" altLang="fr-F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6-Saison 2 Uni</a:t>
            </a:r>
            <a:r>
              <a:rPr lang="fr-FR" altLang="fr-F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 3</a:t>
            </a:r>
            <a:b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fr-F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rammaire</a:t>
            </a:r>
            <a:endParaRPr lang="en-US" altLang="fr-FR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futur </a:t>
            </a:r>
            <a:r>
              <a:rPr lang="en-US" altLang="fr-FR" dirty="0">
                <a:solidFill>
                  <a:schemeClr val="bg1"/>
                </a:solidFill>
              </a:rPr>
              <a:t>simple et le conditionnel pr</a:t>
            </a:r>
            <a:r>
              <a:rPr lang="fr-FR" altLang="fr-FR" dirty="0">
                <a:solidFill>
                  <a:schemeClr val="bg1"/>
                </a:solidFill>
              </a:rPr>
              <a:t>ésent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简单将来时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(le </a:t>
            </a: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 simple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、构成：动词不定式（第三组去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e)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＋词尾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(ai,as,a,ons,ez,ont)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、特殊：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aller, 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avoir, courir, être, faire, devoir, pouvoir, savoir, venir, voir, vouloir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sym typeface="+mn-ea"/>
              </a:rPr>
              <a:t>le futur </a:t>
            </a:r>
            <a:r>
              <a:rPr lang="en-US" altLang="fr-FR" dirty="0">
                <a:solidFill>
                  <a:schemeClr val="bg1"/>
                </a:solidFill>
                <a:sym typeface="+mn-ea"/>
              </a:rPr>
              <a:t>simple et le conditionnel pr</a:t>
            </a:r>
            <a:r>
              <a:rPr lang="fr-FR" altLang="fr-FR" dirty="0">
                <a:solidFill>
                  <a:schemeClr val="bg1"/>
                </a:solidFill>
                <a:sym typeface="+mn-ea"/>
              </a:rPr>
              <a:t>ésent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条件式现在时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 conditionnel présent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、构成：简单将来时词根＋未完成过去时词尾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、用法：独立句中表示委婉的请求建议和愿望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Y, en </a:t>
            </a:r>
            <a:r>
              <a:rPr lang="zh-CN" dirty="0">
                <a:solidFill>
                  <a:schemeClr val="bg1"/>
                </a:solidFill>
              </a:rPr>
              <a:t>直宾和间宾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副代词</a:t>
            </a:r>
            <a:r>
              <a:rPr lang="en-US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Y</a:t>
            </a:r>
            <a:r>
              <a:rPr lang="fr-FR" altLang="en-US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(le pronom Y)</a:t>
            </a:r>
            <a:endParaRPr lang="fr-FR" altLang="en-US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、代替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介词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à, chez, dans, en, sur, sous...</a:t>
            </a: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引导的地点状语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、代替动词的间接宾语（间接宾语为物）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、熟语（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 y a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, ça y est)</a:t>
            </a:r>
            <a:endParaRPr lang="fr-FR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Y, en </a:t>
            </a:r>
            <a:r>
              <a:rPr lang="zh-CN" dirty="0">
                <a:solidFill>
                  <a:schemeClr val="bg1"/>
                </a:solidFill>
              </a:rPr>
              <a:t>直宾和间宾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数量副代词</a:t>
            </a:r>
            <a:r>
              <a:rPr lang="en-US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en</a:t>
            </a:r>
            <a:r>
              <a:rPr lang="fr-FR" altLang="en-US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(le pronom </a:t>
            </a:r>
            <a:r>
              <a:rPr lang="en-US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en de</a:t>
            </a:r>
            <a:r>
              <a:rPr lang="fr-FR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quantité</a:t>
            </a:r>
            <a:r>
              <a:rPr lang="fr-FR" altLang="en-US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fr-FR" altLang="en-US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代替部分冠词、不定冠词、数词（基数词、数量副词短语、计量单位）引导的名词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Y, en </a:t>
            </a:r>
            <a:r>
              <a:rPr lang="zh-CN" dirty="0">
                <a:solidFill>
                  <a:schemeClr val="bg1"/>
                </a:solidFill>
              </a:rPr>
              <a:t>直宾和间宾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直宾代词 （Le pronom complément direct (COD)）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、形式：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me,te,le/la,nous,vous,les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l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e, la, les 可以替代前有</a:t>
            </a:r>
            <a:r>
              <a:rPr lang="fr-FR" altLang="zh-CN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定冠词、主有形容词或指示形容词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的人或物。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在以 avoir 作助动词的复合时态中，直宾人称代词应位于助动词前，而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过去分词应与前置的直宾人称代词的性、数相一致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Y, en </a:t>
            </a:r>
            <a:r>
              <a:rPr lang="zh-CN" dirty="0">
                <a:solidFill>
                  <a:schemeClr val="bg1"/>
                </a:solidFill>
              </a:rPr>
              <a:t>直宾和间宾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间接宾语人称代词 (les pronoms personnels complément d’objet indirect) (COI)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、形式：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me, te, lui,nous,vous,leur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</a:rPr>
              <a:t>2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</a:rPr>
              <a:t>、用法：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替代间接及物动词（即：verbe + à + nom(s)）后指人的名词（或集体名词）</a:t>
            </a:r>
            <a:r>
              <a:rPr lang="zh-CN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Y, en </a:t>
            </a:r>
            <a:r>
              <a:rPr lang="zh-CN" dirty="0">
                <a:solidFill>
                  <a:schemeClr val="bg1"/>
                </a:solidFill>
              </a:rPr>
              <a:t>直宾和间宾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Y,en</a:t>
            </a:r>
            <a:r>
              <a:rPr lang="zh-CN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直宾和间接宾语的位置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(la place de COI,COD, en, y)</a:t>
            </a:r>
            <a:endParaRPr lang="fr-FR" altLang="zh-CN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、原则：位于动词之前，不能与动词分开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、有助动词的情况（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avoir, être):</a:t>
            </a:r>
            <a:endParaRPr lang="fr-FR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j'en ai pris     je ne l'ai pas vue</a:t>
            </a:r>
            <a:endParaRPr lang="fr-FR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有半助动词的情况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可以加动词不定式的动词：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aller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,vouloir,puvoir,devoir...):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je vais y aller.   je ne veux pas en prendre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prépositions  </a:t>
            </a:r>
            <a:r>
              <a:rPr lang="zh-CN" dirty="0">
                <a:solidFill>
                  <a:schemeClr val="bg1"/>
                </a:solidFill>
              </a:rPr>
              <a:t>介词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地点介词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</a:t>
            </a:r>
            <a:r>
              <a:rPr lang="en-US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Les </a:t>
            </a:r>
            <a:r>
              <a:rPr lang="fr-FR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prépositions de lieu)</a:t>
            </a:r>
            <a:endParaRPr lang="fr-FR" altLang="fr-FR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sur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/sous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à côté de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entre </a:t>
            </a: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(entre...et...)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derrière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en face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/devant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dans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de...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à...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prépositions  </a:t>
            </a:r>
            <a:r>
              <a:rPr lang="zh-CN" dirty="0">
                <a:solidFill>
                  <a:schemeClr val="bg1"/>
                </a:solidFill>
              </a:rPr>
              <a:t>介词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时间介词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</a:t>
            </a:r>
            <a:r>
              <a:rPr lang="en-US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Les </a:t>
            </a:r>
            <a:r>
              <a:rPr lang="fr-FR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prépositions de </a:t>
            </a:r>
            <a:r>
              <a:rPr lang="en-US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temps</a:t>
            </a:r>
            <a:r>
              <a:rPr lang="fr-FR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fr-FR" altLang="fr-FR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entre...et...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de...à...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dans</a:t>
            </a:r>
            <a:endParaRPr lang="en-US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en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pendant 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＋时间段</a:t>
            </a:r>
            <a:endParaRPr lang="zh-CN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 y a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＋时间段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depuis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＋时间段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时间点（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ça fait...que...)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比较级</a:t>
            </a:r>
            <a:r>
              <a:rPr lang="fr-FR" altLang="zh-CN" dirty="0">
                <a:solidFill>
                  <a:schemeClr val="bg1"/>
                </a:solidFill>
              </a:rPr>
              <a:t>(Comparaison)</a:t>
            </a:r>
            <a:endParaRPr lang="fr-FR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形容词比较级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(comparaison de l'</a:t>
            </a:r>
            <a:r>
              <a:rPr lang="en-US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adjectif</a:t>
            </a:r>
            <a:r>
              <a:rPr lang="fr-FR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fr-FR" altLang="fr-FR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布鲁塞尔和巴黎一样热闹</a:t>
            </a: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夏天比冬天天气好</a:t>
            </a: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2341880"/>
            <a:ext cx="9952355" cy="1728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338580" algn="just">
              <a:spcAft>
                <a:spcPts val="0"/>
              </a:spcAft>
              <a:buNone/>
            </a:pPr>
            <a:r>
              <a:rPr lang="en-US" altLang="fr-CA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</a:rPr>
              <a:t>               </a:t>
            </a:r>
            <a:r>
              <a:rPr lang="fr-CA" altLang="zh-CN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</a:rPr>
              <a:t>plus </a:t>
            </a: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</a:rPr>
              <a:t>  [+]</a:t>
            </a:r>
            <a:endParaRPr lang="zh-CN" altLang="zh-CN" sz="280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spcAft>
                <a:spcPts val="0"/>
              </a:spcAft>
              <a:buNone/>
            </a:pPr>
            <a:r>
              <a:rPr lang="zh-CN" altLang="fr-CA" sz="2400" b="1" kern="100" dirty="0" smtClean="0">
                <a:latin typeface="Calibri Light" panose="020F0302020204030204"/>
                <a:cs typeface="Times New Roman" panose="02020603050405020304"/>
              </a:rPr>
              <a:t>第一比较成分</a:t>
            </a:r>
            <a:r>
              <a:rPr lang="zh-CN" altLang="fr-CA" sz="2000" b="1" kern="100" dirty="0" smtClean="0">
                <a:latin typeface="Calibri Light" panose="020F0302020204030204"/>
                <a:cs typeface="Times New Roman" panose="02020603050405020304"/>
              </a:rPr>
              <a:t>     </a:t>
            </a: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</a:rPr>
              <a:t>+       </a:t>
            </a:r>
            <a:r>
              <a:rPr lang="fr-CA" altLang="zh-CN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</a:rPr>
              <a:t>aussi</a:t>
            </a: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</a:rPr>
              <a:t>  [=]   +  adjectif  +  que  +  </a:t>
            </a:r>
            <a:r>
              <a:rPr lang="zh-CN" altLang="fr-CA" sz="2400" b="1" kern="100" dirty="0" smtClean="0">
                <a:latin typeface="Calibri Light" panose="020F0302020204030204"/>
                <a:cs typeface="Times New Roman" panose="02020603050405020304"/>
              </a:rPr>
              <a:t>第二比较成分</a:t>
            </a: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</a:rPr>
              <a:t>  </a:t>
            </a:r>
            <a:endParaRPr lang="fr-CA" altLang="zh-CN" sz="2800" b="1" kern="100" dirty="0" smtClean="0">
              <a:latin typeface="Calibri Light" panose="020F0302020204030204"/>
              <a:cs typeface="Times New Roman" panose="02020603050405020304"/>
            </a:endParaRPr>
          </a:p>
          <a:p>
            <a:pPr algn="just">
              <a:spcAft>
                <a:spcPts val="0"/>
              </a:spcAft>
              <a:buNone/>
            </a:pP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</a:rPr>
              <a:t>                     </a:t>
            </a:r>
            <a:r>
              <a:rPr lang="fr-CA" altLang="zh-CN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</a:rPr>
              <a:t>              moins</a:t>
            </a: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</a:rPr>
              <a:t> [-] </a:t>
            </a:r>
            <a:r>
              <a:rPr lang="fr-CA" altLang="zh-CN" sz="2800" kern="100" dirty="0" smtClean="0">
                <a:latin typeface="Calibri Light" panose="020F0302020204030204"/>
                <a:cs typeface="Times New Roman" panose="02020603050405020304"/>
              </a:rPr>
              <a:t>   </a:t>
            </a:r>
            <a:endParaRPr lang="zh-CN" altLang="zh-CN" sz="280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fr-FR" dirty="0">
                <a:solidFill>
                  <a:schemeClr val="bg1"/>
                </a:solidFill>
              </a:rPr>
              <a:t>形容词（</a:t>
            </a:r>
            <a:r>
              <a:rPr lang="en-US" altLang="zh-CN" dirty="0">
                <a:solidFill>
                  <a:schemeClr val="bg1"/>
                </a:solidFill>
              </a:rPr>
              <a:t>adjectif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005"/>
            <a:ext cx="10828020" cy="47402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形容词位置（ </a:t>
            </a:r>
            <a:r>
              <a:rPr lang="en-US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 place des adjectifs</a:t>
            </a:r>
            <a:r>
              <a:rPr lang="zh-CN" alt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  <a:endParaRPr lang="zh-CN" altLang="zh-C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、常位于名词之前的形容词：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grand 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petit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joli jeune vrai faux pre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</a:rPr>
              <a:t>mier bon mauvais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</a:rPr>
              <a:t> 等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</a:rPr>
              <a:t>2</a:t>
            </a: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</a:rPr>
              <a:t>、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</a:rPr>
              <a:t>五个特殊形容词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</a:rPr>
              <a:t>: nouveau vieux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beau mou fou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、位于名词前后位置不一样：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grand cher ancien dernier seul propre vieux</a:t>
            </a:r>
            <a:endParaRPr lang="fr-FR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比较级</a:t>
            </a:r>
            <a:r>
              <a:rPr lang="fr-FR" altLang="zh-CN" dirty="0">
                <a:solidFill>
                  <a:schemeClr val="bg1"/>
                </a:solidFill>
              </a:rPr>
              <a:t>(Comparaison)</a:t>
            </a:r>
            <a:endParaRPr lang="fr-FR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副词比较级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(comparaison de l'adverbe</a:t>
            </a:r>
            <a:r>
              <a:rPr lang="fr-FR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fr-FR" altLang="fr-FR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我的书比你的多</a:t>
            </a: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北京和巴黎有一样多的博物馆</a:t>
            </a: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2146935"/>
            <a:ext cx="8418195" cy="2314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338580" algn="just">
              <a:spcAft>
                <a:spcPts val="0"/>
              </a:spcAft>
              <a:buNone/>
            </a:pPr>
            <a:endParaRPr lang="zh-CN" altLang="zh-CN" sz="280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altLang="zh-CN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  <a:sym typeface="+mn-ea"/>
              </a:rPr>
              <a:t>                             plus  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  <a:sym typeface="+mn-ea"/>
              </a:rPr>
              <a:t>de</a:t>
            </a:r>
            <a:r>
              <a:rPr lang="fr-CA" altLang="zh-CN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  <a:sym typeface="+mn-ea"/>
              </a:rPr>
              <a:t> [+]</a:t>
            </a:r>
            <a:endParaRPr lang="zh-CN" altLang="zh-CN" sz="2800" b="1" kern="100" dirty="0" smtClean="0">
              <a:solidFill>
                <a:srgbClr val="C00000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kern="100" dirty="0" smtClean="0">
                <a:latin typeface="Calibri Light" panose="020F0302020204030204"/>
                <a:cs typeface="Times New Roman" panose="02020603050405020304"/>
                <a:sym typeface="+mn-ea"/>
              </a:rPr>
              <a:t>主语</a:t>
            </a: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  <a:sym typeface="+mn-ea"/>
              </a:rPr>
              <a:t>+</a:t>
            </a:r>
            <a:r>
              <a:rPr lang="zh-CN" altLang="zh-CN" sz="2800" b="1" kern="100" dirty="0" smtClean="0">
                <a:latin typeface="Calibri Light" panose="020F0302020204030204"/>
                <a:cs typeface="Times New Roman" panose="02020603050405020304"/>
                <a:sym typeface="+mn-ea"/>
              </a:rPr>
              <a:t>动词  </a:t>
            </a:r>
            <a:r>
              <a:rPr lang="fr-CA" altLang="zh-CN" sz="2800" b="1" kern="100" dirty="0" smtClean="0">
                <a:latin typeface="宋体" panose="02010600030101010101" pitchFamily="2" charset="-122"/>
                <a:ea typeface="Calibri Light" panose="020F0302020204030204"/>
                <a:cs typeface="Times New Roman" panose="02020603050405020304"/>
                <a:sym typeface="+mn-ea"/>
              </a:rPr>
              <a:t>+  </a:t>
            </a:r>
            <a:r>
              <a:rPr lang="fr-CA" altLang="zh-CN" sz="2800" b="1" u="sng" kern="100" dirty="0" smtClean="0">
                <a:solidFill>
                  <a:srgbClr val="C00000"/>
                </a:solidFill>
                <a:ea typeface="Calibri Light" panose="020F0302020204030204"/>
                <a:cs typeface="Times New Roman" panose="02020603050405020304"/>
                <a:sym typeface="+mn-ea"/>
              </a:rPr>
              <a:t>autant</a:t>
            </a:r>
            <a:r>
              <a:rPr lang="fr-CA" altLang="zh-CN" sz="2800" b="1" kern="100" dirty="0" smtClean="0">
                <a:solidFill>
                  <a:srgbClr val="C00000"/>
                </a:solidFill>
                <a:ea typeface="Calibri Light" panose="020F0302020204030204"/>
                <a:cs typeface="Times New Roman" panose="02020603050405020304"/>
                <a:sym typeface="+mn-ea"/>
              </a:rPr>
              <a:t> de [=]   </a:t>
            </a:r>
            <a:r>
              <a:rPr lang="fr-CA" altLang="zh-CN" sz="2800" b="1" kern="100" dirty="0" smtClean="0">
                <a:latin typeface="宋体" panose="02010600030101010101" pitchFamily="2" charset="-122"/>
                <a:ea typeface="Calibri Light" panose="020F0302020204030204"/>
                <a:cs typeface="Times New Roman" panose="02020603050405020304"/>
                <a:sym typeface="+mn-ea"/>
              </a:rPr>
              <a:t>+</a:t>
            </a:r>
            <a:r>
              <a:rPr lang="zh-CN" altLang="zh-CN" sz="2800" b="1" kern="100" dirty="0" smtClean="0">
                <a:latin typeface="Calibri Light" panose="020F0302020204030204"/>
                <a:cs typeface="Times New Roman" panose="02020603050405020304"/>
                <a:sym typeface="+mn-ea"/>
              </a:rPr>
              <a:t>名词</a:t>
            </a:r>
            <a:r>
              <a:rPr lang="fr-CA" altLang="zh-CN" sz="2800" b="1" kern="100" dirty="0" smtClean="0">
                <a:latin typeface="Calibri Light" panose="020F0302020204030204"/>
                <a:cs typeface="Times New Roman" panose="02020603050405020304"/>
                <a:sym typeface="+mn-ea"/>
              </a:rPr>
              <a:t>+que +</a:t>
            </a:r>
            <a:r>
              <a:rPr lang="zh-CN" altLang="en-US" sz="2800" b="1" kern="100" dirty="0" smtClean="0">
                <a:latin typeface="Calibri Light" panose="020F0302020204030204"/>
                <a:cs typeface="Times New Roman" panose="02020603050405020304"/>
                <a:sym typeface="+mn-ea"/>
              </a:rPr>
              <a:t>比较物</a:t>
            </a:r>
            <a:endParaRPr lang="zh-CN" altLang="zh-CN" sz="280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altLang="zh-CN" sz="2800" b="1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  <a:sym typeface="+mn-ea"/>
              </a:rPr>
              <a:t>                            moins de [-] </a:t>
            </a:r>
            <a:r>
              <a:rPr lang="fr-CA" altLang="zh-CN" sz="2800" kern="100" dirty="0" smtClean="0">
                <a:solidFill>
                  <a:srgbClr val="C00000"/>
                </a:solidFill>
                <a:latin typeface="Calibri Light" panose="020F0302020204030204"/>
                <a:cs typeface="Times New Roman" panose="02020603050405020304"/>
                <a:sym typeface="+mn-ea"/>
              </a:rPr>
              <a:t>   </a:t>
            </a:r>
            <a:endParaRPr lang="zh-CN" altLang="zh-CN" sz="2800" kern="100" dirty="0" smtClean="0">
              <a:solidFill>
                <a:srgbClr val="C00000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命令式 (</a:t>
            </a: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l’impératif </a:t>
            </a: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fr-FR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肯定命令式 (l'impératif affirmatif) </a:t>
            </a: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命令式仅有三个人称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构成</a:t>
            </a: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：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直陈式现在时变位去掉主语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注意：aller 和以 -er 结尾的第一组动词，</a:t>
            </a: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tu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去掉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 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直接宾语代词应置于动词后并加连字符，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变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toi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moi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、两个特殊词：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être,avoir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命令式 (</a:t>
            </a: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l’impératif </a:t>
            </a: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fr-FR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否定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命令式 (l'impératif 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à la forme négative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、构成同肯定式，保留否定词，口语中可省略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ne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否定命令式中，直接宾语代词恢复前置，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moi</a:t>
            </a: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toi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变回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me</a:t>
            </a: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te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qui,que,ce qui,ce que</a:t>
            </a:r>
            <a:endParaRPr lang="fr-FR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关系代词 qui 和 que (les pronoms relatifs qui et que)</a:t>
            </a:r>
            <a:endParaRPr lang="fr-FR" altLang="zh-CN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qui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：先行词在从句中作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主语，从句中动词和人称与先行词保持一致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：先行词在从句中作宾语。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avoir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作助动词的复合时态中，从句中的过去分词和先行词配合。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qui,que,ce qui,ce que</a:t>
            </a:r>
            <a:endParaRPr lang="fr-FR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ce qui, ce que </a:t>
            </a:r>
            <a:r>
              <a:rPr lang="zh-CN" altLang="fr-FR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强调句</a:t>
            </a:r>
            <a:endParaRPr lang="zh-CN" altLang="fr-FR" b="1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ce qui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...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c'est...  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强调主语</a:t>
            </a:r>
            <a:endParaRPr lang="zh-CN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ce que… c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'est...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强调宾语</a:t>
            </a:r>
            <a:endParaRPr lang="zh-CN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'est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后面是复数，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c'est 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改为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ce sont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c'est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后面是不定式  ＋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＋不定式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qui,que,ce qui,ce que</a:t>
            </a:r>
            <a:endParaRPr lang="fr-FR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Pour moi, </a:t>
            </a:r>
            <a:r>
              <a:rPr lang="zh-CN" altLang="en-US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est intéressant, c’est de rencontrer des personnes</a:t>
            </a:r>
            <a:r>
              <a:rPr lang="zh-CN" altLang="en-US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ne me ressemble pas. </a:t>
            </a:r>
            <a:r>
              <a:rPr lang="zh-CN" altLang="en-US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je recherche, c’est la différence: connaître des personnes </a:t>
            </a:r>
            <a:r>
              <a:rPr lang="zh-CN" altLang="en-US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je ne rencontre pas habituellement et </a:t>
            </a:r>
            <a:r>
              <a:rPr lang="zh-CN" altLang="en-US" sz="2400" i="1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      </a:t>
            </a:r>
            <a:endParaRPr lang="zh-CN" altLang="en-US" sz="2400" i="1" u="sng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 i="1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m’apportent quelque chose de nouveau.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fr-FR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目的（</a:t>
            </a:r>
            <a:r>
              <a:rPr lang="en-US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le but</a:t>
            </a:r>
            <a:r>
              <a:rPr lang="zh-CN" altLang="en-US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）</a:t>
            </a: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目的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 but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、构成： 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afin de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/pour 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＋不定式</a:t>
            </a:r>
            <a:endParaRPr lang="zh-CN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、注意：不定式构成：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ne pas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位于不定式动词之前；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bien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等副词位于不定式动词之前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Tout,toute,tous,toutes</a:t>
            </a: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Tout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的用法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、泛指形容词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所有的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：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tout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toute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tous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toutes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、泛指代词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所有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”“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所有的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…”: tout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tous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toutes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L</a:t>
            </a:r>
            <a:r>
              <a:rPr lang="fr-FR">
                <a:solidFill>
                  <a:schemeClr val="bg1"/>
                </a:solidFill>
                <a:sym typeface="+mn-ea"/>
              </a:rPr>
              <a:t>a question inversée  </a:t>
            </a:r>
            <a:r>
              <a:rPr lang="zh-CN">
                <a:solidFill>
                  <a:schemeClr val="bg1"/>
                </a:solidFill>
                <a:sym typeface="+mn-ea"/>
              </a:rPr>
              <a:t>疑问倒装</a:t>
            </a: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287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b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一般疑问句（</a:t>
            </a:r>
            <a:r>
              <a:rPr lang="en-US" altLang="zh-CN" b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interrogation totale)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、直接升调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est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-ce que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＋直陈式语序</a:t>
            </a:r>
            <a:endParaRPr lang="zh-CN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、疑问词加主谓倒装： 主语是代词，连字符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;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主语非代词，用代词重复该主语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L</a:t>
            </a:r>
            <a:r>
              <a:rPr lang="fr-FR">
                <a:solidFill>
                  <a:schemeClr val="bg1"/>
                </a:solidFill>
                <a:sym typeface="+mn-ea"/>
              </a:rPr>
              <a:t>a question inversée  </a:t>
            </a:r>
            <a:r>
              <a:rPr lang="zh-CN">
                <a:solidFill>
                  <a:schemeClr val="bg1"/>
                </a:solidFill>
                <a:sym typeface="+mn-ea"/>
              </a:rPr>
              <a:t>疑问倒装</a:t>
            </a: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b="1">
                <a:solidFill>
                  <a:schemeClr val="bg1"/>
                </a:solidFill>
                <a:sym typeface="+mn-ea"/>
              </a:rPr>
              <a:t>特殊疑问句（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interrogation partielle)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、直接升调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、特殊疑问词＋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est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-ce que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＋陈述句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、特殊疑问词＋主谓倒装</a:t>
            </a: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注：主谓倒装中，元音字母结尾的动词和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 elle on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之间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-t-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fr-FR" dirty="0">
                <a:solidFill>
                  <a:schemeClr val="bg1"/>
                </a:solidFill>
                <a:sym typeface="+mn-ea"/>
              </a:rPr>
              <a:t>形容词（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adjectif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fr-FR" altLang="zh-CN" b="1">
                <a:solidFill>
                  <a:schemeClr val="bg1"/>
                </a:solidFill>
              </a:rPr>
              <a:t>Le féminin et le pluriel des adjectifs</a:t>
            </a:r>
            <a:r>
              <a:rPr lang="zh-CN" altLang="zh-CN" b="1">
                <a:solidFill>
                  <a:schemeClr val="bg1"/>
                </a:solidFill>
              </a:rPr>
              <a:t>（形容词的阴性和复数）</a:t>
            </a:r>
            <a:endParaRPr lang="zh-CN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/>
              <a:t>  	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35990" y="2306955"/>
          <a:ext cx="10688955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865"/>
                <a:gridCol w="3865245"/>
                <a:gridCol w="2042795"/>
                <a:gridCol w="25590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基本规则</a:t>
                      </a:r>
                      <a:endParaRPr lang="zh-CN" altLang="en-US" sz="2400"/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+e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japonais</a:t>
                      </a:r>
                      <a:endParaRPr lang="en-US" altLang="zh-CN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japonaise</a:t>
                      </a:r>
                      <a:endParaRPr lang="en-US" altLang="zh-CN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rowSpan="8"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特殊规则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以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结尾的词→ 不变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facile 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facile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-ien → -ienne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italien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italienne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-ain → -aine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américain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américiane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-ier → -ière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particulier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particulière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-f → -ve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positif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positive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-er → -ère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cher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chère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-x → -se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heureux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heureuse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-el → -elle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naturel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naturelle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L</a:t>
            </a:r>
            <a:r>
              <a:rPr lang="fr-FR">
                <a:solidFill>
                  <a:schemeClr val="bg1"/>
                </a:solidFill>
                <a:sym typeface="+mn-ea"/>
              </a:rPr>
              <a:t>a question inversée  </a:t>
            </a:r>
            <a:r>
              <a:rPr lang="zh-CN">
                <a:solidFill>
                  <a:schemeClr val="bg1"/>
                </a:solidFill>
                <a:sym typeface="+mn-ea"/>
              </a:rPr>
              <a:t>疑问倒装</a:t>
            </a: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b="1">
                <a:solidFill>
                  <a:schemeClr val="bg1"/>
                </a:solidFill>
                <a:sym typeface="+mn-ea"/>
              </a:rPr>
              <a:t>特殊疑问句（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interrogation partielle)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、直接升调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、特殊疑问词＋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est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-ce que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＋陈述句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、特殊疑问词＋主谓倒装</a:t>
            </a:r>
            <a:endParaRPr lang="zh-CN" altLang="fr-FR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注：主谓倒装中，元音字母结尾的动词和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il elle on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之间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-t-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L</a:t>
            </a:r>
            <a:r>
              <a:rPr lang="fr-FR">
                <a:solidFill>
                  <a:schemeClr val="bg1"/>
                </a:solidFill>
                <a:sym typeface="+mn-ea"/>
              </a:rPr>
              <a:t>a nominalisation </a:t>
            </a:r>
            <a:r>
              <a:rPr lang="zh-CN">
                <a:solidFill>
                  <a:schemeClr val="bg1"/>
                </a:solidFill>
                <a:sym typeface="+mn-ea"/>
              </a:rPr>
              <a:t>名词化</a:t>
            </a: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L</a:t>
            </a:r>
            <a:r>
              <a:rPr lang="fr-FR" b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 nominalisation </a:t>
            </a:r>
            <a:r>
              <a:rPr lang="zh-CN" b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名词化</a:t>
            </a:r>
            <a:r>
              <a:rPr lang="fr-FR" altLang="zh-CN" b="1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、后缀判断阴阳性： 阳性：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age  ment 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阴性：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ure  tion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diminuer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diminution    engager 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engagement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augmenter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augmentation    manifester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manifestation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rattraper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rattrapage     changer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changement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sculpter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sculpture   couper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coupure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coiffer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coiffure   perdre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perte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vendre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vente    égaler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égalité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prendre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prise   boire </a:t>
            </a:r>
            <a:r>
              <a:rPr lang="fr-FR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boisson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fr-FR" dirty="0">
                <a:solidFill>
                  <a:schemeClr val="bg1"/>
                </a:solidFill>
                <a:sym typeface="+mn-ea"/>
              </a:rPr>
              <a:t>形容词（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adjectif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fr-FR" altLang="zh-CN" b="1">
                <a:solidFill>
                  <a:schemeClr val="bg1"/>
                </a:solidFill>
              </a:rPr>
              <a:t>Le féminin et le pluriel des adjectifs</a:t>
            </a:r>
            <a:r>
              <a:rPr lang="zh-CN" altLang="zh-CN" b="1">
                <a:solidFill>
                  <a:schemeClr val="bg1"/>
                </a:solidFill>
              </a:rPr>
              <a:t>（形容词的阴性和复数）</a:t>
            </a:r>
            <a:endParaRPr lang="zh-CN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/>
              <a:t>  	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38200" y="2728595"/>
          <a:ext cx="10832465" cy="304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455"/>
                <a:gridCol w="3495040"/>
                <a:gridCol w="2785110"/>
                <a:gridCol w="2689860"/>
              </a:tblGrid>
              <a:tr h="867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基本规则</a:t>
                      </a:r>
                      <a:endParaRPr lang="zh-CN" altLang="en-US" sz="28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            +s</a:t>
                      </a:r>
                      <a:endParaRPr lang="en-US" altLang="zh-CN" sz="3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blond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blonds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66929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bg1"/>
                          </a:solidFill>
                        </a:rPr>
                        <a:t>特殊规则</a:t>
                      </a:r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bg1"/>
                          </a:solidFill>
                        </a:rPr>
                        <a:t>以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-s,-x </a:t>
                      </a:r>
                      <a:r>
                        <a:rPr lang="zh-CN" altLang="en-US" sz="2800" b="1">
                          <a:solidFill>
                            <a:schemeClr val="bg1"/>
                          </a:solidFill>
                        </a:rPr>
                        <a:t>结尾</a:t>
                      </a:r>
                      <a:r>
                        <a:rPr lang="zh-CN" alt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→不变化</a:t>
                      </a:r>
                      <a:endParaRPr lang="zh-CN" altLang="en-US" sz="2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gris / heureux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sym typeface="+mn-ea"/>
                        </a:rPr>
                        <a:t>gris/heureux</a:t>
                      </a:r>
                      <a:endParaRPr lang="en-US" altLang="zh-CN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676275">
                <a:tc vMerge="1"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-eau 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→ -eaux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nouveau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nouveaux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555625">
                <a:tc vMerge="1"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-al 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→ -aux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national 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nationaux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Passé composé et imparfait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47402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复合过去时（</a:t>
            </a:r>
            <a:r>
              <a:rPr lang="fr-FR" alt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passé composé</a:t>
            </a:r>
            <a:r>
              <a:rPr lang="zh-CN" alt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  <a:endParaRPr lang="zh-CN" altLang="zh-C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、形式：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avoir/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être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现在时（助动词）＋过去分词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、助动词：大部分用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avoir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，少部分用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être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（代词式动词＋方位移动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</a:rPr>
              <a:t>)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、过去分词：第一组：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er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变 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é    </a:t>
            </a: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</a:rPr>
              <a:t>第二组： 去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r 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第三组：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avoir courir boire prendre voir conn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aître être faire sortir partir écrire dire découvrir savoir vouloir devoir venir lire</a:t>
            </a:r>
            <a:endParaRPr lang="fr-FR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Passé composé et imparfait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47402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复合过去时（</a:t>
            </a:r>
            <a:r>
              <a:rPr lang="fr-FR" alt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passé composé</a:t>
            </a:r>
            <a:r>
              <a:rPr lang="zh-CN" alt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  <a:endParaRPr lang="zh-CN" altLang="zh-C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、配合：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être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需要配合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</a:rPr>
              <a:t>avoir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两种情况下需要配合：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que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引导的先行词在从句中做宾语；直接宾语提前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Passé composé et imparfait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47402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未完成过去时（</a:t>
            </a:r>
            <a:r>
              <a:rPr lang="en-US" altLang="fr-FR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fr-FR" alt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mparfait</a:t>
            </a:r>
            <a:r>
              <a:rPr lang="zh-CN" alt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  <a:endParaRPr lang="zh-CN" altLang="zh-C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fr-FR" sz="2400" dirty="0">
                <a:solidFill>
                  <a:schemeClr val="bg1"/>
                </a:solidFill>
                <a:cs typeface="微软雅黑" panose="020B0503020204020204" charset="-122"/>
              </a:rPr>
              <a:t>构成：</a:t>
            </a:r>
            <a:r>
              <a:rPr lang="zh-CN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动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词去掉直陈式现在时第一人称复数变位的词尾 -ons, 另换词尾 -ais, -ais, -ait, </a:t>
            </a:r>
            <a:r>
              <a:rPr lang="zh-CN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ions, -iez, -</a:t>
            </a:r>
            <a:r>
              <a:rPr lang="zh-CN" altLang="en-US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aient</a:t>
            </a:r>
            <a:endParaRPr lang="zh-CN" altLang="en-US" sz="2400" dirty="0" smtClean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</a:rPr>
              <a:t>注意：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</a:rPr>
              <a:t>être,manger,commencer</a:t>
            </a:r>
            <a:endParaRPr lang="fr-FR" altLang="en-US" sz="2400" dirty="0">
              <a:solidFill>
                <a:schemeClr val="bg1"/>
              </a:solidFill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Passé composé et imparfait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fr-FR" altLang="zh-CN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未完成过去时与复合过去时 (l’imparfait et le passé composé) </a:t>
            </a:r>
            <a:endParaRPr lang="fr-FR" altLang="zh-CN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在对过去的叙述中，未完成过去时和复合过去时可交替使用</a:t>
            </a:r>
            <a:r>
              <a:rPr lang="zh-CN" altLang="fr-FR" dirty="0">
                <a:solidFill>
                  <a:schemeClr val="bg1"/>
                </a:solidFill>
                <a:cs typeface="Times New Roman" panose="02020603050405020304" pitchFamily="18" charset="0"/>
                <a:sym typeface="+mn-ea"/>
              </a:rPr>
              <a:t>：</a:t>
            </a:r>
            <a:endParaRPr lang="fr-FR" altLang="zh-CN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未完成过去时用于描写</a:t>
            </a:r>
            <a:r>
              <a:rPr lang="zh-CN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：</a:t>
            </a:r>
            <a:endParaRPr lang="fr-FR" altLang="zh-CN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1、 过去某个时间延续着的形式, 状态 </a:t>
            </a:r>
            <a:r>
              <a:rPr lang="zh-CN" altLang="fr-FR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，习惯</a:t>
            </a: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endParaRPr lang="fr-FR" altLang="zh-CN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2、 表示过去时间正在发生的动作 </a:t>
            </a:r>
            <a:endParaRPr lang="fr-FR" altLang="zh-CN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而复合过去时用来详述</a:t>
            </a:r>
            <a:r>
              <a:rPr lang="zh-CN" altLang="fr-FR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：</a:t>
            </a:r>
            <a:endParaRPr lang="fr-FR" altLang="zh-CN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1、 瞬间完成的动作  </a:t>
            </a:r>
            <a:r>
              <a:rPr lang="zh-CN" altLang="fr-FR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（转折事件的描述：</a:t>
            </a:r>
            <a:r>
              <a:rPr lang="en-US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soudain</a:t>
            </a:r>
            <a:r>
              <a:rPr lang="fr-FR" altLang="en-US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,tout à coup, un jour)</a:t>
            </a:r>
            <a:endParaRPr lang="fr-FR" altLang="zh-CN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fr-FR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</a:t>
            </a:r>
            <a:r>
              <a:rPr lang="fr-FR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该时间段内已经发生的事件 </a:t>
            </a:r>
            <a:r>
              <a:rPr lang="zh-CN" altLang="fr-FR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pen</a:t>
            </a:r>
            <a:r>
              <a:rPr lang="en-US" altLang="zh-CN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dant</a:t>
            </a:r>
            <a:r>
              <a:rPr lang="zh-CN" altLang="en-US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）</a:t>
            </a:r>
            <a:endParaRPr lang="zh-CN" altLang="en-US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7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passé récent et le futur proche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150"/>
            <a:ext cx="10828020" cy="513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最近过去时和最近将来时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(le passé récent et le futur proche) 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1</a:t>
            </a:r>
            <a:r>
              <a:rPr lang="zh-CN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、最近将来时：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aller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的直陈式＋动词不定式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、最近过去时：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venir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的直陈式＋</a:t>
            </a:r>
            <a:r>
              <a:rPr lang="en-US" altLang="zh-CN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＋动词不定式</a:t>
            </a:r>
            <a:endParaRPr lang="zh-CN" altLang="en-US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5380</Words>
  <Application>WPS 演示</Application>
  <PresentationFormat>宽屏</PresentationFormat>
  <Paragraphs>393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微软雅黑 Light</vt:lpstr>
      <vt:lpstr>微软雅黑</vt:lpstr>
      <vt:lpstr>Times New Roman</vt:lpstr>
      <vt:lpstr>Wingdings</vt:lpstr>
      <vt:lpstr>Arial Unicode MS</vt:lpstr>
      <vt:lpstr>Calibri</vt:lpstr>
      <vt:lpstr>Calibri Light</vt:lpstr>
      <vt:lpstr>Times New Roman</vt:lpstr>
      <vt:lpstr>Courier New</vt:lpstr>
      <vt:lpstr>Office 主题</vt:lpstr>
      <vt:lpstr>  Saison 1Unité 6-Saison 2 Unité 3 Grammaire</vt:lpstr>
      <vt:lpstr>形容词（adjectif）</vt:lpstr>
      <vt:lpstr>形容词（adjectif）</vt:lpstr>
      <vt:lpstr>形容词（adjectif）</vt:lpstr>
      <vt:lpstr>Passé composé et imparfait </vt:lpstr>
      <vt:lpstr>Passé composé et imparfait </vt:lpstr>
      <vt:lpstr>Passé composé et imparfait </vt:lpstr>
      <vt:lpstr>Passé composé et imparfait </vt:lpstr>
      <vt:lpstr>le passé récent et le futur proche </vt:lpstr>
      <vt:lpstr>le futur simple et le conditionnel présent</vt:lpstr>
      <vt:lpstr>le futur simple et le conditionnel présent </vt:lpstr>
      <vt:lpstr>Y, en 直宾和间宾 </vt:lpstr>
      <vt:lpstr>Y, en 直宾和间宾 </vt:lpstr>
      <vt:lpstr>Y, en 直宾和间宾 </vt:lpstr>
      <vt:lpstr>Y, en 直宾和间宾 </vt:lpstr>
      <vt:lpstr>Y, en 直宾和间宾 </vt:lpstr>
      <vt:lpstr>Les prépositions  介词</vt:lpstr>
      <vt:lpstr>Les prépositions  介词</vt:lpstr>
      <vt:lpstr>比较级(Comparaison)</vt:lpstr>
      <vt:lpstr>比较级(Comparaison)</vt:lpstr>
      <vt:lpstr>命令式 (l’impératif )</vt:lpstr>
      <vt:lpstr>命令式 (l’impératif )</vt:lpstr>
      <vt:lpstr>qui,que,ce qui,ce que</vt:lpstr>
      <vt:lpstr>qui,que,ce qui,ce que</vt:lpstr>
      <vt:lpstr>qui,que,ce qui,ce que</vt:lpstr>
      <vt:lpstr>命令式 (l’impératif )</vt:lpstr>
      <vt:lpstr>目的（le but）</vt:lpstr>
      <vt:lpstr>Tout,toute,tous,toutes</vt:lpstr>
      <vt:lpstr>La question inversée  疑问倒装</vt:lpstr>
      <vt:lpstr>La question inversée  疑问倒装</vt:lpstr>
      <vt:lpstr>La question inversée  疑问倒装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mikeforce</cp:lastModifiedBy>
  <cp:revision>161</cp:revision>
  <dcterms:created xsi:type="dcterms:W3CDTF">2017-08-03T09:01:00Z</dcterms:created>
  <dcterms:modified xsi:type="dcterms:W3CDTF">2019-12-29T03:54:08Z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