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4000" b="0" i="1" u="none" strike="noStrike" cap="none" spc="0" normalizeH="0" baseline="0">
        <a:ln>
          <a:noFill/>
        </a:ln>
        <a:solidFill>
          <a:srgbClr val="86837F"/>
        </a:solidFill>
        <a:effectLst>
          <a:outerShdw blurRad="25400" dist="12700" dir="5400000" rotWithShape="0">
            <a:srgbClr val="FFFFFF"/>
          </a:outerShdw>
        </a:effectLst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ingbat_hd.png" descr="dingbat_h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040" y="5264150"/>
            <a:ext cx="7408720" cy="3937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标题文本"/>
          <p:cNvSpPr txBox="1"/>
          <p:nvPr>
            <p:ph type="title" hasCustomPrompt="1"/>
          </p:nvPr>
        </p:nvSpPr>
        <p:spPr>
          <a:xfrm>
            <a:off x="1841500" y="2273300"/>
            <a:ext cx="9321800" cy="2819400"/>
          </a:xfrm>
          <a:prstGeom prst="rect">
            <a:avLst/>
          </a:prstGeom>
        </p:spPr>
        <p:txBody>
          <a:bodyPr anchor="b"/>
          <a:lstStyle>
            <a:lvl1pPr>
              <a:defRPr sz="7600">
                <a:solidFill>
                  <a:srgbClr val="F4D799"/>
                </a:solidFill>
                <a:effectLst>
                  <a:outerShdw blurRad="25400" dist="25400" dir="16200000" rotWithShape="0">
                    <a:srgbClr val="000000">
                      <a:alpha val="34000"/>
                    </a:srgbClr>
                  </a:outerShdw>
                </a:effectLst>
              </a:defRPr>
            </a:lvl1pPr>
          </a:lstStyle>
          <a:p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841500" y="5905500"/>
            <a:ext cx="9321800" cy="140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 sz="34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 i="1">
                <a:solidFill>
                  <a:srgbClr val="F4E1B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3771900"/>
            <a:ext cx="104648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像"/>
          <p:cNvSpPr/>
          <p:nvPr>
            <p:ph type="pic" sz="half" idx="13"/>
          </p:nvPr>
        </p:nvSpPr>
        <p:spPr>
          <a:xfrm>
            <a:off x="7070725" y="1714500"/>
            <a:ext cx="4733925" cy="631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774700" y="2717800"/>
            <a:ext cx="6045200" cy="2438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 hasCustomPrompt="1"/>
          </p:nvPr>
        </p:nvSpPr>
        <p:spPr>
          <a:xfrm>
            <a:off x="774700" y="5168900"/>
            <a:ext cx="6045200" cy="2755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idx="1" hasCustomPrompt="1"/>
          </p:nvPr>
        </p:nvSpPr>
        <p:spPr>
          <a:xfrm>
            <a:off x="1270000" y="2984500"/>
            <a:ext cx="10464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图像"/>
          <p:cNvSpPr/>
          <p:nvPr>
            <p:ph type="pic" sz="quarter" idx="13"/>
          </p:nvPr>
        </p:nvSpPr>
        <p:spPr>
          <a:xfrm>
            <a:off x="7569200" y="3302000"/>
            <a:ext cx="3810000" cy="508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57" name="标题文本"/>
          <p:cNvSpPr txBox="1"/>
          <p:nvPr>
            <p:ph type="title" hasCustomPrompt="1"/>
          </p:nvPr>
        </p:nvSpPr>
        <p:spPr>
          <a:xfrm>
            <a:off x="1270000" y="749300"/>
            <a:ext cx="10464800" cy="1651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正文级别 1…"/>
          <p:cNvSpPr txBox="1"/>
          <p:nvPr>
            <p:ph type="body" sz="half" idx="1" hasCustomPrompt="1"/>
          </p:nvPr>
        </p:nvSpPr>
        <p:spPr>
          <a:xfrm>
            <a:off x="1270000" y="2984500"/>
            <a:ext cx="5257800" cy="5715000"/>
          </a:xfrm>
          <a:prstGeom prst="rect">
            <a:avLst/>
          </a:prstGeom>
        </p:spPr>
        <p:txBody>
          <a:bodyPr/>
          <a:lstStyle>
            <a:lvl1pPr marL="419100" indent="-419100">
              <a:spcBef>
                <a:spcPts val="2800"/>
              </a:spcBef>
              <a:buBlip>
                <a:blip r:embed="rId3"/>
              </a:buBlip>
              <a:defRPr sz="3600"/>
            </a:lvl1pPr>
            <a:lvl2pPr marL="838200" indent="-419100">
              <a:spcBef>
                <a:spcPts val="2800"/>
              </a:spcBef>
              <a:buBlip>
                <a:blip r:embed="rId3"/>
              </a:buBlip>
              <a:defRPr sz="3600"/>
            </a:lvl2pPr>
            <a:lvl3pPr marL="1257300" indent="-419100">
              <a:spcBef>
                <a:spcPts val="2800"/>
              </a:spcBef>
              <a:buBlip>
                <a:blip r:embed="rId3"/>
              </a:buBlip>
              <a:defRPr sz="3600"/>
            </a:lvl3pPr>
            <a:lvl4pPr marL="1676400" indent="-419100">
              <a:spcBef>
                <a:spcPts val="2800"/>
              </a:spcBef>
              <a:buBlip>
                <a:blip r:embed="rId3"/>
              </a:buBlip>
              <a:defRPr sz="3600"/>
            </a:lvl4pPr>
            <a:lvl5pPr marL="2095500" indent="-419100">
              <a:spcBef>
                <a:spcPts val="2800"/>
              </a:spcBef>
              <a:buBlip>
                <a:blip r:embed="rId3"/>
              </a:buBlip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图像"/>
          <p:cNvSpPr/>
          <p:nvPr>
            <p:ph type="pic" sz="quarter" idx="13"/>
          </p:nvPr>
        </p:nvSpPr>
        <p:spPr>
          <a:xfrm>
            <a:off x="6719758" y="4990855"/>
            <a:ext cx="5410202" cy="3810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5" name="图像"/>
          <p:cNvSpPr/>
          <p:nvPr>
            <p:ph type="pic" sz="quarter" idx="14"/>
          </p:nvPr>
        </p:nvSpPr>
        <p:spPr>
          <a:xfrm>
            <a:off x="6719758" y="939556"/>
            <a:ext cx="5410202" cy="38100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6" name="图像"/>
          <p:cNvSpPr/>
          <p:nvPr>
            <p:ph type="pic" sz="half" idx="15"/>
          </p:nvPr>
        </p:nvSpPr>
        <p:spPr>
          <a:xfrm>
            <a:off x="979662" y="939800"/>
            <a:ext cx="5499104" cy="7861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400"/>
            </a:lvl1pPr>
            <a:lvl2pPr marL="758190" indent="-275590" algn="ctr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2400"/>
            </a:lvl2pPr>
            <a:lvl3pPr marL="1240790" indent="-275590" algn="ctr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2400"/>
            </a:lvl3pPr>
            <a:lvl4pPr marL="1723390" indent="-275590" algn="ctr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2400"/>
            </a:lvl4pPr>
            <a:lvl5pPr marL="2205990" indent="-275590" algn="ctr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“在此键入引文。”"/>
          <p:cNvSpPr txBox="1"/>
          <p:nvPr>
            <p:ph type="body" sz="quarter" idx="13"/>
          </p:nvPr>
        </p:nvSpPr>
        <p:spPr>
          <a:xfrm>
            <a:off x="1270000" y="4184648"/>
            <a:ext cx="10464800" cy="85090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/>
          <p:nvPr>
            <p:ph type="body" idx="1"/>
          </p:nvPr>
        </p:nvSpPr>
        <p:spPr>
          <a:xfrm>
            <a:off x="1270000" y="825500"/>
            <a:ext cx="10464800" cy="8102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3"/>
              </a:buBlip>
            </a:lvl1pPr>
            <a:lvl2pPr>
              <a:buBlip>
                <a:blip r:embed="rId13"/>
              </a:buBlip>
            </a:lvl2pPr>
            <a:lvl3pPr>
              <a:buBlip>
                <a:blip r:embed="rId13"/>
              </a:buBlip>
            </a:lvl3pPr>
            <a:lvl4pPr>
              <a:buBlip>
                <a:blip r:embed="rId13"/>
              </a:buBlip>
            </a:lvl4pPr>
            <a:lvl5pPr>
              <a:buBlip>
                <a:blip r:embed="rId13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1948462" y="1950720"/>
            <a:ext cx="10403841" cy="66152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600" y="9359899"/>
            <a:ext cx="368301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000" b="1" i="0">
                <a:solidFill>
                  <a:srgbClr val="F3F1DF"/>
                </a:solidFill>
                <a:effectLst>
                  <a:outerShdw blurRad="25400" dist="12700" dir="16200000" rotWithShape="0">
                    <a:srgbClr val="000000">
                      <a:alpha val="80000"/>
                    </a:srgbClr>
                  </a:outerShdw>
                </a:effectLst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0" i="0" u="none" strike="noStrike" cap="none" spc="0" baseline="0">
          <a:ln>
            <a:noFill/>
          </a:ln>
          <a:solidFill>
            <a:srgbClr val="BCB08F"/>
          </a:solidFill>
          <a:effectLst>
            <a:outerShdw blurRad="12700" dist="12700" dir="16200000" rotWithShape="0">
              <a:srgbClr val="000000">
                <a:alpha val="50000"/>
              </a:srgbClr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82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1pPr>
      <a:lvl2pPr marL="965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2pPr>
      <a:lvl3pPr marL="1447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3pPr>
      <a:lvl4pPr marL="1930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4pPr>
      <a:lvl5pPr marL="24130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5pPr>
      <a:lvl6pPr marL="28956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6pPr>
      <a:lvl7pPr marL="33782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7pPr>
      <a:lvl8pPr marL="38608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8pPr>
      <a:lvl9pPr marL="4343400" marR="0" indent="-482600" algn="l" defTabSz="584200" rtl="0" latinLnBrk="0">
        <a:lnSpc>
          <a:spcPct val="120000"/>
        </a:lnSpc>
        <a:spcBef>
          <a:spcPts val="3200"/>
        </a:spcBef>
        <a:spcAft>
          <a:spcPts val="0"/>
        </a:spcAft>
        <a:buClrTx/>
        <a:buSzPct val="50000"/>
        <a:buFontTx/>
        <a:buBlip>
          <a:blip r:embed="rId13"/>
        </a:buBlip>
        <a:defRPr sz="4200" b="0" i="1" u="none" strike="noStrike" cap="none" spc="0" baseline="0">
          <a:ln>
            <a:noFill/>
          </a:ln>
          <a:solidFill>
            <a:srgbClr val="86837F">
              <a:alpha val="80000"/>
            </a:srgbClr>
          </a:solidFill>
          <a:effectLst>
            <a:outerShdw blurRad="25400" dist="12700" dir="5400000" rotWithShape="0">
              <a:srgbClr val="FFFFFF"/>
            </a:outerShdw>
          </a:effectLst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1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12700" dir="16200000" rotWithShape="0">
              <a:srgbClr val="000000">
                <a:alpha val="80000"/>
              </a:srgbClr>
            </a:outerShdw>
          </a:effectLst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AISON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SAISON 2</a:t>
            </a:r>
          </a:p>
        </p:txBody>
      </p:sp>
      <p:sp>
        <p:nvSpPr>
          <p:cNvPr id="111" name="Unité  8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800">
                <a:solidFill>
                  <a:srgbClr val="BCB08F"/>
                </a:solidFill>
                <a:effectLst>
                  <a:outerShdw blurRad="12700" dist="12700" dir="162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Unité  8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7" name="à condition de  只要...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à condition de  只要....</a:t>
            </a:r>
          </a:p>
          <a:p>
            <a:pPr>
              <a:lnSpc>
                <a:spcPct val="100000"/>
              </a:lnSpc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à moins de  除非...</a:t>
            </a:r>
          </a:p>
          <a:p>
            <a:pPr>
              <a:lnSpc>
                <a:spcPct val="100000"/>
              </a:lnSpc>
              <a:buBlip>
                <a:blip r:embed="rId1"/>
              </a:buBlip>
              <a:defRPr sz="3000" i="0">
                <a:solidFill>
                  <a:srgbClr val="000000"/>
                </a:solidFill>
              </a:defRPr>
            </a:pPr>
            <a:r>
              <a:t>A condition de vous lever tôt, vous pourrez terminer ce travail avant midi.</a:t>
            </a:r>
          </a:p>
          <a:p>
            <a:pPr>
              <a:lnSpc>
                <a:spcPct val="100000"/>
              </a:lnSpc>
              <a:buBlip>
                <a:blip r:embed="rId1"/>
              </a:buBlip>
              <a:defRPr sz="3000" i="0">
                <a:solidFill>
                  <a:srgbClr val="000000"/>
                </a:solidFill>
              </a:defRPr>
            </a:pPr>
            <a:r>
              <a:t>On ne peut pas prendre de photos dans ce musée à moins d’avoir une autorisation spéciale. </a:t>
            </a:r>
          </a:p>
        </p:txBody>
      </p:sp>
      <p:sp>
        <p:nvSpPr>
          <p:cNvPr id="158" name="条件 expression de la condition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 sz="4500" b="1" i="0">
                <a:solidFill>
                  <a:srgbClr val="F3F1DF"/>
                </a:solidFill>
                <a:effectLst/>
                <a:latin typeface="+mn-lt"/>
                <a:ea typeface="+mn-ea"/>
                <a:cs typeface="+mn-cs"/>
                <a:sym typeface="Helvetica Neue"/>
              </a:defRPr>
            </a:pPr>
            <a:r>
              <a:t>条件 expression de la condition</a:t>
            </a:r>
            <a:r>
              <a:rPr sz="4200"/>
              <a:t> </a:t>
            </a:r>
            <a:endParaRPr sz="4200"/>
          </a:p>
        </p:txBody>
      </p:sp>
      <p:sp>
        <p:nvSpPr>
          <p:cNvPr id="159" name="+ inf. (+不定式)"/>
          <p:cNvSpPr txBox="1"/>
          <p:nvPr/>
        </p:nvSpPr>
        <p:spPr>
          <a:xfrm>
            <a:off x="1306701" y="2895599"/>
            <a:ext cx="3592069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600" b="1" i="0">
                <a:solidFill>
                  <a:srgbClr val="8F211F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r>
              <a:t>+ inf. (+不定式)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条件 expression de la condition"/>
          <p:cNvSpPr txBox="1"/>
          <p:nvPr>
            <p:ph type="title"/>
          </p:nvPr>
        </p:nvSpPr>
        <p:spPr>
          <a:prstGeom prst="rect">
            <a:avLst/>
          </a:prstGeom>
          <a:solidFill>
            <a:schemeClr val="accent6"/>
          </a:solidFill>
        </p:spPr>
        <p:txBody>
          <a:bodyPr/>
          <a:lstStyle>
            <a:lvl1pPr>
              <a:defRPr sz="4500" b="1">
                <a:solidFill>
                  <a:srgbClr val="F3F1D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条件 expression de la condition </a:t>
            </a:r>
          </a:p>
        </p:txBody>
      </p:sp>
      <p:sp>
        <p:nvSpPr>
          <p:cNvPr id="162" name="en cas de  如果/ 当…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en cas de  如果/ 当…时</a:t>
            </a:r>
          </a:p>
          <a:p>
            <a:pPr>
              <a:buBlip>
                <a:blip r:embed="rId1"/>
              </a:buBlip>
              <a:defRPr sz="3300" i="0">
                <a:solidFill>
                  <a:srgbClr val="000000"/>
                </a:solidFill>
                <a:effectLst/>
              </a:defRPr>
            </a:pPr>
            <a:r>
              <a:t>En cas d’incendie, appelez 119.</a:t>
            </a:r>
          </a:p>
        </p:txBody>
      </p:sp>
      <p:sp>
        <p:nvSpPr>
          <p:cNvPr id="163" name="+ nom (加名词)"/>
          <p:cNvSpPr txBox="1"/>
          <p:nvPr/>
        </p:nvSpPr>
        <p:spPr>
          <a:xfrm>
            <a:off x="1331671" y="3708398"/>
            <a:ext cx="3737458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600" b="1" i="0">
                <a:solidFill>
                  <a:srgbClr val="8F211F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r>
              <a:t>+ nom (加名词)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+ 句子…"/>
          <p:cNvSpPr txBox="1"/>
          <p:nvPr>
            <p:ph type="body" idx="1"/>
          </p:nvPr>
        </p:nvSpPr>
        <p:spPr>
          <a:xfrm>
            <a:off x="1079500" y="25400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  <a:defRPr b="1" i="0">
                <a:solidFill>
                  <a:srgbClr val="8F211F"/>
                </a:solidFill>
              </a:defRPr>
            </a:pPr>
            <a:r>
              <a:t>+ 句子</a:t>
            </a:r>
          </a:p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sinon     否则….</a:t>
            </a:r>
          </a:p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autrement   否则， 不然的话...</a:t>
            </a:r>
          </a:p>
          <a:p>
            <a:pPr>
              <a:buBlip>
                <a:blip r:embed="rId1"/>
              </a:buBlip>
              <a:defRPr sz="3200" i="0">
                <a:solidFill>
                  <a:srgbClr val="000000"/>
                </a:solidFill>
              </a:defRPr>
            </a:pPr>
            <a:r>
              <a:t>Suis-moi de près, sinon on va se perdre dans la foule.</a:t>
            </a:r>
          </a:p>
          <a:p>
            <a:pPr>
              <a:buBlip>
                <a:blip r:embed="rId1"/>
              </a:buBlip>
              <a:defRPr sz="3200" i="0">
                <a:solidFill>
                  <a:srgbClr val="000000"/>
                </a:solidFill>
              </a:defRPr>
            </a:pPr>
            <a:r>
              <a:t>Obéis à son ordre, autrement tu seras puni.</a:t>
            </a:r>
          </a:p>
        </p:txBody>
      </p:sp>
      <p:sp>
        <p:nvSpPr>
          <p:cNvPr id="167" name="条件 expression de la condition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5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条件 expression de la condition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0" name="au lieu de 而不是....…"/>
          <p:cNvSpPr txBox="1"/>
          <p:nvPr>
            <p:ph type="body" idx="1"/>
          </p:nvPr>
        </p:nvSpPr>
        <p:spPr>
          <a:xfrm>
            <a:off x="901700" y="29845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au lieu de 而不是....</a:t>
            </a:r>
          </a:p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avoir beau 徒劳…</a:t>
            </a:r>
          </a:p>
          <a:p>
            <a:pPr>
              <a:buBlip>
                <a:blip r:embed="rId1"/>
              </a:buBlip>
              <a:defRPr sz="3100" i="0">
                <a:solidFill>
                  <a:srgbClr val="000000"/>
                </a:solidFill>
              </a:defRPr>
            </a:pPr>
            <a:r>
              <a:t>Je préfère monter l’escalier au lieu de prendre l’ascenseur.</a:t>
            </a:r>
          </a:p>
          <a:p>
            <a:pPr>
              <a:buBlip>
                <a:blip r:embed="rId1"/>
              </a:buBlip>
              <a:defRPr sz="3100" i="0">
                <a:solidFill>
                  <a:srgbClr val="000000"/>
                </a:solidFill>
              </a:defRPr>
            </a:pPr>
            <a:r>
              <a:t>Elle a beau suivre un régime très strict, elle n’a pas beaucoup maigri.</a:t>
            </a:r>
          </a:p>
        </p:txBody>
      </p:sp>
      <p:sp>
        <p:nvSpPr>
          <p:cNvPr id="171" name="对立 expression de l’opposition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6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对立 expression de l’opposition</a:t>
            </a:r>
          </a:p>
        </p:txBody>
      </p:sp>
      <p:sp>
        <p:nvSpPr>
          <p:cNvPr id="172" name="+ inf. (+不定式)"/>
          <p:cNvSpPr txBox="1"/>
          <p:nvPr/>
        </p:nvSpPr>
        <p:spPr>
          <a:xfrm>
            <a:off x="900301" y="2794000"/>
            <a:ext cx="3592069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600" b="1" i="0">
                <a:solidFill>
                  <a:srgbClr val="8F211F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r>
              <a:t>+ inf. (+不定式)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5" name="+ nom (加名词)…"/>
          <p:cNvSpPr txBox="1"/>
          <p:nvPr>
            <p:ph type="body" idx="1"/>
          </p:nvPr>
        </p:nvSpPr>
        <p:spPr>
          <a:xfrm>
            <a:off x="965200" y="27051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  <a:defRPr b="1" i="0">
                <a:solidFill>
                  <a:srgbClr val="8F211F"/>
                </a:solidFill>
              </a:defRPr>
            </a:pPr>
            <a:r>
              <a:t>+ nom (加名词) </a:t>
            </a:r>
          </a:p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</a:defRPr>
            </a:pPr>
            <a:r>
              <a:t>malgré 尽管，即使</a:t>
            </a:r>
          </a:p>
          <a:p>
            <a:pPr>
              <a:buBlip>
                <a:blip r:embed="rId1"/>
              </a:buBlip>
              <a:defRPr sz="3200" i="0">
                <a:solidFill>
                  <a:srgbClr val="000000"/>
                </a:solidFill>
              </a:defRPr>
            </a:pPr>
            <a:r>
              <a:t>Nous avons acheté la maison malgré le prix élevé.</a:t>
            </a:r>
          </a:p>
          <a:p>
            <a:pPr>
              <a:buBlip>
                <a:blip r:embed="rId1"/>
              </a:buBlip>
              <a:defRPr sz="3200" i="0">
                <a:solidFill>
                  <a:srgbClr val="000000"/>
                </a:solidFill>
              </a:defRPr>
            </a:pPr>
            <a:r>
              <a:t>Il est sorti malgré la pluie.</a:t>
            </a:r>
          </a:p>
        </p:txBody>
      </p:sp>
      <p:sp>
        <p:nvSpPr>
          <p:cNvPr id="176" name="对立 expression de l’opposition"/>
          <p:cNvSpPr/>
          <p:nvPr/>
        </p:nvSpPr>
        <p:spPr>
          <a:xfrm>
            <a:off x="1270000" y="7620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6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对立 expression de l’opposition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</a:t>
            </a:r>
          </a:p>
        </p:txBody>
      </p:sp>
      <p:sp>
        <p:nvSpPr>
          <p:cNvPr id="179" name="Locution 并列连词…"/>
          <p:cNvSpPr txBox="1"/>
          <p:nvPr>
            <p:ph type="body" idx="1"/>
          </p:nvPr>
        </p:nvSpPr>
        <p:spPr>
          <a:xfrm>
            <a:off x="1270000" y="2762843"/>
            <a:ext cx="10464800" cy="5936657"/>
          </a:xfrm>
          <a:prstGeom prst="rect">
            <a:avLst/>
          </a:prstGeom>
        </p:spPr>
        <p:txBody>
          <a:bodyPr/>
          <a:lstStyle/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700" b="1" i="0">
                <a:solidFill>
                  <a:srgbClr val="8F211F"/>
                </a:solidFill>
                <a:effectLst>
                  <a:outerShdw blurRad="25400" dist="9525" dir="5400000" rotWithShape="0">
                    <a:srgbClr val="FFFFFF"/>
                  </a:outerShdw>
                </a:effectLst>
              </a:defRPr>
            </a:pPr>
            <a:r>
              <a:t>Locution 并列连词</a:t>
            </a:r>
          </a:p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800" b="1">
                <a:solidFill>
                  <a:srgbClr val="914607"/>
                </a:solidFill>
                <a:effectLst>
                  <a:outerShdw blurRad="25400" dist="9525" dir="5400000" rotWithShape="0">
                    <a:srgbClr val="FFFFFF"/>
                  </a:outerShdw>
                </a:effectLst>
              </a:defRPr>
            </a:pPr>
            <a:r>
              <a:t>mais, cependant, pourtant, toutefois, néanmoins      </a:t>
            </a:r>
          </a:p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800" b="1">
                <a:solidFill>
                  <a:srgbClr val="914607"/>
                </a:solidFill>
                <a:effectLst>
                  <a:outerShdw blurRad="25400" dist="9525" dir="5400000" rotWithShape="0">
                    <a:srgbClr val="FFFFFF"/>
                  </a:outerShdw>
                </a:effectLst>
              </a:defRPr>
            </a:pPr>
            <a:r>
              <a:t>但是，然而......</a:t>
            </a:r>
          </a:p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800" b="1">
                <a:solidFill>
                  <a:srgbClr val="914607"/>
                </a:solidFill>
                <a:effectLst/>
              </a:defRPr>
            </a:pPr>
            <a:r>
              <a:t>en revanche  相反地... </a:t>
            </a:r>
          </a:p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400" i="0">
                <a:solidFill>
                  <a:srgbClr val="000000"/>
                </a:solidFill>
                <a:effectLst>
                  <a:outerShdw blurRad="25400" dist="9525" dir="5400000" rotWithShape="0">
                    <a:srgbClr val="FFFFFF"/>
                  </a:outerShdw>
                </a:effectLst>
              </a:defRPr>
            </a:pPr>
            <a:r>
              <a:t>C’est un garçon paresseux; toutefois, il est intelligent.</a:t>
            </a:r>
          </a:p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700" i="0">
                <a:solidFill>
                  <a:srgbClr val="000000"/>
                </a:solidFill>
                <a:effectLst>
                  <a:outerShdw blurRad="25400" dist="9525" dir="5400000" rotWithShape="0">
                    <a:srgbClr val="FFFFFF"/>
                  </a:outerShdw>
                </a:effectLst>
              </a:defRPr>
            </a:pPr>
            <a:r>
              <a:t>Malgré tous ses malheurs, il reste néanmoins heureux.</a:t>
            </a:r>
          </a:p>
          <a:p>
            <a:pPr marL="314325" indent="-314325" defTabSz="438150">
              <a:spcBef>
                <a:spcPts val="2100"/>
              </a:spcBef>
              <a:buBlip>
                <a:blip r:embed="rId1"/>
              </a:buBlip>
              <a:defRPr sz="2700" i="0">
                <a:solidFill>
                  <a:srgbClr val="000000"/>
                </a:solidFill>
                <a:effectLst>
                  <a:outerShdw blurRad="25400" dist="9525" dir="5400000" rotWithShape="0">
                    <a:srgbClr val="FFFFFF"/>
                  </a:outerShdw>
                </a:effectLst>
              </a:defRPr>
            </a:pPr>
            <a:r>
              <a:t>Au lycée, j’aimais étudier les mathématiques, en revanche je détestais la littérature.</a:t>
            </a:r>
          </a:p>
        </p:txBody>
      </p:sp>
      <p:sp>
        <p:nvSpPr>
          <p:cNvPr id="180" name="对立 expression de l’opposition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6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对立 expression de l’opposition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lain</a:t>
            </a:r>
          </a:p>
        </p:txBody>
      </p:sp>
      <p:sp>
        <p:nvSpPr>
          <p:cNvPr id="183" name="Locution+indicatif  短语+ 直陈式"/>
          <p:cNvSpPr txBox="1"/>
          <p:nvPr>
            <p:ph type="body" idx="1"/>
          </p:nvPr>
        </p:nvSpPr>
        <p:spPr>
          <a:xfrm>
            <a:off x="990600" y="2618778"/>
            <a:ext cx="11164938" cy="5902922"/>
          </a:xfrm>
          <a:prstGeom prst="rect">
            <a:avLst/>
          </a:prstGeom>
        </p:spPr>
        <p:txBody>
          <a:bodyPr/>
          <a:lstStyle/>
          <a:p>
            <a:pPr marL="356235" indent="-356235" defTabSz="495935">
              <a:spcBef>
                <a:spcPts val="2300"/>
              </a:spcBef>
              <a:buBlip>
                <a:blip r:embed="rId1"/>
              </a:buBlip>
              <a:defRPr sz="3000" b="1" i="0">
                <a:solidFill>
                  <a:srgbClr val="8B152F"/>
                </a:solidFill>
                <a:effectLst>
                  <a:outerShdw blurRad="25400" dist="10795" dir="5400000" rotWithShape="0">
                    <a:srgbClr val="FFFFFF"/>
                  </a:outerShdw>
                </a:effectLst>
              </a:defRPr>
            </a:pPr>
            <a:r>
              <a:t>Locution+indicatif  短语+ 直陈式</a:t>
            </a:r>
          </a:p>
          <a:p>
            <a:pPr marL="356235" indent="-356235" defTabSz="495935">
              <a:lnSpc>
                <a:spcPct val="100000"/>
              </a:lnSpc>
              <a:spcBef>
                <a:spcPts val="2300"/>
              </a:spcBef>
              <a:buBlip>
                <a:blip r:embed="rId1"/>
              </a:buBlip>
              <a:defRPr sz="3000" b="1">
                <a:solidFill>
                  <a:srgbClr val="825A32"/>
                </a:solidFill>
                <a:effectLst>
                  <a:outerShdw blurRad="25400" dist="10795" dir="5400000" rotWithShape="0">
                    <a:srgbClr val="FFFFFF"/>
                  </a:outerShdw>
                </a:effectLst>
              </a:defRPr>
            </a:pPr>
            <a:r>
              <a:t>même si  尽管…</a:t>
            </a:r>
          </a:p>
          <a:p>
            <a:pPr marL="356235" indent="-356235" defTabSz="495935">
              <a:lnSpc>
                <a:spcPct val="100000"/>
              </a:lnSpc>
              <a:spcBef>
                <a:spcPts val="2300"/>
              </a:spcBef>
              <a:buBlip>
                <a:blip r:embed="rId1"/>
              </a:buBlip>
              <a:defRPr sz="3000" b="1">
                <a:solidFill>
                  <a:srgbClr val="825A32"/>
                </a:solidFill>
                <a:effectLst>
                  <a:outerShdw blurRad="25400" dist="10795" dir="5400000" rotWithShape="0">
                    <a:srgbClr val="FFFFFF"/>
                  </a:outerShdw>
                </a:effectLst>
              </a:defRPr>
            </a:pPr>
            <a:r>
              <a:t>tandis que….尽管</a:t>
            </a:r>
          </a:p>
          <a:p>
            <a:pPr marL="356235" indent="-356235" defTabSz="495935">
              <a:lnSpc>
                <a:spcPct val="100000"/>
              </a:lnSpc>
              <a:spcBef>
                <a:spcPts val="2300"/>
              </a:spcBef>
              <a:buBlip>
                <a:blip r:embed="rId1"/>
              </a:buBlip>
              <a:defRPr sz="3000" b="1">
                <a:solidFill>
                  <a:srgbClr val="825A32"/>
                </a:solidFill>
                <a:effectLst>
                  <a:outerShdw blurRad="25400" dist="10795" dir="5400000" rotWithShape="0">
                    <a:srgbClr val="FFFFFF"/>
                  </a:outerShdw>
                </a:effectLst>
              </a:defRPr>
            </a:pPr>
            <a:r>
              <a:t>alors que…然而…却</a:t>
            </a:r>
          </a:p>
          <a:p>
            <a:pPr marL="356235" indent="-356235" defTabSz="495935">
              <a:lnSpc>
                <a:spcPct val="100000"/>
              </a:lnSpc>
              <a:spcBef>
                <a:spcPts val="2300"/>
              </a:spcBef>
              <a:buBlip>
                <a:blip r:embed="rId1"/>
              </a:buBlip>
              <a:defRPr sz="2800" i="0">
                <a:solidFill>
                  <a:srgbClr val="000000"/>
                </a:solidFill>
                <a:effectLst/>
              </a:defRPr>
            </a:pPr>
            <a:r>
              <a:t>Tandis que la femme était occupée à faire le ménage, le mari restait sans rien faire.</a:t>
            </a:r>
          </a:p>
          <a:p>
            <a:pPr marL="356235" indent="-356235" defTabSz="495935">
              <a:lnSpc>
                <a:spcPct val="100000"/>
              </a:lnSpc>
              <a:spcBef>
                <a:spcPts val="2300"/>
              </a:spcBef>
              <a:buBlip>
                <a:blip r:embed="rId1"/>
              </a:buBlip>
              <a:defRPr sz="2800" i="0">
                <a:solidFill>
                  <a:srgbClr val="000000"/>
                </a:solidFill>
                <a:effectLst/>
              </a:defRPr>
            </a:pPr>
            <a:r>
              <a:t>Il est sorti alors que c’était interdit.</a:t>
            </a:r>
          </a:p>
          <a:p>
            <a:pPr marL="356235" indent="-356235" defTabSz="495935">
              <a:lnSpc>
                <a:spcPct val="100000"/>
              </a:lnSpc>
              <a:spcBef>
                <a:spcPts val="2300"/>
              </a:spcBef>
              <a:buBlip>
                <a:blip r:embed="rId1"/>
              </a:buBlip>
              <a:defRPr sz="2800" i="0">
                <a:solidFill>
                  <a:srgbClr val="000000"/>
                </a:solidFill>
                <a:effectLst/>
              </a:defRPr>
            </a:pPr>
            <a:r>
              <a:t>Même si elle s’excuse, je ne lui pardonnerai pas.</a:t>
            </a:r>
          </a:p>
        </p:txBody>
      </p:sp>
      <p:sp>
        <p:nvSpPr>
          <p:cNvPr id="184" name="对立 expression de l’opposition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6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对立 expression de l’opposition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条件式过去时 Le conditionnel pass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900">
                <a:solidFill>
                  <a:srgbClr val="914607"/>
                </a:solidFill>
              </a:defRPr>
            </a:lvl1pPr>
          </a:lstStyle>
          <a:p>
            <a:r>
              <a:t>条件式过去时 Le conditionnel passé</a:t>
            </a:r>
          </a:p>
        </p:txBody>
      </p:sp>
      <p:sp>
        <p:nvSpPr>
          <p:cNvPr id="120" name="1. 构成…"/>
          <p:cNvSpPr txBox="1"/>
          <p:nvPr>
            <p:ph type="body" idx="1"/>
          </p:nvPr>
        </p:nvSpPr>
        <p:spPr>
          <a:xfrm>
            <a:off x="773904" y="2984500"/>
            <a:ext cx="10960898" cy="4700612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  <a:defRPr sz="4400" b="1" i="0">
                <a:solidFill>
                  <a:srgbClr val="323B40"/>
                </a:solidFill>
              </a:defRPr>
            </a:pPr>
            <a:r>
              <a:t>1. 构成</a:t>
            </a:r>
          </a:p>
          <a:p>
            <a:pPr>
              <a:buBlip>
                <a:blip r:embed="rId1"/>
              </a:buBlip>
              <a:defRPr sz="4400" b="1" i="0">
                <a:solidFill>
                  <a:srgbClr val="323B40"/>
                </a:solidFill>
                <a:effectLst/>
              </a:defRPr>
            </a:pPr>
            <a:r>
              <a:t>助动词avoir 或 être 的条件式现在时+动词的过去分词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标题 1"/>
          <p:cNvSpPr txBox="1"/>
          <p:nvPr>
            <p:ph type="title"/>
          </p:nvPr>
        </p:nvSpPr>
        <p:spPr>
          <a:xfrm>
            <a:off x="1317824" y="268288"/>
            <a:ext cx="10464801" cy="1651001"/>
          </a:xfrm>
          <a:prstGeom prst="rect">
            <a:avLst/>
          </a:prstGeom>
        </p:spPr>
        <p:txBody>
          <a:bodyPr/>
          <a:lstStyle/>
          <a:p>
            <a:pPr algn="l">
              <a:defRPr sz="4400">
                <a:solidFill>
                  <a:srgbClr val="002060"/>
                </a:solidFill>
              </a:defRPr>
            </a:pPr>
            <a:r>
              <a:t>2. 用法emploi</a:t>
            </a:r>
          </a:p>
        </p:txBody>
      </p:sp>
      <p:sp>
        <p:nvSpPr>
          <p:cNvPr id="123" name="内容占位符 2"/>
          <p:cNvSpPr txBox="1"/>
          <p:nvPr>
            <p:ph type="body" idx="1"/>
          </p:nvPr>
        </p:nvSpPr>
        <p:spPr>
          <a:xfrm>
            <a:off x="1270000" y="1492424"/>
            <a:ext cx="10464800" cy="7704857"/>
          </a:xfrm>
          <a:prstGeom prst="rect">
            <a:avLst/>
          </a:prstGeom>
        </p:spPr>
        <p:txBody>
          <a:bodyPr/>
          <a:lstStyle/>
          <a:p>
            <a:pPr marL="402590" indent="-402590" defTabSz="560705">
              <a:lnSpc>
                <a:spcPct val="108000"/>
              </a:lnSpc>
              <a:spcBef>
                <a:spcPts val="2600"/>
              </a:spcBef>
              <a:buSzTx/>
              <a:buNone/>
              <a:defRPr sz="2880" b="1" i="0">
                <a:solidFill>
                  <a:srgbClr val="002060"/>
                </a:solidFill>
                <a:effectLst>
                  <a:outerShdw blurRad="24384" dist="12192" dir="5400000" rotWithShape="0">
                    <a:srgbClr val="FFFFFF"/>
                  </a:outerShdw>
                </a:effectLst>
              </a:defRPr>
            </a:pPr>
            <a:r>
              <a:t>1） </a:t>
            </a:r>
            <a:r>
              <a:rPr sz="3455"/>
              <a:t>在主从复合句中使用，表示</a:t>
            </a:r>
            <a:r>
              <a:rPr sz="3455" u="sng">
                <a:solidFill>
                  <a:srgbClr val="C00000"/>
                </a:solidFill>
              </a:rPr>
              <a:t>过去</a:t>
            </a:r>
            <a:r>
              <a:rPr sz="3455"/>
              <a:t>未发生的或无法实现的动作，仅仅</a:t>
            </a:r>
            <a:r>
              <a:rPr sz="3455" u="sng">
                <a:solidFill>
                  <a:srgbClr val="C00000"/>
                </a:solidFill>
              </a:rPr>
              <a:t>是一种假设，常表示遗憾</a:t>
            </a:r>
            <a:r>
              <a:rPr sz="3455"/>
              <a:t>。</a:t>
            </a:r>
            <a:endParaRPr sz="4130"/>
          </a:p>
          <a:p>
            <a:pPr marL="402590" indent="-402590" defTabSz="560705">
              <a:lnSpc>
                <a:spcPct val="108000"/>
              </a:lnSpc>
              <a:spcBef>
                <a:spcPts val="2600"/>
              </a:spcBef>
              <a:buSzTx/>
              <a:buNone/>
              <a:defRPr sz="3360" b="1" i="0">
                <a:solidFill>
                  <a:srgbClr val="C00000"/>
                </a:solidFill>
                <a:effectLst>
                  <a:outerShdw blurRad="24384" dist="12192" dir="5400000" rotWithShape="0">
                    <a:srgbClr val="FFFFFF"/>
                  </a:outerShdw>
                </a:effectLst>
              </a:defRPr>
            </a:pPr>
            <a:r>
              <a:t>从句：si+ plus-que-parfait</a:t>
            </a:r>
            <a:endParaRPr sz="2880"/>
          </a:p>
          <a:p>
            <a:pPr marL="402590" indent="-402590" defTabSz="560705">
              <a:lnSpc>
                <a:spcPct val="108000"/>
              </a:lnSpc>
              <a:spcBef>
                <a:spcPts val="2600"/>
              </a:spcBef>
              <a:buSzTx/>
              <a:buNone/>
              <a:defRPr sz="3360" b="1" i="0">
                <a:solidFill>
                  <a:srgbClr val="C00000"/>
                </a:solidFill>
                <a:effectLst>
                  <a:outerShdw blurRad="24384" dist="12192" dir="5400000" rotWithShape="0">
                    <a:srgbClr val="FFFFFF"/>
                  </a:outerShdw>
                </a:effectLst>
              </a:defRPr>
            </a:pPr>
            <a:r>
              <a:t>主句：条件式过去时</a:t>
            </a:r>
            <a:endParaRPr sz="4030"/>
          </a:p>
          <a:p>
            <a:pPr marL="402590" indent="-402590" defTabSz="560705">
              <a:lnSpc>
                <a:spcPct val="108000"/>
              </a:lnSpc>
              <a:spcBef>
                <a:spcPts val="2600"/>
              </a:spcBef>
              <a:buBlip>
                <a:blip r:embed="rId1"/>
              </a:buBlip>
              <a:defRPr sz="3265" b="1" i="0">
                <a:solidFill>
                  <a:srgbClr val="2A2A2A"/>
                </a:solidFill>
                <a:effectLst>
                  <a:outerShdw blurRad="24384" dist="12192" dir="5400000" rotWithShape="0">
                    <a:srgbClr val="FFFFFF"/>
                  </a:outerShdw>
                </a:effectLst>
              </a:defRPr>
            </a:pPr>
            <a:r>
              <a:t>Si </a:t>
            </a:r>
            <a:r>
              <a:rPr>
                <a:solidFill>
                  <a:srgbClr val="FF0000"/>
                </a:solidFill>
              </a:rPr>
              <a:t>j'avais bien révisé </a:t>
            </a:r>
            <a:r>
              <a:t>avant l'examen</a:t>
            </a:r>
            <a:r>
              <a:rPr>
                <a:solidFill>
                  <a:srgbClr val="FF0000"/>
                </a:solidFill>
              </a:rPr>
              <a:t>, j'aurais obtenu une </a:t>
            </a:r>
            <a:r>
              <a:t>bonne note. 如果我在考试前认真复习，我现在可能会取得一个好成绩</a:t>
            </a:r>
            <a:endParaRPr sz="3935"/>
          </a:p>
          <a:p>
            <a:pPr marL="402590" indent="-402590" defTabSz="560705">
              <a:lnSpc>
                <a:spcPct val="108000"/>
              </a:lnSpc>
              <a:spcBef>
                <a:spcPts val="2600"/>
              </a:spcBef>
              <a:buBlip>
                <a:blip r:embed="rId1"/>
              </a:buBlip>
              <a:defRPr sz="3265" b="1" i="0">
                <a:solidFill>
                  <a:srgbClr val="2A2A2A"/>
                </a:solidFill>
                <a:effectLst>
                  <a:outerShdw blurRad="24384" dist="12192" dir="5400000" rotWithShape="0">
                    <a:srgbClr val="FFFFFF"/>
                  </a:outerShdw>
                </a:effectLst>
              </a:defRPr>
            </a:pPr>
            <a:r>
              <a:t>Si Paul </a:t>
            </a:r>
            <a:r>
              <a:rPr>
                <a:solidFill>
                  <a:srgbClr val="FF0000"/>
                </a:solidFill>
              </a:rPr>
              <a:t>avait su </a:t>
            </a:r>
            <a:r>
              <a:t>que son ami était à Shanghai, il </a:t>
            </a:r>
            <a:r>
              <a:rPr>
                <a:solidFill>
                  <a:srgbClr val="FF0000"/>
                </a:solidFill>
              </a:rPr>
              <a:t>serait allé </a:t>
            </a:r>
            <a:r>
              <a:t>le voir. 如果保罗知道他的朋友在上海，他会去看他的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6" name="文本占位符 2"/>
          <p:cNvSpPr txBox="1"/>
          <p:nvPr>
            <p:ph type="body" idx="1"/>
          </p:nvPr>
        </p:nvSpPr>
        <p:spPr>
          <a:xfrm>
            <a:off x="1245816" y="340295"/>
            <a:ext cx="10464801" cy="8163274"/>
          </a:xfrm>
          <a:prstGeom prst="rect">
            <a:avLst/>
          </a:prstGeom>
        </p:spPr>
        <p:txBody>
          <a:bodyPr/>
          <a:lstStyle/>
          <a:p>
            <a:pPr marL="514350" indent="-514350">
              <a:buSzTx/>
              <a:buNone/>
              <a:defRPr b="1" i="0">
                <a:solidFill>
                  <a:srgbClr val="2A2A2A"/>
                </a:solidFill>
              </a:defRPr>
            </a:pPr>
            <a:r>
              <a:t>2） 表示</a:t>
            </a:r>
            <a:r>
              <a:rPr>
                <a:solidFill>
                  <a:srgbClr val="C00000"/>
                </a:solidFill>
              </a:rPr>
              <a:t>惋惜</a:t>
            </a:r>
            <a:r>
              <a:t>或婉转的</a:t>
            </a:r>
            <a:r>
              <a:rPr>
                <a:solidFill>
                  <a:srgbClr val="C00000"/>
                </a:solidFill>
              </a:rPr>
              <a:t>指责</a:t>
            </a:r>
            <a:endParaRPr>
              <a:solidFill>
                <a:srgbClr val="C00000"/>
              </a:solidFill>
            </a:endParaRPr>
          </a:p>
          <a:p>
            <a:pPr marL="514350" indent="-514350">
              <a:buSzTx/>
              <a:buNone/>
              <a:defRPr b="1" i="0">
                <a:solidFill>
                  <a:srgbClr val="2A2A2A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marL="514350" indent="-514350">
              <a:buSzTx/>
              <a:buNone/>
              <a:defRPr b="1" i="0">
                <a:solidFill>
                  <a:srgbClr val="2A2A2A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Vous auriez dû me prévenir.</a:t>
            </a:r>
          </a:p>
          <a:p>
            <a:pPr marL="514350" indent="-514350">
              <a:buSzTx/>
              <a:buNone/>
              <a:defRPr b="1" i="0">
                <a:solidFill>
                  <a:srgbClr val="2A2A2A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Hoefler Text"/>
                <a:ea typeface="Hoefler Text"/>
                <a:cs typeface="Hoefler Text"/>
                <a:sym typeface="Hoefler Text"/>
              </a:rPr>
              <a:t>您当时真应该通知我</a:t>
            </a:r>
            <a:endParaRPr>
              <a:latin typeface="Hoefler Text"/>
              <a:ea typeface="Hoefler Text"/>
              <a:cs typeface="Hoefler Text"/>
              <a:sym typeface="Hoefler Text"/>
            </a:endParaRPr>
          </a:p>
          <a:p>
            <a:pPr marL="514350" indent="-514350">
              <a:buSzTx/>
              <a:buNone/>
              <a:defRPr b="1" i="0">
                <a:solidFill>
                  <a:srgbClr val="2A2A2A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Votre carte d’indentité n’est plus valable, vous</a:t>
            </a:r>
          </a:p>
          <a:p>
            <a:pPr marL="514350" indent="-514350">
              <a:buSzTx/>
              <a:buNone/>
              <a:defRPr b="1" i="0">
                <a:solidFill>
                  <a:srgbClr val="2A2A2A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auriez dû la faire renouveler depuis longtemps.</a:t>
            </a:r>
            <a:r>
              <a:rPr b="0" i="1">
                <a:solidFill>
                  <a:srgbClr val="86837F">
                    <a:alpha val="80000"/>
                  </a:srgbClr>
                </a:solidFill>
              </a:rPr>
              <a:t> </a:t>
            </a:r>
            <a:endParaRPr b="0" i="1">
              <a:solidFill>
                <a:srgbClr val="86837F">
                  <a:alpha val="80000"/>
                </a:srgbClr>
              </a:solidFill>
            </a:endParaRPr>
          </a:p>
          <a:p>
            <a:pPr marL="514350" indent="-514350">
              <a:buSzTx/>
              <a:buNone/>
              <a:defRPr b="1" i="0">
                <a:solidFill>
                  <a:srgbClr val="2A2A2A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latin typeface="Hoefler Text"/>
                <a:ea typeface="Hoefler Text"/>
                <a:cs typeface="Hoefler Text"/>
                <a:sym typeface="Hoefler Text"/>
              </a:rPr>
              <a:t>您的身份证有效期已过，您早该办理延期手续了。</a:t>
            </a:r>
            <a:endParaRPr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9" name="文本占位符 2"/>
          <p:cNvSpPr txBox="1"/>
          <p:nvPr>
            <p:ph type="body" idx="1"/>
          </p:nvPr>
        </p:nvSpPr>
        <p:spPr>
          <a:xfrm>
            <a:off x="1270000" y="1348408"/>
            <a:ext cx="10464800" cy="7056784"/>
          </a:xfrm>
          <a:prstGeom prst="rect">
            <a:avLst/>
          </a:prstGeom>
        </p:spPr>
        <p:txBody>
          <a:bodyPr/>
          <a:lstStyle/>
          <a:p>
            <a:pPr marL="381635" indent="-381635" defTabSz="531495">
              <a:lnSpc>
                <a:spcPct val="108000"/>
              </a:lnSpc>
              <a:spcBef>
                <a:spcPts val="2500"/>
              </a:spcBef>
              <a:buSzTx/>
              <a:buNone/>
              <a:defRPr sz="3275" b="1" i="0">
                <a:solidFill>
                  <a:srgbClr val="052E65"/>
                </a:solidFill>
                <a:effectLst>
                  <a:outerShdw blurRad="23114" dist="11557" dir="5400000" rotWithShape="0">
                    <a:srgbClr val="FFFFFF"/>
                  </a:outerShdw>
                </a:effectLst>
              </a:defRPr>
            </a:pPr>
            <a:r>
              <a:t>3）条件式过去时用在独立句中表示</a:t>
            </a:r>
            <a:r>
              <a:rPr>
                <a:solidFill>
                  <a:srgbClr val="C00000"/>
                </a:solidFill>
              </a:rPr>
              <a:t>可能已经发生</a:t>
            </a:r>
            <a:r>
              <a:t>的事情,常见于新闻报道。</a:t>
            </a:r>
          </a:p>
          <a:p>
            <a:pPr marL="381635" indent="-381635" defTabSz="531495">
              <a:lnSpc>
                <a:spcPct val="108000"/>
              </a:lnSpc>
              <a:spcBef>
                <a:spcPts val="2500"/>
              </a:spcBef>
              <a:buBlip>
                <a:blip r:embed="rId1"/>
              </a:buBlip>
              <a:defRPr sz="3275" b="1" i="0">
                <a:solidFill>
                  <a:srgbClr val="2A2A2A"/>
                </a:solidFill>
                <a:effectLst>
                  <a:outerShdw blurRad="23114" dist="11557" dir="5400000" rotWithShape="0">
                    <a:srgbClr val="FFFFFF"/>
                  </a:outerShdw>
                </a:effectLst>
              </a:defRPr>
            </a:pPr>
          </a:p>
          <a:p>
            <a:pPr marL="381635" indent="-381635" defTabSz="531495">
              <a:lnSpc>
                <a:spcPct val="108000"/>
              </a:lnSpc>
              <a:spcBef>
                <a:spcPts val="2500"/>
              </a:spcBef>
              <a:buBlip>
                <a:blip r:embed="rId1"/>
              </a:buBlip>
              <a:defRPr sz="3275" b="1" i="0">
                <a:solidFill>
                  <a:srgbClr val="2A2A2A"/>
                </a:solidFill>
                <a:effectLst>
                  <a:outerShdw blurRad="23114" dist="11557" dir="5400000" rotWithShape="0">
                    <a:srgbClr val="FFFFFF"/>
                  </a:outerShdw>
                </a:effectLst>
              </a:defRPr>
            </a:pPr>
            <a:r>
              <a:t>Le président de la République </a:t>
            </a:r>
            <a:r>
              <a:rPr>
                <a:solidFill>
                  <a:srgbClr val="FF0000"/>
                </a:solidFill>
              </a:rPr>
              <a:t>serait arrivé </a:t>
            </a:r>
            <a:r>
              <a:t>en Chine pour la visite amicale. 共和国总统可能已经到达中国进行友好访问。</a:t>
            </a:r>
          </a:p>
          <a:p>
            <a:pPr marL="381635" indent="-381635" defTabSz="531495">
              <a:lnSpc>
                <a:spcPct val="108000"/>
              </a:lnSpc>
              <a:spcBef>
                <a:spcPts val="2500"/>
              </a:spcBef>
              <a:buBlip>
                <a:blip r:embed="rId1"/>
              </a:buBlip>
              <a:defRPr sz="3275" b="1" i="0">
                <a:solidFill>
                  <a:srgbClr val="2A2A2A"/>
                </a:solidFill>
                <a:effectLst>
                  <a:outerShdw blurRad="23114" dist="11557" dir="5400000" rotWithShape="0">
                    <a:srgbClr val="FFFFFF"/>
                  </a:outerShdw>
                </a:effectLst>
              </a:defRPr>
            </a:pPr>
            <a:r>
              <a:t>La conférence de presse </a:t>
            </a:r>
            <a:r>
              <a:rPr>
                <a:solidFill>
                  <a:srgbClr val="FF0000"/>
                </a:solidFill>
              </a:rPr>
              <a:t>aurait eu lieu </a:t>
            </a:r>
            <a:r>
              <a:t>dans la salle de réunion. 新闻发布会可能已经在会议室举行过了。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目的 expression du but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1"/>
          </a:blipFill>
        </p:spPr>
        <p:txBody>
          <a:bodyPr/>
          <a:lstStyle>
            <a:lvl1pPr>
              <a:defRPr sz="4900" b="1">
                <a:solidFill>
                  <a:srgbClr val="F3F1DF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目的 expression du but</a:t>
            </a:r>
          </a:p>
        </p:txBody>
      </p:sp>
      <p:sp>
        <p:nvSpPr>
          <p:cNvPr id="140" name="+ inf. (+不定式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1" i="0">
                <a:solidFill>
                  <a:srgbClr val="8F211F"/>
                </a:solidFill>
              </a:defRPr>
            </a:pPr>
            <a:r>
              <a:t>+ inf. (+不定式)</a:t>
            </a:r>
          </a:p>
          <a:p>
            <a:pPr>
              <a:buBlip>
                <a:blip r:embed="rId2"/>
              </a:buBlip>
              <a:defRPr b="1">
                <a:solidFill>
                  <a:srgbClr val="914607"/>
                </a:solidFill>
              </a:defRPr>
            </a:pPr>
            <a:r>
              <a:t>pour, afin de  为了…</a:t>
            </a:r>
          </a:p>
          <a:p>
            <a:pPr>
              <a:buBlip>
                <a:blip r:embed="rId2"/>
              </a:buBlip>
              <a:defRPr b="1">
                <a:solidFill>
                  <a:srgbClr val="914607"/>
                </a:solidFill>
              </a:defRPr>
            </a:pPr>
            <a:r>
              <a:t>pour ne pas, afin de ne pas  为了不…..</a:t>
            </a:r>
          </a:p>
          <a:p>
            <a:pPr>
              <a:buBlip>
                <a:blip r:embed="rId2"/>
              </a:buBlip>
              <a:defRPr sz="3000" i="0">
                <a:solidFill>
                  <a:srgbClr val="000000"/>
                </a:solidFill>
              </a:defRPr>
            </a:pPr>
            <a:r>
              <a:t>Il  ferme doucement la porte pour ne pas déranger les autres.</a:t>
            </a:r>
          </a:p>
          <a:p>
            <a:pPr>
              <a:buBlip>
                <a:blip r:embed="rId2"/>
              </a:buBlip>
              <a:defRPr sz="3000" i="0">
                <a:solidFill>
                  <a:srgbClr val="000000"/>
                </a:solidFill>
              </a:defRPr>
            </a:pPr>
            <a:r>
              <a:t>Il  a pris un taxi pour ne pas manquer le rendez-vous.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3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</a:p>
        </p:txBody>
      </p:sp>
      <p:sp>
        <p:nvSpPr>
          <p:cNvPr id="144" name="+ inf. (+不定式)…"/>
          <p:cNvSpPr txBox="1"/>
          <p:nvPr/>
        </p:nvSpPr>
        <p:spPr>
          <a:xfrm>
            <a:off x="1270000" y="2984500"/>
            <a:ext cx="10464800" cy="5715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600" b="1" i="0">
                <a:solidFill>
                  <a:srgbClr val="8F211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+ inf. (+不定式)</a:t>
            </a:r>
          </a:p>
          <a:p>
            <a: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600" b="1">
                <a:solidFill>
                  <a:srgbClr val="914607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de peur de , de crainte de   生怕....</a:t>
            </a:r>
          </a:p>
          <a:p>
            <a: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000" i="0">
                <a:solidFill>
                  <a:srgbClr val="000000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Ils sont partis de bonne heure de peur de manquer le train.</a:t>
            </a:r>
          </a:p>
          <a:p>
            <a:pPr marL="419100" indent="-419100" algn="l">
              <a:lnSpc>
                <a:spcPct val="120000"/>
              </a:lnSpc>
              <a:spcBef>
                <a:spcPts val="2800"/>
              </a:spcBef>
              <a:buSzPct val="50000"/>
              <a:buBlip>
                <a:blip r:embed="rId1"/>
              </a:buBlip>
              <a:defRPr sz="3000" i="0">
                <a:solidFill>
                  <a:srgbClr val="000000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Le petit garçon a caché le vase cassé de crainte d’être puni.</a:t>
            </a:r>
          </a:p>
        </p:txBody>
      </p:sp>
      <p:sp>
        <p:nvSpPr>
          <p:cNvPr id="145" name="目的 expression du but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9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目的 expression du but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8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</a:pPr>
          </a:p>
        </p:txBody>
      </p:sp>
      <p:sp>
        <p:nvSpPr>
          <p:cNvPr id="149" name="目的 expression du but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9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目的 expression du but</a:t>
            </a:r>
          </a:p>
        </p:txBody>
      </p:sp>
      <p:sp>
        <p:nvSpPr>
          <p:cNvPr id="150" name="+ inf. (+不定式)…"/>
          <p:cNvSpPr txBox="1"/>
          <p:nvPr/>
        </p:nvSpPr>
        <p:spPr>
          <a:xfrm>
            <a:off x="1270000" y="2857500"/>
            <a:ext cx="10464800" cy="5715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389890" indent="-389890" algn="l" defTabSz="330200">
              <a:lnSpc>
                <a:spcPct val="90000"/>
              </a:lnSpc>
              <a:spcBef>
                <a:spcPts val="2600"/>
              </a:spcBef>
              <a:buSzPct val="50000"/>
              <a:buBlip>
                <a:blip r:embed="rId1"/>
              </a:buBlip>
              <a:defRPr sz="3300" b="1" i="0">
                <a:solidFill>
                  <a:srgbClr val="8F211F"/>
                </a:solidFill>
                <a:effectLst>
                  <a:outerShdw blurRad="25400" dist="11811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+ inf. (+不定式)</a:t>
            </a:r>
          </a:p>
          <a:p>
            <a:pPr marL="389890" indent="-389890" algn="l" defTabSz="330200">
              <a:lnSpc>
                <a:spcPct val="90000"/>
              </a:lnSpc>
              <a:spcBef>
                <a:spcPts val="2600"/>
              </a:spcBef>
              <a:buSzPct val="50000"/>
              <a:buBlip>
                <a:blip r:embed="rId1"/>
              </a:buBlip>
              <a:defRPr sz="3300" b="1">
                <a:solidFill>
                  <a:srgbClr val="914607"/>
                </a:solidFill>
                <a:effectLst>
                  <a:outerShdw blurRad="25400" dist="11811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en vue de  为了</a:t>
            </a:r>
          </a:p>
          <a:p>
            <a:pPr marL="389890" indent="-389890" algn="l" defTabSz="330200">
              <a:lnSpc>
                <a:spcPct val="90000"/>
              </a:lnSpc>
              <a:spcBef>
                <a:spcPts val="2600"/>
              </a:spcBef>
              <a:buSzPct val="50000"/>
              <a:buBlip>
                <a:blip r:embed="rId1"/>
              </a:buBlip>
              <a:defRPr sz="3300" b="1">
                <a:solidFill>
                  <a:srgbClr val="914607"/>
                </a:solidFill>
                <a:effectLst>
                  <a:outerShdw blurRad="25400" dist="11811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de manière à, de façon à  为了/以便…</a:t>
            </a:r>
          </a:p>
          <a:p>
            <a:pPr marL="389890" indent="-389890" algn="l" defTabSz="542925">
              <a:lnSpc>
                <a:spcPct val="90000"/>
              </a:lnSpc>
              <a:spcBef>
                <a:spcPts val="2600"/>
              </a:spcBef>
              <a:buSzPct val="50000"/>
              <a:buBlip>
                <a:blip r:embed="rId1"/>
              </a:buBlip>
              <a:defRPr sz="2700" i="0">
                <a:solidFill>
                  <a:srgbClr val="000000"/>
                </a:solidFill>
                <a:effectLst>
                  <a:outerShdw blurRad="25400" dist="11811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Les ouvriers se sont mise en grève en vue d’obtenir une augmentation de salaire.</a:t>
            </a:r>
          </a:p>
          <a:p>
            <a:pPr marL="389890" indent="-389890" algn="l" defTabSz="542925">
              <a:lnSpc>
                <a:spcPct val="90000"/>
              </a:lnSpc>
              <a:spcBef>
                <a:spcPts val="2600"/>
              </a:spcBef>
              <a:buSzPct val="50000"/>
              <a:buBlip>
                <a:blip r:embed="rId1"/>
              </a:buBlip>
              <a:defRPr sz="2700" i="0">
                <a:solidFill>
                  <a:srgbClr val="000000"/>
                </a:solidFill>
                <a:effectLst>
                  <a:outerShdw blurRad="25400" dist="11811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Le voleur s’est caché dans une cave de manière à ne pas d’être attrapé par la police.</a:t>
            </a:r>
          </a:p>
          <a:p>
            <a:pPr marL="389890" indent="-389890" algn="l" defTabSz="542925">
              <a:lnSpc>
                <a:spcPct val="90000"/>
              </a:lnSpc>
              <a:spcBef>
                <a:spcPts val="2600"/>
              </a:spcBef>
              <a:buSzPct val="50000"/>
              <a:buBlip>
                <a:blip r:embed="rId1"/>
              </a:buBlip>
              <a:defRPr sz="2700" i="0">
                <a:solidFill>
                  <a:srgbClr val="000000"/>
                </a:solidFill>
                <a:effectLst>
                  <a:outerShdw blurRad="25400" dist="11811" dir="5400000" rotWithShape="0">
                    <a:srgbClr val="FFFFFF"/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Il s’est tourné de façon à laisser le docteur examiner ses poumons.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+ nom (加名词)…"/>
          <p:cNvSpPr txBox="1"/>
          <p:nvPr>
            <p:ph type="body" idx="1"/>
          </p:nvPr>
        </p:nvSpPr>
        <p:spPr>
          <a:xfrm>
            <a:off x="1130300" y="2857500"/>
            <a:ext cx="104648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1"/>
              </a:buBlip>
              <a:defRPr b="1" i="0">
                <a:solidFill>
                  <a:srgbClr val="8F211F"/>
                </a:solidFill>
              </a:defRPr>
            </a:pPr>
            <a:r>
              <a:t>+ nom (加名词) </a:t>
            </a:r>
          </a:p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  <a:effectLst/>
              </a:defRPr>
            </a:pPr>
            <a:r>
              <a:t>pour, en vue de 为了</a:t>
            </a:r>
          </a:p>
          <a:p>
            <a:pPr>
              <a:buBlip>
                <a:blip r:embed="rId1"/>
              </a:buBlip>
              <a:defRPr b="1">
                <a:solidFill>
                  <a:srgbClr val="914607"/>
                </a:solidFill>
                <a:effectLst/>
              </a:defRPr>
            </a:pPr>
            <a:r>
              <a:t>de peur de ,de crainte de 生怕</a:t>
            </a:r>
          </a:p>
          <a:p>
            <a:pPr>
              <a:buBlip>
                <a:blip r:embed="rId1"/>
              </a:buBlip>
              <a:defRPr sz="3000" i="0">
                <a:solidFill>
                  <a:srgbClr val="000000"/>
                </a:solidFill>
                <a:effectLst/>
              </a:defRPr>
            </a:pPr>
            <a:r>
              <a:t>Le patron, qui avait fait faillite, a arrangé ses biens en vue d’une vente aux enchères.</a:t>
            </a:r>
          </a:p>
          <a:p>
            <a:pPr>
              <a:buBlip>
                <a:blip r:embed="rId1"/>
              </a:buBlip>
              <a:defRPr sz="3000" i="0">
                <a:solidFill>
                  <a:srgbClr val="000000"/>
                </a:solidFill>
                <a:effectLst/>
              </a:defRPr>
            </a:pPr>
            <a:r>
              <a:t>De crainte d’une erreur, il a refait le calcul.</a:t>
            </a:r>
          </a:p>
        </p:txBody>
      </p:sp>
      <p:sp>
        <p:nvSpPr>
          <p:cNvPr id="154" name="目的 expression du but"/>
          <p:cNvSpPr/>
          <p:nvPr/>
        </p:nvSpPr>
        <p:spPr>
          <a:xfrm>
            <a:off x="1270000" y="749300"/>
            <a:ext cx="10464800" cy="1651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defRPr sz="4900" b="1" i="0">
                <a:solidFill>
                  <a:srgbClr val="F3F1D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r>
              <a:t>目的 expression du but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roccan">
  <a:themeElements>
    <a:clrScheme name="Moroccan">
      <a:dk1>
        <a:srgbClr val="073D86"/>
      </a:dk1>
      <a:lt1>
        <a:srgbClr val="86837F"/>
      </a:lt1>
      <a:dk2>
        <a:srgbClr val="A7A7A7"/>
      </a:dk2>
      <a:lt2>
        <a:srgbClr val="535353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3E86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0" normalizeH="0" baseline="0">
            <a:ln>
              <a:noFill/>
            </a:ln>
            <a:solidFill>
              <a:srgbClr val="86837F"/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0" normalizeH="0" baseline="0">
            <a:ln>
              <a:noFill/>
            </a:ln>
            <a:solidFill>
              <a:srgbClr val="86837F"/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roccan">
  <a:themeElements>
    <a:clrScheme name="Morocc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A4C7"/>
      </a:accent1>
      <a:accent2>
        <a:srgbClr val="3C9B4C"/>
      </a:accent2>
      <a:accent3>
        <a:srgbClr val="E0BF64"/>
      </a:accent3>
      <a:accent4>
        <a:srgbClr val="DE9A51"/>
      </a:accent4>
      <a:accent5>
        <a:srgbClr val="C86464"/>
      </a:accent5>
      <a:accent6>
        <a:srgbClr val="896D9B"/>
      </a:accent6>
      <a:hlink>
        <a:srgbClr val="0000FF"/>
      </a:hlink>
      <a:folHlink>
        <a:srgbClr val="FF00FF"/>
      </a:folHlink>
    </a:clrScheme>
    <a:fontScheme name="Morocca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rocc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3E86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0" normalizeH="0" baseline="0">
            <a:ln>
              <a:noFill/>
            </a:ln>
            <a:solidFill>
              <a:srgbClr val="86837F"/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000" b="0" i="1" u="none" strike="noStrike" cap="none" spc="0" normalizeH="0" baseline="0">
            <a:ln>
              <a:noFill/>
            </a:ln>
            <a:solidFill>
              <a:srgbClr val="86837F"/>
            </a:solidFill>
            <a:effectLst>
              <a:outerShdw blurRad="25400" dist="12700" dir="5400000" rotWithShape="0">
                <a:srgbClr val="FFFFFF"/>
              </a:outerShdw>
            </a:effectLst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WPS 演示</Application>
  <PresentationFormat/>
  <Paragraphs>126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Helvetica</vt:lpstr>
      <vt:lpstr>Palatino</vt:lpstr>
      <vt:lpstr>Helvetica Neue</vt:lpstr>
      <vt:lpstr>Hoefler Text</vt:lpstr>
      <vt:lpstr>微软雅黑</vt:lpstr>
      <vt:lpstr>Arial Unicode MS</vt:lpstr>
      <vt:lpstr>Courier New</vt:lpstr>
      <vt:lpstr>Palatino Linotype</vt:lpstr>
      <vt:lpstr>Moroccan</vt:lpstr>
      <vt:lpstr>SAISON 2</vt:lpstr>
      <vt:lpstr>条件式过去时 Le conditionnel passé</vt:lpstr>
      <vt:lpstr>2. 用法emploi</vt:lpstr>
      <vt:lpstr>PowerPoint 演示文稿</vt:lpstr>
      <vt:lpstr>PowerPoint 演示文稿</vt:lpstr>
      <vt:lpstr>目的 expression du but</vt:lpstr>
      <vt:lpstr>PowerPoint 演示文稿</vt:lpstr>
      <vt:lpstr>PowerPoint 演示文稿</vt:lpstr>
      <vt:lpstr>PowerPoint 演示文稿</vt:lpstr>
      <vt:lpstr>PowerPoint 演示文稿</vt:lpstr>
      <vt:lpstr>条件 expression de la condition </vt:lpstr>
      <vt:lpstr>PowerPoint 演示文稿</vt:lpstr>
      <vt:lpstr>PowerPoint 演示文稿</vt:lpstr>
      <vt:lpstr>PowerPoint 演示文稿</vt:lpstr>
      <vt:lpstr> </vt:lpstr>
      <vt:lpstr>lain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SAISON 2</dc:title>
  <dc:creator/>
  <cp:lastModifiedBy>Administrator</cp:lastModifiedBy>
  <cp:revision>1</cp:revision>
  <dcterms:created xsi:type="dcterms:W3CDTF">2018-05-23T06:19:57Z</dcterms:created>
  <dcterms:modified xsi:type="dcterms:W3CDTF">2018-05-23T06:19:58Z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