
<file path=[Content_Types].xml><?xml version="1.0" encoding="utf-8"?>
<Types xmlns="http://schemas.openxmlformats.org/package/2006/content-types">
  <Default Extension="jpeg" ContentType="image/jpe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61" r:id="rId4"/>
    <p:sldId id="262" r:id="rId5"/>
    <p:sldId id="263" r:id="rId6"/>
    <p:sldId id="264" r:id="rId7"/>
    <p:sldId id="265" r:id="rId8"/>
    <p:sldId id="267" r:id="rId9"/>
    <p:sldId id="275" r:id="rId10"/>
    <p:sldId id="278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-61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17669" y="-26504"/>
            <a:ext cx="12209669" cy="6897754"/>
            <a:chOff x="-17669" y="-26504"/>
            <a:chExt cx="12209669" cy="6897754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 cstate="email"/>
            <a:srcRect t="-386" b="-1"/>
            <a:stretch>
              <a:fillRect/>
            </a:stretch>
          </p:blipFill>
          <p:spPr>
            <a:xfrm>
              <a:off x="-17669" y="-26504"/>
              <a:ext cx="12209669" cy="6884504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3" cstate="email"/>
            <a:srcRect b="-703"/>
            <a:stretch>
              <a:fillRect/>
            </a:stretch>
          </p:blipFill>
          <p:spPr>
            <a:xfrm rot="10800000">
              <a:off x="-1" y="-13253"/>
              <a:ext cx="5989984" cy="6871251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-17669" y="0"/>
              <a:ext cx="12209669" cy="6871250"/>
            </a:xfrm>
            <a:prstGeom prst="rect">
              <a:avLst/>
            </a:prstGeom>
            <a:solidFill>
              <a:srgbClr val="1A67A6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3801441" y="1416845"/>
              <a:ext cx="4351959" cy="4108554"/>
            </a:xfrm>
            <a:prstGeom prst="ellipse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1" name="任意多边形 10"/>
            <p:cNvSpPr/>
            <p:nvPr userDrawn="1"/>
          </p:nvSpPr>
          <p:spPr>
            <a:xfrm>
              <a:off x="3198495" y="3477830"/>
              <a:ext cx="1162963" cy="1900516"/>
            </a:xfrm>
            <a:custGeom>
              <a:avLst/>
              <a:gdLst>
                <a:gd name="connsiteX0" fmla="*/ 2082 w 1161136"/>
                <a:gd name="connsiteY0" fmla="*/ 0 h 1735954"/>
                <a:gd name="connsiteX1" fmla="*/ 212502 w 1161136"/>
                <a:gd name="connsiteY1" fmla="*/ 0 h 1735954"/>
                <a:gd name="connsiteX2" fmla="*/ 210423 w 1161136"/>
                <a:gd name="connsiteY2" fmla="*/ 41759 h 1735954"/>
                <a:gd name="connsiteX3" fmla="*/ 1068588 w 1161136"/>
                <a:gd name="connsiteY3" fmla="*/ 1678924 h 1735954"/>
                <a:gd name="connsiteX4" fmla="*/ 1161136 w 1161136"/>
                <a:gd name="connsiteY4" fmla="*/ 1735954 h 1735954"/>
                <a:gd name="connsiteX5" fmla="*/ 795874 w 1161136"/>
                <a:gd name="connsiteY5" fmla="*/ 1735954 h 1735954"/>
                <a:gd name="connsiteX6" fmla="*/ 784897 w 1161136"/>
                <a:gd name="connsiteY6" fmla="*/ 1727639 h 1735954"/>
                <a:gd name="connsiteX7" fmla="*/ 0 w 1161136"/>
                <a:gd name="connsiteY7" fmla="*/ 41759 h 173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1136" h="1735954">
                  <a:moveTo>
                    <a:pt x="2082" y="0"/>
                  </a:moveTo>
                  <a:lnTo>
                    <a:pt x="212502" y="0"/>
                  </a:lnTo>
                  <a:lnTo>
                    <a:pt x="210423" y="41759"/>
                  </a:lnTo>
                  <a:cubicBezTo>
                    <a:pt x="210423" y="723262"/>
                    <a:pt x="550833" y="1324118"/>
                    <a:pt x="1068588" y="1678924"/>
                  </a:cubicBezTo>
                  <a:lnTo>
                    <a:pt x="1161136" y="1735954"/>
                  </a:lnTo>
                  <a:lnTo>
                    <a:pt x="795874" y="1735954"/>
                  </a:lnTo>
                  <a:lnTo>
                    <a:pt x="784897" y="1727639"/>
                  </a:lnTo>
                  <a:cubicBezTo>
                    <a:pt x="305541" y="1326919"/>
                    <a:pt x="0" y="720482"/>
                    <a:pt x="0" y="4175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4" cstate="email"/>
            <a:stretch>
              <a:fillRect/>
            </a:stretch>
          </p:blipFill>
          <p:spPr>
            <a:xfrm flipH="1">
              <a:off x="7609660" y="3500001"/>
              <a:ext cx="1162405" cy="190560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 rotWithShape="1">
            <a:blip r:embed="rId5" cstate="email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26297" t="22727" r="28803" b="23485"/>
            <a:stretch>
              <a:fillRect/>
            </a:stretch>
          </p:blipFill>
          <p:spPr>
            <a:xfrm>
              <a:off x="3060700" y="1282700"/>
              <a:ext cx="5384800" cy="450850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66800" y="1018800"/>
            <a:ext cx="5018400" cy="4464000"/>
          </a:xfrm>
        </p:spPr>
        <p:txBody>
          <a:bodyPr anchor="b">
            <a:prstTxWarp prst="textArchUp">
              <a:avLst>
                <a:gd name="adj" fmla="val 11017504"/>
              </a:avLst>
            </a:prstTxWarp>
          </a:bodyPr>
          <a:lstStyle>
            <a:lvl1pPr algn="ctr">
              <a:defRPr sz="4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6800" y="4791600"/>
            <a:ext cx="3168000" cy="1090800"/>
          </a:xfrm>
        </p:spPr>
        <p:txBody>
          <a:bodyPr anchor="ctr" anchorCtr="0">
            <a:prstTxWarp prst="textArchDown">
              <a:avLst/>
            </a:prstTxWarp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27050" y="1081088"/>
            <a:ext cx="11096625" cy="5494337"/>
          </a:xfrm>
        </p:spPr>
        <p:txBody>
          <a:bodyPr anchor="ctr"/>
          <a:lstStyle>
            <a:lvl3pPr>
              <a:defRPr sz="2000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179167"/>
            <a:ext cx="11037878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 marL="720090">
              <a:spcBef>
                <a:spcPts val="300"/>
              </a:spcBef>
              <a:spcAft>
                <a:spcPts val="300"/>
              </a:spcAft>
              <a:defRPr/>
            </a:lvl3pPr>
            <a:lvl4pPr marL="1080135">
              <a:spcBef>
                <a:spcPts val="300"/>
              </a:spcBef>
              <a:spcAft>
                <a:spcPts val="300"/>
              </a:spcAft>
              <a:defRPr/>
            </a:lvl4pPr>
            <a:lvl5pPr marL="1440180">
              <a:spcBef>
                <a:spcPts val="300"/>
              </a:spcBef>
              <a:spcAft>
                <a:spcPts val="300"/>
              </a:spcAft>
              <a:defRPr/>
            </a:lvl5pPr>
            <a:lvl6pPr marL="1800225"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5461" y="-1"/>
            <a:ext cx="12213160" cy="6858001"/>
            <a:chOff x="-15461" y="-1"/>
            <a:chExt cx="12213160" cy="6858001"/>
          </a:xfrm>
        </p:grpSpPr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5461" y="-1"/>
              <a:ext cx="12213160" cy="68580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-1"/>
              <a:ext cx="12181683" cy="6858001"/>
            </a:xfrm>
            <a:prstGeom prst="rect">
              <a:avLst/>
            </a:prstGeom>
          </p:spPr>
        </p:pic>
        <p:sp>
          <p:nvSpPr>
            <p:cNvPr id="10" name="矩形 9"/>
            <p:cNvSpPr/>
            <p:nvPr userDrawn="1"/>
          </p:nvSpPr>
          <p:spPr>
            <a:xfrm>
              <a:off x="376156" y="773252"/>
              <a:ext cx="11401777" cy="549321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sz="2400" baseline="0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78000" y="2822400"/>
            <a:ext cx="7412400" cy="1101600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algn="r">
              <a:defRPr sz="4400" b="0" baseline="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11" name="MH_Others_1"/>
          <p:cNvSpPr/>
          <p:nvPr>
            <p:custDataLst>
              <p:tags r:id="rId4"/>
            </p:custDataLst>
          </p:nvPr>
        </p:nvSpPr>
        <p:spPr>
          <a:xfrm>
            <a:off x="8997410" y="1861413"/>
            <a:ext cx="2773676" cy="713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72000" rtlCol="0" anchor="ctr"/>
          <a:lstStyle/>
          <a:p>
            <a:endParaRPr lang="zh-CN" altLang="en-US" sz="6000" spc="50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MH_Number"/>
          <p:cNvSpPr/>
          <p:nvPr>
            <p:custDataLst>
              <p:tags r:id="rId5"/>
            </p:custDataLst>
          </p:nvPr>
        </p:nvSpPr>
        <p:spPr>
          <a:xfrm>
            <a:off x="7907903" y="2822268"/>
            <a:ext cx="1104021" cy="1102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0" rIns="0" bIns="36000" rtlCol="0" anchor="ctr">
            <a:normAutofit/>
          </a:bodyPr>
          <a:lstStyle/>
          <a:p>
            <a:pPr algn="ctr"/>
            <a:endParaRPr lang="zh-CN" altLang="en-US" sz="6000" dirty="0">
              <a:solidFill>
                <a:srgbClr val="FFFFFF"/>
              </a:solidFill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53615" y="170642"/>
            <a:ext cx="11330345" cy="69959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845941" y="1098829"/>
            <a:ext cx="5080000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249895" y="1098829"/>
            <a:ext cx="5094116" cy="5477144"/>
          </a:xfrm>
        </p:spPr>
        <p:txBody>
          <a:bodyPr anchor="ctr"/>
          <a:lstStyle>
            <a:lvl1pPr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/>
            </a:lvl2pPr>
            <a:lvl3pPr>
              <a:spcBef>
                <a:spcPts val="300"/>
              </a:spcBef>
              <a:spcAft>
                <a:spcPts val="300"/>
              </a:spcAft>
              <a:defRPr/>
            </a:lvl3pPr>
            <a:lvl4pPr>
              <a:spcBef>
                <a:spcPts val="300"/>
              </a:spcBef>
              <a:spcAft>
                <a:spcPts val="300"/>
              </a:spcAft>
              <a:defRPr/>
            </a:lvl4pPr>
            <a:lvl5pPr>
              <a:spcBef>
                <a:spcPts val="300"/>
              </a:spcBef>
              <a:spcAft>
                <a:spcPts val="300"/>
              </a:spcAft>
              <a:defRPr/>
            </a:lvl5pPr>
            <a:lvl6pPr>
              <a:spcBef>
                <a:spcPts val="300"/>
              </a:spcBef>
              <a:spcAft>
                <a:spcPts val="300"/>
              </a:spcAft>
              <a:defRPr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5112" y="574700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69490" y="1014056"/>
            <a:ext cx="11253019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971" y="2578608"/>
            <a:ext cx="5157787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33971" y="3224402"/>
            <a:ext cx="5157787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382" y="2578608"/>
            <a:ext cx="5183188" cy="645794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166382" y="3224402"/>
            <a:ext cx="5183188" cy="2865502"/>
          </a:xfrm>
        </p:spPr>
        <p:txBody>
          <a:bodyPr anchor="ctr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935413" y="1042988"/>
            <a:ext cx="4460876" cy="4468812"/>
            <a:chOff x="3935413" y="1042988"/>
            <a:chExt cx="4460876" cy="4468812"/>
          </a:xfrm>
        </p:grpSpPr>
        <p:sp>
          <p:nvSpPr>
            <p:cNvPr id="10" name="任意多边形 9"/>
            <p:cNvSpPr/>
            <p:nvPr userDrawn="1">
              <p:custDataLst>
                <p:tags r:id="rId4"/>
              </p:custDataLst>
            </p:nvPr>
          </p:nvSpPr>
          <p:spPr>
            <a:xfrm flipH="1">
              <a:off x="6164263" y="1836738"/>
              <a:ext cx="2228850" cy="36750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1" name="任意多边形 10"/>
            <p:cNvSpPr/>
            <p:nvPr userDrawn="1">
              <p:custDataLst>
                <p:tags r:id="rId5"/>
              </p:custDataLst>
            </p:nvPr>
          </p:nvSpPr>
          <p:spPr>
            <a:xfrm>
              <a:off x="3935413" y="1042988"/>
              <a:ext cx="2228850" cy="368141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2" name="任意多边形 11"/>
            <p:cNvSpPr/>
            <p:nvPr userDrawn="1">
              <p:custDataLst>
                <p:tags r:id="rId6"/>
              </p:custDataLst>
            </p:nvPr>
          </p:nvSpPr>
          <p:spPr>
            <a:xfrm>
              <a:off x="393541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itchFamily="49" charset="-122"/>
              </a:endParaRPr>
            </a:p>
          </p:txBody>
        </p:sp>
        <p:sp>
          <p:nvSpPr>
            <p:cNvPr id="13" name="任意多边形 12"/>
            <p:cNvSpPr/>
            <p:nvPr userDrawn="1">
              <p:custDataLst>
                <p:tags r:id="rId7"/>
              </p:custDataLst>
            </p:nvPr>
          </p:nvSpPr>
          <p:spPr>
            <a:xfrm flipH="1">
              <a:off x="6164264" y="1049338"/>
              <a:ext cx="2232025" cy="4462462"/>
            </a:xfrm>
            <a:custGeom>
              <a:avLst/>
              <a:gdLst>
                <a:gd name="connsiteX0" fmla="*/ 2231629 w 2231629"/>
                <a:gd name="connsiteY0" fmla="*/ 0 h 4463258"/>
                <a:gd name="connsiteX1" fmla="*/ 2231629 w 2231629"/>
                <a:gd name="connsiteY1" fmla="*/ 4463258 h 4463258"/>
                <a:gd name="connsiteX2" fmla="*/ 0 w 2231629"/>
                <a:gd name="connsiteY2" fmla="*/ 2231629 h 4463258"/>
                <a:gd name="connsiteX3" fmla="*/ 2231629 w 2231629"/>
                <a:gd name="connsiteY3" fmla="*/ 0 h 446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1629" h="4463258">
                  <a:moveTo>
                    <a:pt x="2231629" y="0"/>
                  </a:moveTo>
                  <a:lnTo>
                    <a:pt x="2231629" y="4463258"/>
                  </a:lnTo>
                  <a:lnTo>
                    <a:pt x="0" y="2231629"/>
                  </a:lnTo>
                  <a:lnTo>
                    <a:pt x="22316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Arial" panose="020B0604020202020204" pitchFamily="34" charset="0"/>
                <a:ea typeface="黑体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6800" y="2250000"/>
            <a:ext cx="1569600" cy="1753200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5259600" y="4089600"/>
            <a:ext cx="1818000" cy="435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编辑副标题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81683" cy="68580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6156" y="773252"/>
            <a:ext cx="11401777" cy="54932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hasCustomPrompt="1"/>
          </p:nvPr>
        </p:nvSpPr>
        <p:spPr>
          <a:xfrm>
            <a:off x="875133" y="1152939"/>
            <a:ext cx="4284380" cy="1050233"/>
          </a:xfrm>
        </p:spPr>
        <p:txBody>
          <a:bodyPr anchor="b"/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单击此处编辑标题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354487" y="114113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75133" y="2203172"/>
            <a:ext cx="428437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&#10;文本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46" y="654202"/>
            <a:ext cx="11400508" cy="5706351"/>
          </a:xfrm>
          <a:prstGeom prst="rect">
            <a:avLst/>
          </a:prstGeom>
        </p:spPr>
      </p:pic>
      <p:sp>
        <p:nvSpPr>
          <p:cNvPr id="2" name="KSO_BT1"/>
          <p:cNvSpPr>
            <a:spLocks noGrp="1"/>
          </p:cNvSpPr>
          <p:nvPr>
            <p:ph type="title" orient="vert" hasCustomPrompt="1"/>
          </p:nvPr>
        </p:nvSpPr>
        <p:spPr>
          <a:xfrm>
            <a:off x="10487891" y="896407"/>
            <a:ext cx="1003708" cy="5286095"/>
          </a:xfrm>
        </p:spPr>
        <p:txBody>
          <a:bodyPr vert="eaVert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706582" y="896407"/>
            <a:ext cx="9573491" cy="5286095"/>
          </a:xfrm>
        </p:spPr>
        <p:txBody>
          <a:bodyPr vert="eaVert"/>
          <a:lstStyle>
            <a:lvl2pPr marL="0" marR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chemeClr val="accent2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microsoft.com/office/2007/relationships/hdphoto" Target="../media/hdphoto2.wdp"/><Relationship Id="rId11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5461" y="-1"/>
            <a:ext cx="12213160" cy="6858001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395112" y="996999"/>
            <a:ext cx="11401777" cy="570860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0">
              <a:latin typeface="Arial" panose="020B0604020202020204" pitchFamily="34" charset="0"/>
              <a:ea typeface="黑体" pitchFamily="49" charset="-122"/>
            </a:endParaRP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577061" y="7365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fld id="{7E209CE7-C191-49CB-93DE-563C8614E8C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575973"/>
            <a:ext cx="41148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575973"/>
            <a:ext cx="2743200" cy="23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Arial" panose="020B0604020202020204" pitchFamily="34" charset="0"/>
                <a:ea typeface="黑体" pitchFamily="49" charset="-122"/>
              </a:defRPr>
            </a:lvl1pPr>
          </a:lstStyle>
          <a:p>
            <a:fld id="{B31067DD-7756-4DF3-904A-8F40BA684AA6}" type="slidenum">
              <a:rPr lang="zh-CN" altLang="en-US" smtClean="0"/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66750" y="1024710"/>
            <a:ext cx="10858500" cy="508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bg1"/>
          </a:solidFill>
          <a:effectLst/>
          <a:latin typeface="Arial" panose="020B0604020202020204" pitchFamily="34" charset="0"/>
          <a:ea typeface="黑体" pitchFamily="49" charset="-122"/>
          <a:cs typeface="+mj-cs"/>
        </a:defRPr>
      </a:lvl1pPr>
    </p:titleStyle>
    <p:bodyStyle>
      <a:lvl1pPr marL="357505" indent="-357505" algn="just" defTabSz="914400" rtl="0" eaLnBrk="1" latinLnBrk="0" hangingPunct="1">
        <a:spcBef>
          <a:spcPts val="300"/>
        </a:spcBef>
        <a:spcAft>
          <a:spcPts val="30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 baseline="0">
          <a:solidFill>
            <a:schemeClr val="tx1"/>
          </a:solidFill>
          <a:latin typeface="Arial" panose="020B0604020202020204" pitchFamily="34" charset="0"/>
          <a:ea typeface="黑体" pitchFamily="49" charset="-122"/>
          <a:cs typeface="+mn-cs"/>
        </a:defRPr>
      </a:lvl1pPr>
      <a:lvl2pPr marL="355600" indent="-285750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SzPct val="70000"/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幼圆" panose="02010509060101010101" pitchFamily="49" charset="-122"/>
          <a:ea typeface="黑体" pitchFamily="49" charset="-122"/>
          <a:cs typeface="+mn-cs"/>
        </a:defRPr>
      </a:lvl2pPr>
      <a:lvl3pPr marL="72009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indent="-228600" algn="l" defTabSz="914400" rtl="0" eaLnBrk="1" latinLnBrk="0" hangingPunct="1">
        <a:spcBef>
          <a:spcPts val="30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40067" y="764042"/>
            <a:ext cx="8642985" cy="3192780"/>
          </a:xfrm>
        </p:spPr>
        <p:txBody>
          <a:bodyPr>
            <a:normAutofit/>
          </a:bodyPr>
          <a:lstStyle/>
          <a:p>
            <a:r>
              <a:rPr lang="en-US" altLang="da-DK" sz="6000" dirty="0" smtClean="0">
                <a:latin typeface="+mj-lt"/>
                <a:ea typeface="+mj-ea"/>
              </a:rPr>
              <a:t>SAISON 2</a:t>
            </a:r>
            <a:br>
              <a:rPr lang="en-US" altLang="da-DK" sz="6000" dirty="0" smtClean="0">
                <a:latin typeface="+mj-lt"/>
                <a:ea typeface="+mj-ea"/>
              </a:rPr>
            </a:br>
            <a:endParaRPr lang="en-US" altLang="da-DK" sz="6000" dirty="0" smtClean="0">
              <a:latin typeface="+mj-lt"/>
              <a:ea typeface="+mj-ea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457065" y="5357495"/>
            <a:ext cx="3168015" cy="876300"/>
          </a:xfrm>
        </p:spPr>
        <p:txBody>
          <a:bodyPr/>
          <a:lstStyle/>
          <a:p>
            <a:r>
              <a:rPr lang="en-US" altLang="da-DK" sz="3200" dirty="0" smtClean="0">
                <a:solidFill>
                  <a:schemeClr val="bg1"/>
                </a:solidFill>
                <a:latin typeface="+mn-lt"/>
                <a:ea typeface="+mn-ea"/>
              </a:rPr>
              <a:t>UNITE 2</a:t>
            </a:r>
            <a:endParaRPr lang="en-US" altLang="da-DK" sz="3200" dirty="0" smtClean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algn="just"/>
            <a:r>
              <a:rPr lang="en-US" altLang="zh-CN" sz="3200" smtClean="0">
                <a:latin typeface="+mn-lt"/>
                <a:ea typeface="+mn-ea"/>
              </a:rPr>
              <a:t> </a:t>
            </a:r>
            <a:r>
              <a:rPr lang="en-US" altLang="zh-CN" sz="3200" b="1" smtClean="0">
                <a:latin typeface="+mn-lt"/>
                <a:ea typeface="+mn-ea"/>
              </a:rPr>
              <a:t>réseau  n.m  </a:t>
            </a:r>
            <a:r>
              <a:rPr lang="zh-CN" altLang="en-US" sz="3200" b="1" smtClean="0">
                <a:latin typeface="+mn-lt"/>
                <a:ea typeface="+mn-ea"/>
              </a:rPr>
              <a:t>网，网络</a:t>
            </a:r>
            <a:r>
              <a:rPr lang="zh-CN" altLang="en-US" sz="3200" smtClean="0">
                <a:latin typeface="+mn-lt"/>
                <a:ea typeface="+mn-ea"/>
              </a:rPr>
              <a:t>    </a:t>
            </a:r>
            <a:endParaRPr lang="zh-CN" altLang="en-US" sz="3200" smtClean="0">
              <a:latin typeface="+mn-lt"/>
              <a:ea typeface="+mn-ea"/>
            </a:endParaRPr>
          </a:p>
          <a:p>
            <a:pPr marL="0" indent="0" algn="just">
              <a:buNone/>
            </a:pPr>
            <a:r>
              <a:rPr lang="en-US" altLang="zh-CN" sz="3200" smtClean="0">
                <a:latin typeface="+mn-lt"/>
                <a:ea typeface="+mn-ea"/>
              </a:rPr>
              <a:t>   </a:t>
            </a:r>
            <a:r>
              <a:rPr lang="en-US" altLang="zh-CN" sz="2800" smtClean="0">
                <a:latin typeface="+mn-lt"/>
                <a:ea typeface="+mn-ea"/>
              </a:rPr>
              <a:t> (le </a:t>
            </a:r>
            <a:r>
              <a:rPr lang="en-US" altLang="zh-CN" sz="2800" smtClean="0">
                <a:latin typeface="+mn-lt"/>
                <a:ea typeface="+mn-ea"/>
                <a:sym typeface="+mn-ea"/>
              </a:rPr>
              <a:t>réseau social/  informatique/ électrique/ des chemins de fer)</a:t>
            </a:r>
            <a:endParaRPr lang="en-US" altLang="zh-CN" sz="2800" smtClean="0">
              <a:latin typeface="+mn-lt"/>
              <a:ea typeface="+mn-ea"/>
              <a:sym typeface="+mn-ea"/>
            </a:endParaRPr>
          </a:p>
          <a:p>
            <a:r>
              <a:rPr lang="en-US" altLang="zh-CN" sz="3200" smtClean="0">
                <a:latin typeface="+mn-lt"/>
                <a:ea typeface="+mn-ea"/>
              </a:rPr>
              <a:t> </a:t>
            </a:r>
            <a:r>
              <a:rPr lang="en-US" altLang="zh-CN" sz="3200" b="1" smtClean="0">
                <a:latin typeface="+mn-lt"/>
                <a:ea typeface="+mn-ea"/>
              </a:rPr>
              <a:t>utile   adj. </a:t>
            </a:r>
            <a:r>
              <a:rPr lang="zh-CN" altLang="en-US" sz="3200" b="1" smtClean="0">
                <a:latin typeface="+mn-lt"/>
                <a:ea typeface="+mn-ea"/>
              </a:rPr>
              <a:t>有用的 </a:t>
            </a:r>
            <a:endParaRPr lang="zh-CN" altLang="en-US" sz="3200" b="1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3200" smtClean="0">
                <a:latin typeface="+mn-lt"/>
                <a:ea typeface="+mn-ea"/>
              </a:rPr>
              <a:t>     </a:t>
            </a:r>
            <a:r>
              <a:rPr lang="zh-CN" altLang="en-US" sz="2800" smtClean="0">
                <a:latin typeface="+mn-lt"/>
                <a:ea typeface="+mn-ea"/>
              </a:rPr>
              <a:t>法语很难但很有用</a:t>
            </a:r>
            <a:endParaRPr lang="zh-CN" altLang="en-US" sz="28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3200" smtClean="0">
                <a:latin typeface="+mn-lt"/>
                <a:ea typeface="+mn-ea"/>
              </a:rPr>
              <a:t>     utilité  n.f.</a:t>
            </a:r>
            <a:endParaRPr lang="en-US" altLang="zh-CN" sz="32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3200" smtClean="0">
                <a:latin typeface="+mn-lt"/>
                <a:ea typeface="+mn-ea"/>
              </a:rPr>
              <a:t>     </a:t>
            </a:r>
            <a:r>
              <a:rPr lang="zh-CN" altLang="en-US" sz="2800" smtClean="0">
                <a:latin typeface="+mn-lt"/>
                <a:ea typeface="+mn-ea"/>
              </a:rPr>
              <a:t>药物的作用是治愈疾病</a:t>
            </a:r>
            <a:r>
              <a:rPr lang="en-US" altLang="zh-CN" sz="2800" smtClean="0">
                <a:latin typeface="+mn-lt"/>
                <a:ea typeface="+mn-ea"/>
              </a:rPr>
              <a:t>.</a:t>
            </a:r>
            <a:endParaRPr lang="en-US" altLang="zh-CN" sz="2800" smtClean="0">
              <a:latin typeface="+mn-lt"/>
              <a:ea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4061" y="30616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+mj-lt"/>
                <a:ea typeface="+mj-ea"/>
              </a:rPr>
              <a:t>Vocabulaire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+mj-lt"/>
                <a:ea typeface="+mj-ea"/>
              </a:rPr>
              <a:t>Vocabulaire</a:t>
            </a:r>
            <a:endParaRPr lang="en-US" altLang="zh-CN" dirty="0">
              <a:latin typeface="+mj-lt"/>
              <a:ea typeface="+mj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6750" y="1162050"/>
            <a:ext cx="10858500" cy="5528945"/>
          </a:xfrm>
        </p:spPr>
        <p:txBody>
          <a:bodyPr>
            <a:normAutofit/>
          </a:bodyPr>
          <a:lstStyle/>
          <a:p>
            <a:r>
              <a:rPr lang="en-US" altLang="zh-CN" sz="3200" b="1" smtClean="0">
                <a:latin typeface="+mn-lt"/>
                <a:ea typeface="+mn-ea"/>
              </a:rPr>
              <a:t>cercle n.m. </a:t>
            </a:r>
            <a:r>
              <a:rPr lang="zh-CN" altLang="en-US" sz="3200" b="1" smtClean="0">
                <a:latin typeface="+mn-lt"/>
                <a:ea typeface="+mn-ea"/>
              </a:rPr>
              <a:t>圆圈；（社交）圈子 </a:t>
            </a:r>
            <a:r>
              <a:rPr lang="zh-CN" altLang="en-US" sz="3200" smtClean="0">
                <a:latin typeface="+mn-lt"/>
                <a:ea typeface="+mn-ea"/>
              </a:rPr>
              <a:t>  </a:t>
            </a:r>
            <a:r>
              <a:rPr lang="en-US" altLang="zh-CN" sz="3200" smtClean="0">
                <a:latin typeface="+mn-lt"/>
                <a:ea typeface="+mn-ea"/>
              </a:rPr>
              <a:t>le  cercle d'amis</a:t>
            </a:r>
            <a:endParaRPr lang="en-US" altLang="zh-CN" sz="3200" smtClean="0">
              <a:latin typeface="+mn-lt"/>
              <a:ea typeface="+mn-ea"/>
            </a:endParaRPr>
          </a:p>
          <a:p>
            <a:r>
              <a:rPr lang="en-US" altLang="zh-CN" sz="3200" b="1" smtClean="0">
                <a:latin typeface="+mn-lt"/>
                <a:ea typeface="+mn-ea"/>
              </a:rPr>
              <a:t>relation  n.f. </a:t>
            </a:r>
            <a:r>
              <a:rPr lang="zh-CN" altLang="en-US" sz="3200" b="1" smtClean="0">
                <a:latin typeface="+mn-lt"/>
                <a:ea typeface="+mn-ea"/>
              </a:rPr>
              <a:t>关系    </a:t>
            </a:r>
            <a:r>
              <a:rPr lang="zh-CN" altLang="en-US" sz="3200" smtClean="0">
                <a:latin typeface="+mn-lt"/>
                <a:ea typeface="+mn-ea"/>
              </a:rPr>
              <a:t> </a:t>
            </a:r>
            <a:r>
              <a:rPr lang="en-US" altLang="zh-CN" sz="2800" smtClean="0">
                <a:latin typeface="+mn-lt"/>
                <a:ea typeface="+mn-ea"/>
              </a:rPr>
              <a:t>la relation familiale</a:t>
            </a:r>
            <a:endParaRPr lang="en-US" altLang="zh-CN" sz="28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n-lt"/>
                <a:ea typeface="+mn-ea"/>
              </a:rPr>
              <a:t>     美中关系不断进步         </a:t>
            </a:r>
            <a:endParaRPr lang="en-US" altLang="zh-CN" sz="2800" smtClean="0">
              <a:latin typeface="+mn-lt"/>
              <a:ea typeface="+mn-ea"/>
            </a:endParaRPr>
          </a:p>
          <a:p>
            <a:r>
              <a:rPr lang="en-US" altLang="zh-CN" sz="3200" b="1" smtClean="0">
                <a:latin typeface="+mn-lt"/>
                <a:ea typeface="+mn-ea"/>
              </a:rPr>
              <a:t>virtuel,le  adj. </a:t>
            </a:r>
            <a:r>
              <a:rPr lang="zh-CN" altLang="en-US" sz="3200" b="1" smtClean="0">
                <a:latin typeface="+mn-lt"/>
                <a:ea typeface="+mn-ea"/>
              </a:rPr>
              <a:t>潜在的，虚拟的</a:t>
            </a:r>
            <a:r>
              <a:rPr lang="zh-CN" altLang="en-US" sz="3200" smtClean="0">
                <a:latin typeface="+mn-lt"/>
                <a:ea typeface="+mn-ea"/>
              </a:rPr>
              <a:t>    </a:t>
            </a:r>
            <a:endParaRPr lang="zh-CN" altLang="en-US" sz="32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800" smtClean="0">
                <a:latin typeface="+mn-lt"/>
                <a:ea typeface="+mn-ea"/>
              </a:rPr>
              <a:t>     le monde virtuel     le réseau virtuel</a:t>
            </a:r>
            <a:endParaRPr lang="en-US" altLang="zh-CN" sz="2800" smtClean="0">
              <a:latin typeface="+mn-lt"/>
              <a:ea typeface="+mn-ea"/>
            </a:endParaRPr>
          </a:p>
          <a:p>
            <a:r>
              <a:rPr lang="en-US" altLang="zh-CN" sz="3200" b="1" smtClean="0">
                <a:latin typeface="+mn-lt"/>
                <a:ea typeface="+mn-ea"/>
              </a:rPr>
              <a:t>perdre v. </a:t>
            </a:r>
            <a:r>
              <a:rPr lang="zh-CN" altLang="en-US" sz="3200" b="1" smtClean="0">
                <a:latin typeface="+mn-lt"/>
                <a:ea typeface="+mn-ea"/>
              </a:rPr>
              <a:t>失去，丢失 </a:t>
            </a:r>
            <a:endParaRPr lang="zh-CN" altLang="en-US" sz="3200" b="1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n-lt"/>
                <a:ea typeface="+mn-ea"/>
              </a:rPr>
              <a:t>    </a:t>
            </a:r>
            <a:r>
              <a:rPr lang="en-US" altLang="zh-CN" sz="2800" smtClean="0">
                <a:latin typeface="+mn-lt"/>
                <a:ea typeface="+mn-ea"/>
              </a:rPr>
              <a:t>perdre patience/ courage/ du poids</a:t>
            </a:r>
            <a:endParaRPr lang="en-US" altLang="zh-CN" sz="28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n-lt"/>
                <a:ea typeface="+mn-ea"/>
              </a:rPr>
              <a:t>     我的手机丢了， 你看见它没有？</a:t>
            </a:r>
            <a:endParaRPr lang="zh-CN" altLang="en-US" sz="2800" smtClean="0">
              <a:latin typeface="+mn-lt"/>
              <a:ea typeface="+mn-ea"/>
            </a:endParaRPr>
          </a:p>
          <a:p>
            <a:endParaRPr lang="zh-CN" altLang="en-US" sz="2800" smtClean="0">
              <a:latin typeface="+mn-lt"/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6750" y="1727835"/>
            <a:ext cx="10858500" cy="4381500"/>
          </a:xfrm>
        </p:spPr>
        <p:txBody>
          <a:bodyPr>
            <a:normAutofit lnSpcReduction="10000"/>
          </a:bodyPr>
          <a:lstStyle/>
          <a:p>
            <a:r>
              <a:rPr lang="en-US" altLang="zh-CN" smtClean="0">
                <a:latin typeface="+mn-lt"/>
                <a:ea typeface="+mn-ea"/>
              </a:rPr>
              <a:t> </a:t>
            </a:r>
            <a:r>
              <a:rPr lang="en-US" altLang="zh-CN" sz="3200" b="1" smtClean="0">
                <a:latin typeface="+mn-lt"/>
                <a:ea typeface="+mn-ea"/>
              </a:rPr>
              <a:t>société n.f. </a:t>
            </a:r>
            <a:r>
              <a:rPr lang="zh-CN" altLang="en-US" sz="3200" b="1" smtClean="0">
                <a:latin typeface="+mn-lt"/>
                <a:ea typeface="+mn-ea"/>
              </a:rPr>
              <a:t>社会</a:t>
            </a:r>
            <a:endParaRPr lang="zh-CN" altLang="en-US" sz="3200" b="1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mtClean="0">
                <a:latin typeface="+mn-lt"/>
                <a:ea typeface="+mn-ea"/>
              </a:rPr>
              <a:t>     </a:t>
            </a:r>
            <a:r>
              <a:rPr lang="en-US" altLang="zh-CN" sz="2800" smtClean="0">
                <a:latin typeface="+mn-lt"/>
                <a:ea typeface="+mn-ea"/>
              </a:rPr>
              <a:t>social,e  adj. </a:t>
            </a:r>
            <a:r>
              <a:rPr lang="zh-CN" altLang="en-US" sz="2800" smtClean="0">
                <a:latin typeface="+mn-lt"/>
                <a:ea typeface="+mn-ea"/>
              </a:rPr>
              <a:t>社会的</a:t>
            </a:r>
            <a:endParaRPr lang="zh-CN" altLang="en-US" sz="2800" smtClean="0">
              <a:latin typeface="+mn-lt"/>
              <a:ea typeface="+mn-ea"/>
            </a:endParaRPr>
          </a:p>
          <a:p>
            <a:endParaRPr lang="en-US" altLang="zh-CN" sz="3200" b="1" smtClean="0">
              <a:latin typeface="+mn-lt"/>
              <a:ea typeface="+mn-ea"/>
            </a:endParaRPr>
          </a:p>
          <a:p>
            <a:r>
              <a:rPr lang="en-US" altLang="zh-CN" sz="3200" b="1" smtClean="0">
                <a:latin typeface="+mn-lt"/>
                <a:ea typeface="+mn-ea"/>
              </a:rPr>
              <a:t> servir v. </a:t>
            </a:r>
            <a:r>
              <a:rPr lang="zh-CN" altLang="en-US" sz="3200" b="1" smtClean="0">
                <a:latin typeface="+mn-lt"/>
                <a:ea typeface="+mn-ea"/>
              </a:rPr>
              <a:t>为</a:t>
            </a:r>
            <a:r>
              <a:rPr lang="en-US" altLang="zh-CN" sz="3200" b="1" smtClean="0">
                <a:latin typeface="+mn-lt"/>
                <a:ea typeface="+mn-ea"/>
              </a:rPr>
              <a:t>....</a:t>
            </a:r>
            <a:r>
              <a:rPr lang="zh-CN" altLang="en-US" sz="3200" b="1" smtClean="0">
                <a:latin typeface="+mn-lt"/>
                <a:ea typeface="+mn-ea"/>
              </a:rPr>
              <a:t>服务 </a:t>
            </a:r>
            <a:r>
              <a:rPr lang="zh-CN" altLang="en-US" smtClean="0">
                <a:latin typeface="+mn-lt"/>
                <a:ea typeface="+mn-ea"/>
              </a:rPr>
              <a:t>  </a:t>
            </a:r>
            <a:r>
              <a:rPr lang="en-US" altLang="zh-CN" sz="2800" smtClean="0">
                <a:latin typeface="+mn-lt"/>
                <a:ea typeface="+mn-ea"/>
              </a:rPr>
              <a:t>servir le peuple</a:t>
            </a:r>
            <a:endParaRPr lang="en-US" altLang="zh-CN" sz="28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en-US" altLang="zh-CN" sz="2800" b="1" smtClean="0">
                <a:latin typeface="+mn-lt"/>
                <a:ea typeface="+mn-ea"/>
              </a:rPr>
              <a:t> servir à + inf. </a:t>
            </a:r>
            <a:r>
              <a:rPr lang="zh-CN" altLang="en-US" sz="2800" b="1" smtClean="0">
                <a:latin typeface="+mn-lt"/>
                <a:ea typeface="+mn-ea"/>
              </a:rPr>
              <a:t>用于</a:t>
            </a:r>
            <a:r>
              <a:rPr lang="en-US" altLang="zh-CN" sz="2800" b="1" smtClean="0">
                <a:latin typeface="+mn-lt"/>
                <a:ea typeface="+mn-ea"/>
              </a:rPr>
              <a:t>..... </a:t>
            </a:r>
            <a:endParaRPr lang="en-US" altLang="zh-CN" sz="2800" b="1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800" smtClean="0">
                <a:latin typeface="+mn-lt"/>
                <a:ea typeface="+mn-ea"/>
              </a:rPr>
              <a:t>     </a:t>
            </a:r>
            <a:r>
              <a:rPr lang="zh-CN" altLang="en-US" sz="2800" smtClean="0">
                <a:latin typeface="+mn-lt"/>
                <a:ea typeface="+mn-ea"/>
                <a:sym typeface="+mn-ea"/>
              </a:rPr>
              <a:t>药物是用于治愈疾病的</a:t>
            </a:r>
            <a:r>
              <a:rPr lang="en-US" altLang="zh-CN" sz="2800" smtClean="0">
                <a:latin typeface="+mn-lt"/>
                <a:ea typeface="+mn-ea"/>
                <a:sym typeface="+mn-ea"/>
              </a:rPr>
              <a:t>.</a:t>
            </a:r>
            <a:endParaRPr lang="en-US" altLang="zh-CN" sz="2800" smtClean="0"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800" smtClean="0">
                <a:latin typeface="+mn-lt"/>
                <a:ea typeface="+mn-ea"/>
                <a:sym typeface="+mn-ea"/>
              </a:rPr>
              <a:t>     </a:t>
            </a:r>
            <a:r>
              <a:rPr lang="zh-CN" altLang="en-US" sz="2800" smtClean="0">
                <a:latin typeface="+mn-lt"/>
                <a:ea typeface="+mn-ea"/>
                <a:sym typeface="+mn-ea"/>
              </a:rPr>
              <a:t>这本书是用来学法语的</a:t>
            </a:r>
            <a:r>
              <a:rPr lang="en-US" altLang="zh-CN" sz="2800" smtClean="0">
                <a:latin typeface="+mn-lt"/>
                <a:ea typeface="+mn-ea"/>
                <a:sym typeface="+mn-ea"/>
              </a:rPr>
              <a:t>.</a:t>
            </a:r>
            <a:endParaRPr lang="en-US" altLang="zh-CN" sz="2800" smtClean="0"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800" smtClean="0">
                <a:latin typeface="+mn-lt"/>
                <a:ea typeface="+mn-ea"/>
                <a:sym typeface="+mn-ea"/>
              </a:rPr>
              <a:t>     </a:t>
            </a:r>
            <a:r>
              <a:rPr lang="zh-CN" altLang="en-US" sz="2800" smtClean="0">
                <a:latin typeface="+mn-lt"/>
                <a:ea typeface="+mn-ea"/>
                <a:sym typeface="+mn-ea"/>
              </a:rPr>
              <a:t>这是作什么用的？</a:t>
            </a:r>
            <a:endParaRPr lang="zh-CN" altLang="en-US" sz="2800" smtClean="0">
              <a:latin typeface="+mn-lt"/>
              <a:ea typeface="+mn-ea"/>
              <a:sym typeface="+mn-ea"/>
            </a:endParaRPr>
          </a:p>
          <a:p>
            <a:pPr marL="0" indent="0">
              <a:buNone/>
            </a:pPr>
            <a:r>
              <a:rPr lang="en-US" altLang="zh-CN" sz="2800" smtClean="0">
                <a:latin typeface="+mn-lt"/>
                <a:ea typeface="+mn-ea"/>
              </a:rPr>
              <a:t>  </a:t>
            </a:r>
            <a:endParaRPr lang="en-US" altLang="zh-CN" sz="2800" smtClean="0">
              <a:latin typeface="+mn-lt"/>
              <a:ea typeface="+mn-ea"/>
            </a:endParaRPr>
          </a:p>
          <a:p>
            <a:endParaRPr lang="en-US" altLang="zh-CN" sz="2800" smtClean="0">
              <a:latin typeface="+mn-lt"/>
              <a:ea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4061" y="30616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+mj-lt"/>
                <a:ea typeface="+mj-ea"/>
              </a:rPr>
              <a:t>Vocabulaire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6750" y="1315720"/>
            <a:ext cx="10858500" cy="5022215"/>
          </a:xfrm>
        </p:spPr>
        <p:txBody>
          <a:bodyPr/>
          <a:lstStyle/>
          <a:p>
            <a:r>
              <a:rPr lang="en-US" altLang="zh-CN" sz="3200" b="1" smtClean="0">
                <a:latin typeface="+mn-lt"/>
                <a:ea typeface="+mn-ea"/>
              </a:rPr>
              <a:t>positif,ve </a:t>
            </a:r>
            <a:r>
              <a:rPr lang="zh-CN" altLang="en-US" sz="3200" b="1" smtClean="0">
                <a:latin typeface="+mn-lt"/>
                <a:ea typeface="+mn-ea"/>
              </a:rPr>
              <a:t>积极的</a:t>
            </a:r>
            <a:r>
              <a:rPr lang="en-US" altLang="zh-CN" sz="3200" b="1" smtClean="0">
                <a:latin typeface="+mn-lt"/>
                <a:ea typeface="+mn-ea"/>
              </a:rPr>
              <a:t>  </a:t>
            </a:r>
            <a:endParaRPr lang="en-US" altLang="zh-CN" sz="3200" b="1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mtClean="0">
                <a:latin typeface="+mn-lt"/>
                <a:ea typeface="+mn-ea"/>
              </a:rPr>
              <a:t>    </a:t>
            </a:r>
            <a:r>
              <a:rPr lang="en-US" altLang="zh-CN" sz="2800" smtClean="0">
                <a:latin typeface="+mn-lt"/>
                <a:ea typeface="+mn-ea"/>
              </a:rPr>
              <a:t>négatif,ve </a:t>
            </a:r>
            <a:r>
              <a:rPr lang="zh-CN" altLang="en-US" sz="2800" smtClean="0">
                <a:latin typeface="+mn-lt"/>
                <a:ea typeface="+mn-ea"/>
              </a:rPr>
              <a:t>消极的</a:t>
            </a:r>
            <a:r>
              <a:rPr lang="en-US" altLang="zh-CN" sz="2800" smtClean="0">
                <a:latin typeface="+mn-lt"/>
                <a:ea typeface="+mn-ea"/>
              </a:rPr>
              <a:t> des effets positifs/ </a:t>
            </a:r>
            <a:r>
              <a:rPr lang="en-US" altLang="zh-CN" sz="2800" smtClean="0">
                <a:latin typeface="+mn-lt"/>
                <a:ea typeface="+mn-ea"/>
                <a:sym typeface="+mn-ea"/>
              </a:rPr>
              <a:t>négatifs</a:t>
            </a:r>
            <a:endParaRPr lang="en-US" altLang="zh-CN" sz="2800" smtClean="0">
              <a:latin typeface="+mn-lt"/>
              <a:ea typeface="+mn-ea"/>
              <a:sym typeface="+mn-ea"/>
            </a:endParaRPr>
          </a:p>
          <a:p>
            <a:r>
              <a:rPr lang="en-US" altLang="zh-CN" sz="3200" b="1" smtClean="0">
                <a:latin typeface="+mn-lt"/>
                <a:ea typeface="+mn-ea"/>
              </a:rPr>
              <a:t>difficulté n.f. </a:t>
            </a:r>
            <a:r>
              <a:rPr lang="zh-CN" altLang="en-US" sz="3200" b="1" smtClean="0">
                <a:latin typeface="+mn-lt"/>
                <a:ea typeface="+mn-ea"/>
              </a:rPr>
              <a:t>困难</a:t>
            </a:r>
            <a:endParaRPr lang="zh-CN" altLang="en-US" sz="3200" b="1" smtClean="0">
              <a:latin typeface="+mn-lt"/>
              <a:ea typeface="+mn-ea"/>
            </a:endParaRPr>
          </a:p>
          <a:p>
            <a:r>
              <a:rPr lang="en-US" altLang="zh-CN" sz="3200" b="1" smtClean="0">
                <a:latin typeface="+mn-lt"/>
                <a:ea typeface="+mn-ea"/>
              </a:rPr>
              <a:t>solution n.f.  </a:t>
            </a:r>
            <a:r>
              <a:rPr lang="zh-CN" altLang="en-US" sz="3200" b="1" smtClean="0">
                <a:latin typeface="+mn-lt"/>
                <a:ea typeface="+mn-ea"/>
              </a:rPr>
              <a:t>解决办法</a:t>
            </a:r>
            <a:r>
              <a:rPr lang="zh-CN" altLang="en-US" smtClean="0">
                <a:latin typeface="+mn-lt"/>
                <a:ea typeface="+mn-ea"/>
              </a:rPr>
              <a:t>  </a:t>
            </a:r>
            <a:endParaRPr lang="zh-CN" altLang="en-US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800" smtClean="0">
                <a:latin typeface="+mn-lt"/>
                <a:ea typeface="+mn-ea"/>
              </a:rPr>
              <a:t>    chercher une solution.</a:t>
            </a:r>
            <a:endParaRPr lang="en-US" altLang="zh-CN" sz="28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800" smtClean="0">
                <a:latin typeface="+mn-lt"/>
                <a:ea typeface="+mn-ea"/>
              </a:rPr>
              <a:t>    </a:t>
            </a:r>
            <a:r>
              <a:rPr lang="zh-CN" altLang="en-US" sz="2800" smtClean="0">
                <a:latin typeface="+mn-lt"/>
                <a:ea typeface="+mn-ea"/>
              </a:rPr>
              <a:t>这是唯一的办法</a:t>
            </a:r>
            <a:endParaRPr lang="zh-CN" altLang="en-US" sz="2800" smtClean="0">
              <a:latin typeface="+mn-lt"/>
              <a:ea typeface="+mn-ea"/>
            </a:endParaRPr>
          </a:p>
          <a:p>
            <a:r>
              <a:rPr lang="en-US" altLang="zh-CN" sz="3200" b="1" smtClean="0">
                <a:latin typeface="+mn-lt"/>
                <a:ea typeface="+mn-ea"/>
              </a:rPr>
              <a:t>conseil n.m. </a:t>
            </a:r>
            <a:r>
              <a:rPr lang="zh-CN" altLang="en-US" sz="3200" b="1" smtClean="0">
                <a:latin typeface="+mn-lt"/>
                <a:ea typeface="+mn-ea"/>
              </a:rPr>
              <a:t>建议 </a:t>
            </a:r>
            <a:r>
              <a:rPr lang="zh-CN" altLang="en-US" smtClean="0">
                <a:latin typeface="+mn-lt"/>
                <a:ea typeface="+mn-ea"/>
              </a:rPr>
              <a:t>  </a:t>
            </a:r>
            <a:endParaRPr lang="zh-CN" altLang="en-US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mtClean="0">
                <a:latin typeface="+mn-lt"/>
                <a:ea typeface="+mn-ea"/>
              </a:rPr>
              <a:t>  </a:t>
            </a:r>
            <a:r>
              <a:rPr lang="zh-CN" altLang="en-US" sz="2800" smtClean="0">
                <a:latin typeface="+mn-lt"/>
                <a:ea typeface="+mn-ea"/>
              </a:rPr>
              <a:t>  </a:t>
            </a:r>
            <a:r>
              <a:rPr lang="en-US" altLang="zh-CN" sz="2800" smtClean="0">
                <a:latin typeface="+mn-lt"/>
                <a:ea typeface="+mn-ea"/>
              </a:rPr>
              <a:t>donner des conseils à qn.</a:t>
            </a:r>
            <a:endParaRPr lang="en-US" altLang="zh-CN" sz="280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800" smtClean="0">
                <a:latin typeface="+mn-lt"/>
                <a:ea typeface="+mn-ea"/>
              </a:rPr>
              <a:t>    我们的老师经常给我们一些非常有用的建议</a:t>
            </a:r>
            <a:endParaRPr lang="zh-CN" altLang="en-US" sz="2800" smtClean="0">
              <a:latin typeface="+mn-lt"/>
              <a:ea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4061" y="30616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+mj-lt"/>
                <a:ea typeface="+mj-ea"/>
              </a:rPr>
              <a:t>Vocabulaire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666750" y="1330325"/>
            <a:ext cx="10858500" cy="5146040"/>
          </a:xfrm>
        </p:spPr>
        <p:txBody>
          <a:bodyPr>
            <a:normAutofit lnSpcReduction="10000"/>
          </a:bodyPr>
          <a:lstStyle/>
          <a:p>
            <a:r>
              <a:rPr lang="en-US" altLang="zh-CN" sz="3200" b="1" dirty="0" err="1" smtClean="0">
                <a:latin typeface="+mn-lt"/>
                <a:ea typeface="+mn-ea"/>
              </a:rPr>
              <a:t>équipe</a:t>
            </a:r>
            <a:r>
              <a:rPr lang="en-US" altLang="zh-CN" sz="3200" b="1" dirty="0" smtClean="0">
                <a:latin typeface="+mn-lt"/>
                <a:ea typeface="+mn-ea"/>
              </a:rPr>
              <a:t>   </a:t>
            </a:r>
            <a:r>
              <a:rPr lang="en-US" altLang="zh-CN" sz="3200" b="1" dirty="0" err="1" smtClean="0">
                <a:latin typeface="+mn-lt"/>
                <a:ea typeface="+mn-ea"/>
              </a:rPr>
              <a:t>n.f</a:t>
            </a:r>
            <a:r>
              <a:rPr lang="en-US" altLang="zh-CN" sz="3200" b="1" dirty="0" smtClean="0">
                <a:latin typeface="+mn-lt"/>
                <a:ea typeface="+mn-ea"/>
              </a:rPr>
              <a:t>. </a:t>
            </a:r>
            <a:r>
              <a:rPr lang="zh-CN" altLang="en-US" sz="3200" b="1" dirty="0" smtClean="0">
                <a:latin typeface="+mn-lt"/>
                <a:ea typeface="+mn-ea"/>
              </a:rPr>
              <a:t>队</a:t>
            </a:r>
            <a:r>
              <a:rPr lang="en-US" altLang="zh-CN" sz="3200" b="1" dirty="0" smtClean="0">
                <a:latin typeface="+mn-lt"/>
                <a:ea typeface="+mn-ea"/>
              </a:rPr>
              <a:t> </a:t>
            </a:r>
            <a:endParaRPr lang="en-US" altLang="zh-CN" sz="3200" b="1" dirty="0" smtClean="0">
              <a:latin typeface="+mn-lt"/>
              <a:ea typeface="+mn-ea"/>
            </a:endParaRPr>
          </a:p>
          <a:p>
            <a:r>
              <a:rPr lang="en-US" altLang="zh-CN" sz="3200" b="1" dirty="0" err="1" smtClean="0">
                <a:latin typeface="+mn-lt"/>
                <a:ea typeface="+mn-ea"/>
              </a:rPr>
              <a:t>vue</a:t>
            </a:r>
            <a:r>
              <a:rPr lang="en-US" altLang="zh-CN" sz="3200" b="1" dirty="0" smtClean="0">
                <a:latin typeface="+mn-lt"/>
                <a:ea typeface="+mn-ea"/>
              </a:rPr>
              <a:t>  </a:t>
            </a:r>
            <a:r>
              <a:rPr lang="zh-CN" altLang="en-US" sz="3200" b="1" dirty="0" smtClean="0">
                <a:latin typeface="+mn-lt"/>
                <a:ea typeface="+mn-ea"/>
              </a:rPr>
              <a:t>视力；看见；景色；观点</a:t>
            </a:r>
            <a:endParaRPr lang="zh-CN" altLang="en-US" sz="3200" b="1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n-lt"/>
                <a:ea typeface="+mn-ea"/>
              </a:rPr>
              <a:t>     </a:t>
            </a:r>
            <a:r>
              <a:rPr lang="en-US" altLang="zh-CN" sz="2800" dirty="0" err="1" smtClean="0">
                <a:latin typeface="+mn-lt"/>
                <a:ea typeface="+mn-ea"/>
              </a:rPr>
              <a:t>avoir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une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bonne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vue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à première </a:t>
            </a:r>
            <a:r>
              <a:rPr lang="en-US" altLang="zh-CN" sz="2800" dirty="0" err="1" smtClean="0">
                <a:latin typeface="+mn-lt"/>
                <a:ea typeface="+mn-ea"/>
              </a:rPr>
              <a:t>vue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</a:t>
            </a:r>
            <a:r>
              <a:rPr lang="en-US" altLang="zh-CN" sz="2800" dirty="0" err="1" smtClean="0">
                <a:latin typeface="+mn-lt"/>
                <a:ea typeface="+mn-ea"/>
              </a:rPr>
              <a:t>une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chambre</a:t>
            </a:r>
            <a:r>
              <a:rPr lang="en-US" altLang="zh-CN" sz="2800" dirty="0" smtClean="0">
                <a:latin typeface="+mn-lt"/>
                <a:ea typeface="+mn-ea"/>
              </a:rPr>
              <a:t> avec </a:t>
            </a:r>
            <a:r>
              <a:rPr lang="en-US" altLang="zh-CN" sz="2800" dirty="0" err="1" smtClean="0">
                <a:latin typeface="+mn-lt"/>
                <a:ea typeface="+mn-ea"/>
              </a:rPr>
              <a:t>vue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sur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mer</a:t>
            </a:r>
            <a:endParaRPr lang="en-US" altLang="zh-CN" sz="28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+mn-lt"/>
                <a:ea typeface="+mn-ea"/>
              </a:rPr>
              <a:t>    point de </a:t>
            </a:r>
            <a:r>
              <a:rPr lang="en-US" altLang="zh-CN" sz="2800" dirty="0" err="1" smtClean="0">
                <a:latin typeface="+mn-lt"/>
                <a:ea typeface="+mn-ea"/>
              </a:rPr>
              <a:t>vue</a:t>
            </a:r>
            <a:r>
              <a:rPr lang="en-US" altLang="zh-CN" sz="2800" dirty="0" smtClean="0">
                <a:latin typeface="+mn-lt"/>
                <a:ea typeface="+mn-ea"/>
              </a:rPr>
              <a:t>          </a:t>
            </a:r>
            <a:endParaRPr lang="en-US" altLang="zh-CN" sz="2800" dirty="0" smtClean="0">
              <a:latin typeface="+mn-lt"/>
              <a:ea typeface="+mn-ea"/>
            </a:endParaRPr>
          </a:p>
          <a:p>
            <a:r>
              <a:rPr lang="en-US" altLang="zh-CN" sz="3200" b="1" dirty="0" err="1" smtClean="0">
                <a:latin typeface="+mn-lt"/>
                <a:ea typeface="+mn-ea"/>
              </a:rPr>
              <a:t>propre</a:t>
            </a:r>
            <a:r>
              <a:rPr lang="en-US" altLang="zh-CN" sz="3200" b="1" dirty="0" smtClean="0">
                <a:latin typeface="+mn-lt"/>
                <a:ea typeface="+mn-ea"/>
              </a:rPr>
              <a:t>  adj.</a:t>
            </a:r>
            <a:r>
              <a:rPr lang="zh-CN" altLang="en-US" sz="3200" b="1" dirty="0" smtClean="0">
                <a:latin typeface="+mn-lt"/>
                <a:ea typeface="+mn-ea"/>
              </a:rPr>
              <a:t>自己的  </a:t>
            </a:r>
            <a:r>
              <a:rPr lang="zh-CN" altLang="en-US" dirty="0" smtClean="0">
                <a:latin typeface="+mn-lt"/>
                <a:ea typeface="+mn-ea"/>
              </a:rPr>
              <a:t>    </a:t>
            </a:r>
            <a:endParaRPr lang="zh-CN" altLang="en-US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en-US" altLang="zh-CN" dirty="0" smtClean="0">
                <a:latin typeface="+mn-lt"/>
                <a:ea typeface="+mn-ea"/>
              </a:rPr>
              <a:t>    </a:t>
            </a:r>
            <a:r>
              <a:rPr lang="en-US" altLang="zh-CN" sz="2800" dirty="0" smtClean="0">
                <a:latin typeface="+mn-lt"/>
                <a:ea typeface="+mn-ea"/>
              </a:rPr>
              <a:t>ma </a:t>
            </a:r>
            <a:r>
              <a:rPr lang="en-US" altLang="zh-CN" sz="2800" dirty="0" err="1" smtClean="0">
                <a:latin typeface="+mn-lt"/>
                <a:ea typeface="+mn-ea"/>
              </a:rPr>
              <a:t>propre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en-US" altLang="zh-CN" sz="2800" dirty="0" err="1" smtClean="0">
                <a:latin typeface="+mn-lt"/>
                <a:ea typeface="+mn-ea"/>
              </a:rPr>
              <a:t>voiture</a:t>
            </a:r>
            <a:r>
              <a:rPr lang="en-US" altLang="zh-CN" sz="2800" dirty="0" smtClean="0">
                <a:latin typeface="+mn-lt"/>
                <a:ea typeface="+mn-ea"/>
              </a:rPr>
              <a:t>/ </a:t>
            </a:r>
            <a:r>
              <a:rPr lang="en-US" altLang="zh-CN" sz="2800" dirty="0" err="1" smtClean="0">
                <a:latin typeface="+mn-lt"/>
                <a:ea typeface="+mn-ea"/>
              </a:rPr>
              <a:t>chambre</a:t>
            </a:r>
            <a:endParaRPr lang="en-US" altLang="zh-CN" sz="2800" dirty="0" smtClean="0">
              <a:latin typeface="+mn-lt"/>
              <a:ea typeface="+mn-ea"/>
            </a:endParaRPr>
          </a:p>
          <a:p>
            <a:r>
              <a:rPr lang="en-US" altLang="zh-CN" sz="3200" b="1" dirty="0" err="1" smtClean="0">
                <a:latin typeface="+mn-lt"/>
                <a:ea typeface="+mn-ea"/>
              </a:rPr>
              <a:t>avenir</a:t>
            </a:r>
            <a:r>
              <a:rPr lang="en-US" altLang="zh-CN" sz="3200" b="1" dirty="0" smtClean="0">
                <a:latin typeface="+mn-lt"/>
                <a:ea typeface="+mn-ea"/>
              </a:rPr>
              <a:t> </a:t>
            </a:r>
            <a:r>
              <a:rPr lang="en-US" altLang="zh-CN" sz="3200" b="1" dirty="0" err="1" smtClean="0">
                <a:latin typeface="+mn-lt"/>
                <a:ea typeface="+mn-ea"/>
              </a:rPr>
              <a:t>n.m</a:t>
            </a:r>
            <a:r>
              <a:rPr lang="en-US" altLang="zh-CN" sz="3200" b="1" dirty="0" smtClean="0">
                <a:latin typeface="+mn-lt"/>
                <a:ea typeface="+mn-ea"/>
              </a:rPr>
              <a:t>. </a:t>
            </a:r>
            <a:r>
              <a:rPr lang="zh-CN" altLang="en-US" sz="3200" b="1" dirty="0" smtClean="0">
                <a:latin typeface="+mn-lt"/>
                <a:ea typeface="+mn-ea"/>
              </a:rPr>
              <a:t>未来；前途</a:t>
            </a:r>
            <a:r>
              <a:rPr lang="zh-CN" altLang="en-US" dirty="0" smtClean="0">
                <a:latin typeface="+mn-lt"/>
                <a:ea typeface="+mn-ea"/>
              </a:rPr>
              <a:t>  </a:t>
            </a:r>
            <a:r>
              <a:rPr lang="zh-CN" altLang="en-US" sz="2800" dirty="0" smtClean="0">
                <a:latin typeface="+mn-lt"/>
                <a:ea typeface="+mn-ea"/>
              </a:rPr>
              <a:t>à </a:t>
            </a:r>
            <a:r>
              <a:rPr lang="en-US" altLang="zh-CN" sz="2800" dirty="0" err="1" smtClean="0">
                <a:latin typeface="+mn-lt"/>
                <a:ea typeface="+mn-ea"/>
              </a:rPr>
              <a:t>l'avenir</a:t>
            </a:r>
            <a:r>
              <a:rPr lang="en-US" altLang="zh-CN" sz="2800" dirty="0" smtClean="0">
                <a:latin typeface="+mn-lt"/>
                <a:ea typeface="+mn-ea"/>
              </a:rPr>
              <a:t> </a:t>
            </a:r>
            <a:r>
              <a:rPr lang="zh-CN" altLang="en-US" sz="2800" dirty="0" smtClean="0">
                <a:latin typeface="+mn-lt"/>
                <a:ea typeface="+mn-ea"/>
              </a:rPr>
              <a:t>以后 </a:t>
            </a:r>
            <a:endParaRPr lang="zh-CN" altLang="en-US" sz="2800" dirty="0" smtClean="0">
              <a:latin typeface="+mn-lt"/>
              <a:ea typeface="+mn-ea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+mn-lt"/>
                <a:ea typeface="+mn-ea"/>
              </a:rPr>
              <a:t>   父母们都希望自己的孩子有个好的未来</a:t>
            </a:r>
            <a:r>
              <a:rPr lang="en-US" altLang="zh-CN" sz="2800" dirty="0" smtClean="0">
                <a:latin typeface="+mn-lt"/>
                <a:ea typeface="+mn-ea"/>
              </a:rPr>
              <a:t>.</a:t>
            </a:r>
            <a:endParaRPr lang="en-US" altLang="zh-CN" sz="2800" dirty="0" smtClean="0">
              <a:latin typeface="+mn-lt"/>
              <a:ea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704061" y="306167"/>
            <a:ext cx="11037878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黑体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+mj-lt"/>
                <a:ea typeface="+mj-ea"/>
              </a:rPr>
              <a:t>Vocabulaire</a:t>
            </a:r>
            <a:endParaRPr lang="en-US" altLang="zh-CN" dirty="0">
              <a:latin typeface="+mj-lt"/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l_equip.750"/>
          <p:cNvPicPr>
            <a:picLocks noGrp="1" noChangeAspect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6396355" y="179070"/>
            <a:ext cx="4286885" cy="6231255"/>
          </a:xfrm>
          <a:prstGeom prst="rect">
            <a:avLst/>
          </a:prstGeom>
        </p:spPr>
      </p:pic>
      <p:pic>
        <p:nvPicPr>
          <p:cNvPr id="7" name="图片 6" descr="L'equip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8240" y="207645"/>
            <a:ext cx="4326890" cy="6276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 Faire / Laisser  </a:t>
            </a:r>
            <a:r>
              <a:rPr lang="zh-CN" altLang="en-US"/>
              <a:t>使</a:t>
            </a:r>
            <a:r>
              <a:rPr lang="en-US" altLang="zh-CN"/>
              <a:t>....,</a:t>
            </a:r>
            <a:r>
              <a:rPr lang="zh-CN" altLang="en-US"/>
              <a:t>让</a:t>
            </a:r>
            <a:r>
              <a:rPr lang="en-US" altLang="zh-CN"/>
              <a:t>....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1024890"/>
            <a:ext cx="11179810" cy="50844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b="1">
                <a:solidFill>
                  <a:srgbClr val="C00000"/>
                </a:solidFill>
                <a:latin typeface="+mn-lt"/>
              </a:rPr>
              <a:t>faire + inf.</a:t>
            </a:r>
            <a:r>
              <a:rPr lang="en-US" altLang="zh-CN" sz="2800" b="1">
                <a:solidFill>
                  <a:srgbClr val="C00000"/>
                </a:solidFill>
                <a:latin typeface="+mn-lt"/>
              </a:rPr>
              <a:t> = être responsable d'une action </a:t>
            </a:r>
            <a:r>
              <a:rPr lang="zh-CN" altLang="en-US" sz="2800" b="1">
                <a:solidFill>
                  <a:srgbClr val="C00000"/>
                </a:solidFill>
                <a:latin typeface="+mn-lt"/>
              </a:rPr>
              <a:t>对某个动作负有责任</a:t>
            </a:r>
            <a:endParaRPr lang="zh-CN" altLang="en-US" sz="2800" b="1">
              <a:solidFill>
                <a:srgbClr val="C00000"/>
              </a:solidFill>
              <a:latin typeface="+mn-lt"/>
            </a:endParaRPr>
          </a:p>
          <a:p>
            <a:pPr marL="0" indent="0">
              <a:buNone/>
            </a:pPr>
            <a:r>
              <a:rPr lang="zh-CN" altLang="en-US" sz="2800">
                <a:latin typeface="+mn-lt"/>
              </a:rPr>
              <a:t>    </a:t>
            </a:r>
            <a:r>
              <a:rPr lang="en-US" altLang="zh-CN" sz="2800">
                <a:latin typeface="+mn-lt"/>
              </a:rPr>
              <a:t>Le vent fait avancer le bateau.</a:t>
            </a:r>
            <a:endParaRPr lang="en-US" altLang="zh-CN" sz="2800">
              <a:latin typeface="+mn-lt"/>
            </a:endParaRPr>
          </a:p>
          <a:p>
            <a:pPr marL="0" indent="0">
              <a:buNone/>
            </a:pPr>
            <a:r>
              <a:rPr lang="en-US" altLang="zh-CN" sz="2800">
                <a:latin typeface="+mn-lt"/>
              </a:rPr>
              <a:t>    Hier, le petit Nicolas a fait tomber un verre.</a:t>
            </a:r>
            <a:endParaRPr lang="en-US" altLang="zh-CN" sz="2800">
              <a:latin typeface="+mn-lt"/>
            </a:endParaRPr>
          </a:p>
          <a:p>
            <a:pPr marL="0" indent="0">
              <a:buNone/>
            </a:pPr>
            <a:r>
              <a:rPr lang="en-US" altLang="zh-CN" sz="2800">
                <a:latin typeface="+mn-lt"/>
              </a:rPr>
              <a:t>    </a:t>
            </a:r>
            <a:endParaRPr lang="en-US" altLang="zh-CN" sz="2800">
              <a:latin typeface="+mn-lt"/>
            </a:endParaRPr>
          </a:p>
          <a:p>
            <a:pPr marL="0" indent="0">
              <a:buNone/>
            </a:pPr>
            <a:r>
              <a:rPr lang="en-US" altLang="zh-CN" sz="3200" b="1">
                <a:solidFill>
                  <a:srgbClr val="C00000"/>
                </a:solidFill>
                <a:latin typeface="+mn-lt"/>
              </a:rPr>
              <a:t>laisser + inf.</a:t>
            </a:r>
            <a:r>
              <a:rPr lang="en-US" altLang="zh-CN" sz="280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800" b="1">
                <a:solidFill>
                  <a:srgbClr val="C00000"/>
                </a:solidFill>
                <a:latin typeface="+mn-lt"/>
                <a:sym typeface="+mn-ea"/>
              </a:rPr>
              <a:t>= ne pas empêcher </a:t>
            </a:r>
            <a:r>
              <a:rPr lang="zh-CN" altLang="en-US" sz="2800" b="1">
                <a:solidFill>
                  <a:srgbClr val="C00000"/>
                </a:solidFill>
                <a:latin typeface="+mn-lt"/>
                <a:sym typeface="+mn-ea"/>
              </a:rPr>
              <a:t>不予阻止</a:t>
            </a:r>
            <a:endParaRPr lang="zh-CN" altLang="en-US" sz="2800" b="1">
              <a:solidFill>
                <a:srgbClr val="C00000"/>
              </a:solidFill>
              <a:latin typeface="+mn-lt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+mn-lt"/>
                <a:sym typeface="+mn-ea"/>
              </a:rPr>
              <a:t>    </a:t>
            </a:r>
            <a:r>
              <a:rPr lang="en-US" altLang="zh-CN" sz="2800">
                <a:latin typeface="+mn-lt"/>
                <a:sym typeface="+mn-ea"/>
              </a:rPr>
              <a:t>Laissez dormir le malade; il est très fatiqué.</a:t>
            </a:r>
            <a:endParaRPr lang="en-US" altLang="zh-CN" sz="2800">
              <a:latin typeface="+mn-lt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+mn-lt"/>
                <a:sym typeface="+mn-ea"/>
              </a:rPr>
              <a:t>    </a:t>
            </a:r>
            <a:endParaRPr lang="zh-CN" altLang="en-US" sz="2800">
              <a:latin typeface="+mn-lt"/>
              <a:sym typeface="+mn-ea"/>
            </a:endParaRPr>
          </a:p>
          <a:p>
            <a:pPr marL="0" indent="0">
              <a:buNone/>
            </a:pPr>
            <a:r>
              <a:rPr lang="zh-CN" altLang="en-US" sz="2800" b="1">
                <a:solidFill>
                  <a:schemeClr val="accent2">
                    <a:lumMod val="75000"/>
                  </a:schemeClr>
                </a:solidFill>
                <a:latin typeface="+mn-lt"/>
                <a:sym typeface="+mn-ea"/>
              </a:rPr>
              <a:t>比较： </a:t>
            </a: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sym typeface="+mn-ea"/>
              </a:rPr>
              <a:t>    Je fais jouer les enfants.</a:t>
            </a:r>
            <a:endParaRPr lang="en-US" altLang="zh-CN" sz="2800" b="1">
              <a:solidFill>
                <a:schemeClr val="accent2">
                  <a:lumMod val="75000"/>
                </a:schemeClr>
              </a:solidFill>
              <a:latin typeface="+mn-lt"/>
              <a:sym typeface="+mn-ea"/>
            </a:endParaRPr>
          </a:p>
          <a:p>
            <a:pPr marL="0" indent="0">
              <a:buNone/>
            </a:pPr>
            <a:r>
              <a:rPr lang="en-US" altLang="zh-CN" sz="2800" b="1">
                <a:solidFill>
                  <a:schemeClr val="accent2">
                    <a:lumMod val="75000"/>
                  </a:schemeClr>
                </a:solidFill>
                <a:latin typeface="+mn-lt"/>
                <a:sym typeface="+mn-ea"/>
              </a:rPr>
              <a:t>                Je laisse jouer les enfants.</a:t>
            </a:r>
            <a:endParaRPr lang="en-US" altLang="zh-CN" sz="2800" b="1">
              <a:solidFill>
                <a:schemeClr val="accent2">
                  <a:lumMod val="75000"/>
                </a:schemeClr>
              </a:solidFill>
              <a:latin typeface="+mn-lt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750" y="569844"/>
            <a:ext cx="11034920" cy="553941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 err="1" smtClean="0">
                <a:latin typeface="+mn-lt"/>
              </a:rPr>
              <a:t>Cette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 smtClean="0">
                <a:latin typeface="+mn-lt"/>
              </a:rPr>
              <a:t>le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çon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est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difficile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. Les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étuiants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ont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appris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cette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</a:rPr>
              <a:t>le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çon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hier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Les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livres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ne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sont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pas </a:t>
            </a:r>
            <a:r>
              <a:rPr lang="en-US" altLang="zh-CN" sz="2800" dirty="0" smtClean="0">
                <a:latin typeface="+mn-lt"/>
              </a:rPr>
              <a:t>à </a:t>
            </a:r>
            <a:r>
              <a:rPr lang="en-US" altLang="zh-CN" sz="2800" dirty="0" err="1" smtClean="0">
                <a:latin typeface="+mn-lt"/>
              </a:rPr>
              <a:t>moi</a:t>
            </a:r>
            <a:r>
              <a:rPr lang="en-US" altLang="zh-CN" sz="2800" dirty="0" smtClean="0">
                <a:latin typeface="+mn-lt"/>
              </a:rPr>
              <a:t>. </a:t>
            </a:r>
            <a:r>
              <a:rPr lang="en-US" altLang="zh-CN" sz="2800" dirty="0" err="1" smtClean="0">
                <a:latin typeface="+mn-lt"/>
              </a:rPr>
              <a:t>Vous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 smtClean="0">
                <a:latin typeface="+mn-lt"/>
              </a:rPr>
              <a:t>avez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 smtClean="0">
                <a:latin typeface="+mn-lt"/>
              </a:rPr>
              <a:t>lu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 smtClean="0">
                <a:latin typeface="+mn-lt"/>
              </a:rPr>
              <a:t>ces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 smtClean="0">
                <a:latin typeface="+mn-lt"/>
              </a:rPr>
              <a:t>livres</a:t>
            </a:r>
            <a:r>
              <a:rPr lang="en-US" altLang="zh-CN" sz="2800" dirty="0" smtClean="0">
                <a:latin typeface="+mn-lt"/>
              </a:rPr>
              <a:t> la </a:t>
            </a:r>
            <a:r>
              <a:rPr lang="en-US" altLang="zh-CN" sz="2800" dirty="0" err="1" smtClean="0">
                <a:latin typeface="+mn-lt"/>
              </a:rPr>
              <a:t>semaine</a:t>
            </a:r>
            <a:r>
              <a:rPr lang="en-US" altLang="zh-CN" sz="2800" dirty="0" smtClean="0">
                <a:latin typeface="+mn-lt"/>
              </a:rPr>
              <a:t> </a:t>
            </a:r>
            <a:r>
              <a:rPr lang="en-US" altLang="zh-CN" sz="2800" dirty="0" err="1" smtClean="0">
                <a:latin typeface="+mn-lt"/>
              </a:rPr>
              <a:t>derni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ère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.</a:t>
            </a: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endParaRPr lang="en-US" altLang="zh-CN" sz="2800" dirty="0" smtClean="0">
              <a:latin typeface="+mn-lt"/>
              <a:ea typeface="宋体" panose="02010600030101010101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Le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garçon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a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perdu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la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guitare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. Son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père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vient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de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lui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offrir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cette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altLang="zh-CN" sz="2800" dirty="0" err="1" smtClean="0">
                <a:latin typeface="+mn-lt"/>
                <a:ea typeface="宋体" panose="02010600030101010101" pitchFamily="2" charset="-122"/>
              </a:rPr>
              <a:t>guitare</a:t>
            </a:r>
            <a:r>
              <a:rPr lang="en-US" altLang="zh-CN" sz="2800" dirty="0" smtClean="0">
                <a:latin typeface="+mn-lt"/>
                <a:ea typeface="宋体" panose="02010600030101010101" pitchFamily="2" charset="-122"/>
              </a:rPr>
              <a:t>.</a:t>
            </a: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50923180313"/>
  <p:tag name="MH_LIBRARY" val="CONTENTS"/>
  <p:tag name="MH_TYPE" val="OTHERS"/>
  <p:tag name="ID" val="547126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2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5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MH" val="20150923180313"/>
  <p:tag name="MH_LIBRARY" val="CONTENTS"/>
  <p:tag name="MH_TYPE" val="NUMBER"/>
  <p:tag name="ID" val="547126"/>
  <p:tag name="MH_ORDER" val="NUMBER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1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f"/>
  <p:tag name="KSO_WM_UNIT_INDEX" val="1"/>
  <p:tag name="KSO_WM_UNIT_ID" val="custom160107_2*f*1"/>
  <p:tag name="KSO_WM_UNIT_CLEAR" val="1"/>
  <p:tag name="KSO_WM_UNIT_LAYERLEVEL" val="1"/>
  <p:tag name="KSO_WM_UNIT_VALUE" val="455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2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4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2"/>
  <p:tag name="KSO_WM_SLIDE_INDEX" val="2"/>
  <p:tag name="KSO_WM_SLIDE_ITEM_CNT" val="2"/>
  <p:tag name="KSO_WM_SLIDE_LAYOUT" val="a_f"/>
  <p:tag name="KSO_WM_SLIDE_LAYOUT_CNT" val="1_1"/>
  <p:tag name="KSO_WM_SLIDE_TYPE" val="text"/>
  <p:tag name="KSO_WM_BEAUTIFY_FLAG" val="#wm#"/>
  <p:tag name="KSO_WM_SLIDE_POSITION" val="52*81"/>
  <p:tag name="KSO_WM_SLIDE_SIZE" val="855*400"/>
</p:tagLst>
</file>

<file path=ppt/tags/tag25.xml><?xml version="1.0" encoding="utf-8"?>
<p:tagLst xmlns:p="http://schemas.openxmlformats.org/presentationml/2006/main">
  <p:tag name="KSO_WM_TEMPLATE_CATEGORY" val="custom"/>
  <p:tag name="KSO_WM_TEMPLATE_INDEX" val="160107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107"/>
</p:tagLst>
</file>

<file path=ppt/tags/tag3.xml><?xml version="1.0" encoding="utf-8"?>
<p:tagLst xmlns:p="http://schemas.openxmlformats.org/presentationml/2006/main">
  <p:tag name="MH" val="20151014092127"/>
  <p:tag name="MH_LIBRARY" val="GRAPHIC"/>
  <p:tag name="MH_ORDER" val="Freeform 36"/>
</p:tagLst>
</file>

<file path=ppt/tags/tag4.xml><?xml version="1.0" encoding="utf-8"?>
<p:tagLst xmlns:p="http://schemas.openxmlformats.org/presentationml/2006/main">
  <p:tag name="MH" val="20151014092127"/>
  <p:tag name="MH_LIBRARY" val="GRAPHIC"/>
  <p:tag name="MH_ORDER" val="Freeform 34"/>
</p:tagLst>
</file>

<file path=ppt/tags/tag5.xml><?xml version="1.0" encoding="utf-8"?>
<p:tagLst xmlns:p="http://schemas.openxmlformats.org/presentationml/2006/main">
  <p:tag name="MH" val="20151014092127"/>
  <p:tag name="MH_LIBRARY" val="GRAPHIC"/>
  <p:tag name="MH_ORDER" val="Freeform 35"/>
</p:tagLst>
</file>

<file path=ppt/tags/tag6.xml><?xml version="1.0" encoding="utf-8"?>
<p:tagLst xmlns:p="http://schemas.openxmlformats.org/presentationml/2006/main">
  <p:tag name="MH" val="20151014092127"/>
  <p:tag name="MH_LIBRARY" val="GRAPHIC"/>
  <p:tag name="MH_ORDER" val="Freeform 38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a"/>
  <p:tag name="KSO_WM_UNIT_INDEX" val="1"/>
  <p:tag name="KSO_WM_UNIT_ID" val="custom160107_1*a*1"/>
  <p:tag name="KSO_WM_UNIT_CLEAR" val="1"/>
  <p:tag name="KSO_WM_UNIT_LAYERLEVEL" val="1"/>
  <p:tag name="KSO_WM_UNIT_VALUE" val="63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07"/>
  <p:tag name="KSO_WM_UNIT_TYPE" val="b"/>
  <p:tag name="KSO_WM_UNIT_INDEX" val="1"/>
  <p:tag name="KSO_WM_UNIT_ID" val="custom160107_1*b*1"/>
  <p:tag name="KSO_WM_UNIT_CLEAR" val="1"/>
  <p:tag name="KSO_WM_UNIT_LAYERLEVEL" val="1"/>
  <p:tag name="KSO_WM_UNIT_VALUE" val="3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p="http://schemas.openxmlformats.org/presentationml/2006/main">
  <p:tag name="KSO_WM_TEMPLATE_CATEGORY" val="custom"/>
  <p:tag name="KSO_WM_TEMPLATE_INDEX" val="160107"/>
  <p:tag name="KSO_WM_TAG_VERSION" val="1.0"/>
  <p:tag name="KSO_WM_SLIDE_ID" val="custom16010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  <p:tag name="KSO_WM_TEMPLATE_THUMBS_INDEX" val="1、3、8、14、18、23、24、25"/>
</p:tagLst>
</file>

<file path=ppt/theme/theme1.xml><?xml version="1.0" encoding="utf-8"?>
<a:theme xmlns:a="http://schemas.openxmlformats.org/drawingml/2006/main" name="1_A000120140530A99PPBG">
  <a:themeElements>
    <a:clrScheme name="自定义 679">
      <a:dk1>
        <a:srgbClr val="55595B"/>
      </a:dk1>
      <a:lt1>
        <a:srgbClr val="FFFFFF"/>
      </a:lt1>
      <a:dk2>
        <a:srgbClr val="55595B"/>
      </a:dk2>
      <a:lt2>
        <a:srgbClr val="FFFFFF"/>
      </a:lt2>
      <a:accent1>
        <a:srgbClr val="00B0F0"/>
      </a:accent1>
      <a:accent2>
        <a:srgbClr val="4868A2"/>
      </a:accent2>
      <a:accent3>
        <a:srgbClr val="59A47D"/>
      </a:accent3>
      <a:accent4>
        <a:srgbClr val="8B7FBF"/>
      </a:accent4>
      <a:accent5>
        <a:srgbClr val="A67E59"/>
      </a:accent5>
      <a:accent6>
        <a:srgbClr val="EA4D4D"/>
      </a:accent6>
      <a:hlink>
        <a:srgbClr val="00B0F0"/>
      </a:hlink>
      <a:folHlink>
        <a:srgbClr val="AFB2B4"/>
      </a:folHlink>
    </a:clrScheme>
    <a:fontScheme name="自定义 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WPS 演示</Application>
  <PresentationFormat>自定义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黑体</vt:lpstr>
      <vt:lpstr>幼圆</vt:lpstr>
      <vt:lpstr>Times New Roman</vt:lpstr>
      <vt:lpstr>Arial Unicode MS</vt:lpstr>
      <vt:lpstr>Calibri</vt:lpstr>
      <vt:lpstr>1_A000120140530A99PPBG</vt:lpstr>
      <vt:lpstr>SAISON 2 </vt:lpstr>
      <vt:lpstr>PowerPoint 演示文稿</vt:lpstr>
      <vt:lpstr>Vocabulaire</vt:lpstr>
      <vt:lpstr>PowerPoint 演示文稿</vt:lpstr>
      <vt:lpstr>PowerPoint 演示文稿</vt:lpstr>
      <vt:lpstr>PowerPoint 演示文稿</vt:lpstr>
      <vt:lpstr>PowerPoint 演示文稿</vt:lpstr>
      <vt:lpstr> Faire / Laisser  使....,让....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2017-12-26T07:28:00Z</dcterms:created>
  <dcterms:modified xsi:type="dcterms:W3CDTF">2018-05-23T05:59:11Z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