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8" r:id="rId4"/>
    <p:sldId id="339" r:id="rId5"/>
    <p:sldId id="340" r:id="rId6"/>
    <p:sldId id="257" r:id="rId7"/>
    <p:sldId id="258" r:id="rId8"/>
    <p:sldId id="259" r:id="rId9"/>
    <p:sldId id="260" r:id="rId10"/>
    <p:sldId id="266" r:id="rId11"/>
    <p:sldId id="271" r:id="rId12"/>
    <p:sldId id="332" r:id="rId13"/>
    <p:sldId id="333" r:id="rId14"/>
    <p:sldId id="334" r:id="rId15"/>
    <p:sldId id="335" r:id="rId16"/>
    <p:sldId id="337" r:id="rId17"/>
    <p:sldId id="262" r:id="rId18"/>
    <p:sldId id="263" r:id="rId19"/>
    <p:sldId id="341" r:id="rId20"/>
    <p:sldId id="34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ijia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10055" y="6457883"/>
            <a:ext cx="2743200" cy="365125"/>
          </a:xfrm>
        </p:spPr>
        <p:txBody>
          <a:bodyPr/>
          <a:lstStyle>
            <a:lvl1pPr>
              <a:defRPr b="1"/>
            </a:lvl1pPr>
          </a:lstStyle>
          <a:p>
            <a:fld id="{1744D75E-E338-44D5-8491-1B7954A4881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9351100" y="79907"/>
            <a:ext cx="2031189" cy="3348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/>
          <p:cNvSpPr/>
          <p:nvPr userDrawn="1"/>
        </p:nvSpPr>
        <p:spPr>
          <a:xfrm rot="5400000">
            <a:off x="11375317" y="109538"/>
            <a:ext cx="733425" cy="51435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3"/>
          <p:cNvSpPr txBox="1">
            <a:spLocks noChangeArrowheads="1"/>
          </p:cNvSpPr>
          <p:nvPr userDrawn="1"/>
        </p:nvSpPr>
        <p:spPr bwMode="auto">
          <a:xfrm>
            <a:off x="11433571" y="33301"/>
            <a:ext cx="61691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 userDrawn="1"/>
        </p:nvSpPr>
        <p:spPr>
          <a:xfrm>
            <a:off x="99594" y="97203"/>
            <a:ext cx="1825524" cy="6108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" y="121247"/>
            <a:ext cx="1825524" cy="586776"/>
          </a:xfrm>
          <a:prstGeom prst="rect">
            <a:avLst/>
          </a:prstGeom>
        </p:spPr>
      </p:pic>
      <p:sp>
        <p:nvSpPr>
          <p:cNvPr id="13" name="文本框 6"/>
          <p:cNvSpPr txBox="1">
            <a:spLocks noChangeArrowheads="1"/>
          </p:cNvSpPr>
          <p:nvPr userDrawn="1"/>
        </p:nvSpPr>
        <p:spPr bwMode="auto">
          <a:xfrm>
            <a:off x="9525000" y="35411"/>
            <a:ext cx="173359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Leçon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fr-CA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迷你简细珊瑚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89096" y="6526571"/>
            <a:ext cx="1127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Copyright © 2001 - 2018 FBC. </a:t>
            </a:r>
            <a:r>
              <a:rPr lang="fr-FR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Tous les droits sont réservés   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法比加法语学校版权所有                                 学校网站：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www.fabijia.com</a:t>
            </a:r>
            <a:r>
              <a:rPr lang="en-US" altLang="zh-CN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12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咨询电话：</a:t>
            </a:r>
            <a:r>
              <a:rPr lang="en-US" altLang="zh-CN" sz="1200" b="1" dirty="0">
                <a:solidFill>
                  <a:srgbClr val="E102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4006-592-593</a:t>
            </a:r>
            <a:endParaRPr lang="zh-CN" altLang="en-US" sz="1200" b="1" dirty="0">
              <a:solidFill>
                <a:srgbClr val="E102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20678934">
            <a:off x="518839" y="1484108"/>
            <a:ext cx="754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alpha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法比加法语学校  </a:t>
            </a:r>
            <a:r>
              <a:rPr lang="en-US" altLang="zh-CN" sz="3600" b="1" dirty="0">
                <a:solidFill>
                  <a:schemeClr val="tx1">
                    <a:alpha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www.fabijia.com</a:t>
            </a:r>
            <a:endParaRPr lang="zh-CN" altLang="en-US" sz="3600" b="1" dirty="0">
              <a:solidFill>
                <a:schemeClr val="tx1">
                  <a:alpha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 rot="20678934">
            <a:off x="6830519" y="1806219"/>
            <a:ext cx="754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alpha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法比加法语学校  </a:t>
            </a:r>
            <a:r>
              <a:rPr lang="en-US" altLang="zh-CN" sz="3600" b="1" dirty="0">
                <a:solidFill>
                  <a:schemeClr val="tx1">
                    <a:alpha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www.fabijia.com</a:t>
            </a:r>
            <a:endParaRPr lang="zh-CN" altLang="en-US" sz="3600" b="1" dirty="0">
              <a:solidFill>
                <a:schemeClr val="tx1">
                  <a:alpha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 rot="20678934">
            <a:off x="4243540" y="4591465"/>
            <a:ext cx="754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alpha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法比加法语学校  </a:t>
            </a:r>
            <a:r>
              <a:rPr lang="en-US" altLang="zh-CN" sz="3600" b="1" dirty="0">
                <a:solidFill>
                  <a:schemeClr val="tx1">
                    <a:alpha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www.fabijia.com</a:t>
            </a:r>
            <a:endParaRPr lang="zh-CN" altLang="en-US" sz="3600" b="1" dirty="0">
              <a:solidFill>
                <a:schemeClr val="tx1">
                  <a:alpha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20678934">
            <a:off x="-1049679" y="4049097"/>
            <a:ext cx="7547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alpha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法比加法语学校  </a:t>
            </a:r>
            <a:r>
              <a:rPr lang="en-US" altLang="zh-CN" sz="3600" b="1" dirty="0">
                <a:solidFill>
                  <a:schemeClr val="tx1">
                    <a:alpha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www.fabijia.com</a:t>
            </a:r>
            <a:endParaRPr lang="zh-CN" altLang="en-US" sz="3600" b="1" dirty="0">
              <a:solidFill>
                <a:schemeClr val="tx1">
                  <a:alpha val="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ygDmHZ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33020" y="-7620"/>
            <a:ext cx="12258675" cy="6873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626235"/>
          </a:xfrm>
        </p:spPr>
        <p:txBody>
          <a:bodyPr/>
          <a:lstStyle/>
          <a:p>
            <a:r>
              <a:rPr lang="en-US" altLang="zh-CN" sz="8800">
                <a:latin typeface="Algerian" panose="04020705040A02060702" charset="0"/>
              </a:rPr>
              <a:t>saison 2 </a:t>
            </a:r>
            <a:endParaRPr lang="en-US" altLang="zh-CN" sz="8800">
              <a:latin typeface="Algerian" panose="04020705040A0206070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14370"/>
            <a:ext cx="9144000" cy="1207135"/>
          </a:xfrm>
        </p:spPr>
        <p:txBody>
          <a:bodyPr>
            <a:noAutofit/>
          </a:bodyPr>
          <a:lstStyle/>
          <a:p>
            <a:r>
              <a:rPr lang="en-US" altLang="zh-CN" sz="7200">
                <a:latin typeface="Bauhaus 93" panose="04030905020B02020C02" charset="0"/>
              </a:rPr>
              <a:t>unité 3</a:t>
            </a:r>
            <a:endParaRPr lang="en-US" altLang="zh-CN" sz="7200">
              <a:latin typeface="Bauhaus 93" panose="04030905020B02020C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894715"/>
            <a:ext cx="10581005" cy="4363085"/>
          </a:xfrm>
        </p:spPr>
        <p:txBody>
          <a:bodyPr/>
          <a:lstStyle/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06170" y="257810"/>
            <a:ext cx="9144000" cy="610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直接引语变成间接引语要注意以下几点</a:t>
            </a:r>
            <a:r>
              <a:rPr lang="en-US" altLang="zh-CN" sz="4000" b="1" dirty="0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4000" b="1" dirty="0" smtClean="0">
              <a:ln w="12700">
                <a:solidFill>
                  <a:srgbClr val="7030A0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4000" b="1" dirty="0" smtClean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4000" b="1" dirty="0" smtClean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在间接疑问句中</a:t>
            </a:r>
            <a:r>
              <a:rPr lang="en-US" altLang="zh-CN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补语从句的主谓语</a:t>
            </a:r>
            <a:r>
              <a:rPr lang="zh-CN" altLang="en-US" sz="4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不使用倒装</a:t>
            </a:r>
            <a:r>
              <a:rPr lang="zh-CN" altLang="en-US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r>
              <a:rPr lang="en-US" altLang="zh-CN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4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句末用句号</a:t>
            </a:r>
            <a:r>
              <a:rPr lang="zh-CN" altLang="en-US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而不用问号</a:t>
            </a:r>
            <a:endParaRPr lang="zh-CN" altLang="en-US" sz="4000" b="1" dirty="0" smtClean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4000" b="1" dirty="0" smtClean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 faites-vous ici?</a:t>
            </a:r>
            <a:endParaRPr lang="en-US" altLang="zh-CN" sz="4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Dites-moi ce que vous faites ici.</a:t>
            </a:r>
            <a:endParaRPr lang="en-US" altLang="zh-CN" sz="4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894715"/>
            <a:ext cx="10581005" cy="4363085"/>
          </a:xfrm>
        </p:spPr>
        <p:txBody>
          <a:bodyPr/>
          <a:lstStyle/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85850" y="257810"/>
            <a:ext cx="10020300" cy="610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直接引语变成间接引语要注意以下几点</a:t>
            </a:r>
            <a:r>
              <a:rPr lang="en-US" altLang="zh-CN" sz="4000" b="1" dirty="0" smtClean="0">
                <a:ln w="12700">
                  <a:solidFill>
                    <a:srgbClr val="7030A0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4000" b="1" dirty="0" smtClean="0">
              <a:ln w="12700">
                <a:solidFill>
                  <a:srgbClr val="7030A0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4000" b="1" dirty="0" smtClean="0">
              <a:ln w="12700">
                <a:solidFill>
                  <a:srgbClr val="7030A0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要根据句子的意思，改变直接引语的</a:t>
            </a:r>
            <a:r>
              <a:rPr lang="zh-CN" altLang="en-US" sz="40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人称</a:t>
            </a:r>
            <a:r>
              <a:rPr lang="zh-CN" altLang="en-US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及动词变位</a:t>
            </a:r>
            <a:endParaRPr lang="zh-CN" altLang="en-US" sz="4000" b="1" dirty="0" smtClean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Pierre me demande: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Pourquoi êtes-vous en retard?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Pierre me demande pourquoi je suis en retard.</a:t>
            </a:r>
            <a:endParaRPr lang="en-US" altLang="zh-CN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96520"/>
            <a:ext cx="10581005" cy="5161280"/>
          </a:xfrm>
        </p:spPr>
        <p:txBody>
          <a:bodyPr/>
          <a:lstStyle/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06170" y="-2077720"/>
            <a:ext cx="9144000" cy="733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直接引语变成间接引语要注意以下几点</a:t>
            </a:r>
            <a:r>
              <a:rPr lang="en-US" altLang="zh-CN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40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4000" b="1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smtClean="0">
                <a:solidFill>
                  <a:srgbClr val="002060"/>
                </a:solidFill>
                <a:latin typeface="+mj-ea"/>
                <a:cs typeface="Times New Roman" panose="02020603050405020304" pitchFamily="18" charset="0"/>
              </a:rPr>
              <a:t>3)</a:t>
            </a:r>
            <a:r>
              <a:rPr lang="zh-CN" altLang="en-US" sz="3200" b="1" dirty="0" smtClean="0">
                <a:solidFill>
                  <a:srgbClr val="002060"/>
                </a:solidFill>
                <a:latin typeface="+mj-ea"/>
                <a:cs typeface="Times New Roman" panose="02020603050405020304" pitchFamily="18" charset="0"/>
              </a:rPr>
              <a:t>时态也要做相应变化。当主句使用过去时态时，从句动词时态有如下变化：</a:t>
            </a:r>
            <a:endParaRPr lang="en-US" altLang="zh-CN" sz="3600" b="1" dirty="0">
              <a:latin typeface="+mj-ea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latin typeface="+mj-ea"/>
                <a:cs typeface="Times New Roman" panose="02020603050405020304" pitchFamily="18" charset="0"/>
              </a:rPr>
              <a:t>A. </a:t>
            </a:r>
            <a:r>
              <a:rPr lang="zh-CN" altLang="en-US" sz="3200" b="1" dirty="0">
                <a:solidFill>
                  <a:srgbClr val="C00000"/>
                </a:solidFill>
                <a:latin typeface="+mj-ea"/>
                <a:cs typeface="Times New Roman" panose="02020603050405020304" pitchFamily="18" charset="0"/>
              </a:rPr>
              <a:t>现在时变成未完成过去时</a:t>
            </a:r>
            <a:endParaRPr lang="zh-CN" altLang="en-US" sz="3200" b="1" dirty="0">
              <a:solidFill>
                <a:srgbClr val="C00000"/>
              </a:solidFill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0150" y="2987040"/>
            <a:ext cx="9792970" cy="25533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Il m'a demandé: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《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Regardez-vous souvent la t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</a:rPr>
              <a:t>élévison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?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》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l"/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Il m'a demandé si je 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regardais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 souvent la t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  <a:sym typeface="+mn-ea"/>
              </a:rPr>
              <a:t>élévison.</a:t>
            </a:r>
            <a:endParaRPr lang="en-US" altLang="zh-CN" sz="32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  <a:sym typeface="+mn-ea"/>
            </a:endParaRPr>
          </a:p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l"/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Il a demand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</a:rPr>
              <a:t>é à Marie:</a:t>
            </a: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</a:rPr>
              <a:t>《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</a:rPr>
              <a:t>Qu'est-ce que vous voulez                          acheter?</a:t>
            </a: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</a:rPr>
              <a:t>》</a:t>
            </a:r>
            <a:endParaRPr lang="zh-CN" altLang="en-US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96520"/>
            <a:ext cx="10581005" cy="5161280"/>
          </a:xfrm>
        </p:spPr>
        <p:txBody>
          <a:bodyPr/>
          <a:lstStyle/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06170" y="-2077720"/>
            <a:ext cx="9144000" cy="7335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600" b="1" dirty="0">
              <a:latin typeface="+mj-ea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C00000"/>
                </a:solidFill>
                <a:latin typeface="+mj-ea"/>
                <a:cs typeface="Times New Roman" panose="02020603050405020304" pitchFamily="18" charset="0"/>
              </a:rPr>
              <a:t>B. </a:t>
            </a:r>
            <a:r>
              <a:rPr lang="zh-CN" altLang="en-US" sz="3600" b="1" dirty="0">
                <a:solidFill>
                  <a:srgbClr val="C00000"/>
                </a:solidFill>
                <a:latin typeface="+mj-ea"/>
                <a:cs typeface="Times New Roman" panose="02020603050405020304" pitchFamily="18" charset="0"/>
              </a:rPr>
              <a:t>简单将来时变成过去将来时</a:t>
            </a:r>
            <a:endParaRPr lang="zh-CN" altLang="en-US" sz="3600" b="1" dirty="0">
              <a:solidFill>
                <a:srgbClr val="C00000"/>
              </a:solidFill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0150" y="2987040"/>
            <a:ext cx="979297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Il a dit: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《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Je partirai le 19 juin.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》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l"/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Il a dit qu'il 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partirait</a:t>
            </a:r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 le 19 juin</a:t>
            </a:r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  <a:sym typeface="+mn-ea"/>
              </a:rPr>
              <a:t>.</a:t>
            </a:r>
            <a:endParaRPr lang="en-US" altLang="zh-CN" sz="36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  <a:sym typeface="+mn-ea"/>
            </a:endParaRPr>
          </a:p>
          <a:p>
            <a:pPr algn="l"/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l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Il m'a demand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</a:rPr>
              <a:t>é :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</a:rPr>
              <a:t>《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</a:rPr>
              <a:t>Quand travaillerez-vous?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</a:rPr>
              <a:t>》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96520"/>
            <a:ext cx="10581005" cy="5161280"/>
          </a:xfrm>
        </p:spPr>
        <p:txBody>
          <a:bodyPr/>
          <a:lstStyle/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06170" y="415290"/>
            <a:ext cx="9144000" cy="1186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600" b="1" dirty="0">
              <a:latin typeface="+mj-ea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latin typeface="+mj-ea"/>
                <a:cs typeface="Times New Roman" panose="02020603050405020304" pitchFamily="18" charset="0"/>
              </a:rPr>
              <a:t>C</a:t>
            </a:r>
            <a:r>
              <a:rPr lang="en-US" altLang="zh-CN" sz="3600" b="1" dirty="0">
                <a:solidFill>
                  <a:srgbClr val="C00000"/>
                </a:solidFill>
                <a:latin typeface="+mj-ea"/>
                <a:cs typeface="Times New Roman" panose="02020603050405020304" pitchFamily="18" charset="0"/>
              </a:rPr>
              <a:t>. </a:t>
            </a:r>
            <a:r>
              <a:rPr lang="zh-CN" altLang="en-US" sz="3600" b="1" dirty="0">
                <a:solidFill>
                  <a:srgbClr val="C00000"/>
                </a:solidFill>
                <a:latin typeface="+mj-ea"/>
                <a:cs typeface="Times New Roman" panose="02020603050405020304" pitchFamily="18" charset="0"/>
              </a:rPr>
              <a:t>复合过去时变成愈过去时</a:t>
            </a:r>
            <a:endParaRPr lang="zh-CN" altLang="en-US" sz="3600" b="1" dirty="0">
              <a:solidFill>
                <a:srgbClr val="C00000"/>
              </a:solidFill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0150" y="2987040"/>
            <a:ext cx="979297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Il m'a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demand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  <a:sym typeface="+mn-ea"/>
              </a:rPr>
              <a:t>é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《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Avez-vous fini votre travail?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》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 algn="l"/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Il m'a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demand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  <a:sym typeface="+mn-ea"/>
              </a:rPr>
              <a:t>é </a:t>
            </a:r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si </a:t>
            </a:r>
            <a:r>
              <a:rPr lang="en-US" altLang="zh-CN" sz="36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j'avais</a:t>
            </a:r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 fini mon travail</a:t>
            </a:r>
            <a:r>
              <a:rPr lang="en-US" altLang="zh-CN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dern No. 20" panose="02070704070505020303" charset="0"/>
                <a:sym typeface="+mn-ea"/>
              </a:rPr>
              <a:t>.</a:t>
            </a:r>
            <a:endParaRPr lang="en-US" altLang="zh-CN" sz="36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  <a:sym typeface="+mn-ea"/>
            </a:endParaRPr>
          </a:p>
          <a:p>
            <a:pPr algn="l"/>
            <a:endParaRPr lang="zh-CN" altLang="en-US" sz="3600" b="1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dern No. 20" panose="020707040705050203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524000" y="557530"/>
            <a:ext cx="7920355" cy="766445"/>
          </a:xfrm>
        </p:spPr>
        <p:txBody>
          <a:bodyPr/>
          <a:lstStyle/>
          <a:p>
            <a:r>
              <a:rPr lang="en-US" altLang="zh-CN" sz="4400" b="1"/>
              <a:t>   </a:t>
            </a:r>
            <a:endParaRPr lang="zh-CN" altLang="en-US" sz="3600" b="1">
              <a:solidFill>
                <a:srgbClr val="C00000"/>
              </a:solidFill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7540" y="1591945"/>
            <a:ext cx="4937125" cy="36741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 Il a </a:t>
            </a:r>
            <a:r>
              <a:rPr lang="en-US" altLang="zh-CN" sz="32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dit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《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Je </a:t>
            </a:r>
            <a:r>
              <a:rPr lang="en-US" altLang="zh-CN" sz="32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suis</a:t>
            </a:r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ès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occupé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maintenant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.</a:t>
            </a:r>
            <a:r>
              <a:rPr lang="zh-CN" altLang="en-US" sz="3200" b="1" dirty="0">
                <a:solidFill>
                  <a:srgbClr val="002060"/>
                </a:solidFill>
                <a:latin typeface="Modern No. 20" panose="02070704070505020303" charset="0"/>
              </a:rPr>
              <a:t>》</a:t>
            </a:r>
            <a:endParaRPr lang="zh-CN" altLang="en-US" sz="3200" b="1" dirty="0">
              <a:solidFill>
                <a:srgbClr val="002060"/>
              </a:solidFill>
              <a:latin typeface="Modern No. 20" panose="02070704070505020303" charset="0"/>
            </a:endParaRPr>
          </a:p>
          <a:p>
            <a:pPr algn="l"/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2. Il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m'a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demandé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:</a:t>
            </a:r>
            <a:r>
              <a:rPr lang="zh-CN" altLang="en-US" sz="3200" b="1" dirty="0">
                <a:solidFill>
                  <a:srgbClr val="002060"/>
                </a:solidFill>
                <a:latin typeface="Modern No. 20" panose="02070704070505020303" charset="0"/>
              </a:rPr>
              <a:t>《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Es-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tu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libre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ce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soir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?</a:t>
            </a:r>
            <a:r>
              <a:rPr lang="zh-CN" altLang="en-US" sz="3200" b="1" dirty="0">
                <a:solidFill>
                  <a:srgbClr val="002060"/>
                </a:solidFill>
                <a:latin typeface="Modern No. 20" panose="02070704070505020303" charset="0"/>
              </a:rPr>
              <a:t>》</a:t>
            </a:r>
            <a:endParaRPr lang="zh-CN" altLang="en-US" sz="3200" b="1" dirty="0">
              <a:solidFill>
                <a:srgbClr val="002060"/>
              </a:solidFill>
              <a:latin typeface="Modern No. 20" panose="02070704070505020303" charset="0"/>
            </a:endParaRPr>
          </a:p>
          <a:p>
            <a:pPr algn="l"/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3.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Ils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ont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dit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:</a:t>
            </a:r>
            <a:r>
              <a:rPr lang="zh-CN" altLang="en-US" sz="3200" b="1" dirty="0">
                <a:solidFill>
                  <a:srgbClr val="002060"/>
                </a:solidFill>
                <a:latin typeface="Modern No. 20" panose="02070704070505020303" charset="0"/>
              </a:rPr>
              <a:t>《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Nous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partirons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demain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.</a:t>
            </a:r>
            <a:r>
              <a:rPr lang="zh-CN" altLang="en-US" sz="3200" b="1" dirty="0">
                <a:solidFill>
                  <a:srgbClr val="002060"/>
                </a:solidFill>
                <a:latin typeface="Modern No. 20" panose="02070704070505020303" charset="0"/>
              </a:rPr>
              <a:t>》</a:t>
            </a:r>
            <a:endParaRPr lang="zh-CN" altLang="en-US" sz="3200" b="1" dirty="0">
              <a:solidFill>
                <a:srgbClr val="002060"/>
              </a:solidFill>
              <a:latin typeface="Modern No. 20" panose="02070704070505020303" charset="0"/>
            </a:endParaRPr>
          </a:p>
          <a:p>
            <a:pPr algn="l"/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4. Il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</a:rPr>
              <a:t>m'a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</a:rPr>
              <a:t> 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demandé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:</a:t>
            </a:r>
            <a:r>
              <a:rPr lang="zh-CN" altLang="en-US" sz="3200" b="1" dirty="0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《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Avez-vous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 vu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ce</a:t>
            </a:r>
            <a:r>
              <a:rPr lang="en-US" altLang="zh-CN" sz="3200" b="1" dirty="0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 film </a:t>
            </a:r>
            <a:r>
              <a:rPr lang="en-US" altLang="zh-CN" sz="3200" b="1" dirty="0" err="1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hier</a:t>
            </a:r>
            <a:r>
              <a:rPr lang="zh-CN" altLang="en-US" sz="3200" b="1" dirty="0">
                <a:solidFill>
                  <a:srgbClr val="002060"/>
                </a:solidFill>
                <a:latin typeface="Modern No. 20" panose="02070704070505020303" charset="0"/>
                <a:sym typeface="+mn-ea"/>
              </a:rPr>
              <a:t>？</a:t>
            </a:r>
            <a:endParaRPr lang="zh-CN" altLang="en-US" sz="3200" b="1" dirty="0">
              <a:solidFill>
                <a:srgbClr val="002060"/>
              </a:solidFill>
              <a:latin typeface="Modern No. 20" panose="02070704070505020303" charset="0"/>
              <a:sym typeface="+mn-ea"/>
            </a:endParaRPr>
          </a:p>
        </p:txBody>
      </p:sp>
      <p:sp>
        <p:nvSpPr>
          <p:cNvPr id="2" name="副标题 10"/>
          <p:cNvSpPr>
            <a:spLocks noGrp="1"/>
          </p:cNvSpPr>
          <p:nvPr/>
        </p:nvSpPr>
        <p:spPr>
          <a:xfrm>
            <a:off x="5735955" y="1591945"/>
            <a:ext cx="4937125" cy="108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</a:rPr>
              <a:t>1. Il a dit qu'il </a:t>
            </a:r>
            <a:r>
              <a:rPr lang="en-US" altLang="zh-CN" sz="3200" b="1">
                <a:solidFill>
                  <a:srgbClr val="C00000"/>
                </a:solidFill>
                <a:latin typeface="Modern No. 20" panose="02070704070505020303" charset="0"/>
              </a:rPr>
              <a:t>était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</a:rPr>
              <a:t> tr</a:t>
            </a:r>
            <a:r>
              <a:rPr lang="en-US" altLang="zh-CN" sz="3200" b="1">
                <a:solidFill>
                  <a:srgbClr val="C00000"/>
                </a:solidFill>
                <a:latin typeface="Modern No. 20" panose="02070704070505020303" charset="0"/>
              </a:rPr>
              <a:t>ès occupé en ce moment-là</a:t>
            </a:r>
            <a:endParaRPr lang="en-US" altLang="zh-CN" sz="3200" b="1">
              <a:solidFill>
                <a:srgbClr val="C00000"/>
              </a:solidFill>
              <a:latin typeface="Modern No. 20" panose="02070704070505020303" charset="0"/>
            </a:endParaRPr>
          </a:p>
          <a:p>
            <a:pPr algn="l"/>
            <a:endParaRPr lang="en-US" altLang="zh-CN" sz="3200" b="1">
              <a:solidFill>
                <a:srgbClr val="C00000"/>
              </a:solidFill>
              <a:latin typeface="Modern No. 20" panose="02070704070505020303" charset="0"/>
              <a:sym typeface="+mn-ea"/>
            </a:endParaRPr>
          </a:p>
        </p:txBody>
      </p:sp>
      <p:sp>
        <p:nvSpPr>
          <p:cNvPr id="3" name="副标题 10"/>
          <p:cNvSpPr>
            <a:spLocks noGrp="1"/>
          </p:cNvSpPr>
          <p:nvPr/>
        </p:nvSpPr>
        <p:spPr>
          <a:xfrm>
            <a:off x="5735955" y="2488565"/>
            <a:ext cx="4937125" cy="108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zh-CN" sz="3200" b="1" dirty="0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Il </a:t>
            </a:r>
            <a:r>
              <a:rPr lang="en-US" altLang="zh-CN" sz="3200" b="1" dirty="0" err="1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m'a</a:t>
            </a:r>
            <a:r>
              <a:rPr lang="en-US" altLang="zh-CN" sz="3200" b="1" dirty="0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demandé</a:t>
            </a:r>
            <a:r>
              <a:rPr lang="en-US" altLang="zh-CN" sz="3200" b="1" dirty="0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si</a:t>
            </a:r>
            <a:r>
              <a:rPr lang="en-US" altLang="zh-CN" sz="3200" b="1" dirty="0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j'</a:t>
            </a:r>
            <a:r>
              <a:rPr lang="en-US" altLang="zh-CN" sz="3200" b="1" dirty="0" err="1">
                <a:solidFill>
                  <a:srgbClr val="C00000"/>
                </a:solidFill>
                <a:latin typeface="Modern No. 20" panose="02070704070505020303" charset="0"/>
              </a:rPr>
              <a:t>étais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libre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ce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soir-l</a:t>
            </a:r>
            <a:r>
              <a:rPr lang="en-US" altLang="zh-CN" sz="3200" b="1" dirty="0" err="1">
                <a:solidFill>
                  <a:srgbClr val="C00000"/>
                </a:solidFill>
                <a:latin typeface="Modern No. 20" panose="02070704070505020303" charset="0"/>
              </a:rPr>
              <a:t>à</a:t>
            </a:r>
            <a:endParaRPr lang="en-US" altLang="zh-CN" sz="3200" b="1" dirty="0">
              <a:solidFill>
                <a:srgbClr val="C00000"/>
              </a:solidFill>
              <a:latin typeface="Modern No. 20" panose="02070704070505020303" charset="0"/>
            </a:endParaRPr>
          </a:p>
          <a:p>
            <a:pPr algn="l"/>
            <a:endParaRPr lang="en-US" altLang="zh-CN" sz="3200" b="1" dirty="0">
              <a:solidFill>
                <a:srgbClr val="C00000"/>
              </a:solidFill>
              <a:latin typeface="Modern No. 20" panose="02070704070505020303" charset="0"/>
              <a:sym typeface="+mn-ea"/>
            </a:endParaRPr>
          </a:p>
        </p:txBody>
      </p:sp>
      <p:sp>
        <p:nvSpPr>
          <p:cNvPr id="5" name="副标题 10"/>
          <p:cNvSpPr>
            <a:spLocks noGrp="1"/>
          </p:cNvSpPr>
          <p:nvPr/>
        </p:nvSpPr>
        <p:spPr>
          <a:xfrm>
            <a:off x="5735955" y="3380740"/>
            <a:ext cx="4937125" cy="108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</a:rPr>
              <a:t>3. </a:t>
            </a:r>
            <a:r>
              <a:rPr lang="en-US" altLang="zh-CN" sz="3200" b="1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Ils ont dit qu'ils partiraient le lendemain.</a:t>
            </a:r>
            <a:endParaRPr lang="en-US" altLang="zh-CN" sz="3200" b="1">
              <a:solidFill>
                <a:srgbClr val="C00000"/>
              </a:solidFill>
              <a:latin typeface="Modern No. 20" panose="02070704070505020303" charset="0"/>
              <a:sym typeface="+mn-ea"/>
            </a:endParaRPr>
          </a:p>
        </p:txBody>
      </p:sp>
      <p:sp>
        <p:nvSpPr>
          <p:cNvPr id="6" name="副标题 10"/>
          <p:cNvSpPr>
            <a:spLocks noGrp="1"/>
          </p:cNvSpPr>
          <p:nvPr/>
        </p:nvSpPr>
        <p:spPr>
          <a:xfrm>
            <a:off x="5735955" y="4347845"/>
            <a:ext cx="4937125" cy="1089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</a:rPr>
              <a:t>4. </a:t>
            </a:r>
            <a:r>
              <a:rPr lang="en-US" altLang="zh-CN" sz="3200" b="1">
                <a:solidFill>
                  <a:srgbClr val="C00000"/>
                </a:solidFill>
                <a:latin typeface="Modern No. 20" panose="02070704070505020303" charset="0"/>
                <a:sym typeface="+mn-ea"/>
              </a:rPr>
              <a:t>Il m'a demandé si j'avais vu ce film la veille.</a:t>
            </a:r>
            <a:endParaRPr lang="en-US" altLang="zh-CN" sz="3200" b="1">
              <a:solidFill>
                <a:srgbClr val="C00000"/>
              </a:solidFill>
              <a:latin typeface="Modern No. 20" panose="020707040705050203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524000" y="557530"/>
            <a:ext cx="7920355" cy="766445"/>
          </a:xfrm>
          <a:solidFill>
            <a:schemeClr val="accent2"/>
          </a:solidFill>
        </p:spPr>
        <p:txBody>
          <a:bodyPr/>
          <a:lstStyle/>
          <a:p>
            <a:r>
              <a:rPr lang="en-US" altLang="zh-CN" sz="4400" b="1"/>
              <a:t>   </a:t>
            </a:r>
            <a:r>
              <a:rPr lang="en-US" altLang="zh-CN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 voix</a:t>
            </a:r>
            <a:r>
              <a:rPr lang="en-US" altLang="zh-CN" sz="4400" b="1">
                <a:solidFill>
                  <a:srgbClr val="002060"/>
                </a:solidFill>
              </a:rPr>
              <a:t> </a:t>
            </a:r>
            <a:r>
              <a:rPr lang="en-US" altLang="zh-CN" sz="4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passive</a:t>
            </a:r>
            <a:r>
              <a:rPr lang="en-US" altLang="zh-CN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zh-CN" altLang="en-US" sz="4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被动语态</a:t>
            </a:r>
            <a:endParaRPr lang="zh-CN" altLang="en-US" sz="4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1524635" y="2073275"/>
            <a:ext cx="9144000" cy="39185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</a:rPr>
              <a:t>被动态由助动词</a:t>
            </a:r>
            <a:r>
              <a:rPr lang="zh-CN" altLang="en-US" sz="3600" b="1">
                <a:solidFill>
                  <a:srgbClr val="C00000"/>
                </a:solidFill>
                <a:latin typeface="Modern No. 20" panose="02070704070505020303" charset="0"/>
              </a:rPr>
              <a:t>ê</a:t>
            </a:r>
            <a:r>
              <a:rPr lang="en-US" altLang="zh-CN" sz="3600" b="1">
                <a:solidFill>
                  <a:srgbClr val="C00000"/>
                </a:solidFill>
                <a:latin typeface="Modern No. 20" panose="02070704070505020303" charset="0"/>
              </a:rPr>
              <a:t>tre + </a:t>
            </a:r>
            <a:r>
              <a:rPr lang="zh-CN" altLang="en-US" sz="3600" b="1">
                <a:solidFill>
                  <a:srgbClr val="C00000"/>
                </a:solidFill>
                <a:latin typeface="Modern No. 20" panose="02070704070505020303" charset="0"/>
              </a:rPr>
              <a:t>过去分词</a:t>
            </a:r>
            <a:r>
              <a:rPr lang="zh-CN" altLang="en-US" sz="3600" b="1">
                <a:solidFill>
                  <a:srgbClr val="002060"/>
                </a:solidFill>
                <a:latin typeface="Modern No. 20" panose="02070704070505020303" charset="0"/>
              </a:rPr>
              <a:t>构成，过去分词要与</a:t>
            </a:r>
            <a:r>
              <a:rPr lang="zh-CN" altLang="en-US" sz="3600" b="1">
                <a:solidFill>
                  <a:srgbClr val="C00000"/>
                </a:solidFill>
                <a:latin typeface="Modern No. 20" panose="02070704070505020303" charset="0"/>
              </a:rPr>
              <a:t>主语</a:t>
            </a:r>
            <a:r>
              <a:rPr lang="zh-CN" altLang="en-US" sz="3600" b="1">
                <a:solidFill>
                  <a:srgbClr val="002060"/>
                </a:solidFill>
                <a:latin typeface="Modern No. 20" panose="02070704070505020303" charset="0"/>
              </a:rPr>
              <a:t>性数一致</a:t>
            </a:r>
            <a:endParaRPr lang="zh-CN" altLang="en-US" sz="3600" b="1">
              <a:solidFill>
                <a:srgbClr val="002060"/>
              </a:solidFill>
              <a:latin typeface="Modern No. 20" panose="02070704070505020303" charset="0"/>
            </a:endParaRPr>
          </a:p>
          <a:p>
            <a:pPr algn="l"/>
            <a:endParaRPr lang="en-US" altLang="zh-CN" sz="3600" b="1">
              <a:solidFill>
                <a:schemeClr val="tx1"/>
              </a:solidFill>
              <a:latin typeface="Modern No. 20" panose="02070704070505020303" charset="0"/>
            </a:endParaRPr>
          </a:p>
          <a:p>
            <a:pPr algn="l"/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La France et l'Espagne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</a:rPr>
              <a:t>sont séparé</a:t>
            </a:r>
            <a:r>
              <a:rPr lang="en-US" altLang="zh-CN" sz="3600" b="1" u="sng">
                <a:solidFill>
                  <a:srgbClr val="C00000"/>
                </a:solidFill>
                <a:latin typeface="Times New Roman" panose="02020603050405020304" pitchFamily="18" charset="0"/>
              </a:rPr>
              <a:t>es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 par les Pyrénées. 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法国和西班牙被比利牛斯山隔开。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La voiture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</a:rPr>
              <a:t>est réparé</a:t>
            </a:r>
            <a:r>
              <a:rPr lang="en-US" altLang="zh-CN" sz="3600" b="1" u="sng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 par un de mes amis. 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汽车是我的一位朋友修好的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894715"/>
            <a:ext cx="10581005" cy="4363085"/>
          </a:xfrm>
        </p:spPr>
        <p:txBody>
          <a:bodyPr/>
          <a:lstStyle/>
          <a:p>
            <a:pPr algn="l"/>
            <a:r>
              <a:rPr lang="zh-CN" altLang="en-US" sz="3600" b="1">
                <a:solidFill>
                  <a:srgbClr val="002060"/>
                </a:solidFill>
              </a:rPr>
              <a:t>在被动语态中，动作的实施者称为</a:t>
            </a:r>
            <a:r>
              <a:rPr lang="zh-CN" altLang="en-US" sz="3600" b="1">
                <a:solidFill>
                  <a:srgbClr val="C00000"/>
                </a:solidFill>
              </a:rPr>
              <a:t>施动者补语</a:t>
            </a:r>
            <a:r>
              <a:rPr lang="zh-CN" altLang="en-US" sz="3600" b="1">
                <a:solidFill>
                  <a:srgbClr val="002060"/>
                </a:solidFill>
              </a:rPr>
              <a:t>，通常由介词</a:t>
            </a:r>
            <a:r>
              <a:rPr lang="en-US" altLang="zh-CN" sz="3600" b="1">
                <a:solidFill>
                  <a:srgbClr val="C00000"/>
                </a:solidFill>
              </a:rPr>
              <a:t>par</a:t>
            </a:r>
            <a:r>
              <a:rPr lang="en-US" altLang="zh-CN" sz="3600" b="1">
                <a:solidFill>
                  <a:srgbClr val="002060"/>
                </a:solidFill>
              </a:rPr>
              <a:t> </a:t>
            </a:r>
            <a:r>
              <a:rPr lang="zh-CN" altLang="en-US" sz="3600" b="1">
                <a:solidFill>
                  <a:srgbClr val="002060"/>
                </a:solidFill>
              </a:rPr>
              <a:t>或 </a:t>
            </a:r>
            <a:r>
              <a:rPr lang="en-US" altLang="zh-CN" sz="3600" b="1">
                <a:solidFill>
                  <a:srgbClr val="C00000"/>
                </a:solidFill>
              </a:rPr>
              <a:t>de </a:t>
            </a:r>
            <a:r>
              <a:rPr lang="zh-CN" altLang="en-US" sz="3600" b="1">
                <a:solidFill>
                  <a:srgbClr val="002060"/>
                </a:solidFill>
              </a:rPr>
              <a:t>引出。施动者补语有时可以省略。</a:t>
            </a:r>
            <a:endParaRPr lang="zh-CN" altLang="en-US" sz="3600" b="1">
              <a:solidFill>
                <a:srgbClr val="002060"/>
              </a:solidFill>
            </a:endParaRPr>
          </a:p>
          <a:p>
            <a:pPr algn="l"/>
            <a:endParaRPr lang="zh-CN" altLang="en-US" sz="3600" b="1">
              <a:solidFill>
                <a:srgbClr val="002060"/>
              </a:solidFill>
            </a:endParaRPr>
          </a:p>
          <a:p>
            <a:pPr algn="l"/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Le repas est réparé </a:t>
            </a:r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</a:rPr>
              <a:t>par Marie.</a:t>
            </a:r>
            <a:endParaRPr lang="en-US" altLang="zh-CN" sz="4000" b="1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     饭菜是玛丽准备的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 Cet écrivain est aimé </a:t>
            </a:r>
            <a:r>
              <a:rPr lang="en-US" altLang="zh-CN" sz="4000" b="1">
                <a:solidFill>
                  <a:srgbClr val="C00000"/>
                </a:solidFill>
                <a:latin typeface="Times New Roman" panose="02020603050405020304" pitchFamily="18" charset="0"/>
              </a:rPr>
              <a:t>de tous les lecteurs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 sz="4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     这个作家被所有读者所喜爱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894715"/>
            <a:ext cx="11055350" cy="436308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说明：</a:t>
            </a:r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）当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表示描写的动词</a:t>
            </a:r>
            <a:r>
              <a:rPr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，尤其施动者为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事务名词</a:t>
            </a:r>
            <a:r>
              <a:rPr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时，用介词</a:t>
            </a:r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de</a:t>
            </a:r>
            <a:r>
              <a:rPr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引导，如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ê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tre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accompagné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composé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couvert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entouré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décoré,rempli</a:t>
            </a:r>
            <a:r>
              <a:rPr lang="en-US" altLang="zh-CN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等</a:t>
            </a:r>
            <a:endParaRPr lang="zh-CN" altLang="en-US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l"/>
            <a:endParaRPr lang="zh-CN" altLang="en-US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Le village </a:t>
            </a:r>
            <a:r>
              <a:rPr lang="en-US" altLang="zh-CN" sz="4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entouré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US" altLang="zh-CN" sz="40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montagnes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村落群山环绕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Le </a:t>
            </a:r>
            <a:r>
              <a:rPr lang="en-US" altLang="zh-CN" sz="3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tiroir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du bureau </a:t>
            </a:r>
            <a:r>
              <a:rPr lang="en-US" altLang="zh-CN" sz="3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rempli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de </a:t>
            </a:r>
            <a:r>
              <a:rPr lang="en-US" altLang="zh-CN" sz="3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papiers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diplomatiques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办公室的抽屉塞满了外交文件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894715"/>
            <a:ext cx="10581005" cy="436308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* 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</a:rPr>
              <a:t>说明：</a:t>
            </a: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600" b="1">
                <a:solidFill>
                  <a:srgbClr val="C00000"/>
                </a:solidFill>
                <a:latin typeface="Times New Roman" panose="02020603050405020304" pitchFamily="18" charset="0"/>
              </a:rPr>
              <a:t>表示情感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</a:rPr>
              <a:t>的动词，常用介词</a:t>
            </a: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</a:rPr>
              <a:t>de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</a:rPr>
              <a:t>引导，如</a:t>
            </a:r>
            <a:r>
              <a:rPr lang="zh-CN" altLang="en-US" sz="3600" b="1">
                <a:solidFill>
                  <a:srgbClr val="C00000"/>
                </a:solidFill>
                <a:latin typeface="Times New Roman" panose="02020603050405020304" pitchFamily="18" charset="0"/>
              </a:rPr>
              <a:t>ê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</a:rPr>
              <a:t>tre admiré, adoré, aimé, respecté, détesté</a:t>
            </a: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</a:rPr>
              <a:t>,déçu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</a:rPr>
              <a:t>等</a:t>
            </a:r>
            <a:endParaRPr lang="zh-CN" altLang="en-US" sz="3600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l"/>
            <a:endParaRPr lang="zh-CN" altLang="en-US" sz="3600" b="1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4000" b="1">
                <a:solidFill>
                  <a:schemeClr val="tx1"/>
                </a:solidFill>
                <a:latin typeface="Modern No. 20" panose="02070704070505020303" charset="0"/>
              </a:rPr>
              <a:t>    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Il est aimé et respecté de tous.</a:t>
            </a:r>
            <a:endParaRPr lang="en-US" altLang="zh-CN" sz="4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   他受所有人的爱戴与尊重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</a:rPr>
              <a:t>    Elle est déçue de ma réponse.</a:t>
            </a:r>
            <a:endParaRPr lang="en-US" altLang="zh-CN" sz="4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   她对我的回答感到失望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1457739" y="1855304"/>
            <a:ext cx="9905945" cy="3800062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altLang="zh-CN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</a:t>
            </a:r>
            <a:r>
              <a:rPr lang="zh-CN" alt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</a:t>
            </a:r>
            <a:endParaRPr lang="en-US" altLang="zh-CN" sz="4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/>
            <a:r>
              <a:rPr lang="en-US" altLang="zh-CN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lang="en-US" altLang="zh-CN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4400" b="1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lang="en-US" altLang="zh-CN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的未完成过去时</a:t>
            </a:r>
            <a:r>
              <a:rPr lang="en-US" altLang="zh-CN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4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过去分词</a:t>
            </a:r>
            <a:endParaRPr lang="en-US" altLang="zh-CN" sz="44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/>
            <a:endParaRPr lang="en-US" altLang="zh-CN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/>
            <a:r>
              <a:rPr lang="en-US" altLang="zh-CN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en-US" altLang="zh-C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avait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parlé</a:t>
            </a:r>
            <a:endParaRPr lang="en-US" altLang="zh-CN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/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Il </a:t>
            </a:r>
            <a:r>
              <a:rPr lang="en-US" altLang="zh-C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était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4908" y="356656"/>
            <a:ext cx="7957948" cy="769441"/>
          </a:xfrm>
          <a:prstGeom prst="rect">
            <a:avLst/>
          </a:prstGeom>
          <a:solidFill>
            <a:schemeClr val="accent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 plus-</a:t>
            </a:r>
            <a:r>
              <a:rPr lang="en-US" altLang="zh-CN" sz="4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que</a:t>
            </a:r>
            <a:r>
              <a:rPr lang="en-US" altLang="zh-CN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-parfait  </a:t>
            </a:r>
            <a:r>
              <a:rPr lang="zh-CN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愈过去时</a:t>
            </a:r>
            <a:endParaRPr lang="zh-CN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622853"/>
            <a:ext cx="10581005" cy="4634948"/>
          </a:xfrm>
        </p:spPr>
        <p:txBody>
          <a:bodyPr/>
          <a:lstStyle/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副标题 10"/>
          <p:cNvSpPr txBox="1"/>
          <p:nvPr/>
        </p:nvSpPr>
        <p:spPr>
          <a:xfrm>
            <a:off x="702365" y="543338"/>
            <a:ext cx="10661319" cy="538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2.Emploi</a:t>
            </a: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用法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愈过去时表示对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另一个过去发生的动作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而言，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先于发生的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且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已经完成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的动作。</a:t>
            </a:r>
            <a:endParaRPr lang="en-US" altLang="zh-CN" sz="3200" b="1" noProof="0" dirty="0" smtClean="0">
              <a:solidFill>
                <a:schemeClr val="tx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Paul a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devoirs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quand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ère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rentrée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Modern No. 20" panose="02070704070505020303" charset="0"/>
                <a:ea typeface="宋体" panose="02010600030101010101" pitchFamily="2" charset="-122"/>
                <a:cs typeface="Times New Roman" panose="02020603050405020304" pitchFamily="18" charset="0"/>
              </a:rPr>
              <a:t>à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 </a:t>
            </a:r>
            <a:r>
              <a:rPr lang="en-US" altLang="zh-CN" sz="36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maison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（动作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6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（动作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2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Les </a:t>
            </a:r>
            <a:r>
              <a:rPr lang="en-US" altLang="zh-CN" sz="3200" b="1" noProof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randonneurs</a:t>
            </a:r>
            <a:r>
              <a:rPr lang="en-US" altLang="zh-CN" sz="32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noProof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avaient</a:t>
            </a:r>
            <a:r>
              <a:rPr lang="en-US" altLang="zh-CN" sz="32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noProof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marché</a:t>
            </a:r>
            <a:r>
              <a:rPr lang="en-US" altLang="zh-CN" sz="32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noProof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plusieurs</a:t>
            </a:r>
            <a:r>
              <a:rPr lang="en-US" altLang="zh-CN" sz="32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noProof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heures</a:t>
            </a:r>
            <a:r>
              <a:rPr lang="en-US" altLang="zh-CN" sz="3200" b="1" noProof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et </a:t>
            </a:r>
            <a:r>
              <a:rPr lang="en-US" altLang="zh-CN" sz="3200" b="1" noProof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mouraient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soif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 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动作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                                                      （动作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b="1" noProof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Il a réussi à l'examen, parce qu'il avait bien révisé ses leçons.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动作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                                                           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动作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15240"/>
            <a:ext cx="12191365" cy="6873240"/>
          </a:xfrm>
          <a:prstGeom prst="rect">
            <a:avLst/>
          </a:prstGeom>
        </p:spPr>
      </p:pic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36905" y="894715"/>
            <a:ext cx="10581005" cy="4363085"/>
          </a:xfrm>
        </p:spPr>
        <p:txBody>
          <a:bodyPr/>
          <a:lstStyle/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  <a:p>
            <a:pPr algn="l"/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5" name="副标题 10"/>
          <p:cNvSpPr txBox="1"/>
          <p:nvPr/>
        </p:nvSpPr>
        <p:spPr>
          <a:xfrm>
            <a:off x="1457739" y="1007165"/>
            <a:ext cx="9905945" cy="464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副标题 10"/>
          <p:cNvSpPr txBox="1"/>
          <p:nvPr/>
        </p:nvSpPr>
        <p:spPr>
          <a:xfrm>
            <a:off x="662305" y="941070"/>
            <a:ext cx="10276840" cy="4472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*提示</a:t>
            </a:r>
            <a:endParaRPr lang="zh-CN" altLang="en-US" sz="44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愈过去时表示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过去的过去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，相当于英语中的过去完成时</a:t>
            </a:r>
            <a:r>
              <a:rPr lang="en-US" altLang="zh-C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3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40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La pi</a:t>
            </a:r>
            <a:r>
              <a:rPr lang="en-US" sz="4000" b="1" dirty="0" err="1" smtClean="0">
                <a:latin typeface="Modern No. 20" panose="02070704070505020303" charset="0"/>
                <a:cs typeface="Times New Roman" panose="02020603050405020304" pitchFamily="18" charset="0"/>
              </a:rPr>
              <a:t>èce avait déjà commencé quand nous sommes arrivés au théatre.</a:t>
            </a:r>
            <a:endParaRPr lang="en-US" sz="4000" b="1" dirty="0" err="1" smtClean="0">
              <a:latin typeface="Modern No. 20" panose="02070704070505020303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dern No. 20" panose="02070704070505020303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Modern No. 20" panose="02070704070505020303" charset="0"/>
                <a:ea typeface="+mn-ea"/>
                <a:cs typeface="Times New Roman" panose="02020603050405020304" pitchFamily="18" charset="0"/>
              </a:rPr>
              <a:t>( The play had already started when we got to the theatre.)</a:t>
            </a:r>
            <a:endParaRPr kumimoji="0" lang="en-US" sz="4000" b="1" i="0" u="none" strike="noStrike" kern="1200" cap="none" spc="0" normalizeH="0" baseline="0" noProof="0" dirty="0" err="1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Modern No. 20" panose="02070704070505020303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0" y="-7620"/>
            <a:ext cx="12191365" cy="687324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31850" y="2632075"/>
            <a:ext cx="10515600" cy="3457575"/>
          </a:xfrm>
        </p:spPr>
        <p:txBody>
          <a:bodyPr/>
          <a:lstStyle/>
          <a:p>
            <a:r>
              <a:rPr lang="en-US" altLang="zh-CN" sz="4000" b="1" dirty="0" err="1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直接引语：原封不动的重复第三方的话，</a:t>
            </a:r>
            <a:endParaRPr lang="en-US" altLang="zh-CN" sz="4000" b="1" dirty="0" err="1">
              <a:solidFill>
                <a:srgbClr val="002060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en-US" altLang="zh-CN" sz="4000" b="1" dirty="0" err="1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为直接引语</a:t>
            </a:r>
            <a:r>
              <a:rPr lang="en-US" altLang="zh-CN" sz="4000" b="1" dirty="0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。</a:t>
            </a:r>
            <a:br>
              <a:rPr lang="en-US" altLang="zh-CN" sz="4000" b="1" dirty="0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</a:br>
            <a:r>
              <a:rPr lang="en-US" altLang="zh-CN" sz="4000" b="1" dirty="0" err="1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间接引语：</a:t>
            </a:r>
            <a:r>
              <a:rPr lang="en-US" altLang="zh-CN" sz="4000" b="1" dirty="0" err="1" smtClean="0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把别人的话</a:t>
            </a:r>
            <a:r>
              <a:rPr lang="zh-CN" altLang="en-US" sz="4000" b="1" dirty="0" smtClean="0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转</a:t>
            </a:r>
            <a:r>
              <a:rPr lang="en-US" altLang="zh-CN" sz="4000" b="1" dirty="0" err="1" smtClean="0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为自己的表述</a:t>
            </a:r>
            <a:r>
              <a:rPr lang="en-US" altLang="zh-CN" sz="4000" b="1" dirty="0" err="1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，</a:t>
            </a:r>
            <a:endParaRPr lang="en-US" altLang="zh-CN" sz="4000" b="1" dirty="0" err="1">
              <a:solidFill>
                <a:srgbClr val="002060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en-US" altLang="zh-CN" sz="4000" b="1" dirty="0" err="1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称为间接引语</a:t>
            </a:r>
            <a:r>
              <a:rPr lang="en-US" altLang="zh-CN" sz="4000" b="1" dirty="0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。</a:t>
            </a:r>
            <a:endParaRPr lang="en-US" altLang="zh-CN" sz="4000" b="1" dirty="0">
              <a:solidFill>
                <a:srgbClr val="002060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960120"/>
            <a:ext cx="10515600" cy="1950720"/>
          </a:xfrm>
        </p:spPr>
        <p:txBody>
          <a:bodyPr>
            <a:normAutofit fontScale="90000"/>
          </a:bodyPr>
          <a:lstStyle/>
          <a:p>
            <a:pPr algn="ctr" fontAlgn="auto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Arial Narrow" panose="020B0606020202030204" charset="0"/>
              </a:rPr>
              <a:t>Le discours direct et indirect </a:t>
            </a:r>
            <a:br>
              <a:rPr lang="en-US" altLang="zh-CN" b="1">
                <a:solidFill>
                  <a:srgbClr val="C00000"/>
                </a:solidFill>
                <a:latin typeface="Arial Narrow" panose="020B0606020202030204" charset="0"/>
              </a:rPr>
            </a:br>
            <a:r>
              <a:rPr lang="en-US" altLang="zh-CN" sz="3600" dirty="0" err="1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  <a:sym typeface="+mn-ea"/>
              </a:rPr>
              <a:t>直接引语和间接引语</a:t>
            </a:r>
            <a:br>
              <a:rPr lang="en-US" altLang="zh-CN" sz="3600" dirty="0">
                <a:solidFill>
                  <a:srgbClr val="C00000"/>
                </a:solidFill>
                <a:latin typeface="华文琥珀" panose="02010800040101010101" charset="-122"/>
                <a:ea typeface="华文琥珀" panose="02010800040101010101" charset="-122"/>
                <a:sym typeface="+mn-ea"/>
              </a:rPr>
            </a:br>
            <a:endParaRPr lang="en-US" altLang="zh-CN" sz="3600" b="1" dirty="0">
              <a:solidFill>
                <a:srgbClr val="C00000"/>
              </a:solidFill>
              <a:latin typeface="华文琥珀" panose="02010800040101010101" charset="-122"/>
              <a:ea typeface="华文琥珀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445" y="-23495"/>
            <a:ext cx="1219136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490" y="762635"/>
            <a:ext cx="10608310" cy="5364480"/>
          </a:xfrm>
        </p:spPr>
        <p:txBody>
          <a:bodyPr/>
          <a:lstStyle/>
          <a:p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1.</a:t>
            </a:r>
            <a: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直接引语是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陈述句</a:t>
            </a:r>
            <a: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，间接引语用</a:t>
            </a:r>
            <a:b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que</a:t>
            </a:r>
            <a: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来连接</a:t>
            </a:r>
            <a:b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b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</a:t>
            </a:r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Il dit: </a:t>
            </a:r>
            <a: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《</a:t>
            </a:r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Je ne peux pas sortir.</a:t>
            </a:r>
            <a: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》</a:t>
            </a:r>
            <a:b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Il dit qu'il ne peut pas sortir.</a:t>
            </a:r>
            <a:br>
              <a:rPr lang="zh-CN" altLang="en-US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endParaRPr lang="zh-CN" altLang="en-US" b="1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445" y="-23495"/>
            <a:ext cx="1219136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2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）特殊疑问句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, 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保留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原来的疑问词</a:t>
            </a:r>
            <a:b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</a:t>
            </a:r>
            <a:b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《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Où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est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le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cinéma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?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》</a:t>
            </a:r>
            <a:b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Je ne sais pas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où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est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le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cinéma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.</a:t>
            </a:r>
            <a:b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</a:t>
            </a:r>
            <a:b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《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Pourquoi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les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touristes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viennent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à Paris?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》</a:t>
            </a:r>
            <a:b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Je ne sais pas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pourquoi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les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touristes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</a:t>
            </a:r>
            <a:r>
              <a:rPr lang="en-US" altLang="zh-CN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viennent</a:t>
            </a:r>
            <a: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à Paris.</a:t>
            </a:r>
            <a:br>
              <a:rPr lang="en-US" altLang="zh-CN" b="1" dirty="0">
                <a:solidFill>
                  <a:srgbClr val="002060"/>
                </a:solidFill>
                <a:latin typeface="Times New Roman" panose="02020603050405020304" pitchFamily="18" charset="0"/>
                <a:sym typeface="+mn-ea"/>
              </a:rPr>
            </a:br>
            <a:endParaRPr lang="en-US" altLang="zh-CN" b="1" dirty="0">
              <a:solidFill>
                <a:srgbClr val="00206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445" y="-23495"/>
            <a:ext cx="12191365" cy="68732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93115"/>
            <a:ext cx="10928985" cy="4766945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solidFill>
                  <a:srgbClr val="00206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3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）疑问词如果是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qu'est-ce qui </a:t>
            </a:r>
            <a:r>
              <a:rPr lang="zh-CN" altLang="en-US" sz="3600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和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qu'est-ce que (que)</a:t>
            </a: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开头的，间接引语中应改为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ce qui </a:t>
            </a:r>
            <a:r>
              <a:rPr lang="zh-CN" altLang="en-US" sz="3600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和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ce que</a:t>
            </a:r>
            <a:br>
              <a:rPr lang="en-US" altLang="zh-CN" sz="3600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</a:t>
            </a:r>
            <a:b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《</a:t>
            </a: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Qu'est-ce que nous devons fairemaintenant?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》</a:t>
            </a:r>
            <a:b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Je ne sais pas ce que nous devons faire maintenant.</a:t>
            </a:r>
            <a:b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</a:t>
            </a:r>
            <a:b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Il nous demande: 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《</a:t>
            </a: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Que voulez-vous?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》</a:t>
            </a:r>
            <a:b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Il nous demande ce que nous voulons.</a:t>
            </a:r>
            <a:b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b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Il demande: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《</a:t>
            </a: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Qu'est-ce qui s'est passé hier?</a:t>
            </a:r>
            <a:r>
              <a:rPr lang="zh-CN" altLang="en-US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》</a:t>
            </a:r>
            <a:b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  <a:t>   Il demande ce qui s'est passé hier.</a:t>
            </a:r>
            <a:br>
              <a:rPr lang="en-US" altLang="zh-CN" sz="3600" b="1">
                <a:solidFill>
                  <a:srgbClr val="002060"/>
                </a:solidFill>
                <a:latin typeface="Times New Roman" panose="02020603050405020304" pitchFamily="18" charset="0"/>
                <a:ea typeface="华文中宋" panose="02010600040101010101" charset="-122"/>
                <a:sym typeface="+mn-ea"/>
              </a:rPr>
            </a:br>
            <a:endParaRPr lang="en-US" altLang="zh-CN" sz="3600" b="1">
              <a:solidFill>
                <a:srgbClr val="002060"/>
              </a:solidFill>
              <a:latin typeface="Times New Roman" panose="02020603050405020304" pitchFamily="18" charset="0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ckground-38"/>
          <p:cNvPicPr>
            <a:picLocks noGrp="1"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635" y="-7620"/>
            <a:ext cx="12191365" cy="6873240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490331" y="1051452"/>
            <a:ext cx="10734260" cy="23083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90575" algn="l"/>
              </a:tabLst>
            </a:pP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0" lang="zh-CN" altLang="fr-CA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命令句</a:t>
            </a:r>
            <a:r>
              <a:rPr kumimoji="0" lang="zh-CN" altLang="fr-C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改为间接引语时往往改用</a:t>
            </a:r>
            <a:r>
              <a:rPr kumimoji="0" lang="zh-CN" altLang="fr-F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fr-FR" altLang="zh-CN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 + </a:t>
            </a:r>
            <a:r>
              <a:rPr kumimoji="0" lang="fr-CA" altLang="zh-CN" sz="3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infinitif</a:t>
            </a:r>
            <a:r>
              <a:rPr kumimoji="0" lang="zh-CN" altLang="fr-C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（不定式）的结构</a:t>
            </a: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fr-FR" altLang="zh-CN" sz="3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5334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90575" algn="l"/>
              </a:tabLst>
            </a:pPr>
            <a:r>
              <a:rPr kumimoji="0" lang="fr-FR" altLang="zh-CN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 lui dis : «Reste là !»</a:t>
            </a:r>
            <a:r>
              <a:rPr lang="fr-FR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fr-FR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他跟她说：“待在那儿！”</a:t>
            </a:r>
            <a:endParaRPr kumimoji="0" lang="zh-CN" altLang="fr-FR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533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90575" algn="l"/>
              </a:tabLst>
            </a:pPr>
            <a:r>
              <a:rPr kumimoji="0" lang="fr-FR" altLang="zh-CN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 lui dit </a:t>
            </a:r>
            <a:r>
              <a:rPr kumimoji="0" lang="fr-FR" altLang="zh-CN" sz="36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kumimoji="0" lang="fr-FR" altLang="zh-CN" sz="36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rester là.</a:t>
            </a:r>
            <a:r>
              <a:rPr kumimoji="0" lang="fr-FR" altLang="zh-CN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fr-FR" altLang="zh-CN" sz="36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fr-FR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他让她待在那儿。</a:t>
            </a:r>
            <a:endParaRPr kumimoji="0" lang="zh-CN" altLang="fr-FR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6591" y="3337312"/>
            <a:ext cx="10111409" cy="2185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400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90575" algn="l"/>
              </a:tabLst>
            </a:pPr>
            <a:r>
              <a:rPr kumimoji="0" lang="fr-FR" altLang="zh-CN" sz="32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fr-FR" altLang="zh-CN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Il m’a demandé : «Ne sors plus par là !»</a:t>
            </a:r>
            <a:endParaRPr kumimoji="0" lang="fr-FR" altLang="zh-CN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003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790575" algn="l"/>
              </a:tabLst>
            </a:pPr>
            <a:r>
              <a:rPr lang="fr-FR" altLang="zh-CN" sz="3200" b="1" dirty="0" smtClean="0">
                <a:solidFill>
                  <a:srgbClr val="002060"/>
                </a:solidFill>
                <a:latin typeface="Arial" panose="020B0604020202020204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fr-FR" altLang="zh-CN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fr-FR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他要求我说：“别再从那儿出去了！”</a:t>
            </a:r>
            <a:endParaRPr kumimoji="0" lang="zh-CN" altLang="fr-FR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400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90575" algn="l"/>
              </a:tabLst>
            </a:pPr>
            <a:r>
              <a:rPr kumimoji="0" lang="fr-FR" altLang="zh-CN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Il m’a demandé </a:t>
            </a:r>
            <a:r>
              <a:rPr kumimoji="0" lang="fr-FR" altLang="zh-CN" sz="36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kumimoji="0" lang="fr-FR" altLang="zh-CN" sz="3600" b="1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 plus sortir par là</a:t>
            </a:r>
            <a:r>
              <a:rPr kumimoji="0" lang="fr-FR" altLang="zh-CN" sz="36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kumimoji="0" lang="fr-FR" altLang="zh-CN" sz="36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4003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90575" algn="l"/>
              </a:tabLst>
            </a:pPr>
            <a:r>
              <a:rPr lang="fr-FR" altLang="zh-CN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fr-FR" sz="3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他要求我别再从那儿出去。</a:t>
            </a:r>
            <a:endParaRPr kumimoji="0" lang="zh-CN" altLang="fr-FR" sz="3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3547</Words>
  <Application>WPS 演示</Application>
  <PresentationFormat>宽屏</PresentationFormat>
  <Paragraphs>148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Times New Roman</vt:lpstr>
      <vt:lpstr>迷你简细珊瑚</vt:lpstr>
      <vt:lpstr>微软雅黑 Light</vt:lpstr>
      <vt:lpstr>Algerian</vt:lpstr>
      <vt:lpstr>Bauhaus 93</vt:lpstr>
      <vt:lpstr>Modern No. 20</vt:lpstr>
      <vt:lpstr>Arial Unicode MS</vt:lpstr>
      <vt:lpstr>Calibri Light</vt:lpstr>
      <vt:lpstr>Calibri</vt:lpstr>
      <vt:lpstr>华文中宋</vt:lpstr>
      <vt:lpstr>Arial Narrow</vt:lpstr>
      <vt:lpstr>华文琥珀</vt:lpstr>
      <vt:lpstr>Arial</vt:lpstr>
      <vt:lpstr>Franklin Gothic Medium</vt:lpstr>
      <vt:lpstr>仿宋</vt:lpstr>
      <vt:lpstr>Times New Roman</vt:lpstr>
      <vt:lpstr>Courier New</vt:lpstr>
      <vt:lpstr>Office 主题</vt:lpstr>
      <vt:lpstr>saison 2 </vt:lpstr>
      <vt:lpstr>PowerPoint 演示文稿</vt:lpstr>
      <vt:lpstr>PowerPoint 演示文稿</vt:lpstr>
      <vt:lpstr>PowerPoint 演示文稿</vt:lpstr>
      <vt:lpstr>Le discours direct et indirect  直接引语和间接引语 </vt:lpstr>
      <vt:lpstr>1.直接引语是陈述句，间接引语用    que来连接    Il dit: 《 Je ne peux pas sortir.》   Il dit qu'il ne peut pas sortir. </vt:lpstr>
      <vt:lpstr>2）特殊疑问句, 保留原来的疑问词      《Où est le cinéma?》   Je ne sais pas où est le cinéma.    《Pourquoi les touristes viennent à Paris?》  Je ne sais pas pourquoi les touristes   viennent à Paris. </vt:lpstr>
      <vt:lpstr>3）疑问词如果是qu'est-ce qui 和 qu'est-ce que (que) 开头的，间接引语中应改为ce qui 和ce que        《Qu'est-ce que nous devons fairemaintenant?》    Je ne sais pas ce que nous devons faire maintenant.       Il nous demande: 《 Que voulez-vous?》    Il nous demande ce que nous voulons.     Il demande:《Qu'est-ce qui s'est passé hier?》    Il demande ce qui s'est passé hier. </vt:lpstr>
      <vt:lpstr>Il lui dit de rester là.       他让她待在那儿。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   La voix passive 被动语态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67</cp:revision>
  <dcterms:created xsi:type="dcterms:W3CDTF">2018-01-15T04:09:00Z</dcterms:created>
  <dcterms:modified xsi:type="dcterms:W3CDTF">2018-05-23T06:01:28Z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