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9" r:id="rId12"/>
    <p:sldId id="310" r:id="rId13"/>
    <p:sldId id="311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9A2"/>
    <a:srgbClr val="F0B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6592893"/>
            <a:ext cx="12192000" cy="265109"/>
          </a:xfrm>
          <a:prstGeom prst="rect">
            <a:avLst/>
          </a:prstGeom>
          <a:solidFill>
            <a:srgbClr val="32B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7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t="6144" r="86" b="10249"/>
          <a:stretch>
            <a:fillRect/>
          </a:stretch>
        </p:blipFill>
        <p:spPr>
          <a:xfrm>
            <a:off x="-7075" y="0"/>
            <a:ext cx="12199075" cy="4542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98157"/>
            <a:ext cx="9144000" cy="2387600"/>
          </a:xfrm>
          <a:ln>
            <a:solidFill>
              <a:schemeClr val="bg1"/>
            </a:solidFill>
          </a:ln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5339"/>
            <a:ext cx="9144000" cy="5572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27322"/>
            <a:ext cx="2743200" cy="365125"/>
          </a:xfrm>
        </p:spPr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27322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27322"/>
            <a:ext cx="2743200" cy="365125"/>
          </a:xfrm>
        </p:spPr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886201" y="5651720"/>
            <a:ext cx="4648200" cy="45719"/>
            <a:chOff x="3886200" y="5631919"/>
            <a:chExt cx="4648200" cy="45719"/>
          </a:xfrm>
        </p:grpSpPr>
        <p:sp>
          <p:nvSpPr>
            <p:cNvPr id="9" name="矩形 8"/>
            <p:cNvSpPr/>
            <p:nvPr/>
          </p:nvSpPr>
          <p:spPr>
            <a:xfrm>
              <a:off x="3886200" y="5631919"/>
              <a:ext cx="7747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660900" y="5631919"/>
              <a:ext cx="7747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35600" y="5631919"/>
              <a:ext cx="774700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10300" y="5631919"/>
              <a:ext cx="774700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985000" y="5631919"/>
              <a:ext cx="774700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759700" y="5631919"/>
              <a:ext cx="774700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7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12192000" cy="1189922"/>
            <a:chOff x="0" y="0"/>
            <a:chExt cx="12192000" cy="1189922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solidFill>
              <a:srgbClr val="32B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203"/>
              <a:ext cx="12192000" cy="118871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1714500"/>
            <a:ext cx="9886950" cy="4266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0" y="1188720"/>
            <a:ext cx="12192000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6891" y="2190751"/>
            <a:ext cx="12193083" cy="1447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1985" tIns="34343" bIns="0" rtlCol="0" anchor="ctr">
            <a:noAutofit/>
          </a:bodyPr>
          <a:lstStyle/>
          <a:p>
            <a:pPr marL="0" marR="0" lvl="0" indent="0" algn="l" defTabSz="67056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350" b="1" dirty="0" smtClean="0">
              <a:solidFill>
                <a:schemeClr val="accent1"/>
              </a:solidFill>
              <a:effectLst>
                <a:outerShdw dist="38100" dir="5400000" algn="t" rotWithShape="0">
                  <a:srgbClr val="FFFFFF">
                    <a:alpha val="44000"/>
                  </a:srgbClr>
                </a:outerShdw>
              </a:effectLst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190751"/>
            <a:ext cx="7308850" cy="1447799"/>
          </a:xfrm>
        </p:spPr>
        <p:txBody>
          <a:bodyPr anchor="ctr" anchorCtr="0">
            <a:normAutofit/>
          </a:bodyPr>
          <a:lstStyle>
            <a:lvl1pPr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730625"/>
            <a:ext cx="7308850" cy="6318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0"/>
            <a:ext cx="12192000" cy="1189922"/>
            <a:chOff x="0" y="0"/>
            <a:chExt cx="12192000" cy="1189922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solidFill>
              <a:srgbClr val="32B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203"/>
              <a:ext cx="12192000" cy="118871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594" y="1824423"/>
            <a:ext cx="4712205" cy="43525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1594" y="1824423"/>
            <a:ext cx="4712205" cy="43525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88720"/>
            <a:ext cx="12192000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838200" y="1711887"/>
            <a:ext cx="469395" cy="434122"/>
          </a:xfrm>
          <a:custGeom>
            <a:avLst/>
            <a:gdLst/>
            <a:ahLst/>
            <a:cxnLst/>
            <a:rect l="l" t="t" r="r" b="b"/>
            <a:pathLst>
              <a:path w="639659" h="591592">
                <a:moveTo>
                  <a:pt x="585430" y="0"/>
                </a:moveTo>
                <a:lnTo>
                  <a:pt x="639659" y="86274"/>
                </a:lnTo>
                <a:cubicBezTo>
                  <a:pt x="594468" y="105172"/>
                  <a:pt x="561191" y="133314"/>
                  <a:pt x="539828" y="170699"/>
                </a:cubicBezTo>
                <a:cubicBezTo>
                  <a:pt x="518465" y="208084"/>
                  <a:pt x="506551" y="262519"/>
                  <a:pt x="504086" y="334003"/>
                </a:cubicBezTo>
                <a:lnTo>
                  <a:pt x="619939" y="334003"/>
                </a:lnTo>
                <a:lnTo>
                  <a:pt x="619939" y="591592"/>
                </a:lnTo>
                <a:lnTo>
                  <a:pt x="382070" y="591592"/>
                </a:lnTo>
                <a:lnTo>
                  <a:pt x="382070" y="388232"/>
                </a:lnTo>
                <a:cubicBezTo>
                  <a:pt x="382070" y="278130"/>
                  <a:pt x="395216" y="198430"/>
                  <a:pt x="421509" y="149131"/>
                </a:cubicBezTo>
                <a:cubicBezTo>
                  <a:pt x="456019" y="83398"/>
                  <a:pt x="510659" y="33688"/>
                  <a:pt x="585430" y="0"/>
                </a:cubicBezTo>
                <a:close/>
                <a:moveTo>
                  <a:pt x="203360" y="0"/>
                </a:moveTo>
                <a:lnTo>
                  <a:pt x="257589" y="86274"/>
                </a:lnTo>
                <a:cubicBezTo>
                  <a:pt x="212398" y="105172"/>
                  <a:pt x="179121" y="133314"/>
                  <a:pt x="157758" y="170699"/>
                </a:cubicBezTo>
                <a:cubicBezTo>
                  <a:pt x="136395" y="208084"/>
                  <a:pt x="124481" y="262519"/>
                  <a:pt x="122016" y="334003"/>
                </a:cubicBezTo>
                <a:lnTo>
                  <a:pt x="237869" y="334003"/>
                </a:lnTo>
                <a:lnTo>
                  <a:pt x="237869" y="591592"/>
                </a:lnTo>
                <a:lnTo>
                  <a:pt x="0" y="591592"/>
                </a:lnTo>
                <a:lnTo>
                  <a:pt x="0" y="388232"/>
                </a:lnTo>
                <a:cubicBezTo>
                  <a:pt x="0" y="278130"/>
                  <a:pt x="13147" y="198430"/>
                  <a:pt x="39440" y="149131"/>
                </a:cubicBezTo>
                <a:cubicBezTo>
                  <a:pt x="73949" y="83398"/>
                  <a:pt x="128589" y="33688"/>
                  <a:pt x="2033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endParaRPr lang="zh-CN" altLang="en-US" sz="14605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6172200" y="1748223"/>
            <a:ext cx="469395" cy="434122"/>
          </a:xfrm>
          <a:custGeom>
            <a:avLst/>
            <a:gdLst/>
            <a:ahLst/>
            <a:cxnLst/>
            <a:rect l="l" t="t" r="r" b="b"/>
            <a:pathLst>
              <a:path w="639659" h="591592">
                <a:moveTo>
                  <a:pt x="585430" y="0"/>
                </a:moveTo>
                <a:lnTo>
                  <a:pt x="639659" y="86274"/>
                </a:lnTo>
                <a:cubicBezTo>
                  <a:pt x="594468" y="105172"/>
                  <a:pt x="561191" y="133314"/>
                  <a:pt x="539828" y="170699"/>
                </a:cubicBezTo>
                <a:cubicBezTo>
                  <a:pt x="518465" y="208084"/>
                  <a:pt x="506551" y="262519"/>
                  <a:pt x="504086" y="334003"/>
                </a:cubicBezTo>
                <a:lnTo>
                  <a:pt x="619939" y="334003"/>
                </a:lnTo>
                <a:lnTo>
                  <a:pt x="619939" y="591592"/>
                </a:lnTo>
                <a:lnTo>
                  <a:pt x="382070" y="591592"/>
                </a:lnTo>
                <a:lnTo>
                  <a:pt x="382070" y="388232"/>
                </a:lnTo>
                <a:cubicBezTo>
                  <a:pt x="382070" y="278130"/>
                  <a:pt x="395216" y="198430"/>
                  <a:pt x="421509" y="149131"/>
                </a:cubicBezTo>
                <a:cubicBezTo>
                  <a:pt x="456019" y="83398"/>
                  <a:pt x="510659" y="33688"/>
                  <a:pt x="585430" y="0"/>
                </a:cubicBezTo>
                <a:close/>
                <a:moveTo>
                  <a:pt x="203360" y="0"/>
                </a:moveTo>
                <a:lnTo>
                  <a:pt x="257589" y="86274"/>
                </a:lnTo>
                <a:cubicBezTo>
                  <a:pt x="212398" y="105172"/>
                  <a:pt x="179121" y="133314"/>
                  <a:pt x="157758" y="170699"/>
                </a:cubicBezTo>
                <a:cubicBezTo>
                  <a:pt x="136395" y="208084"/>
                  <a:pt x="124481" y="262519"/>
                  <a:pt x="122016" y="334003"/>
                </a:cubicBezTo>
                <a:lnTo>
                  <a:pt x="237869" y="334003"/>
                </a:lnTo>
                <a:lnTo>
                  <a:pt x="237869" y="591592"/>
                </a:lnTo>
                <a:lnTo>
                  <a:pt x="0" y="591592"/>
                </a:lnTo>
                <a:lnTo>
                  <a:pt x="0" y="388232"/>
                </a:lnTo>
                <a:cubicBezTo>
                  <a:pt x="0" y="278130"/>
                  <a:pt x="13147" y="198430"/>
                  <a:pt x="39440" y="149131"/>
                </a:cubicBezTo>
                <a:cubicBezTo>
                  <a:pt x="73949" y="83398"/>
                  <a:pt x="128589" y="33688"/>
                  <a:pt x="2033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67101" tIns="33550" rIns="67101" bIns="33550" numCol="1" spcCol="0" rtlCol="0" fromWordArt="0" anchor="t" anchorCtr="0" forceAA="0" compatLnSpc="1"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endParaRPr lang="zh-CN" altLang="en-US" sz="14605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12192000" cy="1189922"/>
            <a:chOff x="0" y="0"/>
            <a:chExt cx="12192000" cy="1189922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solidFill>
              <a:srgbClr val="32B9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203"/>
              <a:ext cx="12192000" cy="1188719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75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8400"/>
            <a:ext cx="10515600" cy="7992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772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71637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772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71637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88720"/>
            <a:ext cx="12192000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5" y="2152651"/>
            <a:ext cx="9429750" cy="1616528"/>
          </a:xfrm>
        </p:spPr>
        <p:txBody>
          <a:bodyPr>
            <a:normAutofit/>
          </a:bodyPr>
          <a:lstStyle>
            <a:lvl1pPr algn="ctr">
              <a:defRPr sz="4400">
                <a:solidFill>
                  <a:srgbClr val="32B9CE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>
                <a:solidFill>
                  <a:srgbClr val="32B9CE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32B9CE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247559"/>
            <a:ext cx="10515600" cy="797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358537"/>
            <a:ext cx="10515600" cy="462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2FCB3-B086-43E4-B4F3-F820CDDB0C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DDBC-82C7-4793-9803-8307913648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52425" indent="-352425" algn="l" defTabSz="914400" rtl="0" eaLnBrk="1" latinLnBrk="0" hangingPunct="1">
        <a:lnSpc>
          <a:spcPct val="90000"/>
        </a:lnSpc>
        <a:spcBef>
          <a:spcPts val="1000"/>
        </a:spcBef>
        <a:buClr>
          <a:srgbClr val="32B9CE"/>
        </a:buClr>
        <a:buSzPct val="6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389380"/>
            <a:ext cx="9144000" cy="2954655"/>
          </a:xfrm>
        </p:spPr>
        <p:txBody>
          <a:bodyPr wrap="square">
            <a:normAutofit fontScale="90000"/>
          </a:bodyPr>
          <a:lstStyle/>
          <a:p>
            <a:br>
              <a:rPr lang="zh-CN" altLang="en-US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altLang="zh-CN" sz="960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charset="0"/>
              </a:rPr>
              <a:t>saison 2</a:t>
            </a:r>
            <a:br>
              <a:rPr lang="en-US" altLang="zh-CN" sz="9600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charset="0"/>
              </a:rPr>
            </a:br>
            <a:endParaRPr lang="en-US" altLang="zh-CN" sz="960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70425" y="4644390"/>
            <a:ext cx="285051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charset="0"/>
              </a:rPr>
              <a:t>unité 4</a:t>
            </a:r>
            <a:endParaRPr lang="en-US" altLang="zh-CN" sz="7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副代词</a:t>
            </a:r>
            <a:r>
              <a:rPr lang="en-US" altLang="zh-CN" sz="4000" b="1" dirty="0" smtClean="0"/>
              <a:t>en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97496"/>
            <a:ext cx="11711609" cy="4863548"/>
          </a:xfrm>
        </p:spPr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做直接宾语，代替“不定冠词</a:t>
            </a:r>
            <a:r>
              <a:rPr lang="en-US" altLang="zh-CN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</a:t>
            </a:r>
            <a:r>
              <a:rPr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或部分冠词</a:t>
            </a:r>
            <a:r>
              <a:rPr lang="en-US" altLang="zh-CN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名词”</a:t>
            </a:r>
            <a:endParaRPr lang="en-US" altLang="zh-CN" sz="36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做数量词的补语</a:t>
            </a:r>
            <a:endParaRPr lang="en-US" altLang="zh-CN" sz="36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代替以介词</a:t>
            </a:r>
            <a:r>
              <a:rPr lang="en-US" altLang="zh-CN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</a:t>
            </a:r>
            <a:r>
              <a:rPr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引导的间接宾语</a:t>
            </a:r>
            <a:endParaRPr lang="en-US" altLang="zh-CN" sz="36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36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做形容词补语</a:t>
            </a:r>
            <a:endParaRPr lang="zh-CN" altLang="en-US" sz="3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复合疑问代词的词形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42122" y="1714500"/>
          <a:ext cx="10611678" cy="3363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597426"/>
                <a:gridCol w="1524000"/>
                <a:gridCol w="2372139"/>
                <a:gridCol w="2594113"/>
              </a:tblGrid>
              <a:tr h="498613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单数</a:t>
                      </a:r>
                      <a:endParaRPr lang="zh-CN" altLang="en-US" sz="2400" b="1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/>
                        <a:t>复数</a:t>
                      </a:r>
                      <a:endParaRPr lang="zh-CN" altLang="en-US" sz="2400" b="1" dirty="0"/>
                    </a:p>
                  </a:txBody>
                  <a:tcPr/>
                </a:tc>
                <a:tc hMerge="1">
                  <a:tcPr/>
                </a:tc>
              </a:tr>
              <a:tr h="44394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</a:rPr>
                        <a:t>阳性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</a:rPr>
                        <a:t>阴性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</a:rPr>
                        <a:t>阳性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</a:rPr>
                        <a:t>阴性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6956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lequel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laquelle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lesquels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lesquelles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43778">
                <a:tc rowSpan="2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endParaRPr lang="en-US" altLang="zh-CN" dirty="0" smtClean="0"/>
                    </a:p>
                    <a:p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</a:rPr>
                        <a:t>缩合词形</a:t>
                      </a:r>
                      <a:endParaRPr lang="zh-CN" altLang="en-US" sz="24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à+ </a:t>
                      </a:r>
                      <a:r>
                        <a:rPr lang="en-US" altLang="zh-CN" sz="2800" b="1" dirty="0" err="1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lequel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endParaRPr lang="en-US" altLang="zh-CN" sz="2800" b="1" dirty="0" smtClean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auquel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à+ </a:t>
                      </a:r>
                      <a:r>
                        <a:rPr lang="en-US" altLang="zh-CN" sz="2800" b="1" dirty="0" err="1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lesquels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endParaRPr lang="en-US" altLang="zh-CN" sz="2800" b="1" dirty="0" smtClean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auxquels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à+ </a:t>
                      </a:r>
                      <a:r>
                        <a:rPr lang="en-US" altLang="zh-CN" sz="2800" b="1" dirty="0" err="1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lequelles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endParaRPr lang="en-US" altLang="zh-CN" sz="2800" b="1" dirty="0" smtClean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auxquelles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743778">
                <a:tc vMerge="1"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de+lequel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endParaRPr lang="en-US" altLang="zh-CN" sz="2800" b="1" dirty="0" smtClean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duquel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de+ </a:t>
                      </a:r>
                      <a:r>
                        <a:rPr lang="en-US" altLang="zh-CN" sz="2800" b="1" dirty="0" err="1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lesquels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endParaRPr lang="en-US" altLang="zh-CN" sz="2800" b="1" dirty="0" smtClean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desquels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de+ </a:t>
                      </a:r>
                      <a:r>
                        <a:rPr lang="en-US" altLang="zh-CN" sz="2800" b="1" dirty="0" err="1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lesquelles</a:t>
                      </a:r>
                      <a:r>
                        <a:rPr lang="en-US" altLang="zh-CN" sz="2800" b="1" dirty="0" smtClean="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=</a:t>
                      </a:r>
                      <a:endParaRPr lang="en-US" altLang="zh-CN" sz="2800" b="1" dirty="0" smtClean="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altLang="zh-CN" sz="2800" b="1" dirty="0" err="1" smtClean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desquelles</a:t>
                      </a:r>
                      <a:endParaRPr lang="zh-CN" altLang="en-US" sz="28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408" y="1285461"/>
            <a:ext cx="10386391" cy="4695559"/>
          </a:xfrm>
        </p:spPr>
        <p:txBody>
          <a:bodyPr/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De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ces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cybercaf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é,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lequel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est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le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meilleur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 (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做主语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sz="3200" b="1" dirty="0" smtClean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endParaRPr lang="en-US" altLang="zh-CN" sz="3200" b="1" dirty="0" smtClean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Laqulle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de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ces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bagues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préfères-tu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  (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做直宾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sz="3200" b="1" dirty="0" smtClean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endParaRPr lang="en-US" altLang="zh-CN" sz="3200" b="1" dirty="0" smtClean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Duquel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de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ces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enfants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t’occupes-tu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 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（做间宾）</a:t>
            </a:r>
            <a:endParaRPr lang="en-US" altLang="zh-CN" sz="3200" b="1" dirty="0" smtClean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endParaRPr lang="en-US" altLang="zh-CN" sz="3200" b="1" dirty="0" smtClean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r>
              <a:rPr lang="en-US" altLang="zh-CN" sz="3200" b="1" dirty="0" smtClean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Chez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err="1" smtClean="0">
                <a:solidFill>
                  <a:srgbClr val="C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laquelle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de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vos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amies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êtes-vous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altLang="zh-CN" sz="3200" b="1" dirty="0" err="1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allé</a:t>
            </a:r>
            <a:r>
              <a:rPr lang="en-US" altLang="zh-CN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?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（做状语）</a:t>
            </a:r>
            <a:endParaRPr lang="en-US" altLang="zh-CN" sz="3200" b="1" dirty="0" smtClean="0">
              <a:solidFill>
                <a:srgbClr val="00206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buNone/>
            </a:pP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0480" y="247650"/>
            <a:ext cx="7513320" cy="797560"/>
          </a:xfrm>
        </p:spPr>
        <p:txBody>
          <a:bodyPr>
            <a:noAutofit/>
          </a:bodyPr>
          <a:lstStyle/>
          <a:p>
            <a:r>
              <a:rPr lang="en-US" altLang="zh-CN" sz="6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grammaire</a:t>
            </a:r>
            <a:endParaRPr lang="en-US" altLang="zh-CN" sz="66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7950" y="1355725"/>
            <a:ext cx="7150735" cy="682625"/>
          </a:xfrm>
          <a:solidFill>
            <a:srgbClr val="00B050"/>
          </a:solidFill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charset="0"/>
                <a:ea typeface="华文中宋" panose="02010600040101010101" charset="-122"/>
              </a:rPr>
              <a:t>指示代词（</a:t>
            </a:r>
            <a:r>
              <a:rPr lang="en-US" altLang="zh-CN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charset="0"/>
                <a:ea typeface="华文中宋" panose="02010600040101010101" charset="-122"/>
              </a:rPr>
              <a:t>le pronom démonstratif</a:t>
            </a:r>
            <a:r>
              <a:rPr lang="zh-CN" altLang="en-US" sz="36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charset="0"/>
                <a:ea typeface="华文中宋" panose="02010600040101010101" charset="-122"/>
              </a:rPr>
              <a:t>）</a:t>
            </a:r>
            <a:endParaRPr lang="zh-CN" altLang="en-US" sz="36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Times New Roman" panose="02020603050405020304" charset="0"/>
              <a:ea typeface="华文中宋" panose="02010600040101010101" charset="-122"/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838200" y="2225040"/>
            <a:ext cx="10515600" cy="37560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>
                <a:solidFill>
                  <a:srgbClr val="0039A2"/>
                </a:solidFill>
              </a:rPr>
              <a:t>指示代词一般用于代替上文提到的人或物，以避免名词的重复。指示代词分简单词形和复合词形，有性数变化。</a:t>
            </a:r>
            <a:endParaRPr lang="zh-CN" altLang="en-US" sz="3200" b="1">
              <a:solidFill>
                <a:srgbClr val="0039A2"/>
              </a:solidFill>
            </a:endParaRPr>
          </a:p>
          <a:p>
            <a:pPr marL="0" indent="0">
              <a:buNone/>
            </a:pPr>
            <a:r>
              <a:rPr lang="en-US" altLang="zh-CN" sz="3200" b="1">
                <a:solidFill>
                  <a:srgbClr val="0039A2"/>
                </a:solidFill>
              </a:rPr>
              <a:t>1.</a:t>
            </a:r>
            <a:r>
              <a:rPr lang="zh-CN" altLang="en-US" sz="3200" b="1">
                <a:solidFill>
                  <a:srgbClr val="0039A2"/>
                </a:solidFill>
              </a:rPr>
              <a:t>简单词形</a:t>
            </a:r>
            <a:endParaRPr lang="zh-CN" altLang="en-US" sz="3200" b="1">
              <a:solidFill>
                <a:srgbClr val="0039A2"/>
              </a:solidFill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1830070" y="4172585"/>
          <a:ext cx="8531860" cy="178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200"/>
                        <a:t>数          性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阳性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阴性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中性</a:t>
                      </a:r>
                      <a:endParaRPr lang="zh-CN" altLang="en-US" sz="3200"/>
                    </a:p>
                  </a:txBody>
                  <a:tcPr/>
                </a:tc>
              </a:tr>
              <a:tr h="513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200" b="1"/>
                        <a:t>单数</a:t>
                      </a:r>
                      <a:endParaRPr lang="zh-CN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</a:rPr>
                        <a:t>celui</a:t>
                      </a:r>
                      <a:endParaRPr lang="en-US" altLang="zh-CN" sz="3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</a:rPr>
                        <a:t>celle</a:t>
                      </a:r>
                      <a:endParaRPr lang="en-US" altLang="zh-CN" sz="3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</a:rPr>
                        <a:t>ce</a:t>
                      </a:r>
                      <a:endParaRPr lang="en-US" altLang="zh-CN" sz="3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200" b="1"/>
                        <a:t>复数</a:t>
                      </a:r>
                      <a:endParaRPr lang="zh-CN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</a:rPr>
                        <a:t>ceux</a:t>
                      </a:r>
                      <a:endParaRPr lang="en-US" altLang="zh-CN" sz="3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</a:rPr>
                        <a:t>celles</a:t>
                      </a:r>
                      <a:endParaRPr lang="en-US" altLang="zh-CN" sz="3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1852295" y="4190365"/>
            <a:ext cx="2136140" cy="567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23825"/>
            <a:ext cx="10515600" cy="1614805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002060"/>
                </a:solidFill>
              </a:rPr>
              <a:t>简单词形的指示代词后面要跟随一个</a:t>
            </a:r>
            <a:r>
              <a:rPr lang="zh-CN" altLang="en-US" b="1">
                <a:solidFill>
                  <a:srgbClr val="C00000"/>
                </a:solidFill>
              </a:rPr>
              <a:t>限定性的补语</a:t>
            </a:r>
            <a:r>
              <a:rPr lang="zh-CN" altLang="en-US" b="1">
                <a:solidFill>
                  <a:srgbClr val="002060"/>
                </a:solidFill>
              </a:rPr>
              <a:t>，一般是以介词</a:t>
            </a:r>
            <a:r>
              <a:rPr lang="zh-CN" altLang="en-US" b="1">
                <a:solidFill>
                  <a:srgbClr val="C00000"/>
                </a:solidFill>
              </a:rPr>
              <a:t>de</a:t>
            </a:r>
            <a:r>
              <a:rPr lang="zh-CN" altLang="en-US" b="1">
                <a:solidFill>
                  <a:srgbClr val="002060"/>
                </a:solidFill>
              </a:rPr>
              <a:t>引导的</a:t>
            </a:r>
            <a:r>
              <a:rPr lang="zh-CN" altLang="en-US" b="1">
                <a:solidFill>
                  <a:srgbClr val="C00000"/>
                </a:solidFill>
              </a:rPr>
              <a:t>补语</a:t>
            </a:r>
            <a:r>
              <a:rPr lang="zh-CN" altLang="en-US" b="1">
                <a:solidFill>
                  <a:srgbClr val="002060"/>
                </a:solidFill>
              </a:rPr>
              <a:t>或</a:t>
            </a:r>
            <a:r>
              <a:rPr lang="zh-CN" altLang="en-US" b="1">
                <a:solidFill>
                  <a:srgbClr val="C00000"/>
                </a:solidFill>
              </a:rPr>
              <a:t>关系从句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>
                <a:latin typeface="Times New Roman" panose="02020603050405020304" charset="0"/>
              </a:rPr>
              <a:t>1</a:t>
            </a:r>
            <a:r>
              <a:rPr lang="zh-CN" altLang="en-US" sz="3600" b="1">
                <a:latin typeface="Times New Roman" panose="02020603050405020304" charset="0"/>
              </a:rPr>
              <a:t>）</a:t>
            </a:r>
            <a:r>
              <a:rPr lang="en-US" altLang="zh-CN" sz="3600" b="1">
                <a:latin typeface="Times New Roman" panose="02020603050405020304" charset="0"/>
              </a:rPr>
              <a:t>de+</a:t>
            </a:r>
            <a:r>
              <a:rPr lang="zh-CN" altLang="en-US" sz="3600" b="1">
                <a:latin typeface="Times New Roman" panose="02020603050405020304" charset="0"/>
              </a:rPr>
              <a:t>名词补语</a:t>
            </a:r>
            <a:endParaRPr lang="zh-CN" altLang="en-US" sz="3600" b="1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600" b="1">
                <a:latin typeface="Times New Roman" panose="02020603050405020304" charset="0"/>
              </a:rPr>
              <a:t>Voilà mon vélo, où est 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charset="0"/>
              </a:rPr>
              <a:t>celui</a:t>
            </a:r>
            <a:r>
              <a:rPr lang="en-US" altLang="zh-CN" sz="3600" b="1">
                <a:latin typeface="Times New Roman" panose="02020603050405020304" charset="0"/>
              </a:rPr>
              <a:t> de Pierre ?</a:t>
            </a:r>
            <a:endParaRPr lang="en-US" altLang="zh-CN" sz="3600" b="1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600" b="1">
                <a:latin typeface="Times New Roman" panose="02020603050405020304" charset="0"/>
              </a:rPr>
              <a:t>( celui=le vélo)</a:t>
            </a:r>
            <a:endParaRPr lang="en-US" altLang="zh-CN" sz="3600" b="1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600" b="1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600" b="1">
                <a:latin typeface="Times New Roman" panose="02020603050405020304" charset="0"/>
                <a:sym typeface="+mn-ea"/>
              </a:rPr>
              <a:t>Voilà ma moto, où est</a:t>
            </a:r>
            <a:r>
              <a:rPr lang="en-US" altLang="zh-CN" sz="3600" b="1">
                <a:solidFill>
                  <a:srgbClr val="C00000"/>
                </a:solidFill>
                <a:latin typeface="Times New Roman" panose="02020603050405020304" charset="0"/>
                <a:sym typeface="+mn-ea"/>
              </a:rPr>
              <a:t> celle</a:t>
            </a:r>
            <a:r>
              <a:rPr lang="en-US" altLang="zh-CN" sz="3600" b="1">
                <a:latin typeface="Times New Roman" panose="02020603050405020304" charset="0"/>
                <a:sym typeface="+mn-ea"/>
              </a:rPr>
              <a:t> de Pierre ?</a:t>
            </a:r>
            <a:endParaRPr lang="en-US" altLang="zh-CN" sz="3600" b="1">
              <a:latin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3600" b="1">
                <a:latin typeface="Times New Roman" panose="02020603050405020304" charset="0"/>
                <a:sym typeface="+mn-ea"/>
              </a:rPr>
              <a:t>( celle=la moto)</a:t>
            </a:r>
            <a:endParaRPr lang="en-US" altLang="zh-CN" sz="3600" b="1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600" b="1"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3086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altLang="zh-CN" sz="3600" b="1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sym typeface="+mn-ea"/>
              </a:rPr>
              <a:t>2)</a:t>
            </a:r>
            <a:r>
              <a:rPr lang="zh-CN" altLang="en-US" sz="3600" b="1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sym typeface="+mn-ea"/>
              </a:rPr>
              <a:t>指示代词</a:t>
            </a:r>
            <a:r>
              <a:rPr lang="en-US" altLang="zh-CN" sz="3600" b="1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sym typeface="+mn-ea"/>
              </a:rPr>
              <a:t>+</a:t>
            </a:r>
            <a:r>
              <a:rPr lang="zh-CN" altLang="en-US" sz="3600" b="1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  <a:sym typeface="+mn-ea"/>
              </a:rPr>
              <a:t>关系从句</a:t>
            </a:r>
            <a:br>
              <a:rPr lang="zh-CN" altLang="en-US" sz="3600" b="1">
                <a:solidFill>
                  <a:schemeClr val="tx1">
                    <a:lumMod val="50000"/>
                  </a:schemeClr>
                </a:solidFill>
                <a:latin typeface="Times New Roman" panose="02020603050405020304" charset="0"/>
              </a:rPr>
            </a:br>
            <a:endParaRPr lang="zh-CN" altLang="en-US" sz="3600" b="1">
              <a:solidFill>
                <a:schemeClr val="tx1">
                  <a:lumMod val="50000"/>
                </a:schemeClr>
              </a:solidFill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035" y="1449070"/>
            <a:ext cx="10692765" cy="515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>
                <a:latin typeface="Times New Roman" panose="02020603050405020304" charset="0"/>
              </a:rPr>
              <a:t>Nous </a:t>
            </a:r>
            <a:r>
              <a:rPr lang="en-US" altLang="zh-CN" sz="3600" b="1" dirty="0" err="1">
                <a:latin typeface="Times New Roman" panose="02020603050405020304" charset="0"/>
              </a:rPr>
              <a:t>habitons</a:t>
            </a:r>
            <a:r>
              <a:rPr lang="en-US" altLang="zh-CN" sz="3600" b="1" dirty="0"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latin typeface="Times New Roman" panose="02020603050405020304" charset="0"/>
              </a:rPr>
              <a:t>dans</a:t>
            </a:r>
            <a:r>
              <a:rPr lang="en-US" altLang="zh-CN" sz="3600" b="1" dirty="0">
                <a:latin typeface="Times New Roman" panose="02020603050405020304" charset="0"/>
              </a:rPr>
              <a:t> le </a:t>
            </a:r>
            <a:r>
              <a:rPr lang="en-US" altLang="zh-CN" sz="3600" b="1" dirty="0" err="1">
                <a:latin typeface="Times New Roman" panose="02020603050405020304" charset="0"/>
              </a:rPr>
              <a:t>bâtiment</a:t>
            </a:r>
            <a:r>
              <a:rPr lang="en-US" altLang="zh-CN" sz="3600" b="1" dirty="0">
                <a:latin typeface="Times New Roman" panose="02020603050405020304" charset="0"/>
              </a:rPr>
              <a:t> N.4,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</a:rPr>
              <a:t>celui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latin typeface="Times New Roman" panose="02020603050405020304" charset="0"/>
              </a:rPr>
              <a:t>que</a:t>
            </a:r>
            <a:r>
              <a:rPr lang="en-US" altLang="zh-CN" sz="3600" b="1" dirty="0"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latin typeface="Times New Roman" panose="02020603050405020304" charset="0"/>
              </a:rPr>
              <a:t>vous</a:t>
            </a:r>
            <a:r>
              <a:rPr lang="en-US" altLang="zh-CN" sz="3600" b="1" dirty="0"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latin typeface="Times New Roman" panose="02020603050405020304" charset="0"/>
              </a:rPr>
              <a:t>voyez</a:t>
            </a:r>
            <a:r>
              <a:rPr lang="en-US" altLang="zh-CN" sz="3600" b="1" dirty="0"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latin typeface="Times New Roman" panose="02020603050405020304" charset="0"/>
              </a:rPr>
              <a:t>là</a:t>
            </a:r>
            <a:r>
              <a:rPr lang="en-US" altLang="zh-CN" sz="3600" b="1" dirty="0">
                <a:latin typeface="Times New Roman" panose="02020603050405020304" charset="0"/>
              </a:rPr>
              <a:t>.</a:t>
            </a:r>
            <a:endParaRPr lang="en-US" altLang="zh-CN" sz="3600" b="1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Times New Roman" panose="02020603050405020304" charset="0"/>
              </a:rPr>
              <a:t> (</a:t>
            </a:r>
            <a:r>
              <a:rPr lang="en-US" altLang="zh-CN" sz="3600" b="1" dirty="0" err="1">
                <a:latin typeface="Times New Roman" panose="02020603050405020304" charset="0"/>
              </a:rPr>
              <a:t>celui</a:t>
            </a:r>
            <a:r>
              <a:rPr lang="en-US" altLang="zh-CN" sz="3600" b="1" dirty="0">
                <a:latin typeface="Times New Roman" panose="02020603050405020304" charset="0"/>
              </a:rPr>
              <a:t>=le </a:t>
            </a:r>
            <a:r>
              <a:rPr lang="en-US" altLang="zh-CN" sz="3600" b="1" dirty="0" err="1">
                <a:latin typeface="Times New Roman" panose="02020603050405020304" charset="0"/>
                <a:sym typeface="+mn-ea"/>
              </a:rPr>
              <a:t>bâtiment</a:t>
            </a:r>
            <a:r>
              <a:rPr lang="en-US" altLang="zh-CN" sz="3600" b="1" dirty="0">
                <a:latin typeface="Times New Roman" panose="02020603050405020304" charset="0"/>
              </a:rPr>
              <a:t>)</a:t>
            </a:r>
            <a:endParaRPr lang="en-US" altLang="zh-CN" sz="3600" b="1" dirty="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600" b="1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600" b="1" dirty="0" err="1">
                <a:latin typeface="Times New Roman" panose="02020603050405020304" charset="0"/>
              </a:rPr>
              <a:t>Ces</a:t>
            </a:r>
            <a:r>
              <a:rPr lang="en-US" altLang="zh-CN" sz="3600" b="1" dirty="0"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latin typeface="Times New Roman" panose="02020603050405020304" charset="0"/>
              </a:rPr>
              <a:t>journaux</a:t>
            </a:r>
            <a:r>
              <a:rPr lang="en-US" altLang="zh-CN" sz="3600" b="1" dirty="0">
                <a:latin typeface="Times New Roman" panose="02020603050405020304" charset="0"/>
              </a:rPr>
              <a:t> ne </a:t>
            </a:r>
            <a:r>
              <a:rPr lang="en-US" altLang="zh-CN" sz="3600" b="1" dirty="0" err="1">
                <a:latin typeface="Times New Roman" panose="02020603050405020304" charset="0"/>
              </a:rPr>
              <a:t>sont</a:t>
            </a:r>
            <a:r>
              <a:rPr lang="en-US" altLang="zh-CN" sz="3600" b="1" dirty="0">
                <a:latin typeface="Times New Roman" panose="02020603050405020304" charset="0"/>
              </a:rPr>
              <a:t> pas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</a:rPr>
              <a:t>ceux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>
                <a:latin typeface="Times New Roman" panose="02020603050405020304" charset="0"/>
              </a:rPr>
              <a:t>qui </a:t>
            </a:r>
            <a:r>
              <a:rPr lang="en-US" altLang="zh-CN" sz="3600" b="1" dirty="0" err="1">
                <a:latin typeface="Times New Roman" panose="02020603050405020304" charset="0"/>
              </a:rPr>
              <a:t>sont</a:t>
            </a:r>
            <a:r>
              <a:rPr lang="en-US" altLang="zh-CN" sz="3600" b="1" dirty="0"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latin typeface="Times New Roman" panose="02020603050405020304" charset="0"/>
              </a:rPr>
              <a:t>sur</a:t>
            </a:r>
            <a:r>
              <a:rPr lang="en-US" altLang="zh-CN" sz="3600" b="1" dirty="0">
                <a:latin typeface="Times New Roman" panose="02020603050405020304" charset="0"/>
              </a:rPr>
              <a:t> la table </a:t>
            </a:r>
            <a:r>
              <a:rPr lang="en-US" altLang="zh-CN" sz="3600" b="1" dirty="0" err="1">
                <a:latin typeface="Times New Roman" panose="02020603050405020304" charset="0"/>
              </a:rPr>
              <a:t>ce</a:t>
            </a:r>
            <a:r>
              <a:rPr lang="en-US" altLang="zh-CN" sz="3600" b="1" dirty="0"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latin typeface="Times New Roman" panose="02020603050405020304" charset="0"/>
              </a:rPr>
              <a:t>matin</a:t>
            </a:r>
            <a:r>
              <a:rPr lang="en-US" altLang="zh-CN" sz="3600" b="1" dirty="0">
                <a:latin typeface="Times New Roman" panose="02020603050405020304" charset="0"/>
              </a:rPr>
              <a:t>.</a:t>
            </a:r>
            <a:endParaRPr lang="en-US" altLang="zh-CN" sz="3600" b="1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Times New Roman" panose="02020603050405020304" charset="0"/>
              </a:rPr>
              <a:t>(</a:t>
            </a:r>
            <a:r>
              <a:rPr lang="en-US" altLang="zh-CN" sz="3600" b="1" dirty="0" err="1">
                <a:latin typeface="Times New Roman" panose="02020603050405020304" charset="0"/>
              </a:rPr>
              <a:t>ceux</a:t>
            </a:r>
            <a:r>
              <a:rPr lang="en-US" altLang="zh-CN" sz="3600" b="1" dirty="0">
                <a:latin typeface="Times New Roman" panose="02020603050405020304" charset="0"/>
              </a:rPr>
              <a:t>=les </a:t>
            </a:r>
            <a:r>
              <a:rPr lang="en-US" altLang="zh-CN" sz="3600" b="1" dirty="0" err="1">
                <a:latin typeface="Times New Roman" panose="02020603050405020304" charset="0"/>
              </a:rPr>
              <a:t>journaux</a:t>
            </a:r>
            <a:r>
              <a:rPr lang="en-US" altLang="zh-CN" sz="3600" b="1" dirty="0">
                <a:latin typeface="Times New Roman" panose="02020603050405020304" charset="0"/>
              </a:rPr>
              <a:t>)</a:t>
            </a:r>
            <a:endParaRPr lang="en-US" altLang="zh-CN" sz="3600" b="1" dirty="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600" dirty="0">
                <a:latin typeface="Modern No. 20" panose="02070704070505020303" charset="0"/>
                <a:sym typeface="+mn-ea"/>
              </a:rPr>
              <a:t> </a:t>
            </a:r>
            <a:endParaRPr lang="en-US" altLang="zh-CN" sz="3600" dirty="0">
              <a:latin typeface="Modern No. 20" panose="02070704070505020303" charset="0"/>
              <a:sym typeface="+mn-ea"/>
            </a:endParaRPr>
          </a:p>
          <a:p>
            <a:pPr marL="0" indent="0">
              <a:buNone/>
            </a:pPr>
            <a:endParaRPr lang="en-US" altLang="zh-CN" sz="3600" b="1" dirty="0"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 dirty="0">
              <a:latin typeface="Modern No. 20" panose="02070704070505020303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2.</a:t>
            </a:r>
            <a:r>
              <a:rPr lang="zh-CN" altLang="en-US" sz="360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复杂词形</a:t>
            </a:r>
            <a:endParaRPr lang="zh-CN" altLang="en-US" sz="360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 sz="3600"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Modern No. 20" panose="02070704070505020303" charset="0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1466850" y="2506980"/>
          <a:ext cx="853186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10668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3200"/>
                    </a:p>
                    <a:p>
                      <a:pPr>
                        <a:buNone/>
                      </a:pPr>
                      <a:r>
                        <a:rPr lang="zh-CN" altLang="en-US" sz="3200"/>
                        <a:t>数          性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阳性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阴性</a:t>
                      </a:r>
                      <a:endParaRPr lang="zh-CN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/>
                        <a:t>中性</a:t>
                      </a:r>
                      <a:endParaRPr lang="zh-CN" altLang="en-US" sz="3200"/>
                    </a:p>
                  </a:txBody>
                  <a:tcPr/>
                </a:tc>
              </a:tr>
              <a:tr h="1066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/>
                        <a:t>单数</a:t>
                      </a:r>
                      <a:endParaRPr lang="zh-CN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</a:rPr>
                        <a:t>celui-ci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  <a:sym typeface="+mn-ea"/>
                        </a:rPr>
                        <a:t>celui-là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</a:rPr>
                        <a:t>celle-ci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  <a:sym typeface="+mn-ea"/>
                        </a:rPr>
                        <a:t>celle-là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</a:rPr>
                        <a:t>ceci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3200" b="1"/>
                        <a:t>复数</a:t>
                      </a:r>
                      <a:endParaRPr lang="zh-CN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</a:rPr>
                        <a:t>ceux-ci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  <a:sym typeface="+mn-ea"/>
                        </a:rPr>
                        <a:t>ceux-là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</a:rPr>
                        <a:t>celles-ci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  <a:sym typeface="+mn-ea"/>
                        </a:rPr>
                        <a:t>celles-là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200">
                          <a:solidFill>
                            <a:srgbClr val="C00000"/>
                          </a:solidFill>
                          <a:latin typeface="Times New Roman" panose="02020603050405020304" charset="0"/>
                        </a:rPr>
                        <a:t>cela</a:t>
                      </a:r>
                      <a:endParaRPr lang="en-US" altLang="zh-CN" sz="3200">
                        <a:solidFill>
                          <a:srgbClr val="C00000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374140" y="2506980"/>
            <a:ext cx="2286000" cy="1085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465" y="1576705"/>
            <a:ext cx="10651490" cy="42665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1) </a:t>
            </a:r>
            <a:r>
              <a:rPr lang="zh-CN" altLang="en-US" sz="3600" b="1" dirty="0"/>
              <a:t>复合指示代词在上下文清楚的情况下单独使用，</a:t>
            </a:r>
            <a:r>
              <a:rPr lang="zh-CN" altLang="en-US" sz="3600" b="1" dirty="0">
                <a:solidFill>
                  <a:srgbClr val="C00000"/>
                </a:solidFill>
              </a:rPr>
              <a:t>不需要加限定性的补语</a:t>
            </a:r>
            <a:r>
              <a:rPr lang="zh-CN" altLang="en-US" sz="3600" b="1" dirty="0"/>
              <a:t>。</a:t>
            </a:r>
            <a:endParaRPr lang="zh-CN" altLang="en-US" sz="3600" b="1" dirty="0"/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-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vous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voulez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des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fleurs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?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charset="0"/>
              </a:rPr>
              <a:t>您想买花？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-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Oui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, je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voudrais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</a:rPr>
              <a:t>celles-là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.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charset="0"/>
              </a:rPr>
              <a:t>是的，我要那几枝。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endParaRPr lang="zh-CN" altLang="en-US" sz="3200" b="1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J'ai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Times New Roman" panose="02020603050405020304" charset="0"/>
              </a:rPr>
              <a:t>deux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Times New Roman" panose="02020603050405020304" charset="0"/>
              </a:rPr>
              <a:t>ordinateurs</a:t>
            </a:r>
            <a:r>
              <a:rPr lang="en-US" altLang="zh-CN" sz="3600" b="1" dirty="0" smtClean="0">
                <a:solidFill>
                  <a:srgbClr val="000000"/>
                </a:solidFill>
                <a:latin typeface="Times New Roman" panose="02020603050405020304" charset="0"/>
              </a:rPr>
              <a:t>,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mais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</a:rPr>
              <a:t>celui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</a:rPr>
              <a:t>-ci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ne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marche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pas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très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bien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.       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charset="0"/>
              </a:rPr>
              <a:t>我有两台电脑，但这一台不太好用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9535" y="1045210"/>
            <a:ext cx="9886950" cy="542861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lang="en-US" altLang="zh-CN" sz="3600" b="1" dirty="0">
                <a:latin typeface="Times New Roman" panose="02020603050405020304" charset="0"/>
                <a:ea typeface="华文中宋" panose="02010600040101010101" charset="-122"/>
              </a:rPr>
              <a:t>2</a:t>
            </a:r>
            <a:r>
              <a:rPr lang="zh-CN" altLang="en-US" sz="3600" b="1" dirty="0">
                <a:latin typeface="Times New Roman" panose="02020603050405020304" charset="0"/>
                <a:ea typeface="华文中宋" panose="02010600040101010101" charset="-122"/>
              </a:rPr>
              <a:t>）</a:t>
            </a:r>
            <a:r>
              <a:rPr lang="zh-CN" altLang="en-US" sz="3600" b="1" dirty="0">
                <a:latin typeface="华文中宋" panose="02010600040101010101" charset="-122"/>
                <a:ea typeface="华文中宋" panose="02010600040101010101" charset="-122"/>
              </a:rPr>
              <a:t>在指明</a:t>
            </a:r>
            <a:r>
              <a:rPr lang="en-US" altLang="zh-CN" sz="3600" b="1" dirty="0">
                <a:latin typeface="华文中宋" panose="02010600040101010101" charset="-122"/>
                <a:ea typeface="华文中宋" panose="02010600040101010101" charset="-122"/>
              </a:rPr>
              <a:t>“</a:t>
            </a:r>
            <a:r>
              <a:rPr lang="zh-CN" altLang="en-US" sz="3600" b="1" dirty="0">
                <a:latin typeface="华文中宋" panose="02010600040101010101" charset="-122"/>
                <a:ea typeface="华文中宋" panose="02010600040101010101" charset="-122"/>
              </a:rPr>
              <a:t>这个那个、这些那些</a:t>
            </a:r>
            <a:r>
              <a:rPr lang="en-US" altLang="zh-CN" sz="3600" b="1" dirty="0">
                <a:latin typeface="华文中宋" panose="02010600040101010101" charset="-122"/>
                <a:ea typeface="华文中宋" panose="02010600040101010101" charset="-122"/>
              </a:rPr>
              <a:t>”</a:t>
            </a:r>
            <a:r>
              <a:rPr lang="zh-CN" altLang="en-US" sz="3600" b="1" dirty="0">
                <a:latin typeface="华文中宋" panose="02010600040101010101" charset="-122"/>
                <a:ea typeface="华文中宋" panose="02010600040101010101" charset="-122"/>
              </a:rPr>
              <a:t>时，</a:t>
            </a:r>
            <a:r>
              <a:rPr lang="zh-CN" altLang="en-US" sz="3600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较近者用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celui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-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ci,ceux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-ci</a:t>
            </a:r>
            <a:r>
              <a:rPr lang="en-US" altLang="zh-CN" sz="3600" b="1" dirty="0">
                <a:latin typeface="Times New Roman" panose="02020603050405020304" charset="0"/>
                <a:ea typeface="华文中宋" panose="02010600040101010101" charset="-122"/>
              </a:rPr>
              <a:t>, 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较远者用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celui-là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,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ceux-là</a:t>
            </a:r>
            <a:r>
              <a:rPr lang="en-US" altLang="zh-CN" sz="3600" b="1" dirty="0">
                <a:latin typeface="Times New Roman" panose="02020603050405020304" charset="0"/>
                <a:ea typeface="华文中宋" panose="02010600040101010101" charset="-122"/>
              </a:rPr>
              <a:t>.</a:t>
            </a:r>
            <a:endParaRPr lang="en-US" altLang="zh-CN" sz="3600" b="1" dirty="0">
              <a:latin typeface="Times New Roman" panose="02020603050405020304" charset="0"/>
              <a:ea typeface="华文中宋" panose="02010600040101010101" charset="-122"/>
            </a:endParaRPr>
          </a:p>
          <a:p>
            <a:pPr marL="0" indent="0">
              <a:buNone/>
            </a:pPr>
            <a:endParaRPr lang="en-US" altLang="zh-CN" sz="3600" b="1" dirty="0">
              <a:latin typeface="Times New Roman" panose="02020603050405020304" charset="0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Voilà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deux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tableaux,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aimez-vous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</a:rPr>
              <a:t>celui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</a:rPr>
              <a:t>-ci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ou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</a:rPr>
              <a:t>celui-là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?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latin typeface="Modern No. 20" panose="02070704070505020303" charset="0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Modern No. 20" panose="02070704070505020303" charset="0"/>
              </a:rPr>
              <a:t>这有两幅画，您喜欢这一幅还是那一幅？</a:t>
            </a:r>
            <a:endParaRPr lang="zh-CN" altLang="en-US" sz="3200" b="1" dirty="0">
              <a:solidFill>
                <a:srgbClr val="000000"/>
              </a:solidFill>
              <a:latin typeface="Modern No. 20" panose="02070704070505020303" charset="0"/>
            </a:endParaRPr>
          </a:p>
          <a:p>
            <a:pPr marL="0" indent="0">
              <a:buNone/>
            </a:pPr>
            <a:endParaRPr lang="zh-CN" altLang="en-US" sz="3200" b="1" dirty="0">
              <a:solidFill>
                <a:srgbClr val="000000"/>
              </a:solidFill>
              <a:latin typeface="Modern No. 20" panose="02070704070505020303" charset="0"/>
            </a:endParaRPr>
          </a:p>
          <a:p>
            <a:pPr marL="0" indent="0">
              <a:buNone/>
            </a:pP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Ces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deux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maisons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sont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très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belles,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mais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</a:rPr>
              <a:t>celle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</a:rPr>
              <a:t>-ci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est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petite,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charset="0"/>
              </a:rPr>
              <a:t>celle-là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charset="0"/>
              </a:rPr>
              <a:t>est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3600" b="1" dirty="0" err="1" smtClean="0">
                <a:solidFill>
                  <a:srgbClr val="000000"/>
                </a:solidFill>
                <a:latin typeface="Times New Roman" panose="02020603050405020304" charset="0"/>
              </a:rPr>
              <a:t>grande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charset="0"/>
              </a:rPr>
              <a:t>.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Modern No. 20" panose="02070704070505020303" charset="0"/>
              </a:rPr>
              <a:t>这两座房子都很漂亮，但这一座小，那一座大。</a:t>
            </a:r>
            <a:endParaRPr lang="zh-CN" altLang="en-US" sz="3200" b="1" dirty="0">
              <a:solidFill>
                <a:srgbClr val="000000"/>
              </a:solidFill>
              <a:latin typeface="Modern No. 20" panose="02070704070505020303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" y="1304290"/>
            <a:ext cx="11462385" cy="6084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0039A2"/>
                </a:solidFill>
              </a:rPr>
              <a:t>3. </a:t>
            </a:r>
            <a:r>
              <a:rPr lang="zh-CN" altLang="en-US" sz="3600" b="1" dirty="0">
                <a:solidFill>
                  <a:srgbClr val="0039A2"/>
                </a:solidFill>
              </a:rPr>
              <a:t>中性代词 </a:t>
            </a:r>
            <a:r>
              <a:rPr lang="en-US" altLang="zh-CN" sz="3600" b="1" dirty="0" err="1">
                <a:solidFill>
                  <a:srgbClr val="0039A2"/>
                </a:solidFill>
              </a:rPr>
              <a:t>ce,ceci</a:t>
            </a:r>
            <a:r>
              <a:rPr lang="en-US" altLang="zh-CN" sz="3600" b="1" dirty="0">
                <a:solidFill>
                  <a:srgbClr val="0039A2"/>
                </a:solidFill>
              </a:rPr>
              <a:t>, </a:t>
            </a:r>
            <a:r>
              <a:rPr lang="en-US" altLang="zh-CN" sz="3600" b="1" dirty="0" err="1">
                <a:solidFill>
                  <a:srgbClr val="0039A2"/>
                </a:solidFill>
              </a:rPr>
              <a:t>cela</a:t>
            </a:r>
            <a:endParaRPr lang="en-US" altLang="zh-CN" sz="3600" b="1" dirty="0">
              <a:solidFill>
                <a:srgbClr val="0039A2"/>
              </a:solidFill>
            </a:endParaRPr>
          </a:p>
          <a:p>
            <a:pPr marL="0" indent="0">
              <a:buNone/>
            </a:pPr>
            <a:r>
              <a:rPr lang="en-US" altLang="zh-CN" sz="3600" b="1" dirty="0"/>
              <a:t>1) </a:t>
            </a:r>
            <a:r>
              <a:rPr lang="en-US" altLang="zh-CN" sz="3600" b="1" dirty="0" err="1"/>
              <a:t>ce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的用法</a:t>
            </a:r>
            <a:endParaRPr lang="zh-CN" altLang="en-US" sz="3600" b="1" dirty="0"/>
          </a:p>
          <a:p>
            <a:pPr marL="0" indent="0">
              <a:buNone/>
            </a:pPr>
            <a:r>
              <a:rPr lang="zh-CN" altLang="en-US" sz="3600" b="1" dirty="0"/>
              <a:t>   </a:t>
            </a:r>
            <a:r>
              <a:rPr lang="en-US" altLang="zh-CN" sz="3600" b="1" dirty="0"/>
              <a:t>A. </a:t>
            </a:r>
            <a:r>
              <a:rPr lang="en-US" altLang="zh-CN" sz="3600" b="1" dirty="0" err="1"/>
              <a:t>ce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作主语时，动词</a:t>
            </a:r>
            <a:r>
              <a:rPr lang="zh-CN" altLang="en-US" sz="3600" b="1" dirty="0">
                <a:latin typeface="Modern No. 20" panose="02070704070505020303" charset="0"/>
              </a:rPr>
              <a:t>ê</a:t>
            </a:r>
            <a:r>
              <a:rPr lang="en-US" altLang="zh-CN" sz="3600" b="1" dirty="0" err="1">
                <a:latin typeface="Modern No. 20" panose="02070704070505020303" charset="0"/>
              </a:rPr>
              <a:t>tre</a:t>
            </a:r>
            <a:r>
              <a:rPr lang="en-US" altLang="zh-CN" sz="3600" b="1" dirty="0">
                <a:latin typeface="Modern No. 20" panose="02070704070505020303" charset="0"/>
              </a:rPr>
              <a:t> </a:t>
            </a:r>
            <a:r>
              <a:rPr lang="zh-CN" altLang="en-US" sz="3600" b="1" dirty="0">
                <a:latin typeface="Modern No. 20" panose="02070704070505020303" charset="0"/>
              </a:rPr>
              <a:t>可以用单数，也可以用复数：</a:t>
            </a:r>
            <a:endParaRPr lang="zh-CN" altLang="en-US" sz="3600" b="1" dirty="0">
              <a:latin typeface="Modern No. 20" panose="02070704070505020303" charset="0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Modern No. 20" panose="02070704070505020303" charset="0"/>
              </a:rPr>
              <a:t>       </a:t>
            </a:r>
            <a:r>
              <a:rPr lang="en-US" altLang="zh-CN" sz="3600" b="1" dirty="0" err="1">
                <a:latin typeface="Modern No. 20" panose="02070704070505020303" charset="0"/>
              </a:rPr>
              <a:t>C'est</a:t>
            </a:r>
            <a:r>
              <a:rPr lang="en-US" altLang="zh-CN" sz="3600" b="1" dirty="0">
                <a:latin typeface="Modern No. 20" panose="02070704070505020303" charset="0"/>
              </a:rPr>
              <a:t> un </a:t>
            </a:r>
            <a:r>
              <a:rPr lang="en-US" altLang="zh-CN" sz="3600" b="1" dirty="0" err="1">
                <a:latin typeface="Modern No. 20" panose="02070704070505020303" charset="0"/>
              </a:rPr>
              <a:t>parfum</a:t>
            </a:r>
            <a:r>
              <a:rPr lang="en-US" altLang="zh-CN" sz="3600" b="1" dirty="0">
                <a:latin typeface="Modern No. 20" panose="02070704070505020303" charset="0"/>
              </a:rPr>
              <a:t>.</a:t>
            </a:r>
            <a:endParaRPr lang="en-US" altLang="zh-CN" sz="3600" b="1" dirty="0">
              <a:latin typeface="Modern No. 20" panose="02070704070505020303" charset="0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Modern No. 20" panose="02070704070505020303" charset="0"/>
              </a:rPr>
              <a:t>       </a:t>
            </a:r>
            <a:r>
              <a:rPr lang="en-US" altLang="zh-CN" sz="3600" b="1" dirty="0" err="1">
                <a:latin typeface="Modern No. 20" panose="02070704070505020303" charset="0"/>
              </a:rPr>
              <a:t>Ce</a:t>
            </a:r>
            <a:r>
              <a:rPr lang="en-US" altLang="zh-CN" sz="3600" b="1" dirty="0">
                <a:latin typeface="Modern No. 20" panose="02070704070505020303" charset="0"/>
              </a:rPr>
              <a:t> </a:t>
            </a:r>
            <a:r>
              <a:rPr lang="en-US" altLang="zh-CN" sz="3600" b="1" dirty="0" err="1">
                <a:latin typeface="Modern No. 20" panose="02070704070505020303" charset="0"/>
              </a:rPr>
              <a:t>sont</a:t>
            </a:r>
            <a:r>
              <a:rPr lang="en-US" altLang="zh-CN" sz="3600" b="1" dirty="0">
                <a:latin typeface="Modern No. 20" panose="02070704070505020303" charset="0"/>
              </a:rPr>
              <a:t> des </a:t>
            </a:r>
            <a:r>
              <a:rPr lang="en-US" altLang="zh-CN" sz="3600" b="1" dirty="0" err="1">
                <a:latin typeface="Modern No. 20" panose="02070704070505020303" charset="0"/>
              </a:rPr>
              <a:t>parfums</a:t>
            </a:r>
            <a:r>
              <a:rPr lang="en-US" altLang="zh-CN" sz="3600" b="1" dirty="0">
                <a:latin typeface="Modern No. 20" panose="02070704070505020303" charset="0"/>
              </a:rPr>
              <a:t>.</a:t>
            </a:r>
            <a:endParaRPr lang="en-US" altLang="zh-CN" sz="3600" b="1" dirty="0">
              <a:latin typeface="Modern No. 20" panose="02070704070505020303" charset="0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Modern No. 20" panose="02070704070505020303" charset="0"/>
              </a:rPr>
              <a:t>   B. </a:t>
            </a:r>
            <a:r>
              <a:rPr lang="en-US" altLang="zh-CN" sz="3600" b="1" dirty="0" err="1">
                <a:latin typeface="Modern No. 20" panose="02070704070505020303" charset="0"/>
              </a:rPr>
              <a:t>ce</a:t>
            </a:r>
            <a:r>
              <a:rPr lang="zh-CN" altLang="en-US" sz="3600" b="1" dirty="0">
                <a:latin typeface="Modern No. 20" panose="02070704070505020303" charset="0"/>
              </a:rPr>
              <a:t>不作主语时，后面一般要跟</a:t>
            </a:r>
            <a:r>
              <a:rPr lang="zh-CN" altLang="en-US" sz="3600" b="1" dirty="0">
                <a:solidFill>
                  <a:srgbClr val="C00000"/>
                </a:solidFill>
                <a:latin typeface="Modern No. 20" panose="02070704070505020303" charset="0"/>
              </a:rPr>
              <a:t>关系从句</a:t>
            </a:r>
            <a:r>
              <a:rPr lang="zh-CN" altLang="en-US" sz="3600" b="1" dirty="0">
                <a:latin typeface="Modern No. 20" panose="02070704070505020303" charset="0"/>
              </a:rPr>
              <a:t>。</a:t>
            </a:r>
            <a:endParaRPr lang="zh-CN" altLang="en-US" sz="3600" b="1" dirty="0">
              <a:latin typeface="Modern No. 20" panose="02070704070505020303" charset="0"/>
            </a:endParaRPr>
          </a:p>
          <a:p>
            <a:pPr marL="0" indent="0">
              <a:buNone/>
            </a:pPr>
            <a:r>
              <a:rPr lang="zh-CN" altLang="en-US" sz="3600" b="1" dirty="0">
                <a:latin typeface="Modern No. 20" panose="02070704070505020303" charset="0"/>
              </a:rPr>
              <a:t>       </a:t>
            </a:r>
            <a:r>
              <a:rPr lang="en-US" altLang="zh-CN" sz="3600" b="1" dirty="0">
                <a:latin typeface="Modern No. 20" panose="02070704070505020303" charset="0"/>
              </a:rPr>
              <a:t>Je ne </a:t>
            </a:r>
            <a:r>
              <a:rPr lang="en-US" altLang="zh-CN" sz="3600" b="1" dirty="0" err="1">
                <a:latin typeface="Modern No. 20" panose="02070704070505020303" charset="0"/>
              </a:rPr>
              <a:t>comprends</a:t>
            </a:r>
            <a:r>
              <a:rPr lang="en-US" altLang="zh-CN" sz="3600" b="1" dirty="0">
                <a:latin typeface="Modern No. 20" panose="02070704070505020303" charset="0"/>
              </a:rPr>
              <a:t> pas </a:t>
            </a:r>
            <a:r>
              <a:rPr lang="en-US" altLang="zh-CN" sz="3600" b="1" dirty="0" err="1">
                <a:latin typeface="Modern No. 20" panose="02070704070505020303" charset="0"/>
              </a:rPr>
              <a:t>ce</a:t>
            </a:r>
            <a:r>
              <a:rPr lang="en-US" altLang="zh-CN" sz="3600" b="1" dirty="0">
                <a:latin typeface="Modern No. 20" panose="02070704070505020303" charset="0"/>
              </a:rPr>
              <a:t> </a:t>
            </a:r>
            <a:r>
              <a:rPr lang="en-US" altLang="zh-CN" sz="3600" b="1" dirty="0" err="1">
                <a:latin typeface="Modern No. 20" panose="02070704070505020303" charset="0"/>
              </a:rPr>
              <a:t>que</a:t>
            </a:r>
            <a:r>
              <a:rPr lang="en-US" altLang="zh-CN" sz="3600" b="1" dirty="0">
                <a:latin typeface="Modern No. 20" panose="02070704070505020303" charset="0"/>
              </a:rPr>
              <a:t> </a:t>
            </a:r>
            <a:r>
              <a:rPr lang="en-US" altLang="zh-CN" sz="3600" b="1" dirty="0" err="1">
                <a:latin typeface="Modern No. 20" panose="02070704070505020303" charset="0"/>
              </a:rPr>
              <a:t>vous</a:t>
            </a:r>
            <a:r>
              <a:rPr lang="en-US" altLang="zh-CN" sz="3600" b="1" dirty="0">
                <a:latin typeface="Modern No. 20" panose="02070704070505020303" charset="0"/>
              </a:rPr>
              <a:t> </a:t>
            </a:r>
            <a:r>
              <a:rPr lang="en-US" altLang="zh-CN" sz="3600" b="1" dirty="0" err="1">
                <a:latin typeface="Modern No. 20" panose="02070704070505020303" charset="0"/>
              </a:rPr>
              <a:t>avez</a:t>
            </a:r>
            <a:r>
              <a:rPr lang="en-US" altLang="zh-CN" sz="3600" b="1" dirty="0">
                <a:latin typeface="Modern No. 20" panose="02070704070505020303" charset="0"/>
              </a:rPr>
              <a:t> </a:t>
            </a:r>
            <a:r>
              <a:rPr lang="en-US" altLang="zh-CN" sz="3600" b="1" dirty="0" err="1">
                <a:latin typeface="Modern No. 20" panose="02070704070505020303" charset="0"/>
              </a:rPr>
              <a:t>dit</a:t>
            </a:r>
            <a:r>
              <a:rPr lang="en-US" altLang="zh-CN" sz="3600" b="1" dirty="0">
                <a:latin typeface="Modern No. 20" panose="02070704070505020303" charset="0"/>
              </a:rPr>
              <a:t>.</a:t>
            </a:r>
            <a:endParaRPr lang="en-US" altLang="zh-CN" sz="3600" b="1" dirty="0">
              <a:latin typeface="Modern No. 20" panose="02070704070505020303" charset="0"/>
            </a:endParaRPr>
          </a:p>
          <a:p>
            <a:pPr marL="0" indent="0">
              <a:buNone/>
            </a:pPr>
            <a:r>
              <a:rPr lang="en-US" altLang="zh-CN" sz="3600" b="1" dirty="0">
                <a:latin typeface="Modern No. 20" panose="02070704070505020303" charset="0"/>
              </a:rPr>
              <a:t>       </a:t>
            </a:r>
            <a:r>
              <a:rPr lang="en-US" altLang="zh-CN" sz="3600" b="1" dirty="0" err="1">
                <a:latin typeface="Modern No. 20" panose="02070704070505020303" charset="0"/>
              </a:rPr>
              <a:t>Ce</a:t>
            </a:r>
            <a:r>
              <a:rPr lang="en-US" altLang="zh-CN" sz="3600" b="1" dirty="0">
                <a:latin typeface="Modern No. 20" panose="02070704070505020303" charset="0"/>
              </a:rPr>
              <a:t> qui me </a:t>
            </a:r>
            <a:r>
              <a:rPr lang="en-US" altLang="zh-CN" sz="3600" b="1" dirty="0" err="1">
                <a:latin typeface="Modern No. 20" panose="02070704070505020303" charset="0"/>
              </a:rPr>
              <a:t>plaît</a:t>
            </a:r>
            <a:r>
              <a:rPr lang="en-US" altLang="zh-CN" sz="3600" b="1" dirty="0">
                <a:latin typeface="Modern No. 20" panose="02070704070505020303" charset="0"/>
              </a:rPr>
              <a:t>, </a:t>
            </a:r>
            <a:r>
              <a:rPr lang="en-US" altLang="zh-CN" sz="3600" b="1" dirty="0" err="1">
                <a:latin typeface="Modern No. 20" panose="02070704070505020303" charset="0"/>
              </a:rPr>
              <a:t>c'est</a:t>
            </a:r>
            <a:r>
              <a:rPr lang="en-US" altLang="zh-CN" sz="3600" b="1" dirty="0">
                <a:latin typeface="Modern No. 20" panose="02070704070505020303" charset="0"/>
              </a:rPr>
              <a:t> </a:t>
            </a:r>
            <a:r>
              <a:rPr lang="en-US" altLang="zh-CN" sz="3600" b="1" dirty="0" err="1">
                <a:latin typeface="Modern No. 20" panose="02070704070505020303" charset="0"/>
              </a:rPr>
              <a:t>sa</a:t>
            </a:r>
            <a:r>
              <a:rPr lang="en-US" altLang="zh-CN" sz="3600" b="1" dirty="0">
                <a:latin typeface="Modern No. 20" panose="02070704070505020303" charset="0"/>
              </a:rPr>
              <a:t> franchise.</a:t>
            </a:r>
            <a:endParaRPr lang="en-US" altLang="zh-CN" dirty="0">
              <a:latin typeface="Modern No. 20" panose="02070704070505020303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2)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ceci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zh-CN" altLang="en-US" sz="3200" b="1" dirty="0">
                <a:latin typeface="Times New Roman" panose="02020603050405020304" charset="0"/>
                <a:ea typeface="华文中宋" panose="02010600040101010101" charset="-122"/>
              </a:rPr>
              <a:t>和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cela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zh-CN" altLang="en-US" sz="3200" b="1" dirty="0">
                <a:latin typeface="Times New Roman" panose="02020603050405020304" charset="0"/>
                <a:ea typeface="华文中宋" panose="02010600040101010101" charset="-122"/>
              </a:rPr>
              <a:t>的用法</a:t>
            </a:r>
            <a:endParaRPr lang="zh-CN" altLang="en-US" sz="3200" b="1" dirty="0">
              <a:latin typeface="Times New Roman" panose="02020603050405020304" charset="0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 sz="3200" b="1" dirty="0" err="1">
                <a:latin typeface="华文中宋" panose="02010600040101010101" charset="-122"/>
                <a:ea typeface="华文中宋" panose="02010600040101010101" charset="-122"/>
              </a:rPr>
              <a:t>ceci</a:t>
            </a:r>
            <a:r>
              <a:rPr lang="en-US" altLang="zh-CN" sz="3200" b="1" dirty="0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</a:rPr>
              <a:t>和 </a:t>
            </a:r>
            <a:r>
              <a:rPr lang="en-US" altLang="zh-CN" sz="3200" b="1" dirty="0" err="1">
                <a:latin typeface="华文中宋" panose="02010600040101010101" charset="-122"/>
                <a:ea typeface="华文中宋" panose="02010600040101010101" charset="-122"/>
              </a:rPr>
              <a:t>cela</a:t>
            </a:r>
            <a:r>
              <a:rPr lang="zh-CN" altLang="en-US" sz="3200" b="1" dirty="0">
                <a:latin typeface="华文中宋" panose="02010600040101010101" charset="-122"/>
                <a:ea typeface="华文中宋" panose="02010600040101010101" charset="-122"/>
              </a:rPr>
              <a:t>通常在口语中使用，用于代替交谈双方都清楚的事物。</a:t>
            </a:r>
            <a:endParaRPr lang="zh-CN" altLang="en-US" sz="3200" b="1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en-US" altLang="zh-CN" sz="3200" b="1" dirty="0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 sz="3200" b="1" dirty="0" err="1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Ceci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est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à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moi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, 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cela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est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à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toi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. </a:t>
            </a:r>
            <a:r>
              <a:rPr lang="zh-CN" altLang="en-US" sz="2800" b="1" dirty="0">
                <a:latin typeface="Times New Roman" panose="02020603050405020304" charset="0"/>
                <a:ea typeface="华文中宋" panose="02010600040101010101" charset="-122"/>
              </a:rPr>
              <a:t>这是我的，那是你的</a:t>
            </a:r>
            <a:endParaRPr lang="zh-CN" altLang="en-US" sz="2800" b="1" dirty="0">
              <a:latin typeface="Times New Roman" panose="02020603050405020304" charset="0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Retenez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bien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ceci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: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il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faut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être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en-US" altLang="zh-CN" sz="3200" b="1" dirty="0" err="1">
                <a:latin typeface="Times New Roman" panose="02020603050405020304" charset="0"/>
                <a:ea typeface="华文中宋" panose="02010600040101010101" charset="-122"/>
              </a:rPr>
              <a:t>modeste</a:t>
            </a:r>
            <a:r>
              <a:rPr lang="en-US" altLang="zh-CN" sz="3200" b="1" dirty="0">
                <a:latin typeface="Times New Roman" panose="02020603050405020304" charset="0"/>
                <a:ea typeface="华文中宋" panose="02010600040101010101" charset="-122"/>
              </a:rPr>
              <a:t> et prudent.</a:t>
            </a:r>
            <a:endParaRPr lang="en-US" altLang="zh-CN" sz="3200" b="1" dirty="0">
              <a:latin typeface="Times New Roman" panose="02020603050405020304" charset="0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charset="0"/>
                <a:ea typeface="华文中宋" panose="02010600040101010101" charset="-122"/>
              </a:rPr>
              <a:t>记住这一点：必须谦虚谨慎。</a:t>
            </a:r>
            <a:r>
              <a:rPr lang="zh-CN" altLang="en-US" sz="3200" dirty="0"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（</a:t>
            </a:r>
            <a:r>
              <a:rPr lang="en-US" altLang="zh-CN" sz="3200" dirty="0" err="1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ceci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charset="0"/>
                <a:ea typeface="华文中宋" panose="02010600040101010101" charset="-122"/>
              </a:rPr>
              <a:t>代替一个从句）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charset="0"/>
              <a:ea typeface="华文中宋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25_20*i*3"/>
  <p:tag name="KSO_WM_TEMPLATE_CATEGORY" val="custom"/>
  <p:tag name="KSO_WM_TEMPLATE_INDEX" val="9160225"/>
  <p:tag name="KSO_WM_UNIT_INDEX" val="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54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545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545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545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545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9160225_20*i*4"/>
  <p:tag name="KSO_WM_TEMPLATE_CATEGORY" val="custom"/>
  <p:tag name="KSO_WM_TEMPLATE_INDEX" val="9160225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45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45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5"/>
  <p:tag name="KSO_WM_UNIT_TYPE" val="a"/>
  <p:tag name="KSO_WM_UNIT_INDEX" val="1"/>
  <p:tag name="KSO_WM_UNIT_ID" val="custom160545_1*a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4、5、10、12、16、19、23、27、28、29"/>
  <p:tag name="KSO_WM_TEMPLATE_CATEGORY" val="custom"/>
  <p:tag name="KSO_WM_TEMPLATE_INDEX" val="160545"/>
  <p:tag name="KSO_WM_TAG_VERSION" val="1.0"/>
  <p:tag name="KSO_WM_SLIDE_ID" val="custom16054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545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54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545"/>
</p:tagLst>
</file>

<file path=ppt/theme/theme1.xml><?xml version="1.0" encoding="utf-8"?>
<a:theme xmlns:a="http://schemas.openxmlformats.org/drawingml/2006/main" name="1_A000120141119A01PPBG">
  <a:themeElements>
    <a:clrScheme name="160545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46FB6"/>
      </a:accent1>
      <a:accent2>
        <a:srgbClr val="22B1DE"/>
      </a:accent2>
      <a:accent3>
        <a:srgbClr val="5D76BA"/>
      </a:accent3>
      <a:accent4>
        <a:srgbClr val="EAB200"/>
      </a:accent4>
      <a:accent5>
        <a:srgbClr val="C00000"/>
      </a:accent5>
      <a:accent6>
        <a:srgbClr val="AFB2B4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WPS 演示</Application>
  <PresentationFormat>自定义</PresentationFormat>
  <Paragraphs>185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Algerian</vt:lpstr>
      <vt:lpstr>Times New Roman</vt:lpstr>
      <vt:lpstr>华文中宋</vt:lpstr>
      <vt:lpstr>Modern No. 20</vt:lpstr>
      <vt:lpstr>Arial Unicode MS</vt:lpstr>
      <vt:lpstr>Calibri</vt:lpstr>
      <vt:lpstr>黑体</vt:lpstr>
      <vt:lpstr>1_A000120141119A01PPBG</vt:lpstr>
      <vt:lpstr> saison 2 </vt:lpstr>
      <vt:lpstr>grammaire</vt:lpstr>
      <vt:lpstr>简单词形的指示代词后面要跟随一个限定性的补语，一般是以介词de引导的补语或关系从句</vt:lpstr>
      <vt:lpstr>2)指示代词+关系从句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副代词en</vt:lpstr>
      <vt:lpstr>复合疑问代词的词形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</cp:revision>
  <dcterms:created xsi:type="dcterms:W3CDTF">2018-03-02T03:36:00Z</dcterms:created>
  <dcterms:modified xsi:type="dcterms:W3CDTF">2018-05-23T06:08:42Z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