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3" r:id="rId6"/>
    <p:sldId id="262" r:id="rId7"/>
    <p:sldId id="261" r:id="rId8"/>
    <p:sldId id="260" r:id="rId9"/>
    <p:sldId id="259" r:id="rId10"/>
    <p:sldId id="265" r:id="rId11"/>
    <p:sldId id="258" r:id="rId12"/>
    <p:sldId id="266" r:id="rId13"/>
    <p:sldId id="270" r:id="rId14"/>
    <p:sldId id="278" r:id="rId15"/>
    <p:sldId id="271" r:id="rId16"/>
    <p:sldId id="307" r:id="rId17"/>
    <p:sldId id="306" r:id="rId18"/>
    <p:sldId id="305" r:id="rId19"/>
    <p:sldId id="308" r:id="rId20"/>
    <p:sldId id="311" r:id="rId21"/>
    <p:sldId id="313" r:id="rId22"/>
    <p:sldId id="310" r:id="rId23"/>
    <p:sldId id="312" r:id="rId24"/>
    <p:sldId id="309" r:id="rId25"/>
    <p:sldId id="316" r:id="rId26"/>
    <p:sldId id="315" r:id="rId27"/>
    <p:sldId id="317" r:id="rId28"/>
    <p:sldId id="32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110" d="100"/>
          <a:sy n="110" d="100"/>
        </p:scale>
        <p:origin x="17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7112-8112-45DC-99B5-FC294E524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74AE-9152-406B-A3E1-429AA26993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h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4821"/>
            <a:ext cx="9144000" cy="6848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6" y="2420888"/>
            <a:ext cx="6120680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8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SAISON 2</a:t>
            </a:r>
            <a:endParaRPr lang="en-US" altLang="zh-CN" sz="80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6372" y="4077072"/>
            <a:ext cx="31550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UNITE 5</a:t>
            </a:r>
            <a:endParaRPr lang="zh-CN" alt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1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55576" y="836712"/>
            <a:ext cx="8136904" cy="5688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特殊词形</a:t>
            </a:r>
            <a:endParaRPr lang="en-US" altLang="zh-CN" sz="40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4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avoir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4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ayant</a:t>
            </a:r>
            <a:endParaRPr lang="en-US" altLang="zh-CN" sz="4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4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être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4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étant</a:t>
            </a:r>
            <a:endParaRPr lang="en-US" altLang="zh-CN" sz="4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4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savoir             </a:t>
            </a:r>
            <a:r>
              <a:rPr lang="en-US" altLang="zh-CN" sz="4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sachant</a:t>
            </a:r>
            <a:endParaRPr lang="en-US" altLang="zh-CN" sz="4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4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499992" y="270892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427984" y="393305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427984" y="515719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179512" y="908720"/>
            <a:ext cx="8712968" cy="5616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副动词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的构成：副动词由介词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 + 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现在分词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构成， 无词形变化：</a:t>
            </a:r>
            <a:endParaRPr lang="en-US" altLang="zh-CN" sz="36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parlant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en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parlant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voyant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en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voyant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se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levant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en se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levant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79912" y="292494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779912" y="393305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779912" y="494116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3" descr="white-ppt-background-2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395536" y="692696"/>
            <a:ext cx="8496944" cy="5832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用法：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做时间状语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表示“在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的同时”；如果要强调同时性，可在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前加副词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tout: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allant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la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j’ai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vu Pierre.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我去邮局时看见了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Pierre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Elles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bavardaient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tout en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tricotant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她们一边聊天，一边织毛线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3" descr="white-ppt-background-2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755576" y="260648"/>
            <a:ext cx="8136904" cy="6264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用法：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做方式状语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0"/>
              </a:spcBef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C’est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nageant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qu’on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apprend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nager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在游泳中学会游泳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虚拟式 （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subjonctif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1124744"/>
            <a:ext cx="889248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虚拟式现在时的构成：</a:t>
            </a:r>
            <a:endParaRPr lang="en-US" altLang="zh-CN" sz="36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6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去掉动词直陈式现在时第三人称复数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ils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这个人称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的词尾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加词尾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-e, -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-e, -ions, -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iez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-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</a:t>
            </a:r>
            <a:endParaRPr lang="en-US" altLang="zh-CN" sz="36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908720"/>
          <a:ext cx="8568954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747"/>
                <a:gridCol w="2916901"/>
                <a:gridCol w="2736306"/>
              </a:tblGrid>
              <a:tr h="1072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donner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finir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lire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08157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donn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finiss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32009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donne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donnes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donne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nous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donnions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donniez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donnent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finisse</a:t>
                      </a:r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finisses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finisse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nous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finissions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finissiez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qu’ils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finissent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lise</a:t>
                      </a:r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lises</a:t>
                      </a:r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lise</a:t>
                      </a:r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nous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lisions</a:t>
                      </a:r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vous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lisiez</a:t>
                      </a:r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lisent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少数动词不符合规则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1340768"/>
          <a:ext cx="8352927" cy="397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/>
                <a:gridCol w="2784309"/>
                <a:gridCol w="2784309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Avoir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être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aller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40953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j’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aie</a:t>
                      </a:r>
                      <a:endParaRPr lang="en-US" altLang="zh-CN" sz="2800" b="1" baseline="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aies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ait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nous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ayons</a:t>
                      </a:r>
                      <a:endParaRPr lang="en-US" altLang="zh-CN" sz="2800" b="1" baseline="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ayez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aient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sois</a:t>
                      </a:r>
                      <a:endParaRPr lang="en-US" altLang="zh-CN" sz="28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sois</a:t>
                      </a:r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soit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nous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soyons</a:t>
                      </a:r>
                      <a:endParaRPr lang="en-US" altLang="zh-CN" sz="2800" b="1" baseline="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soyez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soient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j’</a:t>
                      </a:r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aille</a:t>
                      </a:r>
                      <a:endParaRPr lang="en-US" altLang="zh-CN" sz="28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ailles</a:t>
                      </a:r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aille</a:t>
                      </a:r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nous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allions</a:t>
                      </a:r>
                      <a:endParaRPr lang="en-US" altLang="zh-CN" sz="2800" b="1" baseline="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alliez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aillent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2" y="692696"/>
          <a:ext cx="7416824" cy="545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6969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faire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pouvoir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58619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fasse</a:t>
                      </a:r>
                      <a:endParaRPr lang="en-US" altLang="zh-CN" sz="28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nous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fassions</a:t>
                      </a:r>
                      <a:endParaRPr lang="en-US" altLang="zh-CN" sz="2800" b="1" baseline="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fassent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puisse</a:t>
                      </a:r>
                      <a:endParaRPr lang="en-US" altLang="zh-CN" sz="28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nous </a:t>
                      </a:r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puissions</a:t>
                      </a:r>
                      <a:endParaRPr lang="en-US" altLang="zh-CN" sz="28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puissent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105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savoir</a:t>
                      </a:r>
                      <a:endParaRPr lang="zh-CN" altLang="en-US" sz="32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vouloir</a:t>
                      </a:r>
                      <a:endParaRPr lang="zh-CN" altLang="en-US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934469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sache</a:t>
                      </a:r>
                      <a:endParaRPr lang="en-US" altLang="zh-CN" sz="28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nous </a:t>
                      </a:r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sachions</a:t>
                      </a:r>
                      <a:endParaRPr lang="en-US" altLang="zh-CN" sz="28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qu’ils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sachent</a:t>
                      </a:r>
                      <a:endParaRPr lang="zh-CN" altLang="en-US" sz="28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veuille</a:t>
                      </a:r>
                      <a:endParaRPr lang="en-US" altLang="zh-CN" sz="2800" b="1" baseline="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nous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voulions</a:t>
                      </a:r>
                      <a:endParaRPr lang="en-US" altLang="zh-CN" sz="2800" b="1" baseline="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qu’ils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veuillent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</a:rPr>
              <a:t>虚拟式的用法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23528" y="1124744"/>
            <a:ext cx="8568952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虚拟式是带有主观色彩的语式，强调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主观态度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，常用于以连词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引导的补语从句中。在下列情况下，补语从句要用虚拟式：</a:t>
            </a:r>
            <a:endParaRPr lang="en-US" altLang="zh-CN" sz="36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）表示主观意愿（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volont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23528" y="1124744"/>
            <a:ext cx="8568952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包括爱好、命令、请求、禁止</a:t>
            </a:r>
            <a:endParaRPr lang="en-US" altLang="zh-CN" sz="32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aimer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）喜欢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désirer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希望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souhaiter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祝愿 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vouloir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想 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demander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exiger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强求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refuser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拒绝 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permettre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允许</a:t>
            </a:r>
            <a:endParaRPr lang="en-US" altLang="zh-CN" sz="36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+mn-ea"/>
                <a:ea typeface="+mn-ea"/>
              </a:rPr>
              <a:t>关系代词</a:t>
            </a:r>
            <a:r>
              <a:rPr lang="en-US" altLang="zh-CN" b="1" dirty="0" err="1" smtClean="0">
                <a:solidFill>
                  <a:srgbClr val="7030A0"/>
                </a:solidFill>
                <a:latin typeface="+mn-ea"/>
                <a:ea typeface="+mn-ea"/>
              </a:rPr>
              <a:t>où</a:t>
            </a:r>
            <a:endParaRPr lang="zh-CN" altLang="en-US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51520" y="1700808"/>
            <a:ext cx="853244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où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在引导的关系从句中做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地点状语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或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时间状语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，它的先行词只能是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“物”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不能是人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ville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où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je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suis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né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un port.</a:t>
            </a:r>
            <a:endParaRPr lang="en-US" altLang="zh-CN" sz="3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我出生的那座城市是个港口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où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dans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cette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ville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Il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faisait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beau le jour 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où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elle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partie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她走的那天天气很好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où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jour-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lã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10146"/>
          </a:xfrm>
        </p:spPr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我希望他能来</a:t>
            </a:r>
            <a:b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683568" y="40466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Je 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ésire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qu’il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puisse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venir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467544" y="141277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我们祝愿你通过考试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83568" y="2204864"/>
            <a:ext cx="8229600" cy="200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spcBef>
                <a:spcPct val="0"/>
              </a:spcBef>
              <a:defRPr/>
            </a:pP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Nous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souhaitons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tu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éussisses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l’examen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95536" y="3573016"/>
            <a:ext cx="8229600" cy="1570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老师想让我们马上做这些练习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55576" y="4293096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professeur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veut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qu’on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fasse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ces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exercices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tout de suite.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）表示感情（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sentiment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 dirty="0"/>
          </a:p>
        </p:txBody>
      </p:sp>
      <p:sp>
        <p:nvSpPr>
          <p:cNvPr id="5" name="标题 1"/>
          <p:cNvSpPr txBox="1"/>
          <p:nvPr/>
        </p:nvSpPr>
        <p:spPr>
          <a:xfrm>
            <a:off x="323528" y="1556792"/>
            <a:ext cx="8568952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包括喜怒哀乐、恐惧、遗憾等</a:t>
            </a:r>
            <a:endParaRPr lang="en-US" altLang="zh-CN" sz="32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être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content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）高兴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satisfait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）满意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heureux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）喜悦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ésolé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）抱歉、遗憾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avoir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peur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）害怕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regretter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）遗憾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craindre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）惧怕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36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他很遗憾他的父母不理解他</a:t>
            </a:r>
            <a:endParaRPr lang="zh-CN" altLang="en-US" sz="3600" b="1" dirty="0"/>
          </a:p>
        </p:txBody>
      </p:sp>
      <p:sp>
        <p:nvSpPr>
          <p:cNvPr id="5" name="标题 1"/>
          <p:cNvSpPr txBox="1"/>
          <p:nvPr/>
        </p:nvSpPr>
        <p:spPr>
          <a:xfrm>
            <a:off x="611560" y="24928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Il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regrette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ses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parents ne le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comprennent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pas.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）表示判断（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jugement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 dirty="0"/>
          </a:p>
        </p:txBody>
      </p:sp>
      <p:sp>
        <p:nvSpPr>
          <p:cNvPr id="5" name="标题 1"/>
          <p:cNvSpPr txBox="1"/>
          <p:nvPr/>
        </p:nvSpPr>
        <p:spPr>
          <a:xfrm>
            <a:off x="395536" y="1412776"/>
            <a:ext cx="8568952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faut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）应该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important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）重要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vaut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mieux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）最好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possible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）可能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facile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）容易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nécessaire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）必要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0">
              <a:spcBef>
                <a:spcPct val="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36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你们应该按时完成这项工作</a:t>
            </a:r>
            <a:endParaRPr lang="zh-CN" altLang="en-US" sz="3600" b="1" dirty="0"/>
          </a:p>
        </p:txBody>
      </p:sp>
      <p:sp>
        <p:nvSpPr>
          <p:cNvPr id="5" name="标题 1"/>
          <p:cNvSpPr txBox="1"/>
          <p:nvPr/>
        </p:nvSpPr>
        <p:spPr>
          <a:xfrm>
            <a:off x="539552" y="2420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Il 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faut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vous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finissiez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travail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l’heure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</a:rPr>
              <a:t>用作宾语的代词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y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467544" y="1988840"/>
            <a:ext cx="822960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代替一个由介词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引导的表示物的名词</a:t>
            </a:r>
            <a:endParaRPr lang="en-US" altLang="zh-CN" sz="36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Est-ce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Victor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joue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aux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échecs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Oui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joue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(y=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aux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échecs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pensé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l’anniversaire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mère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Oui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j’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pensé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lui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acheté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des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chocolats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(y=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à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l’anniversaire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ma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mère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39552" y="1052736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做形容词补语，代替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à+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事物名词</a:t>
            </a:r>
            <a:endParaRPr lang="en-US" altLang="zh-CN" sz="3600" b="1" dirty="0" smtClean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il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habitu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 au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climat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 Nanjing?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Non,il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n’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pas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habitué.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(y= au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climat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 Nanjing)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b="1" dirty="0" smtClean="0">
                <a:solidFill>
                  <a:srgbClr val="C00000"/>
                </a:solidFill>
              </a:rPr>
              <a:t>注意：如果间接宾语指人，一般用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lui,leur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, 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而不用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y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2204864"/>
          <a:ext cx="8784976" cy="30224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04456"/>
                <a:gridCol w="4680520"/>
              </a:tblGrid>
              <a:tr h="1224136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 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à+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表示物的名词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lui/leur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à+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表示人的名词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toujours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M.Legrand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28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</a:t>
                      </a:r>
                      <a:r>
                        <a:rPr lang="en-US" altLang="zh-CN" sz="28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assiste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toujours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a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éléphoné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à M.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Legrand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</a:t>
                      </a:r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lui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 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8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éléphoné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</a:rPr>
              <a:t>提示：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关系代词</a:t>
            </a:r>
            <a:r>
              <a:rPr lang="en-US" altLang="zh-CN" sz="3600" b="1" dirty="0" err="1" smtClean="0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zh-CN" sz="3600" b="1" dirty="0" err="1" smtClean="0">
                <a:solidFill>
                  <a:srgbClr val="7030A0"/>
                </a:solidFill>
                <a:latin typeface="宋体" panose="02010600030101010101" pitchFamily="2" charset="-122"/>
              </a:rPr>
              <a:t>ù</a:t>
            </a:r>
            <a:r>
              <a:rPr lang="zh-CN" altLang="en-US" sz="36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的用法相当于英语中的关系副词</a:t>
            </a:r>
            <a:r>
              <a:rPr lang="en-US" altLang="zh-CN" sz="36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where</a:t>
            </a:r>
            <a:r>
              <a:rPr lang="zh-CN" altLang="en-US" sz="36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36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when,</a:t>
            </a:r>
            <a:r>
              <a:rPr lang="zh-CN" altLang="en-US" sz="36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但</a:t>
            </a:r>
            <a:r>
              <a:rPr lang="en-US" altLang="zh-CN" sz="3600" b="1" dirty="0" err="1" smtClean="0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zh-CN" sz="3600" b="1" dirty="0" err="1" smtClean="0">
                <a:solidFill>
                  <a:srgbClr val="7030A0"/>
                </a:solidFill>
                <a:latin typeface="宋体" panose="02010600030101010101" pitchFamily="2" charset="-122"/>
              </a:rPr>
              <a:t>ù</a:t>
            </a:r>
            <a:r>
              <a:rPr lang="zh-CN" altLang="en-US" sz="36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在句子中不能省略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2204864"/>
            <a:ext cx="889248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Je me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rappelle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encore le jour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où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Paris.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 still remember the day when I came to Paris)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C’est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l’endroit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où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nous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sommes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rencontr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hier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(This is the place (where)we met yesterday)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关系代词</a:t>
            </a:r>
            <a:r>
              <a:rPr lang="en-US" altLang="zh-CN" b="1" dirty="0" err="1" smtClean="0">
                <a:solidFill>
                  <a:srgbClr val="7030A0"/>
                </a:solidFill>
              </a:rPr>
              <a:t>dont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51520" y="1700808"/>
            <a:ext cx="853244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dont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代替一个带有介词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的名词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de+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名词），这个名词同时做它的先行词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，可以是人也可以是物。</a:t>
            </a:r>
            <a:r>
              <a:rPr lang="en-US" altLang="zh-CN" sz="32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dont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主要用作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1) 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动词的直接宾语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2)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名词补语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）形容词补语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703153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</a:rPr>
              <a:t>1.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动词的间接宾语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39552" y="1916832"/>
            <a:ext cx="8424936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Voil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docteur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vous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parlé</a:t>
            </a: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de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docteur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这就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是我和你讲过的那位医生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Passez-moi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dictionnaire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j’ai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besion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=de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dictionnaire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请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把我需要的那本词典递过来</a:t>
            </a:r>
            <a:endParaRPr lang="en-US" altLang="zh-CN" sz="3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703153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</a:rPr>
              <a:t>2.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名词补语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51520" y="1412776"/>
            <a:ext cx="864096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homme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vie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consacr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 science.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=de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homme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 vie de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cet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homme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.)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zh-CN" altLang="en-US" sz="3200" b="1" baseline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是一位现身于科学的人</a:t>
            </a:r>
            <a:endParaRPr lang="en-US" altLang="zh-CN" sz="3200" b="1" baseline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vu un film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l’histoire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très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intéressante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=de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film,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l’histoire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film)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我看了一部故事情节很有趣的电影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703153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3. </a:t>
            </a:r>
            <a:r>
              <a:rPr lang="zh-CN" altLang="en-US" b="1" dirty="0" smtClean="0">
                <a:solidFill>
                  <a:srgbClr val="0070C0"/>
                </a:solidFill>
              </a:rPr>
              <a:t>形容词补语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23528" y="1628800"/>
            <a:ext cx="8820472" cy="52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nous a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parl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 son travail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très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satisfait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=de son travail,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satisfait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 son travail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.)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他和我们谈了他的工作，他对自己的工作很满意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用的形容词还有：</a:t>
            </a:r>
            <a:endParaRPr lang="en-US" altLang="zh-CN" sz="32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être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content de 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高兴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être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fier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       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自豪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的用法与英语中关系代词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whose, of whom, of which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51520" y="1412776"/>
            <a:ext cx="864096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Connaissez-vous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quelqu’un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famille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à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Shanghai?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(Do you know anyone whose family is in Shanghai)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 Chine a des 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centaines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d’île,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 plus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grandes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Taiwan.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(China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has hundreds of islands, the largest of which is Taiwan.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hite-ppt-background-2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érondif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副动词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51520" y="1412776"/>
            <a:ext cx="8640960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现在分词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的构成：由动词直陈式现在时第一人称复数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nous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这个人称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去掉词尾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加上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-ant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构成。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parler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nous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parlons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parlant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finir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nous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finissons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finissant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venir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nous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venons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venant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907704" y="350100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796136" y="5445224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1835696" y="5373216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907704" y="4365104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796136" y="4437112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724128" y="3429000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4389</Words>
  <Application>WPS 演示</Application>
  <PresentationFormat>全屏显示(4:3)</PresentationFormat>
  <Paragraphs>308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Office 主题</vt:lpstr>
      <vt:lpstr>PowerPoint 演示文稿</vt:lpstr>
      <vt:lpstr>关系代词où</vt:lpstr>
      <vt:lpstr>提示：关系代词où的用法相当于英语中的关系副词where和when,但où在句子中不能省略</vt:lpstr>
      <vt:lpstr>关系代词dont</vt:lpstr>
      <vt:lpstr>1.动词的间接宾语</vt:lpstr>
      <vt:lpstr>2. 名词补语</vt:lpstr>
      <vt:lpstr>3. 形容词补语</vt:lpstr>
      <vt:lpstr>提示：dont的用法与英语中关系代词whose, of whom, of which相似</vt:lpstr>
      <vt:lpstr>Le gérondif 副动词</vt:lpstr>
      <vt:lpstr>PowerPoint 演示文稿</vt:lpstr>
      <vt:lpstr>PowerPoint 演示文稿</vt:lpstr>
      <vt:lpstr>PowerPoint 演示文稿</vt:lpstr>
      <vt:lpstr>PowerPoint 演示文稿</vt:lpstr>
      <vt:lpstr>虚拟式 （le subjonctif）</vt:lpstr>
      <vt:lpstr>PowerPoint 演示文稿</vt:lpstr>
      <vt:lpstr>少数动词不符合规则</vt:lpstr>
      <vt:lpstr>PowerPoint 演示文稿</vt:lpstr>
      <vt:lpstr>虚拟式的用法</vt:lpstr>
      <vt:lpstr>1）表示主观意愿（la volonté）</vt:lpstr>
      <vt:lpstr> 我希望他能来 </vt:lpstr>
      <vt:lpstr>2）表示感情（le sentiment）</vt:lpstr>
      <vt:lpstr>他很遗憾他的父母不理解他</vt:lpstr>
      <vt:lpstr>3）表示判断（le jugement）</vt:lpstr>
      <vt:lpstr>你们应该按时完成这项工作</vt:lpstr>
      <vt:lpstr>用作宾语的代词y</vt:lpstr>
      <vt:lpstr>PowerPoint 演示文稿</vt:lpstr>
      <vt:lpstr>注意：如果间接宾语指人，一般用lui,leur, 而不用y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lyl</dc:creator>
  <cp:lastModifiedBy>Administrator</cp:lastModifiedBy>
  <cp:revision>151</cp:revision>
  <dcterms:created xsi:type="dcterms:W3CDTF">2018-03-14T03:27:00Z</dcterms:created>
  <dcterms:modified xsi:type="dcterms:W3CDTF">2018-05-23T06:11:16Z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