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6" r:id="rId3"/>
    <p:sldId id="277" r:id="rId4"/>
    <p:sldId id="278" r:id="rId5"/>
    <p:sldId id="279" r:id="rId6"/>
    <p:sldId id="280" r:id="rId7"/>
    <p:sldId id="281" r:id="rId8"/>
    <p:sldId id="326" r:id="rId9"/>
    <p:sldId id="327" r:id="rId10"/>
    <p:sldId id="328" r:id="rId11"/>
    <p:sldId id="329" r:id="rId12"/>
    <p:sldId id="330" r:id="rId1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/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5661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023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标题 3"/>
          <p:cNvSpPr txBox="1">
            <a:spLocks noGrp="1"/>
          </p:cNvSpPr>
          <p:nvPr>
            <p:ph type="title"/>
          </p:nvPr>
        </p:nvSpPr>
        <p:spPr>
          <a:xfrm>
            <a:off x="467543" y="0"/>
            <a:ext cx="8229601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Si引导的条件句</a:t>
            </a:r>
          </a:p>
        </p:txBody>
      </p:sp>
      <p:sp>
        <p:nvSpPr>
          <p:cNvPr id="176" name="内容占位符 4"/>
          <p:cNvSpPr txBox="1">
            <a:spLocks noGrp="1"/>
          </p:cNvSpPr>
          <p:nvPr>
            <p:ph type="body" sz="half" idx="1"/>
          </p:nvPr>
        </p:nvSpPr>
        <p:spPr>
          <a:xfrm>
            <a:off x="467543" y="1340766"/>
            <a:ext cx="8229601" cy="1612779"/>
          </a:xfrm>
          <a:prstGeom prst="rect">
            <a:avLst/>
          </a:prstGeom>
        </p:spPr>
        <p:txBody>
          <a:bodyPr/>
          <a:lstStyle/>
          <a:p>
            <a:pPr marL="339725" indent="-339725" defTabSz="904875">
              <a:spcBef>
                <a:spcPts val="800"/>
              </a:spcBef>
              <a:buSzTx/>
              <a:buNone/>
              <a:defRPr sz="350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1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）</a:t>
            </a:r>
            <a:r>
              <a:rPr b="1"/>
              <a:t>si+présent / passé composé (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从句）</a:t>
            </a:r>
            <a:endParaRPr b="1"/>
          </a:p>
          <a:p>
            <a:pPr marL="339725" indent="-339725" defTabSz="904875">
              <a:spcBef>
                <a:spcPts val="800"/>
              </a:spcBef>
              <a:buSzTx/>
              <a:buNone/>
              <a:defRPr sz="3500" b="1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             présent/ futur/ impératif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（主句）</a:t>
            </a:r>
            <a:endParaRPr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7" name="右箭头 5"/>
          <p:cNvSpPr/>
          <p:nvPr/>
        </p:nvSpPr>
        <p:spPr>
          <a:xfrm>
            <a:off x="1043608" y="2204864"/>
            <a:ext cx="792088" cy="2880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178" name="内容占位符 4"/>
          <p:cNvSpPr txBox="1"/>
          <p:nvPr/>
        </p:nvSpPr>
        <p:spPr>
          <a:xfrm>
            <a:off x="395536" y="2996950"/>
            <a:ext cx="8229601" cy="216024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 marL="288290" indent="-288290" defTabSz="767715">
              <a:lnSpc>
                <a:spcPct val="90000"/>
              </a:lnSpc>
              <a:spcBef>
                <a:spcPts val="600"/>
              </a:spcBef>
              <a:defRPr sz="2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1.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如果你有时间，你可以过来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marL="288290" indent="-288290" defTabSz="767715">
              <a:lnSpc>
                <a:spcPct val="90000"/>
              </a:lnSpc>
              <a:spcBef>
                <a:spcPts val="600"/>
              </a:spcBef>
              <a:defRPr sz="2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2.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如果你有时间的话，你明天会来看我们吗？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marL="288290" indent="-288290" defTabSz="767715">
              <a:lnSpc>
                <a:spcPct val="90000"/>
              </a:lnSpc>
              <a:spcBef>
                <a:spcPts val="600"/>
              </a:spcBef>
              <a:defRPr sz="2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3.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如果你有时间的话，来看我们啊！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marL="288290" indent="-288290" defTabSz="767715">
              <a:lnSpc>
                <a:spcPct val="90000"/>
              </a:lnSpc>
              <a:spcBef>
                <a:spcPts val="600"/>
              </a:spcBef>
              <a:defRPr sz="2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4.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如果你作业写完了的话，你就可以出去。</a:t>
            </a:r>
            <a:endParaRPr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标题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t> </a:t>
            </a:r>
          </a:p>
        </p:txBody>
      </p:sp>
      <p:sp>
        <p:nvSpPr>
          <p:cNvPr id="351" name="内容占位符 2"/>
          <p:cNvSpPr txBox="1">
            <a:spLocks noGrp="1"/>
          </p:cNvSpPr>
          <p:nvPr>
            <p:ph type="body" idx="1"/>
          </p:nvPr>
        </p:nvSpPr>
        <p:spPr>
          <a:xfrm>
            <a:off x="457199" y="521443"/>
            <a:ext cx="8424518" cy="5604721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ts val="600"/>
              </a:spcBef>
              <a:buSzTx/>
              <a:buNone/>
              <a:defRPr sz="2900" b="1">
                <a:solidFill>
                  <a:schemeClr val="accent2"/>
                </a:solidFill>
                <a:latin typeface="Telugu MN"/>
                <a:ea typeface="Telugu MN"/>
                <a:cs typeface="Telugu MN"/>
                <a:sym typeface="Telugu MN"/>
              </a:defRPr>
            </a:pPr>
            <a:r>
              <a:rPr dirty="0"/>
              <a:t>Qui </a:t>
            </a:r>
            <a:r>
              <a:rPr dirty="0" err="1"/>
              <a:t>que</a:t>
            </a:r>
            <a:r>
              <a:rPr dirty="0"/>
              <a:t>  </a:t>
            </a:r>
            <a:r>
              <a:rPr dirty="0" err="1"/>
              <a:t>不论是谁</a:t>
            </a:r>
            <a:endParaRPr dirty="0"/>
          </a:p>
          <a:p>
            <a:pPr marL="514350" indent="-514350">
              <a:lnSpc>
                <a:spcPct val="90000"/>
              </a:lnSpc>
              <a:spcBef>
                <a:spcPts val="600"/>
              </a:spcBef>
              <a:buSzTx/>
              <a:buNone/>
              <a:defRPr sz="2900" b="1">
                <a:solidFill>
                  <a:schemeClr val="accent2"/>
                </a:solidFill>
                <a:latin typeface="Telugu MN"/>
                <a:ea typeface="Telugu MN"/>
                <a:cs typeface="Telugu MN"/>
                <a:sym typeface="Telugu MN"/>
              </a:defRPr>
            </a:pPr>
            <a:r>
              <a:rPr dirty="0"/>
              <a:t>Quoi </a:t>
            </a:r>
            <a:r>
              <a:rPr dirty="0" err="1"/>
              <a:t>que</a:t>
            </a:r>
            <a:r>
              <a:rPr dirty="0"/>
              <a:t> </a:t>
            </a:r>
            <a:r>
              <a:rPr dirty="0" err="1"/>
              <a:t>不论是什么</a:t>
            </a:r>
            <a:endParaRPr dirty="0"/>
          </a:p>
          <a:p>
            <a:pPr marL="514350" indent="-514350">
              <a:lnSpc>
                <a:spcPct val="90000"/>
              </a:lnSpc>
              <a:spcBef>
                <a:spcPts val="600"/>
              </a:spcBef>
              <a:buSzTx/>
              <a:buNone/>
              <a:defRPr sz="2900" b="1">
                <a:solidFill>
                  <a:schemeClr val="accent2"/>
                </a:solidFill>
                <a:latin typeface="Telugu MN"/>
                <a:ea typeface="Telugu MN"/>
                <a:cs typeface="Telugu MN"/>
                <a:sym typeface="Telugu MN"/>
              </a:defRPr>
            </a:pPr>
            <a:r>
              <a:rPr dirty="0" err="1"/>
              <a:t>Où</a:t>
            </a:r>
            <a:r>
              <a:rPr dirty="0"/>
              <a:t> </a:t>
            </a:r>
            <a:r>
              <a:rPr dirty="0" err="1"/>
              <a:t>que</a:t>
            </a:r>
            <a:r>
              <a:rPr dirty="0"/>
              <a:t>     </a:t>
            </a:r>
            <a:r>
              <a:rPr dirty="0" err="1"/>
              <a:t>不论在哪儿</a:t>
            </a:r>
            <a:endParaRPr dirty="0"/>
          </a:p>
          <a:p>
            <a:pPr marL="514350" indent="-514350">
              <a:lnSpc>
                <a:spcPct val="90000"/>
              </a:lnSpc>
              <a:spcBef>
                <a:spcPts val="600"/>
              </a:spcBef>
              <a:buSzTx/>
              <a:buNone/>
              <a:defRPr sz="2900" b="1">
                <a:solidFill>
                  <a:schemeClr val="accent2"/>
                </a:solidFill>
                <a:latin typeface="Telugu MN"/>
                <a:ea typeface="Telugu MN"/>
                <a:cs typeface="Telugu MN"/>
                <a:sym typeface="Telugu MN"/>
              </a:defRPr>
            </a:pPr>
            <a:r>
              <a:rPr dirty="0" err="1"/>
              <a:t>Quel</a:t>
            </a:r>
            <a:r>
              <a:rPr dirty="0"/>
              <a:t> </a:t>
            </a:r>
            <a:r>
              <a:rPr dirty="0" err="1"/>
              <a:t>que</a:t>
            </a:r>
            <a:r>
              <a:rPr dirty="0"/>
              <a:t> </a:t>
            </a:r>
            <a:r>
              <a:rPr dirty="0" err="1"/>
              <a:t>无论什么样的</a:t>
            </a:r>
            <a:endParaRPr dirty="0"/>
          </a:p>
          <a:p>
            <a:pPr marL="514350" indent="-514350">
              <a:lnSpc>
                <a:spcPct val="90000"/>
              </a:lnSpc>
              <a:spcBef>
                <a:spcPts val="600"/>
              </a:spcBef>
              <a:buSzTx/>
              <a:buNone/>
              <a:defRPr sz="2900" b="1">
                <a:solidFill>
                  <a:schemeClr val="accent2"/>
                </a:solidFill>
                <a:latin typeface="Telugu MN"/>
                <a:ea typeface="Telugu MN"/>
                <a:cs typeface="Telugu MN"/>
                <a:sym typeface="Telugu MN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rPr dirty="0"/>
              <a:t>Qui </a:t>
            </a:r>
            <a:r>
              <a:rPr dirty="0" err="1"/>
              <a:t>que</a:t>
            </a:r>
            <a:r>
              <a:rPr dirty="0"/>
              <a:t> </a:t>
            </a:r>
            <a:r>
              <a:rPr dirty="0" err="1"/>
              <a:t>vous</a:t>
            </a:r>
            <a:r>
              <a:rPr dirty="0"/>
              <a:t> </a:t>
            </a:r>
            <a:r>
              <a:rPr dirty="0" err="1">
                <a:solidFill>
                  <a:srgbClr val="4A452A"/>
                </a:solidFill>
              </a:rPr>
              <a:t>soyez</a:t>
            </a:r>
            <a:r>
              <a:rPr dirty="0"/>
              <a:t>, </a:t>
            </a:r>
            <a:r>
              <a:rPr dirty="0" err="1"/>
              <a:t>vous</a:t>
            </a:r>
            <a:r>
              <a:rPr dirty="0"/>
              <a:t> </a:t>
            </a:r>
            <a:r>
              <a:rPr dirty="0" err="1"/>
              <a:t>devez</a:t>
            </a:r>
            <a:r>
              <a:rPr dirty="0"/>
              <a:t> respecter les </a:t>
            </a:r>
            <a:r>
              <a:rPr dirty="0" err="1"/>
              <a:t>lois</a:t>
            </a:r>
            <a:r>
              <a:rPr dirty="0"/>
              <a:t>.</a:t>
            </a: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rPr dirty="0"/>
              <a:t>Quoi </a:t>
            </a:r>
            <a:r>
              <a:rPr dirty="0" err="1"/>
              <a:t>que</a:t>
            </a:r>
            <a:r>
              <a:rPr dirty="0"/>
              <a:t> </a:t>
            </a:r>
            <a:r>
              <a:rPr dirty="0" err="1"/>
              <a:t>tu</a:t>
            </a:r>
            <a:r>
              <a:rPr dirty="0"/>
              <a:t> </a:t>
            </a:r>
            <a:r>
              <a:rPr dirty="0" err="1">
                <a:solidFill>
                  <a:srgbClr val="4A452A"/>
                </a:solidFill>
              </a:rPr>
              <a:t>dise</a:t>
            </a:r>
            <a:r>
              <a:rPr dirty="0"/>
              <a:t>, je ne </a:t>
            </a:r>
            <a:r>
              <a:rPr dirty="0" err="1"/>
              <a:t>te</a:t>
            </a:r>
            <a:r>
              <a:rPr dirty="0"/>
              <a:t> </a:t>
            </a:r>
            <a:r>
              <a:rPr dirty="0" err="1"/>
              <a:t>croirai</a:t>
            </a:r>
            <a:r>
              <a:rPr dirty="0"/>
              <a:t> plus.</a:t>
            </a: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rPr dirty="0" err="1"/>
              <a:t>Où</a:t>
            </a:r>
            <a:r>
              <a:rPr dirty="0"/>
              <a:t> </a:t>
            </a:r>
            <a:r>
              <a:rPr dirty="0" err="1"/>
              <a:t>que</a:t>
            </a:r>
            <a:r>
              <a:rPr dirty="0"/>
              <a:t> </a:t>
            </a:r>
            <a:r>
              <a:rPr dirty="0" err="1"/>
              <a:t>vous</a:t>
            </a:r>
            <a:r>
              <a:rPr dirty="0"/>
              <a:t> </a:t>
            </a:r>
            <a:r>
              <a:rPr dirty="0" err="1">
                <a:solidFill>
                  <a:srgbClr val="4A452A"/>
                </a:solidFill>
              </a:rPr>
              <a:t>alliez</a:t>
            </a:r>
            <a:r>
              <a:rPr dirty="0"/>
              <a:t>, </a:t>
            </a:r>
            <a:r>
              <a:rPr dirty="0" err="1"/>
              <a:t>vous</a:t>
            </a:r>
            <a:r>
              <a:rPr dirty="0"/>
              <a:t> </a:t>
            </a:r>
            <a:r>
              <a:rPr dirty="0" err="1"/>
              <a:t>trouverez</a:t>
            </a:r>
            <a:r>
              <a:rPr dirty="0"/>
              <a:t> des </a:t>
            </a:r>
            <a:r>
              <a:rPr dirty="0" err="1"/>
              <a:t>amis</a:t>
            </a:r>
            <a:r>
              <a:rPr dirty="0"/>
              <a:t>.</a:t>
            </a:r>
            <a:endParaRPr dirty="0"/>
          </a:p>
          <a:p>
            <a:pPr>
              <a:lnSpc>
                <a:spcPct val="90000"/>
              </a:lnSpc>
              <a:spcBef>
                <a:spcPts val="600"/>
              </a:spcBef>
              <a:buSzTx/>
              <a:buNone/>
              <a:defRPr sz="2900"/>
            </a:pPr>
            <a:r>
              <a:rPr dirty="0" err="1"/>
              <a:t>Quelle</a:t>
            </a:r>
            <a:r>
              <a:rPr dirty="0"/>
              <a:t> </a:t>
            </a:r>
            <a:r>
              <a:rPr dirty="0" err="1"/>
              <a:t>que</a:t>
            </a:r>
            <a:r>
              <a:rPr dirty="0"/>
              <a:t> </a:t>
            </a:r>
            <a:r>
              <a:rPr dirty="0" err="1">
                <a:solidFill>
                  <a:srgbClr val="4A452A"/>
                </a:solidFill>
              </a:rPr>
              <a:t>soit</a:t>
            </a:r>
            <a:r>
              <a:rPr dirty="0"/>
              <a:t> la situation, je </a:t>
            </a:r>
            <a:r>
              <a:rPr dirty="0" err="1"/>
              <a:t>suis</a:t>
            </a:r>
            <a:r>
              <a:rPr dirty="0"/>
              <a:t> </a:t>
            </a:r>
            <a:r>
              <a:rPr dirty="0" err="1"/>
              <a:t>toujours</a:t>
            </a:r>
            <a:r>
              <a:rPr dirty="0"/>
              <a:t> de ton avis.</a:t>
            </a:r>
            <a:endParaRPr dirty="0"/>
          </a:p>
        </p:txBody>
      </p:sp>
      <p:sp>
        <p:nvSpPr>
          <p:cNvPr id="352" name="菱形 4"/>
          <p:cNvSpPr/>
          <p:nvPr/>
        </p:nvSpPr>
        <p:spPr>
          <a:xfrm>
            <a:off x="251520" y="3212976"/>
            <a:ext cx="75565" cy="144147"/>
          </a:xfrm>
          <a:prstGeom prst="diamond">
            <a:avLst/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353" name="菱形 3"/>
          <p:cNvSpPr/>
          <p:nvPr/>
        </p:nvSpPr>
        <p:spPr>
          <a:xfrm>
            <a:off x="279400" y="3975100"/>
            <a:ext cx="75565" cy="144146"/>
          </a:xfrm>
          <a:prstGeom prst="diamond">
            <a:avLst/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354" name="菱形 5"/>
          <p:cNvSpPr/>
          <p:nvPr/>
        </p:nvSpPr>
        <p:spPr>
          <a:xfrm>
            <a:off x="279400" y="4438015"/>
            <a:ext cx="75565" cy="144147"/>
          </a:xfrm>
          <a:prstGeom prst="diamond">
            <a:avLst/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355" name="菱形 6"/>
          <p:cNvSpPr/>
          <p:nvPr/>
        </p:nvSpPr>
        <p:spPr>
          <a:xfrm>
            <a:off x="279400" y="4900929"/>
            <a:ext cx="75565" cy="144147"/>
          </a:xfrm>
          <a:prstGeom prst="diamond">
            <a:avLst/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标题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58" name="内容占位符 2"/>
          <p:cNvSpPr txBox="1">
            <a:spLocks noGrp="1"/>
          </p:cNvSpPr>
          <p:nvPr>
            <p:ph type="body" idx="1"/>
          </p:nvPr>
        </p:nvSpPr>
        <p:spPr>
          <a:xfrm>
            <a:off x="571499" y="584200"/>
            <a:ext cx="8483801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67995" indent="-467995" defTabSz="831850">
              <a:spcBef>
                <a:spcPts val="600"/>
              </a:spcBef>
              <a:buFontTx/>
              <a:buAutoNum type="circleNumDbPlain" startAt="2"/>
              <a:defRPr sz="2900" b="1">
                <a:solidFill>
                  <a:srgbClr val="C00000"/>
                </a:solidFill>
              </a:defRPr>
            </a:pPr>
            <a:r>
              <a:t>表时间</a:t>
            </a:r>
          </a:p>
          <a:p>
            <a:pPr marL="467995" indent="-467995" defTabSz="831850">
              <a:spcBef>
                <a:spcPts val="600"/>
              </a:spcBef>
              <a:buSzTx/>
              <a:buNone/>
              <a:defRPr sz="2900" b="1">
                <a:solidFill>
                  <a:schemeClr val="accent2"/>
                </a:solidFill>
                <a:latin typeface="Telugu MN"/>
                <a:ea typeface="Telugu MN"/>
                <a:cs typeface="Telugu MN"/>
                <a:sym typeface="Telugu MN"/>
              </a:defRPr>
            </a:pPr>
            <a:r>
              <a:t>Avant que…在…之前</a:t>
            </a:r>
          </a:p>
          <a:p>
            <a:pPr marL="467995" indent="-467995" defTabSz="831850">
              <a:spcBef>
                <a:spcPts val="600"/>
              </a:spcBef>
              <a:buSzTx/>
              <a:buNone/>
              <a:defRPr sz="2900" b="1">
                <a:solidFill>
                  <a:schemeClr val="accent2"/>
                </a:solidFill>
                <a:latin typeface="Telugu MN"/>
                <a:ea typeface="Telugu MN"/>
                <a:cs typeface="Telugu MN"/>
                <a:sym typeface="Telugu MN"/>
              </a:defRPr>
            </a:pPr>
            <a:r>
              <a:t>Jusqu’à ce que … 直到…</a:t>
            </a:r>
          </a:p>
          <a:p>
            <a:pPr marL="467995" indent="-467995" defTabSz="831850">
              <a:spcBef>
                <a:spcPts val="600"/>
              </a:spcBef>
              <a:buSzTx/>
              <a:buNone/>
              <a:defRPr sz="2900" b="1">
                <a:solidFill>
                  <a:schemeClr val="accent2"/>
                </a:solidFill>
                <a:latin typeface="Telugu MN"/>
                <a:ea typeface="Telugu MN"/>
                <a:cs typeface="Telugu MN"/>
                <a:sym typeface="Telugu MN"/>
              </a:defRPr>
            </a:pPr>
            <a:r>
              <a:t>en attendant que... 直到...</a:t>
            </a:r>
          </a:p>
          <a:p>
            <a:pPr marL="467995" indent="-467995" defTabSz="831850">
              <a:spcBef>
                <a:spcPts val="600"/>
              </a:spcBef>
              <a:buSzTx/>
              <a:buNone/>
              <a:defRPr sz="2900"/>
            </a:pPr>
          </a:p>
          <a:p>
            <a:pPr marL="467995" indent="-467995" defTabSz="831850">
              <a:spcBef>
                <a:spcPts val="600"/>
              </a:spcBef>
              <a:buSzTx/>
              <a:buNone/>
              <a:defRPr sz="2900"/>
            </a:pPr>
            <a:r>
              <a:t>Partez tout de suite </a:t>
            </a:r>
            <a:r>
              <a:rPr>
                <a:solidFill>
                  <a:srgbClr val="C00000"/>
                </a:solidFill>
              </a:rPr>
              <a:t>avant qu</a:t>
            </a:r>
            <a:r>
              <a:t>’il</a:t>
            </a:r>
            <a:r>
              <a:rPr>
                <a:solidFill>
                  <a:srgbClr val="C00000"/>
                </a:solidFill>
              </a:rPr>
              <a:t> </a:t>
            </a:r>
            <a:r>
              <a:t>ne pleuve. </a:t>
            </a:r>
          </a:p>
          <a:p>
            <a:pPr marL="467995" indent="-467995" defTabSz="831850">
              <a:spcBef>
                <a:spcPts val="600"/>
              </a:spcBef>
              <a:buSzTx/>
              <a:buNone/>
              <a:defRPr sz="2900"/>
            </a:pPr>
            <a:r>
              <a:t>Je ne me couche pas </a:t>
            </a:r>
            <a:r>
              <a:rPr>
                <a:solidFill>
                  <a:srgbClr val="C00000"/>
                </a:solidFill>
              </a:rPr>
              <a:t>jusqu’à ce que</a:t>
            </a:r>
            <a:r>
              <a:t> tu reviennes.</a:t>
            </a:r>
          </a:p>
          <a:p>
            <a:pPr marL="467995" indent="-467995" defTabSz="831850">
              <a:spcBef>
                <a:spcPts val="600"/>
              </a:spcBef>
              <a:buSzTx/>
              <a:buNone/>
              <a:defRPr sz="2900"/>
            </a:pPr>
            <a: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标题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corrigé</a:t>
            </a:r>
          </a:p>
        </p:txBody>
      </p:sp>
      <p:sp>
        <p:nvSpPr>
          <p:cNvPr id="181" name="内容占位符 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1.Si tu as du temps (</a:t>
            </a:r>
            <a:r>
              <a:rPr>
                <a:solidFill>
                  <a:srgbClr val="C00000"/>
                </a:solidFill>
              </a:rPr>
              <a:t>présent</a:t>
            </a:r>
            <a:r>
              <a:t>),  tu peux venir (</a:t>
            </a:r>
            <a:r>
              <a:rPr>
                <a:solidFill>
                  <a:srgbClr val="C00000"/>
                </a:solidFill>
              </a:rPr>
              <a:t>présent</a:t>
            </a:r>
            <a:r>
              <a:t>)</a:t>
            </a:r>
          </a:p>
          <a:p>
            <a:pPr>
              <a:buSzTx/>
              <a:buNone/>
              <a:defRPr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2. Si tu as du temps demain (</a:t>
            </a:r>
            <a:r>
              <a:rPr>
                <a:solidFill>
                  <a:srgbClr val="C00000"/>
                </a:solidFill>
              </a:rPr>
              <a:t>présent</a:t>
            </a:r>
            <a:r>
              <a:t>), tu vas venir nous voir(</a:t>
            </a:r>
            <a:r>
              <a:rPr>
                <a:solidFill>
                  <a:srgbClr val="C00000"/>
                </a:solidFill>
              </a:rPr>
              <a:t>futur</a:t>
            </a:r>
            <a:r>
              <a:t>)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？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buSzTx/>
              <a:buNone/>
              <a:defRPr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3. Si tu as du temps (</a:t>
            </a:r>
            <a:r>
              <a:rPr>
                <a:solidFill>
                  <a:srgbClr val="C00000"/>
                </a:solidFill>
              </a:rPr>
              <a:t>présent</a:t>
            </a:r>
            <a:r>
              <a:t>), viens nous voir (</a:t>
            </a:r>
            <a:r>
              <a:rPr>
                <a:solidFill>
                  <a:srgbClr val="C00000"/>
                </a:solidFill>
              </a:rPr>
              <a:t>impératif</a:t>
            </a:r>
            <a:r>
              <a:t>)!</a:t>
            </a:r>
          </a:p>
          <a:p>
            <a:pPr>
              <a:buSzTx/>
              <a:buNone/>
              <a:defRPr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4. Si tu as fini tes devoirs(</a:t>
            </a:r>
            <a:r>
              <a:rPr>
                <a:solidFill>
                  <a:srgbClr val="C00000"/>
                </a:solidFill>
              </a:rPr>
              <a:t>passé composé</a:t>
            </a:r>
            <a:r>
              <a:t>), tu peux sortir (</a:t>
            </a:r>
            <a:r>
              <a:rPr>
                <a:solidFill>
                  <a:srgbClr val="C00000"/>
                </a:solidFill>
              </a:rPr>
              <a:t>présent</a:t>
            </a:r>
            <a:r>
              <a:t>).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标题 3"/>
          <p:cNvSpPr txBox="1">
            <a:spLocks noGrp="1"/>
          </p:cNvSpPr>
          <p:nvPr>
            <p:ph type="title"/>
          </p:nvPr>
        </p:nvSpPr>
        <p:spPr>
          <a:xfrm>
            <a:off x="467543" y="0"/>
            <a:ext cx="8229601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Si引导的条件句</a:t>
            </a:r>
          </a:p>
        </p:txBody>
      </p:sp>
      <p:sp>
        <p:nvSpPr>
          <p:cNvPr id="184" name="内容占位符 4"/>
          <p:cNvSpPr txBox="1">
            <a:spLocks noGrp="1"/>
          </p:cNvSpPr>
          <p:nvPr>
            <p:ph type="body" sz="half" idx="1"/>
          </p:nvPr>
        </p:nvSpPr>
        <p:spPr>
          <a:xfrm>
            <a:off x="467543" y="1340766"/>
            <a:ext cx="8229601" cy="1612779"/>
          </a:xfrm>
          <a:prstGeom prst="rect">
            <a:avLst/>
          </a:prstGeom>
        </p:spPr>
        <p:txBody>
          <a:bodyPr/>
          <a:lstStyle/>
          <a:p>
            <a:pPr marL="339725" indent="-339725" defTabSz="904875">
              <a:spcBef>
                <a:spcPts val="800"/>
              </a:spcBef>
              <a:buSzTx/>
              <a:buNone/>
              <a:defRPr sz="350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1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）</a:t>
            </a:r>
            <a:r>
              <a:rPr b="1"/>
              <a:t>si+présent / passé composé (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从句）</a:t>
            </a:r>
            <a:endParaRPr b="1"/>
          </a:p>
          <a:p>
            <a:pPr marL="339725" indent="-339725" defTabSz="904875">
              <a:spcBef>
                <a:spcPts val="800"/>
              </a:spcBef>
              <a:buSzTx/>
              <a:buNone/>
              <a:defRPr sz="3500" b="1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             présent/ futur/ impératif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（主句）</a:t>
            </a:r>
            <a:endParaRPr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5" name="右箭头 5"/>
          <p:cNvSpPr/>
          <p:nvPr/>
        </p:nvSpPr>
        <p:spPr>
          <a:xfrm>
            <a:off x="1043608" y="2204864"/>
            <a:ext cx="792088" cy="2880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186" name="内容占位符 4"/>
          <p:cNvSpPr txBox="1"/>
          <p:nvPr/>
        </p:nvSpPr>
        <p:spPr>
          <a:xfrm>
            <a:off x="395536" y="2996950"/>
            <a:ext cx="8229601" cy="216024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 marL="288290" indent="-288290" defTabSz="767715">
              <a:lnSpc>
                <a:spcPct val="90000"/>
              </a:lnSpc>
              <a:spcBef>
                <a:spcPts val="600"/>
              </a:spcBef>
              <a:defRPr sz="2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1.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如果你有时间，你可以过来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marL="288290" indent="-288290" defTabSz="767715">
              <a:lnSpc>
                <a:spcPct val="90000"/>
              </a:lnSpc>
              <a:spcBef>
                <a:spcPts val="600"/>
              </a:spcBef>
              <a:defRPr sz="2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2.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如果你有时间的话，你明天会来看我们吗？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marL="288290" indent="-288290" defTabSz="767715">
              <a:lnSpc>
                <a:spcPct val="90000"/>
              </a:lnSpc>
              <a:spcBef>
                <a:spcPts val="600"/>
              </a:spcBef>
              <a:defRPr sz="2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3.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如果你有时间的话，来看我们啊！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marL="288290" indent="-288290" defTabSz="767715">
              <a:lnSpc>
                <a:spcPct val="90000"/>
              </a:lnSpc>
              <a:spcBef>
                <a:spcPts val="600"/>
              </a:spcBef>
              <a:defRPr sz="2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4.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如果你作业写完了的话，你就可以出去。</a:t>
            </a:r>
            <a:endParaRPr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7" name="内容占位符 4"/>
          <p:cNvSpPr txBox="1"/>
          <p:nvPr/>
        </p:nvSpPr>
        <p:spPr>
          <a:xfrm>
            <a:off x="467543" y="5373215"/>
            <a:ext cx="8229601" cy="129614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 marL="342900" indent="-342900">
              <a:spcBef>
                <a:spcPts val="600"/>
              </a:spcBef>
              <a:defRPr sz="2900" b="1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**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注意：</a:t>
            </a:r>
            <a:r>
              <a:t>si+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现在时</a:t>
            </a:r>
            <a:r>
              <a:t>/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复合过去时表达的条件及假设，均为说话者认为有可能发生的事情。</a:t>
            </a:r>
            <a:endParaRPr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1" animBg="1" advAuto="0"/>
      <p:bldP spid="187" grpId="2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标题 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90" name="内容占位符 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1000"/>
              </a:spcBef>
              <a:buSzTx/>
              <a:buNone/>
              <a:defRPr sz="4400" b="1"/>
            </a:pPr>
            <a:r>
              <a:t>***si后面引导的从句绝不能用</a:t>
            </a:r>
          </a:p>
          <a:p>
            <a:pPr algn="ctr">
              <a:spcBef>
                <a:spcPts val="1000"/>
              </a:spcBef>
              <a:buSzTx/>
              <a:buNone/>
              <a:defRPr sz="4400" b="1"/>
            </a:pPr>
            <a:r>
              <a:t>  </a:t>
            </a:r>
            <a:r>
              <a:rPr>
                <a:solidFill>
                  <a:srgbClr val="C00000"/>
                </a:solidFill>
              </a:rPr>
              <a:t>将来时</a:t>
            </a:r>
            <a:r>
              <a:t>和</a:t>
            </a:r>
            <a:r>
              <a:rPr>
                <a:solidFill>
                  <a:srgbClr val="C00000"/>
                </a:solidFill>
              </a:rPr>
              <a:t>条件式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标题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algn="l" defTabSz="749300">
              <a:defRPr sz="2900"/>
            </a:pPr>
            <a:r>
              <a:t>  </a:t>
            </a:r>
            <a:r>
              <a:rPr b="1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Si+imparfait(</a:t>
            </a:r>
            <a:r>
              <a:rPr b="1">
                <a:solidFill>
                  <a:srgbClr val="C00000"/>
                </a:solidFill>
              </a:rPr>
              <a:t>从句</a:t>
            </a:r>
            <a:r>
              <a:rPr b="1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</a:t>
            </a:r>
            <a:br>
              <a:rPr b="1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b="1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conditonnel présent </a:t>
            </a:r>
            <a:r>
              <a:rPr b="1">
                <a:solidFill>
                  <a:srgbClr val="C00000"/>
                </a:solidFill>
              </a:rPr>
              <a:t>（主句）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193" name="内容占位符 2"/>
          <p:cNvSpPr txBox="1">
            <a:spLocks noGrp="1"/>
          </p:cNvSpPr>
          <p:nvPr>
            <p:ph type="body" idx="1"/>
          </p:nvPr>
        </p:nvSpPr>
        <p:spPr>
          <a:xfrm>
            <a:off x="0" y="1651000"/>
            <a:ext cx="8892480" cy="4525963"/>
          </a:xfrm>
          <a:prstGeom prst="rect">
            <a:avLst/>
          </a:prstGeom>
        </p:spPr>
        <p:txBody>
          <a:bodyPr/>
          <a:lstStyle/>
          <a:p>
            <a:pPr marL="0" indent="265430" defTabSz="840740">
              <a:buSzTx/>
              <a:buNone/>
              <a:defRPr sz="2900" b="1">
                <a:solidFill>
                  <a:srgbClr val="002060"/>
                </a:solidFill>
              </a:defRPr>
            </a:pPr>
            <a:r>
              <a:t>这种结构引出的条件句表示1）在某一假设条件下，</a:t>
            </a:r>
            <a:r>
              <a:rPr>
                <a:solidFill>
                  <a:srgbClr val="C00000"/>
                </a:solidFill>
              </a:rPr>
              <a:t>将来有可能发生的事（但发生的可能性并不大）</a:t>
            </a:r>
            <a:endParaRPr>
              <a:solidFill>
                <a:srgbClr val="C00000"/>
              </a:solidFill>
            </a:endParaRPr>
          </a:p>
          <a:p>
            <a:pPr marL="0" indent="265430" defTabSz="840740">
              <a:buSzTx/>
              <a:buNone/>
              <a:defRPr sz="2700" b="1">
                <a:latin typeface="Times"/>
                <a:ea typeface="Times"/>
                <a:cs typeface="Times"/>
                <a:sym typeface="Times"/>
              </a:defRPr>
            </a:pPr>
            <a:r>
              <a:t>Si je gagnais le gros lot, je le partagerais avec toi.</a:t>
            </a:r>
          </a:p>
          <a:p>
            <a:pPr marL="0" indent="265430" defTabSz="840740">
              <a:buSzTx/>
              <a:buNone/>
              <a:defRPr sz="25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如果我中大奖，我就和你分享</a:t>
            </a:r>
          </a:p>
          <a:p>
            <a:pPr marL="0" indent="265430" defTabSz="840740">
              <a:buSzTx/>
              <a:buNone/>
              <a:defRPr sz="25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（</a:t>
            </a:r>
            <a:r>
              <a:rPr>
                <a:solidFill>
                  <a:srgbClr val="9E0002"/>
                </a:solidFill>
              </a:rPr>
              <a:t>现在没中奖，将来也不知道能不能中</a:t>
            </a:r>
            <a:r>
              <a:t>）</a:t>
            </a:r>
          </a:p>
          <a:p>
            <a:pPr marL="0" indent="265430" defTabSz="840740">
              <a:spcBef>
                <a:spcPts val="600"/>
              </a:spcBef>
              <a:buSzTx/>
              <a:buNone/>
              <a:defRPr sz="27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Si un jour j’avais de l’argent, je partirais  faire le tour du monde.</a:t>
            </a:r>
            <a:r>
              <a:rPr sz="2500"/>
              <a:t>  </a:t>
            </a:r>
            <a:r>
              <a:rPr sz="2500">
                <a:latin typeface="Times"/>
                <a:ea typeface="Times"/>
                <a:cs typeface="Times"/>
                <a:sym typeface="Times"/>
              </a:rPr>
              <a:t>如果有一天我有钱了，我就去环游世界。（</a:t>
            </a:r>
            <a:r>
              <a:rPr sz="2500">
                <a:solidFill>
                  <a:srgbClr val="C00000"/>
                </a:solidFill>
                <a:latin typeface="Times"/>
                <a:ea typeface="Times"/>
                <a:cs typeface="Times"/>
                <a:sym typeface="Times"/>
              </a:rPr>
              <a:t>说话者现在没钱， 将来有可能会有钱</a:t>
            </a:r>
            <a:r>
              <a:rPr sz="2500">
                <a:latin typeface="Times"/>
                <a:ea typeface="Times"/>
                <a:cs typeface="Times"/>
                <a:sym typeface="Times"/>
              </a:rPr>
              <a:t>。）</a:t>
            </a:r>
            <a:endParaRPr sz="25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4" name="右箭头 3"/>
          <p:cNvSpPr/>
          <p:nvPr/>
        </p:nvSpPr>
        <p:spPr>
          <a:xfrm>
            <a:off x="289867" y="870620"/>
            <a:ext cx="978410" cy="4846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标题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97" name="内容占位符 2"/>
          <p:cNvSpPr txBox="1">
            <a:spLocks noGrp="1"/>
          </p:cNvSpPr>
          <p:nvPr>
            <p:ph type="body" idx="1"/>
          </p:nvPr>
        </p:nvSpPr>
        <p:spPr>
          <a:xfrm>
            <a:off x="457200" y="946784"/>
            <a:ext cx="8229600" cy="5166998"/>
          </a:xfrm>
          <a:prstGeom prst="rect">
            <a:avLst/>
          </a:prstGeom>
        </p:spPr>
        <p:txBody>
          <a:bodyPr/>
          <a:lstStyle/>
          <a:p>
            <a:pPr marL="0" indent="288290">
              <a:buSzTx/>
              <a:buNone/>
              <a:defRPr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2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）</a:t>
            </a:r>
            <a:r>
              <a:rPr>
                <a:solidFill>
                  <a:srgbClr val="C00000"/>
                </a:solidFill>
                <a:latin typeface="+mj-lt"/>
                <a:ea typeface="+mj-ea"/>
                <a:cs typeface="+mj-cs"/>
                <a:sym typeface="Helvetica"/>
              </a:rPr>
              <a:t>不可能发生的事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，与事实相反的假想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marL="0" indent="288290">
              <a:buSzTx/>
              <a:buNone/>
              <a:defRPr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</a:p>
          <a:p>
            <a:pPr marL="0" indent="288290">
              <a:buSzTx/>
              <a:buNone/>
              <a:defRPr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Si j’étais toi, j’accepterais sa proposition.</a:t>
            </a:r>
          </a:p>
          <a:p>
            <a:pPr marL="0" indent="288290">
              <a:buSzTx/>
              <a:buNone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我要是你的话， 我就接受他的建议。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indent="288290">
              <a:spcBef>
                <a:spcPts val="600"/>
              </a:spcBef>
              <a:buSzTx/>
              <a:buNone/>
              <a:defRPr sz="2800" b="1">
                <a:solidFill>
                  <a:srgbClr val="C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（</a:t>
            </a:r>
            <a:r>
              <a: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“</a:t>
            </a:r>
            <a:r>
              <a:t>我</a:t>
            </a:r>
            <a:r>
              <a: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”</a:t>
            </a:r>
            <a:r>
              <a:t>不可能是</a:t>
            </a:r>
            <a:r>
              <a: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“</a:t>
            </a:r>
            <a:r>
              <a:t>你</a:t>
            </a:r>
            <a:r>
              <a: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” </a:t>
            </a:r>
            <a:r>
              <a:t>）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indent="288290">
              <a:buSzTx/>
              <a:buNone/>
              <a:defRPr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pPr>
            <a:r>
              <a:t>S'il m'aimait, il ne me quitterait pas.</a:t>
            </a:r>
          </a:p>
          <a:p>
            <a:pPr marL="0" indent="288290">
              <a:buSzTx/>
              <a:buNone/>
              <a:defRPr b="1"/>
            </a:pPr>
            <a:r>
              <a:t>他要是爱我，就不会离开我.</a:t>
            </a:r>
          </a:p>
          <a:p>
            <a:pPr marL="0" indent="288290">
              <a:spcBef>
                <a:spcPts val="600"/>
              </a:spcBef>
              <a:buSzTx/>
              <a:buNone/>
              <a:defRPr sz="2800" b="1">
                <a:solidFill>
                  <a:srgbClr val="C00000"/>
                </a:solidFill>
              </a:defRPr>
            </a:pPr>
            <a:r>
              <a:t>( 实际上他离开了 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标题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>
            <a:lvl1pPr>
              <a:defRPr sz="4600" b="1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虚拟式- 用于状语从句</a:t>
            </a:r>
          </a:p>
        </p:txBody>
      </p:sp>
      <p:sp>
        <p:nvSpPr>
          <p:cNvPr id="339" name="内容占位符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494030" indent="-494030" defTabSz="877570">
              <a:buFontTx/>
              <a:buAutoNum type="circleNumDbPlain"/>
              <a:defRPr sz="3000" b="1">
                <a:solidFill>
                  <a:srgbClr val="C00000"/>
                </a:solidFill>
              </a:defRPr>
            </a:pPr>
            <a:r>
              <a:t> 表达目的</a:t>
            </a:r>
          </a:p>
          <a:p>
            <a:pPr marL="494030" indent="-494030" defTabSz="877570">
              <a:buSzTx/>
              <a:buNone/>
              <a:defRPr sz="3000" b="1">
                <a:solidFill>
                  <a:schemeClr val="accent2"/>
                </a:solidFill>
                <a:latin typeface="Telugu MN"/>
                <a:ea typeface="Telugu MN"/>
                <a:cs typeface="Telugu MN"/>
                <a:sym typeface="Telugu MN"/>
              </a:defRPr>
            </a:pPr>
            <a:r>
              <a:t>pour que...为了 afin que ...以便</a:t>
            </a:r>
          </a:p>
          <a:p>
            <a:pPr marL="494030" indent="-494030" defTabSz="877570">
              <a:buSzTx/>
              <a:buNone/>
              <a:defRPr sz="3000" b="1">
                <a:solidFill>
                  <a:schemeClr val="accent2"/>
                </a:solidFill>
                <a:latin typeface="Telugu MN"/>
                <a:ea typeface="Telugu MN"/>
                <a:cs typeface="Telugu MN"/>
                <a:sym typeface="Telugu MN"/>
              </a:defRPr>
            </a:pPr>
            <a:r>
              <a:t>de peur que...生怕 de crainte que...</a:t>
            </a:r>
          </a:p>
          <a:p>
            <a:pPr marL="494030" indent="-494030" defTabSz="877570">
              <a:buSzTx/>
              <a:buNone/>
              <a:defRPr sz="3000"/>
            </a:pPr>
            <a:r>
              <a:t>Il faut limiter la vitesse des voitures, </a:t>
            </a:r>
            <a:r>
              <a:rPr b="1">
                <a:solidFill>
                  <a:srgbClr val="C00000"/>
                </a:solidFill>
              </a:rPr>
              <a:t>afin qu’</a:t>
            </a:r>
            <a:r>
              <a:rPr b="1"/>
              <a:t>il</a:t>
            </a:r>
            <a:r>
              <a:rPr b="1">
                <a:solidFill>
                  <a:srgbClr val="C00000"/>
                </a:solidFill>
              </a:rPr>
              <a:t> </a:t>
            </a:r>
            <a:r>
              <a:t>y </a:t>
            </a:r>
            <a:r>
              <a:rPr b="1"/>
              <a:t>ait </a:t>
            </a:r>
            <a:r>
              <a:t>moins d’accidents.</a:t>
            </a:r>
          </a:p>
          <a:p>
            <a:pPr marL="494030" indent="-494030" defTabSz="877570">
              <a:buSzTx/>
              <a:buNone/>
              <a:defRPr sz="3000"/>
            </a:pPr>
            <a:r>
              <a:t>Je lui ai donné 50 euros </a:t>
            </a:r>
            <a:r>
              <a:rPr>
                <a:solidFill>
                  <a:srgbClr val="C00000"/>
                </a:solidFill>
              </a:rPr>
              <a:t>pour qu’</a:t>
            </a:r>
            <a:r>
              <a:t>il</a:t>
            </a:r>
            <a:r>
              <a:rPr>
                <a:solidFill>
                  <a:srgbClr val="C00000"/>
                </a:solidFill>
              </a:rPr>
              <a:t> </a:t>
            </a:r>
            <a:r>
              <a:t>puisse prendre le taxi.</a:t>
            </a:r>
          </a:p>
          <a:p>
            <a:pPr marL="494030" indent="-494030" defTabSz="877570">
              <a:buSzTx/>
              <a:buNone/>
              <a:defRPr sz="3000"/>
            </a:pPr>
            <a:r>
              <a:t>Il a trop mangé </a:t>
            </a:r>
            <a:r>
              <a:rPr>
                <a:solidFill>
                  <a:srgbClr val="C00000"/>
                </a:solidFill>
              </a:rPr>
              <a:t>de peur qu’</a:t>
            </a:r>
            <a:r>
              <a:t>il</a:t>
            </a:r>
            <a:r>
              <a:rPr>
                <a:solidFill>
                  <a:srgbClr val="C00000"/>
                </a:solidFill>
              </a:rPr>
              <a:t> </a:t>
            </a:r>
            <a:r>
              <a:t>ait faim.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标题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42" name="内容占位符 2"/>
          <p:cNvSpPr txBox="1">
            <a:spLocks noGrp="1"/>
          </p:cNvSpPr>
          <p:nvPr>
            <p:ph type="body" idx="1"/>
          </p:nvPr>
        </p:nvSpPr>
        <p:spPr>
          <a:xfrm>
            <a:off x="756126" y="520004"/>
            <a:ext cx="7852569" cy="5310627"/>
          </a:xfrm>
          <a:prstGeom prst="rect">
            <a:avLst/>
          </a:prstGeom>
        </p:spPr>
        <p:txBody>
          <a:bodyPr/>
          <a:lstStyle/>
          <a:p>
            <a:pPr marL="483235" indent="-483235" defTabSz="859155">
              <a:lnSpc>
                <a:spcPct val="80000"/>
              </a:lnSpc>
              <a:buFontTx/>
              <a:buAutoNum type="circleNumDbPlain" startAt="3"/>
              <a:defRPr sz="3000" b="1">
                <a:solidFill>
                  <a:srgbClr val="C00000"/>
                </a:solidFill>
              </a:defRPr>
            </a:pPr>
            <a:r>
              <a:t> 表示条件或者假设</a:t>
            </a:r>
          </a:p>
          <a:p>
            <a:pPr marL="483235" indent="-483235" defTabSz="859155">
              <a:lnSpc>
                <a:spcPct val="80000"/>
              </a:lnSpc>
              <a:buSzTx/>
              <a:buNone/>
              <a:defRPr sz="3000" b="1">
                <a:solidFill>
                  <a:schemeClr val="accent2"/>
                </a:solidFill>
              </a:defRPr>
            </a:pPr>
            <a:r>
              <a:t>à</a:t>
            </a:r>
            <a:r>
              <a:rPr>
                <a:latin typeface="Telugu MN"/>
                <a:ea typeface="Telugu MN"/>
                <a:cs typeface="Telugu MN"/>
                <a:sym typeface="Telugu MN"/>
              </a:rPr>
              <a:t> condition que...只要...</a:t>
            </a:r>
            <a:endParaRPr>
              <a:latin typeface="Telugu MN"/>
              <a:ea typeface="Telugu MN"/>
              <a:cs typeface="Telugu MN"/>
              <a:sym typeface="Telugu MN"/>
            </a:endParaRPr>
          </a:p>
          <a:p>
            <a:pPr marL="483235" indent="-483235" defTabSz="859155">
              <a:lnSpc>
                <a:spcPct val="80000"/>
              </a:lnSpc>
              <a:buSzTx/>
              <a:buNone/>
              <a:defRPr sz="3000" b="1">
                <a:solidFill>
                  <a:schemeClr val="accent2"/>
                </a:solidFill>
                <a:latin typeface="Telugu MN"/>
                <a:ea typeface="Telugu MN"/>
                <a:cs typeface="Telugu MN"/>
                <a:sym typeface="Telugu MN"/>
              </a:defRPr>
            </a:pPr>
            <a:r>
              <a:t>à moins que...除非</a:t>
            </a:r>
          </a:p>
          <a:p>
            <a:pPr marL="483235" indent="-483235" defTabSz="859155">
              <a:lnSpc>
                <a:spcPct val="80000"/>
              </a:lnSpc>
              <a:buSzTx/>
              <a:buNone/>
              <a:defRPr sz="3000" b="1">
                <a:solidFill>
                  <a:schemeClr val="accent2"/>
                </a:solidFill>
                <a:latin typeface="Telugu MN"/>
                <a:ea typeface="Telugu MN"/>
                <a:cs typeface="Telugu MN"/>
                <a:sym typeface="Telugu MN"/>
              </a:defRPr>
            </a:pPr>
            <a:r>
              <a:t>soit que... soit que 要么…要么</a:t>
            </a:r>
          </a:p>
          <a:p>
            <a:pPr marL="483235" indent="-483235" defTabSz="859155">
              <a:lnSpc>
                <a:spcPct val="80000"/>
              </a:lnSpc>
              <a:buSzTx/>
              <a:buNone/>
              <a:defRPr sz="3000"/>
            </a:pPr>
          </a:p>
          <a:p>
            <a:pPr marL="0" indent="483235" defTabSz="859155">
              <a:spcBef>
                <a:spcPts val="0"/>
              </a:spcBef>
              <a:buSzTx/>
              <a:buNone/>
              <a:defRPr sz="3000"/>
            </a:pPr>
            <a:r>
              <a:t>Il n’aura pas tant d’argent, </a:t>
            </a:r>
            <a:r>
              <a:rPr>
                <a:solidFill>
                  <a:srgbClr val="C00000"/>
                </a:solidFill>
              </a:rPr>
              <a:t>à moins qu’</a:t>
            </a:r>
            <a:r>
              <a:t>il</a:t>
            </a:r>
            <a:r>
              <a:rPr>
                <a:solidFill>
                  <a:srgbClr val="C00000"/>
                </a:solidFill>
              </a:rPr>
              <a:t> </a:t>
            </a:r>
            <a:r>
              <a:t>gagne le loto.</a:t>
            </a:r>
          </a:p>
          <a:p>
            <a:pPr marL="0" indent="483235" defTabSz="859155">
              <a:spcBef>
                <a:spcPts val="0"/>
              </a:spcBef>
              <a:buSzTx/>
              <a:buNone/>
              <a:defRPr sz="3000"/>
            </a:pPr>
            <a:r>
              <a:t>Michelle veut bien rentrer avec toi, </a:t>
            </a:r>
            <a:r>
              <a:rPr>
                <a:solidFill>
                  <a:srgbClr val="C00000"/>
                </a:solidFill>
              </a:rPr>
              <a:t>à condition qu</a:t>
            </a:r>
            <a:r>
              <a:t>’ elle conduise la voiture.</a:t>
            </a:r>
          </a:p>
          <a:p>
            <a:pPr marL="0" indent="483235" defTabSz="859155">
              <a:spcBef>
                <a:spcPts val="0"/>
              </a:spcBef>
              <a:buSzTx/>
              <a:buNone/>
              <a:defRPr sz="3000">
                <a:solidFill>
                  <a:srgbClr val="C00000"/>
                </a:solidFill>
              </a:defRPr>
            </a:pPr>
            <a:r>
              <a:t>Soit que</a:t>
            </a:r>
            <a:r>
              <a:rPr>
                <a:solidFill>
                  <a:srgbClr val="000000"/>
                </a:solidFill>
              </a:rPr>
              <a:t> vous restiez, </a:t>
            </a:r>
            <a:r>
              <a:t>soit que</a:t>
            </a:r>
            <a:r>
              <a:rPr>
                <a:solidFill>
                  <a:srgbClr val="000000"/>
                </a:solidFill>
              </a:rPr>
              <a:t> vous partiez.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3" name="菱形 4"/>
          <p:cNvSpPr/>
          <p:nvPr/>
        </p:nvSpPr>
        <p:spPr>
          <a:xfrm>
            <a:off x="1022350" y="3103245"/>
            <a:ext cx="75565" cy="144147"/>
          </a:xfrm>
          <a:prstGeom prst="diamond">
            <a:avLst/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344" name="菱形 5"/>
          <p:cNvSpPr/>
          <p:nvPr/>
        </p:nvSpPr>
        <p:spPr>
          <a:xfrm>
            <a:off x="1022350" y="4057650"/>
            <a:ext cx="75565" cy="144146"/>
          </a:xfrm>
          <a:prstGeom prst="diamond">
            <a:avLst/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  <p:sp>
        <p:nvSpPr>
          <p:cNvPr id="345" name="菱形 6"/>
          <p:cNvSpPr/>
          <p:nvPr/>
        </p:nvSpPr>
        <p:spPr>
          <a:xfrm>
            <a:off x="1022350" y="5012054"/>
            <a:ext cx="75565" cy="144147"/>
          </a:xfrm>
          <a:prstGeom prst="diamond">
            <a:avLst/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p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标题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48" name="内容占位符 2"/>
          <p:cNvSpPr txBox="1">
            <a:spLocks noGrp="1"/>
          </p:cNvSpPr>
          <p:nvPr>
            <p:ph type="body" idx="1"/>
          </p:nvPr>
        </p:nvSpPr>
        <p:spPr>
          <a:xfrm>
            <a:off x="330200" y="1676400"/>
            <a:ext cx="8229600" cy="4525963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circleNumDbPlain" startAt="4"/>
              <a:defRPr b="1">
                <a:solidFill>
                  <a:srgbClr val="C00000"/>
                </a:solidFill>
              </a:defRPr>
            </a:pPr>
            <a:r>
              <a:t>表示让步; 尽管,虽然</a:t>
            </a:r>
          </a:p>
          <a:p>
            <a:pPr marL="514350" indent="-514350">
              <a:buSzTx/>
              <a:buNone/>
              <a:defRPr b="1">
                <a:solidFill>
                  <a:schemeClr val="accent2"/>
                </a:solidFill>
              </a:defRPr>
            </a:pPr>
            <a:r>
              <a:t>Bien que...尽管</a:t>
            </a:r>
          </a:p>
          <a:p>
            <a:pPr marL="514350" indent="-514350">
              <a:buSzTx/>
              <a:buNone/>
              <a:defRPr b="1">
                <a:solidFill>
                  <a:schemeClr val="accent2"/>
                </a:solidFill>
              </a:defRPr>
            </a:pPr>
            <a:r>
              <a:t>Quoique...尽管</a:t>
            </a:r>
          </a:p>
          <a:p>
            <a:pPr marL="514350" indent="-514350">
              <a:buSzTx/>
              <a:buNone/>
              <a:defRPr>
                <a:solidFill>
                  <a:srgbClr val="C00000"/>
                </a:solidFill>
              </a:defRPr>
            </a:pPr>
            <a:r>
              <a:t>Bien qu’</a:t>
            </a:r>
            <a:r>
              <a:rPr>
                <a:solidFill>
                  <a:srgbClr val="000000"/>
                </a:solidFill>
              </a:rPr>
              <a:t>il ne fasse pas beau, on doit se mettre au travail.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2104</Words>
  <Application>WPS 演示</Application>
  <PresentationFormat>全屏显示(4:3)</PresentationFormat>
  <Paragraphs>93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宋体</vt:lpstr>
      <vt:lpstr>Wingdings</vt:lpstr>
      <vt:lpstr>Helvetica</vt:lpstr>
      <vt:lpstr>Calibri</vt:lpstr>
      <vt:lpstr>Arial</vt:lpstr>
      <vt:lpstr>微软雅黑</vt:lpstr>
      <vt:lpstr>Arial Unicode MS</vt:lpstr>
      <vt:lpstr>Times New Roman</vt:lpstr>
      <vt:lpstr>Times</vt:lpstr>
      <vt:lpstr>Telugu MN</vt:lpstr>
      <vt:lpstr>Lantinghei SC Demibold</vt:lpstr>
      <vt:lpstr>Trebuchet MS</vt:lpstr>
      <vt:lpstr>Times New Roman</vt:lpstr>
      <vt:lpstr>Courier New</vt:lpstr>
      <vt:lpstr>Calibri</vt:lpstr>
      <vt:lpstr>Office 主题</vt:lpstr>
      <vt:lpstr>Si引导的条件句</vt:lpstr>
      <vt:lpstr>corrigé</vt:lpstr>
      <vt:lpstr>Si引导的条件句</vt:lpstr>
      <vt:lpstr>PowerPoint 演示文稿</vt:lpstr>
      <vt:lpstr>  Si+imparfait(从句)             conditonnel présent （主句）</vt:lpstr>
      <vt:lpstr>PowerPoint 演示文稿</vt:lpstr>
      <vt:lpstr>虚拟式- 用于状语从句</vt:lpstr>
      <vt:lpstr>PowerPoint 演示文稿</vt:lpstr>
      <vt:lpstr>PowerPoint 演示文稿</vt:lpstr>
      <vt:lpstr>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Administrator</cp:lastModifiedBy>
  <cp:revision>5</cp:revision>
  <dcterms:created xsi:type="dcterms:W3CDTF">2018-05-23T06:15:04Z</dcterms:created>
  <dcterms:modified xsi:type="dcterms:W3CDTF">2018-05-23T06:19:17Z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