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64" r:id="rId16"/>
    <p:sldId id="265" r:id="rId17"/>
    <p:sldId id="266" r:id="rId18"/>
    <p:sldId id="267" r:id="rId19"/>
    <p:sldId id="279" r:id="rId20"/>
    <p:sldId id="286" r:id="rId21"/>
    <p:sldId id="287" r:id="rId22"/>
    <p:sldId id="29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FDFA-F1A8-49DC-A3D3-11B1651BE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BD6E-6FD1-482C-9A58-91232D7D6F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i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 A1</a:t>
            </a:r>
            <a:endParaRPr lang="en-US" altLang="zh-CN" sz="9600" i="1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62998"/>
            <a:ext cx="6858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Les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différents</a:t>
            </a:r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 types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d’habitation</a:t>
            </a:r>
            <a:endParaRPr lang="zh-CN" altLang="en-US" dirty="0"/>
          </a:p>
        </p:txBody>
      </p:sp>
      <p:pic>
        <p:nvPicPr>
          <p:cNvPr id="4" name="内容占位符 3" descr="98A58PICQJc_1024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51520" y="1484784"/>
            <a:ext cx="6410216" cy="4525963"/>
          </a:xfrm>
        </p:spPr>
      </p:pic>
      <p:sp>
        <p:nvSpPr>
          <p:cNvPr id="5" name="内容占位符 2"/>
          <p:cNvSpPr txBox="1"/>
          <p:nvPr/>
        </p:nvSpPr>
        <p:spPr>
          <a:xfrm>
            <a:off x="6732240" y="2852936"/>
            <a:ext cx="280831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noProof="0" dirty="0" err="1" smtClean="0"/>
              <a:t>une</a:t>
            </a:r>
            <a:r>
              <a:rPr lang="en-US" altLang="zh-CN" sz="4000" b="1" noProof="0" dirty="0" smtClean="0"/>
              <a:t> villa</a:t>
            </a:r>
            <a:endParaRPr kumimoji="0" lang="zh-CN" altLang="en-US" sz="4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</a:rPr>
              <a:t>疑问句型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2304257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Combien</a:t>
            </a:r>
            <a:r>
              <a:rPr lang="en-US" altLang="zh-CN" b="1" dirty="0" smtClean="0">
                <a:solidFill>
                  <a:srgbClr val="C00000"/>
                </a:solidFill>
              </a:rPr>
              <a:t> de + n. </a:t>
            </a:r>
            <a:r>
              <a:rPr lang="en-US" altLang="zh-CN" dirty="0" smtClean="0"/>
              <a:t>= how many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Combien</a:t>
            </a:r>
            <a:r>
              <a:rPr lang="en-US" altLang="zh-CN" dirty="0" smtClean="0"/>
              <a:t> de pommes as-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combien</a:t>
            </a:r>
            <a:r>
              <a:rPr lang="en-US" altLang="zh-CN" dirty="0" smtClean="0"/>
              <a:t> de pommes?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4553743"/>
            <a:ext cx="8229600" cy="230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altLang="en-US" sz="2800" dirty="0" smtClean="0"/>
              <a:t>你们有多少只橘色的猫？</a:t>
            </a:r>
            <a:endParaRPr lang="en-US" altLang="zh-CN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在你的公寓里有多少个房间？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65618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>
                <a:solidFill>
                  <a:srgbClr val="C00000"/>
                </a:solidFill>
              </a:rPr>
              <a:t>Qu’est-ce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que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tu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peux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voir</a:t>
            </a:r>
            <a:r>
              <a:rPr lang="en-US" altLang="zh-CN" dirty="0" smtClean="0">
                <a:solidFill>
                  <a:srgbClr val="C00000"/>
                </a:solidFill>
              </a:rPr>
              <a:t>?</a:t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C00000"/>
                </a:solidFill>
              </a:rPr>
              <a:t>Je </a:t>
            </a:r>
            <a:r>
              <a:rPr lang="en-US" altLang="zh-CN" dirty="0" err="1" smtClean="0">
                <a:solidFill>
                  <a:srgbClr val="C00000"/>
                </a:solidFill>
              </a:rPr>
              <a:t>peux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voir</a:t>
            </a:r>
            <a:r>
              <a:rPr lang="en-US" altLang="zh-CN" dirty="0" smtClean="0">
                <a:solidFill>
                  <a:srgbClr val="C00000"/>
                </a:solidFill>
              </a:rPr>
              <a:t>…..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07704" y="2852936"/>
          <a:ext cx="331152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99"/>
                <a:gridCol w="22319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变位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</a:t>
                      </a:r>
                      <a:r>
                        <a:rPr lang="en-US" altLang="zh-CN" sz="2800" dirty="0" err="1" smtClean="0"/>
                        <a:t>pouvoir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peux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peux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Il/</a:t>
                      </a:r>
                      <a:r>
                        <a:rPr lang="en-US" altLang="zh-CN" dirty="0" err="1" smtClean="0"/>
                        <a:t>elle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peut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pouvons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pouvez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Ils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en-US" altLang="zh-CN" dirty="0" err="1" smtClean="0"/>
                        <a:t>elles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peuvent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疑问句型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Quel</a:t>
            </a:r>
            <a:r>
              <a:rPr lang="en-US" altLang="zh-CN" dirty="0" smtClean="0">
                <a:solidFill>
                  <a:srgbClr val="C00000"/>
                </a:solidFill>
              </a:rPr>
              <a:t> est..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Quelle</a:t>
            </a:r>
            <a:r>
              <a:rPr lang="en-US" altLang="zh-CN" dirty="0" smtClean="0">
                <a:solidFill>
                  <a:srgbClr val="C00000"/>
                </a:solidFill>
              </a:rPr>
              <a:t> est..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Quels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sont</a:t>
            </a:r>
            <a:r>
              <a:rPr lang="en-US" altLang="zh-CN" dirty="0" smtClean="0">
                <a:solidFill>
                  <a:srgbClr val="C00000"/>
                </a:solidFill>
              </a:rPr>
              <a:t>..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Quelles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sont</a:t>
            </a:r>
            <a:r>
              <a:rPr lang="en-US" altLang="zh-CN" dirty="0" smtClean="0">
                <a:solidFill>
                  <a:srgbClr val="C00000"/>
                </a:solidFill>
              </a:rPr>
              <a:t>..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</a:rPr>
              <a:t>疑问句型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Quel</a:t>
            </a:r>
            <a:r>
              <a:rPr lang="en-US" altLang="zh-CN" sz="3600" dirty="0" smtClean="0">
                <a:solidFill>
                  <a:srgbClr val="C00000"/>
                </a:solidFill>
              </a:rPr>
              <a:t> 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est</a:t>
            </a:r>
            <a:r>
              <a:rPr lang="en-US" altLang="zh-CN" sz="3600" dirty="0" smtClean="0">
                <a:solidFill>
                  <a:srgbClr val="C00000"/>
                </a:solidFill>
              </a:rPr>
              <a:t>….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55976" y="2636912"/>
            <a:ext cx="3744416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它的价格是多少？</a:t>
            </a:r>
            <a:endParaRPr lang="en-US" altLang="zh-C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lang="zh-CN" altLang="en-US" sz="2800" dirty="0" smtClean="0"/>
              <a:t>它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的面积是多少？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他的电话号码是多少？</a:t>
            </a:r>
            <a:endParaRPr lang="en-US" altLang="zh-C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你的地址是什么？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143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名词的单、复数</a:t>
            </a:r>
            <a:b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5"/>
            <a:ext cx="8543956" cy="42862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多数名词词尾加“</a:t>
            </a:r>
            <a:r>
              <a:rPr lang="fr-CA" b="1" dirty="0" smtClean="0">
                <a:solidFill>
                  <a:srgbClr val="C00000"/>
                </a:solidFill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</a:rPr>
              <a:t>”即构成复数；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fr-CA" dirty="0" smtClean="0"/>
              <a:t>       un homme </a:t>
            </a:r>
            <a:r>
              <a:rPr lang="zh-CN" altLang="en-US" dirty="0" smtClean="0"/>
              <a:t>一个男人</a:t>
            </a:r>
            <a:r>
              <a:rPr lang="fr-CA" dirty="0" smtClean="0"/>
              <a:t>    </a:t>
            </a:r>
            <a:r>
              <a:rPr lang="fr-CA" dirty="0" smtClean="0">
                <a:sym typeface="Wingdings" panose="05000000000000000000"/>
              </a:rPr>
              <a:t></a:t>
            </a:r>
            <a:r>
              <a:rPr lang="fr-CA" dirty="0" smtClean="0"/>
              <a:t>     des hommes</a:t>
            </a:r>
            <a:endParaRPr lang="zh-CN" altLang="en-US" dirty="0" smtClean="0"/>
          </a:p>
          <a:p>
            <a:pPr marL="514350" indent="-514350">
              <a:buAutoNum type="arabicPeriod"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</a:rPr>
              <a:t>少</a:t>
            </a:r>
            <a:r>
              <a:rPr lang="zh-CN" altLang="en-US" b="1" dirty="0">
                <a:solidFill>
                  <a:srgbClr val="C00000"/>
                </a:solidFill>
              </a:rPr>
              <a:t>数以</a:t>
            </a:r>
            <a:r>
              <a:rPr lang="fr-CA" b="1" dirty="0">
                <a:solidFill>
                  <a:srgbClr val="C00000"/>
                </a:solidFill>
              </a:rPr>
              <a:t>au, eau, eu</a:t>
            </a:r>
            <a:r>
              <a:rPr lang="zh-CN" altLang="en-US" b="1" dirty="0">
                <a:solidFill>
                  <a:srgbClr val="C00000"/>
                </a:solidFill>
              </a:rPr>
              <a:t>结尾的名词加“</a:t>
            </a:r>
            <a:r>
              <a:rPr lang="fr-CA" b="1" dirty="0">
                <a:solidFill>
                  <a:srgbClr val="C00000"/>
                </a:solidFill>
              </a:rPr>
              <a:t>x</a:t>
            </a:r>
            <a:r>
              <a:rPr lang="zh-CN" altLang="en-US" b="1" dirty="0">
                <a:solidFill>
                  <a:srgbClr val="C00000"/>
                </a:solidFill>
              </a:rPr>
              <a:t>”构成复数</a:t>
            </a:r>
            <a:r>
              <a:rPr lang="zh-CN" altLang="en-US" b="1" dirty="0" smtClean="0">
                <a:solidFill>
                  <a:srgbClr val="C00000"/>
                </a:solidFill>
              </a:rPr>
              <a:t>；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CA" dirty="0" smtClean="0"/>
              <a:t>       un bureau </a:t>
            </a:r>
            <a:r>
              <a:rPr lang="zh-CN" altLang="en-US" dirty="0" smtClean="0"/>
              <a:t>一间办公室</a:t>
            </a:r>
            <a:r>
              <a:rPr lang="fr-CA" dirty="0" smtClean="0"/>
              <a:t>   </a:t>
            </a:r>
            <a:r>
              <a:rPr lang="fr-CA" dirty="0" smtClean="0">
                <a:sym typeface="Wingdings" panose="05000000000000000000"/>
              </a:rPr>
              <a:t></a:t>
            </a:r>
            <a:r>
              <a:rPr lang="fr-CA" dirty="0" smtClean="0"/>
              <a:t>     des bureaux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       un journal </a:t>
            </a:r>
            <a:r>
              <a:rPr lang="zh-CN" altLang="en-US" dirty="0" smtClean="0"/>
              <a:t>一份报纸</a:t>
            </a:r>
            <a:r>
              <a:rPr lang="fr-CA" dirty="0" smtClean="0"/>
              <a:t>     </a:t>
            </a:r>
            <a:r>
              <a:rPr lang="fr-CA" dirty="0" smtClean="0">
                <a:sym typeface="Wingdings" panose="05000000000000000000"/>
              </a:rPr>
              <a:t></a:t>
            </a:r>
            <a:r>
              <a:rPr lang="fr-CA" dirty="0" smtClean="0"/>
              <a:t>       des journaux</a:t>
            </a:r>
            <a:endParaRPr lang="fr-CA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3. </a:t>
            </a:r>
            <a:r>
              <a:rPr lang="zh-CN" altLang="en-US" b="1" dirty="0" smtClean="0">
                <a:solidFill>
                  <a:srgbClr val="C00000"/>
                </a:solidFill>
              </a:rPr>
              <a:t>原</a:t>
            </a:r>
            <a:r>
              <a:rPr lang="zh-CN" altLang="en-US" b="1" dirty="0">
                <a:solidFill>
                  <a:srgbClr val="C00000"/>
                </a:solidFill>
              </a:rPr>
              <a:t>以“</a:t>
            </a:r>
            <a:r>
              <a:rPr lang="fr-CA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”</a:t>
            </a:r>
            <a:r>
              <a:rPr lang="fr-CA" b="1" dirty="0">
                <a:solidFill>
                  <a:srgbClr val="C00000"/>
                </a:solidFill>
              </a:rPr>
              <a:t>,</a:t>
            </a:r>
            <a:r>
              <a:rPr lang="zh-CN" altLang="en-US" b="1" dirty="0">
                <a:solidFill>
                  <a:srgbClr val="C00000"/>
                </a:solidFill>
              </a:rPr>
              <a:t>“</a:t>
            </a:r>
            <a:r>
              <a:rPr lang="fr-CA" b="1" dirty="0">
                <a:solidFill>
                  <a:srgbClr val="C00000"/>
                </a:solidFill>
              </a:rPr>
              <a:t>x</a:t>
            </a:r>
            <a:r>
              <a:rPr lang="zh-CN" altLang="en-US" b="1" dirty="0">
                <a:solidFill>
                  <a:srgbClr val="C00000"/>
                </a:solidFill>
              </a:rPr>
              <a:t>”或“</a:t>
            </a:r>
            <a:r>
              <a:rPr lang="fr-CA" b="1" dirty="0">
                <a:solidFill>
                  <a:srgbClr val="C00000"/>
                </a:solidFill>
              </a:rPr>
              <a:t>z</a:t>
            </a:r>
            <a:r>
              <a:rPr lang="zh-CN" altLang="en-US" b="1" dirty="0">
                <a:solidFill>
                  <a:srgbClr val="C00000"/>
                </a:solidFill>
              </a:rPr>
              <a:t>”结尾的名词则保持不变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CA" dirty="0" smtClean="0"/>
              <a:t> un </a:t>
            </a:r>
            <a:r>
              <a:rPr lang="fr-CA" dirty="0"/>
              <a:t>nez </a:t>
            </a:r>
            <a:r>
              <a:rPr lang="fr-CA" dirty="0" smtClean="0"/>
              <a:t> </a:t>
            </a:r>
            <a:r>
              <a:rPr lang="fr-CA" dirty="0">
                <a:sym typeface="Wingdings" panose="05000000000000000000"/>
              </a:rPr>
              <a:t></a:t>
            </a:r>
            <a:r>
              <a:rPr lang="fr-CA" dirty="0"/>
              <a:t>  des nez  / </a:t>
            </a:r>
            <a:r>
              <a:rPr lang="fr-CA" dirty="0" smtClean="0"/>
              <a:t>   </a:t>
            </a:r>
            <a:r>
              <a:rPr lang="fr-CA" dirty="0"/>
              <a:t>un corps </a:t>
            </a:r>
            <a:r>
              <a:rPr lang="fr-CA" dirty="0" smtClean="0"/>
              <a:t> </a:t>
            </a:r>
            <a:r>
              <a:rPr lang="fr-CA" dirty="0">
                <a:sym typeface="Wingdings" panose="05000000000000000000"/>
              </a:rPr>
              <a:t></a:t>
            </a:r>
            <a:r>
              <a:rPr lang="fr-CA" dirty="0"/>
              <a:t>  des </a:t>
            </a:r>
            <a:r>
              <a:rPr lang="fr-CA" dirty="0" smtClean="0"/>
              <a:t>corps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5429264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dirty="0" smtClean="0">
                <a:solidFill>
                  <a:srgbClr val="FF0000"/>
                </a:solidFill>
              </a:rPr>
              <a:t>】</a:t>
            </a:r>
            <a:r>
              <a:rPr lang="zh-CN" altLang="en-US" sz="2400" dirty="0" smtClean="0">
                <a:solidFill>
                  <a:srgbClr val="FF0000"/>
                </a:solidFill>
              </a:rPr>
              <a:t>表示复数的</a:t>
            </a:r>
            <a:r>
              <a:rPr lang="fr-CA" sz="2400" dirty="0" smtClean="0">
                <a:solidFill>
                  <a:srgbClr val="FF0000"/>
                </a:solidFill>
              </a:rPr>
              <a:t> s 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fr-CA" sz="2400" dirty="0" smtClean="0">
                <a:solidFill>
                  <a:srgbClr val="FF0000"/>
                </a:solidFill>
              </a:rPr>
              <a:t> x </a:t>
            </a:r>
            <a:r>
              <a:rPr lang="zh-CN" altLang="en-US" sz="2400" dirty="0" smtClean="0">
                <a:solidFill>
                  <a:srgbClr val="FF0000"/>
                </a:solidFill>
              </a:rPr>
              <a:t>不发音</a:t>
            </a:r>
            <a:r>
              <a:rPr lang="fr-CA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但在联诵中读［</a:t>
            </a:r>
            <a:r>
              <a:rPr lang="fr-CA" sz="2400" dirty="0" smtClean="0">
                <a:solidFill>
                  <a:srgbClr val="FF0000"/>
                </a:solidFill>
              </a:rPr>
              <a:t>z</a:t>
            </a:r>
            <a:r>
              <a:rPr lang="zh-CN" altLang="en-US" sz="2400" dirty="0" smtClean="0">
                <a:solidFill>
                  <a:srgbClr val="FF0000"/>
                </a:solidFill>
              </a:rPr>
              <a:t>］音。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pPr>
              <a:buNone/>
            </a:pPr>
            <a:r>
              <a:rPr lang="fr-CA" dirty="0" smtClean="0"/>
              <a:t>1</a:t>
            </a:r>
            <a:r>
              <a:rPr lang="fr-CA" dirty="0"/>
              <a:t>)  </a:t>
            </a:r>
            <a:r>
              <a:rPr lang="zh-CN" altLang="en-US" dirty="0"/>
              <a:t>概念：形容词用来修</a:t>
            </a:r>
            <a:r>
              <a:rPr lang="zh-CN" altLang="en-US" dirty="0" smtClean="0"/>
              <a:t>饰名</a:t>
            </a:r>
            <a:r>
              <a:rPr lang="zh-CN" altLang="en-US" dirty="0"/>
              <a:t>词，表示名词所指的人、动物、事物的性</a:t>
            </a:r>
            <a:r>
              <a:rPr lang="zh-CN" altLang="en-US" dirty="0" smtClean="0"/>
              <a:t>质 或</a:t>
            </a:r>
            <a:r>
              <a:rPr lang="zh-CN" altLang="en-US" dirty="0"/>
              <a:t>状态。</a:t>
            </a:r>
            <a:endParaRPr lang="zh-CN" altLang="en-US" dirty="0"/>
          </a:p>
          <a:p>
            <a:pPr>
              <a:buNone/>
            </a:pPr>
            <a:r>
              <a:rPr lang="en-US" dirty="0"/>
              <a:t>2)  </a:t>
            </a:r>
            <a:r>
              <a:rPr lang="zh-CN" altLang="en-US" dirty="0"/>
              <a:t>形式：</a:t>
            </a:r>
            <a:r>
              <a:rPr lang="zh-CN" altLang="en-US" dirty="0">
                <a:solidFill>
                  <a:srgbClr val="C00000"/>
                </a:solidFill>
              </a:rPr>
              <a:t>形容词的性、数应与</a:t>
            </a:r>
            <a:r>
              <a:rPr lang="zh-CN" altLang="en-US" b="1" dirty="0">
                <a:solidFill>
                  <a:srgbClr val="C00000"/>
                </a:solidFill>
              </a:rPr>
              <a:t>所修饰名词</a:t>
            </a:r>
            <a:r>
              <a:rPr lang="zh-CN" altLang="en-US" dirty="0">
                <a:solidFill>
                  <a:srgbClr val="C00000"/>
                </a:solidFill>
              </a:rPr>
              <a:t>的性、数保持一致。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214290"/>
            <a:ext cx="8770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形容词的性和数 </a:t>
            </a:r>
            <a:endParaRPr lang="en-US" altLang="zh-CN" sz="40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（</a:t>
            </a:r>
            <a:r>
              <a:rPr lang="fr-CA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 genre et le nombre des adjectifs</a:t>
            </a:r>
            <a:r>
              <a:rPr lang="zh-CN" alt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）</a:t>
            </a:r>
            <a:endParaRPr lang="zh-CN" alt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形 容 词 词 形 变 化 表</a:t>
            </a:r>
            <a:b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通</a:t>
            </a:r>
            <a:r>
              <a:rPr lang="zh-CN" altLang="en-US" b="1" dirty="0" smtClean="0">
                <a:solidFill>
                  <a:srgbClr val="C00000"/>
                </a:solidFill>
              </a:rPr>
              <a:t>常 </a:t>
            </a:r>
            <a:r>
              <a:rPr lang="en-US" altLang="zh-CN" b="1" dirty="0" smtClean="0">
                <a:solidFill>
                  <a:srgbClr val="C00000"/>
                </a:solidFill>
              </a:rPr>
              <a:t>+ e                      </a:t>
            </a:r>
            <a:r>
              <a:rPr lang="en-US" altLang="zh-CN" dirty="0" err="1" smtClean="0"/>
              <a:t>vert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joli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ien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 -ienne             </a:t>
            </a:r>
            <a:r>
              <a:rPr lang="fr-CA" dirty="0" smtClean="0">
                <a:sym typeface="Wingdings" panose="05000000000000000000"/>
              </a:rPr>
              <a:t>canadien   indien</a:t>
            </a:r>
            <a:endParaRPr lang="fr-CA" dirty="0" smtClean="0">
              <a:sym typeface="Wingdings" panose="05000000000000000000"/>
            </a:endParaRPr>
          </a:p>
          <a:p>
            <a:r>
              <a:rPr lang="fr-CA" altLang="zh-CN" dirty="0" smtClean="0">
                <a:solidFill>
                  <a:srgbClr val="C00000"/>
                </a:solidFill>
                <a:sym typeface="Wingdings" panose="05000000000000000000"/>
              </a:rPr>
              <a:t>-ain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  -aine               </a:t>
            </a:r>
            <a:r>
              <a:rPr lang="fr-CA" dirty="0" smtClean="0">
                <a:sym typeface="Wingdings" panose="05000000000000000000"/>
              </a:rPr>
              <a:t>américain africain</a:t>
            </a:r>
            <a:endParaRPr lang="fr-CA" dirty="0" smtClean="0">
              <a:sym typeface="Wingdings" panose="05000000000000000000"/>
            </a:endParaRPr>
          </a:p>
          <a:p>
            <a:r>
              <a:rPr lang="fr-CA" altLang="zh-CN" dirty="0" smtClean="0">
                <a:solidFill>
                  <a:srgbClr val="C00000"/>
                </a:solidFill>
                <a:sym typeface="Wingdings" panose="05000000000000000000"/>
              </a:rPr>
              <a:t>-ier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   -ière                 </a:t>
            </a:r>
            <a:r>
              <a:rPr lang="fr-CA" dirty="0" smtClean="0">
                <a:sym typeface="Wingdings" panose="05000000000000000000"/>
              </a:rPr>
              <a:t>familier</a:t>
            </a:r>
            <a:endParaRPr lang="fr-CA" dirty="0" smtClean="0">
              <a:sym typeface="Wingdings" panose="05000000000000000000"/>
            </a:endParaRPr>
          </a:p>
          <a:p>
            <a:r>
              <a:rPr lang="fr-CA" altLang="zh-CN" dirty="0" smtClean="0">
                <a:solidFill>
                  <a:srgbClr val="C00000"/>
                </a:solidFill>
                <a:sym typeface="Wingdings" panose="05000000000000000000"/>
              </a:rPr>
              <a:t>-f   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    -ve                   </a:t>
            </a:r>
            <a:r>
              <a:rPr lang="fr-CA" dirty="0" smtClean="0">
                <a:sym typeface="Wingdings" panose="05000000000000000000"/>
              </a:rPr>
              <a:t>neuf</a:t>
            </a:r>
            <a:endParaRPr lang="fr-CA" dirty="0" smtClean="0">
              <a:sym typeface="Wingdings" panose="05000000000000000000"/>
            </a:endParaRPr>
          </a:p>
          <a:p>
            <a:r>
              <a:rPr lang="fr-CA" altLang="zh-CN" dirty="0" smtClean="0">
                <a:solidFill>
                  <a:srgbClr val="C00000"/>
                </a:solidFill>
                <a:sym typeface="Wingdings" panose="05000000000000000000"/>
              </a:rPr>
              <a:t>-er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   -ère                  </a:t>
            </a:r>
            <a:r>
              <a:rPr lang="fr-CA" dirty="0" smtClean="0">
                <a:sym typeface="Wingdings" panose="05000000000000000000"/>
              </a:rPr>
              <a:t>cher    étranger</a:t>
            </a:r>
            <a:endParaRPr lang="fr-CA" dirty="0" smtClean="0">
              <a:sym typeface="Wingdings" panose="05000000000000000000"/>
            </a:endParaRPr>
          </a:p>
          <a:p>
            <a:r>
              <a:rPr lang="fr-CA" altLang="zh-CN" dirty="0" smtClean="0">
                <a:solidFill>
                  <a:srgbClr val="C00000"/>
                </a:solidFill>
                <a:sym typeface="Wingdings" panose="05000000000000000000"/>
              </a:rPr>
              <a:t>-x    </a:t>
            </a:r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  -se                    </a:t>
            </a:r>
            <a:r>
              <a:rPr lang="fr-CA" dirty="0" smtClean="0">
                <a:sym typeface="Wingdings" panose="05000000000000000000"/>
              </a:rPr>
              <a:t>courageux</a:t>
            </a:r>
            <a:endParaRPr lang="fr-CA" dirty="0" smtClean="0">
              <a:sym typeface="Wingdings" panose="05000000000000000000"/>
            </a:endParaRPr>
          </a:p>
          <a:p>
            <a:r>
              <a:rPr lang="fr-CA" dirty="0" smtClean="0">
                <a:solidFill>
                  <a:srgbClr val="C00000"/>
                </a:solidFill>
                <a:sym typeface="Wingdings" panose="05000000000000000000"/>
              </a:rPr>
              <a:t>-on  -onne                </a:t>
            </a:r>
            <a:r>
              <a:rPr lang="fr-CA" dirty="0" smtClean="0">
                <a:sym typeface="Wingdings" panose="05000000000000000000"/>
              </a:rPr>
              <a:t>breton</a:t>
            </a:r>
            <a:endParaRPr lang="fr-CA" dirty="0" smtClean="0">
              <a:sym typeface="Wingdings" panose="0500000000000000000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sym typeface="Wingdings" panose="05000000000000000000"/>
              </a:rPr>
              <a:t>以</a:t>
            </a:r>
            <a:r>
              <a:rPr lang="en-US" altLang="zh-CN" sz="2800" b="1" dirty="0" smtClean="0">
                <a:solidFill>
                  <a:srgbClr val="C00000"/>
                </a:solidFill>
                <a:sym typeface="Wingdings" panose="05000000000000000000"/>
              </a:rPr>
              <a:t>e</a:t>
            </a:r>
            <a:r>
              <a:rPr lang="zh-CN" altLang="en-US" sz="2800" b="1" dirty="0" smtClean="0">
                <a:solidFill>
                  <a:srgbClr val="C00000"/>
                </a:solidFill>
                <a:sym typeface="Wingdings" panose="05000000000000000000"/>
              </a:rPr>
              <a:t>结尾的形容词 </a:t>
            </a:r>
            <a:r>
              <a:rPr lang="fr-CA" sz="2800" b="1" dirty="0" smtClean="0">
                <a:solidFill>
                  <a:srgbClr val="C00000"/>
                </a:solidFill>
                <a:sym typeface="Wingdings" panose="05000000000000000000"/>
              </a:rPr>
              <a:t> </a:t>
            </a:r>
            <a:r>
              <a:rPr lang="zh-CN" altLang="en-US" sz="2800" b="1" dirty="0" smtClean="0">
                <a:solidFill>
                  <a:srgbClr val="C00000"/>
                </a:solidFill>
                <a:sym typeface="Wingdings" panose="05000000000000000000"/>
              </a:rPr>
              <a:t>无变化  </a:t>
            </a:r>
            <a:r>
              <a:rPr lang="en-US" altLang="zh-CN" sz="2800" dirty="0" smtClean="0">
                <a:sym typeface="Wingdings" panose="05000000000000000000"/>
              </a:rPr>
              <a:t>rouge  orange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06" y="4000504"/>
            <a:ext cx="2357454" cy="2714643"/>
          </a:xfr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altLang="zh-CN" sz="4000" dirty="0" smtClean="0"/>
              <a:t>grand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a</a:t>
            </a:r>
            <a:r>
              <a:rPr lang="en-US" altLang="zh-CN" sz="4000" dirty="0" err="1" smtClean="0"/>
              <a:t>ncien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c</a:t>
            </a:r>
            <a:r>
              <a:rPr lang="en-US" altLang="zh-CN" sz="4000" dirty="0" err="1" smtClean="0"/>
              <a:t>her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auvre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ropre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s</a:t>
            </a:r>
            <a:r>
              <a:rPr lang="en-US" altLang="zh-CN" sz="4000" dirty="0" err="1" smtClean="0"/>
              <a:t>eul</a:t>
            </a:r>
            <a:r>
              <a:rPr lang="en-US" altLang="zh-CN" sz="4000" dirty="0" smtClean="0"/>
              <a:t> </a:t>
            </a: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8860" y="214290"/>
            <a:ext cx="4397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形容词的位置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643306" y="1142984"/>
            <a:ext cx="2357454" cy="2786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petit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v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ieux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b</a:t>
            </a:r>
            <a:r>
              <a:rPr lang="en-US" altLang="zh-CN" sz="4000" dirty="0" smtClean="0">
                <a:solidFill>
                  <a:schemeClr val="tx1"/>
                </a:solidFill>
              </a:rPr>
              <a:t>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tx1"/>
                </a:solidFill>
              </a:rPr>
              <a:t>j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oli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n</a:t>
            </a:r>
            <a:r>
              <a:rPr lang="en-US" altLang="zh-CN" sz="4000" dirty="0" smtClean="0">
                <a:solidFill>
                  <a:schemeClr val="tx1"/>
                </a:solidFill>
              </a:rPr>
              <a:t>ouveau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jeune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La </a:t>
            </a:r>
            <a:r>
              <a:rPr lang="en-US" altLang="zh-CN" sz="4800" dirty="0" err="1" smtClean="0">
                <a:solidFill>
                  <a:srgbClr val="C00000"/>
                </a:solidFill>
              </a:rPr>
              <a:t>conjugaison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1412776"/>
            <a:ext cx="36004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     </a:t>
            </a:r>
            <a:r>
              <a:rPr lang="en-US" altLang="zh-CN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pouvoir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     </a:t>
            </a:r>
            <a:r>
              <a:rPr lang="en-US" altLang="zh-CN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</a:t>
            </a:r>
            <a:r>
              <a:rPr lang="en-US" altLang="zh-CN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ouloir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     </a:t>
            </a:r>
            <a:r>
              <a:rPr lang="en-US" altLang="zh-CN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acheter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085184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mince </a:t>
            </a:r>
            <a:r>
              <a:rPr lang="en-US" altLang="zh-CN" dirty="0" smtClean="0"/>
              <a:t>      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grosse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 descr="timg (5)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547664" y="476672"/>
            <a:ext cx="6192688" cy="4644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Verbes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动词 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000" dirty="0" err="1" smtClean="0"/>
              <a:t>rêver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d</a:t>
            </a:r>
            <a:r>
              <a:rPr lang="en-US" altLang="zh-CN" sz="4000" dirty="0" err="1" smtClean="0"/>
              <a:t>ormir</a:t>
            </a:r>
            <a:r>
              <a:rPr lang="en-US" altLang="zh-CN" sz="4000" dirty="0" smtClean="0"/>
              <a:t> 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/>
              <a:t>v</a:t>
            </a:r>
            <a:r>
              <a:rPr lang="en-US" altLang="zh-CN" sz="4000" dirty="0" smtClean="0"/>
              <a:t>ivre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/>
              <a:t>d</a:t>
            </a:r>
            <a:r>
              <a:rPr lang="en-US" altLang="zh-CN" sz="4000" dirty="0" smtClean="0"/>
              <a:t>evoir 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m</a:t>
            </a:r>
            <a:r>
              <a:rPr lang="en-US" altLang="zh-CN" sz="4000" dirty="0" err="1" smtClean="0"/>
              <a:t>onter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 smtClean="0"/>
              <a:t>louer</a:t>
            </a: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endParaRPr lang="zh-CN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1556792"/>
            <a:ext cx="3491880" cy="46665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cheveux</a:t>
            </a:r>
            <a:r>
              <a:rPr lang="en-US" altLang="zh-CN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blonds</a:t>
            </a: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cheveux</a:t>
            </a:r>
            <a:r>
              <a:rPr lang="en-US" altLang="zh-CN" sz="36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</a:t>
            </a:r>
            <a:r>
              <a:rPr lang="en-US" altLang="zh-CN" sz="36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és</a:t>
            </a: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cheveux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longs</a:t>
            </a: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yeux</a:t>
            </a:r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bleus</a:t>
            </a: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200" dirty="0" smtClean="0"/>
            </a:br>
            <a:br>
              <a:rPr lang="en-US" altLang="zh-CN" sz="3200" dirty="0" smtClean="0"/>
            </a:br>
            <a:endParaRPr lang="zh-CN" altLang="en-US" sz="3200" dirty="0"/>
          </a:p>
        </p:txBody>
      </p:sp>
      <p:pic>
        <p:nvPicPr>
          <p:cNvPr id="4" name="内容占位符 3" descr="timg (2)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51520" y="692696"/>
            <a:ext cx="549701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Palatino Linotype" panose="02040502050505030304" charset="0"/>
              </a:rPr>
              <a:t>devoirs</a:t>
            </a:r>
            <a:endParaRPr lang="en-US" altLang="zh-CN" b="1">
              <a:solidFill>
                <a:srgbClr val="00B050"/>
              </a:solidFill>
              <a:latin typeface="Palatino Linotype" panose="0204050205050503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Palatino Linotype" panose="02040502050505030304" charset="0"/>
              </a:rPr>
              <a:t>Je rêve d'acheter une maison </a:t>
            </a:r>
            <a:r>
              <a:rPr lang="en-US" altLang="zh-CN">
                <a:solidFill>
                  <a:srgbClr val="C00000"/>
                </a:solidFill>
                <a:latin typeface="Palatino Linotype" panose="02040502050505030304" charset="0"/>
                <a:sym typeface="+mn-ea"/>
              </a:rPr>
              <a:t>comme ça</a:t>
            </a:r>
            <a:endParaRPr lang="en-US" altLang="zh-CN">
              <a:solidFill>
                <a:srgbClr val="C00000"/>
              </a:solidFill>
              <a:latin typeface="Palatino Linotype" panose="0204050205050503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Palatino Linotype" panose="02040502050505030304" charset="0"/>
              </a:rPr>
              <a:t>(une villa/ un pavillon/ un appartement) </a:t>
            </a:r>
            <a:endParaRPr lang="en-US" altLang="zh-CN">
              <a:latin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Rêver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600201"/>
            <a:ext cx="7186634" cy="2114552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n.m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rêve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err="1" smtClean="0">
                <a:solidFill>
                  <a:schemeClr val="accent2"/>
                </a:solidFill>
              </a:rPr>
              <a:t>rêver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de  1</a:t>
            </a:r>
            <a:r>
              <a:rPr lang="en-US" altLang="zh-CN" b="1" dirty="0" smtClean="0">
                <a:solidFill>
                  <a:schemeClr val="accent2"/>
                </a:solidFill>
              </a:rPr>
              <a:t>)+ n.   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   2)+inf.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609600" y="938194"/>
            <a:ext cx="8229600" cy="63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428728" y="4143380"/>
            <a:ext cx="7186634" cy="21145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练习：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他总梦想着去法国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2.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我总是梦见你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dormir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2066" y="2928934"/>
            <a:ext cx="3400420" cy="285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练习：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她们晚上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点睡觉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在大学禁止晚上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点半以后睡觉</a:t>
            </a:r>
            <a:endParaRPr lang="zh-CN" altLang="en-US" sz="28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57686" y="3000372"/>
            <a:ext cx="3400420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71538" y="1752600"/>
            <a:ext cx="33575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conjugaison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dors</a:t>
            </a: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dors</a:t>
            </a: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Il/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elle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dort</a:t>
            </a: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Nous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dormons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Vous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dormez</a:t>
            </a: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Ils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elles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dorment</a:t>
            </a:r>
            <a:endParaRPr kumimoji="0" lang="zh-CN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      vivre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600200"/>
            <a:ext cx="3357586" cy="4525963"/>
          </a:xfrm>
        </p:spPr>
        <p:txBody>
          <a:bodyPr/>
          <a:lstStyle/>
          <a:p>
            <a:pPr lvl="0">
              <a:buNone/>
            </a:pPr>
            <a:r>
              <a:rPr lang="en-US" altLang="zh-CN" dirty="0">
                <a:solidFill>
                  <a:srgbClr val="7030A0"/>
                </a:solidFill>
              </a:rPr>
              <a:t>La </a:t>
            </a:r>
            <a:r>
              <a:rPr lang="en-US" altLang="zh-CN" dirty="0" err="1">
                <a:solidFill>
                  <a:srgbClr val="7030A0"/>
                </a:solidFill>
              </a:rPr>
              <a:t>conjugaison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i="1" dirty="0" smtClean="0"/>
              <a:t>je </a:t>
            </a:r>
            <a:r>
              <a:rPr lang="en-US" altLang="zh-CN" i="1" dirty="0" err="1" smtClean="0"/>
              <a:t>vis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/>
              <a:t>t</a:t>
            </a:r>
            <a:r>
              <a:rPr lang="en-US" altLang="zh-CN" i="1" dirty="0" err="1" smtClean="0"/>
              <a:t>u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vis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/>
              <a:t>i</a:t>
            </a:r>
            <a:r>
              <a:rPr lang="en-US" altLang="zh-CN" i="1" dirty="0" err="1" smtClean="0"/>
              <a:t>l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elle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vit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/>
              <a:t>n</a:t>
            </a:r>
            <a:r>
              <a:rPr lang="en-US" altLang="zh-CN" i="1" dirty="0" smtClean="0"/>
              <a:t>ous </a:t>
            </a:r>
            <a:r>
              <a:rPr lang="en-US" altLang="zh-CN" i="1" dirty="0" err="1" smtClean="0"/>
              <a:t>vivons</a:t>
            </a:r>
            <a:r>
              <a:rPr lang="en-US" altLang="zh-CN" i="1" dirty="0" smtClean="0"/>
              <a:t> 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/>
              <a:t>v</a:t>
            </a:r>
            <a:r>
              <a:rPr lang="en-US" altLang="zh-CN" i="1" dirty="0" err="1" smtClean="0"/>
              <a:t>ous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vivez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/>
              <a:t>i</a:t>
            </a:r>
            <a:r>
              <a:rPr lang="en-US" altLang="zh-CN" i="1" dirty="0" err="1" smtClean="0"/>
              <a:t>ls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vivent</a:t>
            </a:r>
            <a:endParaRPr lang="zh-CN" altLang="en-US" i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500562" y="2786058"/>
            <a:ext cx="3786214" cy="202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800" dirty="0"/>
              <a:t>练</a:t>
            </a:r>
            <a:r>
              <a:rPr lang="zh-CN" altLang="en-US" sz="2800" dirty="0" smtClean="0"/>
              <a:t>习：</a:t>
            </a:r>
            <a:endParaRPr lang="en-US" altLang="zh-C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他们生活在北京</a:t>
            </a:r>
            <a:endParaRPr kumimoji="0" lang="en-US" altLang="zh-CN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我们梦想在美国生活</a:t>
            </a:r>
            <a:endParaRPr kumimoji="0" lang="zh-CN" altLang="en-US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    devoir  (</a:t>
            </a:r>
            <a:r>
              <a:rPr lang="en-US" altLang="zh-CN" sz="3600" dirty="0" smtClean="0">
                <a:solidFill>
                  <a:srgbClr val="C00000"/>
                </a:solidFill>
              </a:rPr>
              <a:t>+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inf</a:t>
            </a:r>
            <a:r>
              <a:rPr lang="en-US" altLang="zh-CN" sz="3600" dirty="0" smtClean="0">
                <a:solidFill>
                  <a:srgbClr val="C00000"/>
                </a:solidFill>
              </a:rPr>
              <a:t>)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14876" y="2714621"/>
            <a:ext cx="2857520" cy="278608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zh-CN" altLang="en-US" sz="2800" dirty="0" smtClean="0"/>
              <a:t>练习：</a:t>
            </a:r>
            <a:endParaRPr lang="en-US" altLang="zh-CN" sz="2800" dirty="0" smtClean="0"/>
          </a:p>
          <a:p>
            <a:pPr marL="514350" lvl="0" indent="-514350">
              <a:buAutoNum type="arabicPeriod"/>
            </a:pPr>
            <a:r>
              <a:rPr lang="zh-CN" altLang="en-US" sz="2800" dirty="0" smtClean="0"/>
              <a:t>你在法国的时候应该说法语</a:t>
            </a:r>
            <a:endParaRPr lang="en-US" altLang="zh-CN" sz="2800" dirty="0" smtClean="0"/>
          </a:p>
          <a:p>
            <a:pPr marL="514350" lvl="0" indent="-514350">
              <a:buAutoNum type="arabicPeriod"/>
            </a:pPr>
            <a:r>
              <a:rPr lang="zh-CN" altLang="en-US" sz="2800" dirty="0" smtClean="0"/>
              <a:t>你们应该好好工作</a:t>
            </a:r>
            <a:endParaRPr lang="zh-CN" altLang="en-US" sz="28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929190" y="2214554"/>
            <a:ext cx="2857520" cy="345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081062" y="1752600"/>
            <a:ext cx="2857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conjugaison 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dois</a:t>
            </a:r>
            <a:endParaRPr kumimoji="0" lang="en-US" altLang="zh-CN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 dois</a:t>
            </a:r>
            <a:endParaRPr kumimoji="0" lang="en-US" altLang="zh-CN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il/elle doit</a:t>
            </a:r>
            <a:endParaRPr kumimoji="0" lang="en-US" altLang="zh-CN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nous devons</a:t>
            </a:r>
            <a:endParaRPr kumimoji="0" lang="en-US" altLang="zh-CN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vous devez</a:t>
            </a:r>
            <a:endParaRPr kumimoji="0" lang="en-US" altLang="zh-CN" sz="3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ils doivent</a:t>
            </a:r>
            <a:endParaRPr kumimoji="0" lang="zh-CN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Les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différents</a:t>
            </a:r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 types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d’habitation</a:t>
            </a:r>
            <a:endParaRPr lang="zh-CN" altLang="en-US" dirty="0">
              <a:solidFill>
                <a:srgbClr val="C0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" name="内容占位符 3" descr="2015080712425945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2204864"/>
            <a:ext cx="4968553" cy="3767066"/>
          </a:xfrm>
        </p:spPr>
      </p:pic>
      <p:sp>
        <p:nvSpPr>
          <p:cNvPr id="6" name="内容占位符 2"/>
          <p:cNvSpPr txBox="1"/>
          <p:nvPr/>
        </p:nvSpPr>
        <p:spPr>
          <a:xfrm>
            <a:off x="5508104" y="3284984"/>
            <a:ext cx="29523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543600" y="3429000"/>
            <a:ext cx="3780928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smtClean="0"/>
              <a:t>u</a:t>
            </a:r>
            <a:r>
              <a:rPr lang="en-US" altLang="zh-CN" sz="4000" b="1" noProof="0" dirty="0" smtClean="0"/>
              <a:t>n </a:t>
            </a:r>
            <a:r>
              <a:rPr lang="en-US" altLang="zh-CN" sz="4000" b="1" noProof="0" dirty="0" err="1" smtClean="0"/>
              <a:t>appartement</a:t>
            </a:r>
            <a:endParaRPr kumimoji="0" lang="zh-CN" altLang="en-US" sz="4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Les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différents</a:t>
            </a:r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 types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d’habitation</a:t>
            </a:r>
            <a:endParaRPr lang="zh-CN" altLang="en-US" dirty="0"/>
          </a:p>
        </p:txBody>
      </p:sp>
      <p:pic>
        <p:nvPicPr>
          <p:cNvPr id="4" name="内容占位符 3" descr="14632470871970729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99592" y="1484784"/>
            <a:ext cx="6423590" cy="3500856"/>
          </a:xfrm>
        </p:spPr>
      </p:pic>
      <p:sp>
        <p:nvSpPr>
          <p:cNvPr id="5" name="内容占位符 2"/>
          <p:cNvSpPr txBox="1"/>
          <p:nvPr/>
        </p:nvSpPr>
        <p:spPr>
          <a:xfrm>
            <a:off x="2843808" y="5157192"/>
            <a:ext cx="3312368" cy="14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400" b="1" dirty="0" smtClean="0"/>
              <a:t>u</a:t>
            </a:r>
            <a:r>
              <a:rPr lang="en-US" altLang="zh-CN" sz="4400" b="1" noProof="0" dirty="0" smtClean="0"/>
              <a:t>n </a:t>
            </a:r>
            <a:r>
              <a:rPr lang="en-US" altLang="zh-CN" sz="4400" b="1" noProof="0" dirty="0" err="1" smtClean="0"/>
              <a:t>pavillon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Les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différents</a:t>
            </a:r>
            <a:r>
              <a:rPr lang="en-US" altLang="zh-CN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 types </a:t>
            </a:r>
            <a:r>
              <a:rPr lang="en-US" altLang="zh-CN" dirty="0" err="1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d’habitation</a:t>
            </a:r>
            <a:endParaRPr lang="zh-CN" altLang="en-US" dirty="0"/>
          </a:p>
        </p:txBody>
      </p:sp>
      <p:pic>
        <p:nvPicPr>
          <p:cNvPr id="5" name="内容占位符 4" descr="5670dbfba084c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71600" y="1628800"/>
            <a:ext cx="5420971" cy="3388107"/>
          </a:xfrm>
        </p:spPr>
      </p:pic>
      <p:sp>
        <p:nvSpPr>
          <p:cNvPr id="6" name="内容占位符 2"/>
          <p:cNvSpPr txBox="1"/>
          <p:nvPr/>
        </p:nvSpPr>
        <p:spPr>
          <a:xfrm>
            <a:off x="2123728" y="5201816"/>
            <a:ext cx="280831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err="1" smtClean="0"/>
              <a:t>une</a:t>
            </a:r>
            <a:r>
              <a:rPr lang="en-US" altLang="zh-CN" sz="4000" b="1" dirty="0" smtClean="0"/>
              <a:t> </a:t>
            </a:r>
            <a:r>
              <a:rPr lang="en-US" altLang="zh-CN" sz="4000" b="1" dirty="0" err="1" smtClean="0"/>
              <a:t>maison</a:t>
            </a:r>
            <a:endParaRPr kumimoji="0" lang="zh-CN" altLang="en-US" sz="4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全屏显示(4:3)</PresentationFormat>
  <Paragraphs>212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华文琥珀</vt:lpstr>
      <vt:lpstr>Calibri</vt:lpstr>
      <vt:lpstr>Estrangelo Edessa</vt:lpstr>
      <vt:lpstr>微软雅黑</vt:lpstr>
      <vt:lpstr>Arial Unicode MS</vt:lpstr>
      <vt:lpstr>Wingdings</vt:lpstr>
      <vt:lpstr>Times New Roman</vt:lpstr>
      <vt:lpstr>Palatino Linotype</vt:lpstr>
      <vt:lpstr>Courier New</vt:lpstr>
      <vt:lpstr>Office 主题</vt:lpstr>
      <vt:lpstr>saison A1</vt:lpstr>
      <vt:lpstr>Verbes 动词 </vt:lpstr>
      <vt:lpstr>       Rêver  </vt:lpstr>
      <vt:lpstr>      dormir</vt:lpstr>
      <vt:lpstr>      vivre</vt:lpstr>
      <vt:lpstr>    devoir  (+inf)</vt:lpstr>
      <vt:lpstr>Les différents types d’habitation</vt:lpstr>
      <vt:lpstr>Les différents types d’habitation</vt:lpstr>
      <vt:lpstr>Les différents types d’habitation</vt:lpstr>
      <vt:lpstr>Les différents types d’habitation</vt:lpstr>
      <vt:lpstr>疑问句型</vt:lpstr>
      <vt:lpstr>Qu’est-ce que tu peux voir? Je peux voir…..</vt:lpstr>
      <vt:lpstr>疑问句型 Quel  est….</vt:lpstr>
      <vt:lpstr>名词的单、复数 </vt:lpstr>
      <vt:lpstr>PowerPoint 演示文稿</vt:lpstr>
      <vt:lpstr>形 容 词 词 形 变 化 表 </vt:lpstr>
      <vt:lpstr>PowerPoint 演示文稿</vt:lpstr>
      <vt:lpstr>La conjugaison</vt:lpstr>
      <vt:lpstr>mince        grosse</vt:lpstr>
      <vt:lpstr>cheveux blonds  cheveux bouclés  cheveux longs  yeux bleus   </vt:lpstr>
      <vt:lpstr>devoirs</vt:lpstr>
    </vt:vector>
  </TitlesOfParts>
  <Company>FBC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saison A1</dc:title>
  <dc:creator>admin</dc:creator>
  <cp:lastModifiedBy>Administrator</cp:lastModifiedBy>
  <cp:revision>41</cp:revision>
  <dcterms:created xsi:type="dcterms:W3CDTF">2017-10-26T06:21:00Z</dcterms:created>
  <dcterms:modified xsi:type="dcterms:W3CDTF">2018-05-23T05:47:08Z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