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6" r:id="rId3"/>
    <p:sldId id="265" r:id="rId4"/>
    <p:sldId id="266" r:id="rId5"/>
    <p:sldId id="267" r:id="rId6"/>
    <p:sldId id="268" r:id="rId7"/>
    <p:sldId id="256" r:id="rId8"/>
    <p:sldId id="257" r:id="rId9"/>
    <p:sldId id="258" r:id="rId10"/>
    <p:sldId id="259" r:id="rId11"/>
    <p:sldId id="260" r:id="rId12"/>
    <p:sldId id="261" r:id="rId13"/>
    <p:sldId id="262" r:id="rId14"/>
    <p:sldId id="263" r:id="rId15"/>
    <p:sldId id="264" r:id="rId16"/>
    <p:sldId id="278" r:id="rId17"/>
    <p:sldId id="315" r:id="rId18"/>
    <p:sldId id="316" r:id="rId19"/>
    <p:sldId id="317" r:id="rId20"/>
    <p:sldId id="318" r:id="rId21"/>
    <p:sldId id="319" r:id="rId22"/>
    <p:sldId id="321" r:id="rId23"/>
    <p:sldId id="320" r:id="rId24"/>
    <p:sldId id="322" r:id="rId25"/>
    <p:sldId id="323" r:id="rId26"/>
    <p:sldId id="324" r:id="rId27"/>
    <p:sldId id="325" r:id="rId28"/>
    <p:sldId id="326" r:id="rId29"/>
    <p:sldId id="312" r:id="rId30"/>
    <p:sldId id="327" r:id="rId31"/>
    <p:sldId id="328" r:id="rId32"/>
    <p:sldId id="329" r:id="rId33"/>
    <p:sldId id="330" r:id="rId34"/>
    <p:sldId id="331" r:id="rId35"/>
    <p:sldId id="332" r:id="rId3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116" d="100"/>
          <a:sy n="116" d="100"/>
        </p:scale>
        <p:origin x="330"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7374" y="689113"/>
            <a:ext cx="5062330" cy="6168887"/>
          </a:xfrm>
        </p:spPr>
        <p:txBody>
          <a:bodyPr>
            <a:normAutofit/>
          </a:bodyPr>
          <a:lstStyle/>
          <a:p>
            <a:r>
              <a:rPr lang="en-US" altLang="zh-CN" sz="3600" dirty="0" smtClean="0"/>
              <a:t>1.</a:t>
            </a:r>
            <a:r>
              <a:rPr lang="zh-CN" altLang="en-US" sz="3600" dirty="0" smtClean="0"/>
              <a:t>拿</a:t>
            </a:r>
            <a:br>
              <a:rPr lang="en-US" altLang="zh-CN" sz="3600" dirty="0" smtClean="0"/>
            </a:br>
            <a:br>
              <a:rPr lang="en-US" altLang="zh-CN" sz="3600" dirty="0" smtClean="0"/>
            </a:br>
            <a:r>
              <a:rPr lang="en-US" altLang="zh-CN" sz="3600" dirty="0" smtClean="0"/>
              <a:t>2.</a:t>
            </a:r>
            <a:r>
              <a:rPr lang="zh-CN" altLang="en-US" sz="3600" dirty="0" smtClean="0"/>
              <a:t>吃、喝</a:t>
            </a:r>
            <a:br>
              <a:rPr lang="en-US" altLang="zh-CN" sz="3600" dirty="0" smtClean="0"/>
            </a:br>
            <a:br>
              <a:rPr lang="en-US" altLang="zh-CN" sz="3600" dirty="0" smtClean="0"/>
            </a:br>
            <a:r>
              <a:rPr lang="en-US" altLang="zh-CN" sz="3600" dirty="0" smtClean="0"/>
              <a:t>3.</a:t>
            </a:r>
            <a:r>
              <a:rPr lang="zh-CN" altLang="en-US" sz="3600" dirty="0" smtClean="0"/>
              <a:t>乘坐（交通工具 ）</a:t>
            </a:r>
            <a:br>
              <a:rPr lang="en-US" altLang="zh-CN" sz="3600" dirty="0" smtClean="0"/>
            </a:br>
            <a:br>
              <a:rPr lang="en-US" altLang="zh-CN" sz="3600" dirty="0" smtClean="0"/>
            </a:br>
            <a:r>
              <a:rPr lang="en-US" altLang="zh-CN" sz="3600" dirty="0" smtClean="0"/>
              <a:t>4.</a:t>
            </a:r>
            <a:r>
              <a:rPr lang="zh-CN" altLang="en-US" sz="3600" dirty="0" smtClean="0"/>
              <a:t>花费</a:t>
            </a:r>
            <a:br>
              <a:rPr lang="en-US" altLang="zh-CN" sz="3600" dirty="0" smtClean="0"/>
            </a:br>
            <a:br>
              <a:rPr lang="en-US" altLang="zh-CN" sz="3600" dirty="0" smtClean="0"/>
            </a:br>
            <a:r>
              <a:rPr lang="en-US" altLang="zh-CN" sz="3600" dirty="0" smtClean="0"/>
              <a:t>5.</a:t>
            </a:r>
            <a:r>
              <a:rPr lang="zh-CN" altLang="en-US" sz="3600" dirty="0" smtClean="0"/>
              <a:t>拍摄</a:t>
            </a:r>
            <a:endParaRPr lang="zh-CN" altLang="en-US" sz="3600" dirty="0"/>
          </a:p>
        </p:txBody>
      </p:sp>
      <p:sp>
        <p:nvSpPr>
          <p:cNvPr id="3" name="内容占位符 2"/>
          <p:cNvSpPr>
            <a:spLocks noGrp="1"/>
          </p:cNvSpPr>
          <p:nvPr>
            <p:ph idx="1"/>
          </p:nvPr>
        </p:nvSpPr>
        <p:spPr>
          <a:xfrm>
            <a:off x="838200" y="1219199"/>
            <a:ext cx="4515678" cy="4957763"/>
          </a:xfrm>
        </p:spPr>
        <p:txBody>
          <a:bodyPr>
            <a:normAutofit/>
          </a:bodyPr>
          <a:lstStyle/>
          <a:p>
            <a:endParaRPr lang="en-US" altLang="zh-CN" sz="4000" dirty="0" smtClean="0">
              <a:solidFill>
                <a:schemeClr val="accent5"/>
              </a:solidFill>
            </a:endParaRPr>
          </a:p>
          <a:p>
            <a:endParaRPr lang="en-US" altLang="zh-CN" sz="4000" dirty="0" smtClean="0">
              <a:solidFill>
                <a:schemeClr val="accent5"/>
              </a:solidFill>
            </a:endParaRPr>
          </a:p>
          <a:p>
            <a:pPr>
              <a:buNone/>
            </a:pPr>
            <a:r>
              <a:rPr lang="en-US" altLang="zh-CN" sz="4000" dirty="0" smtClean="0">
                <a:solidFill>
                  <a:schemeClr val="accent5"/>
                </a:solidFill>
              </a:rPr>
              <a:t>                         </a:t>
            </a:r>
            <a:endParaRPr lang="en-US" altLang="zh-CN" sz="4000" dirty="0" smtClean="0">
              <a:solidFill>
                <a:schemeClr val="accent5"/>
              </a:solidFill>
            </a:endParaRPr>
          </a:p>
          <a:p>
            <a:r>
              <a:rPr lang="en-US" altLang="zh-CN" sz="4000" dirty="0" err="1" smtClean="0">
                <a:solidFill>
                  <a:schemeClr val="accent5"/>
                </a:solidFill>
              </a:rPr>
              <a:t>prendre</a:t>
            </a:r>
            <a:endParaRPr lang="zh-CN" altLang="en-US" sz="4000" dirty="0">
              <a:solidFill>
                <a:schemeClr val="accent5"/>
              </a:solidFill>
            </a:endParaRPr>
          </a:p>
        </p:txBody>
      </p:sp>
      <p:cxnSp>
        <p:nvCxnSpPr>
          <p:cNvPr id="5" name="直接箭头连接符 4"/>
          <p:cNvCxnSpPr/>
          <p:nvPr/>
        </p:nvCxnSpPr>
        <p:spPr>
          <a:xfrm flipV="1">
            <a:off x="3326296" y="1828800"/>
            <a:ext cx="1934817" cy="954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3339548" y="2769704"/>
            <a:ext cx="2080591" cy="3180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3193774" y="3379304"/>
            <a:ext cx="2146852" cy="4770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193774" y="3684104"/>
            <a:ext cx="2133600" cy="10469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3114261" y="3803374"/>
            <a:ext cx="2239617" cy="18818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graphicFrame>
        <p:nvGraphicFramePr>
          <p:cNvPr id="4" name="表格 -1"/>
          <p:cNvGraphicFramePr/>
          <p:nvPr/>
        </p:nvGraphicFramePr>
        <p:xfrm>
          <a:off x="1139687" y="1257935"/>
          <a:ext cx="10522227" cy="4411345"/>
        </p:xfrm>
        <a:graphic>
          <a:graphicData uri="http://schemas.openxmlformats.org/drawingml/2006/table">
            <a:tbl>
              <a:tblPr firstRow="1" bandRow="1">
                <a:tableStyleId>{5940675A-B579-460E-94D1-54222C63F5DA}</a:tableStyleId>
              </a:tblPr>
              <a:tblGrid>
                <a:gridCol w="5497770"/>
                <a:gridCol w="5024457"/>
              </a:tblGrid>
              <a:tr h="866140">
                <a:tc gridSpan="2">
                  <a:txBody>
                    <a:bodyPr/>
                    <a:lstStyle/>
                    <a:p>
                      <a:pPr indent="0" algn="ctr">
                        <a:buNone/>
                      </a:pPr>
                      <a:r>
                        <a:rPr lang="en-US" altLang="zh-CN" sz="2800" b="1" dirty="0">
                          <a:solidFill>
                            <a:srgbClr val="FFFFFF"/>
                          </a:solidFill>
                          <a:latin typeface="Calibri" panose="020F0502020204030204" charset="0"/>
                          <a:cs typeface="Calibri" panose="020F0502020204030204" charset="0"/>
                        </a:rPr>
                        <a:t>se lever</a:t>
                      </a:r>
                      <a:r>
                        <a:rPr lang="zh-CN" altLang="en-US" sz="2800" b="1" dirty="0">
                          <a:solidFill>
                            <a:srgbClr val="FFFFFF"/>
                          </a:solidFill>
                          <a:latin typeface="宋体" panose="02010600030101010101" pitchFamily="2" charset="-122"/>
                          <a:ea typeface="宋体" panose="02010600030101010101" pitchFamily="2" charset="-122"/>
                          <a:cs typeface="宋体" panose="02010600030101010101" pitchFamily="2" charset="-122"/>
                        </a:rPr>
                        <a:t>（否定疑问形式）</a:t>
                      </a:r>
                      <a:endParaRPr lang="zh-CN" altLang="en-US" sz="2800" b="1" dirty="0">
                        <a:solidFill>
                          <a:srgbClr val="FFFFFF"/>
                        </a:solidFill>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993366"/>
                    </a:solid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946150">
                <a:tc>
                  <a:txBody>
                    <a:bodyPr/>
                    <a:lstStyle/>
                    <a:p>
                      <a:pPr indent="0" algn="ctr">
                        <a:buNone/>
                      </a:pPr>
                      <a:r>
                        <a:rPr lang="en-US" altLang="zh-CN" sz="2800" b="0">
                          <a:latin typeface="Calibri" panose="020F0502020204030204" charset="0"/>
                          <a:cs typeface="Calibri" panose="020F0502020204030204" charset="0"/>
                        </a:rPr>
                        <a:t>est-ce que je ne </a:t>
                      </a:r>
                      <a:r>
                        <a:rPr lang="en-US" altLang="zh-CN" sz="2800" b="1" i="1">
                          <a:latin typeface="Calibri" panose="020F0502020204030204" charset="0"/>
                          <a:cs typeface="Calibri" panose="020F0502020204030204" charset="0"/>
                        </a:rPr>
                        <a:t>me </a:t>
                      </a:r>
                      <a:r>
                        <a:rPr lang="en-US" altLang="zh-CN" sz="2800" b="0">
                          <a:latin typeface="Calibri" panose="020F0502020204030204" charset="0"/>
                          <a:cs typeface="Calibri" panose="020F0502020204030204" charset="0"/>
                        </a:rPr>
                        <a:t>lève pas ?</a:t>
                      </a:r>
                      <a:endParaRPr lang="en-US" altLang="zh-CN" sz="2800" b="0">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800" b="0" dirty="0">
                          <a:latin typeface="Calibri" panose="020F0502020204030204" charset="0"/>
                          <a:cs typeface="Calibri" panose="020F0502020204030204" charset="0"/>
                        </a:rPr>
                        <a:t>ne</a:t>
                      </a:r>
                      <a:r>
                        <a:rPr lang="en-US" altLang="zh-CN" sz="2800" b="1" i="1" dirty="0">
                          <a:latin typeface="Calibri" panose="020F0502020204030204" charset="0"/>
                          <a:cs typeface="Calibri" panose="020F0502020204030204" charset="0"/>
                        </a:rPr>
                        <a:t> nous</a:t>
                      </a:r>
                      <a:r>
                        <a:rPr lang="en-US" altLang="zh-CN" sz="2800" b="0" dirty="0">
                          <a:latin typeface="Calibri" panose="020F0502020204030204" charset="0"/>
                          <a:cs typeface="Calibri" panose="020F0502020204030204" charset="0"/>
                        </a:rPr>
                        <a:t> </a:t>
                      </a:r>
                      <a:r>
                        <a:rPr lang="en-US" altLang="zh-CN" sz="2800" b="0" dirty="0" smtClean="0">
                          <a:latin typeface="Calibri" panose="020F0502020204030204" charset="0"/>
                          <a:cs typeface="Calibri" panose="020F0502020204030204" charset="0"/>
                        </a:rPr>
                        <a:t> </a:t>
                      </a:r>
                      <a:r>
                        <a:rPr lang="en-US" altLang="zh-CN" sz="2800" b="0" dirty="0" err="1" smtClean="0">
                          <a:latin typeface="Calibri" panose="020F0502020204030204" charset="0"/>
                          <a:cs typeface="Calibri" panose="020F0502020204030204" charset="0"/>
                        </a:rPr>
                        <a:t>levons</a:t>
                      </a:r>
                      <a:r>
                        <a:rPr lang="en-US" altLang="zh-CN" sz="2800" b="0" dirty="0" smtClean="0">
                          <a:latin typeface="Calibri" panose="020F0502020204030204" charset="0"/>
                          <a:cs typeface="Calibri" panose="020F0502020204030204" charset="0"/>
                        </a:rPr>
                        <a:t>-nous </a:t>
                      </a:r>
                      <a:r>
                        <a:rPr lang="en-US" altLang="zh-CN" sz="2800" b="0" dirty="0">
                          <a:latin typeface="Calibri" panose="020F0502020204030204" charset="0"/>
                          <a:cs typeface="Calibri" panose="020F0502020204030204" charset="0"/>
                        </a:rPr>
                        <a:t>pas ?</a:t>
                      </a:r>
                      <a:endParaRPr lang="en-US" altLang="zh-CN" sz="2800" b="0" dirty="0">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66140">
                <a:tc>
                  <a:txBody>
                    <a:bodyPr/>
                    <a:lstStyle/>
                    <a:p>
                      <a:pPr indent="0" algn="ctr">
                        <a:buNone/>
                      </a:pPr>
                      <a:r>
                        <a:rPr lang="en-US" altLang="zh-CN" sz="2800" b="0">
                          <a:latin typeface="Calibri" panose="020F0502020204030204" charset="0"/>
                          <a:cs typeface="Calibri" panose="020F0502020204030204" charset="0"/>
                        </a:rPr>
                        <a:t>ne</a:t>
                      </a:r>
                      <a:r>
                        <a:rPr lang="en-US" altLang="zh-CN" sz="2800" b="1" i="1">
                          <a:latin typeface="Calibri" panose="020F0502020204030204" charset="0"/>
                          <a:cs typeface="Calibri" panose="020F0502020204030204" charset="0"/>
                        </a:rPr>
                        <a:t> te</a:t>
                      </a:r>
                      <a:r>
                        <a:rPr lang="en-US" altLang="zh-CN" sz="2800" b="0">
                          <a:latin typeface="Calibri" panose="020F0502020204030204" charset="0"/>
                          <a:cs typeface="Calibri" panose="020F0502020204030204" charset="0"/>
                        </a:rPr>
                        <a:t> lèves-tu pas ?</a:t>
                      </a:r>
                      <a:endParaRPr lang="en-US" altLang="zh-CN" sz="2800" b="0">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800" b="0" dirty="0">
                          <a:latin typeface="Calibri" panose="020F0502020204030204" charset="0"/>
                          <a:cs typeface="Calibri" panose="020F0502020204030204" charset="0"/>
                        </a:rPr>
                        <a:t>ne</a:t>
                      </a:r>
                      <a:r>
                        <a:rPr lang="en-US" altLang="zh-CN" sz="2800" b="1" i="1" dirty="0">
                          <a:latin typeface="Calibri" panose="020F0502020204030204" charset="0"/>
                          <a:cs typeface="Calibri" panose="020F0502020204030204" charset="0"/>
                        </a:rPr>
                        <a:t> </a:t>
                      </a:r>
                      <a:r>
                        <a:rPr lang="en-US" altLang="zh-CN" sz="2800" b="1" i="1" dirty="0" err="1" smtClean="0">
                          <a:latin typeface="Calibri" panose="020F0502020204030204" charset="0"/>
                          <a:cs typeface="Calibri" panose="020F0502020204030204" charset="0"/>
                        </a:rPr>
                        <a:t>vous</a:t>
                      </a:r>
                      <a:r>
                        <a:rPr lang="en-US" altLang="zh-CN" sz="2800" b="1" i="1" dirty="0" smtClean="0">
                          <a:latin typeface="Calibri" panose="020F0502020204030204" charset="0"/>
                          <a:cs typeface="Calibri" panose="020F0502020204030204" charset="0"/>
                        </a:rPr>
                        <a:t> </a:t>
                      </a:r>
                      <a:r>
                        <a:rPr lang="en-US" altLang="zh-CN" sz="2800" b="0" dirty="0" smtClean="0">
                          <a:latin typeface="Calibri" panose="020F0502020204030204" charset="0"/>
                          <a:cs typeface="Calibri" panose="020F0502020204030204" charset="0"/>
                        </a:rPr>
                        <a:t> </a:t>
                      </a:r>
                      <a:r>
                        <a:rPr lang="en-US" altLang="zh-CN" sz="2800" b="0" dirty="0" err="1">
                          <a:latin typeface="Calibri" panose="020F0502020204030204" charset="0"/>
                          <a:cs typeface="Calibri" panose="020F0502020204030204" charset="0"/>
                        </a:rPr>
                        <a:t>levez-vous</a:t>
                      </a:r>
                      <a:r>
                        <a:rPr lang="en-US" altLang="zh-CN" sz="2800" b="0" dirty="0">
                          <a:latin typeface="Calibri" panose="020F0502020204030204" charset="0"/>
                          <a:cs typeface="Calibri" panose="020F0502020204030204" charset="0"/>
                        </a:rPr>
                        <a:t> pas ?</a:t>
                      </a:r>
                      <a:endParaRPr lang="en-US" altLang="zh-CN" sz="2800" b="0" dirty="0">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66775">
                <a:tc>
                  <a:txBody>
                    <a:bodyPr/>
                    <a:lstStyle/>
                    <a:p>
                      <a:pPr indent="0" algn="ctr">
                        <a:buNone/>
                      </a:pPr>
                      <a:r>
                        <a:rPr lang="en-US" altLang="zh-CN" sz="2800" b="0" dirty="0">
                          <a:latin typeface="Calibri" panose="020F0502020204030204" charset="0"/>
                          <a:cs typeface="Calibri" panose="020F0502020204030204" charset="0"/>
                        </a:rPr>
                        <a:t>ne</a:t>
                      </a:r>
                      <a:r>
                        <a:rPr lang="en-US" altLang="zh-CN" sz="2800" b="1" i="1" dirty="0">
                          <a:latin typeface="Calibri" panose="020F0502020204030204" charset="0"/>
                          <a:cs typeface="Calibri" panose="020F0502020204030204" charset="0"/>
                        </a:rPr>
                        <a:t> </a:t>
                      </a:r>
                      <a:r>
                        <a:rPr lang="en-US" altLang="zh-CN" sz="2800" b="1" i="1" dirty="0" smtClean="0">
                          <a:latin typeface="Calibri" panose="020F0502020204030204" charset="0"/>
                          <a:cs typeface="Calibri" panose="020F0502020204030204" charset="0"/>
                        </a:rPr>
                        <a:t>se </a:t>
                      </a:r>
                      <a:r>
                        <a:rPr lang="en-US" altLang="zh-CN" sz="2800" b="0" dirty="0" smtClean="0">
                          <a:latin typeface="Calibri" panose="020F0502020204030204" charset="0"/>
                          <a:cs typeface="Calibri" panose="020F0502020204030204" charset="0"/>
                        </a:rPr>
                        <a:t> </a:t>
                      </a:r>
                      <a:r>
                        <a:rPr lang="en-US" altLang="zh-CN" sz="2800" b="0" dirty="0" err="1">
                          <a:latin typeface="Calibri" panose="020F0502020204030204" charset="0"/>
                          <a:cs typeface="Calibri" panose="020F0502020204030204" charset="0"/>
                        </a:rPr>
                        <a:t>lève-t-il</a:t>
                      </a:r>
                      <a:r>
                        <a:rPr lang="en-US" altLang="zh-CN" sz="2800" b="0" dirty="0">
                          <a:latin typeface="Calibri" panose="020F0502020204030204" charset="0"/>
                          <a:cs typeface="Calibri" panose="020F0502020204030204" charset="0"/>
                        </a:rPr>
                        <a:t> pas ?</a:t>
                      </a:r>
                      <a:endParaRPr lang="en-US" altLang="zh-CN" sz="2800" b="0" dirty="0">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800" b="0" dirty="0">
                          <a:latin typeface="Calibri" panose="020F0502020204030204" charset="0"/>
                          <a:cs typeface="Calibri" panose="020F0502020204030204" charset="0"/>
                        </a:rPr>
                        <a:t>ne</a:t>
                      </a:r>
                      <a:r>
                        <a:rPr lang="en-US" altLang="zh-CN" sz="2800" b="1" i="1" dirty="0">
                          <a:latin typeface="Calibri" panose="020F0502020204030204" charset="0"/>
                          <a:cs typeface="Calibri" panose="020F0502020204030204" charset="0"/>
                        </a:rPr>
                        <a:t> </a:t>
                      </a:r>
                      <a:r>
                        <a:rPr lang="en-US" altLang="zh-CN" sz="2800" b="1" i="1" dirty="0" smtClean="0">
                          <a:latin typeface="Calibri" panose="020F0502020204030204" charset="0"/>
                          <a:cs typeface="Calibri" panose="020F0502020204030204" charset="0"/>
                        </a:rPr>
                        <a:t>se </a:t>
                      </a:r>
                      <a:r>
                        <a:rPr lang="en-US" altLang="zh-CN" sz="2800" b="0" dirty="0" smtClean="0">
                          <a:latin typeface="Calibri" panose="020F0502020204030204" charset="0"/>
                          <a:cs typeface="Calibri" panose="020F0502020204030204" charset="0"/>
                        </a:rPr>
                        <a:t> </a:t>
                      </a:r>
                      <a:r>
                        <a:rPr lang="en-US" altLang="zh-CN" sz="2800" b="0" dirty="0" err="1">
                          <a:latin typeface="Calibri" panose="020F0502020204030204" charset="0"/>
                          <a:cs typeface="Calibri" panose="020F0502020204030204" charset="0"/>
                        </a:rPr>
                        <a:t>lèvent-ils</a:t>
                      </a:r>
                      <a:r>
                        <a:rPr lang="en-US" altLang="zh-CN" sz="2800" b="0" dirty="0">
                          <a:latin typeface="Calibri" panose="020F0502020204030204" charset="0"/>
                          <a:cs typeface="Calibri" panose="020F0502020204030204" charset="0"/>
                        </a:rPr>
                        <a:t> pas ?</a:t>
                      </a:r>
                      <a:endParaRPr lang="en-US" altLang="zh-CN" sz="2800" b="0" dirty="0">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66140">
                <a:tc>
                  <a:txBody>
                    <a:bodyPr/>
                    <a:lstStyle/>
                    <a:p>
                      <a:pPr indent="0" algn="ctr">
                        <a:buNone/>
                      </a:pPr>
                      <a:r>
                        <a:rPr lang="en-US" altLang="zh-CN" sz="2800" b="0" dirty="0">
                          <a:latin typeface="Calibri" panose="020F0502020204030204" charset="0"/>
                          <a:cs typeface="Calibri" panose="020F0502020204030204" charset="0"/>
                        </a:rPr>
                        <a:t>ne</a:t>
                      </a:r>
                      <a:r>
                        <a:rPr lang="en-US" altLang="zh-CN" sz="2800" b="1" i="1" dirty="0">
                          <a:latin typeface="Calibri" panose="020F0502020204030204" charset="0"/>
                          <a:cs typeface="Calibri" panose="020F0502020204030204" charset="0"/>
                        </a:rPr>
                        <a:t> se</a:t>
                      </a:r>
                      <a:r>
                        <a:rPr lang="en-US" altLang="zh-CN" sz="2800" b="0" dirty="0">
                          <a:latin typeface="Calibri" panose="020F0502020204030204" charset="0"/>
                          <a:cs typeface="Calibri" panose="020F0502020204030204" charset="0"/>
                        </a:rPr>
                        <a:t> </a:t>
                      </a:r>
                      <a:r>
                        <a:rPr lang="en-US" altLang="zh-CN" sz="2800" b="0" dirty="0" smtClean="0">
                          <a:latin typeface="Calibri" panose="020F0502020204030204" charset="0"/>
                          <a:cs typeface="Calibri" panose="020F0502020204030204" charset="0"/>
                        </a:rPr>
                        <a:t> </a:t>
                      </a:r>
                      <a:r>
                        <a:rPr lang="en-US" altLang="zh-CN" sz="2800" b="0" dirty="0" err="1" smtClean="0">
                          <a:latin typeface="Calibri" panose="020F0502020204030204" charset="0"/>
                          <a:cs typeface="Calibri" panose="020F0502020204030204" charset="0"/>
                        </a:rPr>
                        <a:t>lève-t-elle</a:t>
                      </a:r>
                      <a:r>
                        <a:rPr lang="en-US" altLang="zh-CN" sz="2800" b="0" dirty="0" smtClean="0">
                          <a:latin typeface="Calibri" panose="020F0502020204030204" charset="0"/>
                          <a:cs typeface="Calibri" panose="020F0502020204030204" charset="0"/>
                        </a:rPr>
                        <a:t> </a:t>
                      </a:r>
                      <a:r>
                        <a:rPr lang="en-US" altLang="zh-CN" sz="2800" b="0" dirty="0">
                          <a:latin typeface="Calibri" panose="020F0502020204030204" charset="0"/>
                          <a:cs typeface="Calibri" panose="020F0502020204030204" charset="0"/>
                        </a:rPr>
                        <a:t>pas ?</a:t>
                      </a:r>
                      <a:endParaRPr lang="en-US" altLang="zh-CN" sz="2800" b="0" dirty="0">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800" b="0" dirty="0">
                          <a:latin typeface="Calibri" panose="020F0502020204030204" charset="0"/>
                          <a:cs typeface="Calibri" panose="020F0502020204030204" charset="0"/>
                        </a:rPr>
                        <a:t>ne</a:t>
                      </a:r>
                      <a:r>
                        <a:rPr lang="en-US" altLang="zh-CN" sz="2800" b="1" i="1" dirty="0">
                          <a:latin typeface="Calibri" panose="020F0502020204030204" charset="0"/>
                          <a:cs typeface="Calibri" panose="020F0502020204030204" charset="0"/>
                        </a:rPr>
                        <a:t> se</a:t>
                      </a:r>
                      <a:r>
                        <a:rPr lang="en-US" altLang="zh-CN" sz="2800" b="0" dirty="0">
                          <a:latin typeface="Calibri" panose="020F0502020204030204" charset="0"/>
                          <a:cs typeface="Calibri" panose="020F0502020204030204" charset="0"/>
                        </a:rPr>
                        <a:t> </a:t>
                      </a:r>
                      <a:r>
                        <a:rPr lang="en-US" altLang="zh-CN" sz="2800" b="0" dirty="0" smtClean="0">
                          <a:latin typeface="Calibri" panose="020F0502020204030204" charset="0"/>
                          <a:cs typeface="Calibri" panose="020F0502020204030204" charset="0"/>
                        </a:rPr>
                        <a:t> </a:t>
                      </a:r>
                      <a:r>
                        <a:rPr lang="en-US" altLang="zh-CN" sz="2800" b="0" dirty="0" err="1" smtClean="0">
                          <a:latin typeface="Calibri" panose="020F0502020204030204" charset="0"/>
                          <a:cs typeface="Calibri" panose="020F0502020204030204" charset="0"/>
                        </a:rPr>
                        <a:t>lèvent-elles</a:t>
                      </a:r>
                      <a:r>
                        <a:rPr lang="en-US" altLang="zh-CN" sz="2800" b="0" dirty="0" smtClean="0">
                          <a:latin typeface="Calibri" panose="020F0502020204030204" charset="0"/>
                          <a:cs typeface="Calibri" panose="020F0502020204030204" charset="0"/>
                        </a:rPr>
                        <a:t> </a:t>
                      </a:r>
                      <a:r>
                        <a:rPr lang="en-US" altLang="zh-CN" sz="2800" b="0" dirty="0">
                          <a:latin typeface="Calibri" panose="020F0502020204030204" charset="0"/>
                          <a:cs typeface="Calibri" panose="020F0502020204030204" charset="0"/>
                        </a:rPr>
                        <a:t>pas ?</a:t>
                      </a:r>
                      <a:endParaRPr lang="en-US" altLang="zh-CN" sz="2800" b="0" dirty="0">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3200" b="1">
                <a:solidFill>
                  <a:srgbClr val="C00000"/>
                </a:solidFill>
              </a:rPr>
              <a:t>2）在句中，代词式动词如果位于其它动词后且主语相同，那么自反代词的人称和数量仍须与同一主语的人称和数量相一致。仍以 se lever 为例：</a:t>
            </a:r>
            <a:endParaRPr lang="zh-CN" altLang="en-US" sz="3200" b="1">
              <a:solidFill>
                <a:srgbClr val="C00000"/>
              </a:solidFill>
            </a:endParaRPr>
          </a:p>
        </p:txBody>
      </p:sp>
      <p:sp>
        <p:nvSpPr>
          <p:cNvPr id="3" name="内容占位符 2"/>
          <p:cNvSpPr>
            <a:spLocks noGrp="1"/>
          </p:cNvSpPr>
          <p:nvPr>
            <p:ph idx="1"/>
          </p:nvPr>
        </p:nvSpPr>
        <p:spPr/>
        <p:txBody>
          <a:bodyPr/>
          <a:lstStyle/>
          <a:p>
            <a:endParaRPr lang="zh-CN" altLang="en-US"/>
          </a:p>
        </p:txBody>
      </p:sp>
      <p:graphicFrame>
        <p:nvGraphicFramePr>
          <p:cNvPr id="4" name="表格 -1"/>
          <p:cNvGraphicFramePr/>
          <p:nvPr/>
        </p:nvGraphicFramePr>
        <p:xfrm>
          <a:off x="1552575" y="2072640"/>
          <a:ext cx="9025255" cy="4290061"/>
        </p:xfrm>
        <a:graphic>
          <a:graphicData uri="http://schemas.openxmlformats.org/drawingml/2006/table">
            <a:tbl>
              <a:tblPr firstRow="1" bandRow="1">
                <a:tableStyleId>{5940675A-B579-460E-94D1-54222C63F5DA}</a:tableStyleId>
              </a:tblPr>
              <a:tblGrid>
                <a:gridCol w="4469765"/>
                <a:gridCol w="4555490"/>
              </a:tblGrid>
              <a:tr h="662940">
                <a:tc gridSpan="2">
                  <a:txBody>
                    <a:bodyPr/>
                    <a:lstStyle/>
                    <a:p>
                      <a:pPr indent="0" algn="ctr">
                        <a:buNone/>
                      </a:pPr>
                      <a:r>
                        <a:rPr lang="zh-CN" altLang="en-US" sz="3200" b="1">
                          <a:solidFill>
                            <a:srgbClr val="FFFFFF"/>
                          </a:solidFill>
                          <a:latin typeface="宋体" panose="02010600030101010101" pitchFamily="2" charset="-122"/>
                          <a:ea typeface="宋体" panose="02010600030101010101" pitchFamily="2" charset="-122"/>
                          <a:cs typeface="宋体" panose="02010600030101010101" pitchFamily="2" charset="-122"/>
                        </a:rPr>
                        <a:t>其它动词</a:t>
                      </a:r>
                      <a:r>
                        <a:rPr lang="zh-CN" altLang="en-US" sz="3200" b="1">
                          <a:solidFill>
                            <a:srgbClr val="FFFFFF"/>
                          </a:solidFill>
                          <a:latin typeface="Calibri" panose="020F0502020204030204" charset="0"/>
                          <a:cs typeface="Calibri" panose="020F0502020204030204" charset="0"/>
                        </a:rPr>
                        <a:t> </a:t>
                      </a:r>
                      <a:r>
                        <a:rPr lang="en-US" altLang="zh-CN" sz="3200" b="1">
                          <a:solidFill>
                            <a:srgbClr val="FFFFFF"/>
                          </a:solidFill>
                          <a:latin typeface="Calibri" panose="020F0502020204030204" charset="0"/>
                          <a:cs typeface="Calibri" panose="020F0502020204030204" charset="0"/>
                        </a:rPr>
                        <a:t>+ se lever</a:t>
                      </a:r>
                      <a:endParaRPr lang="zh-CN" altLang="en-US" sz="3200" b="1">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993366"/>
                    </a:solid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662940">
                <a:tc>
                  <a:txBody>
                    <a:bodyPr/>
                    <a:lstStyle/>
                    <a:p>
                      <a:pPr indent="0" algn="ctr">
                        <a:buNone/>
                      </a:pPr>
                      <a:r>
                        <a:rPr lang="en-US" altLang="zh-CN" sz="3200" b="0">
                          <a:latin typeface="Calibri" panose="020F0502020204030204" charset="0"/>
                          <a:cs typeface="Calibri" panose="020F0502020204030204" charset="0"/>
                        </a:rPr>
                        <a:t>je </a:t>
                      </a:r>
                      <a:r>
                        <a:rPr lang="en-US" altLang="zh-CN" sz="3200" b="1" i="1">
                          <a:latin typeface="Calibri" panose="020F0502020204030204" charset="0"/>
                          <a:cs typeface="Calibri" panose="020F0502020204030204" charset="0"/>
                        </a:rPr>
                        <a:t>veux me </a:t>
                      </a:r>
                      <a:r>
                        <a:rPr lang="en-US" altLang="zh-CN" sz="3200" b="0">
                          <a:latin typeface="Calibri" panose="020F0502020204030204" charset="0"/>
                          <a:cs typeface="Calibri" panose="020F0502020204030204" charset="0"/>
                        </a:rPr>
                        <a:t>lever</a:t>
                      </a:r>
                      <a:endParaRPr lang="en-US" altLang="zh-CN" sz="3200" b="0">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3200" b="0">
                          <a:latin typeface="Calibri" panose="020F0502020204030204" charset="0"/>
                          <a:cs typeface="Calibri" panose="020F0502020204030204" charset="0"/>
                        </a:rPr>
                        <a:t>nous </a:t>
                      </a:r>
                      <a:r>
                        <a:rPr lang="en-US" altLang="zh-CN" sz="3200" b="1" i="1">
                          <a:latin typeface="Calibri" panose="020F0502020204030204" charset="0"/>
                          <a:cs typeface="Calibri" panose="020F0502020204030204" charset="0"/>
                        </a:rPr>
                        <a:t>devons</a:t>
                      </a:r>
                      <a:r>
                        <a:rPr lang="en-US" altLang="zh-CN" sz="3200" b="0">
                          <a:latin typeface="Calibri" panose="020F0502020204030204" charset="0"/>
                          <a:cs typeface="Calibri" panose="020F0502020204030204" charset="0"/>
                        </a:rPr>
                        <a:t> </a:t>
                      </a:r>
                      <a:r>
                        <a:rPr lang="en-US" altLang="zh-CN" sz="3200" b="1" i="1">
                          <a:latin typeface="Calibri" panose="020F0502020204030204" charset="0"/>
                          <a:cs typeface="Calibri" panose="020F0502020204030204" charset="0"/>
                        </a:rPr>
                        <a:t>nous</a:t>
                      </a:r>
                      <a:r>
                        <a:rPr lang="en-US" altLang="zh-CN" sz="3200" b="0">
                          <a:latin typeface="Calibri" panose="020F0502020204030204" charset="0"/>
                          <a:cs typeface="Calibri" panose="020F0502020204030204" charset="0"/>
                        </a:rPr>
                        <a:t> lever</a:t>
                      </a:r>
                      <a:endParaRPr lang="en-US" altLang="zh-CN" sz="3200" b="0">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62940">
                <a:tc>
                  <a:txBody>
                    <a:bodyPr/>
                    <a:lstStyle/>
                    <a:p>
                      <a:pPr indent="0" algn="ctr">
                        <a:buNone/>
                      </a:pPr>
                      <a:r>
                        <a:rPr lang="en-US" altLang="zh-CN" sz="3200" b="0">
                          <a:latin typeface="Calibri" panose="020F0502020204030204" charset="0"/>
                          <a:cs typeface="Calibri" panose="020F0502020204030204" charset="0"/>
                        </a:rPr>
                        <a:t>tu </a:t>
                      </a:r>
                      <a:r>
                        <a:rPr lang="en-US" altLang="zh-CN" sz="3200" b="1" i="1">
                          <a:latin typeface="Calibri" panose="020F0502020204030204" charset="0"/>
                          <a:cs typeface="Calibri" panose="020F0502020204030204" charset="0"/>
                        </a:rPr>
                        <a:t>peux</a:t>
                      </a:r>
                      <a:r>
                        <a:rPr lang="en-US" altLang="zh-CN" sz="3200" b="0">
                          <a:latin typeface="Calibri" panose="020F0502020204030204" charset="0"/>
                          <a:cs typeface="Calibri" panose="020F0502020204030204" charset="0"/>
                        </a:rPr>
                        <a:t> </a:t>
                      </a:r>
                      <a:r>
                        <a:rPr lang="en-US" altLang="zh-CN" sz="3200" b="1" i="1">
                          <a:latin typeface="Calibri" panose="020F0502020204030204" charset="0"/>
                          <a:cs typeface="Calibri" panose="020F0502020204030204" charset="0"/>
                        </a:rPr>
                        <a:t>te</a:t>
                      </a:r>
                      <a:r>
                        <a:rPr lang="en-US" altLang="zh-CN" sz="3200" b="0">
                          <a:latin typeface="Calibri" panose="020F0502020204030204" charset="0"/>
                          <a:cs typeface="Calibri" panose="020F0502020204030204" charset="0"/>
                        </a:rPr>
                        <a:t> lever</a:t>
                      </a:r>
                      <a:endParaRPr lang="en-US" altLang="zh-CN" sz="3200" b="0">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3200" b="0">
                          <a:latin typeface="Calibri" panose="020F0502020204030204" charset="0"/>
                          <a:cs typeface="Calibri" panose="020F0502020204030204" charset="0"/>
                        </a:rPr>
                        <a:t>vous </a:t>
                      </a:r>
                      <a:r>
                        <a:rPr lang="en-US" altLang="zh-CN" sz="3200" b="1" i="1">
                          <a:latin typeface="Calibri" panose="020F0502020204030204" charset="0"/>
                          <a:cs typeface="Calibri" panose="020F0502020204030204" charset="0"/>
                        </a:rPr>
                        <a:t>pensez</a:t>
                      </a:r>
                      <a:r>
                        <a:rPr lang="en-US" altLang="zh-CN" sz="3200" b="0">
                          <a:latin typeface="Calibri" panose="020F0502020204030204" charset="0"/>
                          <a:cs typeface="Calibri" panose="020F0502020204030204" charset="0"/>
                        </a:rPr>
                        <a:t> </a:t>
                      </a:r>
                      <a:r>
                        <a:rPr lang="en-US" altLang="zh-CN" sz="3200" b="1" i="1">
                          <a:latin typeface="Calibri" panose="020F0502020204030204" charset="0"/>
                          <a:cs typeface="Calibri" panose="020F0502020204030204" charset="0"/>
                        </a:rPr>
                        <a:t>vous</a:t>
                      </a:r>
                      <a:r>
                        <a:rPr lang="en-US" altLang="zh-CN" sz="3200" b="0">
                          <a:latin typeface="Calibri" panose="020F0502020204030204" charset="0"/>
                          <a:cs typeface="Calibri" panose="020F0502020204030204" charset="0"/>
                        </a:rPr>
                        <a:t> lever</a:t>
                      </a:r>
                      <a:endParaRPr lang="en-US" altLang="zh-CN" sz="3200" b="0">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62940">
                <a:tc>
                  <a:txBody>
                    <a:bodyPr/>
                    <a:lstStyle/>
                    <a:p>
                      <a:pPr indent="0" algn="ctr">
                        <a:buNone/>
                      </a:pPr>
                      <a:r>
                        <a:rPr lang="en-US" altLang="zh-CN" sz="3200" b="0">
                          <a:latin typeface="Calibri" panose="020F0502020204030204" charset="0"/>
                          <a:cs typeface="Calibri" panose="020F0502020204030204" charset="0"/>
                        </a:rPr>
                        <a:t>il </a:t>
                      </a:r>
                      <a:r>
                        <a:rPr lang="en-US" altLang="zh-CN" sz="3200" b="1" i="1">
                          <a:latin typeface="Calibri" panose="020F0502020204030204" charset="0"/>
                          <a:cs typeface="Calibri" panose="020F0502020204030204" charset="0"/>
                        </a:rPr>
                        <a:t>aime se </a:t>
                      </a:r>
                      <a:r>
                        <a:rPr lang="en-US" altLang="zh-CN" sz="3200" b="0">
                          <a:latin typeface="Calibri" panose="020F0502020204030204" charset="0"/>
                          <a:cs typeface="Calibri" panose="020F0502020204030204" charset="0"/>
                        </a:rPr>
                        <a:t>lever</a:t>
                      </a:r>
                      <a:endParaRPr lang="en-US" altLang="zh-CN" sz="3200" b="0">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3200" b="0">
                          <a:latin typeface="Calibri" panose="020F0502020204030204" charset="0"/>
                          <a:cs typeface="Calibri" panose="020F0502020204030204" charset="0"/>
                        </a:rPr>
                        <a:t>ils </a:t>
                      </a:r>
                      <a:r>
                        <a:rPr lang="en-US" altLang="zh-CN" sz="3200" b="1" i="1">
                          <a:latin typeface="Calibri" panose="020F0502020204030204" charset="0"/>
                          <a:cs typeface="Calibri" panose="020F0502020204030204" charset="0"/>
                        </a:rPr>
                        <a:t>souhaitent</a:t>
                      </a:r>
                      <a:r>
                        <a:rPr lang="en-US" altLang="zh-CN" sz="3200" b="0">
                          <a:latin typeface="Calibri" panose="020F0502020204030204" charset="0"/>
                          <a:cs typeface="Calibri" panose="020F0502020204030204" charset="0"/>
                        </a:rPr>
                        <a:t> </a:t>
                      </a:r>
                      <a:r>
                        <a:rPr lang="en-US" altLang="zh-CN" sz="3200" b="1" i="1">
                          <a:latin typeface="Calibri" panose="020F0502020204030204" charset="0"/>
                          <a:cs typeface="Calibri" panose="020F0502020204030204" charset="0"/>
                        </a:rPr>
                        <a:t>se</a:t>
                      </a:r>
                      <a:r>
                        <a:rPr lang="en-US" altLang="zh-CN" sz="3200" b="0">
                          <a:latin typeface="Calibri" panose="020F0502020204030204" charset="0"/>
                          <a:cs typeface="Calibri" panose="020F0502020204030204" charset="0"/>
                        </a:rPr>
                        <a:t> lever</a:t>
                      </a:r>
                      <a:endParaRPr lang="en-US" altLang="zh-CN" sz="3200" b="0">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62940">
                <a:tc>
                  <a:txBody>
                    <a:bodyPr/>
                    <a:lstStyle/>
                    <a:p>
                      <a:pPr indent="0" algn="ctr">
                        <a:buNone/>
                      </a:pPr>
                      <a:r>
                        <a:rPr lang="en-US" altLang="zh-CN" sz="3200" b="0">
                          <a:latin typeface="Calibri" panose="020F0502020204030204" charset="0"/>
                          <a:cs typeface="Calibri" panose="020F0502020204030204" charset="0"/>
                        </a:rPr>
                        <a:t>Elle </a:t>
                      </a:r>
                      <a:r>
                        <a:rPr lang="en-US" altLang="zh-CN" sz="3200" b="1" i="1">
                          <a:latin typeface="Calibri" panose="020F0502020204030204" charset="0"/>
                          <a:cs typeface="Calibri" panose="020F0502020204030204" charset="0"/>
                        </a:rPr>
                        <a:t>préfère</a:t>
                      </a:r>
                      <a:r>
                        <a:rPr lang="en-US" altLang="zh-CN" sz="3200" b="0">
                          <a:latin typeface="Calibri" panose="020F0502020204030204" charset="0"/>
                          <a:cs typeface="Calibri" panose="020F0502020204030204" charset="0"/>
                        </a:rPr>
                        <a:t> </a:t>
                      </a:r>
                      <a:r>
                        <a:rPr lang="en-US" altLang="zh-CN" sz="3200" b="1" i="1">
                          <a:latin typeface="Calibri" panose="020F0502020204030204" charset="0"/>
                          <a:cs typeface="Calibri" panose="020F0502020204030204" charset="0"/>
                        </a:rPr>
                        <a:t>se</a:t>
                      </a:r>
                      <a:r>
                        <a:rPr lang="en-US" altLang="zh-CN" sz="3200" b="0">
                          <a:latin typeface="Calibri" panose="020F0502020204030204" charset="0"/>
                          <a:cs typeface="Calibri" panose="020F0502020204030204" charset="0"/>
                        </a:rPr>
                        <a:t> lever</a:t>
                      </a:r>
                      <a:endParaRPr lang="en-US" altLang="zh-CN" sz="3200" b="0">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3200" b="0">
                          <a:latin typeface="Calibri" panose="020F0502020204030204" charset="0"/>
                          <a:cs typeface="Calibri" panose="020F0502020204030204" charset="0"/>
                        </a:rPr>
                        <a:t>elles </a:t>
                      </a:r>
                      <a:r>
                        <a:rPr lang="en-US" altLang="zh-CN" sz="3200" b="1" i="1">
                          <a:latin typeface="Calibri" panose="020F0502020204030204" charset="0"/>
                          <a:cs typeface="Calibri" panose="020F0502020204030204" charset="0"/>
                        </a:rPr>
                        <a:t>vont se</a:t>
                      </a:r>
                      <a:r>
                        <a:rPr lang="en-US" altLang="zh-CN" sz="3200" b="0">
                          <a:latin typeface="Calibri" panose="020F0502020204030204" charset="0"/>
                          <a:cs typeface="Calibri" panose="020F0502020204030204" charset="0"/>
                        </a:rPr>
                        <a:t> lever</a:t>
                      </a:r>
                      <a:endParaRPr lang="en-US" altLang="zh-CN" sz="3200" b="0">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62940">
                <a:tc gridSpan="2">
                  <a:txBody>
                    <a:bodyPr/>
                    <a:lstStyle/>
                    <a:p>
                      <a:pPr indent="0" algn="ctr">
                        <a:buNone/>
                      </a:pPr>
                      <a:r>
                        <a:rPr lang="en-US" altLang="zh-CN" sz="3200" b="0">
                          <a:latin typeface="Calibri" panose="020F0502020204030204" charset="0"/>
                          <a:cs typeface="Calibri" panose="020F0502020204030204" charset="0"/>
                        </a:rPr>
                        <a:t>on </a:t>
                      </a:r>
                      <a:r>
                        <a:rPr lang="en-US" altLang="zh-CN" sz="3200" b="1" i="1">
                          <a:latin typeface="Calibri" panose="020F0502020204030204" charset="0"/>
                          <a:cs typeface="Calibri" panose="020F0502020204030204" charset="0"/>
                        </a:rPr>
                        <a:t>va se </a:t>
                      </a:r>
                      <a:r>
                        <a:rPr lang="en-US" altLang="zh-CN" sz="3200" b="0">
                          <a:latin typeface="Calibri" panose="020F0502020204030204" charset="0"/>
                          <a:cs typeface="Calibri" panose="020F0502020204030204" charset="0"/>
                        </a:rPr>
                        <a:t>lever</a:t>
                      </a:r>
                      <a:endParaRPr lang="en-US" altLang="zh-CN" sz="3200" b="0">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1398905"/>
            <a:ext cx="10515600" cy="4778375"/>
          </a:xfrm>
        </p:spPr>
        <p:txBody>
          <a:bodyPr/>
          <a:lstStyle/>
          <a:p>
            <a:r>
              <a:rPr lang="zh-CN" altLang="en-US" sz="3200" b="1">
                <a:solidFill>
                  <a:srgbClr val="C00000"/>
                </a:solidFill>
              </a:rPr>
              <a:t>代词式动词的意义</a:t>
            </a:r>
            <a:endParaRPr lang="zh-CN" altLang="en-US" sz="3200" b="1">
              <a:solidFill>
                <a:srgbClr val="C00000"/>
              </a:solidFill>
            </a:endParaRPr>
          </a:p>
          <a:p>
            <a:r>
              <a:rPr lang="zh-CN" altLang="en-US">
                <a:solidFill>
                  <a:srgbClr val="C00000"/>
                </a:solidFill>
              </a:rPr>
              <a:t>根据其所表达的意义，代词式动词通常被分为四类：</a:t>
            </a:r>
            <a:endParaRPr lang="zh-CN" altLang="en-US">
              <a:solidFill>
                <a:srgbClr val="C00000"/>
              </a:solidFill>
            </a:endParaRPr>
          </a:p>
          <a:p>
            <a:r>
              <a:rPr lang="zh-CN" altLang="en-US" b="1">
                <a:solidFill>
                  <a:srgbClr val="002060"/>
                </a:solidFill>
              </a:rPr>
              <a:t>自反代动词（verbes pronominaux réfléchis）</a:t>
            </a:r>
            <a:endParaRPr lang="zh-CN" altLang="en-US" b="1">
              <a:solidFill>
                <a:srgbClr val="002060"/>
              </a:solidFill>
            </a:endParaRPr>
          </a:p>
          <a:p>
            <a:r>
              <a:rPr lang="zh-CN" altLang="en-US" b="1">
                <a:solidFill>
                  <a:srgbClr val="002060"/>
                </a:solidFill>
              </a:rPr>
              <a:t>相互代动词（verbes pronominaux réciproques）</a:t>
            </a:r>
            <a:endParaRPr lang="zh-CN" altLang="en-US" b="1">
              <a:solidFill>
                <a:srgbClr val="002060"/>
              </a:solidFill>
            </a:endParaRPr>
          </a:p>
          <a:p>
            <a:r>
              <a:rPr lang="zh-CN" altLang="en-US" b="1">
                <a:solidFill>
                  <a:srgbClr val="002060"/>
                </a:solidFill>
              </a:rPr>
              <a:t>被动代动词（verbes pronominaux de sens passif）</a:t>
            </a:r>
            <a:endParaRPr lang="zh-CN" altLang="en-US" b="1">
              <a:solidFill>
                <a:srgbClr val="002060"/>
              </a:solidFill>
            </a:endParaRPr>
          </a:p>
          <a:p>
            <a:r>
              <a:rPr lang="zh-CN" altLang="en-US" b="1">
                <a:solidFill>
                  <a:srgbClr val="002060"/>
                </a:solidFill>
              </a:rPr>
              <a:t>绝对代动词（verbes pronominaux de sens absolu）</a:t>
            </a:r>
            <a:endParaRPr lang="zh-CN" altLang="en-US" b="1">
              <a:solidFill>
                <a:srgbClr val="00206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835" y="151765"/>
            <a:ext cx="10515600" cy="1325563"/>
          </a:xfrm>
        </p:spPr>
        <p:txBody>
          <a:bodyPr>
            <a:normAutofit fontScale="90000"/>
          </a:bodyPr>
          <a:lstStyle/>
          <a:p>
            <a:r>
              <a:rPr lang="zh-CN" altLang="en-US" sz="3200" b="1">
                <a:solidFill>
                  <a:srgbClr val="002060"/>
                </a:solidFill>
              </a:rPr>
              <a:t>（1）自反意义（sens réfléchi）</a:t>
            </a:r>
            <a:br>
              <a:rPr lang="zh-CN" altLang="en-US" sz="3200" b="1">
                <a:solidFill>
                  <a:srgbClr val="002060"/>
                </a:solidFill>
              </a:rPr>
            </a:br>
            <a:r>
              <a:rPr lang="zh-CN" altLang="en-US" sz="3200" b="1">
                <a:solidFill>
                  <a:srgbClr val="002060"/>
                </a:solidFill>
              </a:rPr>
              <a:t>指动作的施动者（主语）本身为动作的承受者，即：动作作用于主语本身。</a:t>
            </a:r>
            <a:endParaRPr lang="zh-CN" altLang="en-US" sz="3200" b="1">
              <a:solidFill>
                <a:srgbClr val="002060"/>
              </a:solidFill>
            </a:endParaRPr>
          </a:p>
        </p:txBody>
      </p:sp>
      <p:sp>
        <p:nvSpPr>
          <p:cNvPr id="3" name="内容占位符 2"/>
          <p:cNvSpPr>
            <a:spLocks noGrp="1"/>
          </p:cNvSpPr>
          <p:nvPr>
            <p:ph idx="1"/>
          </p:nvPr>
        </p:nvSpPr>
        <p:spPr/>
        <p:txBody>
          <a:bodyPr/>
          <a:lstStyle/>
          <a:p>
            <a:endParaRPr lang="zh-CN" altLang="en-US"/>
          </a:p>
        </p:txBody>
      </p:sp>
      <p:graphicFrame>
        <p:nvGraphicFramePr>
          <p:cNvPr id="4" name="表格 -1"/>
          <p:cNvGraphicFramePr/>
          <p:nvPr/>
        </p:nvGraphicFramePr>
        <p:xfrm>
          <a:off x="838200" y="1477645"/>
          <a:ext cx="11141075" cy="4293873"/>
        </p:xfrm>
        <a:graphic>
          <a:graphicData uri="http://schemas.openxmlformats.org/drawingml/2006/table">
            <a:tbl>
              <a:tblPr firstRow="1" bandRow="1">
                <a:tableStyleId>{5940675A-B579-460E-94D1-54222C63F5DA}</a:tableStyleId>
              </a:tblPr>
              <a:tblGrid>
                <a:gridCol w="5293995"/>
                <a:gridCol w="5847080"/>
              </a:tblGrid>
              <a:tr h="567690">
                <a:tc gridSpan="2">
                  <a:txBody>
                    <a:bodyPr/>
                    <a:lstStyle/>
                    <a:p>
                      <a:pPr indent="0">
                        <a:buNone/>
                      </a:pPr>
                      <a:r>
                        <a:rPr lang="zh-CN" altLang="en-US" sz="2800" b="1" dirty="0">
                          <a:solidFill>
                            <a:srgbClr val="FFFFFF"/>
                          </a:solidFill>
                          <a:latin typeface="宋体" panose="02010600030101010101" pitchFamily="2" charset="-122"/>
                          <a:ea typeface="宋体" panose="02010600030101010101" pitchFamily="2" charset="-122"/>
                          <a:cs typeface="宋体" panose="02010600030101010101" pitchFamily="2" charset="-122"/>
                        </a:rPr>
                        <a:t>自</a:t>
                      </a:r>
                      <a:r>
                        <a:rPr lang="zh-CN" altLang="en-US" sz="2800" b="1" dirty="0">
                          <a:solidFill>
                            <a:srgbClr val="FFFFFF"/>
                          </a:solidFill>
                          <a:latin typeface="Calibri" panose="020F0502020204030204" charset="0"/>
                          <a:cs typeface="Calibri" panose="020F0502020204030204" charset="0"/>
                        </a:rPr>
                        <a:t> </a:t>
                      </a:r>
                      <a:r>
                        <a:rPr lang="zh-CN" altLang="en-US" sz="2800" b="1" dirty="0">
                          <a:solidFill>
                            <a:srgbClr val="FFFFFF"/>
                          </a:solidFill>
                          <a:latin typeface="宋体" panose="02010600030101010101" pitchFamily="2" charset="-122"/>
                          <a:ea typeface="宋体" panose="02010600030101010101" pitchFamily="2" charset="-122"/>
                          <a:cs typeface="宋体" panose="02010600030101010101" pitchFamily="2" charset="-122"/>
                        </a:rPr>
                        <a:t>反</a:t>
                      </a:r>
                      <a:r>
                        <a:rPr lang="zh-CN" altLang="en-US" sz="2800" b="1" dirty="0">
                          <a:solidFill>
                            <a:srgbClr val="FFFFFF"/>
                          </a:solidFill>
                          <a:latin typeface="Calibri" panose="020F0502020204030204" charset="0"/>
                          <a:cs typeface="Calibri" panose="020F0502020204030204" charset="0"/>
                        </a:rPr>
                        <a:t> </a:t>
                      </a:r>
                      <a:r>
                        <a:rPr lang="zh-CN" altLang="en-US" sz="2800" b="1" dirty="0">
                          <a:solidFill>
                            <a:srgbClr val="FFFFFF"/>
                          </a:solidFill>
                          <a:latin typeface="宋体" panose="02010600030101010101" pitchFamily="2" charset="-122"/>
                          <a:ea typeface="宋体" panose="02010600030101010101" pitchFamily="2" charset="-122"/>
                          <a:cs typeface="宋体" panose="02010600030101010101" pitchFamily="2" charset="-122"/>
                        </a:rPr>
                        <a:t>意</a:t>
                      </a:r>
                      <a:r>
                        <a:rPr lang="zh-CN" altLang="en-US" sz="2800" b="1" dirty="0">
                          <a:solidFill>
                            <a:srgbClr val="FFFFFF"/>
                          </a:solidFill>
                          <a:latin typeface="Calibri" panose="020F0502020204030204" charset="0"/>
                          <a:cs typeface="Calibri" panose="020F0502020204030204" charset="0"/>
                        </a:rPr>
                        <a:t> </a:t>
                      </a:r>
                      <a:r>
                        <a:rPr lang="zh-CN" altLang="en-US" sz="2800" b="1" dirty="0">
                          <a:solidFill>
                            <a:srgbClr val="FFFFFF"/>
                          </a:solidFill>
                          <a:latin typeface="宋体" panose="02010600030101010101" pitchFamily="2" charset="-122"/>
                          <a:ea typeface="宋体" panose="02010600030101010101" pitchFamily="2" charset="-122"/>
                          <a:cs typeface="宋体" panose="02010600030101010101" pitchFamily="2" charset="-122"/>
                        </a:rPr>
                        <a:t>义</a:t>
                      </a:r>
                      <a:endParaRPr lang="zh-CN" altLang="en-US" sz="2800" b="1" dirty="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993366"/>
                    </a:solid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582930">
                <a:tc>
                  <a:txBody>
                    <a:bodyPr/>
                    <a:lstStyle/>
                    <a:p>
                      <a:pPr indent="0">
                        <a:buNone/>
                      </a:pPr>
                      <a:r>
                        <a:rPr lang="en-US" altLang="zh-CN" sz="2800" b="0">
                          <a:latin typeface="Calibri" panose="020F0502020204030204" charset="0"/>
                          <a:cs typeface="Calibri" panose="020F0502020204030204" charset="0"/>
                        </a:rPr>
                        <a:t>Je </a:t>
                      </a:r>
                      <a:r>
                        <a:rPr lang="en-US" altLang="zh-CN" sz="2800" b="1" i="1">
                          <a:latin typeface="Calibri" panose="020F0502020204030204" charset="0"/>
                          <a:cs typeface="Calibri" panose="020F0502020204030204" charset="0"/>
                        </a:rPr>
                        <a:t>me</a:t>
                      </a:r>
                      <a:r>
                        <a:rPr lang="en-US" altLang="zh-CN" sz="2800" b="0">
                          <a:latin typeface="Calibri" panose="020F0502020204030204" charset="0"/>
                          <a:cs typeface="Calibri" panose="020F0502020204030204" charset="0"/>
                        </a:rPr>
                        <a:t> </a:t>
                      </a:r>
                      <a:r>
                        <a:rPr lang="en-US" altLang="zh-CN" sz="2800" b="1" i="1">
                          <a:latin typeface="Calibri" panose="020F0502020204030204" charset="0"/>
                          <a:cs typeface="Calibri" panose="020F0502020204030204" charset="0"/>
                        </a:rPr>
                        <a:t>lève</a:t>
                      </a:r>
                      <a:r>
                        <a:rPr lang="en-US" altLang="zh-CN" sz="2800" b="0">
                          <a:latin typeface="Calibri" panose="020F0502020204030204" charset="0"/>
                          <a:cs typeface="Calibri" panose="020F0502020204030204" charset="0"/>
                        </a:rPr>
                        <a:t>. </a:t>
                      </a:r>
                      <a:r>
                        <a:rPr lang="zh-CN" altLang="en-US" sz="2800" b="0">
                          <a:latin typeface="宋体" panose="02010600030101010101" pitchFamily="2" charset="-122"/>
                          <a:ea typeface="宋体" panose="02010600030101010101" pitchFamily="2" charset="-122"/>
                          <a:cs typeface="宋体" panose="02010600030101010101" pitchFamily="2" charset="-122"/>
                        </a:rPr>
                        <a:t>我起床（身）。</a:t>
                      </a:r>
                      <a:endParaRPr lang="zh-CN" altLang="en-US" sz="2800" b="0">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800" b="0">
                          <a:latin typeface="Calibri" panose="020F0502020204030204" charset="0"/>
                          <a:cs typeface="Calibri" panose="020F0502020204030204" charset="0"/>
                        </a:rPr>
                        <a:t>lever </a:t>
                      </a:r>
                      <a:r>
                        <a:rPr lang="zh-CN" altLang="en-US" sz="2800" b="0">
                          <a:latin typeface="宋体" panose="02010600030101010101" pitchFamily="2" charset="-122"/>
                          <a:ea typeface="宋体" panose="02010600030101010101" pitchFamily="2" charset="-122"/>
                          <a:cs typeface="宋体" panose="02010600030101010101" pitchFamily="2" charset="-122"/>
                        </a:rPr>
                        <a:t>是直接及物动词，故</a:t>
                      </a:r>
                      <a:r>
                        <a:rPr lang="en-US" altLang="zh-CN" sz="2800" b="0">
                          <a:latin typeface="Calibri" panose="020F0502020204030204" charset="0"/>
                          <a:cs typeface="Calibri" panose="020F0502020204030204" charset="0"/>
                        </a:rPr>
                        <a:t>me </a:t>
                      </a:r>
                      <a:r>
                        <a:rPr lang="zh-CN" altLang="en-US" sz="2800" b="0">
                          <a:latin typeface="宋体" panose="02010600030101010101" pitchFamily="2" charset="-122"/>
                          <a:ea typeface="宋体" panose="02010600030101010101" pitchFamily="2" charset="-122"/>
                          <a:cs typeface="宋体" panose="02010600030101010101" pitchFamily="2" charset="-122"/>
                        </a:rPr>
                        <a:t>是直宾。</a:t>
                      </a:r>
                      <a:endParaRPr lang="zh-CN" altLang="en-US" sz="2800" b="0">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82930">
                <a:tc>
                  <a:txBody>
                    <a:bodyPr/>
                    <a:lstStyle/>
                    <a:p>
                      <a:pPr indent="0">
                        <a:buNone/>
                      </a:pPr>
                      <a:r>
                        <a:rPr lang="en-US" altLang="zh-CN" sz="2800" b="0">
                          <a:latin typeface="Calibri" panose="020F0502020204030204" charset="0"/>
                          <a:cs typeface="Calibri" panose="020F0502020204030204" charset="0"/>
                        </a:rPr>
                        <a:t>Tu </a:t>
                      </a:r>
                      <a:r>
                        <a:rPr lang="en-US" altLang="zh-CN" sz="2800" b="1" i="1">
                          <a:latin typeface="Calibri" panose="020F0502020204030204" charset="0"/>
                          <a:cs typeface="Calibri" panose="020F0502020204030204" charset="0"/>
                        </a:rPr>
                        <a:t>te</a:t>
                      </a:r>
                      <a:r>
                        <a:rPr lang="en-US" altLang="zh-CN" sz="2800" b="0">
                          <a:latin typeface="Calibri" panose="020F0502020204030204" charset="0"/>
                          <a:cs typeface="Calibri" panose="020F0502020204030204" charset="0"/>
                        </a:rPr>
                        <a:t> </a:t>
                      </a:r>
                      <a:r>
                        <a:rPr lang="en-US" altLang="zh-CN" sz="2800" b="1" i="1">
                          <a:latin typeface="Calibri" panose="020F0502020204030204" charset="0"/>
                          <a:cs typeface="Calibri" panose="020F0502020204030204" charset="0"/>
                        </a:rPr>
                        <a:t>laves</a:t>
                      </a:r>
                      <a:r>
                        <a:rPr lang="en-US" altLang="zh-CN" sz="2800" b="0">
                          <a:latin typeface="Calibri" panose="020F0502020204030204" charset="0"/>
                          <a:cs typeface="Calibri" panose="020F0502020204030204" charset="0"/>
                        </a:rPr>
                        <a:t>. </a:t>
                      </a:r>
                      <a:r>
                        <a:rPr lang="zh-CN" altLang="en-US" sz="2800" b="0">
                          <a:latin typeface="宋体" panose="02010600030101010101" pitchFamily="2" charset="-122"/>
                          <a:ea typeface="宋体" panose="02010600030101010101" pitchFamily="2" charset="-122"/>
                          <a:cs typeface="宋体" panose="02010600030101010101" pitchFamily="2" charset="-122"/>
                        </a:rPr>
                        <a:t>你洗脸。</a:t>
                      </a:r>
                      <a:endParaRPr lang="zh-CN" altLang="en-US" sz="2800" b="0">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800" b="0">
                          <a:latin typeface="Calibri" panose="020F0502020204030204" charset="0"/>
                          <a:cs typeface="Calibri" panose="020F0502020204030204" charset="0"/>
                        </a:rPr>
                        <a:t>laver </a:t>
                      </a:r>
                      <a:r>
                        <a:rPr lang="zh-CN" altLang="en-US" sz="2800" b="0">
                          <a:latin typeface="宋体" panose="02010600030101010101" pitchFamily="2" charset="-122"/>
                          <a:ea typeface="宋体" panose="02010600030101010101" pitchFamily="2" charset="-122"/>
                          <a:cs typeface="宋体" panose="02010600030101010101" pitchFamily="2" charset="-122"/>
                        </a:rPr>
                        <a:t>是直接及物动词，故</a:t>
                      </a:r>
                      <a:r>
                        <a:rPr lang="zh-CN" altLang="en-US" sz="2800" b="0">
                          <a:latin typeface="Calibri" panose="020F0502020204030204" charset="0"/>
                          <a:cs typeface="Calibri" panose="020F0502020204030204" charset="0"/>
                        </a:rPr>
                        <a:t> </a:t>
                      </a:r>
                      <a:r>
                        <a:rPr lang="en-US" altLang="zh-CN" sz="2800" b="0">
                          <a:latin typeface="Calibri" panose="020F0502020204030204" charset="0"/>
                          <a:cs typeface="Calibri" panose="020F0502020204030204" charset="0"/>
                        </a:rPr>
                        <a:t>te </a:t>
                      </a:r>
                      <a:r>
                        <a:rPr lang="zh-CN" altLang="en-US" sz="2800" b="0">
                          <a:latin typeface="宋体" panose="02010600030101010101" pitchFamily="2" charset="-122"/>
                          <a:ea typeface="宋体" panose="02010600030101010101" pitchFamily="2" charset="-122"/>
                          <a:cs typeface="宋体" panose="02010600030101010101" pitchFamily="2" charset="-122"/>
                        </a:rPr>
                        <a:t>是直宾。</a:t>
                      </a:r>
                      <a:endParaRPr lang="zh-CN" altLang="en-US" sz="2800" b="0">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82930">
                <a:tc>
                  <a:txBody>
                    <a:bodyPr/>
                    <a:lstStyle/>
                    <a:p>
                      <a:pPr indent="0">
                        <a:buNone/>
                      </a:pPr>
                      <a:r>
                        <a:rPr lang="en-US" altLang="zh-CN" sz="2800" b="0" dirty="0">
                          <a:latin typeface="Calibri" panose="020F0502020204030204" charset="0"/>
                          <a:cs typeface="Calibri" panose="020F0502020204030204" charset="0"/>
                        </a:rPr>
                        <a:t>Il </a:t>
                      </a:r>
                      <a:r>
                        <a:rPr lang="en-US" altLang="zh-CN" sz="2800" b="1" i="1" dirty="0" err="1">
                          <a:latin typeface="Calibri" panose="020F0502020204030204" charset="0"/>
                          <a:cs typeface="Calibri" panose="020F0502020204030204" charset="0"/>
                        </a:rPr>
                        <a:t>s</a:t>
                      </a:r>
                      <a:r>
                        <a:rPr lang="en-US" altLang="zh-CN" sz="2800" b="0" dirty="0" err="1">
                          <a:latin typeface="Calibri" panose="020F0502020204030204" charset="0"/>
                          <a:cs typeface="Calibri" panose="020F0502020204030204" charset="0"/>
                        </a:rPr>
                        <a:t>’</a:t>
                      </a:r>
                      <a:r>
                        <a:rPr lang="en-US" altLang="zh-CN" sz="2800" b="1" i="1" dirty="0" err="1">
                          <a:latin typeface="Calibri" panose="020F0502020204030204" charset="0"/>
                          <a:cs typeface="Calibri" panose="020F0502020204030204" charset="0"/>
                        </a:rPr>
                        <a:t>habille</a:t>
                      </a:r>
                      <a:r>
                        <a:rPr lang="en-US" altLang="zh-CN" sz="2800" b="0" dirty="0">
                          <a:latin typeface="Calibri" panose="020F0502020204030204" charset="0"/>
                          <a:cs typeface="Calibri" panose="020F0502020204030204" charset="0"/>
                        </a:rPr>
                        <a:t>. </a:t>
                      </a:r>
                      <a:r>
                        <a:rPr lang="zh-CN" altLang="en-US" sz="2800" b="0" dirty="0">
                          <a:latin typeface="宋体" panose="02010600030101010101" pitchFamily="2" charset="-122"/>
                          <a:ea typeface="宋体" panose="02010600030101010101" pitchFamily="2" charset="-122"/>
                          <a:cs typeface="宋体" panose="02010600030101010101" pitchFamily="2" charset="-122"/>
                        </a:rPr>
                        <a:t>他穿衣。</a:t>
                      </a:r>
                      <a:endParaRPr lang="zh-CN" altLang="en-US" sz="2800" b="0" dirty="0">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800" b="0">
                          <a:latin typeface="Calibri" panose="020F0502020204030204" charset="0"/>
                          <a:cs typeface="Calibri" panose="020F0502020204030204" charset="0"/>
                        </a:rPr>
                        <a:t>habiller </a:t>
                      </a:r>
                      <a:r>
                        <a:rPr lang="zh-CN" altLang="en-US" sz="2800" b="0">
                          <a:latin typeface="宋体" panose="02010600030101010101" pitchFamily="2" charset="-122"/>
                          <a:ea typeface="宋体" panose="02010600030101010101" pitchFamily="2" charset="-122"/>
                          <a:cs typeface="宋体" panose="02010600030101010101" pitchFamily="2" charset="-122"/>
                        </a:rPr>
                        <a:t>是直接及物动词，因此</a:t>
                      </a:r>
                      <a:r>
                        <a:rPr lang="zh-CN" altLang="en-US" sz="2800" b="0">
                          <a:latin typeface="Calibri" panose="020F0502020204030204" charset="0"/>
                          <a:cs typeface="Calibri" panose="020F0502020204030204" charset="0"/>
                        </a:rPr>
                        <a:t> </a:t>
                      </a:r>
                      <a:r>
                        <a:rPr lang="en-US" altLang="zh-CN" sz="2800" b="0">
                          <a:latin typeface="Calibri" panose="020F0502020204030204" charset="0"/>
                          <a:cs typeface="Calibri" panose="020F0502020204030204" charset="0"/>
                        </a:rPr>
                        <a:t>se </a:t>
                      </a:r>
                      <a:r>
                        <a:rPr lang="zh-CN" altLang="en-US" sz="2800" b="0">
                          <a:latin typeface="宋体" panose="02010600030101010101" pitchFamily="2" charset="-122"/>
                          <a:ea typeface="宋体" panose="02010600030101010101" pitchFamily="2" charset="-122"/>
                          <a:cs typeface="宋体" panose="02010600030101010101" pitchFamily="2" charset="-122"/>
                        </a:rPr>
                        <a:t>也是直宾。</a:t>
                      </a:r>
                      <a:endParaRPr lang="zh-CN" altLang="en-US" sz="2800" b="0">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82930">
                <a:tc>
                  <a:txBody>
                    <a:bodyPr/>
                    <a:lstStyle/>
                    <a:p>
                      <a:pPr indent="0">
                        <a:buNone/>
                      </a:pPr>
                      <a:r>
                        <a:rPr lang="en-US" altLang="zh-CN" sz="2800" b="0" dirty="0">
                          <a:latin typeface="Calibri" panose="020F0502020204030204" charset="0"/>
                          <a:cs typeface="Calibri" panose="020F0502020204030204" charset="0"/>
                        </a:rPr>
                        <a:t>Je </a:t>
                      </a:r>
                      <a:r>
                        <a:rPr lang="en-US" altLang="zh-CN" sz="2800" b="1" i="1" dirty="0">
                          <a:latin typeface="Calibri" panose="020F0502020204030204" charset="0"/>
                          <a:cs typeface="Calibri" panose="020F0502020204030204" charset="0"/>
                        </a:rPr>
                        <a:t>me</a:t>
                      </a:r>
                      <a:r>
                        <a:rPr lang="en-US" altLang="zh-CN" sz="2800" b="0" dirty="0">
                          <a:latin typeface="Calibri" panose="020F0502020204030204" charset="0"/>
                          <a:cs typeface="Calibri" panose="020F0502020204030204" charset="0"/>
                        </a:rPr>
                        <a:t> </a:t>
                      </a:r>
                      <a:r>
                        <a:rPr lang="en-US" altLang="zh-CN" sz="2800" b="1" i="1" dirty="0" err="1">
                          <a:latin typeface="Calibri" panose="020F0502020204030204" charset="0"/>
                          <a:cs typeface="Calibri" panose="020F0502020204030204" charset="0"/>
                        </a:rPr>
                        <a:t>demande</a:t>
                      </a:r>
                      <a:r>
                        <a:rPr lang="en-US" altLang="zh-CN" sz="2800" b="0" dirty="0">
                          <a:latin typeface="Calibri" panose="020F0502020204030204" charset="0"/>
                          <a:cs typeface="Calibri" panose="020F0502020204030204" charset="0"/>
                        </a:rPr>
                        <a:t>... </a:t>
                      </a:r>
                      <a:r>
                        <a:rPr lang="zh-CN" altLang="en-US" sz="2800" b="0" dirty="0">
                          <a:latin typeface="宋体" panose="02010600030101010101" pitchFamily="2" charset="-122"/>
                          <a:ea typeface="宋体" panose="02010600030101010101" pitchFamily="2" charset="-122"/>
                          <a:cs typeface="宋体" panose="02010600030101010101" pitchFamily="2" charset="-122"/>
                        </a:rPr>
                        <a:t>我寻思</a:t>
                      </a:r>
                      <a:r>
                        <a:rPr lang="en-US" altLang="zh-CN" sz="2800" b="0" dirty="0">
                          <a:latin typeface="宋体" panose="02010600030101010101" pitchFamily="2" charset="-122"/>
                          <a:ea typeface="宋体" panose="02010600030101010101" pitchFamily="2" charset="-122"/>
                          <a:cs typeface="宋体" panose="02010600030101010101" pitchFamily="2" charset="-122"/>
                        </a:rPr>
                        <a:t>…</a:t>
                      </a:r>
                      <a:endParaRPr lang="zh-CN" altLang="en-US" sz="2800" b="0" dirty="0">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800" b="0">
                          <a:latin typeface="Calibri" panose="020F0502020204030204" charset="0"/>
                          <a:cs typeface="Calibri" panose="020F0502020204030204" charset="0"/>
                        </a:rPr>
                        <a:t>demander </a:t>
                      </a:r>
                      <a:r>
                        <a:rPr lang="zh-CN" altLang="en-US" sz="2800" b="0">
                          <a:latin typeface="宋体" panose="02010600030101010101" pitchFamily="2" charset="-122"/>
                          <a:ea typeface="宋体" panose="02010600030101010101" pitchFamily="2" charset="-122"/>
                          <a:cs typeface="宋体" panose="02010600030101010101" pitchFamily="2" charset="-122"/>
                        </a:rPr>
                        <a:t>是间接及物动词，故</a:t>
                      </a:r>
                      <a:r>
                        <a:rPr lang="zh-CN" altLang="en-US" sz="2800" b="0">
                          <a:latin typeface="Calibri" panose="020F0502020204030204" charset="0"/>
                          <a:cs typeface="Calibri" panose="020F0502020204030204" charset="0"/>
                        </a:rPr>
                        <a:t> </a:t>
                      </a:r>
                      <a:r>
                        <a:rPr lang="en-US" altLang="zh-CN" sz="2800" b="0">
                          <a:latin typeface="Calibri" panose="020F0502020204030204" charset="0"/>
                          <a:cs typeface="Calibri" panose="020F0502020204030204" charset="0"/>
                        </a:rPr>
                        <a:t>me </a:t>
                      </a:r>
                      <a:r>
                        <a:rPr lang="zh-CN" altLang="en-US" sz="2800" b="0">
                          <a:latin typeface="宋体" panose="02010600030101010101" pitchFamily="2" charset="-122"/>
                          <a:ea typeface="宋体" panose="02010600030101010101" pitchFamily="2" charset="-122"/>
                          <a:cs typeface="宋体" panose="02010600030101010101" pitchFamily="2" charset="-122"/>
                        </a:rPr>
                        <a:t>是间宾。</a:t>
                      </a:r>
                      <a:endParaRPr lang="zh-CN" altLang="en-US" sz="2800" b="0">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82930">
                <a:tc>
                  <a:txBody>
                    <a:bodyPr/>
                    <a:lstStyle/>
                    <a:p>
                      <a:pPr indent="0">
                        <a:buNone/>
                      </a:pPr>
                      <a:r>
                        <a:rPr lang="en-US" altLang="zh-CN" sz="2800" b="0" dirty="0">
                          <a:latin typeface="Calibri" panose="020F0502020204030204" charset="0"/>
                          <a:cs typeface="Calibri" panose="020F0502020204030204" charset="0"/>
                        </a:rPr>
                        <a:t>Il </a:t>
                      </a:r>
                      <a:r>
                        <a:rPr lang="en-US" altLang="zh-CN" sz="2800" b="1" i="1" dirty="0">
                          <a:latin typeface="Calibri" panose="020F0502020204030204" charset="0"/>
                          <a:cs typeface="Calibri" panose="020F0502020204030204" charset="0"/>
                        </a:rPr>
                        <a:t>se</a:t>
                      </a:r>
                      <a:r>
                        <a:rPr lang="en-US" altLang="zh-CN" sz="2800" b="0" dirty="0">
                          <a:latin typeface="Calibri" panose="020F0502020204030204" charset="0"/>
                          <a:cs typeface="Calibri" panose="020F0502020204030204" charset="0"/>
                        </a:rPr>
                        <a:t> </a:t>
                      </a:r>
                      <a:r>
                        <a:rPr lang="en-US" altLang="zh-CN" sz="2800" b="1" i="1" dirty="0" err="1" smtClean="0">
                          <a:latin typeface="Calibri" panose="020F0502020204030204" charset="0"/>
                          <a:cs typeface="Calibri" panose="020F0502020204030204" charset="0"/>
                        </a:rPr>
                        <a:t>parle</a:t>
                      </a:r>
                      <a:r>
                        <a:rPr lang="en-US" altLang="zh-CN" sz="2800" b="1" i="1" dirty="0" smtClean="0">
                          <a:latin typeface="Calibri" panose="020F0502020204030204" charset="0"/>
                          <a:cs typeface="Calibri" panose="020F0502020204030204" charset="0"/>
                        </a:rPr>
                        <a:t> </a:t>
                      </a:r>
                      <a:r>
                        <a:rPr lang="en-US" altLang="zh-CN" sz="2800" b="0" dirty="0" smtClean="0">
                          <a:latin typeface="Calibri" panose="020F0502020204030204" charset="0"/>
                          <a:cs typeface="Calibri" panose="020F0502020204030204" charset="0"/>
                        </a:rPr>
                        <a:t> </a:t>
                      </a:r>
                      <a:r>
                        <a:rPr lang="en-US" altLang="zh-CN" sz="2800" b="0" dirty="0">
                          <a:latin typeface="Calibri" panose="020F0502020204030204" charset="0"/>
                          <a:cs typeface="Calibri" panose="020F0502020204030204" charset="0"/>
                        </a:rPr>
                        <a:t>à </a:t>
                      </a:r>
                      <a:r>
                        <a:rPr lang="en-US" altLang="zh-CN" sz="2800" b="0" dirty="0" err="1">
                          <a:latin typeface="Calibri" panose="020F0502020204030204" charset="0"/>
                          <a:cs typeface="Calibri" panose="020F0502020204030204" charset="0"/>
                        </a:rPr>
                        <a:t>lui-même</a:t>
                      </a:r>
                      <a:r>
                        <a:rPr lang="en-US" altLang="zh-CN" sz="2800" b="0" dirty="0">
                          <a:latin typeface="Calibri" panose="020F0502020204030204" charset="0"/>
                          <a:cs typeface="Calibri" panose="020F0502020204030204" charset="0"/>
                        </a:rPr>
                        <a:t>. </a:t>
                      </a:r>
                      <a:r>
                        <a:rPr lang="zh-CN" altLang="en-US" sz="2800" b="0" dirty="0">
                          <a:latin typeface="宋体" panose="02010600030101010101" pitchFamily="2" charset="-122"/>
                          <a:ea typeface="宋体" panose="02010600030101010101" pitchFamily="2" charset="-122"/>
                          <a:cs typeface="宋体" panose="02010600030101010101" pitchFamily="2" charset="-122"/>
                        </a:rPr>
                        <a:t>他自言自语。</a:t>
                      </a:r>
                      <a:endParaRPr lang="zh-CN" altLang="en-US" sz="2800" b="0" dirty="0">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800" b="0">
                          <a:latin typeface="Calibri" panose="020F0502020204030204" charset="0"/>
                          <a:cs typeface="Calibri" panose="020F0502020204030204" charset="0"/>
                        </a:rPr>
                        <a:t>dire </a:t>
                      </a:r>
                      <a:r>
                        <a:rPr lang="zh-CN" altLang="en-US" sz="2800" b="0">
                          <a:latin typeface="宋体" panose="02010600030101010101" pitchFamily="2" charset="-122"/>
                          <a:ea typeface="宋体" panose="02010600030101010101" pitchFamily="2" charset="-122"/>
                          <a:cs typeface="宋体" panose="02010600030101010101" pitchFamily="2" charset="-122"/>
                        </a:rPr>
                        <a:t>是间接及物动词，故</a:t>
                      </a:r>
                      <a:r>
                        <a:rPr lang="zh-CN" altLang="en-US" sz="2800" b="0">
                          <a:latin typeface="Calibri" panose="020F0502020204030204" charset="0"/>
                          <a:cs typeface="Calibri" panose="020F0502020204030204" charset="0"/>
                        </a:rPr>
                        <a:t> </a:t>
                      </a:r>
                      <a:r>
                        <a:rPr lang="en-US" altLang="zh-CN" sz="2800" b="0">
                          <a:latin typeface="Calibri" panose="020F0502020204030204" charset="0"/>
                          <a:cs typeface="Calibri" panose="020F0502020204030204" charset="0"/>
                        </a:rPr>
                        <a:t>se </a:t>
                      </a:r>
                      <a:r>
                        <a:rPr lang="zh-CN" altLang="en-US" sz="2800" b="0">
                          <a:latin typeface="宋体" panose="02010600030101010101" pitchFamily="2" charset="-122"/>
                          <a:ea typeface="宋体" panose="02010600030101010101" pitchFamily="2" charset="-122"/>
                          <a:cs typeface="宋体" panose="02010600030101010101" pitchFamily="2" charset="-122"/>
                        </a:rPr>
                        <a:t>是间宾。</a:t>
                      </a:r>
                      <a:endParaRPr lang="zh-CN" altLang="en-US" sz="2800" b="0">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3200" b="1">
                <a:solidFill>
                  <a:srgbClr val="002060"/>
                </a:solidFill>
              </a:rPr>
              <a:t>2）相互意义（sens réciproque）</a:t>
            </a:r>
            <a:br>
              <a:rPr lang="zh-CN" altLang="en-US" sz="3200" b="1">
                <a:solidFill>
                  <a:srgbClr val="002060"/>
                </a:solidFill>
              </a:rPr>
            </a:br>
            <a:r>
              <a:rPr lang="zh-CN" altLang="en-US" sz="3200" b="1">
                <a:solidFill>
                  <a:srgbClr val="002060"/>
                </a:solidFill>
              </a:rPr>
              <a:t>指主语为复数（或复数含义的词）的动作同时作用于两个以上的施动者，即：动作在几个主语之间进行。</a:t>
            </a:r>
            <a:endParaRPr lang="zh-CN" altLang="en-US" sz="3200" b="1">
              <a:solidFill>
                <a:srgbClr val="002060"/>
              </a:solidFill>
            </a:endParaRPr>
          </a:p>
        </p:txBody>
      </p:sp>
      <p:sp>
        <p:nvSpPr>
          <p:cNvPr id="3" name="内容占位符 2"/>
          <p:cNvSpPr>
            <a:spLocks noGrp="1"/>
          </p:cNvSpPr>
          <p:nvPr>
            <p:ph idx="1"/>
          </p:nvPr>
        </p:nvSpPr>
        <p:spPr/>
        <p:txBody>
          <a:bodyPr/>
          <a:lstStyle/>
          <a:p>
            <a:endParaRPr lang="zh-CN" altLang="en-US"/>
          </a:p>
        </p:txBody>
      </p:sp>
      <p:graphicFrame>
        <p:nvGraphicFramePr>
          <p:cNvPr id="4" name="表格 -1"/>
          <p:cNvGraphicFramePr/>
          <p:nvPr/>
        </p:nvGraphicFramePr>
        <p:xfrm>
          <a:off x="299085" y="1691005"/>
          <a:ext cx="11807190" cy="4475482"/>
        </p:xfrm>
        <a:graphic>
          <a:graphicData uri="http://schemas.openxmlformats.org/drawingml/2006/table">
            <a:tbl>
              <a:tblPr firstRow="1" bandRow="1">
                <a:tableStyleId>{5940675A-B579-460E-94D1-54222C63F5DA}</a:tableStyleId>
              </a:tblPr>
              <a:tblGrid>
                <a:gridCol w="4683732"/>
                <a:gridCol w="7123458"/>
              </a:tblGrid>
              <a:tr h="692150">
                <a:tc gridSpan="2">
                  <a:txBody>
                    <a:bodyPr/>
                    <a:lstStyle/>
                    <a:p>
                      <a:pPr indent="0">
                        <a:buNone/>
                      </a:pPr>
                      <a:r>
                        <a:rPr lang="zh-CN" altLang="en-US" sz="2800" b="1">
                          <a:solidFill>
                            <a:srgbClr val="FFFFFF"/>
                          </a:solidFill>
                          <a:latin typeface="宋体" panose="02010600030101010101" pitchFamily="2" charset="-122"/>
                          <a:ea typeface="宋体" panose="02010600030101010101" pitchFamily="2" charset="-122"/>
                          <a:cs typeface="宋体" panose="02010600030101010101" pitchFamily="2" charset="-122"/>
                        </a:rPr>
                        <a:t>相</a:t>
                      </a:r>
                      <a:r>
                        <a:rPr lang="zh-CN" altLang="en-US" sz="2800" b="1">
                          <a:solidFill>
                            <a:srgbClr val="FFFFFF"/>
                          </a:solidFill>
                          <a:latin typeface="Calibri" panose="020F0502020204030204" charset="0"/>
                          <a:cs typeface="Calibri" panose="020F0502020204030204" charset="0"/>
                        </a:rPr>
                        <a:t> </a:t>
                      </a:r>
                      <a:r>
                        <a:rPr lang="zh-CN" altLang="en-US" sz="2800" b="1">
                          <a:solidFill>
                            <a:srgbClr val="FFFFFF"/>
                          </a:solidFill>
                          <a:latin typeface="宋体" panose="02010600030101010101" pitchFamily="2" charset="-122"/>
                          <a:ea typeface="宋体" panose="02010600030101010101" pitchFamily="2" charset="-122"/>
                          <a:cs typeface="宋体" panose="02010600030101010101" pitchFamily="2" charset="-122"/>
                        </a:rPr>
                        <a:t>互</a:t>
                      </a:r>
                      <a:r>
                        <a:rPr lang="zh-CN" altLang="en-US" sz="2800" b="1">
                          <a:solidFill>
                            <a:srgbClr val="FFFFFF"/>
                          </a:solidFill>
                          <a:latin typeface="Calibri" panose="020F0502020204030204" charset="0"/>
                          <a:cs typeface="Calibri" panose="020F0502020204030204" charset="0"/>
                        </a:rPr>
                        <a:t> </a:t>
                      </a:r>
                      <a:r>
                        <a:rPr lang="zh-CN" altLang="en-US" sz="2800" b="1">
                          <a:solidFill>
                            <a:srgbClr val="FFFFFF"/>
                          </a:solidFill>
                          <a:latin typeface="宋体" panose="02010600030101010101" pitchFamily="2" charset="-122"/>
                          <a:ea typeface="宋体" panose="02010600030101010101" pitchFamily="2" charset="-122"/>
                          <a:cs typeface="宋体" panose="02010600030101010101" pitchFamily="2" charset="-122"/>
                        </a:rPr>
                        <a:t>意</a:t>
                      </a:r>
                      <a:r>
                        <a:rPr lang="zh-CN" altLang="en-US" sz="2800" b="1">
                          <a:solidFill>
                            <a:srgbClr val="FFFFFF"/>
                          </a:solidFill>
                          <a:latin typeface="Calibri" panose="020F0502020204030204" charset="0"/>
                          <a:cs typeface="Calibri" panose="020F0502020204030204" charset="0"/>
                        </a:rPr>
                        <a:t> </a:t>
                      </a:r>
                      <a:r>
                        <a:rPr lang="zh-CN" altLang="en-US" sz="2800" b="1">
                          <a:solidFill>
                            <a:srgbClr val="FFFFFF"/>
                          </a:solidFill>
                          <a:latin typeface="宋体" panose="02010600030101010101" pitchFamily="2" charset="-122"/>
                          <a:ea typeface="宋体" panose="02010600030101010101" pitchFamily="2" charset="-122"/>
                          <a:cs typeface="宋体" panose="02010600030101010101" pitchFamily="2" charset="-122"/>
                        </a:rPr>
                        <a:t>义</a:t>
                      </a:r>
                      <a:endParaRPr lang="zh-CN" altLang="en-US" sz="2800" b="1">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993366"/>
                    </a:solid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692150">
                <a:tc>
                  <a:txBody>
                    <a:bodyPr/>
                    <a:lstStyle/>
                    <a:p>
                      <a:pPr indent="0">
                        <a:buNone/>
                      </a:pPr>
                      <a:r>
                        <a:rPr lang="zh-CN" altLang="en-US" sz="2800" b="1">
                          <a:latin typeface="宋体" panose="02010600030101010101" pitchFamily="2" charset="-122"/>
                          <a:ea typeface="宋体" panose="02010600030101010101" pitchFamily="2" charset="-122"/>
                          <a:cs typeface="宋体" panose="02010600030101010101" pitchFamily="2" charset="-122"/>
                        </a:rPr>
                        <a:t>例</a:t>
                      </a:r>
                      <a:r>
                        <a:rPr lang="zh-CN" altLang="en-US" sz="2800" b="1">
                          <a:latin typeface="Calibri" panose="020F0502020204030204" charset="0"/>
                          <a:cs typeface="Calibri" panose="020F0502020204030204" charset="0"/>
                        </a:rPr>
                        <a:t>        </a:t>
                      </a:r>
                      <a:r>
                        <a:rPr lang="zh-CN" altLang="en-US" sz="2800" b="1">
                          <a:latin typeface="宋体" panose="02010600030101010101" pitchFamily="2" charset="-122"/>
                          <a:ea typeface="宋体" panose="02010600030101010101" pitchFamily="2" charset="-122"/>
                          <a:cs typeface="宋体" panose="02010600030101010101" pitchFamily="2" charset="-122"/>
                        </a:rPr>
                        <a:t>句</a:t>
                      </a:r>
                      <a:endParaRPr lang="zh-CN" altLang="en-US" sz="2800" b="1">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800" b="1">
                          <a:latin typeface="宋体" panose="02010600030101010101" pitchFamily="2" charset="-122"/>
                          <a:ea typeface="宋体" panose="02010600030101010101" pitchFamily="2" charset="-122"/>
                          <a:cs typeface="宋体" panose="02010600030101010101" pitchFamily="2" charset="-122"/>
                        </a:rPr>
                        <a:t>分</a:t>
                      </a:r>
                      <a:r>
                        <a:rPr lang="zh-CN" altLang="en-US" sz="2800" b="1">
                          <a:latin typeface="Calibri" panose="020F0502020204030204" charset="0"/>
                          <a:cs typeface="Calibri" panose="020F0502020204030204" charset="0"/>
                        </a:rPr>
                        <a:t>               </a:t>
                      </a:r>
                      <a:r>
                        <a:rPr lang="zh-CN" altLang="en-US" sz="2800" b="1">
                          <a:latin typeface="宋体" panose="02010600030101010101" pitchFamily="2" charset="-122"/>
                          <a:ea typeface="宋体" panose="02010600030101010101" pitchFamily="2" charset="-122"/>
                          <a:cs typeface="宋体" panose="02010600030101010101" pitchFamily="2" charset="-122"/>
                        </a:rPr>
                        <a:t>析</a:t>
                      </a:r>
                      <a:endParaRPr lang="zh-CN" altLang="en-US" sz="2800" b="1">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92150">
                <a:tc>
                  <a:txBody>
                    <a:bodyPr/>
                    <a:lstStyle/>
                    <a:p>
                      <a:pPr indent="0">
                        <a:buNone/>
                      </a:pPr>
                      <a:r>
                        <a:rPr lang="en-US" altLang="zh-CN" sz="2800" b="0">
                          <a:latin typeface="Calibri" panose="020F0502020204030204" charset="0"/>
                          <a:cs typeface="Calibri" panose="020F0502020204030204" charset="0"/>
                        </a:rPr>
                        <a:t>Nous </a:t>
                      </a:r>
                      <a:r>
                        <a:rPr lang="en-US" altLang="zh-CN" sz="2800" b="1" i="1">
                          <a:latin typeface="Calibri" panose="020F0502020204030204" charset="0"/>
                          <a:cs typeface="Calibri" panose="020F0502020204030204" charset="0"/>
                        </a:rPr>
                        <a:t>nous</a:t>
                      </a:r>
                      <a:r>
                        <a:rPr lang="en-US" altLang="zh-CN" sz="2800" b="0">
                          <a:latin typeface="Calibri" panose="020F0502020204030204" charset="0"/>
                          <a:cs typeface="Calibri" panose="020F0502020204030204" charset="0"/>
                        </a:rPr>
                        <a:t> </a:t>
                      </a:r>
                      <a:r>
                        <a:rPr lang="en-US" altLang="zh-CN" sz="2800" b="1" i="1">
                          <a:latin typeface="Calibri" panose="020F0502020204030204" charset="0"/>
                          <a:cs typeface="Calibri" panose="020F0502020204030204" charset="0"/>
                        </a:rPr>
                        <a:t>aidons</a:t>
                      </a:r>
                      <a:r>
                        <a:rPr lang="en-US" altLang="zh-CN" sz="2800" b="0">
                          <a:latin typeface="Calibri" panose="020F0502020204030204" charset="0"/>
                          <a:cs typeface="Calibri" panose="020F0502020204030204" charset="0"/>
                        </a:rPr>
                        <a:t>.</a:t>
                      </a:r>
                      <a:r>
                        <a:rPr lang="zh-CN" altLang="en-US" sz="2800" b="0">
                          <a:latin typeface="宋体" panose="02010600030101010101" pitchFamily="2" charset="-122"/>
                          <a:ea typeface="宋体" panose="02010600030101010101" pitchFamily="2" charset="-122"/>
                          <a:cs typeface="宋体" panose="02010600030101010101" pitchFamily="2" charset="-122"/>
                        </a:rPr>
                        <a:t>我们互助。</a:t>
                      </a:r>
                      <a:endParaRPr lang="zh-CN" altLang="en-US" sz="2800" b="0">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800" b="0">
                          <a:latin typeface="Calibri" panose="020F0502020204030204" charset="0"/>
                          <a:cs typeface="Calibri" panose="020F0502020204030204" charset="0"/>
                        </a:rPr>
                        <a:t>aider </a:t>
                      </a:r>
                      <a:r>
                        <a:rPr lang="zh-CN" altLang="en-US" sz="2800" b="0">
                          <a:latin typeface="宋体" panose="02010600030101010101" pitchFamily="2" charset="-122"/>
                          <a:ea typeface="宋体" panose="02010600030101010101" pitchFamily="2" charset="-122"/>
                          <a:cs typeface="宋体" panose="02010600030101010101" pitchFamily="2" charset="-122"/>
                        </a:rPr>
                        <a:t>是直接及物动词，因此</a:t>
                      </a:r>
                      <a:r>
                        <a:rPr lang="zh-CN" altLang="en-US" sz="2800" b="0">
                          <a:latin typeface="Calibri" panose="020F0502020204030204" charset="0"/>
                          <a:cs typeface="Calibri" panose="020F0502020204030204" charset="0"/>
                        </a:rPr>
                        <a:t> </a:t>
                      </a:r>
                      <a:r>
                        <a:rPr lang="en-US" altLang="zh-CN" sz="2800" b="0">
                          <a:latin typeface="Calibri" panose="020F0502020204030204" charset="0"/>
                          <a:cs typeface="Calibri" panose="020F0502020204030204" charset="0"/>
                        </a:rPr>
                        <a:t>nous </a:t>
                      </a:r>
                      <a:r>
                        <a:rPr lang="zh-CN" altLang="en-US" sz="2800" b="0">
                          <a:latin typeface="宋体" panose="02010600030101010101" pitchFamily="2" charset="-122"/>
                          <a:ea typeface="宋体" panose="02010600030101010101" pitchFamily="2" charset="-122"/>
                          <a:cs typeface="宋体" panose="02010600030101010101" pitchFamily="2" charset="-122"/>
                        </a:rPr>
                        <a:t>是直宾。</a:t>
                      </a:r>
                      <a:endParaRPr lang="zh-CN" altLang="en-US" sz="2800" b="0">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92150">
                <a:tc>
                  <a:txBody>
                    <a:bodyPr/>
                    <a:lstStyle/>
                    <a:p>
                      <a:pPr indent="0">
                        <a:buNone/>
                      </a:pPr>
                      <a:r>
                        <a:rPr lang="en-US" altLang="zh-CN" sz="2800" b="0">
                          <a:latin typeface="Calibri" panose="020F0502020204030204" charset="0"/>
                          <a:cs typeface="Calibri" panose="020F0502020204030204" charset="0"/>
                        </a:rPr>
                        <a:t>Ils </a:t>
                      </a:r>
                      <a:r>
                        <a:rPr lang="en-US" altLang="zh-CN" sz="2800" b="1" i="1">
                          <a:latin typeface="Calibri" panose="020F0502020204030204" charset="0"/>
                          <a:cs typeface="Calibri" panose="020F0502020204030204" charset="0"/>
                        </a:rPr>
                        <a:t>s</a:t>
                      </a:r>
                      <a:r>
                        <a:rPr lang="en-US" altLang="zh-CN" sz="2800" b="0">
                          <a:latin typeface="Calibri" panose="020F0502020204030204" charset="0"/>
                          <a:cs typeface="Calibri" panose="020F0502020204030204" charset="0"/>
                        </a:rPr>
                        <a:t>’</a:t>
                      </a:r>
                      <a:r>
                        <a:rPr lang="en-US" altLang="zh-CN" sz="2800" b="1" i="1">
                          <a:latin typeface="Calibri" panose="020F0502020204030204" charset="0"/>
                          <a:cs typeface="Calibri" panose="020F0502020204030204" charset="0"/>
                        </a:rPr>
                        <a:t>écriven</a:t>
                      </a:r>
                      <a:r>
                        <a:rPr lang="en-US" altLang="zh-CN" sz="2800" b="0">
                          <a:latin typeface="Calibri" panose="020F0502020204030204" charset="0"/>
                          <a:cs typeface="Calibri" panose="020F0502020204030204" charset="0"/>
                        </a:rPr>
                        <a:t>t. </a:t>
                      </a:r>
                      <a:r>
                        <a:rPr lang="zh-CN" altLang="en-US" sz="2800" b="0">
                          <a:latin typeface="宋体" panose="02010600030101010101" pitchFamily="2" charset="-122"/>
                          <a:ea typeface="宋体" panose="02010600030101010101" pitchFamily="2" charset="-122"/>
                          <a:cs typeface="宋体" panose="02010600030101010101" pitchFamily="2" charset="-122"/>
                        </a:rPr>
                        <a:t>他们彼此通信。</a:t>
                      </a:r>
                      <a:endParaRPr lang="zh-CN" altLang="en-US" sz="2800" b="0">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800" b="0">
                          <a:latin typeface="Calibri" panose="020F0502020204030204" charset="0"/>
                          <a:cs typeface="Calibri" panose="020F0502020204030204" charset="0"/>
                        </a:rPr>
                        <a:t>écrire </a:t>
                      </a:r>
                      <a:r>
                        <a:rPr lang="zh-CN" altLang="en-US" sz="2800" b="0">
                          <a:latin typeface="宋体" panose="02010600030101010101" pitchFamily="2" charset="-122"/>
                          <a:ea typeface="宋体" panose="02010600030101010101" pitchFamily="2" charset="-122"/>
                          <a:cs typeface="宋体" panose="02010600030101010101" pitchFamily="2" charset="-122"/>
                        </a:rPr>
                        <a:t>是间接及物动词，因此</a:t>
                      </a:r>
                      <a:r>
                        <a:rPr lang="zh-CN" altLang="en-US" sz="2800" b="0">
                          <a:latin typeface="Calibri" panose="020F0502020204030204" charset="0"/>
                          <a:cs typeface="Calibri" panose="020F0502020204030204" charset="0"/>
                        </a:rPr>
                        <a:t> </a:t>
                      </a:r>
                      <a:r>
                        <a:rPr lang="en-US" altLang="zh-CN" sz="2800" b="0">
                          <a:latin typeface="Calibri" panose="020F0502020204030204" charset="0"/>
                          <a:cs typeface="Calibri" panose="020F0502020204030204" charset="0"/>
                        </a:rPr>
                        <a:t>se </a:t>
                      </a:r>
                      <a:r>
                        <a:rPr lang="zh-CN" altLang="en-US" sz="2800" b="0">
                          <a:latin typeface="宋体" panose="02010600030101010101" pitchFamily="2" charset="-122"/>
                          <a:ea typeface="宋体" panose="02010600030101010101" pitchFamily="2" charset="-122"/>
                          <a:cs typeface="宋体" panose="02010600030101010101" pitchFamily="2" charset="-122"/>
                        </a:rPr>
                        <a:t>是间接宾语。</a:t>
                      </a:r>
                      <a:endParaRPr lang="zh-CN" altLang="en-US" sz="2800" b="0">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92150">
                <a:tc>
                  <a:txBody>
                    <a:bodyPr/>
                    <a:lstStyle/>
                    <a:p>
                      <a:pPr indent="0">
                        <a:buNone/>
                      </a:pPr>
                      <a:r>
                        <a:rPr lang="en-US" altLang="zh-CN" sz="2800" b="0">
                          <a:latin typeface="Calibri" panose="020F0502020204030204" charset="0"/>
                          <a:cs typeface="Calibri" panose="020F0502020204030204" charset="0"/>
                        </a:rPr>
                        <a:t>On </a:t>
                      </a:r>
                      <a:r>
                        <a:rPr lang="en-US" altLang="zh-CN" sz="2800" b="1" i="1">
                          <a:latin typeface="Calibri" panose="020F0502020204030204" charset="0"/>
                          <a:cs typeface="Calibri" panose="020F0502020204030204" charset="0"/>
                        </a:rPr>
                        <a:t>s</a:t>
                      </a:r>
                      <a:r>
                        <a:rPr lang="en-US" altLang="zh-CN" sz="2800" b="0">
                          <a:latin typeface="Calibri" panose="020F0502020204030204" charset="0"/>
                          <a:cs typeface="Calibri" panose="020F0502020204030204" charset="0"/>
                        </a:rPr>
                        <a:t>’</a:t>
                      </a:r>
                      <a:r>
                        <a:rPr lang="en-US" altLang="zh-CN" sz="2800" b="1" i="1">
                          <a:latin typeface="Calibri" panose="020F0502020204030204" charset="0"/>
                          <a:cs typeface="Calibri" panose="020F0502020204030204" charset="0"/>
                        </a:rPr>
                        <a:t>embrasse</a:t>
                      </a:r>
                      <a:r>
                        <a:rPr lang="en-US" altLang="zh-CN" sz="2800" b="0">
                          <a:latin typeface="Calibri" panose="020F0502020204030204" charset="0"/>
                          <a:cs typeface="Calibri" panose="020F0502020204030204" charset="0"/>
                        </a:rPr>
                        <a:t>. </a:t>
                      </a:r>
                      <a:r>
                        <a:rPr lang="zh-CN" altLang="en-US" sz="2800" b="0">
                          <a:latin typeface="宋体" panose="02010600030101010101" pitchFamily="2" charset="-122"/>
                          <a:ea typeface="宋体" panose="02010600030101010101" pitchFamily="2" charset="-122"/>
                          <a:cs typeface="宋体" panose="02010600030101010101" pitchFamily="2" charset="-122"/>
                        </a:rPr>
                        <a:t>大家互相拥抱。</a:t>
                      </a:r>
                      <a:endParaRPr lang="zh-CN" altLang="en-US" sz="2800" b="0">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800" b="0">
                          <a:latin typeface="Calibri" panose="020F0502020204030204" charset="0"/>
                          <a:cs typeface="Calibri" panose="020F0502020204030204" charset="0"/>
                        </a:rPr>
                        <a:t>embrasser </a:t>
                      </a:r>
                      <a:r>
                        <a:rPr lang="zh-CN" altLang="en-US" sz="2800" b="0">
                          <a:latin typeface="宋体" panose="02010600030101010101" pitchFamily="2" charset="-122"/>
                          <a:ea typeface="宋体" panose="02010600030101010101" pitchFamily="2" charset="-122"/>
                          <a:cs typeface="宋体" panose="02010600030101010101" pitchFamily="2" charset="-122"/>
                        </a:rPr>
                        <a:t>是直接及物动词，故</a:t>
                      </a:r>
                      <a:r>
                        <a:rPr lang="zh-CN" altLang="en-US" sz="2800" b="0">
                          <a:latin typeface="Calibri" panose="020F0502020204030204" charset="0"/>
                          <a:cs typeface="Calibri" panose="020F0502020204030204" charset="0"/>
                        </a:rPr>
                        <a:t> </a:t>
                      </a:r>
                      <a:r>
                        <a:rPr lang="en-US" altLang="zh-CN" sz="2800" b="0">
                          <a:latin typeface="Calibri" panose="020F0502020204030204" charset="0"/>
                          <a:cs typeface="Calibri" panose="020F0502020204030204" charset="0"/>
                        </a:rPr>
                        <a:t>se </a:t>
                      </a:r>
                      <a:r>
                        <a:rPr lang="zh-CN" altLang="en-US" sz="2800" b="0">
                          <a:latin typeface="宋体" panose="02010600030101010101" pitchFamily="2" charset="-122"/>
                          <a:ea typeface="宋体" panose="02010600030101010101" pitchFamily="2" charset="-122"/>
                          <a:cs typeface="宋体" panose="02010600030101010101" pitchFamily="2" charset="-122"/>
                        </a:rPr>
                        <a:t>是直宾。</a:t>
                      </a:r>
                      <a:endParaRPr lang="zh-CN" altLang="en-US" sz="2800" b="0">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92150">
                <a:tc>
                  <a:txBody>
                    <a:bodyPr/>
                    <a:lstStyle/>
                    <a:p>
                      <a:pPr indent="0">
                        <a:buNone/>
                      </a:pPr>
                      <a:r>
                        <a:rPr lang="en-US" altLang="zh-CN" sz="2800" b="0">
                          <a:latin typeface="Calibri" panose="020F0502020204030204" charset="0"/>
                          <a:cs typeface="Calibri" panose="020F0502020204030204" charset="0"/>
                        </a:rPr>
                        <a:t>Elles </a:t>
                      </a:r>
                      <a:r>
                        <a:rPr lang="en-US" altLang="zh-CN" sz="2800" b="1" i="1">
                          <a:latin typeface="Calibri" panose="020F0502020204030204" charset="0"/>
                          <a:cs typeface="Calibri" panose="020F0502020204030204" charset="0"/>
                        </a:rPr>
                        <a:t>se</a:t>
                      </a:r>
                      <a:r>
                        <a:rPr lang="en-US" altLang="zh-CN" sz="2800" b="0">
                          <a:latin typeface="Calibri" panose="020F0502020204030204" charset="0"/>
                          <a:cs typeface="Calibri" panose="020F0502020204030204" charset="0"/>
                        </a:rPr>
                        <a:t> </a:t>
                      </a:r>
                      <a:r>
                        <a:rPr lang="en-US" altLang="zh-CN" sz="2800" b="1" i="1">
                          <a:latin typeface="Calibri" panose="020F0502020204030204" charset="0"/>
                          <a:cs typeface="Calibri" panose="020F0502020204030204" charset="0"/>
                        </a:rPr>
                        <a:t>disent</a:t>
                      </a:r>
                      <a:r>
                        <a:rPr lang="en-US" altLang="zh-CN" sz="2800" b="0">
                          <a:latin typeface="Calibri" panose="020F0502020204030204" charset="0"/>
                          <a:cs typeface="Calibri" panose="020F0502020204030204" charset="0"/>
                        </a:rPr>
                        <a:t> bonjour.</a:t>
                      </a:r>
                      <a:r>
                        <a:rPr lang="zh-CN" altLang="en-US" sz="2800" b="0">
                          <a:latin typeface="宋体" panose="02010600030101010101" pitchFamily="2" charset="-122"/>
                          <a:ea typeface="宋体" panose="02010600030101010101" pitchFamily="2" charset="-122"/>
                          <a:cs typeface="宋体" panose="02010600030101010101" pitchFamily="2" charset="-122"/>
                        </a:rPr>
                        <a:t>她们互致问候。</a:t>
                      </a:r>
                      <a:endParaRPr lang="zh-CN" altLang="en-US" sz="2800" b="0">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800" b="0" dirty="0">
                          <a:latin typeface="Calibri" panose="020F0502020204030204" charset="0"/>
                          <a:cs typeface="Calibri" panose="020F0502020204030204" charset="0"/>
                        </a:rPr>
                        <a:t>dire </a:t>
                      </a:r>
                      <a:r>
                        <a:rPr lang="zh-CN" altLang="en-US" sz="2800" b="0" dirty="0">
                          <a:latin typeface="宋体" panose="02010600030101010101" pitchFamily="2" charset="-122"/>
                          <a:ea typeface="宋体" panose="02010600030101010101" pitchFamily="2" charset="-122"/>
                          <a:cs typeface="宋体" panose="02010600030101010101" pitchFamily="2" charset="-122"/>
                        </a:rPr>
                        <a:t>是间接及物动词，故</a:t>
                      </a:r>
                      <a:r>
                        <a:rPr lang="zh-CN" altLang="en-US" sz="2800" b="0" dirty="0">
                          <a:latin typeface="Calibri" panose="020F0502020204030204" charset="0"/>
                          <a:cs typeface="Calibri" panose="020F0502020204030204" charset="0"/>
                        </a:rPr>
                        <a:t> </a:t>
                      </a:r>
                      <a:r>
                        <a:rPr lang="en-US" altLang="zh-CN" sz="2800" b="0" dirty="0">
                          <a:latin typeface="Calibri" panose="020F0502020204030204" charset="0"/>
                          <a:cs typeface="Calibri" panose="020F0502020204030204" charset="0"/>
                        </a:rPr>
                        <a:t>se </a:t>
                      </a:r>
                      <a:r>
                        <a:rPr lang="zh-CN" altLang="en-US" sz="2800" b="0" dirty="0">
                          <a:latin typeface="宋体" panose="02010600030101010101" pitchFamily="2" charset="-122"/>
                          <a:ea typeface="宋体" panose="02010600030101010101" pitchFamily="2" charset="-122"/>
                          <a:cs typeface="宋体" panose="02010600030101010101" pitchFamily="2" charset="-122"/>
                        </a:rPr>
                        <a:t>是间宾。</a:t>
                      </a:r>
                      <a:endParaRPr lang="zh-CN" altLang="en-US" sz="2800" b="0" dirty="0">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saisons"/>
          <p:cNvPicPr>
            <a:picLocks noGrp="1" noChangeAspect="1"/>
          </p:cNvPicPr>
          <p:nvPr>
            <p:ph idx="1"/>
          </p:nvPr>
        </p:nvPicPr>
        <p:blipFill>
          <a:blip r:embed="rId1" cstate="print"/>
          <a:stretch>
            <a:fillRect/>
          </a:stretch>
        </p:blipFill>
        <p:spPr>
          <a:xfrm>
            <a:off x="4155440" y="325755"/>
            <a:ext cx="4398645" cy="620649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59880" y="365125"/>
            <a:ext cx="4693920" cy="1325880"/>
          </a:xfrm>
        </p:spPr>
        <p:txBody>
          <a:bodyPr/>
          <a:lstStyle/>
          <a:p>
            <a:endParaRPr lang="en-US" altLang="zh-CN"/>
          </a:p>
        </p:txBody>
      </p:sp>
      <p:pic>
        <p:nvPicPr>
          <p:cNvPr id="4" name="内容占位符 3" descr="t01621b0ba7011338ca"/>
          <p:cNvPicPr>
            <a:picLocks noGrp="1" noChangeAspect="1"/>
          </p:cNvPicPr>
          <p:nvPr>
            <p:ph idx="1"/>
          </p:nvPr>
        </p:nvPicPr>
        <p:blipFill>
          <a:blip r:embed="rId1"/>
          <a:stretch>
            <a:fillRect/>
          </a:stretch>
        </p:blipFill>
        <p:spPr>
          <a:xfrm>
            <a:off x="2499360" y="165735"/>
            <a:ext cx="5461635" cy="652653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t011a4cd30f744545f7"/>
          <p:cNvPicPr>
            <a:picLocks noGrp="1" noChangeAspect="1"/>
          </p:cNvPicPr>
          <p:nvPr>
            <p:ph idx="1"/>
          </p:nvPr>
        </p:nvPicPr>
        <p:blipFill>
          <a:blip r:embed="rId1"/>
          <a:stretch>
            <a:fillRect/>
          </a:stretch>
        </p:blipFill>
        <p:spPr>
          <a:xfrm>
            <a:off x="3634105" y="527050"/>
            <a:ext cx="4909185" cy="604329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t0165353f76a75bc08a"/>
          <p:cNvPicPr>
            <a:picLocks noGrp="1" noChangeAspect="1"/>
          </p:cNvPicPr>
          <p:nvPr>
            <p:ph idx="1"/>
          </p:nvPr>
        </p:nvPicPr>
        <p:blipFill>
          <a:blip r:embed="rId1"/>
          <a:stretch>
            <a:fillRect/>
          </a:stretch>
        </p:blipFill>
        <p:spPr>
          <a:xfrm>
            <a:off x="3062605" y="571500"/>
            <a:ext cx="6004560" cy="600456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t013372d7ed0189327c"/>
          <p:cNvPicPr>
            <a:picLocks noGrp="1" noChangeAspect="1"/>
          </p:cNvPicPr>
          <p:nvPr>
            <p:ph idx="1"/>
          </p:nvPr>
        </p:nvPicPr>
        <p:blipFill>
          <a:blip r:embed="rId1"/>
          <a:stretch>
            <a:fillRect/>
          </a:stretch>
        </p:blipFill>
        <p:spPr>
          <a:xfrm>
            <a:off x="2907030" y="641985"/>
            <a:ext cx="5815965" cy="612711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163830" y="396875"/>
          <a:ext cx="11864340" cy="5968621"/>
        </p:xfrm>
        <a:graphic>
          <a:graphicData uri="http://schemas.openxmlformats.org/drawingml/2006/table">
            <a:tbl>
              <a:tblPr firstRow="1" bandRow="1">
                <a:tableStyleId>{5940675A-B579-460E-94D1-54222C63F5DA}</a:tableStyleId>
              </a:tblPr>
              <a:tblGrid>
                <a:gridCol w="2045335"/>
                <a:gridCol w="647700"/>
                <a:gridCol w="749300"/>
                <a:gridCol w="462252"/>
                <a:gridCol w="622853"/>
                <a:gridCol w="205850"/>
                <a:gridCol w="1357906"/>
                <a:gridCol w="5773144"/>
              </a:tblGrid>
              <a:tr h="782568">
                <a:tc>
                  <a:txBody>
                    <a:bodyPr/>
                    <a:lstStyle/>
                    <a:p>
                      <a:pPr indent="0">
                        <a:buNone/>
                      </a:pPr>
                      <a:r>
                        <a:rPr lang="zh-CN" altLang="en-US" sz="2800" b="1" dirty="0">
                          <a:solidFill>
                            <a:srgbClr val="FFFFFF"/>
                          </a:solidFill>
                          <a:latin typeface="Calibri Light" charset="0"/>
                          <a:cs typeface="Calibri Light" charset="0"/>
                        </a:rPr>
                        <a:t>介 词</a:t>
                      </a:r>
                      <a:endParaRPr lang="zh-CN" altLang="en-US" sz="2800" b="1" dirty="0">
                        <a:solidFill>
                          <a:srgbClr val="FFFFFF"/>
                        </a:solidFill>
                        <a:latin typeface="Calibri Light" charset="0"/>
                        <a:ea typeface="Calibri Light" charset="0"/>
                        <a:cs typeface="Calibri Light" charset="0"/>
                      </a:endParaRPr>
                    </a:p>
                  </a:txBody>
                  <a:tcPr marL="0" marR="0" marT="0" marB="1">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993300"/>
                    </a:solidFill>
                  </a:tcPr>
                </a:tc>
                <a:tc>
                  <a:txBody>
                    <a:bodyPr/>
                    <a:lstStyle/>
                    <a:p>
                      <a:pPr indent="0" algn="ctr">
                        <a:buNone/>
                      </a:pPr>
                      <a:r>
                        <a:rPr lang="en-US" altLang="zh-CN" sz="2800" b="1">
                          <a:solidFill>
                            <a:srgbClr val="FFFFFF"/>
                          </a:solidFill>
                          <a:latin typeface="Calibri Light" charset="0"/>
                          <a:cs typeface="Calibri Light" charset="0"/>
                        </a:rPr>
                        <a:t>+</a:t>
                      </a:r>
                      <a:endParaRPr lang="en-US" altLang="zh-CN" sz="2800" b="1">
                        <a:solidFill>
                          <a:srgbClr val="FFFFFF"/>
                        </a:solidFill>
                        <a:latin typeface="Calibri Light" charset="0"/>
                        <a:ea typeface="Calibri Light" charset="0"/>
                        <a:cs typeface="Calibri Light" charset="0"/>
                      </a:endParaRPr>
                    </a:p>
                  </a:txBody>
                  <a:tcPr marL="0" marR="0" marT="0" marB="1">
                    <a:lnL w="1905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993300"/>
                    </a:solidFill>
                  </a:tcPr>
                </a:tc>
                <a:tc gridSpan="2">
                  <a:txBody>
                    <a:bodyPr/>
                    <a:lstStyle/>
                    <a:p>
                      <a:pPr indent="0" algn="ctr">
                        <a:buNone/>
                      </a:pPr>
                      <a:r>
                        <a:rPr lang="zh-CN" altLang="en-US" sz="2800" b="1" dirty="0">
                          <a:solidFill>
                            <a:srgbClr val="FFFFFF"/>
                          </a:solidFill>
                          <a:latin typeface="Calibri Light" charset="0"/>
                          <a:cs typeface="Calibri Light" charset="0"/>
                        </a:rPr>
                        <a:t>定冠词</a:t>
                      </a:r>
                      <a:endParaRPr lang="zh-CN" altLang="en-US" sz="2800" b="1" dirty="0">
                        <a:solidFill>
                          <a:srgbClr val="FFFFFF"/>
                        </a:solidFill>
                        <a:latin typeface="Calibri Light" charset="0"/>
                        <a:ea typeface="Calibri Light" charset="0"/>
                        <a:cs typeface="Calibri Light"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993300"/>
                    </a:solidFill>
                  </a:tcPr>
                </a:tc>
                <a:tc hMerge="1">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993300"/>
                    </a:solidFill>
                  </a:tcPr>
                </a:tc>
                <a:tc>
                  <a:txBody>
                    <a:bodyPr/>
                    <a:lstStyle/>
                    <a:p>
                      <a:pPr indent="0" algn="ctr">
                        <a:buNone/>
                      </a:pPr>
                      <a:r>
                        <a:rPr lang="en-US" altLang="zh-CN" sz="2800" b="1" dirty="0">
                          <a:solidFill>
                            <a:srgbClr val="FFFFFF"/>
                          </a:solidFill>
                          <a:latin typeface="Calibri Light" charset="0"/>
                          <a:cs typeface="Calibri Light" charset="0"/>
                        </a:rPr>
                        <a:t>=</a:t>
                      </a:r>
                      <a:endParaRPr lang="en-US" altLang="zh-CN" sz="2800" b="1" dirty="0">
                        <a:solidFill>
                          <a:srgbClr val="FFFFFF"/>
                        </a:solidFill>
                        <a:latin typeface="Calibri Light" charset="0"/>
                        <a:ea typeface="Calibri Light" charset="0"/>
                        <a:cs typeface="Calibri Light" charset="0"/>
                      </a:endParaRPr>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993300"/>
                    </a:solidFill>
                  </a:tcPr>
                </a:tc>
                <a:tc gridSpan="2">
                  <a:txBody>
                    <a:bodyPr/>
                    <a:lstStyle/>
                    <a:p>
                      <a:pPr indent="0" algn="ctr">
                        <a:buNone/>
                      </a:pPr>
                      <a:r>
                        <a:rPr lang="zh-CN" altLang="en-US" sz="2800" b="1" dirty="0">
                          <a:latin typeface="Calibri Light" charset="0"/>
                          <a:cs typeface="Calibri Light" charset="0"/>
                        </a:rPr>
                        <a:t>缩合冠词</a:t>
                      </a:r>
                      <a:endParaRPr lang="zh-CN" altLang="en-US" sz="2800" b="1" dirty="0">
                        <a:latin typeface="Calibri Light" charset="0"/>
                        <a:ea typeface="Calibri Light" charset="0"/>
                        <a:cs typeface="Calibri Light"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99"/>
                    </a:solidFill>
                  </a:tcPr>
                </a:tc>
                <a:tc hMerge="1">
                  <a:tcPr>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tc>
                  <a:txBody>
                    <a:bodyPr/>
                    <a:lstStyle/>
                    <a:p>
                      <a:pPr indent="0">
                        <a:buNone/>
                      </a:pPr>
                      <a:r>
                        <a:rPr lang="zh-CN" altLang="en-US" sz="2800" b="1">
                          <a:solidFill>
                            <a:srgbClr val="FFFFFF"/>
                          </a:solidFill>
                          <a:latin typeface="宋体" panose="02010600030101010101" pitchFamily="2" charset="-122"/>
                          <a:ea typeface="宋体" panose="02010600030101010101" pitchFamily="2" charset="-122"/>
                          <a:cs typeface="宋体" panose="02010600030101010101" pitchFamily="2" charset="-122"/>
                        </a:rPr>
                        <a:t>例         句</a:t>
                      </a:r>
                      <a:endParaRPr lang="zh-CN" altLang="en-US" sz="2800" b="1">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993300"/>
                    </a:solidFill>
                  </a:tcPr>
                </a:tc>
              </a:tr>
              <a:tr h="594360">
                <a:tc>
                  <a:txBody>
                    <a:bodyPr/>
                    <a:lstStyle/>
                    <a:p>
                      <a:pPr indent="0" algn="ctr">
                        <a:buNone/>
                      </a:pPr>
                      <a:r>
                        <a:rPr lang="en-US" altLang="zh-CN" sz="2800" b="0">
                          <a:latin typeface="Calibri Light" charset="0"/>
                          <a:cs typeface="Calibri Light" charset="0"/>
                        </a:rPr>
                        <a:t>à</a:t>
                      </a:r>
                      <a:endParaRPr lang="en-US" altLang="zh-CN" sz="2800" b="0">
                        <a:latin typeface="Calibri Light" charset="0"/>
                        <a:ea typeface="Calibri Light" charset="0"/>
                        <a:cs typeface="Calibri Light" charset="0"/>
                      </a:endParaRPr>
                    </a:p>
                  </a:txBody>
                  <a:tcPr marL="0" marR="0" marT="0" marB="1">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2800" b="0">
                          <a:latin typeface="Calibri Light" charset="0"/>
                          <a:cs typeface="Calibri Light" charset="0"/>
                        </a:rPr>
                        <a:t>+</a:t>
                      </a:r>
                      <a:endParaRPr lang="en-US" altLang="zh-CN" sz="2800" b="0">
                        <a:latin typeface="Calibri Light" charset="0"/>
                        <a:ea typeface="Calibri Light" charset="0"/>
                        <a:cs typeface="Calibri Light" charset="0"/>
                      </a:endParaRPr>
                    </a:p>
                  </a:txBody>
                  <a:tcPr marL="0" marR="0" marT="0" marB="1">
                    <a:lnL w="1905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gridSpan="2">
                  <a:txBody>
                    <a:bodyPr/>
                    <a:lstStyle/>
                    <a:p>
                      <a:pPr indent="0" algn="ctr">
                        <a:buNone/>
                      </a:pPr>
                      <a:r>
                        <a:rPr lang="en-US" altLang="zh-CN" sz="2800" b="0" dirty="0">
                          <a:latin typeface="Calibri Light" charset="0"/>
                          <a:cs typeface="Calibri Light" charset="0"/>
                        </a:rPr>
                        <a:t>le</a:t>
                      </a:r>
                      <a:endParaRPr lang="en-US" altLang="zh-CN" sz="2800" b="0" dirty="0">
                        <a:latin typeface="Calibri Light" charset="0"/>
                        <a:ea typeface="Calibri Light" charset="0"/>
                        <a:cs typeface="Calibri Light" charset="0"/>
                      </a:endParaRPr>
                    </a:p>
                  </a:txBody>
                  <a:tcPr marL="28575"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hMerge="1">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indent="0" algn="ctr">
                        <a:buNone/>
                      </a:pPr>
                      <a:r>
                        <a:rPr lang="en-US" altLang="zh-CN" sz="2800" b="1" dirty="0">
                          <a:latin typeface="Calibri Light" charset="0"/>
                          <a:cs typeface="Calibri Light" charset="0"/>
                        </a:rPr>
                        <a:t>=</a:t>
                      </a:r>
                      <a:endParaRPr lang="en-US" altLang="zh-CN" sz="2800" b="1" dirty="0">
                        <a:latin typeface="Calibri Light" charset="0"/>
                        <a:ea typeface="Calibri Light" charset="0"/>
                        <a:cs typeface="Calibri Light" charset="0"/>
                      </a:endParaRPr>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gridSpan="2">
                  <a:txBody>
                    <a:bodyPr/>
                    <a:lstStyle/>
                    <a:p>
                      <a:pPr indent="0" algn="ctr">
                        <a:buNone/>
                      </a:pPr>
                      <a:r>
                        <a:rPr lang="en-US" altLang="zh-CN" sz="2800" b="1">
                          <a:solidFill>
                            <a:srgbClr val="FF0000"/>
                          </a:solidFill>
                          <a:latin typeface="Calibri Light" charset="0"/>
                          <a:cs typeface="Calibri Light" charset="0"/>
                        </a:rPr>
                        <a:t>au</a:t>
                      </a:r>
                      <a:endParaRPr lang="en-US" altLang="zh-CN" sz="2800" b="1">
                        <a:solidFill>
                          <a:srgbClr val="FF0000"/>
                        </a:solidFill>
                        <a:latin typeface="Calibri Light" charset="0"/>
                        <a:ea typeface="Calibri Light" charset="0"/>
                        <a:cs typeface="Calibri Light" charset="0"/>
                      </a:endParaRPr>
                    </a:p>
                  </a:txBody>
                  <a:tcPr marL="11557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99"/>
                    </a:solidFill>
                  </a:tcPr>
                </a:tc>
                <a:tc hMerge="1">
                  <a:tcPr>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tc>
                  <a:txBody>
                    <a:bodyPr/>
                    <a:lstStyle/>
                    <a:p>
                      <a:pPr indent="0" algn="ctr">
                        <a:buNone/>
                      </a:pPr>
                      <a:r>
                        <a:rPr lang="en-US" altLang="zh-CN" sz="2800" b="0" dirty="0">
                          <a:latin typeface="Calibri Light" charset="0"/>
                          <a:cs typeface="Calibri Light" charset="0"/>
                        </a:rPr>
                        <a:t>Nous </a:t>
                      </a:r>
                      <a:r>
                        <a:rPr lang="en-US" altLang="zh-CN" sz="2800" b="0" dirty="0" err="1">
                          <a:latin typeface="Calibri Light" charset="0"/>
                          <a:cs typeface="Calibri Light" charset="0"/>
                        </a:rPr>
                        <a:t>allons</a:t>
                      </a:r>
                      <a:r>
                        <a:rPr lang="en-US" altLang="zh-CN" sz="2800" b="0" dirty="0">
                          <a:latin typeface="Calibri Light" charset="0"/>
                          <a:cs typeface="Calibri Light" charset="0"/>
                        </a:rPr>
                        <a:t> </a:t>
                      </a:r>
                      <a:r>
                        <a:rPr lang="en-US" altLang="zh-CN" sz="2800" b="1" dirty="0">
                          <a:latin typeface="Calibri Light" charset="0"/>
                          <a:cs typeface="Calibri Light" charset="0"/>
                        </a:rPr>
                        <a:t>au</a:t>
                      </a:r>
                      <a:r>
                        <a:rPr lang="en-US" altLang="zh-CN" sz="2800" b="0" dirty="0">
                          <a:latin typeface="Calibri Light" charset="0"/>
                          <a:cs typeface="Calibri Light" charset="0"/>
                        </a:rPr>
                        <a:t> Canada.</a:t>
                      </a:r>
                      <a:r>
                        <a:rPr lang="en-US" altLang="zh-CN" sz="2800" b="0" dirty="0">
                          <a:latin typeface="宋体" panose="02010600030101010101" pitchFamily="2" charset="-122"/>
                          <a:ea typeface="宋体" panose="02010600030101010101" pitchFamily="2" charset="-122"/>
                          <a:cs typeface="宋体" panose="02010600030101010101" pitchFamily="2" charset="-122"/>
                        </a:rPr>
                        <a:t> </a:t>
                      </a:r>
                      <a:endParaRPr lang="zh-CN" altLang="en-US" sz="2800" b="0" dirty="0">
                        <a:latin typeface="Calibri Light" charset="0"/>
                        <a:ea typeface="Calibri Light" charset="0"/>
                        <a:cs typeface="Calibri Light"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r h="375920">
                <a:tc>
                  <a:txBody>
                    <a:bodyPr/>
                    <a:lstStyle/>
                    <a:p>
                      <a:pPr indent="0" algn="ctr">
                        <a:buNone/>
                      </a:pPr>
                      <a:r>
                        <a:rPr lang="en-US" altLang="zh-CN" sz="2800" b="0">
                          <a:latin typeface="Calibri Light" charset="0"/>
                          <a:cs typeface="Calibri Light" charset="0"/>
                        </a:rPr>
                        <a:t>à</a:t>
                      </a:r>
                      <a:endParaRPr lang="en-US" altLang="zh-CN" sz="2800" b="0">
                        <a:latin typeface="Calibri Light" charset="0"/>
                        <a:ea typeface="Calibri Light" charset="0"/>
                        <a:cs typeface="Calibri Light" charset="0"/>
                      </a:endParaRPr>
                    </a:p>
                  </a:txBody>
                  <a:tcPr marL="0" marR="0" marT="0" marB="1">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2800" b="0">
                          <a:latin typeface="Calibri Light" charset="0"/>
                          <a:cs typeface="Calibri Light" charset="0"/>
                        </a:rPr>
                        <a:t>+</a:t>
                      </a:r>
                      <a:endParaRPr lang="en-US" altLang="zh-CN" sz="2800" b="0">
                        <a:latin typeface="Calibri Light" charset="0"/>
                        <a:ea typeface="Calibri Light" charset="0"/>
                        <a:cs typeface="Calibri Light" charset="0"/>
                      </a:endParaRPr>
                    </a:p>
                  </a:txBody>
                  <a:tcPr marL="0" marR="0" marT="0" marB="1">
                    <a:lnL w="1905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gridSpan="2">
                  <a:txBody>
                    <a:bodyPr/>
                    <a:lstStyle/>
                    <a:p>
                      <a:pPr indent="0" algn="ctr">
                        <a:buNone/>
                      </a:pPr>
                      <a:r>
                        <a:rPr lang="en-US" altLang="zh-CN" sz="2800" b="0">
                          <a:latin typeface="Calibri Light" charset="0"/>
                          <a:cs typeface="Calibri Light" charset="0"/>
                        </a:rPr>
                        <a:t>les</a:t>
                      </a:r>
                      <a:endParaRPr lang="en-US" altLang="zh-CN" sz="2800" b="0">
                        <a:latin typeface="Calibri Light" charset="0"/>
                        <a:ea typeface="Calibri Light" charset="0"/>
                        <a:cs typeface="Calibri Light"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hMerge="1">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indent="0" algn="ctr">
                        <a:buNone/>
                      </a:pPr>
                      <a:r>
                        <a:rPr lang="en-US" altLang="zh-CN" sz="2800" b="1" dirty="0">
                          <a:latin typeface="Calibri Light" charset="0"/>
                          <a:cs typeface="Calibri Light" charset="0"/>
                        </a:rPr>
                        <a:t>=</a:t>
                      </a:r>
                      <a:endParaRPr lang="en-US" altLang="zh-CN" sz="2800" b="1" dirty="0">
                        <a:latin typeface="Calibri Light" charset="0"/>
                        <a:ea typeface="Calibri Light" charset="0"/>
                        <a:cs typeface="Calibri Light" charset="0"/>
                      </a:endParaRPr>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gridSpan="2">
                  <a:txBody>
                    <a:bodyPr/>
                    <a:lstStyle/>
                    <a:p>
                      <a:pPr indent="0" algn="ctr">
                        <a:buNone/>
                      </a:pPr>
                      <a:r>
                        <a:rPr lang="en-US" altLang="zh-CN" sz="2800" b="1" dirty="0">
                          <a:solidFill>
                            <a:srgbClr val="FF0000"/>
                          </a:solidFill>
                          <a:latin typeface="Calibri Light" charset="0"/>
                          <a:cs typeface="Calibri Light" charset="0"/>
                        </a:rPr>
                        <a:t>aux</a:t>
                      </a:r>
                      <a:endParaRPr lang="en-US" altLang="zh-CN" sz="2800" b="1" dirty="0">
                        <a:solidFill>
                          <a:srgbClr val="FF0000"/>
                        </a:solidFill>
                        <a:latin typeface="Calibri Light" charset="0"/>
                        <a:ea typeface="Calibri Light" charset="0"/>
                        <a:cs typeface="Calibri Light" charset="0"/>
                      </a:endParaRPr>
                    </a:p>
                  </a:txBody>
                  <a:tcPr marL="11557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99"/>
                    </a:solidFill>
                  </a:tcPr>
                </a:tc>
                <a:tc hMerge="1">
                  <a:tcPr>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tc>
                  <a:txBody>
                    <a:bodyPr/>
                    <a:lstStyle/>
                    <a:p>
                      <a:pPr indent="0" algn="ctr">
                        <a:buNone/>
                      </a:pPr>
                      <a:r>
                        <a:rPr lang="en-US" altLang="zh-CN" sz="2800" b="0" dirty="0" err="1">
                          <a:latin typeface="Calibri Light" charset="0"/>
                          <a:cs typeface="Calibri Light" charset="0"/>
                        </a:rPr>
                        <a:t>Vous</a:t>
                      </a:r>
                      <a:r>
                        <a:rPr lang="en-US" altLang="zh-CN" sz="2800" b="0" dirty="0">
                          <a:latin typeface="Calibri Light" charset="0"/>
                          <a:cs typeface="Calibri Light" charset="0"/>
                        </a:rPr>
                        <a:t> </a:t>
                      </a:r>
                      <a:r>
                        <a:rPr lang="en-US" altLang="zh-CN" sz="2800" b="0" dirty="0" err="1">
                          <a:latin typeface="Calibri Light" charset="0"/>
                          <a:cs typeface="Calibri Light" charset="0"/>
                        </a:rPr>
                        <a:t>allez</a:t>
                      </a:r>
                      <a:r>
                        <a:rPr lang="en-US" altLang="zh-CN" sz="2800" b="1" dirty="0">
                          <a:latin typeface="Calibri Light" charset="0"/>
                          <a:cs typeface="Calibri Light" charset="0"/>
                        </a:rPr>
                        <a:t> aux</a:t>
                      </a:r>
                      <a:r>
                        <a:rPr lang="en-US" altLang="zh-CN" sz="2800" b="0" dirty="0">
                          <a:latin typeface="Calibri Light" charset="0"/>
                          <a:cs typeface="Calibri Light" charset="0"/>
                        </a:rPr>
                        <a:t> </a:t>
                      </a:r>
                      <a:r>
                        <a:rPr lang="en-US" altLang="zh-CN" sz="2800" b="0" dirty="0" err="1">
                          <a:latin typeface="Calibri Light" charset="0"/>
                          <a:cs typeface="Calibri Light" charset="0"/>
                        </a:rPr>
                        <a:t>États-Unis</a:t>
                      </a:r>
                      <a:r>
                        <a:rPr lang="en-US" altLang="zh-CN" sz="2800" b="0" dirty="0">
                          <a:latin typeface="Calibri Light" charset="0"/>
                          <a:cs typeface="Calibri Light" charset="0"/>
                        </a:rPr>
                        <a:t>.</a:t>
                      </a:r>
                      <a:r>
                        <a:rPr lang="en-US" altLang="zh-CN" sz="2800" b="0" dirty="0">
                          <a:latin typeface="宋体" panose="02010600030101010101" pitchFamily="2" charset="-122"/>
                          <a:ea typeface="宋体" panose="02010600030101010101" pitchFamily="2" charset="-122"/>
                          <a:cs typeface="宋体" panose="02010600030101010101" pitchFamily="2" charset="-122"/>
                        </a:rPr>
                        <a:t>    </a:t>
                      </a:r>
                      <a:endParaRPr lang="zh-CN" altLang="en-US" sz="2800" b="0" dirty="0">
                        <a:latin typeface="Calibri Light" charset="0"/>
                        <a:ea typeface="Calibri Light" charset="0"/>
                        <a:cs typeface="Calibri Light"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r h="375920">
                <a:tc>
                  <a:txBody>
                    <a:bodyPr/>
                    <a:lstStyle/>
                    <a:p>
                      <a:pPr indent="0" algn="ctr">
                        <a:buNone/>
                      </a:pPr>
                      <a:r>
                        <a:rPr lang="en-US" altLang="zh-CN" sz="2800" b="0">
                          <a:latin typeface="Calibri Light" charset="0"/>
                          <a:cs typeface="Calibri Light" charset="0"/>
                        </a:rPr>
                        <a:t>de</a:t>
                      </a:r>
                      <a:endParaRPr lang="en-US" altLang="zh-CN" sz="2800" b="0">
                        <a:latin typeface="Calibri Light" charset="0"/>
                        <a:ea typeface="Calibri Light" charset="0"/>
                        <a:cs typeface="Calibri Light" charset="0"/>
                      </a:endParaRPr>
                    </a:p>
                  </a:txBody>
                  <a:tcPr marL="0" marR="0" marT="0" marB="1">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2800" b="0">
                          <a:latin typeface="Calibri Light" charset="0"/>
                          <a:cs typeface="Calibri Light" charset="0"/>
                        </a:rPr>
                        <a:t>+</a:t>
                      </a:r>
                      <a:endParaRPr lang="en-US" altLang="zh-CN" sz="2800" b="0">
                        <a:latin typeface="Calibri Light" charset="0"/>
                        <a:ea typeface="Calibri Light" charset="0"/>
                        <a:cs typeface="Calibri Light" charset="0"/>
                      </a:endParaRPr>
                    </a:p>
                  </a:txBody>
                  <a:tcPr marL="0" marR="0" marT="0" marB="1">
                    <a:lnL w="1905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gridSpan="2">
                  <a:txBody>
                    <a:bodyPr/>
                    <a:lstStyle/>
                    <a:p>
                      <a:pPr indent="0" algn="ctr">
                        <a:buNone/>
                      </a:pPr>
                      <a:r>
                        <a:rPr lang="en-US" altLang="zh-CN" sz="2800" b="0">
                          <a:latin typeface="Calibri Light" charset="0"/>
                          <a:cs typeface="Calibri Light" charset="0"/>
                        </a:rPr>
                        <a:t>le</a:t>
                      </a:r>
                      <a:endParaRPr lang="en-US" altLang="zh-CN" sz="2800" b="0">
                        <a:latin typeface="Calibri Light" charset="0"/>
                        <a:ea typeface="Calibri Light" charset="0"/>
                        <a:cs typeface="Calibri Light" charset="0"/>
                      </a:endParaRPr>
                    </a:p>
                  </a:txBody>
                  <a:tcPr marL="28575"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hMerge="1">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indent="0" algn="ctr">
                        <a:buNone/>
                      </a:pPr>
                      <a:r>
                        <a:rPr lang="en-US" altLang="zh-CN" sz="2800" b="1" dirty="0">
                          <a:latin typeface="Calibri Light" charset="0"/>
                          <a:cs typeface="Calibri Light" charset="0"/>
                        </a:rPr>
                        <a:t>=</a:t>
                      </a:r>
                      <a:endParaRPr lang="en-US" altLang="zh-CN" sz="2800" b="1" dirty="0">
                        <a:latin typeface="Calibri Light" charset="0"/>
                        <a:ea typeface="Calibri Light" charset="0"/>
                        <a:cs typeface="Calibri Light" charset="0"/>
                      </a:endParaRPr>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gridSpan="2">
                  <a:txBody>
                    <a:bodyPr/>
                    <a:lstStyle/>
                    <a:p>
                      <a:pPr indent="0" algn="ctr">
                        <a:buNone/>
                      </a:pPr>
                      <a:r>
                        <a:rPr lang="en-US" altLang="zh-CN" sz="2800" b="1">
                          <a:solidFill>
                            <a:srgbClr val="FF0000"/>
                          </a:solidFill>
                          <a:latin typeface="Calibri Light" charset="0"/>
                          <a:cs typeface="Calibri Light" charset="0"/>
                        </a:rPr>
                        <a:t>du</a:t>
                      </a:r>
                      <a:endParaRPr lang="en-US" altLang="zh-CN" sz="2800" b="1">
                        <a:solidFill>
                          <a:srgbClr val="FF0000"/>
                        </a:solidFill>
                        <a:latin typeface="Calibri Light" charset="0"/>
                        <a:ea typeface="Calibri Light" charset="0"/>
                        <a:cs typeface="Calibri Light" charset="0"/>
                      </a:endParaRPr>
                    </a:p>
                  </a:txBody>
                  <a:tcPr marL="11557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99"/>
                    </a:solidFill>
                  </a:tcPr>
                </a:tc>
                <a:tc hMerge="1">
                  <a:tcPr>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tc>
                  <a:txBody>
                    <a:bodyPr/>
                    <a:lstStyle/>
                    <a:p>
                      <a:pPr indent="0" algn="ctr">
                        <a:buNone/>
                      </a:pPr>
                      <a:r>
                        <a:rPr lang="en-US" altLang="zh-CN" sz="2800" b="0" dirty="0" err="1">
                          <a:latin typeface="Calibri Light" charset="0"/>
                          <a:cs typeface="Calibri Light" charset="0"/>
                        </a:rPr>
                        <a:t>Voici</a:t>
                      </a:r>
                      <a:r>
                        <a:rPr lang="en-US" altLang="zh-CN" sz="2800" b="0" dirty="0">
                          <a:latin typeface="Calibri Light" charset="0"/>
                          <a:cs typeface="Calibri Light" charset="0"/>
                        </a:rPr>
                        <a:t> le </a:t>
                      </a:r>
                      <a:r>
                        <a:rPr lang="en-US" altLang="zh-CN" sz="2800" b="0" dirty="0" err="1">
                          <a:latin typeface="Calibri Light" charset="0"/>
                          <a:cs typeface="Calibri Light" charset="0"/>
                        </a:rPr>
                        <a:t>livre</a:t>
                      </a:r>
                      <a:r>
                        <a:rPr lang="en-US" altLang="zh-CN" sz="2800" b="0" dirty="0">
                          <a:latin typeface="Calibri Light" charset="0"/>
                          <a:cs typeface="Calibri Light" charset="0"/>
                        </a:rPr>
                        <a:t> </a:t>
                      </a:r>
                      <a:r>
                        <a:rPr lang="en-US" altLang="zh-CN" sz="2800" b="1" dirty="0">
                          <a:latin typeface="Calibri Light" charset="0"/>
                          <a:cs typeface="Calibri Light" charset="0"/>
                        </a:rPr>
                        <a:t>du</a:t>
                      </a:r>
                      <a:r>
                        <a:rPr lang="en-US" altLang="zh-CN" sz="2800" b="0" dirty="0">
                          <a:latin typeface="Calibri Light" charset="0"/>
                          <a:cs typeface="Calibri Light" charset="0"/>
                        </a:rPr>
                        <a:t> </a:t>
                      </a:r>
                      <a:r>
                        <a:rPr lang="en-US" altLang="zh-CN" sz="2800" b="0" dirty="0" err="1">
                          <a:latin typeface="Calibri Light" charset="0"/>
                          <a:cs typeface="Calibri Light" charset="0"/>
                        </a:rPr>
                        <a:t>professeur</a:t>
                      </a:r>
                      <a:r>
                        <a:rPr lang="en-US" altLang="zh-CN" sz="2800" b="0" dirty="0">
                          <a:latin typeface="Calibri Light" charset="0"/>
                          <a:cs typeface="Calibri Light" charset="0"/>
                        </a:rPr>
                        <a:t>.</a:t>
                      </a:r>
                      <a:r>
                        <a:rPr lang="en-US" altLang="zh-CN" sz="2800" b="0" dirty="0">
                          <a:latin typeface="宋体" panose="02010600030101010101" pitchFamily="2" charset="-122"/>
                          <a:ea typeface="宋体" panose="02010600030101010101" pitchFamily="2" charset="-122"/>
                          <a:cs typeface="宋体" panose="02010600030101010101" pitchFamily="2" charset="-122"/>
                        </a:rPr>
                        <a:t>   </a:t>
                      </a:r>
                      <a:endParaRPr lang="zh-CN" altLang="en-US" sz="2800" b="0" dirty="0">
                        <a:latin typeface="Calibri Light" charset="0"/>
                        <a:ea typeface="Calibri Light" charset="0"/>
                        <a:cs typeface="Calibri Light"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r h="375285">
                <a:tc>
                  <a:txBody>
                    <a:bodyPr/>
                    <a:lstStyle/>
                    <a:p>
                      <a:pPr indent="0" algn="ctr">
                        <a:buNone/>
                      </a:pPr>
                      <a:r>
                        <a:rPr lang="en-US" altLang="zh-CN" sz="2800" b="0">
                          <a:latin typeface="Calibri Light" charset="0"/>
                          <a:cs typeface="Calibri Light" charset="0"/>
                        </a:rPr>
                        <a:t>de</a:t>
                      </a:r>
                      <a:endParaRPr lang="en-US" altLang="zh-CN" sz="2800" b="0">
                        <a:latin typeface="Calibri Light" charset="0"/>
                        <a:ea typeface="Calibri Light" charset="0"/>
                        <a:cs typeface="Calibri Light" charset="0"/>
                      </a:endParaRPr>
                    </a:p>
                  </a:txBody>
                  <a:tcPr marL="0" marR="0" marT="0" marB="1">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2800" b="0">
                          <a:latin typeface="Calibri Light" charset="0"/>
                          <a:cs typeface="Calibri Light" charset="0"/>
                        </a:rPr>
                        <a:t>+</a:t>
                      </a:r>
                      <a:endParaRPr lang="en-US" altLang="zh-CN" sz="2800" b="0">
                        <a:latin typeface="Calibri Light" charset="0"/>
                        <a:ea typeface="Calibri Light" charset="0"/>
                        <a:cs typeface="Calibri Light" charset="0"/>
                      </a:endParaRPr>
                    </a:p>
                  </a:txBody>
                  <a:tcPr marL="0" marR="0" marT="0" marB="1">
                    <a:lnL w="1905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gridSpan="2">
                  <a:txBody>
                    <a:bodyPr/>
                    <a:lstStyle/>
                    <a:p>
                      <a:pPr indent="0" algn="ctr">
                        <a:buNone/>
                      </a:pPr>
                      <a:r>
                        <a:rPr lang="en-US" altLang="zh-CN" sz="2800" b="0" dirty="0" smtClean="0">
                          <a:latin typeface="Calibri Light" charset="0"/>
                          <a:cs typeface="Calibri Light" charset="0"/>
                        </a:rPr>
                        <a:t>Les</a:t>
                      </a:r>
                      <a:endParaRPr lang="en-US" altLang="zh-CN" sz="2800" b="0" dirty="0">
                        <a:latin typeface="Calibri Light" charset="0"/>
                        <a:ea typeface="Calibri Light" charset="0"/>
                        <a:cs typeface="Calibri Light"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hMerge="1">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indent="0" algn="ctr">
                        <a:buNone/>
                      </a:pPr>
                      <a:r>
                        <a:rPr lang="en-US" altLang="zh-CN" sz="2800" b="1" dirty="0">
                          <a:latin typeface="Calibri Light" charset="0"/>
                          <a:cs typeface="Calibri Light" charset="0"/>
                        </a:rPr>
                        <a:t>=</a:t>
                      </a:r>
                      <a:endParaRPr lang="en-US" altLang="zh-CN" sz="2800" b="1" dirty="0">
                        <a:latin typeface="Calibri Light" charset="0"/>
                        <a:ea typeface="Calibri Light" charset="0"/>
                        <a:cs typeface="Calibri Light" charset="0"/>
                      </a:endParaRPr>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gridSpan="2">
                  <a:txBody>
                    <a:bodyPr/>
                    <a:lstStyle/>
                    <a:p>
                      <a:pPr indent="0" algn="ctr">
                        <a:buNone/>
                      </a:pPr>
                      <a:r>
                        <a:rPr lang="en-US" altLang="zh-CN" sz="2800" b="1" dirty="0">
                          <a:solidFill>
                            <a:srgbClr val="FF0000"/>
                          </a:solidFill>
                          <a:latin typeface="Calibri Light" charset="0"/>
                          <a:cs typeface="Calibri Light" charset="0"/>
                        </a:rPr>
                        <a:t>des</a:t>
                      </a:r>
                      <a:endParaRPr lang="en-US" altLang="zh-CN" sz="2800" b="1" dirty="0">
                        <a:solidFill>
                          <a:srgbClr val="FF0000"/>
                        </a:solidFill>
                        <a:latin typeface="Calibri Light" charset="0"/>
                        <a:ea typeface="Calibri Light" charset="0"/>
                        <a:cs typeface="Calibri Light" charset="0"/>
                      </a:endParaRPr>
                    </a:p>
                  </a:txBody>
                  <a:tcPr marL="11557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99"/>
                    </a:solidFill>
                  </a:tcPr>
                </a:tc>
                <a:tc hMerge="1">
                  <a:tcPr>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tc>
                  <a:txBody>
                    <a:bodyPr/>
                    <a:lstStyle/>
                    <a:p>
                      <a:pPr indent="0" algn="ctr">
                        <a:buNone/>
                      </a:pPr>
                      <a:r>
                        <a:rPr lang="en-US" altLang="zh-CN" sz="2800" b="0" dirty="0" err="1">
                          <a:latin typeface="Calibri Light" charset="0"/>
                          <a:cs typeface="Calibri Light" charset="0"/>
                        </a:rPr>
                        <a:t>Voilà</a:t>
                      </a:r>
                      <a:r>
                        <a:rPr lang="en-US" altLang="zh-CN" sz="2800" b="0" dirty="0">
                          <a:latin typeface="Calibri Light" charset="0"/>
                          <a:cs typeface="Calibri Light" charset="0"/>
                        </a:rPr>
                        <a:t> les </a:t>
                      </a:r>
                      <a:r>
                        <a:rPr lang="en-US" altLang="zh-CN" sz="2800" b="0" dirty="0" err="1">
                          <a:latin typeface="Calibri Light" charset="0"/>
                          <a:cs typeface="Calibri Light" charset="0"/>
                        </a:rPr>
                        <a:t>livres</a:t>
                      </a:r>
                      <a:r>
                        <a:rPr lang="en-US" altLang="zh-CN" sz="2800" b="0" dirty="0">
                          <a:latin typeface="Calibri Light" charset="0"/>
                          <a:cs typeface="Calibri Light" charset="0"/>
                        </a:rPr>
                        <a:t> </a:t>
                      </a:r>
                      <a:r>
                        <a:rPr lang="en-US" altLang="zh-CN" sz="2800" b="1" dirty="0">
                          <a:latin typeface="Calibri Light" charset="0"/>
                          <a:cs typeface="Calibri Light" charset="0"/>
                        </a:rPr>
                        <a:t>des</a:t>
                      </a:r>
                      <a:r>
                        <a:rPr lang="en-US" altLang="zh-CN" sz="2800" b="0" dirty="0">
                          <a:latin typeface="Calibri Light" charset="0"/>
                          <a:cs typeface="Calibri Light" charset="0"/>
                        </a:rPr>
                        <a:t> </a:t>
                      </a:r>
                      <a:r>
                        <a:rPr lang="en-US" altLang="zh-CN" sz="2800" b="0" dirty="0" err="1">
                          <a:latin typeface="Calibri Light" charset="0"/>
                          <a:cs typeface="Calibri Light" charset="0"/>
                        </a:rPr>
                        <a:t>étudiants</a:t>
                      </a:r>
                      <a:r>
                        <a:rPr lang="en-US" altLang="zh-CN" sz="2800" b="0" dirty="0">
                          <a:latin typeface="Calibri Light" charset="0"/>
                          <a:cs typeface="Calibri Light" charset="0"/>
                        </a:rPr>
                        <a:t>.</a:t>
                      </a:r>
                      <a:r>
                        <a:rPr lang="en-US" altLang="zh-CN" sz="2800" b="0" dirty="0">
                          <a:latin typeface="宋体" panose="02010600030101010101" pitchFamily="2" charset="-122"/>
                          <a:ea typeface="宋体" panose="02010600030101010101" pitchFamily="2" charset="-122"/>
                          <a:cs typeface="宋体" panose="02010600030101010101" pitchFamily="2" charset="-122"/>
                        </a:rPr>
                        <a:t> </a:t>
                      </a:r>
                      <a:endParaRPr lang="zh-CN" altLang="en-US" sz="2800" b="0" dirty="0">
                        <a:latin typeface="Calibri Light" charset="0"/>
                        <a:ea typeface="Calibri Light" charset="0"/>
                        <a:cs typeface="Calibri Light"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r h="375285">
                <a:tc gridSpan="8">
                  <a:txBody>
                    <a:bodyPr/>
                    <a:lstStyle/>
                    <a:p>
                      <a:pPr indent="0">
                        <a:buNone/>
                      </a:pPr>
                      <a:r>
                        <a:rPr lang="en-US" altLang="zh-CN" sz="2800" b="0" dirty="0">
                          <a:latin typeface="Calibri Light" charset="0"/>
                          <a:cs typeface="Calibri Light" charset="0"/>
                        </a:rPr>
                        <a:t> </a:t>
                      </a:r>
                      <a:r>
                        <a:rPr lang="zh-CN" altLang="en-US" sz="2800" b="1" dirty="0">
                          <a:solidFill>
                            <a:srgbClr val="000000"/>
                          </a:solidFill>
                          <a:latin typeface="Calibri Light" charset="0"/>
                          <a:cs typeface="Calibri Light" charset="0"/>
                        </a:rPr>
                        <a:t>介词 </a:t>
                      </a:r>
                      <a:r>
                        <a:rPr lang="en-US" altLang="zh-CN" sz="2800" b="1" dirty="0">
                          <a:solidFill>
                            <a:srgbClr val="000000"/>
                          </a:solidFill>
                          <a:latin typeface="Calibri Light" charset="0"/>
                          <a:cs typeface="Calibri Light" charset="0"/>
                        </a:rPr>
                        <a:t>à </a:t>
                      </a:r>
                      <a:r>
                        <a:rPr lang="zh-CN" altLang="en-US" sz="2800" b="1" dirty="0">
                          <a:solidFill>
                            <a:srgbClr val="000000"/>
                          </a:solidFill>
                          <a:latin typeface="Calibri Light" charset="0"/>
                          <a:cs typeface="Calibri Light" charset="0"/>
                        </a:rPr>
                        <a:t>与 </a:t>
                      </a:r>
                      <a:r>
                        <a:rPr lang="en-US" altLang="zh-CN" sz="2800" b="1" dirty="0">
                          <a:solidFill>
                            <a:srgbClr val="000000"/>
                          </a:solidFill>
                          <a:latin typeface="Calibri Light" charset="0"/>
                          <a:cs typeface="Calibri Light" charset="0"/>
                        </a:rPr>
                        <a:t>de </a:t>
                      </a:r>
                      <a:r>
                        <a:rPr lang="zh-CN" altLang="en-US" sz="2800" b="1" dirty="0">
                          <a:solidFill>
                            <a:srgbClr val="000000"/>
                          </a:solidFill>
                          <a:latin typeface="Calibri Light" charset="0"/>
                          <a:cs typeface="Calibri Light" charset="0"/>
                        </a:rPr>
                        <a:t>后接定冠词 </a:t>
                      </a:r>
                      <a:r>
                        <a:rPr lang="en-US" altLang="zh-CN" sz="2800" b="1" dirty="0">
                          <a:solidFill>
                            <a:srgbClr val="000000"/>
                          </a:solidFill>
                          <a:latin typeface="Calibri Light" charset="0"/>
                          <a:cs typeface="Calibri Light" charset="0"/>
                        </a:rPr>
                        <a:t>la </a:t>
                      </a:r>
                      <a:r>
                        <a:rPr lang="zh-CN" altLang="en-US" sz="2800" b="1" dirty="0">
                          <a:solidFill>
                            <a:srgbClr val="000000"/>
                          </a:solidFill>
                          <a:latin typeface="Calibri Light" charset="0"/>
                          <a:cs typeface="Calibri Light" charset="0"/>
                        </a:rPr>
                        <a:t>和 </a:t>
                      </a:r>
                      <a:r>
                        <a:rPr lang="en-US" altLang="zh-CN" sz="2800" b="1" dirty="0">
                          <a:solidFill>
                            <a:srgbClr val="000000"/>
                          </a:solidFill>
                          <a:latin typeface="Calibri Light" charset="0"/>
                          <a:cs typeface="Calibri Light" charset="0"/>
                        </a:rPr>
                        <a:t>l’ </a:t>
                      </a:r>
                      <a:r>
                        <a:rPr lang="zh-CN" altLang="en-US" sz="2800" b="1" dirty="0">
                          <a:solidFill>
                            <a:srgbClr val="000000"/>
                          </a:solidFill>
                          <a:latin typeface="Calibri Light" charset="0"/>
                          <a:cs typeface="Calibri Light" charset="0"/>
                        </a:rPr>
                        <a:t>时</a:t>
                      </a:r>
                      <a:r>
                        <a:rPr lang="zh-CN" altLang="en-US" sz="2800" b="1" dirty="0">
                          <a:solidFill>
                            <a:srgbClr val="000000"/>
                          </a:solidFill>
                          <a:latin typeface="宋体" panose="02010600030101010101" pitchFamily="2" charset="-122"/>
                          <a:ea typeface="宋体" panose="02010600030101010101" pitchFamily="2" charset="-122"/>
                          <a:cs typeface="宋体" panose="02010600030101010101" pitchFamily="2" charset="-122"/>
                        </a:rPr>
                        <a:t>无</a:t>
                      </a:r>
                      <a:r>
                        <a:rPr lang="zh-CN" altLang="en-US" sz="2800" b="1" dirty="0">
                          <a:solidFill>
                            <a:srgbClr val="000000"/>
                          </a:solidFill>
                          <a:latin typeface="Calibri Light" charset="0"/>
                          <a:cs typeface="Calibri Light" charset="0"/>
                        </a:rPr>
                        <a:t>缩合！</a:t>
                      </a:r>
                      <a:endParaRPr lang="zh-CN" altLang="en-US" sz="2800" b="0" dirty="0">
                        <a:latin typeface="Calibri Light" charset="0"/>
                        <a:ea typeface="Calibri Light" charset="0"/>
                        <a:cs typeface="Calibri Light" charset="0"/>
                      </a:endParaRPr>
                    </a:p>
                  </a:txBody>
                  <a:tcPr marL="0" marR="0" marT="0" marB="1">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hMerge="1">
                  <a:tcP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tc hMerge="1">
                  <a:tcP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tc hMerge="1">
                  <a:tcP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tc hMerge="1">
                  <a:tcPr/>
                </a:tc>
                <a:tc hMerge="1">
                  <a:tcP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tc hMerge="1">
                  <a:tcP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tc hMerge="1">
                  <a:tcPr>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tr>
              <a:tr h="375285">
                <a:tc>
                  <a:txBody>
                    <a:bodyPr/>
                    <a:lstStyle/>
                    <a:p>
                      <a:pPr indent="0">
                        <a:buNone/>
                      </a:pPr>
                      <a:r>
                        <a:rPr lang="zh-CN" altLang="en-US" sz="2800" b="1">
                          <a:solidFill>
                            <a:srgbClr val="FFFFFF"/>
                          </a:solidFill>
                          <a:latin typeface="Calibri Light" charset="0"/>
                          <a:cs typeface="Calibri Light" charset="0"/>
                        </a:rPr>
                        <a:t>介 词</a:t>
                      </a:r>
                      <a:endParaRPr lang="zh-CN" altLang="en-US" sz="2800" b="1">
                        <a:solidFill>
                          <a:srgbClr val="FFFFFF"/>
                        </a:solidFill>
                        <a:latin typeface="Calibri Light" charset="0"/>
                        <a:ea typeface="Calibri Light" charset="0"/>
                        <a:cs typeface="Calibri Light" charset="0"/>
                      </a:endParaRPr>
                    </a:p>
                  </a:txBody>
                  <a:tcPr marL="0" marR="0" marT="0" marB="1">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993300"/>
                    </a:solidFill>
                  </a:tcPr>
                </a:tc>
                <a:tc gridSpan="2">
                  <a:txBody>
                    <a:bodyPr/>
                    <a:lstStyle/>
                    <a:p>
                      <a:pPr indent="0" algn="ctr">
                        <a:buNone/>
                      </a:pPr>
                      <a:r>
                        <a:rPr lang="zh-CN" altLang="en-US" sz="2800" b="1">
                          <a:solidFill>
                            <a:srgbClr val="FFFFFF"/>
                          </a:solidFill>
                          <a:latin typeface="Calibri Light" charset="0"/>
                          <a:cs typeface="Calibri Light" charset="0"/>
                        </a:rPr>
                        <a:t>定冠词</a:t>
                      </a:r>
                      <a:endParaRPr lang="zh-CN" altLang="en-US" sz="2800" b="1">
                        <a:solidFill>
                          <a:srgbClr val="FFFFFF"/>
                        </a:solidFill>
                        <a:latin typeface="Calibri Light" charset="0"/>
                        <a:ea typeface="Calibri Light" charset="0"/>
                        <a:cs typeface="Calibri Light" charset="0"/>
                      </a:endParaRPr>
                    </a:p>
                  </a:txBody>
                  <a:tcPr marL="0" marR="0" marT="0" marB="1">
                    <a:lnL w="1905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993300"/>
                    </a:solidFill>
                  </a:tcPr>
                </a:tc>
                <a:tc hMerge="1">
                  <a:tcPr>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tc gridSpan="3">
                  <a:txBody>
                    <a:bodyPr/>
                    <a:lstStyle/>
                    <a:p>
                      <a:pPr indent="0" algn="ctr">
                        <a:buNone/>
                      </a:pPr>
                      <a:r>
                        <a:rPr lang="zh-CN" altLang="en-US" sz="2800" b="1">
                          <a:solidFill>
                            <a:srgbClr val="FF0000"/>
                          </a:solidFill>
                          <a:latin typeface="Calibri Light" charset="0"/>
                          <a:cs typeface="Calibri Light" charset="0"/>
                        </a:rPr>
                        <a:t>不缩合</a:t>
                      </a:r>
                      <a:endParaRPr lang="zh-CN" altLang="en-US" sz="2800" b="1">
                        <a:solidFill>
                          <a:srgbClr val="FF0000"/>
                        </a:solidFill>
                        <a:latin typeface="Calibri Light" charset="0"/>
                        <a:ea typeface="Calibri Light" charset="0"/>
                        <a:cs typeface="Calibri Light" charset="0"/>
                      </a:endParaRPr>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99"/>
                    </a:solidFill>
                  </a:tcPr>
                </a:tc>
                <a:tc hMerge="1">
                  <a:tcPr/>
                </a:tc>
                <a:tc hMerge="1">
                  <a:tcPr>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tc gridSpan="2">
                  <a:txBody>
                    <a:bodyPr/>
                    <a:lstStyle/>
                    <a:p>
                      <a:pPr indent="0">
                        <a:buNone/>
                      </a:pPr>
                      <a:r>
                        <a:rPr lang="zh-CN" altLang="en-US" sz="2800" b="1" dirty="0">
                          <a:solidFill>
                            <a:srgbClr val="FFFFFF"/>
                          </a:solidFill>
                          <a:latin typeface="宋体" panose="02010600030101010101" pitchFamily="2" charset="-122"/>
                          <a:ea typeface="宋体" panose="02010600030101010101" pitchFamily="2" charset="-122"/>
                          <a:cs typeface="宋体" panose="02010600030101010101" pitchFamily="2" charset="-122"/>
                        </a:rPr>
                        <a:t>例              句</a:t>
                      </a:r>
                      <a:endParaRPr lang="zh-CN" altLang="en-US" sz="2800" b="1" dirty="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993300"/>
                    </a:solidFill>
                  </a:tcPr>
                </a:tc>
                <a:tc hMerge="1">
                  <a:tcPr>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tr>
              <a:tr h="375285">
                <a:tc>
                  <a:txBody>
                    <a:bodyPr/>
                    <a:lstStyle/>
                    <a:p>
                      <a:pPr indent="0" algn="ctr">
                        <a:buNone/>
                      </a:pPr>
                      <a:r>
                        <a:rPr lang="en-US" altLang="zh-CN" sz="2800" b="0">
                          <a:latin typeface="Calibri Light" charset="0"/>
                          <a:cs typeface="Calibri Light" charset="0"/>
                        </a:rPr>
                        <a:t>à</a:t>
                      </a:r>
                      <a:endParaRPr lang="en-US" altLang="zh-CN" sz="2800" b="0">
                        <a:latin typeface="Calibri Light" charset="0"/>
                        <a:ea typeface="Calibri Light" charset="0"/>
                        <a:cs typeface="Calibri Light" charset="0"/>
                      </a:endParaRPr>
                    </a:p>
                  </a:txBody>
                  <a:tcPr marL="0" marR="0" marT="0" marB="1">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gridSpan="2">
                  <a:txBody>
                    <a:bodyPr/>
                    <a:lstStyle/>
                    <a:p>
                      <a:pPr indent="0" algn="ctr">
                        <a:buNone/>
                      </a:pPr>
                      <a:r>
                        <a:rPr lang="en-US" altLang="zh-CN" sz="2800" b="0">
                          <a:latin typeface="Calibri Light" charset="0"/>
                          <a:cs typeface="Calibri Light" charset="0"/>
                        </a:rPr>
                        <a:t>la</a:t>
                      </a:r>
                      <a:endParaRPr lang="en-US" altLang="zh-CN" sz="2800" b="0">
                        <a:latin typeface="Calibri Light" charset="0"/>
                        <a:ea typeface="Calibri Light" charset="0"/>
                        <a:cs typeface="Calibri Light" charset="0"/>
                      </a:endParaRPr>
                    </a:p>
                  </a:txBody>
                  <a:tcPr marL="0" marR="0" marT="0" marB="1">
                    <a:lnL w="1905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tc gridSpan="3">
                  <a:txBody>
                    <a:bodyPr/>
                    <a:lstStyle/>
                    <a:p>
                      <a:pPr indent="0" algn="ctr">
                        <a:buNone/>
                      </a:pPr>
                      <a:r>
                        <a:rPr lang="en-US" altLang="zh-CN" sz="2800" b="1">
                          <a:solidFill>
                            <a:srgbClr val="FF0000"/>
                          </a:solidFill>
                          <a:latin typeface="Calibri Light" charset="0"/>
                          <a:cs typeface="Calibri Light" charset="0"/>
                        </a:rPr>
                        <a:t>à la</a:t>
                      </a:r>
                      <a:endParaRPr lang="en-US" altLang="zh-CN" sz="2800" b="1">
                        <a:solidFill>
                          <a:srgbClr val="FF0000"/>
                        </a:solidFill>
                        <a:latin typeface="Calibri Light" charset="0"/>
                        <a:ea typeface="Calibri Light" charset="0"/>
                        <a:cs typeface="Calibri Light" charset="0"/>
                      </a:endParaRPr>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99"/>
                    </a:solidFill>
                  </a:tcPr>
                </a:tc>
                <a:tc hMerge="1">
                  <a:tcPr/>
                </a:tc>
                <a:tc hMerge="1">
                  <a:tcPr>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tc gridSpan="2">
                  <a:txBody>
                    <a:bodyPr/>
                    <a:lstStyle/>
                    <a:p>
                      <a:pPr indent="0">
                        <a:buNone/>
                      </a:pPr>
                      <a:r>
                        <a:rPr lang="en-US" altLang="zh-CN" sz="2800" b="0">
                          <a:latin typeface="Calibri Light" charset="0"/>
                          <a:cs typeface="Calibri Light" charset="0"/>
                        </a:rPr>
                        <a:t>Je vais </a:t>
                      </a:r>
                      <a:r>
                        <a:rPr lang="en-US" altLang="zh-CN" sz="2800" b="1">
                          <a:latin typeface="Calibri Light" charset="0"/>
                          <a:cs typeface="Calibri Light" charset="0"/>
                        </a:rPr>
                        <a:t>à la</a:t>
                      </a:r>
                      <a:r>
                        <a:rPr lang="en-US" altLang="zh-CN" sz="2800" b="0">
                          <a:latin typeface="Calibri Light" charset="0"/>
                          <a:cs typeface="Calibri Light" charset="0"/>
                        </a:rPr>
                        <a:t> gare.</a:t>
                      </a:r>
                      <a:r>
                        <a:rPr lang="en-US" altLang="zh-CN" sz="2800" b="0">
                          <a:latin typeface="宋体" panose="02010600030101010101" pitchFamily="2" charset="-122"/>
                          <a:ea typeface="宋体" panose="02010600030101010101" pitchFamily="2" charset="-122"/>
                          <a:cs typeface="宋体" panose="02010600030101010101" pitchFamily="2" charset="-122"/>
                        </a:rPr>
                        <a:t>  </a:t>
                      </a:r>
                      <a:endParaRPr lang="zh-CN" altLang="en-US" sz="2800" b="0">
                        <a:latin typeface="Calibri Light" charset="0"/>
                        <a:ea typeface="Calibri Light" charset="0"/>
                        <a:cs typeface="Calibri Light"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tr>
              <a:tr h="751205">
                <a:tc>
                  <a:txBody>
                    <a:bodyPr/>
                    <a:lstStyle/>
                    <a:p>
                      <a:pPr indent="0" algn="ctr">
                        <a:buNone/>
                      </a:pPr>
                      <a:r>
                        <a:rPr lang="en-US" altLang="zh-CN" sz="2800" b="0">
                          <a:latin typeface="Calibri Light" charset="0"/>
                          <a:cs typeface="Calibri Light" charset="0"/>
                        </a:rPr>
                        <a:t>à</a:t>
                      </a:r>
                      <a:endParaRPr lang="en-US" altLang="zh-CN" sz="2800" b="0">
                        <a:latin typeface="Calibri Light" charset="0"/>
                        <a:ea typeface="Calibri Light" charset="0"/>
                        <a:cs typeface="Calibri Light" charset="0"/>
                      </a:endParaRPr>
                    </a:p>
                  </a:txBody>
                  <a:tcPr marL="0" marR="0" marT="0" marB="1">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gridSpan="2">
                  <a:txBody>
                    <a:bodyPr/>
                    <a:lstStyle/>
                    <a:p>
                      <a:pPr indent="0" algn="ctr">
                        <a:buNone/>
                      </a:pPr>
                      <a:r>
                        <a:rPr lang="en-US" altLang="zh-CN" sz="2800" b="0">
                          <a:latin typeface="Calibri Light" charset="0"/>
                          <a:cs typeface="Calibri Light" charset="0"/>
                        </a:rPr>
                        <a:t>l’</a:t>
                      </a:r>
                      <a:endParaRPr lang="en-US" altLang="zh-CN" sz="2800" b="0">
                        <a:latin typeface="Calibri Light" charset="0"/>
                        <a:ea typeface="Calibri Light" charset="0"/>
                        <a:cs typeface="Calibri Light" charset="0"/>
                      </a:endParaRPr>
                    </a:p>
                  </a:txBody>
                  <a:tcPr marL="0" marR="0" marT="0" marB="1">
                    <a:lnL w="1905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tc gridSpan="3">
                  <a:txBody>
                    <a:bodyPr/>
                    <a:lstStyle/>
                    <a:p>
                      <a:pPr indent="0" algn="ctr">
                        <a:buNone/>
                      </a:pPr>
                      <a:r>
                        <a:rPr lang="en-US" altLang="zh-CN" sz="2800" b="1">
                          <a:solidFill>
                            <a:srgbClr val="FF0000"/>
                          </a:solidFill>
                          <a:latin typeface="Calibri Light" charset="0"/>
                          <a:cs typeface="Calibri Light" charset="0"/>
                        </a:rPr>
                        <a:t>à l’</a:t>
                      </a:r>
                      <a:endParaRPr lang="en-US" altLang="zh-CN" sz="2800" b="1">
                        <a:solidFill>
                          <a:srgbClr val="FF0000"/>
                        </a:solidFill>
                        <a:latin typeface="Calibri Light" charset="0"/>
                        <a:ea typeface="Calibri Light" charset="0"/>
                        <a:cs typeface="Calibri Light" charset="0"/>
                      </a:endParaRPr>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99"/>
                    </a:solidFill>
                  </a:tcPr>
                </a:tc>
                <a:tc hMerge="1">
                  <a:tcPr/>
                </a:tc>
                <a:tc hMerge="1">
                  <a:tcPr>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tc gridSpan="2">
                  <a:txBody>
                    <a:bodyPr/>
                    <a:lstStyle/>
                    <a:p>
                      <a:pPr indent="0">
                        <a:buNone/>
                      </a:pPr>
                      <a:r>
                        <a:rPr lang="en-US" altLang="zh-CN" sz="2800" b="0">
                          <a:latin typeface="Calibri Light" charset="0"/>
                          <a:cs typeface="Calibri Light" charset="0"/>
                        </a:rPr>
                        <a:t>Il va </a:t>
                      </a:r>
                      <a:r>
                        <a:rPr lang="en-US" altLang="zh-CN" sz="2800" b="1">
                          <a:latin typeface="Calibri Light" charset="0"/>
                          <a:cs typeface="Calibri Light" charset="0"/>
                        </a:rPr>
                        <a:t>à l</a:t>
                      </a:r>
                      <a:r>
                        <a:rPr lang="en-US" altLang="zh-CN" sz="2800" b="0">
                          <a:latin typeface="Calibri Light" charset="0"/>
                          <a:cs typeface="Calibri Light" charset="0"/>
                        </a:rPr>
                        <a:t>’hôtel. ( l’ = le )</a:t>
                      </a:r>
                      <a:r>
                        <a:rPr lang="en-US" altLang="zh-CN" sz="2800" b="0">
                          <a:latin typeface="宋体" panose="02010600030101010101" pitchFamily="2" charset="-122"/>
                          <a:ea typeface="宋体" panose="02010600030101010101" pitchFamily="2" charset="-122"/>
                          <a:cs typeface="宋体" panose="02010600030101010101" pitchFamily="2" charset="-122"/>
                        </a:rPr>
                        <a:t>   </a:t>
                      </a:r>
                      <a:r>
                        <a:rPr lang="en-US" altLang="zh-CN" sz="2800" b="0">
                          <a:latin typeface="Calibri Light" charset="0"/>
                          <a:cs typeface="Calibri Light" charset="0"/>
                        </a:rPr>
                        <a:t>Il va </a:t>
                      </a:r>
                      <a:r>
                        <a:rPr lang="en-US" altLang="zh-CN" sz="2800" b="1">
                          <a:latin typeface="Calibri Light" charset="0"/>
                          <a:cs typeface="Calibri Light" charset="0"/>
                        </a:rPr>
                        <a:t>à l</a:t>
                      </a:r>
                      <a:r>
                        <a:rPr lang="en-US" altLang="zh-CN" sz="2800" b="0">
                          <a:latin typeface="Calibri Light" charset="0"/>
                          <a:cs typeface="Calibri Light" charset="0"/>
                        </a:rPr>
                        <a:t>’école. ( l’ = la )</a:t>
                      </a:r>
                      <a:r>
                        <a:rPr lang="en-US" altLang="zh-CN" sz="2800" b="0">
                          <a:latin typeface="宋体" panose="02010600030101010101" pitchFamily="2" charset="-122"/>
                          <a:ea typeface="宋体" panose="02010600030101010101" pitchFamily="2" charset="-122"/>
                          <a:cs typeface="宋体" panose="02010600030101010101" pitchFamily="2" charset="-122"/>
                        </a:rPr>
                        <a:t>   </a:t>
                      </a:r>
                      <a:endParaRPr lang="zh-CN" altLang="en-US" sz="2800" b="0">
                        <a:latin typeface="Calibri Light" charset="0"/>
                        <a:ea typeface="Calibri Light" charset="0"/>
                        <a:cs typeface="Calibri Light"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tr>
              <a:tr h="375920">
                <a:tc>
                  <a:txBody>
                    <a:bodyPr/>
                    <a:lstStyle/>
                    <a:p>
                      <a:pPr indent="0" algn="ctr">
                        <a:buNone/>
                      </a:pPr>
                      <a:r>
                        <a:rPr lang="en-US" altLang="zh-CN" sz="2800" b="0">
                          <a:latin typeface="Calibri Light" charset="0"/>
                          <a:cs typeface="Calibri Light" charset="0"/>
                        </a:rPr>
                        <a:t>de</a:t>
                      </a:r>
                      <a:endParaRPr lang="en-US" altLang="zh-CN" sz="2800" b="0">
                        <a:latin typeface="Calibri Light" charset="0"/>
                        <a:ea typeface="Calibri Light" charset="0"/>
                        <a:cs typeface="Calibri Light" charset="0"/>
                      </a:endParaRPr>
                    </a:p>
                  </a:txBody>
                  <a:tcPr marL="0" marR="0" marT="0" marB="1">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gridSpan="2">
                  <a:txBody>
                    <a:bodyPr/>
                    <a:lstStyle/>
                    <a:p>
                      <a:pPr indent="0" algn="ctr">
                        <a:buNone/>
                      </a:pPr>
                      <a:r>
                        <a:rPr lang="en-US" altLang="zh-CN" sz="2800" b="0">
                          <a:latin typeface="Calibri Light" charset="0"/>
                          <a:cs typeface="Calibri Light" charset="0"/>
                        </a:rPr>
                        <a:t>la</a:t>
                      </a:r>
                      <a:endParaRPr lang="en-US" altLang="zh-CN" sz="2800" b="0">
                        <a:latin typeface="Calibri Light" charset="0"/>
                        <a:ea typeface="Calibri Light" charset="0"/>
                        <a:cs typeface="Calibri Light" charset="0"/>
                      </a:endParaRPr>
                    </a:p>
                  </a:txBody>
                  <a:tcPr marL="0" marR="0" marT="0" marB="1">
                    <a:lnL w="1905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tc gridSpan="3">
                  <a:txBody>
                    <a:bodyPr/>
                    <a:lstStyle/>
                    <a:p>
                      <a:pPr indent="0" algn="ctr">
                        <a:buNone/>
                      </a:pPr>
                      <a:r>
                        <a:rPr lang="en-US" altLang="zh-CN" sz="2800" b="1">
                          <a:solidFill>
                            <a:srgbClr val="FF0000"/>
                          </a:solidFill>
                          <a:latin typeface="Calibri Light" charset="0"/>
                          <a:cs typeface="Calibri Light" charset="0"/>
                        </a:rPr>
                        <a:t>de la</a:t>
                      </a:r>
                      <a:endParaRPr lang="en-US" altLang="zh-CN" sz="2800" b="1">
                        <a:solidFill>
                          <a:srgbClr val="FF0000"/>
                        </a:solidFill>
                        <a:latin typeface="Calibri Light" charset="0"/>
                        <a:ea typeface="Calibri Light" charset="0"/>
                        <a:cs typeface="Calibri Light" charset="0"/>
                      </a:endParaRPr>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99"/>
                    </a:solidFill>
                  </a:tcPr>
                </a:tc>
                <a:tc hMerge="1">
                  <a:tcPr/>
                </a:tc>
                <a:tc hMerge="1">
                  <a:tcPr>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tc gridSpan="2">
                  <a:txBody>
                    <a:bodyPr/>
                    <a:lstStyle/>
                    <a:p>
                      <a:pPr indent="0">
                        <a:buNone/>
                      </a:pPr>
                      <a:r>
                        <a:rPr lang="en-US" altLang="zh-CN" sz="2800" b="0">
                          <a:latin typeface="Calibri Light" charset="0"/>
                          <a:cs typeface="Calibri Light" charset="0"/>
                        </a:rPr>
                        <a:t>C’est le professeur </a:t>
                      </a:r>
                      <a:r>
                        <a:rPr lang="en-US" altLang="zh-CN" sz="2800" b="1">
                          <a:latin typeface="Calibri Light" charset="0"/>
                          <a:cs typeface="Calibri Light" charset="0"/>
                        </a:rPr>
                        <a:t>de la</a:t>
                      </a:r>
                      <a:r>
                        <a:rPr lang="en-US" altLang="zh-CN" sz="2800" b="0">
                          <a:latin typeface="Calibri Light" charset="0"/>
                          <a:cs typeface="Calibri Light" charset="0"/>
                        </a:rPr>
                        <a:t> classe A.</a:t>
                      </a:r>
                      <a:r>
                        <a:rPr lang="en-US" altLang="zh-CN" sz="2800" b="0">
                          <a:latin typeface="宋体" panose="02010600030101010101" pitchFamily="2" charset="-122"/>
                          <a:ea typeface="宋体" panose="02010600030101010101" pitchFamily="2" charset="-122"/>
                          <a:cs typeface="宋体" panose="02010600030101010101" pitchFamily="2" charset="-122"/>
                        </a:rPr>
                        <a:t> </a:t>
                      </a:r>
                      <a:endParaRPr lang="zh-CN" altLang="en-US" sz="2800" b="0">
                        <a:latin typeface="Calibri Light" charset="0"/>
                        <a:ea typeface="Calibri Light" charset="0"/>
                        <a:cs typeface="Calibri Light"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tr>
              <a:tr h="750570">
                <a:tc>
                  <a:txBody>
                    <a:bodyPr/>
                    <a:lstStyle/>
                    <a:p>
                      <a:pPr indent="0" algn="ctr">
                        <a:buNone/>
                      </a:pPr>
                      <a:r>
                        <a:rPr lang="en-US" altLang="zh-CN" sz="2800" b="0">
                          <a:latin typeface="Calibri Light" charset="0"/>
                          <a:cs typeface="Calibri Light" charset="0"/>
                        </a:rPr>
                        <a:t>de</a:t>
                      </a:r>
                      <a:endParaRPr lang="en-US" altLang="zh-CN" sz="2800" b="0">
                        <a:latin typeface="Calibri Light" charset="0"/>
                        <a:ea typeface="Calibri Light" charset="0"/>
                        <a:cs typeface="Calibri Light" charset="0"/>
                      </a:endParaRPr>
                    </a:p>
                  </a:txBody>
                  <a:tcPr marL="0" marR="0" marT="0" marB="1">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gridSpan="2">
                  <a:txBody>
                    <a:bodyPr/>
                    <a:lstStyle/>
                    <a:p>
                      <a:pPr indent="0" algn="ctr">
                        <a:buNone/>
                      </a:pPr>
                      <a:r>
                        <a:rPr lang="en-US" altLang="zh-CN" sz="2800" b="0">
                          <a:latin typeface="Calibri Light" charset="0"/>
                          <a:cs typeface="Calibri Light" charset="0"/>
                        </a:rPr>
                        <a:t>l’</a:t>
                      </a:r>
                      <a:endParaRPr lang="en-US" altLang="zh-CN" sz="2800" b="0">
                        <a:latin typeface="Calibri Light" charset="0"/>
                        <a:ea typeface="Calibri Light" charset="0"/>
                        <a:cs typeface="Calibri Light" charset="0"/>
                      </a:endParaRPr>
                    </a:p>
                  </a:txBody>
                  <a:tcPr marL="0" marR="0" marT="0" marB="1">
                    <a:lnL w="1905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tc gridSpan="3">
                  <a:txBody>
                    <a:bodyPr/>
                    <a:lstStyle/>
                    <a:p>
                      <a:pPr indent="0" algn="ctr">
                        <a:buNone/>
                      </a:pPr>
                      <a:r>
                        <a:rPr lang="en-US" altLang="zh-CN" sz="2800" b="1">
                          <a:solidFill>
                            <a:srgbClr val="FF0000"/>
                          </a:solidFill>
                          <a:latin typeface="Calibri Light" charset="0"/>
                          <a:cs typeface="Calibri Light" charset="0"/>
                        </a:rPr>
                        <a:t>de l’</a:t>
                      </a:r>
                      <a:endParaRPr lang="en-US" altLang="zh-CN" sz="2800" b="1">
                        <a:solidFill>
                          <a:srgbClr val="FF0000"/>
                        </a:solidFill>
                        <a:latin typeface="Calibri Light" charset="0"/>
                        <a:ea typeface="Calibri Light" charset="0"/>
                        <a:cs typeface="Calibri Light" charset="0"/>
                      </a:endParaRPr>
                    </a:p>
                  </a:txBody>
                  <a:tcPr marL="0" marR="0" marT="0" marB="1">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9050" cap="flat" cmpd="sng" algn="ctr">
                      <a:solidFill>
                        <a:srgbClr val="000000"/>
                      </a:solidFill>
                      <a:prstDash val="solid"/>
                      <a:roun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99"/>
                    </a:solidFill>
                  </a:tcPr>
                </a:tc>
                <a:tc hMerge="1">
                  <a:tcPr/>
                </a:tc>
                <a:tc hMerge="1">
                  <a:tcPr>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tc gridSpan="2">
                  <a:txBody>
                    <a:bodyPr/>
                    <a:lstStyle/>
                    <a:p>
                      <a:pPr indent="0">
                        <a:buNone/>
                      </a:pPr>
                      <a:r>
                        <a:rPr lang="en-US" altLang="zh-CN" sz="2800" b="0" dirty="0" err="1">
                          <a:latin typeface="Calibri Light" charset="0"/>
                          <a:cs typeface="Calibri Light" charset="0"/>
                        </a:rPr>
                        <a:t>C’est</a:t>
                      </a:r>
                      <a:r>
                        <a:rPr lang="en-US" altLang="zh-CN" sz="2800" b="0" dirty="0">
                          <a:latin typeface="Calibri Light" charset="0"/>
                          <a:cs typeface="Calibri Light" charset="0"/>
                        </a:rPr>
                        <a:t> le </a:t>
                      </a:r>
                      <a:r>
                        <a:rPr lang="en-US" altLang="zh-CN" sz="2800" b="0" dirty="0" err="1">
                          <a:latin typeface="Calibri Light" charset="0"/>
                          <a:cs typeface="Calibri Light" charset="0"/>
                        </a:rPr>
                        <a:t>directeur</a:t>
                      </a:r>
                      <a:r>
                        <a:rPr lang="en-US" altLang="zh-CN" sz="2800" b="0" dirty="0">
                          <a:latin typeface="Calibri Light" charset="0"/>
                          <a:cs typeface="Calibri Light" charset="0"/>
                        </a:rPr>
                        <a:t> </a:t>
                      </a:r>
                      <a:r>
                        <a:rPr lang="en-US" altLang="zh-CN" sz="2800" b="1" dirty="0">
                          <a:latin typeface="Calibri Light" charset="0"/>
                          <a:cs typeface="Calibri Light" charset="0"/>
                        </a:rPr>
                        <a:t>de </a:t>
                      </a:r>
                      <a:r>
                        <a:rPr lang="en-US" altLang="zh-CN" sz="2800" b="1" dirty="0" err="1">
                          <a:latin typeface="Calibri Light" charset="0"/>
                          <a:cs typeface="Calibri Light" charset="0"/>
                        </a:rPr>
                        <a:t>l</a:t>
                      </a:r>
                      <a:r>
                        <a:rPr lang="en-US" altLang="zh-CN" sz="2800" b="0" dirty="0" err="1">
                          <a:latin typeface="Calibri Light" charset="0"/>
                          <a:cs typeface="Calibri Light" charset="0"/>
                        </a:rPr>
                        <a:t>’hôtel</a:t>
                      </a:r>
                      <a:r>
                        <a:rPr lang="en-US" altLang="zh-CN" sz="2800" b="0" dirty="0">
                          <a:latin typeface="Calibri Light" charset="0"/>
                          <a:cs typeface="Calibri Light" charset="0"/>
                        </a:rPr>
                        <a:t>. ( l’ = le )</a:t>
                      </a:r>
                      <a:r>
                        <a:rPr lang="en-US" altLang="zh-CN" sz="2800" b="0" dirty="0">
                          <a:latin typeface="宋体" panose="02010600030101010101" pitchFamily="2" charset="-122"/>
                          <a:ea typeface="宋体" panose="02010600030101010101" pitchFamily="2" charset="-122"/>
                          <a:cs typeface="宋体" panose="02010600030101010101" pitchFamily="2" charset="-122"/>
                        </a:rPr>
                        <a:t>  </a:t>
                      </a:r>
                      <a:endParaRPr lang="en-US" altLang="zh-CN" sz="2800" b="0" dirty="0">
                        <a:latin typeface="宋体" panose="02010600030101010101" pitchFamily="2" charset="-122"/>
                        <a:ea typeface="宋体" panose="02010600030101010101" pitchFamily="2" charset="-122"/>
                        <a:cs typeface="宋体" panose="02010600030101010101" pitchFamily="2" charset="-122"/>
                      </a:endParaRPr>
                    </a:p>
                    <a:p>
                      <a:pPr indent="0">
                        <a:buNone/>
                      </a:pPr>
                      <a:r>
                        <a:rPr lang="en-US" altLang="zh-CN" sz="2800" b="0" dirty="0" err="1">
                          <a:latin typeface="Calibri Light" charset="0"/>
                          <a:cs typeface="Calibri Light" charset="0"/>
                        </a:rPr>
                        <a:t>C’est</a:t>
                      </a:r>
                      <a:r>
                        <a:rPr lang="en-US" altLang="zh-CN" sz="2800" b="0" dirty="0">
                          <a:latin typeface="Calibri Light" charset="0"/>
                          <a:cs typeface="Calibri Light" charset="0"/>
                        </a:rPr>
                        <a:t> le </a:t>
                      </a:r>
                      <a:r>
                        <a:rPr lang="en-US" altLang="zh-CN" sz="2800" b="0" dirty="0" err="1">
                          <a:latin typeface="Calibri Light" charset="0"/>
                          <a:cs typeface="Calibri Light" charset="0"/>
                        </a:rPr>
                        <a:t>directeur</a:t>
                      </a:r>
                      <a:r>
                        <a:rPr lang="en-US" altLang="zh-CN" sz="2800" b="0" dirty="0">
                          <a:latin typeface="Calibri Light" charset="0"/>
                          <a:cs typeface="Calibri Light" charset="0"/>
                        </a:rPr>
                        <a:t> </a:t>
                      </a:r>
                      <a:r>
                        <a:rPr lang="en-US" altLang="zh-CN" sz="2800" b="1" dirty="0">
                          <a:latin typeface="Calibri Light" charset="0"/>
                          <a:cs typeface="Calibri Light" charset="0"/>
                        </a:rPr>
                        <a:t>de </a:t>
                      </a:r>
                      <a:r>
                        <a:rPr lang="en-US" altLang="zh-CN" sz="2800" b="1" dirty="0" err="1">
                          <a:latin typeface="Calibri Light" charset="0"/>
                          <a:cs typeface="Calibri Light" charset="0"/>
                        </a:rPr>
                        <a:t>l</a:t>
                      </a:r>
                      <a:r>
                        <a:rPr lang="en-US" altLang="zh-CN" sz="2800" b="0" dirty="0" err="1">
                          <a:latin typeface="Calibri Light" charset="0"/>
                          <a:cs typeface="Calibri Light" charset="0"/>
                        </a:rPr>
                        <a:t>’école</a:t>
                      </a:r>
                      <a:r>
                        <a:rPr lang="en-US" altLang="zh-CN" sz="2800" b="0" dirty="0">
                          <a:latin typeface="Calibri Light" charset="0"/>
                          <a:cs typeface="Calibri Light" charset="0"/>
                        </a:rPr>
                        <a:t>. ( l’ = la )</a:t>
                      </a:r>
                      <a:r>
                        <a:rPr lang="en-US" altLang="zh-CN" sz="2800" b="0" dirty="0">
                          <a:latin typeface="宋体" panose="02010600030101010101" pitchFamily="2" charset="-122"/>
                          <a:ea typeface="宋体" panose="02010600030101010101" pitchFamily="2" charset="-122"/>
                          <a:cs typeface="宋体" panose="02010600030101010101" pitchFamily="2" charset="-122"/>
                        </a:rPr>
                        <a:t>  </a:t>
                      </a:r>
                      <a:endParaRPr lang="zh-CN" altLang="en-US" sz="2800" b="0" dirty="0">
                        <a:latin typeface="Calibri Light" charset="0"/>
                        <a:ea typeface="Calibri Light" charset="0"/>
                        <a:cs typeface="Calibri Light"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20160109173654536"/>
          <p:cNvPicPr>
            <a:picLocks noGrp="1" noChangeAspect="1"/>
          </p:cNvPicPr>
          <p:nvPr>
            <p:ph idx="1"/>
          </p:nvPr>
        </p:nvPicPr>
        <p:blipFill>
          <a:blip r:embed="rId1"/>
          <a:stretch>
            <a:fillRect/>
          </a:stretch>
        </p:blipFill>
        <p:spPr>
          <a:xfrm>
            <a:off x="1489710" y="845185"/>
            <a:ext cx="9197340" cy="533209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liTGSx0T8Kcs"/>
          <p:cNvPicPr>
            <a:picLocks noGrp="1" noChangeAspect="1"/>
          </p:cNvPicPr>
          <p:nvPr>
            <p:ph idx="1"/>
          </p:nvPr>
        </p:nvPicPr>
        <p:blipFill>
          <a:blip r:embed="rId1"/>
          <a:stretch>
            <a:fillRect/>
          </a:stretch>
        </p:blipFill>
        <p:spPr>
          <a:xfrm>
            <a:off x="2915285" y="196850"/>
            <a:ext cx="6559550" cy="655955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201409151410755687407683"/>
          <p:cNvPicPr>
            <a:picLocks noGrp="1" noChangeAspect="1"/>
          </p:cNvPicPr>
          <p:nvPr>
            <p:ph idx="1"/>
          </p:nvPr>
        </p:nvPicPr>
        <p:blipFill>
          <a:blip r:embed="rId1"/>
          <a:stretch>
            <a:fillRect/>
          </a:stretch>
        </p:blipFill>
        <p:spPr>
          <a:xfrm>
            <a:off x="1706880" y="1075055"/>
            <a:ext cx="8152765" cy="54356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b660a1dd15f8"/>
          <p:cNvPicPr>
            <a:picLocks noGrp="1" noChangeAspect="1"/>
          </p:cNvPicPr>
          <p:nvPr>
            <p:ph idx="1"/>
          </p:nvPr>
        </p:nvPicPr>
        <p:blipFill>
          <a:blip r:embed="rId1"/>
          <a:stretch>
            <a:fillRect/>
          </a:stretch>
        </p:blipFill>
        <p:spPr>
          <a:xfrm>
            <a:off x="1377315" y="579120"/>
            <a:ext cx="8837295" cy="570039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t01d0658bf80e1c4eb8"/>
          <p:cNvPicPr>
            <a:picLocks noGrp="1" noChangeAspect="1"/>
          </p:cNvPicPr>
          <p:nvPr>
            <p:ph idx="1"/>
          </p:nvPr>
        </p:nvPicPr>
        <p:blipFill>
          <a:blip r:embed="rId1"/>
          <a:stretch>
            <a:fillRect/>
          </a:stretch>
        </p:blipFill>
        <p:spPr>
          <a:xfrm>
            <a:off x="1124585" y="473075"/>
            <a:ext cx="9610725" cy="595884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20150315104807_NhBzS.thumb.700_0"/>
          <p:cNvPicPr>
            <a:picLocks noGrp="1" noChangeAspect="1"/>
          </p:cNvPicPr>
          <p:nvPr>
            <p:ph idx="1"/>
          </p:nvPr>
        </p:nvPicPr>
        <p:blipFill>
          <a:blip r:embed="rId1"/>
          <a:stretch>
            <a:fillRect/>
          </a:stretch>
        </p:blipFill>
        <p:spPr>
          <a:xfrm>
            <a:off x="1294765" y="801370"/>
            <a:ext cx="9384030" cy="525526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t019bea9ab2201564f0"/>
          <p:cNvPicPr>
            <a:picLocks noGrp="1" noChangeAspect="1"/>
          </p:cNvPicPr>
          <p:nvPr>
            <p:ph idx="1"/>
          </p:nvPr>
        </p:nvPicPr>
        <p:blipFill>
          <a:blip r:embed="rId1"/>
          <a:stretch>
            <a:fillRect/>
          </a:stretch>
        </p:blipFill>
        <p:spPr>
          <a:xfrm>
            <a:off x="3243580" y="365125"/>
            <a:ext cx="5704840" cy="593661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t01dabfe7ddfd4565ab"/>
          <p:cNvPicPr>
            <a:picLocks noGrp="1" noChangeAspect="1"/>
          </p:cNvPicPr>
          <p:nvPr>
            <p:ph idx="1"/>
          </p:nvPr>
        </p:nvPicPr>
        <p:blipFill>
          <a:blip r:embed="rId1"/>
          <a:stretch>
            <a:fillRect/>
          </a:stretch>
        </p:blipFill>
        <p:spPr>
          <a:xfrm>
            <a:off x="1819275" y="344170"/>
            <a:ext cx="8161020" cy="577088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a:solidFill>
                  <a:srgbClr val="C00000"/>
                </a:solidFill>
              </a:rPr>
              <a:t>疑问形容词 quel （</a:t>
            </a:r>
            <a:r>
              <a:rPr lang="en-US" altLang="zh-CN" sz="4000" b="1">
                <a:solidFill>
                  <a:srgbClr val="C00000"/>
                </a:solidFill>
              </a:rPr>
              <a:t>q</a:t>
            </a:r>
            <a:r>
              <a:rPr lang="zh-CN" altLang="en-US" sz="4000" b="1">
                <a:solidFill>
                  <a:srgbClr val="C00000"/>
                </a:solidFill>
              </a:rPr>
              <a:t>uel, adjectif interrogatif）</a:t>
            </a:r>
            <a:endParaRPr lang="zh-CN" altLang="en-US" sz="4000" b="1">
              <a:solidFill>
                <a:srgbClr val="C00000"/>
              </a:solidFill>
            </a:endParaRPr>
          </a:p>
        </p:txBody>
      </p:sp>
      <p:sp>
        <p:nvSpPr>
          <p:cNvPr id="3" name="内容占位符 2"/>
          <p:cNvSpPr>
            <a:spLocks noGrp="1"/>
          </p:cNvSpPr>
          <p:nvPr>
            <p:ph idx="1"/>
          </p:nvPr>
        </p:nvSpPr>
        <p:spPr/>
        <p:txBody>
          <a:bodyPr/>
          <a:lstStyle/>
          <a:p>
            <a:endParaRPr lang="zh-CN" altLang="en-US"/>
          </a:p>
        </p:txBody>
      </p:sp>
      <p:graphicFrame>
        <p:nvGraphicFramePr>
          <p:cNvPr id="4" name="表格 -1"/>
          <p:cNvGraphicFramePr/>
          <p:nvPr/>
        </p:nvGraphicFramePr>
        <p:xfrm>
          <a:off x="1362710" y="2447290"/>
          <a:ext cx="9268460" cy="2819400"/>
        </p:xfrm>
        <a:graphic>
          <a:graphicData uri="http://schemas.openxmlformats.org/drawingml/2006/table">
            <a:tbl>
              <a:tblPr firstRow="1" bandRow="1">
                <a:tableStyleId>{5940675A-B579-460E-94D1-54222C63F5DA}</a:tableStyleId>
              </a:tblPr>
              <a:tblGrid>
                <a:gridCol w="2485390"/>
                <a:gridCol w="2089150"/>
                <a:gridCol w="2355215"/>
                <a:gridCol w="2338705"/>
              </a:tblGrid>
              <a:tr h="746760">
                <a:tc gridSpan="2">
                  <a:txBody>
                    <a:bodyPr/>
                    <a:lstStyle/>
                    <a:p>
                      <a:pPr indent="0" algn="ctr">
                        <a:buNone/>
                      </a:pPr>
                      <a:r>
                        <a:rPr lang="zh-CN" altLang="en-US" sz="3200" b="1">
                          <a:solidFill>
                            <a:srgbClr val="FFFFFF"/>
                          </a:solidFill>
                          <a:latin typeface="宋体" panose="02010600030101010101" pitchFamily="2" charset="-122"/>
                          <a:ea typeface="宋体" panose="02010600030101010101" pitchFamily="2" charset="-122"/>
                          <a:cs typeface="宋体" panose="02010600030101010101" pitchFamily="2" charset="-122"/>
                        </a:rPr>
                        <a:t>单  数</a:t>
                      </a:r>
                      <a:endParaRPr lang="zh-CN" altLang="en-US" sz="3200" b="1">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993300"/>
                    </a:solid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2">
                  <a:txBody>
                    <a:bodyPr/>
                    <a:lstStyle/>
                    <a:p>
                      <a:pPr indent="0" algn="ctr">
                        <a:buNone/>
                      </a:pPr>
                      <a:r>
                        <a:rPr lang="zh-CN" altLang="en-US" sz="3200" b="1">
                          <a:solidFill>
                            <a:srgbClr val="FFFFFF"/>
                          </a:solidFill>
                          <a:latin typeface="宋体" panose="02010600030101010101" pitchFamily="2" charset="-122"/>
                          <a:ea typeface="宋体" panose="02010600030101010101" pitchFamily="2" charset="-122"/>
                          <a:cs typeface="宋体" panose="02010600030101010101" pitchFamily="2" charset="-122"/>
                        </a:rPr>
                        <a:t>复  数</a:t>
                      </a:r>
                      <a:endParaRPr lang="zh-CN" altLang="en-US" sz="3200" b="1">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993300"/>
                    </a:solidFill>
                  </a:tcPr>
                </a:tc>
                <a:tc hMerge="1">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036320">
                <a:tc>
                  <a:txBody>
                    <a:bodyPr/>
                    <a:lstStyle/>
                    <a:p>
                      <a:pPr indent="0" algn="ctr">
                        <a:buNone/>
                      </a:pPr>
                      <a:r>
                        <a:rPr lang="zh-CN" altLang="en-US" sz="3200" b="1">
                          <a:latin typeface="Palatino Linotype" panose="02040502050505030304" charset="0"/>
                          <a:ea typeface="华文仿宋" panose="02010600040101010101" charset="-122"/>
                          <a:cs typeface="宋体" panose="02010600030101010101" pitchFamily="2" charset="-122"/>
                        </a:rPr>
                        <a:t>阳   性</a:t>
                      </a:r>
                      <a:endParaRPr lang="zh-CN" altLang="en-US" sz="3200" b="1">
                        <a:latin typeface="Palatino Linotype" panose="02040502050505030304" charset="0"/>
                        <a:ea typeface="华文仿宋" panose="02010600040101010101" charset="-122"/>
                        <a:cs typeface="宋体" panose="02010600030101010101" pitchFamily="2" charset="-122"/>
                      </a:endParaRPr>
                    </a:p>
                    <a:p>
                      <a:pPr indent="0" algn="ctr">
                        <a:buNone/>
                      </a:pPr>
                      <a:r>
                        <a:rPr lang="en-US" altLang="zh-CN" sz="3200" b="1">
                          <a:latin typeface="Palatino Linotype" panose="02040502050505030304" charset="0"/>
                          <a:ea typeface="华文仿宋" panose="02010600040101010101" charset="-122"/>
                          <a:cs typeface="宋体" panose="02010600030101010101" pitchFamily="2" charset="-122"/>
                        </a:rPr>
                        <a:t>masculin</a:t>
                      </a:r>
                      <a:endParaRPr lang="en-US" altLang="zh-CN" sz="3200" b="1">
                        <a:latin typeface="Palatino Linotype" panose="02040502050505030304" charset="0"/>
                        <a:ea typeface="华文仿宋" panose="02010600040101010101"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C00"/>
                    </a:solidFill>
                  </a:tcPr>
                </a:tc>
                <a:tc>
                  <a:txBody>
                    <a:bodyPr/>
                    <a:lstStyle/>
                    <a:p>
                      <a:pPr indent="0" algn="ctr">
                        <a:buNone/>
                      </a:pPr>
                      <a:r>
                        <a:rPr lang="zh-CN" altLang="en-US" sz="3200" b="1">
                          <a:latin typeface="Palatino Linotype" panose="02040502050505030304" charset="0"/>
                          <a:ea typeface="华文仿宋" panose="02010600040101010101" charset="-122"/>
                          <a:cs typeface="宋体" panose="02010600030101010101" pitchFamily="2" charset="-122"/>
                        </a:rPr>
                        <a:t>阴   性</a:t>
                      </a:r>
                      <a:endParaRPr lang="zh-CN" altLang="en-US" sz="3200" b="1">
                        <a:latin typeface="Palatino Linotype" panose="02040502050505030304" charset="0"/>
                        <a:ea typeface="华文仿宋" panose="02010600040101010101" charset="-122"/>
                        <a:cs typeface="宋体" panose="02010600030101010101" pitchFamily="2" charset="-122"/>
                      </a:endParaRPr>
                    </a:p>
                    <a:p>
                      <a:pPr indent="0" algn="ctr">
                        <a:buNone/>
                      </a:pPr>
                      <a:r>
                        <a:rPr lang="en-US" altLang="zh-CN" sz="3200" b="1">
                          <a:latin typeface="Palatino Linotype" panose="02040502050505030304" charset="0"/>
                          <a:ea typeface="华文仿宋" panose="02010600040101010101" charset="-122"/>
                          <a:cs typeface="宋体" panose="02010600030101010101" pitchFamily="2" charset="-122"/>
                        </a:rPr>
                        <a:t>féminin</a:t>
                      </a:r>
                      <a:endParaRPr lang="en-US" altLang="zh-CN" sz="3200" b="1">
                        <a:latin typeface="Palatino Linotype" panose="02040502050505030304" charset="0"/>
                        <a:ea typeface="华文仿宋" panose="02010600040101010101"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C00"/>
                    </a:solidFill>
                  </a:tcPr>
                </a:tc>
                <a:tc>
                  <a:txBody>
                    <a:bodyPr/>
                    <a:lstStyle/>
                    <a:p>
                      <a:pPr indent="0">
                        <a:buNone/>
                      </a:pPr>
                      <a:r>
                        <a:rPr lang="en-US" altLang="zh-CN" sz="3200" b="1">
                          <a:latin typeface="Palatino Linotype" panose="02040502050505030304" charset="0"/>
                          <a:ea typeface="华文仿宋" panose="02010600040101010101" charset="-122"/>
                          <a:cs typeface="宋体" panose="02010600030101010101" pitchFamily="2" charset="-122"/>
                        </a:rPr>
                        <a:t>  </a:t>
                      </a:r>
                      <a:r>
                        <a:rPr lang="zh-CN" altLang="en-US" sz="3200" b="1">
                          <a:latin typeface="Palatino Linotype" panose="02040502050505030304" charset="0"/>
                          <a:ea typeface="华文仿宋" panose="02010600040101010101" charset="-122"/>
                          <a:cs typeface="宋体" panose="02010600030101010101" pitchFamily="2" charset="-122"/>
                        </a:rPr>
                        <a:t>阳   性</a:t>
                      </a:r>
                      <a:endParaRPr lang="zh-CN" altLang="en-US" sz="3200" b="1">
                        <a:latin typeface="Palatino Linotype" panose="02040502050505030304" charset="0"/>
                        <a:ea typeface="华文仿宋" panose="02010600040101010101" charset="-122"/>
                        <a:cs typeface="宋体" panose="02010600030101010101" pitchFamily="2" charset="-122"/>
                      </a:endParaRPr>
                    </a:p>
                    <a:p>
                      <a:pPr indent="0">
                        <a:buNone/>
                      </a:pPr>
                      <a:r>
                        <a:rPr lang="en-US" altLang="zh-CN" sz="3200" b="1">
                          <a:latin typeface="Palatino Linotype" panose="02040502050505030304" charset="0"/>
                          <a:ea typeface="华文仿宋" panose="02010600040101010101" charset="-122"/>
                          <a:cs typeface="宋体" panose="02010600030101010101" pitchFamily="2" charset="-122"/>
                          <a:sym typeface="+mn-ea"/>
                        </a:rPr>
                        <a:t>  masculin</a:t>
                      </a:r>
                      <a:endParaRPr lang="zh-CN" altLang="en-US" sz="3200" b="1">
                        <a:latin typeface="Palatino Linotype" panose="02040502050505030304" charset="0"/>
                        <a:ea typeface="华文仿宋" panose="02010600040101010101"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C00"/>
                    </a:solidFill>
                  </a:tcPr>
                </a:tc>
                <a:tc>
                  <a:txBody>
                    <a:bodyPr/>
                    <a:lstStyle/>
                    <a:p>
                      <a:pPr indent="0">
                        <a:buNone/>
                      </a:pPr>
                      <a:r>
                        <a:rPr lang="en-US" altLang="zh-CN" sz="3200" b="1">
                          <a:latin typeface="Palatino Linotype" panose="02040502050505030304" charset="0"/>
                          <a:ea typeface="华文仿宋" panose="02010600040101010101" charset="-122"/>
                          <a:cs typeface="宋体" panose="02010600030101010101" pitchFamily="2" charset="-122"/>
                        </a:rPr>
                        <a:t> </a:t>
                      </a:r>
                      <a:r>
                        <a:rPr lang="zh-CN" altLang="en-US" sz="3200" b="1">
                          <a:latin typeface="Palatino Linotype" panose="02040502050505030304" charset="0"/>
                          <a:ea typeface="华文仿宋" panose="02010600040101010101" charset="-122"/>
                          <a:cs typeface="宋体" panose="02010600030101010101" pitchFamily="2" charset="-122"/>
                        </a:rPr>
                        <a:t>阴   性</a:t>
                      </a:r>
                      <a:endParaRPr lang="zh-CN" altLang="en-US" sz="3200" b="1">
                        <a:latin typeface="Palatino Linotype" panose="02040502050505030304" charset="0"/>
                        <a:ea typeface="华文仿宋" panose="02010600040101010101" charset="-122"/>
                        <a:cs typeface="宋体" panose="02010600030101010101" pitchFamily="2" charset="-122"/>
                      </a:endParaRPr>
                    </a:p>
                    <a:p>
                      <a:pPr indent="0">
                        <a:buNone/>
                      </a:pPr>
                      <a:r>
                        <a:rPr lang="en-US" altLang="zh-CN" sz="3200" b="1">
                          <a:latin typeface="Palatino Linotype" panose="02040502050505030304" charset="0"/>
                          <a:ea typeface="华文仿宋" panose="02010600040101010101" charset="-122"/>
                          <a:cs typeface="宋体" panose="02010600030101010101" pitchFamily="2" charset="-122"/>
                          <a:sym typeface="+mn-ea"/>
                        </a:rPr>
                        <a:t> féminin</a:t>
                      </a:r>
                      <a:endParaRPr lang="zh-CN" altLang="en-US" sz="3200" b="1">
                        <a:latin typeface="Palatino Linotype" panose="02040502050505030304" charset="0"/>
                        <a:ea typeface="华文仿宋" panose="02010600040101010101"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C00"/>
                    </a:solidFill>
                  </a:tcPr>
                </a:tc>
              </a:tr>
              <a:tr h="1036320">
                <a:tc>
                  <a:txBody>
                    <a:bodyPr/>
                    <a:lstStyle/>
                    <a:p>
                      <a:pPr indent="0">
                        <a:buNone/>
                      </a:pPr>
                      <a:r>
                        <a:rPr lang="en-US" altLang="zh-CN" sz="3600" b="1">
                          <a:solidFill>
                            <a:srgbClr val="000000"/>
                          </a:solidFill>
                          <a:latin typeface="Calibri Light" charset="0"/>
                          <a:cs typeface="Calibri Light" charset="0"/>
                        </a:rPr>
                        <a:t>     quel </a:t>
                      </a:r>
                      <a:endParaRPr lang="en-US" altLang="zh-CN" sz="3600" b="1">
                        <a:solidFill>
                          <a:srgbClr val="000000"/>
                        </a:solidFill>
                        <a:latin typeface="Calibri Light" charset="0"/>
                        <a:ea typeface="Calibri Light" charset="0"/>
                        <a:cs typeface="Calibri Light"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3600" b="1">
                          <a:solidFill>
                            <a:srgbClr val="000000"/>
                          </a:solidFill>
                          <a:latin typeface="Calibri Light" charset="0"/>
                          <a:cs typeface="Calibri Light" charset="0"/>
                        </a:rPr>
                        <a:t>   quelle</a:t>
                      </a:r>
                      <a:endParaRPr lang="en-US" altLang="zh-CN" sz="3600" b="1">
                        <a:solidFill>
                          <a:srgbClr val="000000"/>
                        </a:solidFill>
                        <a:latin typeface="Calibri Light" charset="0"/>
                        <a:ea typeface="Calibri Light" charset="0"/>
                        <a:cs typeface="Calibri Light"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3600" b="1">
                          <a:solidFill>
                            <a:srgbClr val="000000"/>
                          </a:solidFill>
                          <a:latin typeface="Calibri Light" charset="0"/>
                          <a:cs typeface="Calibri Light" charset="0"/>
                        </a:rPr>
                        <a:t>    quels</a:t>
                      </a:r>
                      <a:endParaRPr lang="en-US" altLang="zh-CN" sz="3600" b="1">
                        <a:solidFill>
                          <a:srgbClr val="000000"/>
                        </a:solidFill>
                        <a:latin typeface="Calibri Light" charset="0"/>
                        <a:ea typeface="Calibri Light" charset="0"/>
                        <a:cs typeface="Calibri Light"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3600" b="1">
                          <a:solidFill>
                            <a:srgbClr val="000000"/>
                          </a:solidFill>
                          <a:latin typeface="Calibri Light" charset="0"/>
                          <a:cs typeface="Calibri Light" charset="0"/>
                        </a:rPr>
                        <a:t>   quelles</a:t>
                      </a:r>
                      <a:endParaRPr lang="en-US" altLang="zh-CN" sz="3600" b="1">
                        <a:solidFill>
                          <a:srgbClr val="000000"/>
                        </a:solidFill>
                        <a:latin typeface="Calibri Light" charset="0"/>
                        <a:ea typeface="Calibri Light" charset="0"/>
                        <a:cs typeface="Calibri Light"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63445" y="365125"/>
            <a:ext cx="9190355" cy="1325880"/>
          </a:xfrm>
        </p:spPr>
        <p:txBody>
          <a:bodyPr/>
          <a:lstStyle/>
          <a:p>
            <a:r>
              <a:rPr lang="zh-CN" altLang="en-US" sz="4000" b="1">
                <a:solidFill>
                  <a:srgbClr val="C00000"/>
                </a:solidFill>
              </a:rPr>
              <a:t>钟点表达法</a:t>
            </a:r>
            <a:endParaRPr lang="zh-CN" altLang="en-US" sz="4000" b="1">
              <a:solidFill>
                <a:srgbClr val="C00000"/>
              </a:solidFill>
            </a:endParaRPr>
          </a:p>
        </p:txBody>
      </p:sp>
      <p:sp>
        <p:nvSpPr>
          <p:cNvPr id="3" name="内容占位符 2"/>
          <p:cNvSpPr>
            <a:spLocks noGrp="1"/>
          </p:cNvSpPr>
          <p:nvPr>
            <p:ph idx="1"/>
          </p:nvPr>
        </p:nvSpPr>
        <p:spPr>
          <a:xfrm>
            <a:off x="2407920" y="1691005"/>
            <a:ext cx="8945880" cy="4778375"/>
          </a:xfrm>
        </p:spPr>
        <p:txBody>
          <a:bodyPr/>
          <a:lstStyle/>
          <a:p>
            <a:pPr marL="0" indent="0">
              <a:buNone/>
            </a:pPr>
            <a:r>
              <a:rPr lang="en-US" altLang="zh-CN" sz="3600" b="1">
                <a:solidFill>
                  <a:schemeClr val="accent5"/>
                </a:solidFill>
              </a:rPr>
              <a:t>1. </a:t>
            </a:r>
            <a:r>
              <a:rPr lang="zh-CN" altLang="en-US" sz="3600" b="1">
                <a:solidFill>
                  <a:schemeClr val="accent5"/>
                </a:solidFill>
              </a:rPr>
              <a:t>表示钟点用无人称短语</a:t>
            </a:r>
            <a:r>
              <a:rPr lang="zh-CN" altLang="en-US" sz="3600"/>
              <a:t> </a:t>
            </a:r>
            <a:r>
              <a:rPr lang="en-US" altLang="zh-CN" sz="3600">
                <a:solidFill>
                  <a:srgbClr val="C00000"/>
                </a:solidFill>
              </a:rPr>
              <a:t>il est....</a:t>
            </a:r>
            <a:endParaRPr lang="en-US" altLang="zh-CN" sz="3600">
              <a:solidFill>
                <a:srgbClr val="C00000"/>
              </a:solidFill>
            </a:endParaRPr>
          </a:p>
          <a:p>
            <a:pPr marL="0" indent="0">
              <a:buNone/>
            </a:pPr>
            <a:r>
              <a:rPr lang="en-US" altLang="zh-CN" sz="3600">
                <a:solidFill>
                  <a:srgbClr val="C00000"/>
                </a:solidFill>
              </a:rPr>
              <a:t> </a:t>
            </a:r>
            <a:r>
              <a:rPr lang="en-US" altLang="zh-CN" sz="3600">
                <a:solidFill>
                  <a:schemeClr val="tx1"/>
                </a:solidFill>
              </a:rPr>
              <a:t>Quelle heure est-il?    </a:t>
            </a:r>
            <a:r>
              <a:rPr lang="zh-CN" altLang="en-US" sz="3600">
                <a:solidFill>
                  <a:schemeClr val="tx1"/>
                </a:solidFill>
              </a:rPr>
              <a:t>几点了？</a:t>
            </a:r>
            <a:endParaRPr lang="zh-CN" altLang="en-US" sz="3600">
              <a:solidFill>
                <a:schemeClr val="tx1"/>
              </a:solidFill>
            </a:endParaRPr>
          </a:p>
          <a:p>
            <a:pPr marL="0" indent="0">
              <a:buNone/>
            </a:pPr>
            <a:r>
              <a:rPr lang="en-US" altLang="zh-CN" sz="3600">
                <a:solidFill>
                  <a:schemeClr val="tx1"/>
                </a:solidFill>
              </a:rPr>
              <a:t>Il est une heure.            </a:t>
            </a:r>
            <a:r>
              <a:rPr lang="zh-CN" altLang="en-US" sz="3600">
                <a:solidFill>
                  <a:schemeClr val="tx1"/>
                </a:solidFill>
              </a:rPr>
              <a:t>一点了</a:t>
            </a:r>
            <a:endParaRPr lang="zh-CN" altLang="en-US" sz="3600">
              <a:solidFill>
                <a:schemeClr val="tx1"/>
              </a:solidFill>
            </a:endParaRPr>
          </a:p>
          <a:p>
            <a:pPr marL="0" indent="0">
              <a:buNone/>
            </a:pPr>
            <a:r>
              <a:rPr lang="en-US" altLang="zh-CN" sz="3600">
                <a:solidFill>
                  <a:schemeClr val="tx1"/>
                </a:solidFill>
              </a:rPr>
              <a:t>Il est trois heure</a:t>
            </a:r>
            <a:r>
              <a:rPr lang="en-US" altLang="zh-CN" sz="3600">
                <a:solidFill>
                  <a:srgbClr val="C00000"/>
                </a:solidFill>
              </a:rPr>
              <a:t>s</a:t>
            </a:r>
            <a:r>
              <a:rPr lang="en-US" altLang="zh-CN" sz="3600">
                <a:solidFill>
                  <a:schemeClr val="tx1"/>
                </a:solidFill>
              </a:rPr>
              <a:t>.         </a:t>
            </a:r>
            <a:r>
              <a:rPr lang="zh-CN" altLang="en-US" sz="3600">
                <a:solidFill>
                  <a:schemeClr val="tx1"/>
                </a:solidFill>
              </a:rPr>
              <a:t>三点了</a:t>
            </a:r>
            <a:endParaRPr lang="zh-CN" altLang="en-US" sz="3600">
              <a:solidFill>
                <a:schemeClr val="tx1"/>
              </a:solidFill>
            </a:endParaRPr>
          </a:p>
          <a:p>
            <a:pPr marL="0" indent="0">
              <a:buNone/>
            </a:pPr>
            <a:r>
              <a:rPr lang="en-US" altLang="zh-CN" sz="3600">
                <a:solidFill>
                  <a:schemeClr val="tx1"/>
                </a:solidFill>
              </a:rPr>
              <a:t>Il est midi.                       </a:t>
            </a:r>
            <a:r>
              <a:rPr lang="zh-CN" altLang="en-US" sz="3600">
                <a:solidFill>
                  <a:schemeClr val="tx1"/>
                </a:solidFill>
              </a:rPr>
              <a:t>中午</a:t>
            </a:r>
            <a:endParaRPr lang="zh-CN" altLang="en-US" sz="3600">
              <a:solidFill>
                <a:schemeClr val="tx1"/>
              </a:solidFill>
            </a:endParaRPr>
          </a:p>
          <a:p>
            <a:pPr marL="0" indent="0">
              <a:buNone/>
            </a:pPr>
            <a:r>
              <a:rPr lang="en-US" altLang="zh-CN" sz="3600">
                <a:sym typeface="+mn-ea"/>
              </a:rPr>
              <a:t>Il est minuit.                    </a:t>
            </a:r>
            <a:r>
              <a:rPr lang="zh-CN" altLang="en-US" sz="3600">
                <a:sym typeface="+mn-ea"/>
              </a:rPr>
              <a:t>半夜</a:t>
            </a:r>
            <a:endParaRPr lang="zh-CN" altLang="en-US" sz="3600">
              <a:sym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48139"/>
            <a:ext cx="10515600" cy="5328824"/>
          </a:xfrm>
        </p:spPr>
        <p:txBody>
          <a:bodyPr/>
          <a:lstStyle/>
          <a:p>
            <a:r>
              <a:rPr lang="zh-CN" altLang="zh-CN" sz="3600" b="1" dirty="0" smtClean="0">
                <a:solidFill>
                  <a:srgbClr val="C00000"/>
                </a:solidFill>
              </a:rPr>
              <a:t>最近将来时（</a:t>
            </a:r>
            <a:r>
              <a:rPr lang="fr-FR" altLang="zh-CN" sz="3600" b="1" dirty="0" smtClean="0">
                <a:solidFill>
                  <a:srgbClr val="C00000"/>
                </a:solidFill>
              </a:rPr>
              <a:t>le futur </a:t>
            </a:r>
            <a:r>
              <a:rPr lang="fr-CA" altLang="zh-CN" sz="3600" b="1" dirty="0" smtClean="0">
                <a:solidFill>
                  <a:srgbClr val="C00000"/>
                </a:solidFill>
              </a:rPr>
              <a:t>proche</a:t>
            </a:r>
            <a:r>
              <a:rPr lang="zh-CN" altLang="zh-CN" sz="3600" b="1" dirty="0" smtClean="0">
                <a:solidFill>
                  <a:srgbClr val="C00000"/>
                </a:solidFill>
              </a:rPr>
              <a:t>）</a:t>
            </a:r>
            <a:endParaRPr lang="zh-CN" altLang="zh-CN" sz="3600" b="1" dirty="0" smtClean="0">
              <a:solidFill>
                <a:srgbClr val="C00000"/>
              </a:solidFill>
            </a:endParaRPr>
          </a:p>
          <a:p>
            <a:pPr>
              <a:buNone/>
            </a:pPr>
            <a:r>
              <a:rPr lang="fr-FR" altLang="zh-CN" sz="3200" b="1" dirty="0" smtClean="0">
                <a:solidFill>
                  <a:schemeClr val="tx2"/>
                </a:solidFill>
              </a:rPr>
              <a:t> </a:t>
            </a:r>
            <a:r>
              <a:rPr lang="zh-CN" altLang="zh-CN" sz="3200" b="1" dirty="0" smtClean="0">
                <a:solidFill>
                  <a:srgbClr val="002060"/>
                </a:solidFill>
              </a:rPr>
              <a:t>最近将来时也称“现在最近将来时” （</a:t>
            </a:r>
            <a:r>
              <a:rPr lang="fr-FR" altLang="zh-CN" sz="3200" b="1" dirty="0" smtClean="0">
                <a:solidFill>
                  <a:srgbClr val="002060"/>
                </a:solidFill>
              </a:rPr>
              <a:t>le futur </a:t>
            </a:r>
            <a:r>
              <a:rPr lang="fr-CA" altLang="zh-CN" sz="3200" b="1" dirty="0" smtClean="0">
                <a:solidFill>
                  <a:srgbClr val="002060"/>
                </a:solidFill>
              </a:rPr>
              <a:t>proche ou le futur </a:t>
            </a:r>
            <a:r>
              <a:rPr lang="fr-FR" altLang="zh-CN" sz="3200" b="1" dirty="0" smtClean="0">
                <a:solidFill>
                  <a:srgbClr val="002060"/>
                </a:solidFill>
              </a:rPr>
              <a:t>immédiat </a:t>
            </a:r>
            <a:r>
              <a:rPr lang="fr-CA" altLang="zh-CN" sz="3200" b="1" dirty="0" smtClean="0">
                <a:solidFill>
                  <a:srgbClr val="002060"/>
                </a:solidFill>
              </a:rPr>
              <a:t>dans le présent</a:t>
            </a:r>
            <a:r>
              <a:rPr lang="zh-CN" altLang="zh-CN" sz="3200" b="1" dirty="0" smtClean="0">
                <a:solidFill>
                  <a:srgbClr val="002060"/>
                </a:solidFill>
              </a:rPr>
              <a:t>）。</a:t>
            </a:r>
            <a:endParaRPr lang="zh-CN" altLang="zh-CN" sz="3200" b="1" dirty="0" smtClean="0">
              <a:solidFill>
                <a:srgbClr val="002060"/>
              </a:solidFill>
            </a:endParaRPr>
          </a:p>
          <a:p>
            <a:pPr>
              <a:buNone/>
            </a:pPr>
            <a:r>
              <a:rPr lang="fr-FR" altLang="zh-CN" sz="3200" b="1" dirty="0" smtClean="0">
                <a:solidFill>
                  <a:srgbClr val="002060"/>
                </a:solidFill>
              </a:rPr>
              <a:t>1</a:t>
            </a:r>
            <a:r>
              <a:rPr lang="zh-CN" altLang="zh-CN" sz="3200" b="1" dirty="0" smtClean="0">
                <a:solidFill>
                  <a:srgbClr val="002060"/>
                </a:solidFill>
              </a:rPr>
              <a:t>）概念：用来表示就现在而言即将或马上要发生的动作。</a:t>
            </a:r>
            <a:endParaRPr lang="zh-CN" altLang="zh-CN" sz="3200" b="1" dirty="0" smtClean="0">
              <a:solidFill>
                <a:srgbClr val="002060"/>
              </a:solidFill>
            </a:endParaRPr>
          </a:p>
          <a:p>
            <a:pPr>
              <a:buNone/>
            </a:pPr>
            <a:r>
              <a:rPr lang="zh-CN" altLang="zh-CN" sz="3200" b="1" dirty="0" smtClean="0">
                <a:solidFill>
                  <a:srgbClr val="002060"/>
                </a:solidFill>
              </a:rPr>
              <a:t>2）构成：【变位后的aller + 相关动词不定式】</a:t>
            </a:r>
            <a:endParaRPr lang="zh-CN" altLang="zh-CN" sz="3200" b="1" dirty="0" smtClean="0">
              <a:solidFill>
                <a:srgbClr val="002060"/>
              </a:solidFill>
            </a:endParaRPr>
          </a:p>
          <a:p>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a:solidFill>
                  <a:schemeClr val="accent5"/>
                </a:solidFill>
              </a:rPr>
              <a:t>2.</a:t>
            </a:r>
            <a:r>
              <a:rPr lang="zh-CN" altLang="en-US" b="1">
                <a:solidFill>
                  <a:schemeClr val="accent5"/>
                </a:solidFill>
              </a:rPr>
              <a:t>表示</a:t>
            </a:r>
            <a:r>
              <a:rPr lang="en-US" altLang="zh-CN" b="1">
                <a:solidFill>
                  <a:schemeClr val="accent5"/>
                </a:solidFill>
              </a:rPr>
              <a:t>“</a:t>
            </a:r>
            <a:r>
              <a:rPr lang="zh-CN" altLang="en-US" b="1">
                <a:solidFill>
                  <a:schemeClr val="accent5"/>
                </a:solidFill>
              </a:rPr>
              <a:t>半</a:t>
            </a:r>
            <a:r>
              <a:rPr lang="en-US" altLang="zh-CN" b="1">
                <a:solidFill>
                  <a:schemeClr val="accent5"/>
                </a:solidFill>
              </a:rPr>
              <a:t>”</a:t>
            </a:r>
            <a:endParaRPr lang="en-US" altLang="zh-CN" b="1">
              <a:solidFill>
                <a:schemeClr val="accent5"/>
              </a:solidFill>
            </a:endParaRPr>
          </a:p>
        </p:txBody>
      </p:sp>
      <p:sp>
        <p:nvSpPr>
          <p:cNvPr id="3" name="内容占位符 2"/>
          <p:cNvSpPr>
            <a:spLocks noGrp="1"/>
          </p:cNvSpPr>
          <p:nvPr>
            <p:ph idx="1"/>
          </p:nvPr>
        </p:nvSpPr>
        <p:spPr>
          <a:xfrm>
            <a:off x="1310640" y="2511425"/>
            <a:ext cx="10515600" cy="3665855"/>
          </a:xfrm>
        </p:spPr>
        <p:txBody>
          <a:bodyPr/>
          <a:lstStyle/>
          <a:p>
            <a:pPr marL="0" indent="0">
              <a:buNone/>
            </a:pPr>
            <a:r>
              <a:rPr lang="en-US" altLang="zh-CN" sz="3600"/>
              <a:t>une demi-heure                      </a:t>
            </a:r>
            <a:r>
              <a:rPr lang="zh-CN" altLang="en-US" sz="3600"/>
              <a:t>半小时</a:t>
            </a:r>
            <a:endParaRPr lang="zh-CN" altLang="en-US" sz="3600"/>
          </a:p>
          <a:p>
            <a:pPr marL="0" indent="0">
              <a:buNone/>
            </a:pPr>
            <a:r>
              <a:rPr lang="en-US" altLang="zh-CN" sz="3600"/>
              <a:t>une heure et demi</a:t>
            </a:r>
            <a:r>
              <a:rPr lang="en-US" altLang="zh-CN" sz="3600">
                <a:solidFill>
                  <a:srgbClr val="C00000"/>
                </a:solidFill>
              </a:rPr>
              <a:t>e                </a:t>
            </a:r>
            <a:r>
              <a:rPr lang="zh-CN" altLang="en-US" sz="3600">
                <a:solidFill>
                  <a:schemeClr val="tx1"/>
                </a:solidFill>
              </a:rPr>
              <a:t>一个半小时</a:t>
            </a:r>
            <a:endParaRPr lang="zh-CN" altLang="en-US" sz="3600">
              <a:solidFill>
                <a:schemeClr val="tx1"/>
              </a:solidFill>
            </a:endParaRPr>
          </a:p>
          <a:p>
            <a:pPr marL="0" indent="0">
              <a:buNone/>
            </a:pPr>
            <a:r>
              <a:rPr lang="en-US" altLang="zh-CN" sz="3600"/>
              <a:t>Il est trois heures et demi</a:t>
            </a:r>
            <a:r>
              <a:rPr lang="en-US" altLang="zh-CN" sz="3600">
                <a:solidFill>
                  <a:srgbClr val="C00000"/>
                </a:solidFill>
              </a:rPr>
              <a:t>e    </a:t>
            </a:r>
            <a:r>
              <a:rPr lang="zh-CN" altLang="en-US" sz="3600">
                <a:solidFill>
                  <a:schemeClr val="tx1"/>
                </a:solidFill>
              </a:rPr>
              <a:t>三点半</a:t>
            </a:r>
            <a:endParaRPr lang="zh-CN" altLang="en-US" sz="3600">
              <a:solidFill>
                <a:schemeClr val="tx1"/>
              </a:solidFill>
            </a:endParaRPr>
          </a:p>
          <a:p>
            <a:pPr marL="0" indent="0">
              <a:buNone/>
            </a:pPr>
            <a:r>
              <a:rPr lang="en-US" altLang="zh-CN" sz="3600">
                <a:sym typeface="+mn-ea"/>
              </a:rPr>
              <a:t>Il est midi et demi</a:t>
            </a:r>
            <a:r>
              <a:rPr lang="en-US" altLang="zh-CN" sz="3600">
                <a:solidFill>
                  <a:srgbClr val="C00000"/>
                </a:solidFill>
                <a:sym typeface="+mn-ea"/>
              </a:rPr>
              <a:t>_               </a:t>
            </a:r>
            <a:r>
              <a:rPr lang="zh-CN" altLang="en-US" sz="3600">
                <a:solidFill>
                  <a:schemeClr val="tx1"/>
                </a:solidFill>
                <a:sym typeface="+mn-ea"/>
              </a:rPr>
              <a:t>（中午）十二点半</a:t>
            </a:r>
            <a:endParaRPr lang="zh-CN" altLang="en-US" sz="3600">
              <a:solidFill>
                <a:schemeClr val="tx1"/>
              </a:solidFill>
              <a:sym typeface="+mn-ea"/>
            </a:endParaRPr>
          </a:p>
          <a:p>
            <a:endParaRPr lang="zh-CN" altLang="en-US" sz="3600">
              <a:solidFill>
                <a:schemeClr val="tx1"/>
              </a:solidFill>
              <a:sym typeface="+mn-ea"/>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a:solidFill>
                  <a:schemeClr val="accent5"/>
                </a:solidFill>
              </a:rPr>
              <a:t>3.</a:t>
            </a:r>
            <a:r>
              <a:rPr lang="zh-CN" altLang="en-US" b="1">
                <a:solidFill>
                  <a:schemeClr val="accent5"/>
                </a:solidFill>
              </a:rPr>
              <a:t>表示</a:t>
            </a:r>
            <a:r>
              <a:rPr lang="en-US" altLang="zh-CN" b="1">
                <a:solidFill>
                  <a:schemeClr val="accent5"/>
                </a:solidFill>
              </a:rPr>
              <a:t>“</a:t>
            </a:r>
            <a:r>
              <a:rPr lang="zh-CN" altLang="en-US" b="1">
                <a:solidFill>
                  <a:schemeClr val="accent5"/>
                </a:solidFill>
              </a:rPr>
              <a:t>刻</a:t>
            </a:r>
            <a:r>
              <a:rPr lang="en-US" altLang="zh-CN" b="1">
                <a:solidFill>
                  <a:schemeClr val="accent5"/>
                </a:solidFill>
              </a:rPr>
              <a:t>”</a:t>
            </a:r>
            <a:endParaRPr lang="en-US" altLang="zh-CN" b="1">
              <a:solidFill>
                <a:schemeClr val="accent5"/>
              </a:solidFill>
            </a:endParaRPr>
          </a:p>
        </p:txBody>
      </p:sp>
      <p:sp>
        <p:nvSpPr>
          <p:cNvPr id="3" name="内容占位符 2"/>
          <p:cNvSpPr>
            <a:spLocks noGrp="1"/>
          </p:cNvSpPr>
          <p:nvPr>
            <p:ph idx="1"/>
          </p:nvPr>
        </p:nvSpPr>
        <p:spPr>
          <a:xfrm>
            <a:off x="1355725" y="2297430"/>
            <a:ext cx="9998075" cy="3879850"/>
          </a:xfrm>
        </p:spPr>
        <p:txBody>
          <a:bodyPr/>
          <a:lstStyle/>
          <a:p>
            <a:pPr marL="0" indent="0">
              <a:buNone/>
            </a:pPr>
            <a:r>
              <a:rPr lang="en-US" altLang="zh-CN" sz="3600">
                <a:sym typeface="+mn-ea"/>
              </a:rPr>
              <a:t>Il est quatre heures et quart.    </a:t>
            </a:r>
            <a:r>
              <a:rPr lang="zh-CN" altLang="en-US" sz="3600">
                <a:sym typeface="+mn-ea"/>
              </a:rPr>
              <a:t>四点一刻</a:t>
            </a:r>
            <a:endParaRPr lang="zh-CN" altLang="en-US" sz="3600">
              <a:sym typeface="+mn-ea"/>
            </a:endParaRPr>
          </a:p>
          <a:p>
            <a:pPr marL="0" indent="0">
              <a:buNone/>
            </a:pPr>
            <a:r>
              <a:rPr lang="en-US" altLang="zh-CN" sz="3600">
                <a:sym typeface="+mn-ea"/>
              </a:rPr>
              <a:t>Il est sept heures trois quart</a:t>
            </a:r>
            <a:r>
              <a:rPr lang="en-US" altLang="zh-CN" sz="3600">
                <a:solidFill>
                  <a:srgbClr val="C00000"/>
                </a:solidFill>
                <a:sym typeface="+mn-ea"/>
              </a:rPr>
              <a:t>s.   </a:t>
            </a:r>
            <a:r>
              <a:rPr lang="zh-CN" altLang="en-US" sz="3600">
                <a:solidFill>
                  <a:schemeClr val="tx1"/>
                </a:solidFill>
                <a:sym typeface="+mn-ea"/>
              </a:rPr>
              <a:t>七点四十五</a:t>
            </a:r>
            <a:endParaRPr lang="zh-CN" altLang="en-US" sz="3600">
              <a:solidFill>
                <a:schemeClr val="tx1"/>
              </a:solidFill>
              <a:sym typeface="+mn-ea"/>
            </a:endParaRPr>
          </a:p>
          <a:p>
            <a:pPr marL="0" indent="0">
              <a:buNone/>
            </a:pPr>
            <a:r>
              <a:rPr lang="en-US" altLang="zh-CN" sz="3600">
                <a:solidFill>
                  <a:schemeClr val="tx1"/>
                </a:solidFill>
                <a:sym typeface="+mn-ea"/>
              </a:rPr>
              <a:t>Il est minuit et quart.                  (</a:t>
            </a:r>
            <a:r>
              <a:rPr lang="zh-CN" altLang="en-US" sz="3600">
                <a:solidFill>
                  <a:schemeClr val="tx1"/>
                </a:solidFill>
                <a:sym typeface="+mn-ea"/>
              </a:rPr>
              <a:t>夜里）十二点一刻</a:t>
            </a:r>
            <a:endParaRPr lang="zh-CN" altLang="en-US" sz="3600">
              <a:solidFill>
                <a:schemeClr val="tx1"/>
              </a:solidFill>
              <a:sym typeface="+mn-ea"/>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9640" y="1111885"/>
            <a:ext cx="10515600" cy="1325563"/>
          </a:xfrm>
        </p:spPr>
        <p:txBody>
          <a:bodyPr>
            <a:normAutofit/>
          </a:bodyPr>
          <a:lstStyle/>
          <a:p>
            <a:r>
              <a:rPr lang="en-US" altLang="zh-CN" b="1">
                <a:solidFill>
                  <a:schemeClr val="accent5"/>
                </a:solidFill>
                <a:sym typeface="+mn-ea"/>
              </a:rPr>
              <a:t>4.</a:t>
            </a:r>
            <a:r>
              <a:rPr lang="zh-CN" altLang="en-US" b="1">
                <a:solidFill>
                  <a:schemeClr val="accent5"/>
                </a:solidFill>
                <a:sym typeface="+mn-ea"/>
              </a:rPr>
              <a:t>表示</a:t>
            </a:r>
            <a:r>
              <a:rPr lang="en-US" altLang="zh-CN" b="1">
                <a:solidFill>
                  <a:schemeClr val="accent5"/>
                </a:solidFill>
                <a:sym typeface="+mn-ea"/>
              </a:rPr>
              <a:t>“</a:t>
            </a:r>
            <a:r>
              <a:rPr lang="zh-CN" altLang="en-US" b="1">
                <a:solidFill>
                  <a:schemeClr val="accent5"/>
                </a:solidFill>
                <a:sym typeface="+mn-ea"/>
              </a:rPr>
              <a:t>分</a:t>
            </a:r>
            <a:r>
              <a:rPr lang="en-US" altLang="zh-CN" b="1">
                <a:solidFill>
                  <a:schemeClr val="accent5"/>
                </a:solidFill>
                <a:sym typeface="+mn-ea"/>
              </a:rPr>
              <a:t>”</a:t>
            </a:r>
            <a:br>
              <a:rPr lang="en-US" altLang="zh-CN" b="1">
                <a:solidFill>
                  <a:schemeClr val="accent5"/>
                </a:solidFill>
              </a:rPr>
            </a:br>
            <a:endParaRPr lang="zh-CN" altLang="en-US"/>
          </a:p>
        </p:txBody>
      </p:sp>
      <p:sp>
        <p:nvSpPr>
          <p:cNvPr id="3" name="内容占位符 2"/>
          <p:cNvSpPr>
            <a:spLocks noGrp="1"/>
          </p:cNvSpPr>
          <p:nvPr>
            <p:ph idx="1"/>
          </p:nvPr>
        </p:nvSpPr>
        <p:spPr>
          <a:xfrm>
            <a:off x="1097280" y="3062605"/>
            <a:ext cx="10515600" cy="4351338"/>
          </a:xfrm>
        </p:spPr>
        <p:txBody>
          <a:bodyPr/>
          <a:lstStyle/>
          <a:p>
            <a:pPr marL="0" indent="0">
              <a:buNone/>
            </a:pPr>
            <a:r>
              <a:rPr lang="en-US" altLang="zh-CN" sz="3600" dirty="0"/>
              <a:t>Il </a:t>
            </a:r>
            <a:r>
              <a:rPr lang="en-US" altLang="zh-CN" sz="3600" dirty="0" err="1"/>
              <a:t>est</a:t>
            </a:r>
            <a:r>
              <a:rPr lang="en-US" altLang="zh-CN" sz="3600" dirty="0"/>
              <a:t> </a:t>
            </a:r>
            <a:r>
              <a:rPr lang="en-US" altLang="zh-CN" sz="3600" dirty="0" err="1"/>
              <a:t>huit</a:t>
            </a:r>
            <a:r>
              <a:rPr lang="en-US" altLang="zh-CN" sz="3600" dirty="0"/>
              <a:t> </a:t>
            </a:r>
            <a:r>
              <a:rPr lang="en-US" altLang="zh-CN" sz="3600" dirty="0" err="1"/>
              <a:t>heures</a:t>
            </a:r>
            <a:r>
              <a:rPr lang="en-US" altLang="zh-CN" sz="3600" dirty="0"/>
              <a:t> </a:t>
            </a:r>
            <a:r>
              <a:rPr lang="en-US" altLang="zh-CN" sz="3600" dirty="0" err="1">
                <a:solidFill>
                  <a:srgbClr val="C00000"/>
                </a:solidFill>
              </a:rPr>
              <a:t>une</a:t>
            </a:r>
            <a:r>
              <a:rPr lang="en-US" altLang="zh-CN" sz="3600" dirty="0">
                <a:solidFill>
                  <a:srgbClr val="C00000"/>
                </a:solidFill>
              </a:rPr>
              <a:t>.     </a:t>
            </a:r>
            <a:r>
              <a:rPr lang="zh-CN" altLang="en-US" sz="3600" dirty="0">
                <a:solidFill>
                  <a:schemeClr val="tx1"/>
                </a:solidFill>
              </a:rPr>
              <a:t>八点零一分</a:t>
            </a:r>
            <a:endParaRPr lang="zh-CN" altLang="en-US" sz="3600" dirty="0">
              <a:solidFill>
                <a:schemeClr val="tx1"/>
              </a:solidFill>
            </a:endParaRPr>
          </a:p>
          <a:p>
            <a:pPr marL="0" indent="0">
              <a:buNone/>
            </a:pPr>
            <a:r>
              <a:rPr lang="en-US" altLang="zh-CN" sz="3600" dirty="0">
                <a:solidFill>
                  <a:schemeClr val="tx1"/>
                </a:solidFill>
              </a:rPr>
              <a:t>Il </a:t>
            </a:r>
            <a:r>
              <a:rPr lang="en-US" altLang="zh-CN" sz="3600" dirty="0" err="1">
                <a:solidFill>
                  <a:schemeClr val="tx1"/>
                </a:solidFill>
              </a:rPr>
              <a:t>est</a:t>
            </a:r>
            <a:r>
              <a:rPr lang="en-US" altLang="zh-CN" sz="3600" dirty="0">
                <a:solidFill>
                  <a:schemeClr val="tx1"/>
                </a:solidFill>
              </a:rPr>
              <a:t> </a:t>
            </a:r>
            <a:r>
              <a:rPr lang="en-US" altLang="zh-CN" sz="3600" dirty="0" err="1"/>
              <a:t>n</a:t>
            </a:r>
            <a:r>
              <a:rPr lang="en-US" altLang="zh-CN" sz="3600" dirty="0" err="1" smtClean="0">
                <a:solidFill>
                  <a:schemeClr val="tx1"/>
                </a:solidFill>
              </a:rPr>
              <a:t>euf</a:t>
            </a:r>
            <a:r>
              <a:rPr lang="en-US" altLang="zh-CN" sz="3600" dirty="0" smtClean="0">
                <a:solidFill>
                  <a:schemeClr val="tx1"/>
                </a:solidFill>
              </a:rPr>
              <a:t> </a:t>
            </a:r>
            <a:r>
              <a:rPr lang="en-US" altLang="zh-CN" sz="3600" dirty="0" err="1">
                <a:solidFill>
                  <a:schemeClr val="tx1"/>
                </a:solidFill>
              </a:rPr>
              <a:t>heures</a:t>
            </a:r>
            <a:r>
              <a:rPr lang="en-US" altLang="zh-CN" sz="3600" dirty="0">
                <a:solidFill>
                  <a:schemeClr val="tx1"/>
                </a:solidFill>
              </a:rPr>
              <a:t> dix.      </a:t>
            </a:r>
            <a:r>
              <a:rPr lang="zh-CN" altLang="en-US" sz="3600" dirty="0">
                <a:solidFill>
                  <a:schemeClr val="tx1"/>
                </a:solidFill>
              </a:rPr>
              <a:t>九点十分</a:t>
            </a:r>
            <a:endParaRPr lang="zh-CN" altLang="en-US" sz="3600" dirty="0">
              <a:solidFill>
                <a:schemeClr val="tx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91845"/>
            <a:ext cx="10515600" cy="1325563"/>
          </a:xfrm>
        </p:spPr>
        <p:txBody>
          <a:bodyPr>
            <a:normAutofit/>
          </a:bodyPr>
          <a:lstStyle/>
          <a:p>
            <a:r>
              <a:rPr lang="en-US" altLang="zh-CN" b="1">
                <a:solidFill>
                  <a:schemeClr val="accent5"/>
                </a:solidFill>
                <a:sym typeface="+mn-ea"/>
              </a:rPr>
              <a:t>5.</a:t>
            </a:r>
            <a:r>
              <a:rPr lang="zh-CN" altLang="en-US" b="1">
                <a:solidFill>
                  <a:schemeClr val="accent5"/>
                </a:solidFill>
                <a:sym typeface="+mn-ea"/>
              </a:rPr>
              <a:t>表示</a:t>
            </a:r>
            <a:r>
              <a:rPr lang="en-US" altLang="zh-CN" b="1">
                <a:solidFill>
                  <a:schemeClr val="accent5"/>
                </a:solidFill>
                <a:sym typeface="+mn-ea"/>
              </a:rPr>
              <a:t>“</a:t>
            </a:r>
            <a:r>
              <a:rPr lang="zh-CN" altLang="en-US" b="1">
                <a:solidFill>
                  <a:schemeClr val="accent5"/>
                </a:solidFill>
                <a:sym typeface="+mn-ea"/>
              </a:rPr>
              <a:t>差</a:t>
            </a:r>
            <a:r>
              <a:rPr lang="en-US" altLang="zh-CN" b="1">
                <a:solidFill>
                  <a:schemeClr val="accent5"/>
                </a:solidFill>
                <a:sym typeface="+mn-ea"/>
              </a:rPr>
              <a:t>”</a:t>
            </a:r>
            <a:br>
              <a:rPr lang="en-US" altLang="zh-CN" b="1">
                <a:solidFill>
                  <a:schemeClr val="accent5"/>
                </a:solidFill>
              </a:rPr>
            </a:br>
            <a:endParaRPr lang="zh-CN" altLang="en-US"/>
          </a:p>
        </p:txBody>
      </p:sp>
      <p:sp>
        <p:nvSpPr>
          <p:cNvPr id="3" name="内容占位符 2"/>
          <p:cNvSpPr>
            <a:spLocks noGrp="1"/>
          </p:cNvSpPr>
          <p:nvPr>
            <p:ph idx="1"/>
          </p:nvPr>
        </p:nvSpPr>
        <p:spPr>
          <a:xfrm>
            <a:off x="1477645" y="2327910"/>
            <a:ext cx="9876155" cy="3849370"/>
          </a:xfrm>
        </p:spPr>
        <p:txBody>
          <a:bodyPr/>
          <a:lstStyle/>
          <a:p>
            <a:pPr marL="0" indent="0">
              <a:buNone/>
            </a:pPr>
            <a:r>
              <a:rPr lang="en-US" altLang="zh-CN" sz="3600">
                <a:sym typeface="+mn-ea"/>
              </a:rPr>
              <a:t>Il est six heures moins cinq.    </a:t>
            </a:r>
            <a:r>
              <a:rPr lang="zh-CN" altLang="en-US" sz="3600">
                <a:sym typeface="+mn-ea"/>
              </a:rPr>
              <a:t>差五分六点</a:t>
            </a:r>
            <a:endParaRPr lang="zh-CN" altLang="en-US" sz="3600">
              <a:sym typeface="+mn-ea"/>
            </a:endParaRPr>
          </a:p>
          <a:p>
            <a:pPr marL="0" indent="0">
              <a:buNone/>
            </a:pPr>
            <a:r>
              <a:rPr lang="en-US" altLang="zh-CN" sz="3600">
                <a:sym typeface="+mn-ea"/>
              </a:rPr>
              <a:t>Il est onze heures  moins</a:t>
            </a:r>
            <a:r>
              <a:rPr lang="en-US" altLang="zh-CN" sz="3600">
                <a:solidFill>
                  <a:srgbClr val="C00000"/>
                </a:solidFill>
                <a:sym typeface="+mn-ea"/>
              </a:rPr>
              <a:t> le quart.    </a:t>
            </a:r>
            <a:r>
              <a:rPr lang="zh-CN" altLang="en-US" sz="3600">
                <a:solidFill>
                  <a:schemeClr val="tx1"/>
                </a:solidFill>
                <a:sym typeface="+mn-ea"/>
              </a:rPr>
              <a:t>差一刻十一点</a:t>
            </a:r>
            <a:endParaRPr lang="zh-CN" altLang="en-US" sz="3600">
              <a:solidFill>
                <a:schemeClr val="tx1"/>
              </a:solidFill>
              <a:sym typeface="+mn-ea"/>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93725"/>
            <a:ext cx="10515600" cy="1325563"/>
          </a:xfrm>
        </p:spPr>
        <p:txBody>
          <a:bodyPr>
            <a:normAutofit/>
          </a:bodyPr>
          <a:lstStyle/>
          <a:p>
            <a:r>
              <a:rPr lang="en-US" altLang="zh-CN" b="1">
                <a:solidFill>
                  <a:schemeClr val="accent5"/>
                </a:solidFill>
                <a:sym typeface="+mn-ea"/>
              </a:rPr>
              <a:t>6.</a:t>
            </a:r>
            <a:r>
              <a:rPr lang="zh-CN" altLang="en-US" b="1">
                <a:solidFill>
                  <a:schemeClr val="accent5"/>
                </a:solidFill>
                <a:sym typeface="+mn-ea"/>
              </a:rPr>
              <a:t>如使用十二小时制</a:t>
            </a:r>
            <a:br>
              <a:rPr lang="en-US" altLang="zh-CN" b="1">
                <a:solidFill>
                  <a:schemeClr val="accent5"/>
                </a:solidFill>
                <a:sym typeface="+mn-ea"/>
              </a:rPr>
            </a:br>
            <a:endParaRPr lang="zh-CN" altLang="en-US"/>
          </a:p>
        </p:txBody>
      </p:sp>
      <p:sp>
        <p:nvSpPr>
          <p:cNvPr id="3" name="内容占位符 2"/>
          <p:cNvSpPr>
            <a:spLocks noGrp="1"/>
          </p:cNvSpPr>
          <p:nvPr>
            <p:ph idx="1"/>
          </p:nvPr>
        </p:nvSpPr>
        <p:spPr/>
        <p:txBody>
          <a:bodyPr/>
          <a:lstStyle/>
          <a:p>
            <a:pPr marL="0" indent="0">
              <a:buNone/>
            </a:pPr>
            <a:r>
              <a:rPr lang="en-US" altLang="zh-CN" sz="3600">
                <a:sym typeface="+mn-ea"/>
              </a:rPr>
              <a:t>Il est cinq heures </a:t>
            </a:r>
            <a:r>
              <a:rPr lang="en-US" altLang="zh-CN" sz="3600" i="1" u="sng">
                <a:solidFill>
                  <a:srgbClr val="0070C0"/>
                </a:solidFill>
                <a:sym typeface="+mn-ea"/>
              </a:rPr>
              <a:t> du matin.</a:t>
            </a:r>
            <a:r>
              <a:rPr lang="en-US" altLang="zh-CN" sz="3600">
                <a:solidFill>
                  <a:srgbClr val="0070C0"/>
                </a:solidFill>
                <a:sym typeface="+mn-ea"/>
              </a:rPr>
              <a:t>   </a:t>
            </a:r>
            <a:r>
              <a:rPr lang="en-US" altLang="zh-CN" sz="3600">
                <a:sym typeface="+mn-ea"/>
              </a:rPr>
              <a:t>          </a:t>
            </a:r>
            <a:r>
              <a:rPr lang="zh-CN" altLang="en-US" sz="3600">
                <a:sym typeface="+mn-ea"/>
              </a:rPr>
              <a:t>早晨五点</a:t>
            </a:r>
            <a:br>
              <a:rPr lang="en-US" altLang="zh-CN" sz="3600" b="1">
                <a:solidFill>
                  <a:schemeClr val="accent5"/>
                </a:solidFill>
                <a:sym typeface="+mn-ea"/>
              </a:rPr>
            </a:br>
            <a:r>
              <a:rPr lang="en-US" altLang="zh-CN" sz="3600">
                <a:sym typeface="+mn-ea"/>
              </a:rPr>
              <a:t>Il est trois heures  </a:t>
            </a:r>
            <a:r>
              <a:rPr lang="en-US" altLang="zh-CN" sz="3600" i="1" u="sng">
                <a:solidFill>
                  <a:srgbClr val="0070C0"/>
                </a:solidFill>
                <a:sym typeface="+mn-ea"/>
              </a:rPr>
              <a:t>d</a:t>
            </a:r>
            <a:r>
              <a:rPr lang="en-US" sz="3600" i="1" u="sng">
                <a:solidFill>
                  <a:srgbClr val="0070C0"/>
                </a:solidFill>
                <a:sym typeface="+mn-ea"/>
              </a:rPr>
              <a:t>e l'apr</a:t>
            </a:r>
            <a:r>
              <a:rPr lang="en-US" sz="3600" i="1" u="sng">
                <a:solidFill>
                  <a:srgbClr val="0070C0"/>
                </a:solidFill>
                <a:latin typeface="Modern No. 20" panose="02070704070505020303" charset="0"/>
                <a:sym typeface="+mn-ea"/>
              </a:rPr>
              <a:t>ès-midi.</a:t>
            </a:r>
            <a:r>
              <a:rPr lang="en-US" sz="3600">
                <a:latin typeface="Modern No. 20" panose="02070704070505020303" charset="0"/>
                <a:sym typeface="+mn-ea"/>
              </a:rPr>
              <a:t>  </a:t>
            </a:r>
            <a:r>
              <a:rPr lang="zh-CN" altLang="en-US" sz="3600">
                <a:latin typeface="Modern No. 20" panose="02070704070505020303" charset="0"/>
                <a:sym typeface="+mn-ea"/>
              </a:rPr>
              <a:t>下午三点</a:t>
            </a:r>
            <a:endParaRPr lang="zh-CN" altLang="en-US" sz="3600">
              <a:latin typeface="Modern No. 20" panose="02070704070505020303" charset="0"/>
              <a:sym typeface="+mn-ea"/>
            </a:endParaRPr>
          </a:p>
          <a:p>
            <a:pPr marL="0" indent="0">
              <a:buNone/>
            </a:pPr>
            <a:r>
              <a:rPr lang="en-US" altLang="zh-CN" sz="3600">
                <a:sym typeface="+mn-ea"/>
              </a:rPr>
              <a:t>Il est dix heures  </a:t>
            </a:r>
            <a:r>
              <a:rPr lang="en-US" altLang="zh-CN" sz="3600" i="1" u="sng">
                <a:solidFill>
                  <a:srgbClr val="0070C0"/>
                </a:solidFill>
                <a:sym typeface="+mn-ea"/>
              </a:rPr>
              <a:t>du  soir.   </a:t>
            </a:r>
            <a:r>
              <a:rPr lang="en-US" altLang="zh-CN" sz="3600">
                <a:sym typeface="+mn-ea"/>
              </a:rPr>
              <a:t>                </a:t>
            </a:r>
            <a:r>
              <a:rPr lang="zh-CN" altLang="en-US" sz="3600">
                <a:sym typeface="+mn-ea"/>
              </a:rPr>
              <a:t>晚上十点</a:t>
            </a:r>
            <a:endParaRPr lang="zh-CN" altLang="en-US" sz="3600">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b="1" dirty="0" smtClean="0">
                <a:solidFill>
                  <a:srgbClr val="002060"/>
                </a:solidFill>
              </a:rPr>
              <a:t>3）最近将来时与现在时之间区别：</a:t>
            </a:r>
            <a:br>
              <a:rPr lang="zh-CN" altLang="zh-CN" dirty="0" smtClean="0"/>
            </a:br>
            <a:endParaRPr lang="zh-CN" altLang="en-US" dirty="0"/>
          </a:p>
        </p:txBody>
      </p:sp>
      <p:sp>
        <p:nvSpPr>
          <p:cNvPr id="3" name="内容占位符 2"/>
          <p:cNvSpPr>
            <a:spLocks noGrp="1"/>
          </p:cNvSpPr>
          <p:nvPr>
            <p:ph idx="1"/>
          </p:nvPr>
        </p:nvSpPr>
        <p:spPr>
          <a:xfrm>
            <a:off x="838200" y="1431235"/>
            <a:ext cx="10515600" cy="4745728"/>
          </a:xfrm>
        </p:spPr>
        <p:txBody>
          <a:bodyPr/>
          <a:lstStyle/>
          <a:p>
            <a:pPr>
              <a:buNone/>
            </a:pPr>
            <a:r>
              <a:rPr lang="zh-CN" altLang="zh-CN" dirty="0" smtClean="0"/>
              <a:t>（1）On</a:t>
            </a:r>
            <a:r>
              <a:rPr lang="zh-CN" altLang="zh-CN" i="1" dirty="0" smtClean="0"/>
              <a:t> arrive</a:t>
            </a:r>
            <a:r>
              <a:rPr lang="zh-CN" altLang="zh-CN" dirty="0" smtClean="0"/>
              <a:t>.</a:t>
            </a:r>
            <a:r>
              <a:rPr lang="fr-CA" altLang="zh-CN" dirty="0" smtClean="0"/>
              <a:t>   	                  </a:t>
            </a:r>
            <a:r>
              <a:rPr lang="zh-CN" altLang="zh-CN" dirty="0" smtClean="0"/>
              <a:t>他们（现在）到了。</a:t>
            </a:r>
            <a:endParaRPr lang="zh-CN" altLang="zh-CN" dirty="0" smtClean="0"/>
          </a:p>
          <a:p>
            <a:pPr>
              <a:buNone/>
            </a:pPr>
            <a:r>
              <a:rPr lang="en-US" altLang="zh-CN" dirty="0" smtClean="0"/>
              <a:t>         </a:t>
            </a:r>
            <a:r>
              <a:rPr lang="zh-CN" altLang="zh-CN" dirty="0" smtClean="0"/>
              <a:t>On </a:t>
            </a:r>
            <a:r>
              <a:rPr lang="zh-CN" altLang="zh-CN" b="1" i="1" dirty="0" smtClean="0"/>
              <a:t>va</a:t>
            </a:r>
            <a:r>
              <a:rPr lang="zh-CN" altLang="zh-CN" i="1" dirty="0" smtClean="0"/>
              <a:t> </a:t>
            </a:r>
            <a:r>
              <a:rPr lang="zh-CN" altLang="zh-CN" b="1" i="1" dirty="0" smtClean="0"/>
              <a:t>arriver</a:t>
            </a:r>
            <a:r>
              <a:rPr lang="zh-CN" altLang="zh-CN" i="1" dirty="0" smtClean="0"/>
              <a:t>.</a:t>
            </a:r>
            <a:r>
              <a:rPr lang="zh-CN" altLang="zh-CN" dirty="0" smtClean="0"/>
              <a:t>   			他们就要到了。</a:t>
            </a:r>
            <a:endParaRPr lang="zh-CN" altLang="zh-CN" dirty="0" smtClean="0"/>
          </a:p>
          <a:p>
            <a:pPr>
              <a:buNone/>
            </a:pPr>
            <a:r>
              <a:rPr lang="zh-CN" altLang="zh-CN" dirty="0" smtClean="0"/>
              <a:t>（</a:t>
            </a:r>
            <a:r>
              <a:rPr lang="fr-FR" altLang="zh-CN" dirty="0" smtClean="0"/>
              <a:t>2</a:t>
            </a:r>
            <a:r>
              <a:rPr lang="zh-CN" altLang="zh-CN" dirty="0" smtClean="0"/>
              <a:t>）</a:t>
            </a:r>
            <a:r>
              <a:rPr lang="fr-CA" altLang="zh-CN" dirty="0" smtClean="0"/>
              <a:t>Je </a:t>
            </a:r>
            <a:r>
              <a:rPr lang="fr-CA" altLang="zh-CN" i="1" dirty="0" smtClean="0"/>
              <a:t>mange</a:t>
            </a:r>
            <a:r>
              <a:rPr lang="fr-CA" altLang="zh-CN" dirty="0" smtClean="0"/>
              <a:t> chez moi.   		</a:t>
            </a:r>
            <a:r>
              <a:rPr lang="zh-CN" altLang="zh-CN" dirty="0" smtClean="0"/>
              <a:t>我（正）在家吃饭。 </a:t>
            </a:r>
            <a:endParaRPr lang="zh-CN" altLang="zh-CN" dirty="0" smtClean="0"/>
          </a:p>
          <a:p>
            <a:pPr>
              <a:buNone/>
            </a:pPr>
            <a:r>
              <a:rPr lang="fr-CA" altLang="zh-CN" dirty="0" smtClean="0"/>
              <a:t>         Je </a:t>
            </a:r>
            <a:r>
              <a:rPr lang="fr-FR" altLang="zh-CN" b="1" i="1" dirty="0" smtClean="0"/>
              <a:t>vais manger</a:t>
            </a:r>
            <a:r>
              <a:rPr lang="fr-FR" altLang="zh-CN" i="1" dirty="0" smtClean="0"/>
              <a:t> </a:t>
            </a:r>
            <a:r>
              <a:rPr lang="fr-CA" altLang="zh-CN" dirty="0" smtClean="0"/>
              <a:t>chez moi.     </a:t>
            </a:r>
            <a:r>
              <a:rPr lang="zh-CN" altLang="zh-CN" dirty="0" smtClean="0"/>
              <a:t>我一会儿回家吃饭。</a:t>
            </a:r>
            <a:r>
              <a:rPr lang="fr-CA" altLang="zh-CN" dirty="0" smtClean="0"/>
              <a:t>   </a:t>
            </a:r>
            <a:endParaRPr lang="zh-CN" altLang="zh-CN" dirty="0" smtClean="0"/>
          </a:p>
          <a:p>
            <a:pPr>
              <a:buNone/>
            </a:pPr>
            <a:r>
              <a:rPr lang="zh-CN" altLang="zh-CN" dirty="0" smtClean="0"/>
              <a:t>（</a:t>
            </a:r>
            <a:r>
              <a:rPr lang="fr-CA" altLang="zh-CN" dirty="0" smtClean="0"/>
              <a:t>3</a:t>
            </a:r>
            <a:r>
              <a:rPr lang="zh-CN" altLang="zh-CN" dirty="0" smtClean="0"/>
              <a:t>）</a:t>
            </a:r>
            <a:r>
              <a:rPr lang="fr-CA" altLang="zh-CN" dirty="0" smtClean="0"/>
              <a:t>Ils </a:t>
            </a:r>
            <a:r>
              <a:rPr lang="fr-CA" altLang="zh-CN" i="1" dirty="0" smtClean="0"/>
              <a:t>font </a:t>
            </a:r>
            <a:r>
              <a:rPr lang="fr-CA" altLang="zh-CN" dirty="0" smtClean="0"/>
              <a:t>leurs devoirs.             	</a:t>
            </a:r>
            <a:r>
              <a:rPr lang="zh-CN" altLang="zh-CN" dirty="0" smtClean="0"/>
              <a:t>他们在做作业。 </a:t>
            </a:r>
            <a:endParaRPr lang="zh-CN" altLang="zh-CN" dirty="0" smtClean="0"/>
          </a:p>
          <a:p>
            <a:pPr>
              <a:buNone/>
            </a:pPr>
            <a:r>
              <a:rPr lang="fr-CA" altLang="zh-CN" dirty="0" smtClean="0"/>
              <a:t>         Ils </a:t>
            </a:r>
            <a:r>
              <a:rPr lang="fr-CA" altLang="zh-CN" b="1" i="1" dirty="0" smtClean="0"/>
              <a:t>vont faire</a:t>
            </a:r>
            <a:r>
              <a:rPr lang="fr-CA" altLang="zh-CN" dirty="0" smtClean="0"/>
              <a:t> leurs devoirs tout de suite.   </a:t>
            </a:r>
            <a:endParaRPr lang="fr-CA" altLang="zh-CN" dirty="0" smtClean="0"/>
          </a:p>
          <a:p>
            <a:pPr>
              <a:buNone/>
            </a:pPr>
            <a:r>
              <a:rPr lang="fr-CA" altLang="zh-CN" dirty="0" smtClean="0"/>
              <a:t>                                                    </a:t>
            </a:r>
            <a:r>
              <a:rPr lang="zh-CN" altLang="zh-CN" dirty="0" smtClean="0"/>
              <a:t>他们马上就做作业。</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821635"/>
            <a:ext cx="10515600" cy="887895"/>
          </a:xfrm>
        </p:spPr>
        <p:txBody>
          <a:bodyPr>
            <a:normAutofit fontScale="90000"/>
          </a:bodyPr>
          <a:lstStyle/>
          <a:p>
            <a:r>
              <a:rPr lang="fr-CA" altLang="zh-CN" sz="4000" b="1" dirty="0" smtClean="0">
                <a:solidFill>
                  <a:srgbClr val="002060"/>
                </a:solidFill>
              </a:rPr>
              <a:t>*</a:t>
            </a:r>
            <a:r>
              <a:rPr lang="zh-CN" altLang="zh-CN" sz="4000" b="1" dirty="0" smtClean="0">
                <a:solidFill>
                  <a:srgbClr val="002060"/>
                </a:solidFill>
              </a:rPr>
              <a:t>最近将来时在口语表达中应用甚广，故而有取代简单将来时的趋势。</a:t>
            </a:r>
            <a:br>
              <a:rPr lang="zh-CN" altLang="zh-CN" dirty="0" smtClean="0"/>
            </a:br>
            <a:endParaRPr lang="zh-CN" altLang="en-US" dirty="0"/>
          </a:p>
        </p:txBody>
      </p:sp>
      <p:sp>
        <p:nvSpPr>
          <p:cNvPr id="3" name="内容占位符 2"/>
          <p:cNvSpPr>
            <a:spLocks noGrp="1"/>
          </p:cNvSpPr>
          <p:nvPr>
            <p:ph idx="1"/>
          </p:nvPr>
        </p:nvSpPr>
        <p:spPr>
          <a:xfrm>
            <a:off x="212035" y="3207025"/>
            <a:ext cx="12324522" cy="2969937"/>
          </a:xfrm>
        </p:spPr>
        <p:txBody>
          <a:bodyPr/>
          <a:lstStyle/>
          <a:p>
            <a:pPr>
              <a:buNone/>
            </a:pPr>
            <a:r>
              <a:rPr lang="fr-CA" altLang="zh-CN" dirty="0" smtClean="0"/>
              <a:t>Il </a:t>
            </a:r>
            <a:r>
              <a:rPr lang="fr-CA" altLang="zh-CN" b="1" i="1" dirty="0" smtClean="0"/>
              <a:t>va venir</a:t>
            </a:r>
            <a:r>
              <a:rPr lang="fr-CA" altLang="zh-CN" dirty="0" smtClean="0"/>
              <a:t>  en Chine la semaine prochaine. 	</a:t>
            </a:r>
            <a:r>
              <a:rPr lang="zh-CN" altLang="zh-CN" dirty="0" smtClean="0"/>
              <a:t>他下周要来中国了。</a:t>
            </a:r>
            <a:endParaRPr lang="zh-CN" altLang="zh-CN" dirty="0" smtClean="0"/>
          </a:p>
          <a:p>
            <a:pPr>
              <a:buNone/>
            </a:pPr>
            <a:r>
              <a:rPr lang="fr-CA" altLang="zh-CN" dirty="0" smtClean="0"/>
              <a:t>On </a:t>
            </a:r>
            <a:r>
              <a:rPr lang="fr-CA" altLang="zh-CN" b="1" i="1" dirty="0" smtClean="0"/>
              <a:t>va</a:t>
            </a:r>
            <a:r>
              <a:rPr lang="fr-CA" altLang="zh-CN" dirty="0" smtClean="0"/>
              <a:t> </a:t>
            </a:r>
            <a:r>
              <a:rPr lang="fr-CA" altLang="zh-CN" b="1" i="1" dirty="0" smtClean="0"/>
              <a:t>faire</a:t>
            </a:r>
            <a:r>
              <a:rPr lang="fr-CA" altLang="zh-CN" dirty="0" smtClean="0"/>
              <a:t>  nos études en France dans un an.  </a:t>
            </a:r>
            <a:r>
              <a:rPr lang="zh-CN" altLang="zh-CN" dirty="0" smtClean="0"/>
              <a:t>明年咱们将去法国读书。</a:t>
            </a:r>
            <a:endParaRPr lang="zh-CN" altLang="zh-CN" dirty="0" smtClean="0"/>
          </a:p>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2074545" y="2895600"/>
          <a:ext cx="8042910" cy="3829050"/>
        </p:xfrm>
        <a:graphic>
          <a:graphicData uri="http://schemas.openxmlformats.org/drawingml/2006/table">
            <a:tbl>
              <a:tblPr firstRow="1" bandRow="1">
                <a:tableStyleId>{5940675A-B579-460E-94D1-54222C63F5DA}</a:tableStyleId>
              </a:tblPr>
              <a:tblGrid>
                <a:gridCol w="4019550"/>
                <a:gridCol w="4023360"/>
              </a:tblGrid>
              <a:tr h="701040">
                <a:tc>
                  <a:txBody>
                    <a:bodyPr/>
                    <a:lstStyle/>
                    <a:p>
                      <a:pPr indent="0" algn="ctr">
                        <a:buNone/>
                      </a:pPr>
                      <a:r>
                        <a:rPr lang="zh-CN" altLang="en-US" sz="2800" b="1">
                          <a:solidFill>
                            <a:srgbClr val="FFFFFF"/>
                          </a:solidFill>
                          <a:latin typeface="宋体" panose="02010600030101010101" pitchFamily="2" charset="-122"/>
                          <a:ea typeface="宋体" panose="02010600030101010101" pitchFamily="2" charset="-122"/>
                          <a:cs typeface="宋体" panose="02010600030101010101" pitchFamily="2" charset="-122"/>
                        </a:rPr>
                        <a:t>单</a:t>
                      </a:r>
                      <a:r>
                        <a:rPr lang="zh-CN" altLang="en-US" sz="2800" b="1">
                          <a:solidFill>
                            <a:srgbClr val="FFFFFF"/>
                          </a:solidFill>
                          <a:latin typeface="Calibri" panose="020F0502020204030204" charset="0"/>
                          <a:cs typeface="Calibri" panose="020F0502020204030204" charset="0"/>
                        </a:rPr>
                        <a:t>     </a:t>
                      </a:r>
                      <a:r>
                        <a:rPr lang="zh-CN" altLang="en-US" sz="2800" b="1">
                          <a:solidFill>
                            <a:srgbClr val="FFFFFF"/>
                          </a:solidFill>
                          <a:latin typeface="宋体" panose="02010600030101010101" pitchFamily="2" charset="-122"/>
                          <a:ea typeface="宋体" panose="02010600030101010101" pitchFamily="2" charset="-122"/>
                          <a:cs typeface="宋体" panose="02010600030101010101" pitchFamily="2" charset="-122"/>
                        </a:rPr>
                        <a:t>数</a:t>
                      </a:r>
                      <a:endParaRPr lang="zh-CN" altLang="en-US" sz="2800" b="1">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993300"/>
                    </a:solidFill>
                  </a:tcPr>
                </a:tc>
                <a:tc>
                  <a:txBody>
                    <a:bodyPr/>
                    <a:lstStyle/>
                    <a:p>
                      <a:pPr indent="0" algn="ctr">
                        <a:buNone/>
                      </a:pPr>
                      <a:r>
                        <a:rPr lang="zh-CN" altLang="en-US" sz="2800" b="1">
                          <a:solidFill>
                            <a:srgbClr val="FFFFFF"/>
                          </a:solidFill>
                          <a:latin typeface="宋体" panose="02010600030101010101" pitchFamily="2" charset="-122"/>
                          <a:ea typeface="宋体" panose="02010600030101010101" pitchFamily="2" charset="-122"/>
                          <a:cs typeface="宋体" panose="02010600030101010101" pitchFamily="2" charset="-122"/>
                        </a:rPr>
                        <a:t>复</a:t>
                      </a:r>
                      <a:r>
                        <a:rPr lang="zh-CN" altLang="en-US" sz="2800" b="1">
                          <a:solidFill>
                            <a:srgbClr val="FFFFFF"/>
                          </a:solidFill>
                          <a:latin typeface="Calibri" panose="020F0502020204030204" charset="0"/>
                          <a:cs typeface="Calibri" panose="020F0502020204030204" charset="0"/>
                        </a:rPr>
                        <a:t>     </a:t>
                      </a:r>
                      <a:r>
                        <a:rPr lang="zh-CN" altLang="en-US" sz="2800" b="1">
                          <a:solidFill>
                            <a:srgbClr val="FFFFFF"/>
                          </a:solidFill>
                          <a:latin typeface="宋体" panose="02010600030101010101" pitchFamily="2" charset="-122"/>
                          <a:ea typeface="宋体" panose="02010600030101010101" pitchFamily="2" charset="-122"/>
                          <a:cs typeface="宋体" panose="02010600030101010101" pitchFamily="2" charset="-122"/>
                        </a:rPr>
                        <a:t>数</a:t>
                      </a:r>
                      <a:endParaRPr lang="zh-CN" altLang="en-US" sz="2800" b="1">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993300"/>
                    </a:solidFill>
                  </a:tcPr>
                </a:tc>
              </a:tr>
              <a:tr h="626110">
                <a:tc>
                  <a:txBody>
                    <a:bodyPr/>
                    <a:lstStyle/>
                    <a:p>
                      <a:pPr indent="0" algn="ctr">
                        <a:buNone/>
                      </a:pPr>
                      <a:r>
                        <a:rPr lang="en-US" altLang="zh-CN" sz="3200" b="1">
                          <a:latin typeface="Calibri" panose="020F0502020204030204" charset="0"/>
                          <a:cs typeface="Calibri" panose="020F0502020204030204" charset="0"/>
                        </a:rPr>
                        <a:t>me</a:t>
                      </a:r>
                      <a:endParaRPr lang="en-US" altLang="zh-CN" sz="3200" b="1">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3200" b="1">
                          <a:latin typeface="Calibri" panose="020F0502020204030204" charset="0"/>
                          <a:cs typeface="Calibri" panose="020F0502020204030204" charset="0"/>
                        </a:rPr>
                        <a:t>nous</a:t>
                      </a:r>
                      <a:endParaRPr lang="en-US" altLang="zh-CN" sz="3200" b="1">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25475">
                <a:tc>
                  <a:txBody>
                    <a:bodyPr/>
                    <a:lstStyle/>
                    <a:p>
                      <a:pPr indent="0" algn="ctr">
                        <a:buNone/>
                      </a:pPr>
                      <a:r>
                        <a:rPr lang="en-US" altLang="zh-CN" sz="3200" b="1">
                          <a:latin typeface="Calibri" panose="020F0502020204030204" charset="0"/>
                          <a:cs typeface="Calibri" panose="020F0502020204030204" charset="0"/>
                        </a:rPr>
                        <a:t>te</a:t>
                      </a:r>
                      <a:endParaRPr lang="en-US" altLang="zh-CN" sz="3200" b="1">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3200" b="1">
                          <a:latin typeface="Calibri" panose="020F0502020204030204" charset="0"/>
                          <a:cs typeface="Calibri" panose="020F0502020204030204" charset="0"/>
                        </a:rPr>
                        <a:t>vous</a:t>
                      </a:r>
                      <a:endParaRPr lang="en-US" altLang="zh-CN" sz="3200" b="1">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24840">
                <a:tc>
                  <a:txBody>
                    <a:bodyPr/>
                    <a:lstStyle/>
                    <a:p>
                      <a:pPr indent="0" algn="ctr">
                        <a:buNone/>
                      </a:pPr>
                      <a:r>
                        <a:rPr lang="en-US" altLang="zh-CN" sz="3200" b="1">
                          <a:latin typeface="Calibri" panose="020F0502020204030204" charset="0"/>
                          <a:cs typeface="Calibri" panose="020F0502020204030204" charset="0"/>
                        </a:rPr>
                        <a:t>se</a:t>
                      </a:r>
                      <a:endParaRPr lang="en-US" altLang="zh-CN" sz="3200" b="1">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3200" b="1">
                          <a:latin typeface="Calibri" panose="020F0502020204030204" charset="0"/>
                          <a:cs typeface="Calibri" panose="020F0502020204030204" charset="0"/>
                        </a:rPr>
                        <a:t>se</a:t>
                      </a:r>
                      <a:endParaRPr lang="en-US" altLang="zh-CN" sz="3200" b="1">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1585">
                <a:tc gridSpan="2">
                  <a:txBody>
                    <a:bodyPr/>
                    <a:lstStyle/>
                    <a:p>
                      <a:pPr indent="0">
                        <a:buNone/>
                      </a:pPr>
                      <a:r>
                        <a:rPr lang="en-US" altLang="zh-CN" sz="2400" b="0">
                          <a:latin typeface="宋体" panose="02010600030101010101" pitchFamily="2" charset="-122"/>
                          <a:ea typeface="宋体" panose="02010600030101010101" pitchFamily="2" charset="-122"/>
                          <a:cs typeface="宋体" panose="02010600030101010101" pitchFamily="2" charset="-122"/>
                        </a:rPr>
                        <a:t> </a:t>
                      </a:r>
                      <a:r>
                        <a:rPr lang="zh-CN" altLang="en-US" sz="2400" b="0">
                          <a:latin typeface="宋体" panose="02010600030101010101" pitchFamily="2" charset="-122"/>
                          <a:ea typeface="宋体" panose="02010600030101010101" pitchFamily="2" charset="-122"/>
                          <a:cs typeface="宋体" panose="02010600030101010101" pitchFamily="2" charset="-122"/>
                        </a:rPr>
                        <a:t>自反代词是直接宾语还是间接宾语要视相关动词属直接及物动词还是间接及物动词而定。</a:t>
                      </a:r>
                      <a:endParaRPr lang="zh-CN" altLang="en-US" sz="2400" b="0">
                        <a:latin typeface="宋体" panose="02010600030101010101" pitchFamily="2" charset="-122"/>
                        <a:ea typeface="宋体" panose="02010600030101010101" pitchFamily="2" charset="-122"/>
                        <a:cs typeface="宋体" panose="02010600030101010101" pitchFamily="2" charset="-122"/>
                      </a:endParaRPr>
                    </a:p>
                  </a:txBody>
                  <a:tcPr marL="-4444"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sp>
        <p:nvSpPr>
          <p:cNvPr id="100" name="文本框 99"/>
          <p:cNvSpPr txBox="1"/>
          <p:nvPr/>
        </p:nvSpPr>
        <p:spPr>
          <a:xfrm>
            <a:off x="1498600" y="295275"/>
            <a:ext cx="9941560" cy="2245360"/>
          </a:xfrm>
          <a:prstGeom prst="rect">
            <a:avLst/>
          </a:prstGeom>
          <a:noFill/>
          <a:ln w="9525">
            <a:noFill/>
          </a:ln>
        </p:spPr>
        <p:txBody>
          <a:bodyPr wrap="square">
            <a:spAutoFit/>
          </a:bodyPr>
          <a:lstStyle/>
          <a:p>
            <a:pPr indent="133985"/>
            <a:r>
              <a:rPr lang="zh-CN" altLang="en-US" sz="2800" b="1" dirty="0">
                <a:solidFill>
                  <a:srgbClr val="C00000"/>
                </a:solidFill>
                <a:latin typeface="宋体" panose="02010600030101010101" pitchFamily="2" charset="-122"/>
                <a:ea typeface="宋体" panose="02010600030101010101" pitchFamily="2" charset="-122"/>
                <a:cs typeface="宋体" panose="02010600030101010101" pitchFamily="2" charset="-122"/>
              </a:rPr>
              <a:t>代词式动词</a:t>
            </a:r>
            <a:r>
              <a:rPr lang="zh-CN" altLang="en-US" sz="2800" b="0" dirty="0">
                <a:solidFill>
                  <a:srgbClr val="C00000"/>
                </a:solidFill>
                <a:latin typeface="宋体" panose="02010600030101010101" pitchFamily="2" charset="-122"/>
                <a:ea typeface="宋体" panose="02010600030101010101" pitchFamily="2" charset="-122"/>
                <a:cs typeface="宋体" panose="02010600030101010101" pitchFamily="2" charset="-122"/>
              </a:rPr>
              <a:t>（</a:t>
            </a:r>
            <a:r>
              <a:rPr lang="en-US" altLang="zh-CN" sz="2800" b="0" dirty="0">
                <a:solidFill>
                  <a:srgbClr val="C00000"/>
                </a:solidFill>
                <a:latin typeface="Calibri" panose="020F0502020204030204" charset="0"/>
                <a:cs typeface="Calibri" panose="020F0502020204030204" charset="0"/>
              </a:rPr>
              <a:t>les </a:t>
            </a:r>
            <a:r>
              <a:rPr lang="en-US" altLang="zh-CN" sz="2800" b="0" dirty="0" err="1">
                <a:solidFill>
                  <a:srgbClr val="C00000"/>
                </a:solidFill>
                <a:latin typeface="Calibri" panose="020F0502020204030204" charset="0"/>
                <a:cs typeface="Calibri" panose="020F0502020204030204" charset="0"/>
              </a:rPr>
              <a:t>verbes</a:t>
            </a:r>
            <a:r>
              <a:rPr lang="en-US" altLang="zh-CN" sz="2800" b="0" dirty="0">
                <a:solidFill>
                  <a:srgbClr val="C00000"/>
                </a:solidFill>
                <a:latin typeface="Calibri" panose="020F0502020204030204" charset="0"/>
                <a:cs typeface="Calibri" panose="020F0502020204030204" charset="0"/>
              </a:rPr>
              <a:t> </a:t>
            </a:r>
            <a:r>
              <a:rPr lang="en-US" altLang="zh-CN" sz="2800" b="0" dirty="0" err="1">
                <a:solidFill>
                  <a:srgbClr val="C00000"/>
                </a:solidFill>
                <a:latin typeface="Calibri" panose="020F0502020204030204" charset="0"/>
                <a:cs typeface="Calibri" panose="020F0502020204030204" charset="0"/>
              </a:rPr>
              <a:t>pronominaux</a:t>
            </a:r>
            <a:r>
              <a:rPr lang="zh-CN" altLang="en-US" sz="2800" b="0" dirty="0">
                <a:solidFill>
                  <a:srgbClr val="C00000"/>
                </a:solidFill>
                <a:latin typeface="宋体" panose="02010600030101010101" pitchFamily="2" charset="-122"/>
                <a:ea typeface="宋体" panose="02010600030101010101" pitchFamily="2" charset="-122"/>
                <a:cs typeface="宋体" panose="02010600030101010101" pitchFamily="2" charset="-122"/>
              </a:rPr>
              <a:t>）</a:t>
            </a:r>
            <a:r>
              <a:rPr lang="zh-CN" altLang="en-US" sz="2800" b="0" dirty="0">
                <a:latin typeface="Calibri" panose="020F0502020204030204" charset="0"/>
                <a:cs typeface="Calibri" panose="020F0502020204030204" charset="0"/>
              </a:rPr>
              <a:t> </a:t>
            </a:r>
            <a:endParaRPr lang="zh-CN" altLang="en-US" sz="2800" b="0" dirty="0">
              <a:latin typeface="Calibri" panose="020F0502020204030204" charset="0"/>
              <a:cs typeface="Calibri" panose="020F0502020204030204" charset="0"/>
            </a:endParaRPr>
          </a:p>
          <a:p>
            <a:r>
              <a:rPr lang="en-US" altLang="zh-CN" sz="2800" b="0" dirty="0">
                <a:latin typeface="Calibri" panose="020F0502020204030204" charset="0"/>
                <a:cs typeface="Calibri" panose="020F0502020204030204" charset="0"/>
              </a:rPr>
              <a:t>1</a:t>
            </a:r>
            <a:r>
              <a:rPr lang="zh-CN" altLang="en-US" sz="2800" b="0" dirty="0">
                <a:latin typeface="宋体" panose="02010600030101010101" pitchFamily="2" charset="-122"/>
                <a:ea typeface="宋体" panose="02010600030101010101" pitchFamily="2" charset="-122"/>
                <a:cs typeface="宋体" panose="02010600030101010101" pitchFamily="2" charset="-122"/>
              </a:rPr>
              <a:t>）概念：法语中须与自反代词一起使用的动词被称作</a:t>
            </a:r>
            <a:r>
              <a:rPr lang="zh-CN" altLang="en-US" sz="2800" b="1" dirty="0">
                <a:latin typeface="宋体" panose="02010600030101010101" pitchFamily="2" charset="-122"/>
                <a:ea typeface="宋体" panose="02010600030101010101" pitchFamily="2" charset="-122"/>
                <a:cs typeface="宋体" panose="02010600030101010101" pitchFamily="2" charset="-122"/>
              </a:rPr>
              <a:t>代词式动词</a:t>
            </a:r>
            <a:r>
              <a:rPr lang="zh-CN" altLang="en-US" sz="2800" b="0" dirty="0">
                <a:latin typeface="宋体" panose="02010600030101010101" pitchFamily="2" charset="-122"/>
                <a:ea typeface="宋体" panose="02010600030101010101" pitchFamily="2" charset="-122"/>
                <a:cs typeface="宋体" panose="02010600030101010101" pitchFamily="2" charset="-122"/>
              </a:rPr>
              <a:t>，或称</a:t>
            </a:r>
            <a:r>
              <a:rPr lang="zh-CN" altLang="en-US" sz="2800" b="1" dirty="0">
                <a:latin typeface="宋体" panose="02010600030101010101" pitchFamily="2" charset="-122"/>
                <a:ea typeface="宋体" panose="02010600030101010101" pitchFamily="2" charset="-122"/>
                <a:cs typeface="宋体" panose="02010600030101010101" pitchFamily="2" charset="-122"/>
              </a:rPr>
              <a:t>代动词</a:t>
            </a:r>
            <a:r>
              <a:rPr lang="zh-CN" altLang="en-US" sz="2800" b="0" dirty="0">
                <a:latin typeface="宋体" panose="02010600030101010101" pitchFamily="2" charset="-122"/>
                <a:ea typeface="宋体" panose="02010600030101010101" pitchFamily="2" charset="-122"/>
                <a:cs typeface="宋体" panose="02010600030101010101" pitchFamily="2" charset="-122"/>
              </a:rPr>
              <a:t>。</a:t>
            </a:r>
            <a:endParaRPr lang="zh-CN" altLang="en-US" sz="2800" b="0" dirty="0">
              <a:latin typeface="Calibri" panose="020F0502020204030204" charset="0"/>
              <a:cs typeface="Calibri" panose="020F0502020204030204" charset="0"/>
            </a:endParaRPr>
          </a:p>
          <a:p>
            <a:r>
              <a:rPr lang="en-US" altLang="zh-CN" sz="2800" b="0" dirty="0">
                <a:latin typeface="Calibri" panose="020F0502020204030204" charset="0"/>
                <a:cs typeface="Calibri" panose="020F0502020204030204" charset="0"/>
              </a:rPr>
              <a:t>2</a:t>
            </a:r>
            <a:r>
              <a:rPr lang="zh-CN" altLang="en-US" sz="2800" b="0" dirty="0">
                <a:latin typeface="宋体" panose="02010600030101010101" pitchFamily="2" charset="-122"/>
                <a:ea typeface="宋体" panose="02010600030101010101" pitchFamily="2" charset="-122"/>
                <a:cs typeface="宋体" panose="02010600030101010101" pitchFamily="2" charset="-122"/>
              </a:rPr>
              <a:t>）形式：【自反代词（或称反身代词）</a:t>
            </a:r>
            <a:r>
              <a:rPr lang="en-US" altLang="zh-CN" sz="2800" b="0" dirty="0">
                <a:latin typeface="Calibri" panose="020F0502020204030204" charset="0"/>
                <a:cs typeface="Calibri" panose="020F0502020204030204" charset="0"/>
              </a:rPr>
              <a:t>+ </a:t>
            </a:r>
            <a:r>
              <a:rPr lang="zh-CN" altLang="en-US" sz="2800" b="0" dirty="0">
                <a:latin typeface="宋体" panose="02010600030101010101" pitchFamily="2" charset="-122"/>
                <a:ea typeface="宋体" panose="02010600030101010101" pitchFamily="2" charset="-122"/>
                <a:cs typeface="宋体" panose="02010600030101010101" pitchFamily="2" charset="-122"/>
              </a:rPr>
              <a:t>动词不定式】</a:t>
            </a:r>
            <a:endParaRPr lang="zh-CN" altLang="en-US" sz="2800" b="0" dirty="0">
              <a:latin typeface="Calibri" panose="020F0502020204030204" charset="0"/>
              <a:cs typeface="Calibri" panose="020F0502020204030204" charset="0"/>
            </a:endParaRPr>
          </a:p>
          <a:p>
            <a:r>
              <a:rPr lang="en-US" altLang="zh-CN" sz="2800" b="0" dirty="0">
                <a:latin typeface="Calibri" panose="020F0502020204030204" charset="0"/>
                <a:cs typeface="Calibri" panose="020F0502020204030204" charset="0"/>
              </a:rPr>
              <a:t>3</a:t>
            </a:r>
            <a:r>
              <a:rPr lang="zh-CN" altLang="en-US" sz="2800" b="0" dirty="0">
                <a:latin typeface="宋体" panose="02010600030101010101" pitchFamily="2" charset="-122"/>
                <a:ea typeface="宋体" panose="02010600030101010101" pitchFamily="2" charset="-122"/>
                <a:cs typeface="宋体" panose="02010600030101010101" pitchFamily="2" charset="-122"/>
              </a:rPr>
              <a:t>）与代词式动词配合使用的自反代词形式：</a:t>
            </a:r>
            <a:endParaRPr lang="zh-CN" alt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3200" b="1">
                <a:solidFill>
                  <a:srgbClr val="C00000"/>
                </a:solidFill>
              </a:rPr>
              <a:t>4）自反代词的用法</a:t>
            </a:r>
            <a:br>
              <a:rPr lang="zh-CN" altLang="en-US" sz="3200" b="1">
                <a:solidFill>
                  <a:srgbClr val="C00000"/>
                </a:solidFill>
              </a:rPr>
            </a:br>
            <a:r>
              <a:rPr lang="zh-CN" altLang="en-US" sz="3200">
                <a:solidFill>
                  <a:srgbClr val="C00000"/>
                </a:solidFill>
              </a:rPr>
              <a:t>（1）代词式动词变位时，自反代词的人称和数量应与主语相    一致。se lever 为例：</a:t>
            </a:r>
            <a:endParaRPr lang="zh-CN" altLang="en-US" sz="3200">
              <a:solidFill>
                <a:srgbClr val="C00000"/>
              </a:solidFill>
            </a:endParaRPr>
          </a:p>
        </p:txBody>
      </p:sp>
      <p:sp>
        <p:nvSpPr>
          <p:cNvPr id="3" name="内容占位符 2"/>
          <p:cNvSpPr>
            <a:spLocks noGrp="1"/>
          </p:cNvSpPr>
          <p:nvPr>
            <p:ph idx="1"/>
          </p:nvPr>
        </p:nvSpPr>
        <p:spPr/>
        <p:txBody>
          <a:bodyPr/>
          <a:lstStyle/>
          <a:p>
            <a:endParaRPr lang="zh-CN" altLang="en-US"/>
          </a:p>
        </p:txBody>
      </p:sp>
      <p:graphicFrame>
        <p:nvGraphicFramePr>
          <p:cNvPr id="5" name="表格 -1"/>
          <p:cNvGraphicFramePr/>
          <p:nvPr/>
        </p:nvGraphicFramePr>
        <p:xfrm>
          <a:off x="1470991" y="1815545"/>
          <a:ext cx="10072039" cy="3530520"/>
        </p:xfrm>
        <a:graphic>
          <a:graphicData uri="http://schemas.openxmlformats.org/drawingml/2006/table">
            <a:tbl>
              <a:tblPr firstRow="1" bandRow="1">
                <a:tableStyleId>{5940675A-B579-460E-94D1-54222C63F5DA}</a:tableStyleId>
              </a:tblPr>
              <a:tblGrid>
                <a:gridCol w="4978744"/>
                <a:gridCol w="5093295"/>
              </a:tblGrid>
              <a:tr h="588420">
                <a:tc gridSpan="2">
                  <a:txBody>
                    <a:bodyPr/>
                    <a:lstStyle/>
                    <a:p>
                      <a:pPr indent="0" algn="ctr">
                        <a:buNone/>
                      </a:pPr>
                      <a:r>
                        <a:rPr lang="en-US" altLang="zh-CN" sz="3200" b="1" dirty="0">
                          <a:solidFill>
                            <a:srgbClr val="FFFFFF"/>
                          </a:solidFill>
                          <a:latin typeface="Calibri" panose="020F0502020204030204" charset="0"/>
                          <a:cs typeface="Calibri" panose="020F0502020204030204" charset="0"/>
                        </a:rPr>
                        <a:t>se lever </a:t>
                      </a:r>
                      <a:r>
                        <a:rPr lang="zh-CN" altLang="en-US" sz="3200" b="1" dirty="0">
                          <a:solidFill>
                            <a:srgbClr val="FFFFFF"/>
                          </a:solidFill>
                          <a:latin typeface="宋体" panose="02010600030101010101" pitchFamily="2" charset="-122"/>
                          <a:ea typeface="宋体" panose="02010600030101010101" pitchFamily="2" charset="-122"/>
                          <a:cs typeface="宋体" panose="02010600030101010101" pitchFamily="2" charset="-122"/>
                        </a:rPr>
                        <a:t>（肯定形式）</a:t>
                      </a:r>
                      <a:endParaRPr lang="zh-CN" altLang="en-US" sz="3200" b="1" dirty="0">
                        <a:solidFill>
                          <a:srgbClr val="FFFFFF"/>
                        </a:solidFill>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993366"/>
                    </a:solid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588420">
                <a:tc>
                  <a:txBody>
                    <a:bodyPr/>
                    <a:lstStyle/>
                    <a:p>
                      <a:pPr indent="0" algn="ctr">
                        <a:buNone/>
                      </a:pPr>
                      <a:r>
                        <a:rPr lang="en-US" altLang="zh-CN" sz="3200" b="0" dirty="0">
                          <a:latin typeface="Calibri" panose="020F0502020204030204" charset="0"/>
                          <a:cs typeface="Calibri" panose="020F0502020204030204" charset="0"/>
                        </a:rPr>
                        <a:t>je </a:t>
                      </a:r>
                      <a:r>
                        <a:rPr lang="en-US" altLang="zh-CN" sz="3200" b="1" i="1" dirty="0">
                          <a:latin typeface="Calibri" panose="020F0502020204030204" charset="0"/>
                          <a:cs typeface="Calibri" panose="020F0502020204030204" charset="0"/>
                        </a:rPr>
                        <a:t>me</a:t>
                      </a:r>
                      <a:r>
                        <a:rPr lang="en-US" altLang="zh-CN" sz="3200" b="0" dirty="0">
                          <a:latin typeface="Calibri" panose="020F0502020204030204" charset="0"/>
                          <a:cs typeface="Calibri" panose="020F0502020204030204" charset="0"/>
                        </a:rPr>
                        <a:t> </a:t>
                      </a:r>
                      <a:r>
                        <a:rPr lang="en-US" altLang="zh-CN" sz="3200" b="0" dirty="0" smtClean="0">
                          <a:latin typeface="Calibri" panose="020F0502020204030204" charset="0"/>
                          <a:cs typeface="Calibri" panose="020F0502020204030204" charset="0"/>
                        </a:rPr>
                        <a:t> </a:t>
                      </a:r>
                      <a:r>
                        <a:rPr lang="en-US" altLang="zh-CN" sz="3200" b="0" dirty="0" err="1" smtClean="0">
                          <a:latin typeface="Calibri" panose="020F0502020204030204" charset="0"/>
                          <a:cs typeface="Calibri" panose="020F0502020204030204" charset="0"/>
                        </a:rPr>
                        <a:t>lève</a:t>
                      </a:r>
                      <a:endParaRPr lang="en-US" altLang="zh-CN" sz="3200" b="0" dirty="0">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3200" b="0" dirty="0">
                          <a:latin typeface="Calibri" panose="020F0502020204030204" charset="0"/>
                          <a:cs typeface="Calibri" panose="020F0502020204030204" charset="0"/>
                        </a:rPr>
                        <a:t>nous </a:t>
                      </a:r>
                      <a:r>
                        <a:rPr lang="en-US" altLang="zh-CN" sz="3200" b="1" i="1" dirty="0" err="1">
                          <a:latin typeface="Calibri" panose="020F0502020204030204" charset="0"/>
                          <a:cs typeface="Calibri" panose="020F0502020204030204" charset="0"/>
                        </a:rPr>
                        <a:t>nous</a:t>
                      </a:r>
                      <a:r>
                        <a:rPr lang="en-US" altLang="zh-CN" sz="3200" b="0" dirty="0">
                          <a:latin typeface="Calibri" panose="020F0502020204030204" charset="0"/>
                          <a:cs typeface="Calibri" panose="020F0502020204030204" charset="0"/>
                        </a:rPr>
                        <a:t> </a:t>
                      </a:r>
                      <a:r>
                        <a:rPr lang="en-US" altLang="zh-CN" sz="3200" b="0" dirty="0" smtClean="0">
                          <a:latin typeface="Calibri" panose="020F0502020204030204" charset="0"/>
                          <a:cs typeface="Calibri" panose="020F0502020204030204" charset="0"/>
                        </a:rPr>
                        <a:t> </a:t>
                      </a:r>
                      <a:r>
                        <a:rPr lang="en-US" altLang="zh-CN" sz="3200" b="0" dirty="0" err="1" smtClean="0">
                          <a:latin typeface="Calibri" panose="020F0502020204030204" charset="0"/>
                          <a:cs typeface="Calibri" panose="020F0502020204030204" charset="0"/>
                        </a:rPr>
                        <a:t>levons</a:t>
                      </a:r>
                      <a:endParaRPr lang="en-US" altLang="zh-CN" sz="3200" b="0" dirty="0">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88420">
                <a:tc>
                  <a:txBody>
                    <a:bodyPr/>
                    <a:lstStyle/>
                    <a:p>
                      <a:pPr indent="0" algn="ctr">
                        <a:buNone/>
                      </a:pPr>
                      <a:r>
                        <a:rPr lang="en-US" altLang="zh-CN" sz="3200" b="0" dirty="0" err="1">
                          <a:latin typeface="Calibri" panose="020F0502020204030204" charset="0"/>
                          <a:cs typeface="Calibri" panose="020F0502020204030204" charset="0"/>
                        </a:rPr>
                        <a:t>tu</a:t>
                      </a:r>
                      <a:r>
                        <a:rPr lang="en-US" altLang="zh-CN" sz="3200" b="0" dirty="0">
                          <a:latin typeface="Calibri" panose="020F0502020204030204" charset="0"/>
                          <a:cs typeface="Calibri" panose="020F0502020204030204" charset="0"/>
                        </a:rPr>
                        <a:t> </a:t>
                      </a:r>
                      <a:r>
                        <a:rPr lang="en-US" altLang="zh-CN" sz="3200" b="1" i="1" dirty="0" err="1">
                          <a:latin typeface="Calibri" panose="020F0502020204030204" charset="0"/>
                          <a:cs typeface="Calibri" panose="020F0502020204030204" charset="0"/>
                        </a:rPr>
                        <a:t>te</a:t>
                      </a:r>
                      <a:r>
                        <a:rPr lang="en-US" altLang="zh-CN" sz="3200" b="0" dirty="0">
                          <a:latin typeface="Calibri" panose="020F0502020204030204" charset="0"/>
                          <a:cs typeface="Calibri" panose="020F0502020204030204" charset="0"/>
                        </a:rPr>
                        <a:t> </a:t>
                      </a:r>
                      <a:r>
                        <a:rPr lang="en-US" altLang="zh-CN" sz="3200" b="0" dirty="0" smtClean="0">
                          <a:latin typeface="Calibri" panose="020F0502020204030204" charset="0"/>
                          <a:cs typeface="Calibri" panose="020F0502020204030204" charset="0"/>
                        </a:rPr>
                        <a:t> </a:t>
                      </a:r>
                      <a:r>
                        <a:rPr lang="en-US" altLang="zh-CN" sz="3200" b="0" dirty="0" err="1" smtClean="0">
                          <a:latin typeface="Calibri" panose="020F0502020204030204" charset="0"/>
                          <a:cs typeface="Calibri" panose="020F0502020204030204" charset="0"/>
                        </a:rPr>
                        <a:t>lèves</a:t>
                      </a:r>
                      <a:endParaRPr lang="en-US" altLang="zh-CN" sz="3200" b="0" dirty="0">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3200" b="0" dirty="0" err="1">
                          <a:latin typeface="Calibri" panose="020F0502020204030204" charset="0"/>
                          <a:cs typeface="Calibri" panose="020F0502020204030204" charset="0"/>
                        </a:rPr>
                        <a:t>vous</a:t>
                      </a:r>
                      <a:r>
                        <a:rPr lang="en-US" altLang="zh-CN" sz="3200" b="0" dirty="0">
                          <a:latin typeface="Calibri" panose="020F0502020204030204" charset="0"/>
                          <a:cs typeface="Calibri" panose="020F0502020204030204" charset="0"/>
                        </a:rPr>
                        <a:t> </a:t>
                      </a:r>
                      <a:r>
                        <a:rPr lang="en-US" altLang="zh-CN" sz="3200" b="1" i="1" dirty="0" err="1">
                          <a:latin typeface="Calibri" panose="020F0502020204030204" charset="0"/>
                          <a:cs typeface="Calibri" panose="020F0502020204030204" charset="0"/>
                        </a:rPr>
                        <a:t>vous</a:t>
                      </a:r>
                      <a:r>
                        <a:rPr lang="en-US" altLang="zh-CN" sz="3200" b="0" dirty="0">
                          <a:latin typeface="Calibri" panose="020F0502020204030204" charset="0"/>
                          <a:cs typeface="Calibri" panose="020F0502020204030204" charset="0"/>
                        </a:rPr>
                        <a:t> </a:t>
                      </a:r>
                      <a:r>
                        <a:rPr lang="en-US" altLang="zh-CN" sz="3200" b="0" dirty="0" smtClean="0">
                          <a:latin typeface="Calibri" panose="020F0502020204030204" charset="0"/>
                          <a:cs typeface="Calibri" panose="020F0502020204030204" charset="0"/>
                        </a:rPr>
                        <a:t> </a:t>
                      </a:r>
                      <a:r>
                        <a:rPr lang="en-US" altLang="zh-CN" sz="3200" b="0" dirty="0" err="1" smtClean="0">
                          <a:latin typeface="Calibri" panose="020F0502020204030204" charset="0"/>
                          <a:cs typeface="Calibri" panose="020F0502020204030204" charset="0"/>
                        </a:rPr>
                        <a:t>levez</a:t>
                      </a:r>
                      <a:endParaRPr lang="en-US" altLang="zh-CN" sz="3200" b="0" dirty="0">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88420">
                <a:tc>
                  <a:txBody>
                    <a:bodyPr/>
                    <a:lstStyle/>
                    <a:p>
                      <a:pPr indent="0" algn="ctr">
                        <a:buNone/>
                      </a:pPr>
                      <a:r>
                        <a:rPr lang="en-US" altLang="zh-CN" sz="3200" b="0" dirty="0" err="1">
                          <a:latin typeface="Calibri" panose="020F0502020204030204" charset="0"/>
                          <a:cs typeface="Calibri" panose="020F0502020204030204" charset="0"/>
                        </a:rPr>
                        <a:t>il</a:t>
                      </a:r>
                      <a:r>
                        <a:rPr lang="en-US" altLang="zh-CN" sz="3200" b="0" dirty="0">
                          <a:latin typeface="Calibri" panose="020F0502020204030204" charset="0"/>
                          <a:cs typeface="Calibri" panose="020F0502020204030204" charset="0"/>
                        </a:rPr>
                        <a:t> </a:t>
                      </a:r>
                      <a:r>
                        <a:rPr lang="en-US" altLang="zh-CN" sz="3200" b="1" i="1" dirty="0">
                          <a:latin typeface="Calibri" panose="020F0502020204030204" charset="0"/>
                          <a:cs typeface="Calibri" panose="020F0502020204030204" charset="0"/>
                        </a:rPr>
                        <a:t>se</a:t>
                      </a:r>
                      <a:r>
                        <a:rPr lang="en-US" altLang="zh-CN" sz="3200" b="0" dirty="0">
                          <a:latin typeface="Calibri" panose="020F0502020204030204" charset="0"/>
                          <a:cs typeface="Calibri" panose="020F0502020204030204" charset="0"/>
                        </a:rPr>
                        <a:t> </a:t>
                      </a:r>
                      <a:r>
                        <a:rPr lang="en-US" altLang="zh-CN" sz="3200" b="0" dirty="0" smtClean="0">
                          <a:latin typeface="Calibri" panose="020F0502020204030204" charset="0"/>
                          <a:cs typeface="Calibri" panose="020F0502020204030204" charset="0"/>
                        </a:rPr>
                        <a:t> </a:t>
                      </a:r>
                      <a:r>
                        <a:rPr lang="en-US" altLang="zh-CN" sz="3200" b="0" dirty="0" err="1" smtClean="0">
                          <a:latin typeface="Calibri" panose="020F0502020204030204" charset="0"/>
                          <a:cs typeface="Calibri" panose="020F0502020204030204" charset="0"/>
                        </a:rPr>
                        <a:t>lève</a:t>
                      </a:r>
                      <a:endParaRPr lang="en-US" altLang="zh-CN" sz="3200" b="0" dirty="0">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3200" b="0" dirty="0" err="1">
                          <a:latin typeface="Calibri" panose="020F0502020204030204" charset="0"/>
                          <a:cs typeface="Calibri" panose="020F0502020204030204" charset="0"/>
                        </a:rPr>
                        <a:t>ils</a:t>
                      </a:r>
                      <a:r>
                        <a:rPr lang="en-US" altLang="zh-CN" sz="3200" b="0" dirty="0">
                          <a:latin typeface="Calibri" panose="020F0502020204030204" charset="0"/>
                          <a:cs typeface="Calibri" panose="020F0502020204030204" charset="0"/>
                        </a:rPr>
                        <a:t> </a:t>
                      </a:r>
                      <a:r>
                        <a:rPr lang="en-US" altLang="zh-CN" sz="3200" b="1" i="1" dirty="0">
                          <a:latin typeface="Calibri" panose="020F0502020204030204" charset="0"/>
                          <a:cs typeface="Calibri" panose="020F0502020204030204" charset="0"/>
                        </a:rPr>
                        <a:t>se</a:t>
                      </a:r>
                      <a:r>
                        <a:rPr lang="en-US" altLang="zh-CN" sz="3200" b="0" dirty="0">
                          <a:latin typeface="Calibri" panose="020F0502020204030204" charset="0"/>
                          <a:cs typeface="Calibri" panose="020F0502020204030204" charset="0"/>
                        </a:rPr>
                        <a:t> </a:t>
                      </a:r>
                      <a:r>
                        <a:rPr lang="en-US" altLang="zh-CN" sz="3200" b="0" dirty="0" smtClean="0">
                          <a:latin typeface="Calibri" panose="020F0502020204030204" charset="0"/>
                          <a:cs typeface="Calibri" panose="020F0502020204030204" charset="0"/>
                        </a:rPr>
                        <a:t> </a:t>
                      </a:r>
                      <a:r>
                        <a:rPr lang="en-US" altLang="zh-CN" sz="3200" b="0" dirty="0" err="1" smtClean="0">
                          <a:latin typeface="Calibri" panose="020F0502020204030204" charset="0"/>
                          <a:cs typeface="Calibri" panose="020F0502020204030204" charset="0"/>
                        </a:rPr>
                        <a:t>lèvent</a:t>
                      </a:r>
                      <a:endParaRPr lang="en-US" altLang="zh-CN" sz="3200" b="0" dirty="0">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88420">
                <a:tc>
                  <a:txBody>
                    <a:bodyPr/>
                    <a:lstStyle/>
                    <a:p>
                      <a:pPr indent="0" algn="ctr">
                        <a:buNone/>
                      </a:pPr>
                      <a:r>
                        <a:rPr lang="en-US" altLang="zh-CN" sz="3200" b="0" dirty="0">
                          <a:latin typeface="Calibri" panose="020F0502020204030204" charset="0"/>
                          <a:cs typeface="Calibri" panose="020F0502020204030204" charset="0"/>
                        </a:rPr>
                        <a:t>Elle </a:t>
                      </a:r>
                      <a:r>
                        <a:rPr lang="en-US" altLang="zh-CN" sz="3200" b="1" i="1" dirty="0">
                          <a:latin typeface="Calibri" panose="020F0502020204030204" charset="0"/>
                          <a:cs typeface="Calibri" panose="020F0502020204030204" charset="0"/>
                        </a:rPr>
                        <a:t>se</a:t>
                      </a:r>
                      <a:r>
                        <a:rPr lang="en-US" altLang="zh-CN" sz="3200" b="0" dirty="0">
                          <a:latin typeface="Calibri" panose="020F0502020204030204" charset="0"/>
                          <a:cs typeface="Calibri" panose="020F0502020204030204" charset="0"/>
                        </a:rPr>
                        <a:t> </a:t>
                      </a:r>
                      <a:r>
                        <a:rPr lang="en-US" altLang="zh-CN" sz="3200" b="0" dirty="0" smtClean="0">
                          <a:latin typeface="Calibri" panose="020F0502020204030204" charset="0"/>
                          <a:cs typeface="Calibri" panose="020F0502020204030204" charset="0"/>
                        </a:rPr>
                        <a:t> </a:t>
                      </a:r>
                      <a:r>
                        <a:rPr lang="en-US" altLang="zh-CN" sz="3200" b="0" dirty="0" err="1" smtClean="0">
                          <a:latin typeface="Calibri" panose="020F0502020204030204" charset="0"/>
                          <a:cs typeface="Calibri" panose="020F0502020204030204" charset="0"/>
                        </a:rPr>
                        <a:t>lève</a:t>
                      </a:r>
                      <a:endParaRPr lang="en-US" altLang="zh-CN" sz="3200" b="0" dirty="0">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3200" b="0" dirty="0" err="1">
                          <a:latin typeface="Calibri" panose="020F0502020204030204" charset="0"/>
                          <a:cs typeface="Calibri" panose="020F0502020204030204" charset="0"/>
                        </a:rPr>
                        <a:t>elles</a:t>
                      </a:r>
                      <a:r>
                        <a:rPr lang="en-US" altLang="zh-CN" sz="3200" b="0" dirty="0">
                          <a:latin typeface="Calibri" panose="020F0502020204030204" charset="0"/>
                          <a:cs typeface="Calibri" panose="020F0502020204030204" charset="0"/>
                        </a:rPr>
                        <a:t> </a:t>
                      </a:r>
                      <a:r>
                        <a:rPr lang="en-US" altLang="zh-CN" sz="3200" b="1" i="1" dirty="0" smtClean="0">
                          <a:latin typeface="Calibri" panose="020F0502020204030204" charset="0"/>
                          <a:cs typeface="Calibri" panose="020F0502020204030204" charset="0"/>
                        </a:rPr>
                        <a:t>se </a:t>
                      </a:r>
                      <a:r>
                        <a:rPr lang="en-US" altLang="zh-CN" sz="3200" b="0" dirty="0" smtClean="0">
                          <a:latin typeface="Calibri" panose="020F0502020204030204" charset="0"/>
                          <a:cs typeface="Calibri" panose="020F0502020204030204" charset="0"/>
                        </a:rPr>
                        <a:t> </a:t>
                      </a:r>
                      <a:r>
                        <a:rPr lang="en-US" altLang="zh-CN" sz="3200" b="0" dirty="0" err="1">
                          <a:latin typeface="Calibri" panose="020F0502020204030204" charset="0"/>
                          <a:cs typeface="Calibri" panose="020F0502020204030204" charset="0"/>
                        </a:rPr>
                        <a:t>lèvent</a:t>
                      </a:r>
                      <a:endParaRPr lang="en-US" altLang="zh-CN" sz="3200" b="0" dirty="0">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88420">
                <a:tc gridSpan="2">
                  <a:txBody>
                    <a:bodyPr/>
                    <a:lstStyle/>
                    <a:p>
                      <a:pPr indent="0" algn="ctr">
                        <a:buNone/>
                      </a:pPr>
                      <a:r>
                        <a:rPr lang="en-US" altLang="zh-CN" sz="3200" b="0" dirty="0">
                          <a:latin typeface="Calibri" panose="020F0502020204030204" charset="0"/>
                          <a:cs typeface="Calibri" panose="020F0502020204030204" charset="0"/>
                        </a:rPr>
                        <a:t> on </a:t>
                      </a:r>
                      <a:r>
                        <a:rPr lang="en-US" altLang="zh-CN" sz="3200" b="1" i="1" dirty="0">
                          <a:latin typeface="Calibri" panose="020F0502020204030204" charset="0"/>
                          <a:cs typeface="Calibri" panose="020F0502020204030204" charset="0"/>
                        </a:rPr>
                        <a:t>se </a:t>
                      </a:r>
                      <a:r>
                        <a:rPr lang="en-US" altLang="zh-CN" sz="3200" b="1" i="1" dirty="0" smtClean="0">
                          <a:latin typeface="Calibri" panose="020F0502020204030204" charset="0"/>
                          <a:cs typeface="Calibri" panose="020F0502020204030204" charset="0"/>
                        </a:rPr>
                        <a:t> </a:t>
                      </a:r>
                      <a:r>
                        <a:rPr lang="en-US" altLang="zh-CN" sz="3200" b="0" dirty="0" err="1" smtClean="0">
                          <a:latin typeface="Calibri" panose="020F0502020204030204" charset="0"/>
                          <a:cs typeface="Calibri" panose="020F0502020204030204" charset="0"/>
                        </a:rPr>
                        <a:t>lève</a:t>
                      </a:r>
                      <a:r>
                        <a:rPr lang="zh-CN" altLang="en-US" sz="3200" b="0" dirty="0">
                          <a:latin typeface="宋体" panose="02010600030101010101" pitchFamily="2" charset="-122"/>
                          <a:ea typeface="宋体" panose="02010600030101010101" pitchFamily="2" charset="-122"/>
                          <a:cs typeface="宋体" panose="02010600030101010101" pitchFamily="2" charset="-122"/>
                        </a:rPr>
                        <a:t>（</a:t>
                      </a:r>
                      <a:r>
                        <a:rPr lang="en-US" altLang="zh-CN" sz="3200" b="0" dirty="0">
                          <a:latin typeface="Calibri" panose="020F0502020204030204" charset="0"/>
                          <a:cs typeface="Calibri" panose="020F0502020204030204" charset="0"/>
                        </a:rPr>
                        <a:t>on </a:t>
                      </a:r>
                      <a:r>
                        <a:rPr lang="zh-CN" altLang="en-US" sz="3200" b="0" dirty="0">
                          <a:latin typeface="宋体" panose="02010600030101010101" pitchFamily="2" charset="-122"/>
                          <a:ea typeface="宋体" panose="02010600030101010101" pitchFamily="2" charset="-122"/>
                          <a:cs typeface="宋体" panose="02010600030101010101" pitchFamily="2" charset="-122"/>
                        </a:rPr>
                        <a:t>变位时通常为第三人称单数）</a:t>
                      </a:r>
                      <a:endParaRPr lang="zh-CN" altLang="en-US" sz="3200" b="0" dirty="0">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pic>
        <p:nvPicPr>
          <p:cNvPr id="4" name="图片 3"/>
          <p:cNvPicPr/>
          <p:nvPr/>
        </p:nvPicPr>
        <p:blipFill>
          <a:blip r:embed="rId1" cstate="print"/>
          <a:stretch>
            <a:fillRect/>
          </a:stretch>
        </p:blipFill>
        <p:spPr>
          <a:xfrm>
            <a:off x="4295775" y="2971800"/>
            <a:ext cx="114300" cy="114300"/>
          </a:xfrm>
          <a:prstGeom prst="rect">
            <a:avLst/>
          </a:prstGeom>
          <a:noFill/>
          <a:ln w="9525">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graphicFrame>
        <p:nvGraphicFramePr>
          <p:cNvPr id="4" name="表格 -1"/>
          <p:cNvGraphicFramePr/>
          <p:nvPr/>
        </p:nvGraphicFramePr>
        <p:xfrm>
          <a:off x="1587500" y="1205230"/>
          <a:ext cx="9196070" cy="4533901"/>
        </p:xfrm>
        <a:graphic>
          <a:graphicData uri="http://schemas.openxmlformats.org/drawingml/2006/table">
            <a:tbl>
              <a:tblPr firstRow="1" bandRow="1">
                <a:tableStyleId>{5940675A-B579-460E-94D1-54222C63F5DA}</a:tableStyleId>
              </a:tblPr>
              <a:tblGrid>
                <a:gridCol w="4545965"/>
                <a:gridCol w="4650105"/>
              </a:tblGrid>
              <a:tr h="889635">
                <a:tc gridSpan="2">
                  <a:txBody>
                    <a:bodyPr/>
                    <a:lstStyle/>
                    <a:p>
                      <a:pPr indent="0" algn="ctr">
                        <a:buNone/>
                      </a:pPr>
                      <a:r>
                        <a:rPr lang="en-US" altLang="zh-CN" sz="3200" b="1">
                          <a:solidFill>
                            <a:srgbClr val="FFFFFF"/>
                          </a:solidFill>
                          <a:latin typeface="Calibri" panose="020F0502020204030204" charset="0"/>
                          <a:cs typeface="Calibri" panose="020F0502020204030204" charset="0"/>
                        </a:rPr>
                        <a:t>se lever </a:t>
                      </a:r>
                      <a:r>
                        <a:rPr lang="zh-CN" altLang="en-US" sz="3200" b="1">
                          <a:solidFill>
                            <a:srgbClr val="FFFFFF"/>
                          </a:solidFill>
                          <a:latin typeface="宋体" panose="02010600030101010101" pitchFamily="2" charset="-122"/>
                          <a:ea typeface="宋体" panose="02010600030101010101" pitchFamily="2" charset="-122"/>
                          <a:cs typeface="宋体" panose="02010600030101010101" pitchFamily="2" charset="-122"/>
                        </a:rPr>
                        <a:t>（否定形式）</a:t>
                      </a:r>
                      <a:endParaRPr lang="zh-CN" altLang="en-US" sz="3200" b="1">
                        <a:solidFill>
                          <a:srgbClr val="FFFFFF"/>
                        </a:solidFill>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993366"/>
                    </a:solid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889635">
                <a:tc>
                  <a:txBody>
                    <a:bodyPr/>
                    <a:lstStyle/>
                    <a:p>
                      <a:pPr indent="0" algn="ctr">
                        <a:buNone/>
                      </a:pPr>
                      <a:r>
                        <a:rPr lang="en-US" altLang="zh-CN" sz="3200" b="0">
                          <a:latin typeface="Calibri" panose="020F0502020204030204" charset="0"/>
                          <a:cs typeface="Calibri" panose="020F0502020204030204" charset="0"/>
                        </a:rPr>
                        <a:t>je ne </a:t>
                      </a:r>
                      <a:r>
                        <a:rPr lang="en-US" altLang="zh-CN" sz="3200" b="1" i="1">
                          <a:latin typeface="Calibri" panose="020F0502020204030204" charset="0"/>
                          <a:cs typeface="Calibri" panose="020F0502020204030204" charset="0"/>
                        </a:rPr>
                        <a:t>me</a:t>
                      </a:r>
                      <a:r>
                        <a:rPr lang="en-US" altLang="zh-CN" sz="3200" b="0">
                          <a:latin typeface="Calibri" panose="020F0502020204030204" charset="0"/>
                          <a:cs typeface="Calibri" panose="020F0502020204030204" charset="0"/>
                        </a:rPr>
                        <a:t> lève pas</a:t>
                      </a:r>
                      <a:endParaRPr lang="en-US" altLang="zh-CN" sz="3200" b="0">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3200" b="0">
                          <a:latin typeface="Calibri" panose="020F0502020204030204" charset="0"/>
                          <a:cs typeface="Calibri" panose="020F0502020204030204" charset="0"/>
                        </a:rPr>
                        <a:t>nous ne </a:t>
                      </a:r>
                      <a:r>
                        <a:rPr lang="en-US" altLang="zh-CN" sz="3200" b="1" i="1">
                          <a:latin typeface="Calibri" panose="020F0502020204030204" charset="0"/>
                          <a:cs typeface="Calibri" panose="020F0502020204030204" charset="0"/>
                        </a:rPr>
                        <a:t>nous</a:t>
                      </a:r>
                      <a:r>
                        <a:rPr lang="en-US" altLang="zh-CN" sz="3200" b="0">
                          <a:latin typeface="Calibri" panose="020F0502020204030204" charset="0"/>
                          <a:cs typeface="Calibri" panose="020F0502020204030204" charset="0"/>
                        </a:rPr>
                        <a:t> levons pas</a:t>
                      </a:r>
                      <a:endParaRPr lang="en-US" altLang="zh-CN" sz="3200" b="0">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89635">
                <a:tc>
                  <a:txBody>
                    <a:bodyPr/>
                    <a:lstStyle/>
                    <a:p>
                      <a:pPr indent="0" algn="ctr">
                        <a:buNone/>
                      </a:pPr>
                      <a:r>
                        <a:rPr lang="en-US" altLang="zh-CN" sz="3200" b="0">
                          <a:latin typeface="Calibri" panose="020F0502020204030204" charset="0"/>
                          <a:cs typeface="Calibri" panose="020F0502020204030204" charset="0"/>
                        </a:rPr>
                        <a:t>tu ne </a:t>
                      </a:r>
                      <a:r>
                        <a:rPr lang="en-US" altLang="zh-CN" sz="3200" b="1" i="1">
                          <a:latin typeface="Calibri" panose="020F0502020204030204" charset="0"/>
                          <a:cs typeface="Calibri" panose="020F0502020204030204" charset="0"/>
                        </a:rPr>
                        <a:t>te</a:t>
                      </a:r>
                      <a:r>
                        <a:rPr lang="en-US" altLang="zh-CN" sz="3200" b="0">
                          <a:latin typeface="Calibri" panose="020F0502020204030204" charset="0"/>
                          <a:cs typeface="Calibri" panose="020F0502020204030204" charset="0"/>
                        </a:rPr>
                        <a:t> lèves pas</a:t>
                      </a:r>
                      <a:endParaRPr lang="en-US" altLang="zh-CN" sz="3200" b="0">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3200" b="0">
                          <a:latin typeface="Calibri" panose="020F0502020204030204" charset="0"/>
                          <a:cs typeface="Calibri" panose="020F0502020204030204" charset="0"/>
                        </a:rPr>
                        <a:t>vous ne </a:t>
                      </a:r>
                      <a:r>
                        <a:rPr lang="en-US" altLang="zh-CN" sz="3200" b="1" i="1">
                          <a:latin typeface="Calibri" panose="020F0502020204030204" charset="0"/>
                          <a:cs typeface="Calibri" panose="020F0502020204030204" charset="0"/>
                        </a:rPr>
                        <a:t>vous</a:t>
                      </a:r>
                      <a:r>
                        <a:rPr lang="en-US" altLang="zh-CN" sz="3200" b="0">
                          <a:latin typeface="Calibri" panose="020F0502020204030204" charset="0"/>
                          <a:cs typeface="Calibri" panose="020F0502020204030204" charset="0"/>
                        </a:rPr>
                        <a:t> levez pas</a:t>
                      </a:r>
                      <a:endParaRPr lang="en-US" altLang="zh-CN" sz="3200" b="0">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89635">
                <a:tc>
                  <a:txBody>
                    <a:bodyPr/>
                    <a:lstStyle/>
                    <a:p>
                      <a:pPr indent="0" algn="ctr">
                        <a:buNone/>
                      </a:pPr>
                      <a:r>
                        <a:rPr lang="en-US" altLang="zh-CN" sz="3200" b="0">
                          <a:latin typeface="Calibri" panose="020F0502020204030204" charset="0"/>
                          <a:cs typeface="Calibri" panose="020F0502020204030204" charset="0"/>
                        </a:rPr>
                        <a:t>il ne </a:t>
                      </a:r>
                      <a:r>
                        <a:rPr lang="en-US" altLang="zh-CN" sz="3200" b="1" i="1">
                          <a:latin typeface="Calibri" panose="020F0502020204030204" charset="0"/>
                          <a:cs typeface="Calibri" panose="020F0502020204030204" charset="0"/>
                        </a:rPr>
                        <a:t>se</a:t>
                      </a:r>
                      <a:r>
                        <a:rPr lang="en-US" altLang="zh-CN" sz="3200" b="0">
                          <a:latin typeface="Calibri" panose="020F0502020204030204" charset="0"/>
                          <a:cs typeface="Calibri" panose="020F0502020204030204" charset="0"/>
                        </a:rPr>
                        <a:t> lève pas</a:t>
                      </a:r>
                      <a:endParaRPr lang="en-US" altLang="zh-CN" sz="3200" b="0">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3200" b="0">
                          <a:latin typeface="Calibri" panose="020F0502020204030204" charset="0"/>
                          <a:cs typeface="Calibri" panose="020F0502020204030204" charset="0"/>
                        </a:rPr>
                        <a:t>ils ne </a:t>
                      </a:r>
                      <a:r>
                        <a:rPr lang="en-US" altLang="zh-CN" sz="3200" b="1" i="1">
                          <a:latin typeface="Calibri" panose="020F0502020204030204" charset="0"/>
                          <a:cs typeface="Calibri" panose="020F0502020204030204" charset="0"/>
                        </a:rPr>
                        <a:t>se</a:t>
                      </a:r>
                      <a:r>
                        <a:rPr lang="en-US" altLang="zh-CN" sz="3200" b="0">
                          <a:latin typeface="Calibri" panose="020F0502020204030204" charset="0"/>
                          <a:cs typeface="Calibri" panose="020F0502020204030204" charset="0"/>
                        </a:rPr>
                        <a:t> lèvent pas</a:t>
                      </a:r>
                      <a:endParaRPr lang="en-US" altLang="zh-CN" sz="3200" b="0">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89635">
                <a:tc>
                  <a:txBody>
                    <a:bodyPr/>
                    <a:lstStyle/>
                    <a:p>
                      <a:pPr indent="0" algn="ctr">
                        <a:buNone/>
                      </a:pPr>
                      <a:r>
                        <a:rPr lang="en-US" altLang="zh-CN" sz="3200" b="0">
                          <a:latin typeface="Calibri" panose="020F0502020204030204" charset="0"/>
                          <a:cs typeface="Calibri" panose="020F0502020204030204" charset="0"/>
                        </a:rPr>
                        <a:t>Elle ne </a:t>
                      </a:r>
                      <a:r>
                        <a:rPr lang="en-US" altLang="zh-CN" sz="3200" b="1" i="1">
                          <a:latin typeface="Calibri" panose="020F0502020204030204" charset="0"/>
                          <a:cs typeface="Calibri" panose="020F0502020204030204" charset="0"/>
                        </a:rPr>
                        <a:t>se</a:t>
                      </a:r>
                      <a:r>
                        <a:rPr lang="en-US" altLang="zh-CN" sz="3200" b="0">
                          <a:latin typeface="Calibri" panose="020F0502020204030204" charset="0"/>
                          <a:cs typeface="Calibri" panose="020F0502020204030204" charset="0"/>
                        </a:rPr>
                        <a:t> lève pas</a:t>
                      </a:r>
                      <a:endParaRPr lang="en-US" altLang="zh-CN" sz="3200" b="0">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3200" b="0">
                          <a:latin typeface="Calibri" panose="020F0502020204030204" charset="0"/>
                          <a:cs typeface="Calibri" panose="020F0502020204030204" charset="0"/>
                        </a:rPr>
                        <a:t>elles ne </a:t>
                      </a:r>
                      <a:r>
                        <a:rPr lang="en-US" altLang="zh-CN" sz="3200" b="1" i="1">
                          <a:latin typeface="Calibri" panose="020F0502020204030204" charset="0"/>
                          <a:cs typeface="Calibri" panose="020F0502020204030204" charset="0"/>
                        </a:rPr>
                        <a:t>se</a:t>
                      </a:r>
                      <a:r>
                        <a:rPr lang="en-US" altLang="zh-CN" sz="3200" b="0">
                          <a:latin typeface="Calibri" panose="020F0502020204030204" charset="0"/>
                          <a:cs typeface="Calibri" panose="020F0502020204030204" charset="0"/>
                        </a:rPr>
                        <a:t> lèvent pas</a:t>
                      </a:r>
                      <a:endParaRPr lang="en-US" altLang="zh-CN" sz="3200" b="0">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graphicFrame>
        <p:nvGraphicFramePr>
          <p:cNvPr id="4" name="表格 -1"/>
          <p:cNvGraphicFramePr/>
          <p:nvPr/>
        </p:nvGraphicFramePr>
        <p:xfrm>
          <a:off x="1792605" y="1303655"/>
          <a:ext cx="7790815" cy="4376421"/>
        </p:xfrm>
        <a:graphic>
          <a:graphicData uri="http://schemas.openxmlformats.org/drawingml/2006/table">
            <a:tbl>
              <a:tblPr firstRow="1" bandRow="1">
                <a:tableStyleId>{5940675A-B579-460E-94D1-54222C63F5DA}</a:tableStyleId>
              </a:tblPr>
              <a:tblGrid>
                <a:gridCol w="4077335"/>
                <a:gridCol w="3713480"/>
              </a:tblGrid>
              <a:tr h="850265">
                <a:tc gridSpan="2">
                  <a:txBody>
                    <a:bodyPr/>
                    <a:lstStyle/>
                    <a:p>
                      <a:pPr indent="0" algn="ctr">
                        <a:buNone/>
                      </a:pPr>
                      <a:r>
                        <a:rPr lang="en-US" altLang="zh-CN" sz="3200" b="1">
                          <a:solidFill>
                            <a:srgbClr val="FFFFFF"/>
                          </a:solidFill>
                          <a:latin typeface="Calibri" panose="020F0502020204030204" charset="0"/>
                          <a:cs typeface="Calibri" panose="020F0502020204030204" charset="0"/>
                        </a:rPr>
                        <a:t>se lever </a:t>
                      </a:r>
                      <a:r>
                        <a:rPr lang="zh-CN" altLang="en-US" sz="3200" b="1">
                          <a:solidFill>
                            <a:srgbClr val="FFFFFF"/>
                          </a:solidFill>
                          <a:latin typeface="宋体" panose="02010600030101010101" pitchFamily="2" charset="-122"/>
                          <a:ea typeface="宋体" panose="02010600030101010101" pitchFamily="2" charset="-122"/>
                          <a:cs typeface="宋体" panose="02010600030101010101" pitchFamily="2" charset="-122"/>
                        </a:rPr>
                        <a:t>（疑问形式）</a:t>
                      </a:r>
                      <a:endParaRPr lang="zh-CN" altLang="en-US" sz="3200" b="1">
                        <a:solidFill>
                          <a:srgbClr val="FFFFFF"/>
                        </a:solidFill>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993366"/>
                    </a:solid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850265">
                <a:tc>
                  <a:txBody>
                    <a:bodyPr/>
                    <a:lstStyle/>
                    <a:p>
                      <a:pPr indent="0" algn="ctr">
                        <a:buNone/>
                      </a:pPr>
                      <a:r>
                        <a:rPr lang="en-US" altLang="zh-CN" sz="3200" b="0">
                          <a:latin typeface="Calibri" panose="020F0502020204030204" charset="0"/>
                          <a:cs typeface="Calibri" panose="020F0502020204030204" charset="0"/>
                        </a:rPr>
                        <a:t>est-ce que je </a:t>
                      </a:r>
                      <a:r>
                        <a:rPr lang="en-US" altLang="zh-CN" sz="3200" b="1" i="1">
                          <a:latin typeface="Calibri" panose="020F0502020204030204" charset="0"/>
                          <a:cs typeface="Calibri" panose="020F0502020204030204" charset="0"/>
                        </a:rPr>
                        <a:t>me</a:t>
                      </a:r>
                      <a:r>
                        <a:rPr lang="en-US" altLang="zh-CN" sz="3200" b="0">
                          <a:latin typeface="Calibri" panose="020F0502020204030204" charset="0"/>
                          <a:cs typeface="Calibri" panose="020F0502020204030204" charset="0"/>
                        </a:rPr>
                        <a:t> lève ?</a:t>
                      </a:r>
                      <a:endParaRPr lang="en-US" altLang="zh-CN" sz="3200" b="0">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3200" b="1" i="1">
                          <a:latin typeface="Calibri" panose="020F0502020204030204" charset="0"/>
                          <a:cs typeface="Calibri" panose="020F0502020204030204" charset="0"/>
                        </a:rPr>
                        <a:t>nous</a:t>
                      </a:r>
                      <a:r>
                        <a:rPr lang="en-US" altLang="zh-CN" sz="3200" b="0">
                          <a:latin typeface="Calibri" panose="020F0502020204030204" charset="0"/>
                          <a:cs typeface="Calibri" panose="020F0502020204030204" charset="0"/>
                        </a:rPr>
                        <a:t> levons-nous ?</a:t>
                      </a:r>
                      <a:endParaRPr lang="en-US" altLang="zh-CN" sz="3200" b="1" i="1">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50265">
                <a:tc>
                  <a:txBody>
                    <a:bodyPr/>
                    <a:lstStyle/>
                    <a:p>
                      <a:pPr indent="0" algn="ctr">
                        <a:buNone/>
                      </a:pPr>
                      <a:r>
                        <a:rPr lang="en-US" altLang="zh-CN" sz="3200" b="1" i="1">
                          <a:latin typeface="Calibri" panose="020F0502020204030204" charset="0"/>
                          <a:cs typeface="Calibri" panose="020F0502020204030204" charset="0"/>
                        </a:rPr>
                        <a:t>te</a:t>
                      </a:r>
                      <a:r>
                        <a:rPr lang="en-US" altLang="zh-CN" sz="3200" b="0">
                          <a:latin typeface="Calibri" panose="020F0502020204030204" charset="0"/>
                          <a:cs typeface="Calibri" panose="020F0502020204030204" charset="0"/>
                        </a:rPr>
                        <a:t> lèves-tu ?</a:t>
                      </a:r>
                      <a:endParaRPr lang="en-US" altLang="zh-CN" sz="3200" b="1" i="1">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3200" b="1" i="1">
                          <a:latin typeface="Calibri" panose="020F0502020204030204" charset="0"/>
                          <a:cs typeface="Calibri" panose="020F0502020204030204" charset="0"/>
                        </a:rPr>
                        <a:t>vous</a:t>
                      </a:r>
                      <a:r>
                        <a:rPr lang="en-US" altLang="zh-CN" sz="3200" b="0">
                          <a:latin typeface="Calibri" panose="020F0502020204030204" charset="0"/>
                          <a:cs typeface="Calibri" panose="020F0502020204030204" charset="0"/>
                        </a:rPr>
                        <a:t> levez-vous ?</a:t>
                      </a:r>
                      <a:endParaRPr lang="en-US" altLang="zh-CN" sz="3200" b="1" i="1">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50265">
                <a:tc>
                  <a:txBody>
                    <a:bodyPr/>
                    <a:lstStyle/>
                    <a:p>
                      <a:pPr indent="0" algn="ctr">
                        <a:buNone/>
                      </a:pPr>
                      <a:r>
                        <a:rPr lang="en-US" altLang="zh-CN" sz="3200" b="1" i="1">
                          <a:latin typeface="Calibri" panose="020F0502020204030204" charset="0"/>
                          <a:cs typeface="Calibri" panose="020F0502020204030204" charset="0"/>
                        </a:rPr>
                        <a:t>se</a:t>
                      </a:r>
                      <a:r>
                        <a:rPr lang="en-US" altLang="zh-CN" sz="3200" b="0">
                          <a:latin typeface="Calibri" panose="020F0502020204030204" charset="0"/>
                          <a:cs typeface="Calibri" panose="020F0502020204030204" charset="0"/>
                        </a:rPr>
                        <a:t> lève-t-il ?</a:t>
                      </a:r>
                      <a:endParaRPr lang="en-US" altLang="zh-CN" sz="3200" b="1" i="1">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3200" b="1" i="1">
                          <a:latin typeface="Calibri" panose="020F0502020204030204" charset="0"/>
                          <a:cs typeface="Calibri" panose="020F0502020204030204" charset="0"/>
                        </a:rPr>
                        <a:t>se</a:t>
                      </a:r>
                      <a:r>
                        <a:rPr lang="en-US" altLang="zh-CN" sz="3200" b="0">
                          <a:latin typeface="Calibri" panose="020F0502020204030204" charset="0"/>
                          <a:cs typeface="Calibri" panose="020F0502020204030204" charset="0"/>
                        </a:rPr>
                        <a:t> lèvent-ils ?</a:t>
                      </a:r>
                      <a:endParaRPr lang="en-US" altLang="zh-CN" sz="3200" b="1" i="1">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50265">
                <a:tc>
                  <a:txBody>
                    <a:bodyPr/>
                    <a:lstStyle/>
                    <a:p>
                      <a:pPr indent="0" algn="ctr">
                        <a:buNone/>
                      </a:pPr>
                      <a:r>
                        <a:rPr lang="en-US" altLang="zh-CN" sz="3200" b="1" i="1">
                          <a:latin typeface="Calibri" panose="020F0502020204030204" charset="0"/>
                          <a:cs typeface="Calibri" panose="020F0502020204030204" charset="0"/>
                        </a:rPr>
                        <a:t>se</a:t>
                      </a:r>
                      <a:r>
                        <a:rPr lang="en-US" altLang="zh-CN" sz="3200" b="0">
                          <a:latin typeface="Calibri" panose="020F0502020204030204" charset="0"/>
                          <a:cs typeface="Calibri" panose="020F0502020204030204" charset="0"/>
                        </a:rPr>
                        <a:t> lève-t-elle ?</a:t>
                      </a:r>
                      <a:endParaRPr lang="en-US" altLang="zh-CN" sz="3200" b="1" i="1">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3200" b="1" i="1">
                          <a:latin typeface="Calibri" panose="020F0502020204030204" charset="0"/>
                          <a:cs typeface="Calibri" panose="020F0502020204030204" charset="0"/>
                        </a:rPr>
                        <a:t>se</a:t>
                      </a:r>
                      <a:r>
                        <a:rPr lang="en-US" altLang="zh-CN" sz="3200" b="0">
                          <a:latin typeface="Calibri" panose="020F0502020204030204" charset="0"/>
                          <a:cs typeface="Calibri" panose="020F0502020204030204" charset="0"/>
                        </a:rPr>
                        <a:t> lèvent-elles ?</a:t>
                      </a:r>
                      <a:endParaRPr lang="en-US" altLang="zh-CN" sz="3200" b="1" i="1">
                        <a:latin typeface="Calibri" panose="020F0502020204030204" charset="0"/>
                        <a:ea typeface="Calibri" panose="020F0502020204030204" charset="0"/>
                        <a:cs typeface="Calibri" panose="020F0502020204030204"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4777</Words>
  <Application>WPS 演示</Application>
  <PresentationFormat>宽屏</PresentationFormat>
  <Paragraphs>470</Paragraphs>
  <Slides>34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34</vt:i4>
      </vt:variant>
    </vt:vector>
  </HeadingPairs>
  <TitlesOfParts>
    <vt:vector size="47" baseType="lpstr">
      <vt:lpstr>Arial</vt:lpstr>
      <vt:lpstr>宋体</vt:lpstr>
      <vt:lpstr>Wingdings</vt:lpstr>
      <vt:lpstr>Calibri</vt:lpstr>
      <vt:lpstr>华文琥珀</vt:lpstr>
      <vt:lpstr>Modern No. 20</vt:lpstr>
      <vt:lpstr>Calibri Light</vt:lpstr>
      <vt:lpstr>微软雅黑</vt:lpstr>
      <vt:lpstr>Arial Unicode MS</vt:lpstr>
      <vt:lpstr>Palatino Linotype</vt:lpstr>
      <vt:lpstr>华文仿宋</vt:lpstr>
      <vt:lpstr>Times New Roman</vt:lpstr>
      <vt:lpstr>Office 主题</vt:lpstr>
      <vt:lpstr>1.拿  2.吃、喝  3.乘坐（交通工具 ）  4.花费  5.拍摄</vt:lpstr>
      <vt:lpstr>PowerPoint 演示文稿</vt:lpstr>
      <vt:lpstr>PowerPoint 演示文稿</vt:lpstr>
      <vt:lpstr>3）最近将来时与现在时之间区别： </vt:lpstr>
      <vt:lpstr>*最近将来时在口语表达中应用甚广，故而有取代简单将来时的趋势。 </vt:lpstr>
      <vt:lpstr>PowerPoint 演示文稿</vt:lpstr>
      <vt:lpstr>4）自反代词的用法 （1）代词式动词变位时，自反代词的人称和数量应与主语相    一致。se lever 为例：</vt:lpstr>
      <vt:lpstr>PowerPoint 演示文稿</vt:lpstr>
      <vt:lpstr>PowerPoint 演示文稿</vt:lpstr>
      <vt:lpstr>PowerPoint 演示文稿</vt:lpstr>
      <vt:lpstr>2）在句中，代词式动词如果位于其它动词后且主语相同，那么自反代词的人称和数量仍须与同一主语的人称和数量相一致。仍以 se lever 为例：</vt:lpstr>
      <vt:lpstr>PowerPoint 演示文稿</vt:lpstr>
      <vt:lpstr>（1）自反意义（sens réfléchi） 指动作的施动者（主语）本身为动作的承受者，即：动作作用于主语本身。</vt:lpstr>
      <vt:lpstr>2）相互意义（sens réciproque） 指主语为复数（或复数含义的词）的动作同时作用于两个以上的施动者，即：动作在几个主语之间进行。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疑问形容词 quel （quel, adjectif interrogatif）</vt:lpstr>
      <vt:lpstr>钟点表达法</vt:lpstr>
      <vt:lpstr>2.表示“半”</vt:lpstr>
      <vt:lpstr>3.表示“刻”</vt:lpstr>
      <vt:lpstr>4.表示“分” </vt:lpstr>
      <vt:lpstr>5.表示“差” </vt:lpstr>
      <vt:lpstr>6.如使用十二小时制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35</cp:revision>
  <dcterms:created xsi:type="dcterms:W3CDTF">2017-10-31T08:55:00Z</dcterms:created>
  <dcterms:modified xsi:type="dcterms:W3CDTF">2018-05-23T05:48:22Z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