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7" r:id="rId4"/>
    <p:sldId id="258" r:id="rId5"/>
    <p:sldId id="279" r:id="rId6"/>
    <p:sldId id="280" r:id="rId7"/>
    <p:sldId id="281" r:id="rId8"/>
    <p:sldId id="282" r:id="rId9"/>
    <p:sldId id="259" r:id="rId10"/>
    <p:sldId id="260" r:id="rId11"/>
    <p:sldId id="261" r:id="rId12"/>
    <p:sldId id="262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87" r:id="rId25"/>
    <p:sldId id="278" r:id="rId26"/>
    <p:sldId id="28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D2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8ECC-8058-4359-93FC-564C4EB4DE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984-9B1B-463F-A5D4-396DE5A007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i="1" dirty="0" err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</a:t>
            </a:r>
            <a:r>
              <a:rPr lang="en-US" altLang="zh-CN" sz="9600" i="1" dirty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 A1</a:t>
            </a:r>
            <a:endParaRPr lang="en-US" altLang="zh-CN" sz="9600" i="1" dirty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62998"/>
            <a:ext cx="6858000" cy="1655762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</a:t>
            </a:r>
            <a:r>
              <a:rPr lang="en-US" altLang="zh-CN" sz="6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  <a:endParaRPr lang="en-US" altLang="zh-CN" sz="60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altLang="zh-CN" b="1" dirty="0">
                <a:solidFill>
                  <a:schemeClr val="accent1"/>
                </a:solidFill>
              </a:rPr>
              <a:t>(3) </a:t>
            </a:r>
            <a:r>
              <a:rPr lang="zh-CN" altLang="zh-CN" b="1" dirty="0">
                <a:solidFill>
                  <a:schemeClr val="accent1"/>
                </a:solidFill>
              </a:rPr>
              <a:t>自然现象的名</a:t>
            </a:r>
            <a:r>
              <a:rPr lang="zh-CN" altLang="zh-CN" b="1" dirty="0" smtClean="0">
                <a:solidFill>
                  <a:schemeClr val="accent1"/>
                </a:solidFill>
              </a:rPr>
              <a:t>词</a:t>
            </a:r>
            <a:endParaRPr lang="zh-CN" altLang="zh-CN" b="1" dirty="0">
              <a:solidFill>
                <a:schemeClr val="accent1"/>
              </a:solidFill>
            </a:endParaRPr>
          </a:p>
          <a:p>
            <a:r>
              <a:rPr lang="fr-CA" altLang="zh-CN" dirty="0"/>
              <a:t>Il y </a:t>
            </a:r>
            <a:r>
              <a:rPr lang="fr-CA" altLang="zh-CN" dirty="0" smtClean="0"/>
              <a:t>a </a:t>
            </a:r>
            <a:r>
              <a:rPr lang="fr-CA" altLang="zh-CN" i="1" dirty="0" smtClean="0"/>
              <a:t>de </a:t>
            </a:r>
            <a:r>
              <a:rPr lang="fr-CA" altLang="zh-CN" i="1" dirty="0"/>
              <a:t>la</a:t>
            </a:r>
            <a:r>
              <a:rPr lang="fr-CA" altLang="zh-CN" dirty="0"/>
              <a:t> neige partout.  		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到</a:t>
            </a:r>
            <a:r>
              <a:rPr lang="zh-CN" altLang="zh-CN" dirty="0"/>
              <a:t>处皑皑白雪。</a:t>
            </a:r>
            <a:endParaRPr lang="zh-CN" altLang="zh-CN" dirty="0"/>
          </a:p>
          <a:p>
            <a:r>
              <a:rPr lang="fr-CA" altLang="zh-CN" dirty="0"/>
              <a:t>Il fait </a:t>
            </a:r>
            <a:r>
              <a:rPr lang="fr-CA" altLang="zh-CN" i="1" dirty="0"/>
              <a:t>du</a:t>
            </a:r>
            <a:r>
              <a:rPr lang="fr-CA" altLang="zh-CN" dirty="0"/>
              <a:t> soleil.   			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  </a:t>
            </a:r>
            <a:r>
              <a:rPr lang="zh-CN" altLang="zh-CN" dirty="0" smtClean="0"/>
              <a:t>阳</a:t>
            </a:r>
            <a:r>
              <a:rPr lang="zh-CN" altLang="zh-CN" dirty="0"/>
              <a:t>光普照。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altLang="zh-CN" b="1" dirty="0">
                <a:solidFill>
                  <a:schemeClr val="accent1"/>
                </a:solidFill>
              </a:rPr>
              <a:t>(4)  </a:t>
            </a:r>
            <a:r>
              <a:rPr lang="zh-CN" altLang="zh-CN" b="1" dirty="0">
                <a:solidFill>
                  <a:schemeClr val="accent1"/>
                </a:solidFill>
              </a:rPr>
              <a:t>faire 后接的科学、艺术、体育等名词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fr-CA" altLang="zh-CN" dirty="0"/>
              <a:t>Faites-vous souvent </a:t>
            </a:r>
            <a:r>
              <a:rPr lang="fr-CA" altLang="zh-CN" i="1" dirty="0"/>
              <a:t>du</a:t>
            </a:r>
            <a:r>
              <a:rPr lang="fr-CA" altLang="zh-CN" dirty="0"/>
              <a:t> sport ?   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你</a:t>
            </a:r>
            <a:r>
              <a:rPr lang="zh-CN" altLang="zh-CN" dirty="0"/>
              <a:t>们常运动吗？</a:t>
            </a:r>
            <a:endParaRPr lang="zh-CN" altLang="zh-CN" dirty="0"/>
          </a:p>
          <a:p>
            <a:r>
              <a:rPr lang="fr-CA" altLang="zh-CN" dirty="0"/>
              <a:t>Sa copine fait </a:t>
            </a:r>
            <a:r>
              <a:rPr lang="fr-CA" altLang="zh-CN" i="1" dirty="0"/>
              <a:t>du</a:t>
            </a:r>
            <a:r>
              <a:rPr lang="fr-CA" altLang="zh-CN" dirty="0"/>
              <a:t> cinéma actuellement.  </a:t>
            </a:r>
            <a:r>
              <a:rPr lang="zh-CN" altLang="zh-CN" dirty="0"/>
              <a:t>他的女友目前在拍电影。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b="1" dirty="0">
                <a:solidFill>
                  <a:srgbClr val="C00000"/>
                </a:solidFill>
              </a:rPr>
              <a:t>4</a:t>
            </a:r>
            <a:r>
              <a:rPr lang="fr-CA" altLang="zh-CN" sz="4000" b="1" dirty="0">
                <a:solidFill>
                  <a:srgbClr val="C00000"/>
                </a:solidFill>
              </a:rPr>
              <a:t>) </a:t>
            </a:r>
            <a:r>
              <a:rPr lang="zh-CN" altLang="zh-CN" sz="4000" b="1" dirty="0">
                <a:solidFill>
                  <a:srgbClr val="C00000"/>
                </a:solidFill>
              </a:rPr>
              <a:t>部分冠词使用中应注意：</a:t>
            </a:r>
            <a:br>
              <a:rPr lang="zh-CN" altLang="zh-CN" dirty="0">
                <a:solidFill>
                  <a:srgbClr val="C00000"/>
                </a:solidFill>
              </a:rPr>
            </a:b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196752"/>
            <a:ext cx="8301608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  1</a:t>
            </a:r>
            <a:r>
              <a:rPr lang="zh-CN" altLang="en-US" sz="2800" dirty="0" smtClean="0"/>
              <a:t>）</a:t>
            </a:r>
            <a:r>
              <a:rPr lang="zh-CN" altLang="zh-CN" sz="2800" dirty="0" smtClean="0">
                <a:solidFill>
                  <a:srgbClr val="0070C0"/>
                </a:solidFill>
              </a:rPr>
              <a:t>否</a:t>
            </a:r>
            <a:r>
              <a:rPr lang="zh-CN" altLang="zh-CN" sz="2800" dirty="0">
                <a:solidFill>
                  <a:srgbClr val="0070C0"/>
                </a:solidFill>
              </a:rPr>
              <a:t>定句中，如果被</a:t>
            </a:r>
            <a:r>
              <a:rPr lang="zh-CN" altLang="zh-CN" sz="2800" b="1" dirty="0">
                <a:solidFill>
                  <a:srgbClr val="0070C0"/>
                </a:solidFill>
              </a:rPr>
              <a:t>否定</a:t>
            </a:r>
            <a:r>
              <a:rPr lang="zh-CN" altLang="zh-CN" sz="2800" dirty="0">
                <a:solidFill>
                  <a:srgbClr val="0070C0"/>
                </a:solidFill>
              </a:rPr>
              <a:t>的</a:t>
            </a:r>
            <a:r>
              <a:rPr lang="zh-CN" altLang="zh-CN" sz="2800" b="1" dirty="0">
                <a:solidFill>
                  <a:srgbClr val="0070C0"/>
                </a:solidFill>
              </a:rPr>
              <a:t>直接宾语</a:t>
            </a:r>
            <a:r>
              <a:rPr lang="zh-CN" altLang="zh-CN" sz="2800" dirty="0">
                <a:solidFill>
                  <a:srgbClr val="0070C0"/>
                </a:solidFill>
              </a:rPr>
              <a:t>前是</a:t>
            </a:r>
            <a:r>
              <a:rPr lang="zh-CN" altLang="zh-CN" sz="2800" b="1" dirty="0">
                <a:solidFill>
                  <a:srgbClr val="0070C0"/>
                </a:solidFill>
              </a:rPr>
              <a:t>不定冠词</a:t>
            </a:r>
            <a:r>
              <a:rPr lang="zh-CN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un, </a:t>
            </a:r>
            <a:r>
              <a:rPr lang="en-US" altLang="zh-CN" sz="2800" dirty="0" err="1">
                <a:solidFill>
                  <a:srgbClr val="0070C0"/>
                </a:solidFill>
              </a:rPr>
              <a:t>une</a:t>
            </a:r>
            <a:r>
              <a:rPr lang="en-US" altLang="zh-CN" sz="2800" dirty="0">
                <a:solidFill>
                  <a:srgbClr val="0070C0"/>
                </a:solidFill>
              </a:rPr>
              <a:t>, des </a:t>
            </a:r>
            <a:r>
              <a:rPr lang="zh-CN" altLang="zh-CN" sz="2800" dirty="0">
                <a:solidFill>
                  <a:srgbClr val="0070C0"/>
                </a:solidFill>
              </a:rPr>
              <a:t>或</a:t>
            </a:r>
            <a:r>
              <a:rPr lang="zh-CN" altLang="zh-CN" sz="2800" b="1" dirty="0">
                <a:solidFill>
                  <a:srgbClr val="0070C0"/>
                </a:solidFill>
              </a:rPr>
              <a:t>部分冠词</a:t>
            </a:r>
            <a:r>
              <a:rPr lang="en-US" altLang="zh-CN" sz="2800" dirty="0">
                <a:solidFill>
                  <a:srgbClr val="0070C0"/>
                </a:solidFill>
              </a:rPr>
              <a:t> du, de la, de l’, des, </a:t>
            </a:r>
            <a:r>
              <a:rPr lang="zh-CN" altLang="zh-CN" sz="2800" dirty="0">
                <a:solidFill>
                  <a:srgbClr val="0070C0"/>
                </a:solidFill>
              </a:rPr>
              <a:t>那么要用 </a:t>
            </a:r>
            <a:r>
              <a:rPr lang="en-US" altLang="zh-CN" sz="2800" b="1" dirty="0">
                <a:solidFill>
                  <a:srgbClr val="0070C0"/>
                </a:solidFill>
              </a:rPr>
              <a:t>de </a:t>
            </a:r>
            <a:r>
              <a:rPr lang="zh-CN" altLang="zh-CN" sz="2800" dirty="0">
                <a:solidFill>
                  <a:srgbClr val="0070C0"/>
                </a:solidFill>
              </a:rPr>
              <a:t>来代替直接宾语前的不定冠词或部分冠词</a:t>
            </a:r>
            <a:r>
              <a:rPr lang="zh-CN" altLang="zh-CN" sz="2800" dirty="0" smtClean="0">
                <a:solidFill>
                  <a:srgbClr val="0070C0"/>
                </a:solidFill>
              </a:rPr>
              <a:t>。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lvl="0"/>
            <a:r>
              <a:rPr lang="fr-FR" altLang="zh-CN" sz="2800" dirty="0" smtClean="0"/>
              <a:t>Il </a:t>
            </a:r>
            <a:r>
              <a:rPr lang="fr-FR" altLang="zh-CN" sz="2800" i="1" dirty="0"/>
              <a:t>n</a:t>
            </a:r>
            <a:r>
              <a:rPr lang="fr-FR" altLang="zh-CN" sz="2800" dirty="0"/>
              <a:t>’y a </a:t>
            </a:r>
            <a:r>
              <a:rPr lang="fr-FR" altLang="zh-CN" sz="2800" i="1" dirty="0"/>
              <a:t>pas</a:t>
            </a:r>
            <a:r>
              <a:rPr lang="fr-FR" altLang="zh-CN" sz="2800" dirty="0"/>
              <a:t> </a:t>
            </a:r>
            <a:r>
              <a:rPr lang="fr-FR" altLang="zh-CN" sz="2800" b="1" i="1" dirty="0">
                <a:solidFill>
                  <a:schemeClr val="accent2"/>
                </a:solidFill>
              </a:rPr>
              <a:t>de</a:t>
            </a:r>
            <a:r>
              <a:rPr lang="fr-FR" altLang="zh-CN" sz="2800" b="1" dirty="0"/>
              <a:t> </a:t>
            </a:r>
            <a:r>
              <a:rPr lang="fr-FR" altLang="zh-CN" sz="2800" b="1" dirty="0" smtClean="0"/>
              <a:t> </a:t>
            </a:r>
            <a:r>
              <a:rPr lang="fr-FR" altLang="zh-CN" sz="2800" dirty="0" smtClean="0"/>
              <a:t>lavabo </a:t>
            </a:r>
            <a:r>
              <a:rPr lang="fr-FR" altLang="zh-CN" sz="2800" dirty="0"/>
              <a:t>ici.  </a:t>
            </a:r>
            <a:r>
              <a:rPr lang="zh-CN" altLang="zh-CN" sz="2800" dirty="0"/>
              <a:t>这儿没有洗漱池。（否定</a:t>
            </a:r>
            <a:r>
              <a:rPr lang="en-US" altLang="zh-CN" sz="2800" dirty="0"/>
              <a:t> un </a:t>
            </a:r>
            <a:r>
              <a:rPr lang="zh-CN" altLang="zh-CN" sz="2800" dirty="0"/>
              <a:t>） 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fr-FR" altLang="zh-CN" sz="2800" dirty="0"/>
              <a:t>Pascal </a:t>
            </a:r>
            <a:r>
              <a:rPr lang="fr-FR" altLang="zh-CN" sz="2800" i="1" dirty="0"/>
              <a:t>n</a:t>
            </a:r>
            <a:r>
              <a:rPr lang="fr-FR" altLang="zh-CN" sz="2800" dirty="0"/>
              <a:t>’a </a:t>
            </a:r>
            <a:r>
              <a:rPr lang="fr-FR" altLang="zh-CN" sz="2800" i="1" dirty="0"/>
              <a:t>pas</a:t>
            </a:r>
            <a:r>
              <a:rPr lang="fr-FR" altLang="zh-CN" sz="2800" dirty="0"/>
              <a:t> </a:t>
            </a:r>
            <a:r>
              <a:rPr lang="fr-FR" altLang="zh-CN" sz="2800" b="1" i="1" dirty="0">
                <a:solidFill>
                  <a:schemeClr val="accent2"/>
                </a:solidFill>
              </a:rPr>
              <a:t>de</a:t>
            </a:r>
            <a:r>
              <a:rPr lang="fr-FR" altLang="zh-CN" sz="2800" dirty="0"/>
              <a:t> frères.  </a:t>
            </a:r>
            <a:r>
              <a:rPr lang="zh-CN" altLang="zh-CN" sz="2800" dirty="0"/>
              <a:t>巴斯卡尔没有兄弟。（否定</a:t>
            </a:r>
            <a:r>
              <a:rPr lang="en-US" altLang="zh-CN" sz="2800" dirty="0"/>
              <a:t> des </a:t>
            </a:r>
            <a:r>
              <a:rPr lang="zh-CN" altLang="zh-CN" sz="2800" dirty="0"/>
              <a:t>） </a:t>
            </a:r>
            <a:endParaRPr lang="zh-CN" altLang="zh-CN" sz="2800" dirty="0"/>
          </a:p>
          <a:p>
            <a:r>
              <a:rPr lang="en-US" altLang="zh-CN" sz="2800" dirty="0"/>
              <a:t> </a:t>
            </a:r>
            <a:r>
              <a:rPr lang="fr-FR" altLang="zh-CN" sz="2800" dirty="0"/>
              <a:t>Non, merci. Je </a:t>
            </a:r>
            <a:r>
              <a:rPr lang="fr-FR" altLang="zh-CN" sz="2800" i="1" dirty="0"/>
              <a:t>ne</a:t>
            </a:r>
            <a:r>
              <a:rPr lang="fr-FR" altLang="zh-CN" sz="2800" dirty="0"/>
              <a:t> mange </a:t>
            </a:r>
            <a:r>
              <a:rPr lang="fr-FR" altLang="zh-CN" sz="2800" i="1" dirty="0"/>
              <a:t>jamais</a:t>
            </a:r>
            <a:r>
              <a:rPr lang="fr-FR" altLang="zh-CN" sz="2800" dirty="0"/>
              <a:t> </a:t>
            </a:r>
            <a:r>
              <a:rPr lang="fr-FR" altLang="zh-CN" sz="2800" b="1" i="1" dirty="0">
                <a:solidFill>
                  <a:schemeClr val="accent2"/>
                </a:solidFill>
              </a:rPr>
              <a:t>de</a:t>
            </a:r>
            <a:r>
              <a:rPr lang="fr-FR" altLang="zh-CN" sz="2800" b="1" i="1" dirty="0"/>
              <a:t> </a:t>
            </a:r>
            <a:r>
              <a:rPr lang="fr-FR" altLang="zh-CN" sz="2800" dirty="0" smtClean="0"/>
              <a:t>pain.  </a:t>
            </a:r>
            <a:r>
              <a:rPr lang="zh-CN" altLang="zh-CN" sz="2800" dirty="0"/>
              <a:t>不，谢谢。我从不</a:t>
            </a:r>
            <a:r>
              <a:rPr lang="zh-CN" altLang="zh-CN" sz="2800" dirty="0" smtClean="0"/>
              <a:t>吃</a:t>
            </a:r>
            <a:r>
              <a:rPr lang="zh-CN" altLang="en-US" sz="2800" dirty="0"/>
              <a:t>面包</a:t>
            </a:r>
            <a:r>
              <a:rPr lang="zh-CN" altLang="zh-CN" sz="2800" dirty="0" smtClean="0"/>
              <a:t>。（</a:t>
            </a:r>
            <a:r>
              <a:rPr lang="zh-CN" altLang="zh-CN" sz="2800" dirty="0"/>
              <a:t>否定</a:t>
            </a:r>
            <a:r>
              <a:rPr lang="en-US" altLang="zh-CN" sz="2800" dirty="0"/>
              <a:t> du </a:t>
            </a:r>
            <a:r>
              <a:rPr lang="zh-CN" altLang="zh-CN" sz="2800" dirty="0"/>
              <a:t>）</a:t>
            </a:r>
            <a:endParaRPr lang="zh-CN" altLang="zh-CN" sz="2800" dirty="0"/>
          </a:p>
          <a:p>
            <a:r>
              <a:rPr lang="en-US" altLang="zh-CN" sz="2800" dirty="0"/>
              <a:t> On 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’a</a:t>
            </a:r>
            <a:r>
              <a:rPr lang="en-US" altLang="zh-CN" sz="2800" dirty="0"/>
              <a:t> </a:t>
            </a:r>
            <a:r>
              <a:rPr lang="en-US" altLang="zh-CN" sz="2800" i="1" dirty="0"/>
              <a:t>plus</a:t>
            </a:r>
            <a:r>
              <a:rPr lang="en-US" altLang="zh-CN" sz="2800" dirty="0"/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</a:rPr>
              <a:t>d</a:t>
            </a:r>
            <a:r>
              <a:rPr lang="en-US" altLang="zh-CN" sz="2800" dirty="0" err="1" smtClean="0">
                <a:solidFill>
                  <a:schemeClr val="accent2"/>
                </a:solidFill>
              </a:rPr>
              <a:t>’’</a:t>
            </a:r>
            <a:r>
              <a:rPr lang="en-US" altLang="zh-CN" sz="2800" dirty="0" err="1" smtClean="0"/>
              <a:t>argent</a:t>
            </a:r>
            <a:r>
              <a:rPr lang="en-US" altLang="zh-CN" sz="2800" dirty="0"/>
              <a:t>.  </a:t>
            </a:r>
            <a:r>
              <a:rPr lang="zh-CN" altLang="zh-CN" sz="2800" dirty="0"/>
              <a:t>没钱了。</a:t>
            </a:r>
            <a:r>
              <a:rPr lang="en-US" altLang="zh-CN" sz="2800" dirty="0"/>
              <a:t>  </a:t>
            </a:r>
            <a:r>
              <a:rPr lang="zh-CN" altLang="zh-CN" sz="2800" dirty="0"/>
              <a:t>（否定</a:t>
            </a:r>
            <a:r>
              <a:rPr lang="en-US" altLang="zh-CN" sz="2800" dirty="0"/>
              <a:t> de l’ </a:t>
            </a:r>
            <a:r>
              <a:rPr lang="zh-CN" altLang="zh-CN" sz="2800" dirty="0"/>
              <a:t>）</a:t>
            </a:r>
            <a:endParaRPr lang="zh-CN" altLang="zh-CN" sz="2800" dirty="0"/>
          </a:p>
          <a:p>
            <a:pPr>
              <a:buNone/>
            </a:pPr>
            <a:endParaRPr lang="zh-CN" altLang="zh-CN" sz="2800" dirty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altLang="zh-CN" b="1" dirty="0" smtClean="0">
                <a:solidFill>
                  <a:schemeClr val="accent1"/>
                </a:solidFill>
              </a:rPr>
              <a:t>(2) </a:t>
            </a:r>
            <a:r>
              <a:rPr lang="zh-CN" altLang="zh-CN" b="1" dirty="0">
                <a:solidFill>
                  <a:schemeClr val="accent1"/>
                </a:solidFill>
              </a:rPr>
              <a:t>部分冠词与其它冠词一样，在数量副词和数量名词后面要省略：</a:t>
            </a:r>
            <a:r>
              <a:rPr lang="fr-CA" altLang="zh-CN" b="1" dirty="0">
                <a:solidFill>
                  <a:schemeClr val="accent1"/>
                </a:solidFill>
              </a:rPr>
              <a:t>   </a:t>
            </a:r>
            <a:endParaRPr lang="zh-CN" altLang="zh-CN" b="1" dirty="0">
              <a:solidFill>
                <a:schemeClr val="accent1"/>
              </a:solidFill>
            </a:endParaRPr>
          </a:p>
          <a:p>
            <a:r>
              <a:rPr lang="fr-FR" altLang="zh-CN" i="1" dirty="0"/>
              <a:t>Combien de</a:t>
            </a:r>
            <a:r>
              <a:rPr lang="fr-FR" altLang="zh-CN" dirty="0"/>
              <a:t> bœuf voulez-vous ?   	</a:t>
            </a:r>
            <a:endParaRPr lang="fr-FR" altLang="zh-CN" dirty="0" smtClean="0"/>
          </a:p>
          <a:p>
            <a:pPr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</a:t>
            </a:r>
            <a:r>
              <a:rPr lang="zh-CN" altLang="zh-CN" dirty="0" smtClean="0"/>
              <a:t>您</a:t>
            </a:r>
            <a:r>
              <a:rPr lang="zh-CN" altLang="zh-CN" dirty="0"/>
              <a:t>要多少牛肉？</a:t>
            </a:r>
            <a:endParaRPr lang="zh-CN" altLang="zh-CN" dirty="0"/>
          </a:p>
          <a:p>
            <a:r>
              <a:rPr lang="fr-FR" altLang="zh-CN" dirty="0"/>
              <a:t>Vous voulez encore </a:t>
            </a:r>
            <a:r>
              <a:rPr lang="fr-FR" altLang="zh-CN" i="1" dirty="0"/>
              <a:t>un peu de</a:t>
            </a:r>
            <a:r>
              <a:rPr lang="fr-FR" altLang="zh-CN" dirty="0"/>
              <a:t> fromage ?   	</a:t>
            </a:r>
            <a:r>
              <a:rPr lang="zh-CN" altLang="zh-CN" dirty="0"/>
              <a:t>您还想再来点儿奶酪吗？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/>
          <a:lstStyle/>
          <a:p>
            <a:pPr>
              <a:buNone/>
            </a:pPr>
            <a:r>
              <a:rPr lang="fr-FR" altLang="zh-CN" b="1" dirty="0">
                <a:solidFill>
                  <a:schemeClr val="accent1"/>
                </a:solidFill>
              </a:rPr>
              <a:t>(3) </a:t>
            </a:r>
            <a:r>
              <a:rPr lang="zh-CN" altLang="zh-CN" b="1" dirty="0">
                <a:solidFill>
                  <a:schemeClr val="accent1"/>
                </a:solidFill>
              </a:rPr>
              <a:t>注意不要把部分冠词与缩合冠词混同起来</a:t>
            </a:r>
            <a:r>
              <a:rPr lang="zh-CN" altLang="zh-CN" dirty="0"/>
              <a:t>：</a:t>
            </a:r>
            <a:r>
              <a:rPr lang="fr-FR" altLang="zh-CN" dirty="0"/>
              <a:t>  </a:t>
            </a:r>
            <a:endParaRPr lang="zh-CN" altLang="zh-CN" dirty="0"/>
          </a:p>
          <a:p>
            <a:r>
              <a:rPr lang="fr-CA" altLang="zh-CN" dirty="0"/>
              <a:t>Nous prenons </a:t>
            </a:r>
            <a:r>
              <a:rPr lang="fr-CA" altLang="zh-CN" i="1" dirty="0"/>
              <a:t>du</a:t>
            </a:r>
            <a:r>
              <a:rPr lang="fr-CA" altLang="zh-CN" dirty="0"/>
              <a:t> thé.  			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我</a:t>
            </a:r>
            <a:r>
              <a:rPr lang="zh-CN" altLang="zh-CN" dirty="0"/>
              <a:t>们在喝茶。（部分冠词）</a:t>
            </a:r>
            <a:endParaRPr lang="zh-CN" altLang="zh-CN" dirty="0"/>
          </a:p>
          <a:p>
            <a:r>
              <a:rPr lang="fr-CA" altLang="zh-CN" dirty="0"/>
              <a:t>Nous parlons </a:t>
            </a:r>
            <a:r>
              <a:rPr lang="fr-CA" altLang="zh-CN" i="1" dirty="0"/>
              <a:t>du</a:t>
            </a:r>
            <a:r>
              <a:rPr lang="fr-CA" altLang="zh-CN" dirty="0"/>
              <a:t> thé.  			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我</a:t>
            </a:r>
            <a:r>
              <a:rPr lang="zh-CN" altLang="zh-CN" dirty="0"/>
              <a:t>们在聊茶。（缩合冠词）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184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fr-CA" altLang="zh-CN" dirty="0"/>
              <a:t>(</a:t>
            </a:r>
            <a:r>
              <a:rPr lang="fr-CA" altLang="zh-CN" b="1" dirty="0">
                <a:solidFill>
                  <a:schemeClr val="accent1"/>
                </a:solidFill>
              </a:rPr>
              <a:t>4) </a:t>
            </a:r>
            <a:r>
              <a:rPr lang="zh-CN" altLang="zh-CN" b="1" dirty="0">
                <a:solidFill>
                  <a:schemeClr val="accent1"/>
                </a:solidFill>
              </a:rPr>
              <a:t>当句中名词表示总体的概念或确指时，要使用定冠词或其它限定词：</a:t>
            </a:r>
            <a:r>
              <a:rPr lang="fr-CA" altLang="zh-CN" b="1" dirty="0">
                <a:solidFill>
                  <a:schemeClr val="accent1"/>
                </a:solidFill>
              </a:rPr>
              <a:t> </a:t>
            </a:r>
            <a:endParaRPr lang="fr-CA" altLang="zh-CN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b="1" dirty="0" smtClean="0">
                <a:solidFill>
                  <a:schemeClr val="accent1"/>
                </a:solidFill>
              </a:rPr>
              <a:t> </a:t>
            </a:r>
            <a:endParaRPr lang="zh-CN" altLang="zh-CN" b="1" dirty="0">
              <a:solidFill>
                <a:schemeClr val="accent1"/>
              </a:solidFill>
            </a:endParaRPr>
          </a:p>
          <a:p>
            <a:r>
              <a:rPr lang="fr-CA" altLang="zh-CN" dirty="0"/>
              <a:t>J’aime bien </a:t>
            </a:r>
            <a:r>
              <a:rPr lang="fr-CA" altLang="zh-CN" i="1" dirty="0"/>
              <a:t>les</a:t>
            </a:r>
            <a:r>
              <a:rPr lang="fr-CA" altLang="zh-CN" dirty="0"/>
              <a:t> légumes verts.    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我</a:t>
            </a:r>
            <a:r>
              <a:rPr lang="zh-CN" altLang="zh-CN" dirty="0"/>
              <a:t>喜欢绿菜。（</a:t>
            </a:r>
            <a:r>
              <a:rPr lang="zh-CN" altLang="zh-CN" b="1" dirty="0">
                <a:solidFill>
                  <a:schemeClr val="accent2"/>
                </a:solidFill>
              </a:rPr>
              <a:t>全部的概念</a:t>
            </a:r>
            <a:r>
              <a:rPr lang="fr-CA" altLang="zh-CN" b="1" dirty="0">
                <a:solidFill>
                  <a:schemeClr val="accent2"/>
                </a:solidFill>
              </a:rPr>
              <a:t>=</a:t>
            </a:r>
            <a:r>
              <a:rPr lang="zh-CN" altLang="zh-CN" b="1" dirty="0">
                <a:solidFill>
                  <a:schemeClr val="accent2"/>
                </a:solidFill>
              </a:rPr>
              <a:t>各种菜</a:t>
            </a:r>
            <a:r>
              <a:rPr lang="zh-CN" altLang="zh-CN" dirty="0"/>
              <a:t>）</a:t>
            </a:r>
            <a:endParaRPr lang="zh-CN" altLang="zh-CN" dirty="0"/>
          </a:p>
          <a:p>
            <a:r>
              <a:rPr lang="fr-CA" altLang="zh-CN" dirty="0"/>
              <a:t>Je n’aime pas beaucoup </a:t>
            </a:r>
            <a:r>
              <a:rPr lang="fr-CA" altLang="zh-CN" i="1" dirty="0"/>
              <a:t>la</a:t>
            </a:r>
            <a:r>
              <a:rPr lang="fr-CA" altLang="zh-CN" dirty="0"/>
              <a:t> viande.	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我</a:t>
            </a:r>
            <a:r>
              <a:rPr lang="zh-CN" altLang="zh-CN" dirty="0"/>
              <a:t>不太喜欢（吃）</a:t>
            </a:r>
            <a:r>
              <a:rPr lang="zh-CN" altLang="zh-CN" dirty="0" smtClean="0"/>
              <a:t>肉（</a:t>
            </a:r>
            <a:r>
              <a:rPr lang="zh-CN" altLang="zh-CN" b="1" dirty="0">
                <a:solidFill>
                  <a:schemeClr val="accent2"/>
                </a:solidFill>
              </a:rPr>
              <a:t>总体的概念</a:t>
            </a:r>
            <a:r>
              <a:rPr lang="fr-CA" altLang="zh-CN" b="1" dirty="0">
                <a:solidFill>
                  <a:schemeClr val="accent2"/>
                </a:solidFill>
              </a:rPr>
              <a:t>=</a:t>
            </a:r>
            <a:r>
              <a:rPr lang="zh-CN" altLang="zh-CN" b="1" dirty="0">
                <a:solidFill>
                  <a:schemeClr val="accent2"/>
                </a:solidFill>
              </a:rPr>
              <a:t>肉类</a:t>
            </a:r>
            <a:r>
              <a:rPr lang="zh-CN" altLang="zh-CN" dirty="0"/>
              <a:t>）</a:t>
            </a:r>
            <a:endParaRPr lang="zh-CN" altLang="zh-CN" dirty="0"/>
          </a:p>
          <a:p>
            <a:r>
              <a:rPr lang="fr-CA" altLang="zh-CN" dirty="0"/>
              <a:t>Passe-moi </a:t>
            </a:r>
            <a:r>
              <a:rPr lang="fr-CA" altLang="zh-CN" i="1" dirty="0"/>
              <a:t>ce </a:t>
            </a:r>
            <a:r>
              <a:rPr lang="fr-CA" altLang="zh-CN" dirty="0"/>
              <a:t>pain, merci. 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 smtClean="0"/>
              <a:t>  </a:t>
            </a:r>
            <a:r>
              <a:rPr lang="zh-CN" altLang="zh-CN" dirty="0" smtClean="0"/>
              <a:t>把</a:t>
            </a:r>
            <a:r>
              <a:rPr lang="zh-CN" altLang="zh-CN" dirty="0"/>
              <a:t>这个面包给我，谢</a:t>
            </a:r>
            <a:r>
              <a:rPr lang="zh-CN" altLang="zh-CN" dirty="0" smtClean="0"/>
              <a:t>谢（</a:t>
            </a:r>
            <a:r>
              <a:rPr lang="zh-CN" altLang="zh-CN" b="1" dirty="0">
                <a:solidFill>
                  <a:schemeClr val="accent2"/>
                </a:solidFill>
              </a:rPr>
              <a:t>确指的概念</a:t>
            </a:r>
            <a:r>
              <a:rPr lang="fr-CA" altLang="zh-CN" b="1" dirty="0">
                <a:solidFill>
                  <a:schemeClr val="accent2"/>
                </a:solidFill>
              </a:rPr>
              <a:t>=</a:t>
            </a:r>
            <a:r>
              <a:rPr lang="zh-CN" altLang="zh-CN" b="1" dirty="0">
                <a:solidFill>
                  <a:schemeClr val="accent2"/>
                </a:solidFill>
              </a:rPr>
              <a:t>那一个</a:t>
            </a:r>
            <a:r>
              <a:rPr lang="zh-CN" altLang="zh-CN" dirty="0"/>
              <a:t>）</a:t>
            </a:r>
            <a:endParaRPr lang="zh-CN" altLang="zh-CN" dirty="0"/>
          </a:p>
          <a:p>
            <a:r>
              <a:rPr lang="fr-CA" altLang="zh-CN" i="1" dirty="0"/>
              <a:t>Mon</a:t>
            </a:r>
            <a:r>
              <a:rPr lang="fr-CA" altLang="zh-CN" dirty="0"/>
              <a:t> café est un peu chaud.	</a:t>
            </a:r>
            <a:endParaRPr lang="fr-CA" altLang="zh-CN" dirty="0" smtClean="0"/>
          </a:p>
          <a:p>
            <a:r>
              <a:rPr lang="zh-CN" altLang="zh-CN" dirty="0" smtClean="0"/>
              <a:t>我</a:t>
            </a:r>
            <a:r>
              <a:rPr lang="zh-CN" altLang="zh-CN" dirty="0"/>
              <a:t>的咖啡有点儿烫。（</a:t>
            </a:r>
            <a:r>
              <a:rPr lang="zh-CN" altLang="zh-CN" b="1" dirty="0">
                <a:solidFill>
                  <a:schemeClr val="accent2"/>
                </a:solidFill>
              </a:rPr>
              <a:t>确指的概念</a:t>
            </a:r>
            <a:r>
              <a:rPr lang="zh-CN" altLang="zh-CN" dirty="0"/>
              <a:t>）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lvl="0" algn="l"/>
            <a:br>
              <a:rPr lang="en-US" altLang="zh-CN" sz="3600" b="1" dirty="0" smtClean="0"/>
            </a:br>
            <a:r>
              <a:rPr lang="zh-CN" altLang="zh-CN" sz="3600" b="1" dirty="0" smtClean="0">
                <a:solidFill>
                  <a:schemeClr val="bg1"/>
                </a:solidFill>
              </a:rPr>
              <a:t>确</a:t>
            </a:r>
            <a:r>
              <a:rPr lang="zh-CN" altLang="zh-CN" sz="3600" b="1" dirty="0">
                <a:solidFill>
                  <a:schemeClr val="bg1"/>
                </a:solidFill>
              </a:rPr>
              <a:t>定的数量 </a:t>
            </a:r>
            <a:r>
              <a:rPr lang="fr-FR" altLang="zh-CN" sz="3600" dirty="0">
                <a:solidFill>
                  <a:schemeClr val="bg1"/>
                </a:solidFill>
              </a:rPr>
              <a:t>(la quantité d</a:t>
            </a:r>
            <a:r>
              <a:rPr lang="zh-CN" altLang="zh-CN" sz="3600" dirty="0">
                <a:solidFill>
                  <a:schemeClr val="bg1"/>
                </a:solidFill>
              </a:rPr>
              <a:t>é</a:t>
            </a:r>
            <a:r>
              <a:rPr lang="fr-FR" altLang="zh-CN" sz="3600" dirty="0">
                <a:solidFill>
                  <a:schemeClr val="bg1"/>
                </a:solidFill>
              </a:rPr>
              <a:t>termin</a:t>
            </a:r>
            <a:r>
              <a:rPr lang="zh-CN" altLang="zh-CN" sz="3600" dirty="0">
                <a:solidFill>
                  <a:schemeClr val="bg1"/>
                </a:solidFill>
              </a:rPr>
              <a:t>é</a:t>
            </a:r>
            <a:r>
              <a:rPr lang="fr-FR" altLang="zh-CN" sz="3600" dirty="0">
                <a:solidFill>
                  <a:schemeClr val="bg1"/>
                </a:solidFill>
              </a:rPr>
              <a:t>e)</a:t>
            </a:r>
            <a:br>
              <a:rPr lang="zh-CN" altLang="zh-CN" sz="3600" dirty="0">
                <a:solidFill>
                  <a:schemeClr val="bg1"/>
                </a:solidFill>
              </a:rPr>
            </a:br>
            <a:r>
              <a:rPr lang="fr-FR" altLang="zh-CN" sz="3600" dirty="0">
                <a:solidFill>
                  <a:schemeClr val="bg1"/>
                </a:solidFill>
              </a:rPr>
              <a:t> </a:t>
            </a:r>
            <a:r>
              <a:rPr lang="fr-FR" altLang="zh-CN" sz="3600" dirty="0" smtClean="0">
                <a:solidFill>
                  <a:schemeClr val="bg1"/>
                </a:solidFill>
              </a:rPr>
              <a:t> </a:t>
            </a:r>
            <a:r>
              <a:rPr lang="zh-CN" altLang="zh-CN" sz="3600" dirty="0">
                <a:solidFill>
                  <a:schemeClr val="bg1"/>
                </a:solidFill>
              </a:rPr>
              <a:t>一个确定的数量还可以借助以下方式来表达</a:t>
            </a:r>
            <a:r>
              <a:rPr lang="zh-CN" altLang="zh-CN" sz="3600" dirty="0"/>
              <a:t>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altLang="zh-CN" b="1" dirty="0">
                <a:solidFill>
                  <a:schemeClr val="accent1"/>
                </a:solidFill>
              </a:rPr>
              <a:t>1) </a:t>
            </a:r>
            <a:r>
              <a:rPr lang="zh-CN" altLang="zh-CN" b="1" dirty="0">
                <a:solidFill>
                  <a:schemeClr val="accent1"/>
                </a:solidFill>
              </a:rPr>
              <a:t>【名词词组</a:t>
            </a:r>
            <a:r>
              <a:rPr lang="fr-FR" altLang="zh-CN" b="1" dirty="0">
                <a:solidFill>
                  <a:schemeClr val="accent1"/>
                </a:solidFill>
              </a:rPr>
              <a:t> + de + </a:t>
            </a:r>
            <a:r>
              <a:rPr lang="zh-CN" altLang="zh-CN" b="1" dirty="0">
                <a:solidFill>
                  <a:schemeClr val="accent1"/>
                </a:solidFill>
              </a:rPr>
              <a:t>相关名词】</a:t>
            </a:r>
            <a:endParaRPr lang="zh-CN" altLang="zh-CN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dirty="0" smtClean="0"/>
              <a:t> </a:t>
            </a:r>
            <a:r>
              <a:rPr lang="fr-CA" altLang="zh-CN" b="1" dirty="0">
                <a:solidFill>
                  <a:schemeClr val="accent1"/>
                </a:solidFill>
              </a:rPr>
              <a:t>un kilo de...  une tranche de...  </a:t>
            </a:r>
            <a:endParaRPr lang="fr-CA" altLang="zh-CN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b="1" dirty="0" smtClean="0">
                <a:solidFill>
                  <a:schemeClr val="accent1"/>
                </a:solidFill>
              </a:rPr>
              <a:t> </a:t>
            </a:r>
            <a:r>
              <a:rPr lang="fr-CA" altLang="zh-CN" b="1" dirty="0">
                <a:solidFill>
                  <a:schemeClr val="accent1"/>
                </a:solidFill>
              </a:rPr>
              <a:t>un litre de... </a:t>
            </a:r>
            <a:r>
              <a:rPr lang="zh-CN" altLang="zh-CN" b="1" dirty="0">
                <a:solidFill>
                  <a:schemeClr val="accent1"/>
                </a:solidFill>
              </a:rPr>
              <a:t>等</a:t>
            </a:r>
            <a:endParaRPr lang="zh-CN" altLang="zh-CN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dirty="0" smtClean="0"/>
              <a:t> </a:t>
            </a:r>
            <a:r>
              <a:rPr lang="zh-CN" altLang="zh-CN" dirty="0"/>
              <a:t>如：</a:t>
            </a:r>
            <a:r>
              <a:rPr lang="fr-CA" altLang="zh-CN" i="1" dirty="0"/>
              <a:t>un kilo de</a:t>
            </a:r>
            <a:r>
              <a:rPr lang="fr-CA" altLang="zh-CN" dirty="0"/>
              <a:t> pommes  	</a:t>
            </a:r>
            <a:r>
              <a:rPr lang="zh-CN" altLang="zh-CN" dirty="0"/>
              <a:t>一公斤苹果</a:t>
            </a:r>
            <a:endParaRPr lang="zh-CN" altLang="zh-CN" dirty="0"/>
          </a:p>
          <a:p>
            <a:pPr>
              <a:buNone/>
            </a:pPr>
            <a:r>
              <a:rPr lang="fr-CA" altLang="zh-CN" i="1" dirty="0" smtClean="0"/>
              <a:t>      une </a:t>
            </a:r>
            <a:r>
              <a:rPr lang="fr-CA" altLang="zh-CN" i="1" dirty="0"/>
              <a:t>tranche</a:t>
            </a:r>
            <a:r>
              <a:rPr lang="fr-CA" altLang="zh-CN" dirty="0"/>
              <a:t> </a:t>
            </a:r>
            <a:r>
              <a:rPr lang="fr-CA" altLang="zh-CN" i="1" dirty="0"/>
              <a:t>de</a:t>
            </a:r>
            <a:r>
              <a:rPr lang="fr-CA" altLang="zh-CN" dirty="0"/>
              <a:t> pain 	</a:t>
            </a:r>
            <a:r>
              <a:rPr lang="zh-CN" altLang="zh-CN" dirty="0"/>
              <a:t>一片面包</a:t>
            </a:r>
            <a:endParaRPr lang="zh-CN" altLang="zh-CN" dirty="0"/>
          </a:p>
          <a:p>
            <a:pPr>
              <a:buNone/>
            </a:pPr>
            <a:r>
              <a:rPr lang="fr-CA" altLang="zh-CN" i="1" dirty="0" smtClean="0"/>
              <a:t>      un </a:t>
            </a:r>
            <a:r>
              <a:rPr lang="fr-CA" altLang="zh-CN" i="1" dirty="0"/>
              <a:t>litre de</a:t>
            </a:r>
            <a:r>
              <a:rPr lang="fr-CA" altLang="zh-CN" dirty="0"/>
              <a:t> lait      	</a:t>
            </a:r>
            <a:r>
              <a:rPr lang="fr-CA" altLang="zh-CN" dirty="0" smtClean="0"/>
              <a:t>         </a:t>
            </a:r>
            <a:r>
              <a:rPr lang="zh-CN" altLang="zh-CN" dirty="0" smtClean="0"/>
              <a:t>一</a:t>
            </a:r>
            <a:r>
              <a:rPr lang="zh-CN" altLang="zh-CN" dirty="0"/>
              <a:t>升牛奶</a:t>
            </a:r>
            <a:endParaRPr lang="zh-CN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（*名词前不需要加限定词）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340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altLang="zh-CN" b="1" dirty="0">
                <a:solidFill>
                  <a:schemeClr val="accent1"/>
                </a:solidFill>
              </a:rPr>
              <a:t>2) </a:t>
            </a:r>
            <a:r>
              <a:rPr lang="zh-CN" altLang="zh-CN" b="1" dirty="0">
                <a:solidFill>
                  <a:schemeClr val="accent1"/>
                </a:solidFill>
              </a:rPr>
              <a:t>【副词</a:t>
            </a:r>
            <a:r>
              <a:rPr lang="fr-FR" altLang="zh-CN" b="1" dirty="0">
                <a:solidFill>
                  <a:schemeClr val="accent1"/>
                </a:solidFill>
              </a:rPr>
              <a:t> + de + </a:t>
            </a:r>
            <a:r>
              <a:rPr lang="zh-CN" altLang="zh-CN" b="1" dirty="0">
                <a:solidFill>
                  <a:schemeClr val="accent1"/>
                </a:solidFill>
              </a:rPr>
              <a:t>相关名词</a:t>
            </a:r>
            <a:r>
              <a:rPr lang="zh-CN" altLang="zh-CN" b="1" dirty="0" smtClean="0">
                <a:solidFill>
                  <a:schemeClr val="accent1"/>
                </a:solidFill>
              </a:rPr>
              <a:t>】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fr-CA" altLang="zh-CN" dirty="0" smtClean="0"/>
          </a:p>
          <a:p>
            <a:pPr>
              <a:buNone/>
            </a:pPr>
            <a:r>
              <a:rPr lang="fr-CA" altLang="zh-CN" b="1" dirty="0" smtClean="0">
                <a:solidFill>
                  <a:schemeClr val="accent1"/>
                </a:solidFill>
              </a:rPr>
              <a:t>peu </a:t>
            </a:r>
            <a:r>
              <a:rPr lang="fr-CA" altLang="zh-CN" b="1" dirty="0">
                <a:solidFill>
                  <a:schemeClr val="accent1"/>
                </a:solidFill>
              </a:rPr>
              <a:t>de...  </a:t>
            </a:r>
            <a:r>
              <a:rPr lang="en-US" altLang="zh-CN" b="1" dirty="0">
                <a:solidFill>
                  <a:schemeClr val="accent1"/>
                </a:solidFill>
              </a:rPr>
              <a:t>u</a:t>
            </a:r>
            <a:r>
              <a:rPr lang="en-US" altLang="zh-CN" b="1" dirty="0" smtClean="0">
                <a:solidFill>
                  <a:schemeClr val="accent1"/>
                </a:solidFill>
              </a:rPr>
              <a:t>n 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peu</a:t>
            </a:r>
            <a:r>
              <a:rPr lang="en-US" altLang="zh-CN" b="1" dirty="0" smtClean="0">
                <a:solidFill>
                  <a:schemeClr val="accent1"/>
                </a:solidFill>
              </a:rPr>
              <a:t> de….</a:t>
            </a:r>
            <a:r>
              <a:rPr lang="fr-CA" altLang="zh-CN" b="1" dirty="0" smtClean="0">
                <a:solidFill>
                  <a:schemeClr val="accent1"/>
                </a:solidFill>
              </a:rPr>
              <a:t> </a:t>
            </a:r>
            <a:r>
              <a:rPr lang="fr-CA" altLang="zh-CN" b="1" dirty="0">
                <a:solidFill>
                  <a:schemeClr val="accent1"/>
                </a:solidFill>
              </a:rPr>
              <a:t>assez de...  </a:t>
            </a:r>
            <a:endParaRPr lang="fr-CA" altLang="zh-CN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b="1" dirty="0" smtClean="0">
                <a:solidFill>
                  <a:schemeClr val="accent1"/>
                </a:solidFill>
              </a:rPr>
              <a:t>beaucoup </a:t>
            </a:r>
            <a:r>
              <a:rPr lang="fr-CA" altLang="zh-CN" b="1" dirty="0">
                <a:solidFill>
                  <a:schemeClr val="accent1"/>
                </a:solidFill>
              </a:rPr>
              <a:t>de...   trop </a:t>
            </a:r>
            <a:r>
              <a:rPr lang="fr-CA" altLang="zh-CN" b="1" dirty="0" smtClean="0">
                <a:solidFill>
                  <a:schemeClr val="accent1"/>
                </a:solidFill>
              </a:rPr>
              <a:t>de... </a:t>
            </a:r>
            <a:r>
              <a:rPr lang="zh-CN" altLang="zh-CN" b="1" dirty="0">
                <a:solidFill>
                  <a:schemeClr val="accent1"/>
                </a:solidFill>
              </a:rPr>
              <a:t>等</a:t>
            </a:r>
            <a:endParaRPr lang="zh-CN" altLang="zh-CN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dirty="0" smtClean="0"/>
              <a:t> </a:t>
            </a:r>
            <a:r>
              <a:rPr lang="zh-CN" altLang="zh-CN" dirty="0"/>
              <a:t>如：</a:t>
            </a:r>
            <a:r>
              <a:rPr lang="fr-CA" altLang="zh-CN" dirty="0"/>
              <a:t>Il y a </a:t>
            </a:r>
            <a:r>
              <a:rPr lang="fr-CA" altLang="zh-CN" i="1" dirty="0"/>
              <a:t>peu de</a:t>
            </a:r>
            <a:r>
              <a:rPr lang="fr-CA" altLang="zh-CN" dirty="0"/>
              <a:t> gens. </a:t>
            </a:r>
            <a:r>
              <a:rPr lang="fr-CA" altLang="zh-CN" dirty="0" smtClean="0"/>
              <a:t> </a:t>
            </a:r>
            <a:r>
              <a:rPr lang="zh-CN" altLang="zh-CN" dirty="0" smtClean="0"/>
              <a:t>人</a:t>
            </a:r>
            <a:r>
              <a:rPr lang="zh-CN" altLang="zh-CN" dirty="0"/>
              <a:t>很少。</a:t>
            </a:r>
            <a:endParaRPr lang="zh-CN" altLang="zh-CN" dirty="0"/>
          </a:p>
          <a:p>
            <a:pPr>
              <a:buNone/>
            </a:pPr>
            <a:r>
              <a:rPr lang="fr-CA" altLang="zh-CN" dirty="0" smtClean="0"/>
              <a:t> Je </a:t>
            </a:r>
            <a:r>
              <a:rPr lang="fr-CA" altLang="zh-CN" dirty="0"/>
              <a:t>n’ai pas </a:t>
            </a:r>
            <a:r>
              <a:rPr lang="fr-CA" altLang="zh-CN" i="1" dirty="0"/>
              <a:t>assez d</a:t>
            </a:r>
            <a:r>
              <a:rPr lang="fr-CA" altLang="zh-CN" dirty="0"/>
              <a:t>’argent. </a:t>
            </a:r>
            <a:r>
              <a:rPr lang="zh-CN" altLang="zh-CN" dirty="0" smtClean="0"/>
              <a:t>我</a:t>
            </a:r>
            <a:r>
              <a:rPr lang="zh-CN" altLang="zh-CN" dirty="0"/>
              <a:t>钱不够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</a:t>
            </a:r>
            <a:r>
              <a:rPr lang="fr-FR" altLang="zh-CN" dirty="0" smtClean="0"/>
              <a:t>   </a:t>
            </a:r>
            <a:endParaRPr lang="fr-FR" altLang="zh-CN" dirty="0" smtClean="0"/>
          </a:p>
          <a:p>
            <a:pPr>
              <a:buNone/>
            </a:pPr>
            <a:r>
              <a:rPr lang="fr-FR" altLang="zh-CN" dirty="0" smtClean="0"/>
              <a:t>Il </a:t>
            </a:r>
            <a:r>
              <a:rPr lang="fr-CA" altLang="zh-CN" dirty="0"/>
              <a:t>a </a:t>
            </a:r>
            <a:r>
              <a:rPr lang="fr-CA" altLang="zh-CN" i="1" dirty="0"/>
              <a:t>beaucoup de</a:t>
            </a:r>
            <a:r>
              <a:rPr lang="fr-CA" altLang="zh-CN" dirty="0"/>
              <a:t> livres  </a:t>
            </a:r>
            <a:r>
              <a:rPr lang="fr-CA" altLang="zh-CN" dirty="0" smtClean="0"/>
              <a:t>    </a:t>
            </a:r>
            <a:r>
              <a:rPr lang="zh-CN" altLang="zh-CN" dirty="0" smtClean="0"/>
              <a:t>他</a:t>
            </a:r>
            <a:r>
              <a:rPr lang="zh-CN" altLang="zh-CN" dirty="0"/>
              <a:t>有很多书。</a:t>
            </a:r>
            <a:endParaRPr lang="zh-CN" altLang="zh-CN" dirty="0"/>
          </a:p>
          <a:p>
            <a:pPr>
              <a:buNone/>
            </a:pPr>
            <a:r>
              <a:rPr lang="fr-CA" altLang="zh-CN" dirty="0" smtClean="0"/>
              <a:t>Il </a:t>
            </a:r>
            <a:r>
              <a:rPr lang="fr-CA" altLang="zh-CN" dirty="0"/>
              <a:t>y a </a:t>
            </a:r>
            <a:r>
              <a:rPr lang="fr-CA" altLang="zh-CN" i="1" dirty="0"/>
              <a:t>trop de</a:t>
            </a:r>
            <a:r>
              <a:rPr lang="fr-CA" altLang="zh-CN" dirty="0"/>
              <a:t> monde.		</a:t>
            </a:r>
            <a:r>
              <a:rPr lang="zh-CN" altLang="zh-CN" dirty="0"/>
              <a:t>那儿人山人海。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b="1" dirty="0" smtClean="0"/>
              <a:t>否定副词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5373216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1)ne..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</a:rPr>
              <a:t>as…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altLang="zh-CN" sz="2400" dirty="0" smtClean="0"/>
              <a:t>1.Jean </a:t>
            </a:r>
            <a:r>
              <a:rPr lang="en-US" altLang="zh-CN" sz="2400" dirty="0" err="1" smtClean="0"/>
              <a:t>n’aime</a:t>
            </a:r>
            <a:r>
              <a:rPr lang="en-US" altLang="zh-CN" sz="2400" dirty="0" smtClean="0"/>
              <a:t> pas voyager.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400" dirty="0" smtClean="0"/>
              <a:t>2.Pardon! Je </a:t>
            </a:r>
            <a:r>
              <a:rPr lang="en-US" altLang="zh-CN" sz="2400" dirty="0" err="1" smtClean="0"/>
              <a:t>n’ai</a:t>
            </a:r>
            <a:r>
              <a:rPr lang="en-US" altLang="zh-CN" sz="2400" dirty="0" smtClean="0"/>
              <a:t> pas </a:t>
            </a:r>
            <a:r>
              <a:rPr lang="en-US" altLang="zh-CN" sz="2400" dirty="0" err="1" smtClean="0"/>
              <a:t>compris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votre</a:t>
            </a:r>
            <a:r>
              <a:rPr lang="en-US" altLang="zh-CN" sz="2400" dirty="0" smtClean="0"/>
              <a:t> question.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*在不定式中，两个否定词同时置于动词之前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如：</a:t>
            </a:r>
            <a:r>
              <a:rPr lang="en-US" altLang="zh-CN" sz="2400" dirty="0" smtClean="0"/>
              <a:t>On </a:t>
            </a:r>
            <a:r>
              <a:rPr lang="en-US" altLang="zh-CN" sz="2400" dirty="0" err="1" smtClean="0"/>
              <a:t>demande</a:t>
            </a:r>
            <a:r>
              <a:rPr lang="en-US" altLang="zh-CN" sz="2400" dirty="0" smtClean="0"/>
              <a:t> aux </a:t>
            </a:r>
            <a:r>
              <a:rPr lang="en-US" altLang="zh-CN" sz="2400" dirty="0" err="1" smtClean="0"/>
              <a:t>visiteurs</a:t>
            </a:r>
            <a:r>
              <a:rPr lang="en-US" altLang="zh-CN" sz="2400" dirty="0" smtClean="0"/>
              <a:t> de ne pas </a:t>
            </a:r>
            <a:r>
              <a:rPr lang="en-US" altLang="zh-CN" sz="2400" dirty="0" err="1" smtClean="0"/>
              <a:t>prendre</a:t>
            </a:r>
            <a:r>
              <a:rPr lang="en-US" altLang="zh-CN" sz="2400" dirty="0" smtClean="0"/>
              <a:t> de photos </a:t>
            </a:r>
            <a:r>
              <a:rPr lang="en-US" altLang="zh-CN" sz="2400" dirty="0" err="1" smtClean="0"/>
              <a:t>dans</a:t>
            </a:r>
            <a:r>
              <a:rPr lang="en-US" altLang="zh-CN" sz="2400" dirty="0" smtClean="0"/>
              <a:t> le </a:t>
            </a:r>
            <a:r>
              <a:rPr lang="en-US" altLang="zh-CN" sz="2400" dirty="0" err="1" smtClean="0"/>
              <a:t>mus</a:t>
            </a:r>
            <a:r>
              <a:rPr lang="fr-CA" altLang="zh-CN" sz="2400" dirty="0" smtClean="0"/>
              <a:t>ée.</a:t>
            </a:r>
            <a:endParaRPr lang="fr-CA" altLang="zh-CN" sz="2400" dirty="0" smtClean="0"/>
          </a:p>
          <a:p>
            <a:pPr marL="514350" indent="-514350">
              <a:buNone/>
            </a:pPr>
            <a:r>
              <a:rPr lang="fr-CA" altLang="zh-CN" sz="2400" dirty="0"/>
              <a:t> </a:t>
            </a:r>
            <a:r>
              <a:rPr lang="fr-CA" altLang="zh-CN" sz="2400" dirty="0" smtClean="0"/>
              <a:t>  </a:t>
            </a:r>
            <a:r>
              <a:rPr lang="zh-CN" altLang="en-US" sz="2400" dirty="0" smtClean="0"/>
              <a:t>我们要求参观者不要再博物馆内拍照</a:t>
            </a:r>
            <a:endParaRPr lang="en-US" altLang="zh-CN" sz="2400" dirty="0" smtClean="0"/>
          </a:p>
          <a:p>
            <a:pPr marL="514350" indent="-51435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*为了强调</a:t>
            </a:r>
            <a:r>
              <a:rPr lang="en-US" altLang="zh-CN" sz="2800" dirty="0" smtClean="0">
                <a:solidFill>
                  <a:srgbClr val="FF0000"/>
                </a:solidFill>
              </a:rPr>
              <a:t>ne..pas, </a:t>
            </a:r>
            <a:r>
              <a:rPr lang="zh-CN" altLang="en-US" sz="2800" dirty="0" smtClean="0">
                <a:solidFill>
                  <a:srgbClr val="FF0000"/>
                </a:solidFill>
              </a:rPr>
              <a:t>可与</a:t>
            </a:r>
            <a:r>
              <a:rPr lang="en-US" altLang="zh-CN" sz="2800" dirty="0" smtClean="0">
                <a:solidFill>
                  <a:srgbClr val="FF0000"/>
                </a:solidFill>
              </a:rPr>
              <a:t>du tout</a:t>
            </a:r>
            <a:r>
              <a:rPr lang="zh-CN" altLang="en-US" sz="2800" dirty="0" smtClean="0">
                <a:solidFill>
                  <a:srgbClr val="FF0000"/>
                </a:solidFill>
              </a:rPr>
              <a:t>连用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altLang="zh-CN" sz="2400" dirty="0"/>
              <a:t> J</a:t>
            </a:r>
            <a:r>
              <a:rPr lang="en-US" altLang="zh-CN" sz="2400" dirty="0" smtClean="0"/>
              <a:t>e ne </a:t>
            </a:r>
            <a:r>
              <a:rPr lang="en-US" altLang="zh-CN" sz="2400" dirty="0" err="1" smtClean="0"/>
              <a:t>comprends</a:t>
            </a:r>
            <a:r>
              <a:rPr lang="en-US" altLang="zh-CN" sz="2400" dirty="0" smtClean="0"/>
              <a:t> pas du tout </a:t>
            </a:r>
            <a:r>
              <a:rPr lang="en-US" altLang="zh-CN" sz="2400" dirty="0" err="1" smtClean="0"/>
              <a:t>cette</a:t>
            </a:r>
            <a:r>
              <a:rPr lang="en-US" altLang="zh-CN" sz="2400" dirty="0" smtClean="0"/>
              <a:t> phrase.</a:t>
            </a:r>
            <a:endParaRPr lang="en-US" altLang="zh-CN" sz="2400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C00000"/>
                </a:solidFill>
              </a:rPr>
              <a:t>2) ne ….plus </a:t>
            </a:r>
            <a:r>
              <a:rPr lang="zh-CN" altLang="zh-CN" sz="3600" b="1" dirty="0">
                <a:solidFill>
                  <a:srgbClr val="C00000"/>
                </a:solidFill>
              </a:rPr>
              <a:t>“不再；已不是”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845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1"/>
                </a:solidFill>
              </a:rPr>
              <a:t>它是对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encore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和</a:t>
            </a:r>
            <a:r>
              <a:rPr lang="en-US" altLang="zh-CN" sz="2800" b="1" dirty="0" err="1" smtClean="0">
                <a:solidFill>
                  <a:schemeClr val="accent1"/>
                </a:solidFill>
              </a:rPr>
              <a:t>toujours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的否定</a:t>
            </a:r>
            <a:endParaRPr lang="en-US" altLang="zh-CN" sz="2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fr-CA" altLang="zh-CN" sz="2400" dirty="0" smtClean="0"/>
          </a:p>
          <a:p>
            <a:pPr>
              <a:buNone/>
            </a:pPr>
            <a:r>
              <a:rPr lang="fr-CA" altLang="zh-CN" sz="2400" dirty="0" smtClean="0"/>
              <a:t>1.- </a:t>
            </a:r>
            <a:r>
              <a:rPr lang="fr-CA" altLang="zh-CN" sz="2400" dirty="0"/>
              <a:t>Tu as </a:t>
            </a:r>
            <a:r>
              <a:rPr lang="fr-CA" altLang="zh-CN" sz="2400" i="1" dirty="0">
                <a:solidFill>
                  <a:srgbClr val="C00000"/>
                </a:solidFill>
              </a:rPr>
              <a:t>encore</a:t>
            </a:r>
            <a:r>
              <a:rPr lang="fr-CA" altLang="zh-CN" sz="2400" dirty="0"/>
              <a:t> faim ?	</a:t>
            </a:r>
            <a:r>
              <a:rPr lang="fr-CA" altLang="zh-CN" sz="2400" dirty="0" smtClean="0"/>
              <a:t>     </a:t>
            </a:r>
            <a:r>
              <a:rPr lang="zh-CN" altLang="zh-CN" sz="2400" dirty="0" smtClean="0"/>
              <a:t>你</a:t>
            </a:r>
            <a:r>
              <a:rPr lang="zh-CN" altLang="zh-CN" sz="2400" dirty="0"/>
              <a:t>还饿吗？</a:t>
            </a:r>
            <a:endParaRPr lang="zh-CN" altLang="zh-CN" sz="2400" dirty="0"/>
          </a:p>
          <a:p>
            <a:pPr lvl="0">
              <a:buNone/>
            </a:pPr>
            <a:r>
              <a:rPr lang="en-US" altLang="zh-CN" sz="2400" dirty="0" smtClean="0"/>
              <a:t>   - </a:t>
            </a:r>
            <a:r>
              <a:rPr lang="fr-CA" altLang="zh-CN" sz="2400" dirty="0" smtClean="0"/>
              <a:t>Non</a:t>
            </a:r>
            <a:r>
              <a:rPr lang="fr-CA" altLang="zh-CN" sz="2400" dirty="0"/>
              <a:t>, je </a:t>
            </a:r>
            <a:r>
              <a:rPr lang="fr-CA" altLang="zh-CN" sz="2400" i="1" dirty="0"/>
              <a:t>n</a:t>
            </a:r>
            <a:r>
              <a:rPr lang="fr-CA" altLang="zh-CN" sz="2400" dirty="0"/>
              <a:t>’ai </a:t>
            </a:r>
            <a:r>
              <a:rPr lang="fr-CA" altLang="zh-CN" sz="2400" i="1" dirty="0"/>
              <a:t>plus</a:t>
            </a:r>
            <a:r>
              <a:rPr lang="fr-CA" altLang="zh-CN" sz="2400" dirty="0"/>
              <a:t> faim. </a:t>
            </a:r>
            <a:r>
              <a:rPr lang="fr-CA" altLang="zh-CN" sz="2400" dirty="0" smtClean="0"/>
              <a:t>    </a:t>
            </a:r>
            <a:r>
              <a:rPr lang="zh-CN" altLang="zh-CN" sz="2400" dirty="0" smtClean="0"/>
              <a:t>不</a:t>
            </a:r>
            <a:r>
              <a:rPr lang="zh-CN" altLang="zh-CN" sz="2400" dirty="0"/>
              <a:t>，我不饿了。</a:t>
            </a:r>
            <a:endParaRPr lang="zh-CN" altLang="zh-CN" sz="2400" dirty="0"/>
          </a:p>
          <a:p>
            <a:pPr lvl="0">
              <a:buNone/>
            </a:pPr>
            <a:r>
              <a:rPr lang="en-US" altLang="zh-CN" sz="2400" dirty="0" smtClean="0"/>
              <a:t>2.-</a:t>
            </a:r>
            <a:r>
              <a:rPr lang="fr-CA" altLang="zh-CN" sz="2400" dirty="0" smtClean="0"/>
              <a:t>Il </a:t>
            </a:r>
            <a:r>
              <a:rPr lang="fr-CA" altLang="zh-CN" sz="2400" dirty="0"/>
              <a:t>y a </a:t>
            </a:r>
            <a:r>
              <a:rPr lang="fr-CA" altLang="zh-CN" sz="2400" i="1" dirty="0">
                <a:solidFill>
                  <a:srgbClr val="C00000"/>
                </a:solidFill>
              </a:rPr>
              <a:t>encore</a:t>
            </a:r>
            <a:r>
              <a:rPr lang="fr-CA" altLang="zh-CN" sz="2400" dirty="0"/>
              <a:t> du pain </a:t>
            </a:r>
            <a:r>
              <a:rPr lang="fr-CA" altLang="zh-CN" sz="2400" dirty="0" smtClean="0"/>
              <a:t>?      </a:t>
            </a:r>
            <a:r>
              <a:rPr lang="zh-CN" altLang="zh-CN" sz="2400" dirty="0" smtClean="0"/>
              <a:t>还</a:t>
            </a:r>
            <a:r>
              <a:rPr lang="zh-CN" altLang="zh-CN" sz="2400" dirty="0"/>
              <a:t>有面包么？</a:t>
            </a:r>
            <a:endParaRPr lang="zh-CN" altLang="zh-CN" sz="2400" dirty="0"/>
          </a:p>
          <a:p>
            <a:pPr lvl="0">
              <a:buNone/>
            </a:pPr>
            <a:r>
              <a:rPr lang="fr-CA" altLang="zh-CN" sz="2400" dirty="0" smtClean="0"/>
              <a:t>   Non</a:t>
            </a:r>
            <a:r>
              <a:rPr lang="fr-CA" altLang="zh-CN" sz="2400" dirty="0"/>
              <a:t>, il</a:t>
            </a:r>
            <a:r>
              <a:rPr lang="fr-CA" altLang="zh-CN" sz="2400" i="1" dirty="0"/>
              <a:t> n</a:t>
            </a:r>
            <a:r>
              <a:rPr lang="fr-CA" altLang="zh-CN" sz="2400" dirty="0"/>
              <a:t>’y a </a:t>
            </a:r>
            <a:r>
              <a:rPr lang="fr-CA" altLang="zh-CN" sz="2400" i="1" dirty="0"/>
              <a:t>plus</a:t>
            </a:r>
            <a:r>
              <a:rPr lang="fr-CA" altLang="zh-CN" sz="2400" dirty="0"/>
              <a:t> de pain</a:t>
            </a:r>
            <a:r>
              <a:rPr lang="fr-CA" altLang="zh-CN" sz="2400" dirty="0" smtClean="0"/>
              <a:t>.  </a:t>
            </a:r>
            <a:r>
              <a:rPr lang="zh-CN" altLang="zh-CN" sz="2400" dirty="0" smtClean="0"/>
              <a:t>没</a:t>
            </a:r>
            <a:r>
              <a:rPr lang="zh-CN" altLang="zh-CN" sz="2400" dirty="0"/>
              <a:t>有，</a:t>
            </a:r>
            <a:r>
              <a:rPr lang="zh-CN" altLang="zh-CN" sz="2400" dirty="0" smtClean="0"/>
              <a:t>没面</a:t>
            </a:r>
            <a:r>
              <a:rPr lang="zh-CN" altLang="zh-CN" sz="2400" dirty="0"/>
              <a:t>包了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3. –</a:t>
            </a:r>
            <a:r>
              <a:rPr lang="en-US" altLang="zh-CN" sz="2400" dirty="0" err="1" smtClean="0"/>
              <a:t>Est-ce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que</a:t>
            </a:r>
            <a:r>
              <a:rPr lang="en-US" altLang="zh-CN" sz="2400" dirty="0" smtClean="0"/>
              <a:t> ton </a:t>
            </a:r>
            <a:r>
              <a:rPr lang="en-US" altLang="zh-CN" sz="2400" dirty="0" err="1" smtClean="0"/>
              <a:t>ami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habite</a:t>
            </a:r>
            <a:r>
              <a:rPr lang="en-US" altLang="zh-CN" sz="2400" dirty="0" smtClean="0"/>
              <a:t> 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toujours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dans</a:t>
            </a:r>
            <a:r>
              <a:rPr lang="en-US" altLang="zh-CN" sz="2400" dirty="0" smtClean="0"/>
              <a:t> ton </a:t>
            </a:r>
            <a:r>
              <a:rPr lang="en-US" altLang="zh-CN" sz="2400" dirty="0" err="1" smtClean="0"/>
              <a:t>appartement</a:t>
            </a:r>
            <a:r>
              <a:rPr lang="en-US" altLang="zh-CN" sz="2400" dirty="0" smtClean="0"/>
              <a:t>?     </a:t>
            </a:r>
            <a:r>
              <a:rPr lang="zh-CN" altLang="en-US" sz="2400" dirty="0" smtClean="0"/>
              <a:t>你朋友一直住你家呢吗？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- Non, </a:t>
            </a:r>
            <a:r>
              <a:rPr lang="en-US" altLang="zh-CN" sz="2400" dirty="0" err="1" smtClean="0"/>
              <a:t>il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n’habite</a:t>
            </a:r>
            <a:r>
              <a:rPr lang="en-US" altLang="zh-CN" sz="2400" dirty="0" smtClean="0"/>
              <a:t> plus </a:t>
            </a:r>
            <a:r>
              <a:rPr lang="en-US" altLang="zh-CN" sz="2400" dirty="0" err="1" smtClean="0"/>
              <a:t>dans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mon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appartement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il</a:t>
            </a:r>
            <a:r>
              <a:rPr lang="en-US" altLang="zh-CN" sz="2400" dirty="0" smtClean="0"/>
              <a:t> a d</a:t>
            </a:r>
            <a:r>
              <a:rPr lang="fr-CA" altLang="zh-CN" sz="2400" dirty="0" smtClean="0"/>
              <a:t>éménagé.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不， 他不再住我家了， 他搬家了。</a:t>
            </a:r>
            <a:endParaRPr lang="en-US" altLang="zh-CN" sz="2400" dirty="0" smtClean="0"/>
          </a:p>
          <a:p>
            <a:pPr lvl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endParaRPr lang="zh-CN" altLang="zh-CN" sz="24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algn="ctr"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部</a:t>
            </a:r>
            <a:r>
              <a:rPr lang="zh-CN" altLang="zh-CN" sz="3600" b="1" dirty="0">
                <a:solidFill>
                  <a:srgbClr val="C00000"/>
                </a:solidFill>
              </a:rPr>
              <a:t>分冠词的意义</a:t>
            </a:r>
            <a:endParaRPr lang="zh-CN" altLang="zh-CN" sz="36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</a:t>
            </a:r>
            <a:r>
              <a:rPr lang="zh-CN" altLang="zh-CN" sz="3600" dirty="0" smtClean="0"/>
              <a:t>与</a:t>
            </a:r>
            <a:r>
              <a:rPr lang="zh-CN" altLang="zh-CN" sz="3600" dirty="0"/>
              <a:t>定冠词、不定冠词所表示的确指或非确指的概念不同，部分冠词专门用来表达 “部分或不可数”这种不确定概念。</a:t>
            </a:r>
            <a:endParaRPr lang="zh-CN" altLang="zh-CN" sz="36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FF66CC"/>
          </a:solidFill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部分冠词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</a:rPr>
              <a:t>(2) ne... </a:t>
            </a:r>
            <a:r>
              <a:rPr lang="en-US" altLang="zh-CN" sz="3600" b="1" dirty="0" err="1">
                <a:solidFill>
                  <a:srgbClr val="C00000"/>
                </a:solidFill>
              </a:rPr>
              <a:t>jamais</a:t>
            </a:r>
            <a:r>
              <a:rPr lang="en-US" altLang="zh-CN" sz="3600" b="1" dirty="0">
                <a:solidFill>
                  <a:srgbClr val="C00000"/>
                </a:solidFill>
              </a:rPr>
              <a:t> 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“</a:t>
            </a:r>
            <a:r>
              <a:rPr lang="zh-CN" altLang="zh-CN" sz="3600" b="1" dirty="0">
                <a:solidFill>
                  <a:srgbClr val="C00000"/>
                </a:solidFill>
              </a:rPr>
              <a:t>从不；永不；绝不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”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/>
              <a:t>1.</a:t>
            </a:r>
            <a:r>
              <a:rPr lang="fr-CA" altLang="zh-CN" sz="2800" dirty="0" smtClean="0"/>
              <a:t>- </a:t>
            </a:r>
            <a:r>
              <a:rPr lang="fr-CA" altLang="zh-CN" sz="2800" dirty="0"/>
              <a:t>Tu fumes ?	</a:t>
            </a:r>
            <a:r>
              <a:rPr lang="fr-CA" altLang="zh-CN" sz="2800" dirty="0" smtClean="0"/>
              <a:t> </a:t>
            </a:r>
            <a:r>
              <a:rPr lang="zh-CN" altLang="zh-CN" sz="2800" dirty="0" smtClean="0"/>
              <a:t>你</a:t>
            </a:r>
            <a:r>
              <a:rPr lang="zh-CN" altLang="zh-CN" sz="2800" dirty="0"/>
              <a:t>吸烟吗？</a:t>
            </a:r>
            <a:endParaRPr lang="zh-CN" altLang="zh-CN" sz="2800" dirty="0"/>
          </a:p>
          <a:p>
            <a:pPr lvl="0">
              <a:buNone/>
            </a:pPr>
            <a:r>
              <a:rPr lang="fr-CA" altLang="zh-CN" sz="2800" dirty="0" smtClean="0"/>
              <a:t>   </a:t>
            </a:r>
            <a:r>
              <a:rPr lang="en-US" altLang="zh-CN" sz="2800" dirty="0" smtClean="0"/>
              <a:t>- </a:t>
            </a:r>
            <a:r>
              <a:rPr lang="fr-CA" altLang="zh-CN" sz="2800" dirty="0" smtClean="0"/>
              <a:t>Non</a:t>
            </a:r>
            <a:r>
              <a:rPr lang="fr-CA" altLang="zh-CN" sz="2800" dirty="0"/>
              <a:t>, je </a:t>
            </a:r>
            <a:r>
              <a:rPr lang="fr-CA" altLang="zh-CN" sz="2800" i="1" dirty="0"/>
              <a:t>n</a:t>
            </a:r>
            <a:r>
              <a:rPr lang="fr-CA" altLang="zh-CN" sz="2800" dirty="0"/>
              <a:t>e fume </a:t>
            </a:r>
            <a:r>
              <a:rPr lang="fr-CA" altLang="zh-CN" sz="2800" i="1" dirty="0"/>
              <a:t>jamais</a:t>
            </a:r>
            <a:r>
              <a:rPr lang="fr-CA" altLang="zh-CN" sz="2800" dirty="0"/>
              <a:t>. </a:t>
            </a:r>
            <a:endParaRPr lang="fr-CA" altLang="zh-CN" sz="2800" dirty="0" smtClean="0"/>
          </a:p>
          <a:p>
            <a:pPr lvl="0">
              <a:buNone/>
            </a:pPr>
            <a:r>
              <a:rPr lang="fr-CA" altLang="zh-CN" sz="2800" dirty="0"/>
              <a:t> </a:t>
            </a:r>
            <a:r>
              <a:rPr lang="fr-CA" altLang="zh-CN" sz="2800" dirty="0" smtClean="0"/>
              <a:t>   </a:t>
            </a:r>
            <a:r>
              <a:rPr lang="zh-CN" altLang="zh-CN" sz="2800" dirty="0" smtClean="0"/>
              <a:t>不</a:t>
            </a:r>
            <a:r>
              <a:rPr lang="zh-CN" altLang="zh-CN" sz="2800" dirty="0"/>
              <a:t>，我从</a:t>
            </a:r>
            <a:r>
              <a:rPr lang="zh-CN" altLang="zh-CN" sz="2800" dirty="0" smtClean="0"/>
              <a:t>不吸</a:t>
            </a:r>
            <a:r>
              <a:rPr lang="zh-CN" altLang="zh-CN" sz="2800" dirty="0"/>
              <a:t>烟。</a:t>
            </a:r>
            <a:endParaRPr lang="zh-CN" altLang="zh-CN" sz="2800" dirty="0"/>
          </a:p>
          <a:p>
            <a:pPr lvl="0">
              <a:buNone/>
            </a:pPr>
            <a:r>
              <a:rPr lang="fr-CA" altLang="zh-CN" sz="2800" dirty="0" smtClean="0"/>
              <a:t>2.</a:t>
            </a:r>
            <a:r>
              <a:rPr lang="en-US" altLang="zh-CN" sz="2800" dirty="0" smtClean="0"/>
              <a:t>- </a:t>
            </a:r>
            <a:r>
              <a:rPr lang="fr-CA" altLang="zh-CN" sz="2800" dirty="0" smtClean="0"/>
              <a:t>Il </a:t>
            </a:r>
            <a:r>
              <a:rPr lang="fr-CA" altLang="zh-CN" sz="2800" dirty="0"/>
              <a:t>met du sucre dans son café ?	</a:t>
            </a:r>
            <a:endParaRPr lang="fr-CA" altLang="zh-CN" sz="2800" dirty="0" smtClean="0"/>
          </a:p>
          <a:p>
            <a:pPr lvl="0">
              <a:buNone/>
            </a:pPr>
            <a:r>
              <a:rPr lang="fr-CA" altLang="zh-CN" sz="2800" dirty="0"/>
              <a:t> </a:t>
            </a:r>
            <a:r>
              <a:rPr lang="fr-CA" altLang="zh-CN" sz="2800" dirty="0" smtClean="0"/>
              <a:t>   </a:t>
            </a:r>
            <a:r>
              <a:rPr lang="zh-CN" altLang="zh-CN" sz="2800" dirty="0" smtClean="0"/>
              <a:t>他</a:t>
            </a:r>
            <a:r>
              <a:rPr lang="zh-CN" altLang="zh-CN" sz="2800" dirty="0"/>
              <a:t>往咖啡里放糖吗？</a:t>
            </a:r>
            <a:endParaRPr lang="zh-CN" altLang="zh-CN" sz="2800" dirty="0"/>
          </a:p>
          <a:p>
            <a:pPr lvl="0">
              <a:buNone/>
            </a:pPr>
            <a:r>
              <a:rPr lang="fr-CA" altLang="zh-CN" sz="2800" dirty="0" smtClean="0"/>
              <a:t>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- </a:t>
            </a:r>
            <a:r>
              <a:rPr lang="fr-CA" altLang="zh-CN" sz="2800" dirty="0" smtClean="0"/>
              <a:t>Non</a:t>
            </a:r>
            <a:r>
              <a:rPr lang="fr-CA" altLang="zh-CN" sz="2800" dirty="0"/>
              <a:t>, il </a:t>
            </a:r>
            <a:r>
              <a:rPr lang="fr-CA" altLang="zh-CN" sz="2800" i="1" dirty="0"/>
              <a:t>ne</a:t>
            </a:r>
            <a:r>
              <a:rPr lang="fr-CA" altLang="zh-CN" sz="2800" dirty="0"/>
              <a:t> met </a:t>
            </a:r>
            <a:r>
              <a:rPr lang="fr-CA" altLang="zh-CN" sz="2800" i="1" dirty="0"/>
              <a:t>jamais</a:t>
            </a:r>
            <a:r>
              <a:rPr lang="fr-CA" altLang="zh-CN" sz="2800" dirty="0"/>
              <a:t> de sucre !	</a:t>
            </a:r>
            <a:endParaRPr lang="fr-CA" altLang="zh-CN" sz="2800" dirty="0" smtClean="0"/>
          </a:p>
          <a:p>
            <a:pPr lvl="0">
              <a:buNone/>
            </a:pPr>
            <a:r>
              <a:rPr lang="fr-CA" altLang="zh-CN" sz="2800" dirty="0"/>
              <a:t> </a:t>
            </a:r>
            <a:r>
              <a:rPr lang="fr-CA" altLang="zh-CN" sz="2800" dirty="0" smtClean="0"/>
              <a:t>    </a:t>
            </a:r>
            <a:r>
              <a:rPr lang="zh-CN" altLang="zh-CN" sz="2800" dirty="0" smtClean="0"/>
              <a:t>不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他从不</a:t>
            </a:r>
            <a:r>
              <a:rPr lang="zh-CN" altLang="zh-CN" sz="2800" dirty="0"/>
              <a:t>放糖！</a:t>
            </a:r>
            <a:endParaRPr lang="zh-CN" altLang="zh-CN" sz="28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altLang="zh-CN" b="1" dirty="0" smtClean="0"/>
            </a:br>
            <a:r>
              <a:rPr lang="zh-CN" altLang="zh-CN" sz="4000" b="1" dirty="0" smtClean="0">
                <a:solidFill>
                  <a:schemeClr val="bg1"/>
                </a:solidFill>
              </a:rPr>
              <a:t>肯</a:t>
            </a:r>
            <a:r>
              <a:rPr lang="zh-CN" altLang="zh-CN" sz="4000" b="1" dirty="0">
                <a:solidFill>
                  <a:schemeClr val="bg1"/>
                </a:solidFill>
              </a:rPr>
              <a:t>定命令式 </a:t>
            </a:r>
            <a:r>
              <a:rPr lang="fr-CA" altLang="zh-CN" sz="4000" dirty="0">
                <a:solidFill>
                  <a:schemeClr val="bg1"/>
                </a:solidFill>
              </a:rPr>
              <a:t>(l’impératif affirmatif)</a:t>
            </a:r>
            <a:br>
              <a:rPr lang="zh-CN" altLang="zh-CN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zh-CN" altLang="zh-CN" dirty="0" smtClean="0"/>
              <a:t>命</a:t>
            </a:r>
            <a:r>
              <a:rPr lang="zh-CN" altLang="zh-CN" dirty="0"/>
              <a:t>令式的构</a:t>
            </a:r>
            <a:r>
              <a:rPr lang="zh-CN" altLang="zh-CN" dirty="0" smtClean="0"/>
              <a:t>成</a:t>
            </a:r>
            <a:endParaRPr lang="en-US" altLang="zh-CN" dirty="0" smtClean="0"/>
          </a:p>
          <a:p>
            <a:pPr>
              <a:buNone/>
            </a:pPr>
            <a:r>
              <a:rPr lang="fr-CA" altLang="zh-CN" dirty="0"/>
              <a:t>(1) </a:t>
            </a:r>
            <a:r>
              <a:rPr lang="zh-CN" altLang="zh-CN" dirty="0"/>
              <a:t>命令式仅有三个人称：</a:t>
            </a:r>
            <a:r>
              <a:rPr lang="fr-CA" altLang="zh-CN" dirty="0"/>
              <a:t>tu, nous, vous</a:t>
            </a:r>
            <a:r>
              <a:rPr lang="zh-CN" altLang="zh-CN" dirty="0"/>
              <a:t>。</a:t>
            </a:r>
            <a:endParaRPr lang="zh-CN" altLang="zh-CN" dirty="0"/>
          </a:p>
          <a:p>
            <a:pPr>
              <a:buNone/>
            </a:pPr>
            <a:r>
              <a:rPr lang="fr-CA" altLang="zh-CN" dirty="0"/>
              <a:t>(2) </a:t>
            </a:r>
            <a:r>
              <a:rPr lang="zh-CN" altLang="zh-CN" dirty="0"/>
              <a:t>构成命令式时，采用各自直陈式现在时变位形式，</a:t>
            </a:r>
            <a:r>
              <a:rPr lang="zh-CN" altLang="zh-CN" dirty="0">
                <a:solidFill>
                  <a:srgbClr val="C00000"/>
                </a:solidFill>
              </a:rPr>
              <a:t>去掉主语人称代词</a:t>
            </a:r>
            <a:r>
              <a:rPr lang="zh-CN" altLang="zh-CN" dirty="0"/>
              <a:t>即</a:t>
            </a:r>
            <a:r>
              <a:rPr lang="zh-CN" altLang="zh-CN" dirty="0" smtClean="0"/>
              <a:t>可</a:t>
            </a:r>
            <a:endParaRPr lang="zh-CN" altLang="zh-CN" dirty="0"/>
          </a:p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**</a:t>
            </a:r>
            <a:r>
              <a:rPr lang="zh-CN" altLang="zh-CN" b="1" dirty="0" smtClean="0">
                <a:solidFill>
                  <a:srgbClr val="C00000"/>
                </a:solidFill>
              </a:rPr>
              <a:t>注</a:t>
            </a:r>
            <a:r>
              <a:rPr lang="zh-CN" altLang="zh-CN" b="1" dirty="0">
                <a:solidFill>
                  <a:srgbClr val="C00000"/>
                </a:solidFill>
              </a:rPr>
              <a:t>意：</a:t>
            </a:r>
            <a:r>
              <a:rPr lang="fr-CA" altLang="zh-CN" b="1" dirty="0">
                <a:solidFill>
                  <a:srgbClr val="C00000"/>
                </a:solidFill>
              </a:rPr>
              <a:t>aller </a:t>
            </a:r>
            <a:r>
              <a:rPr lang="zh-CN" altLang="zh-CN" b="1" dirty="0">
                <a:solidFill>
                  <a:srgbClr val="C00000"/>
                </a:solidFill>
              </a:rPr>
              <a:t>和以 </a:t>
            </a:r>
            <a:r>
              <a:rPr lang="fr-CA" altLang="zh-CN" b="1" dirty="0">
                <a:solidFill>
                  <a:srgbClr val="C00000"/>
                </a:solidFill>
              </a:rPr>
              <a:t>-er </a:t>
            </a:r>
            <a:r>
              <a:rPr lang="zh-CN" altLang="zh-CN" b="1" dirty="0">
                <a:solidFill>
                  <a:srgbClr val="C00000"/>
                </a:solidFill>
              </a:rPr>
              <a:t>结尾的第一组规则动词中，应去掉第二人称单数词尾的</a:t>
            </a:r>
            <a:r>
              <a:rPr lang="fr-CA" altLang="zh-CN" b="1" dirty="0">
                <a:solidFill>
                  <a:srgbClr val="C00000"/>
                </a:solidFill>
              </a:rPr>
              <a:t> s </a:t>
            </a:r>
            <a:r>
              <a:rPr lang="zh-CN" altLang="zh-CN" b="1" dirty="0">
                <a:solidFill>
                  <a:srgbClr val="C00000"/>
                </a:solidFill>
              </a:rPr>
              <a:t>！</a:t>
            </a:r>
            <a:endParaRPr lang="zh-CN" altLang="zh-CN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1"/>
                </a:solidFill>
              </a:rPr>
              <a:t>以</a:t>
            </a:r>
            <a:r>
              <a:rPr lang="en-US" altLang="zh-CN" b="1" dirty="0" smtClean="0">
                <a:solidFill>
                  <a:schemeClr val="accent1"/>
                </a:solidFill>
              </a:rPr>
              <a:t>manger</a:t>
            </a:r>
            <a:r>
              <a:rPr lang="zh-CN" altLang="en-US" sz="4000" b="1" dirty="0" smtClean="0">
                <a:solidFill>
                  <a:schemeClr val="accent1"/>
                </a:solidFill>
              </a:rPr>
              <a:t>为例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11560" y="2204864"/>
          <a:ext cx="7992888" cy="24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825624">
                <a:tc>
                  <a:txBody>
                    <a:bodyPr/>
                    <a:lstStyle/>
                    <a:p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</a:rPr>
                        <a:t>Tu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</a:rPr>
                        <a:t>mange</a:t>
                      </a:r>
                      <a:r>
                        <a:rPr lang="en-US" altLang="zh-CN" sz="3200" b="1" dirty="0" err="1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Mange!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25624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Nous</a:t>
                      </a:r>
                      <a:r>
                        <a:rPr lang="en-US" altLang="zh-CN" sz="3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3200" baseline="0" dirty="0" err="1" smtClean="0">
                          <a:solidFill>
                            <a:schemeClr val="tx1"/>
                          </a:solidFill>
                        </a:rPr>
                        <a:t>mangeons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Mangeons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25624"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Vous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mangez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dirty="0" err="1" smtClean="0">
                          <a:solidFill>
                            <a:schemeClr val="tx1"/>
                          </a:solidFill>
                        </a:rPr>
                        <a:t>Mangez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2_600_450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3040689"/>
            <a:ext cx="5089748" cy="3817311"/>
          </a:xfrm>
        </p:spPr>
      </p:pic>
      <p:pic>
        <p:nvPicPr>
          <p:cNvPr id="5" name="图片 4" descr="20141030234156_w2wyB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2262" y="-243408"/>
            <a:ext cx="5811738" cy="3874492"/>
          </a:xfrm>
          <a:prstGeom prst="rect">
            <a:avLst/>
          </a:prstGeom>
        </p:spPr>
      </p:pic>
      <p:pic>
        <p:nvPicPr>
          <p:cNvPr id="6" name="图片 5" descr="20150509174141_zxBEu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8640"/>
            <a:ext cx="4762500" cy="3181350"/>
          </a:xfrm>
          <a:prstGeom prst="rect">
            <a:avLst/>
          </a:prstGeom>
        </p:spPr>
      </p:pic>
      <p:pic>
        <p:nvPicPr>
          <p:cNvPr id="7" name="图片 6" descr="u=2303263292,1050453087&amp;fm=214&amp;gp=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3429000"/>
            <a:ext cx="4570079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940966"/>
          </a:xfrm>
          <a:solidFill>
            <a:srgbClr val="BD0D2A"/>
          </a:solidFill>
        </p:spPr>
        <p:txBody>
          <a:bodyPr>
            <a:normAutofit fontScale="90000"/>
          </a:bodyPr>
          <a:lstStyle/>
          <a:p>
            <a:pPr algn="l"/>
            <a:br>
              <a:rPr lang="en-US" altLang="zh-CN" sz="4000" b="1" dirty="0" smtClean="0"/>
            </a:br>
            <a:r>
              <a:rPr lang="zh-CN" altLang="zh-CN" sz="4000" b="1" dirty="0" smtClean="0">
                <a:solidFill>
                  <a:schemeClr val="bg1"/>
                </a:solidFill>
              </a:rPr>
              <a:t>数</a:t>
            </a:r>
            <a:r>
              <a:rPr lang="zh-CN" altLang="zh-CN" sz="4000" b="1" dirty="0">
                <a:solidFill>
                  <a:schemeClr val="bg1"/>
                </a:solidFill>
              </a:rPr>
              <a:t>量副代词</a:t>
            </a:r>
            <a:r>
              <a:rPr lang="fr-CA" altLang="zh-CN" sz="4000" b="1" dirty="0">
                <a:solidFill>
                  <a:schemeClr val="bg1"/>
                </a:solidFill>
              </a:rPr>
              <a:t>en </a:t>
            </a:r>
            <a:r>
              <a:rPr lang="fr-CA" altLang="zh-CN" sz="3600" dirty="0">
                <a:solidFill>
                  <a:schemeClr val="bg1"/>
                </a:solidFill>
              </a:rPr>
              <a:t>(le pronom </a:t>
            </a:r>
            <a:r>
              <a:rPr lang="fr-CA" altLang="zh-CN" sz="3600" b="1" i="1" dirty="0">
                <a:solidFill>
                  <a:schemeClr val="bg1"/>
                </a:solidFill>
              </a:rPr>
              <a:t>en</a:t>
            </a:r>
            <a:r>
              <a:rPr lang="fr-CA" altLang="zh-CN" sz="3600" dirty="0">
                <a:solidFill>
                  <a:schemeClr val="bg1"/>
                </a:solidFill>
              </a:rPr>
              <a:t> de quantité)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1756792"/>
          </a:xfrm>
        </p:spPr>
        <p:txBody>
          <a:bodyPr>
            <a:normAutofit/>
          </a:bodyPr>
          <a:lstStyle/>
          <a:p>
            <a:r>
              <a:rPr lang="zh-CN" altLang="zh-CN" b="1" dirty="0">
                <a:solidFill>
                  <a:schemeClr val="tx2"/>
                </a:solidFill>
              </a:rPr>
              <a:t>数量副代词</a:t>
            </a:r>
            <a:r>
              <a:rPr lang="fr-FR" altLang="zh-CN" b="1" dirty="0">
                <a:solidFill>
                  <a:schemeClr val="tx2"/>
                </a:solidFill>
              </a:rPr>
              <a:t>en</a:t>
            </a:r>
            <a:r>
              <a:rPr lang="zh-CN" altLang="zh-CN" b="1" dirty="0">
                <a:solidFill>
                  <a:schemeClr val="tx2"/>
                </a:solidFill>
              </a:rPr>
              <a:t>可替代由部分冠词、数量副词引导的确指及不确指的数量名词。使用时，</a:t>
            </a:r>
            <a:r>
              <a:rPr lang="fr-FR" altLang="zh-CN" b="1" dirty="0">
                <a:solidFill>
                  <a:schemeClr val="tx2"/>
                </a:solidFill>
              </a:rPr>
              <a:t>en</a:t>
            </a:r>
            <a:r>
              <a:rPr lang="zh-CN" altLang="zh-CN" b="1" dirty="0">
                <a:solidFill>
                  <a:schemeClr val="tx2"/>
                </a:solidFill>
              </a:rPr>
              <a:t>应置于相关动词前</a:t>
            </a:r>
            <a:r>
              <a:rPr lang="zh-CN" altLang="zh-CN" b="1" dirty="0" smtClean="0">
                <a:solidFill>
                  <a:schemeClr val="tx2"/>
                </a:solidFill>
              </a:rPr>
              <a:t>。</a:t>
            </a:r>
            <a:endParaRPr lang="zh-CN" altLang="zh-CN" b="1" dirty="0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0" y="2852936"/>
            <a:ext cx="8748464" cy="3600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fr-CA" altLang="zh-CN" sz="4000" dirty="0" smtClean="0"/>
              <a:t>- Vous voulez du fromage ? </a:t>
            </a:r>
            <a:r>
              <a:rPr lang="zh-CN" altLang="zh-CN" sz="3700" dirty="0" smtClean="0"/>
              <a:t>您还想再来些奶酪吗？</a:t>
            </a:r>
            <a:endParaRPr lang="zh-CN" altLang="zh-CN" sz="3700" dirty="0" smtClean="0"/>
          </a:p>
          <a:p>
            <a:pPr>
              <a:lnSpc>
                <a:spcPct val="120000"/>
              </a:lnSpc>
              <a:buNone/>
            </a:pPr>
            <a:r>
              <a:rPr lang="fr-CA" altLang="zh-CN" sz="4000" dirty="0" smtClean="0"/>
              <a:t>- </a:t>
            </a:r>
            <a:r>
              <a:rPr lang="fr-FR" altLang="zh-CN" sz="4000" dirty="0" smtClean="0"/>
              <a:t>Oui, j’</a:t>
            </a:r>
            <a:r>
              <a:rPr lang="fr-FR" altLang="zh-CN" sz="4000" i="1" dirty="0" smtClean="0"/>
              <a:t>en</a:t>
            </a:r>
            <a:r>
              <a:rPr lang="fr-FR" altLang="zh-CN" sz="4000" dirty="0" smtClean="0"/>
              <a:t> veux bien.       </a:t>
            </a:r>
            <a:r>
              <a:rPr lang="zh-CN" altLang="zh-CN" sz="3700" dirty="0" smtClean="0"/>
              <a:t>对，我非常乐意再来点儿</a:t>
            </a:r>
            <a:r>
              <a:rPr lang="zh-CN" altLang="zh-CN" sz="4000" dirty="0" smtClean="0"/>
              <a:t>。</a:t>
            </a:r>
            <a:endParaRPr lang="zh-CN" altLang="zh-CN" sz="4000" dirty="0" smtClean="0"/>
          </a:p>
          <a:p>
            <a:pPr>
              <a:lnSpc>
                <a:spcPct val="120000"/>
              </a:lnSpc>
              <a:buNone/>
            </a:pPr>
            <a:r>
              <a:rPr lang="fr-FR" altLang="zh-CN" sz="4000" dirty="0" smtClean="0"/>
              <a:t>- Il boit beaucoup de café ?  </a:t>
            </a:r>
            <a:r>
              <a:rPr lang="zh-CN" altLang="zh-CN" sz="3700" dirty="0" smtClean="0"/>
              <a:t>他咖啡喝的很多么</a:t>
            </a:r>
            <a:r>
              <a:rPr lang="zh-CN" altLang="zh-CN" sz="4000" dirty="0" smtClean="0"/>
              <a:t>？</a:t>
            </a:r>
            <a:endParaRPr lang="zh-CN" altLang="zh-CN" sz="4000" dirty="0" smtClean="0"/>
          </a:p>
          <a:p>
            <a:pPr>
              <a:lnSpc>
                <a:spcPct val="120000"/>
              </a:lnSpc>
              <a:buNone/>
            </a:pPr>
            <a:r>
              <a:rPr lang="fr-FR" altLang="zh-CN" sz="4000" dirty="0" smtClean="0"/>
              <a:t>- Non, il n’</a:t>
            </a:r>
            <a:r>
              <a:rPr lang="fr-FR" altLang="zh-CN" sz="4000" i="1" dirty="0" smtClean="0"/>
              <a:t>en</a:t>
            </a:r>
            <a:r>
              <a:rPr lang="fr-FR" altLang="zh-CN" sz="4000" dirty="0" smtClean="0"/>
              <a:t> boit pas. 	     </a:t>
            </a:r>
            <a:r>
              <a:rPr lang="zh-CN" altLang="zh-CN" sz="3700" dirty="0" smtClean="0"/>
              <a:t>不，他不喝咖啡。</a:t>
            </a:r>
            <a:endParaRPr lang="zh-CN" altLang="zh-CN" sz="3700" dirty="0" smtClean="0"/>
          </a:p>
          <a:p>
            <a:pPr>
              <a:lnSpc>
                <a:spcPct val="120000"/>
              </a:lnSpc>
              <a:buNone/>
            </a:pPr>
            <a:r>
              <a:rPr lang="fr-CA" altLang="zh-CN" sz="4000" dirty="0" smtClean="0"/>
              <a:t>- Non, il n’</a:t>
            </a:r>
            <a:r>
              <a:rPr lang="fr-CA" altLang="zh-CN" sz="4000" i="1" dirty="0" smtClean="0"/>
              <a:t>en</a:t>
            </a:r>
            <a:r>
              <a:rPr lang="fr-CA" altLang="zh-CN" sz="4000" dirty="0" smtClean="0"/>
              <a:t> boit pas beaucoup.</a:t>
            </a:r>
            <a:endParaRPr lang="fr-CA" altLang="zh-CN" sz="40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3700" dirty="0" smtClean="0"/>
              <a:t>                                               </a:t>
            </a:r>
            <a:r>
              <a:rPr lang="zh-CN" altLang="zh-CN" sz="3700" dirty="0" smtClean="0"/>
              <a:t>不，他咖啡喝的不多。</a:t>
            </a:r>
            <a:endParaRPr lang="zh-CN" altLang="zh-CN" sz="3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5256584" cy="864096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代词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en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的用法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代替“</a:t>
            </a:r>
            <a:r>
              <a:rPr lang="zh-CN" altLang="en-US" b="1" dirty="0" smtClean="0">
                <a:solidFill>
                  <a:srgbClr val="C00000"/>
                </a:solidFill>
              </a:rPr>
              <a:t>不定冠词、部分冠词</a:t>
            </a:r>
            <a:r>
              <a:rPr lang="en-US" altLang="zh-CN" b="1" dirty="0" smtClean="0">
                <a:solidFill>
                  <a:srgbClr val="C00000"/>
                </a:solidFill>
              </a:rPr>
              <a:t>+</a:t>
            </a:r>
            <a:r>
              <a:rPr lang="zh-CN" altLang="en-US" b="1" dirty="0" smtClean="0">
                <a:solidFill>
                  <a:srgbClr val="C00000"/>
                </a:solidFill>
              </a:rPr>
              <a:t>名词</a:t>
            </a:r>
            <a:r>
              <a:rPr lang="zh-CN" altLang="en-US" dirty="0" smtClean="0"/>
              <a:t>”，做直接宾语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Est-ce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que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vous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avez</a:t>
            </a:r>
            <a:r>
              <a:rPr lang="en-US" altLang="zh-CN" sz="2800" dirty="0" smtClean="0"/>
              <a:t> des fr</a:t>
            </a:r>
            <a:r>
              <a:rPr lang="en-US" altLang="zh-CN" sz="2800" dirty="0" smtClean="0">
                <a:ea typeface="宋体" panose="02010600030101010101" pitchFamily="2" charset="-122"/>
              </a:rPr>
              <a:t>è</a:t>
            </a:r>
            <a:r>
              <a:rPr lang="en-US" altLang="zh-CN" sz="2800" dirty="0" smtClean="0"/>
              <a:t>res?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Oui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,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j’en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ai</a:t>
            </a:r>
            <a:r>
              <a:rPr lang="en-US" altLang="zh-CN" sz="2800" dirty="0" smtClean="0"/>
              <a:t>. /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non, je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n’en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ai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pas.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vous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prenez</a:t>
            </a:r>
            <a:r>
              <a:rPr lang="en-US" altLang="zh-CN" sz="2800" dirty="0" smtClean="0"/>
              <a:t> du </a:t>
            </a:r>
            <a:r>
              <a:rPr lang="en-US" altLang="zh-CN" sz="2800" dirty="0" err="1" smtClean="0"/>
              <a:t>thé</a:t>
            </a:r>
            <a:r>
              <a:rPr lang="en-US" altLang="zh-CN" sz="2800" dirty="0" smtClean="0"/>
              <a:t>? 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Oui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,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j’en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prends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 / non, je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n’en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prends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pas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代替由数词限定的名词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Combien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d’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é</a:t>
            </a:r>
            <a:r>
              <a:rPr lang="en-US" altLang="zh-CN" sz="2800" dirty="0" err="1" smtClean="0"/>
              <a:t>tudians</a:t>
            </a:r>
            <a:r>
              <a:rPr lang="en-US" altLang="zh-CN" sz="2800" dirty="0" smtClean="0"/>
              <a:t> y a-t-</a:t>
            </a:r>
            <a:r>
              <a:rPr lang="en-US" altLang="zh-CN" sz="2800" dirty="0" err="1" smtClean="0"/>
              <a:t>il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dans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votre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classe</a:t>
            </a:r>
            <a:r>
              <a:rPr lang="en-US" altLang="zh-CN" sz="2800" dirty="0" smtClean="0"/>
              <a:t>?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b="1" dirty="0" smtClean="0">
                <a:solidFill>
                  <a:schemeClr val="tx2"/>
                </a:solidFill>
              </a:rPr>
              <a:t>Il y en a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trente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-</a:t>
            </a:r>
            <a:r>
              <a:rPr lang="en-US" altLang="zh-CN" sz="2800" dirty="0" err="1" smtClean="0"/>
              <a:t>vous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avez</a:t>
            </a:r>
            <a:r>
              <a:rPr lang="en-US" altLang="zh-CN" sz="2800" dirty="0" smtClean="0"/>
              <a:t> beaucoup </a:t>
            </a:r>
            <a:r>
              <a:rPr lang="en-US" altLang="zh-CN" sz="2800" dirty="0" err="1" smtClean="0"/>
              <a:t>d’amis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n’est-ce</a:t>
            </a:r>
            <a:r>
              <a:rPr lang="en-US" altLang="zh-CN" sz="2800" dirty="0" smtClean="0"/>
              <a:t> pas?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b="1" dirty="0" err="1" smtClean="0">
                <a:solidFill>
                  <a:schemeClr val="tx2"/>
                </a:solidFill>
              </a:rPr>
              <a:t>Oui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,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j’en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ai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beaucoup.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r>
              <a:rPr lang="zh-CN" altLang="zh-CN" b="1" dirty="0" smtClean="0">
                <a:solidFill>
                  <a:srgbClr val="C00000"/>
                </a:solidFill>
              </a:rPr>
              <a:t>部</a:t>
            </a:r>
            <a:r>
              <a:rPr lang="zh-CN" altLang="zh-CN" b="1" dirty="0">
                <a:solidFill>
                  <a:srgbClr val="C00000"/>
                </a:solidFill>
              </a:rPr>
              <a:t>分冠词词形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3568" y="2276872"/>
          <a:ext cx="8229602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168352"/>
                <a:gridCol w="3477074"/>
              </a:tblGrid>
              <a:tr h="6480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阳性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/>
                        <a:t>阴性</a:t>
                      </a:r>
                      <a:endParaRPr lang="zh-CN" altLang="en-US" sz="3200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 </a:t>
                      </a:r>
                      <a:r>
                        <a:rPr lang="zh-CN" altLang="en-US" sz="3600" dirty="0" smtClean="0"/>
                        <a:t>单数</a:t>
                      </a:r>
                      <a:endParaRPr lang="en-US" altLang="zh-CN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fr-FR" sz="3600" b="1" kern="0" dirty="0">
                          <a:solidFill>
                            <a:srgbClr val="C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du  /  de l’</a:t>
                      </a:r>
                      <a:endParaRPr lang="zh-CN" sz="3600" b="1" kern="100" dirty="0">
                        <a:solidFill>
                          <a:srgbClr val="C000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altLang="zh-CN" sz="3600" b="1" kern="0" dirty="0" smtClean="0">
                          <a:solidFill>
                            <a:srgbClr val="C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d</a:t>
                      </a:r>
                      <a:r>
                        <a:rPr lang="fr-FR" sz="3600" b="1" kern="0" dirty="0" smtClean="0">
                          <a:solidFill>
                            <a:srgbClr val="C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e  </a:t>
                      </a:r>
                      <a:r>
                        <a:rPr lang="fr-FR" sz="3600" b="1" kern="0" dirty="0">
                          <a:solidFill>
                            <a:srgbClr val="C00000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la  /  de l’</a:t>
                      </a:r>
                      <a:endParaRPr lang="zh-CN" sz="3600" b="1" kern="100" dirty="0">
                        <a:solidFill>
                          <a:srgbClr val="C00000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48072"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复数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des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des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anguan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67744" y="188640"/>
            <a:ext cx="4320479" cy="65210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fruit01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123728" y="188640"/>
            <a:ext cx="4920669" cy="63100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boisson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67744" y="0"/>
            <a:ext cx="4824536" cy="682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viande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195736" y="260648"/>
            <a:ext cx="5544615" cy="61689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3600" b="1" dirty="0">
                <a:solidFill>
                  <a:srgbClr val="C00000"/>
                </a:solidFill>
              </a:rPr>
              <a:t>3</a:t>
            </a:r>
            <a:r>
              <a:rPr lang="fr-CA" altLang="zh-CN" sz="3600" b="1" dirty="0">
                <a:solidFill>
                  <a:srgbClr val="C00000"/>
                </a:solidFill>
              </a:rPr>
              <a:t>) </a:t>
            </a:r>
            <a:r>
              <a:rPr lang="zh-CN" altLang="zh-CN" sz="3600" b="1" dirty="0">
                <a:solidFill>
                  <a:srgbClr val="C00000"/>
                </a:solidFill>
              </a:rPr>
              <a:t>部分冠词的用法</a:t>
            </a:r>
            <a:br>
              <a:rPr lang="zh-CN" altLang="zh-CN" sz="3600" dirty="0"/>
            </a:br>
            <a:r>
              <a:rPr lang="zh-CN" altLang="zh-CN" sz="3600" dirty="0"/>
              <a:t>部分冠词用在不可数名词前。所谓“不可数名词”通常包括有以下几类名词：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7444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CA" altLang="zh-CN" b="1" dirty="0">
                <a:solidFill>
                  <a:schemeClr val="accent1"/>
                </a:solidFill>
              </a:rPr>
              <a:t>(1) </a:t>
            </a:r>
            <a:r>
              <a:rPr lang="zh-CN" altLang="zh-CN" b="1" dirty="0">
                <a:solidFill>
                  <a:schemeClr val="accent1"/>
                </a:solidFill>
              </a:rPr>
              <a:t>不可数的具体名词（包括转化为不可数名词的可数名词）。</a:t>
            </a:r>
            <a:endParaRPr lang="zh-CN" altLang="zh-CN" b="1" dirty="0">
              <a:solidFill>
                <a:schemeClr val="accent1"/>
              </a:solidFill>
            </a:endParaRPr>
          </a:p>
          <a:p>
            <a:r>
              <a:rPr lang="fr-CA" altLang="zh-CN" sz="3000" dirty="0"/>
              <a:t>Voici </a:t>
            </a:r>
            <a:r>
              <a:rPr lang="fr-CA" altLang="zh-CN" sz="3000" i="1" dirty="0"/>
              <a:t>du</a:t>
            </a:r>
            <a:r>
              <a:rPr lang="fr-CA" altLang="zh-CN" sz="3000" dirty="0"/>
              <a:t> vin et voilà </a:t>
            </a:r>
            <a:r>
              <a:rPr lang="fr-CA" altLang="zh-CN" sz="3000" i="1" dirty="0"/>
              <a:t>de l’</a:t>
            </a:r>
            <a:r>
              <a:rPr lang="fr-CA" altLang="zh-CN" sz="3000" dirty="0"/>
              <a:t>alcool.  </a:t>
            </a:r>
            <a:endParaRPr lang="fr-CA" altLang="zh-CN" sz="3000" dirty="0" smtClean="0"/>
          </a:p>
          <a:p>
            <a:pPr>
              <a:buNone/>
            </a:pPr>
            <a:r>
              <a:rPr lang="fr-CA" altLang="zh-CN" sz="3000" dirty="0"/>
              <a:t> </a:t>
            </a:r>
            <a:r>
              <a:rPr lang="fr-CA" altLang="zh-CN" sz="3000" dirty="0" smtClean="0"/>
              <a:t>  </a:t>
            </a:r>
            <a:r>
              <a:rPr lang="zh-CN" altLang="zh-CN" sz="3000" dirty="0" smtClean="0"/>
              <a:t>这</a:t>
            </a:r>
            <a:r>
              <a:rPr lang="zh-CN" altLang="zh-CN" sz="3000" dirty="0"/>
              <a:t>是葡萄酒，那是烈酒。</a:t>
            </a:r>
            <a:endParaRPr lang="zh-CN" altLang="zh-CN" sz="3000" dirty="0"/>
          </a:p>
          <a:p>
            <a:r>
              <a:rPr lang="fr-CA" altLang="zh-CN" sz="3000" dirty="0"/>
              <a:t>Ne t’inquiète pas, j’ai </a:t>
            </a:r>
            <a:r>
              <a:rPr lang="fr-CA" altLang="zh-CN" sz="3000" i="1" dirty="0"/>
              <a:t>de</a:t>
            </a:r>
            <a:r>
              <a:rPr lang="fr-CA" altLang="zh-CN" sz="3000" dirty="0"/>
              <a:t> </a:t>
            </a:r>
            <a:r>
              <a:rPr lang="fr-CA" altLang="zh-CN" sz="3000" i="1" dirty="0" smtClean="0"/>
              <a:t>l’</a:t>
            </a:r>
            <a:r>
              <a:rPr lang="fr-CA" altLang="zh-CN" sz="3000" dirty="0" smtClean="0"/>
              <a:t>’argent</a:t>
            </a:r>
            <a:r>
              <a:rPr lang="fr-CA" altLang="zh-CN" sz="3000" dirty="0"/>
              <a:t>. </a:t>
            </a:r>
            <a:endParaRPr lang="fr-CA" altLang="zh-CN" sz="3000" dirty="0" smtClean="0"/>
          </a:p>
          <a:p>
            <a:pPr>
              <a:buNone/>
            </a:pPr>
            <a:r>
              <a:rPr lang="fr-CA" altLang="zh-CN" sz="3000" dirty="0"/>
              <a:t> </a:t>
            </a:r>
            <a:r>
              <a:rPr lang="fr-CA" altLang="zh-CN" sz="3000" dirty="0" smtClean="0"/>
              <a:t> </a:t>
            </a:r>
            <a:r>
              <a:rPr lang="zh-CN" altLang="zh-CN" sz="3000" dirty="0"/>
              <a:t>放心吧，我有钱。</a:t>
            </a:r>
            <a:endParaRPr lang="zh-CN" altLang="zh-CN" sz="3000" dirty="0"/>
          </a:p>
          <a:p>
            <a:r>
              <a:rPr lang="fr-CA" altLang="zh-CN" sz="3000" dirty="0"/>
              <a:t>Tu veux </a:t>
            </a:r>
            <a:r>
              <a:rPr lang="fr-CA" altLang="zh-CN" sz="3000" i="1" dirty="0"/>
              <a:t>du</a:t>
            </a:r>
            <a:r>
              <a:rPr lang="fr-CA" altLang="zh-CN" sz="3000" dirty="0"/>
              <a:t> bœuf ou </a:t>
            </a:r>
            <a:r>
              <a:rPr lang="fr-CA" altLang="zh-CN" sz="3000" i="1" dirty="0"/>
              <a:t>du</a:t>
            </a:r>
            <a:r>
              <a:rPr lang="fr-CA" altLang="zh-CN" sz="3000" dirty="0"/>
              <a:t> mouton ? </a:t>
            </a:r>
            <a:endParaRPr lang="fr-CA" altLang="zh-CN" sz="3000" dirty="0" smtClean="0"/>
          </a:p>
          <a:p>
            <a:pPr>
              <a:buNone/>
            </a:pPr>
            <a:r>
              <a:rPr lang="fr-CA" altLang="zh-CN" sz="3000" dirty="0"/>
              <a:t> </a:t>
            </a:r>
            <a:r>
              <a:rPr lang="fr-CA" altLang="zh-CN" sz="3000" dirty="0" smtClean="0"/>
              <a:t>  </a:t>
            </a:r>
            <a:r>
              <a:rPr lang="zh-CN" altLang="zh-CN" sz="3000" dirty="0"/>
              <a:t>你来点儿牛肉还是羊肉？</a:t>
            </a:r>
            <a:endParaRPr lang="zh-CN" altLang="zh-CN" sz="30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539552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95536" y="5589240"/>
            <a:ext cx="8424936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fr-CA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（转化词：</a:t>
            </a:r>
            <a:r>
              <a:rPr kumimoji="0" lang="fr-CA" altLang="zh-CN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un bœuf</a:t>
            </a:r>
            <a:r>
              <a:rPr kumimoji="0" lang="zh-CN" altLang="fr-CA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一头牛；</a:t>
            </a:r>
            <a:r>
              <a:rPr kumimoji="0" lang="fr-CA" altLang="zh-CN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du bœuf</a:t>
            </a:r>
            <a:r>
              <a:rPr kumimoji="0" lang="zh-CN" altLang="fr-CA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牛肉；</a:t>
            </a:r>
            <a:r>
              <a:rPr kumimoji="0" lang="fr-CA" altLang="zh-CN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un mouton</a:t>
            </a:r>
            <a:r>
              <a:rPr kumimoji="0" lang="zh-CN" altLang="fr-CA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一只羊；</a:t>
            </a:r>
            <a:r>
              <a:rPr kumimoji="0" lang="fr-CA" altLang="zh-CN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du mouton</a:t>
            </a:r>
            <a:r>
              <a:rPr kumimoji="0" lang="zh-CN" altLang="fr-CA" sz="28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羊肉）</a:t>
            </a:r>
            <a:endParaRPr kumimoji="0" lang="zh-CN" altLang="fr-CA" sz="2800" b="0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altLang="zh-CN" b="1" dirty="0">
                <a:solidFill>
                  <a:schemeClr val="accent1"/>
                </a:solidFill>
              </a:rPr>
              <a:t>(2) </a:t>
            </a:r>
            <a:r>
              <a:rPr lang="zh-CN" altLang="zh-CN" b="1" dirty="0">
                <a:solidFill>
                  <a:schemeClr val="accent1"/>
                </a:solidFill>
              </a:rPr>
              <a:t>抽象名</a:t>
            </a:r>
            <a:r>
              <a:rPr lang="zh-CN" altLang="zh-CN" b="1" dirty="0" smtClean="0">
                <a:solidFill>
                  <a:schemeClr val="accent1"/>
                </a:solidFill>
              </a:rPr>
              <a:t>词</a:t>
            </a:r>
            <a:endParaRPr lang="zh-CN" altLang="zh-CN" dirty="0"/>
          </a:p>
          <a:p>
            <a:pPr>
              <a:buNone/>
            </a:pPr>
            <a:r>
              <a:rPr lang="fr-CA" altLang="zh-CN" i="1" dirty="0"/>
              <a:t>Du</a:t>
            </a:r>
            <a:r>
              <a:rPr lang="fr-CA" altLang="zh-CN" dirty="0"/>
              <a:t> courage ! on arrive bientôt.   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	</a:t>
            </a:r>
            <a:r>
              <a:rPr lang="zh-CN" altLang="zh-CN" dirty="0"/>
              <a:t>勇敢点！马上就到了。</a:t>
            </a:r>
            <a:endParaRPr lang="zh-CN" altLang="zh-CN" dirty="0"/>
          </a:p>
          <a:p>
            <a:pPr>
              <a:buNone/>
            </a:pPr>
            <a:r>
              <a:rPr lang="fr-CA" altLang="zh-CN" dirty="0"/>
              <a:t>Tu as vraiment </a:t>
            </a:r>
            <a:r>
              <a:rPr lang="fr-CA" altLang="zh-CN" i="1" dirty="0"/>
              <a:t>de</a:t>
            </a:r>
            <a:r>
              <a:rPr lang="fr-CA" altLang="zh-CN" dirty="0"/>
              <a:t> </a:t>
            </a:r>
            <a:r>
              <a:rPr lang="fr-CA" altLang="zh-CN" i="1" dirty="0"/>
              <a:t>la</a:t>
            </a:r>
            <a:r>
              <a:rPr lang="fr-CA" altLang="zh-CN" dirty="0"/>
              <a:t> chance.  	</a:t>
            </a:r>
            <a:endParaRPr lang="fr-CA" altLang="zh-CN" dirty="0" smtClean="0"/>
          </a:p>
          <a:p>
            <a:pPr>
              <a:buNone/>
            </a:pPr>
            <a:r>
              <a:rPr lang="fr-CA" altLang="zh-CN" dirty="0"/>
              <a:t> </a:t>
            </a:r>
            <a:r>
              <a:rPr lang="fr-CA" altLang="zh-CN" dirty="0" smtClean="0"/>
              <a:t>  </a:t>
            </a:r>
            <a:r>
              <a:rPr lang="zh-CN" altLang="zh-CN" dirty="0" smtClean="0"/>
              <a:t>你</a:t>
            </a:r>
            <a:r>
              <a:rPr lang="zh-CN" altLang="zh-CN" dirty="0"/>
              <a:t>可真有运气。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3610</Words>
  <Application>WPS 演示</Application>
  <PresentationFormat>全屏显示(4:3)</PresentationFormat>
  <Paragraphs>206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华文琥珀</vt:lpstr>
      <vt:lpstr>Calibri</vt:lpstr>
      <vt:lpstr>Times New Roman</vt:lpstr>
      <vt:lpstr>Times New Roman</vt:lpstr>
      <vt:lpstr>微软雅黑</vt:lpstr>
      <vt:lpstr>Arial Unicode MS</vt:lpstr>
      <vt:lpstr>Office 主题</vt:lpstr>
      <vt:lpstr>saison A1</vt:lpstr>
      <vt:lpstr>部分冠词</vt:lpstr>
      <vt:lpstr>2）部分冠词词形</vt:lpstr>
      <vt:lpstr>PowerPoint 演示文稿</vt:lpstr>
      <vt:lpstr>PowerPoint 演示文稿</vt:lpstr>
      <vt:lpstr>PowerPoint 演示文稿</vt:lpstr>
      <vt:lpstr>PowerPoint 演示文稿</vt:lpstr>
      <vt:lpstr>3) 部分冠词的用法 部分冠词用在不可数名词前。所谓“不可数名词”通常包括有以下几类名词： </vt:lpstr>
      <vt:lpstr>PowerPoint 演示文稿</vt:lpstr>
      <vt:lpstr>PowerPoint 演示文稿</vt:lpstr>
      <vt:lpstr>PowerPoint 演示文稿</vt:lpstr>
      <vt:lpstr>4) 部分冠词使用中应注意： </vt:lpstr>
      <vt:lpstr>PowerPoint 演示文稿</vt:lpstr>
      <vt:lpstr>PowerPoint 演示文稿</vt:lpstr>
      <vt:lpstr>PowerPoint 演示文稿</vt:lpstr>
      <vt:lpstr> 确定的数量 (la quantité déterminée)   一个确定的数量还可以借助以下方式来表达： </vt:lpstr>
      <vt:lpstr>PowerPoint 演示文稿</vt:lpstr>
      <vt:lpstr>否定副词</vt:lpstr>
      <vt:lpstr>2) ne ….plus “不再；已不是”</vt:lpstr>
      <vt:lpstr>(2) ne... jamais “从不；永不；绝不”</vt:lpstr>
      <vt:lpstr> 肯定命令式 (l’impératif affirmatif) </vt:lpstr>
      <vt:lpstr>以manger为例</vt:lpstr>
      <vt:lpstr>PowerPoint 演示文稿</vt:lpstr>
      <vt:lpstr> 数量副代词en (le pronom en de quantité) </vt:lpstr>
      <vt:lpstr>代词en的用法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lyl</dc:creator>
  <cp:lastModifiedBy>Administrator</cp:lastModifiedBy>
  <cp:revision>38</cp:revision>
  <dcterms:created xsi:type="dcterms:W3CDTF">2017-11-16T03:59:00Z</dcterms:created>
  <dcterms:modified xsi:type="dcterms:W3CDTF">2018-05-23T05:51:27Z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