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3" r:id="rId9"/>
    <p:sldId id="264" r:id="rId10"/>
    <p:sldId id="271" r:id="rId11"/>
    <p:sldId id="275" r:id="rId12"/>
    <p:sldId id="272" r:id="rId13"/>
    <p:sldId id="273" r:id="rId14"/>
    <p:sldId id="276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94F6B-70B5-4C21-A34E-DCC3F5B127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25F00-D12C-4EFE-BB81-3286A78B3B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9600" i="1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ea typeface="华文琥珀" panose="02010800040101010101" charset="-122"/>
              </a:rPr>
              <a:t>saison A1</a:t>
            </a:r>
            <a:endParaRPr lang="en-US" altLang="zh-CN" sz="9600" i="1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ea typeface="华文琥珀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62998"/>
            <a:ext cx="6858000" cy="1655762"/>
          </a:xfrm>
        </p:spPr>
        <p:txBody>
          <a:bodyPr/>
          <a:lstStyle/>
          <a:p>
            <a:r>
              <a:rPr lang="en-US" altLang="zh-CN" sz="6000" dirty="0" err="1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unité</a:t>
            </a:r>
            <a:r>
              <a:rPr lang="en-US" altLang="zh-CN" sz="60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6000" dirty="0" smtClean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6000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06" y="4000504"/>
            <a:ext cx="2357454" cy="2714643"/>
          </a:xfr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altLang="zh-CN" sz="4000" dirty="0" smtClean="0"/>
              <a:t>grand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a</a:t>
            </a:r>
            <a:r>
              <a:rPr lang="en-US" altLang="zh-CN" sz="4000" dirty="0" err="1" smtClean="0"/>
              <a:t>ncien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c</a:t>
            </a:r>
            <a:r>
              <a:rPr lang="en-US" altLang="zh-CN" sz="4000" dirty="0" err="1" smtClean="0"/>
              <a:t>her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auvre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p</a:t>
            </a:r>
            <a:r>
              <a:rPr lang="en-US" altLang="zh-CN" sz="4000" dirty="0" err="1" smtClean="0"/>
              <a:t>ropre</a:t>
            </a:r>
            <a:endParaRPr lang="en-US" altLang="zh-CN" sz="4000" dirty="0" smtClean="0"/>
          </a:p>
          <a:p>
            <a:pPr algn="ctr">
              <a:buNone/>
            </a:pPr>
            <a:r>
              <a:rPr lang="en-US" altLang="zh-CN" sz="4000" dirty="0" err="1"/>
              <a:t>s</a:t>
            </a:r>
            <a:r>
              <a:rPr lang="en-US" altLang="zh-CN" sz="4000" dirty="0" err="1" smtClean="0"/>
              <a:t>eul</a:t>
            </a:r>
            <a:r>
              <a:rPr lang="en-US" altLang="zh-CN" sz="4000" dirty="0" smtClean="0"/>
              <a:t> </a:t>
            </a:r>
            <a:endParaRPr lang="en-US" altLang="zh-CN" sz="4000" dirty="0" smtClean="0"/>
          </a:p>
          <a:p>
            <a:pPr algn="ctr">
              <a:buNone/>
            </a:pPr>
            <a:endParaRPr lang="en-US" altLang="zh-CN" sz="4000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28860" y="214290"/>
            <a:ext cx="4397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形容词的位置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643306" y="1142984"/>
            <a:ext cx="2357454" cy="27860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petit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v</a:t>
            </a: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ieux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b</a:t>
            </a:r>
            <a:r>
              <a:rPr lang="en-US" altLang="zh-CN" sz="4000" dirty="0" smtClean="0">
                <a:solidFill>
                  <a:schemeClr val="tx1"/>
                </a:solidFill>
              </a:rPr>
              <a:t>eau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 smtClean="0">
                <a:solidFill>
                  <a:schemeClr val="tx1"/>
                </a:solidFill>
              </a:rPr>
              <a:t>j</a:t>
            </a: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oli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000" dirty="0">
                <a:solidFill>
                  <a:schemeClr val="tx1"/>
                </a:solidFill>
              </a:rPr>
              <a:t>n</a:t>
            </a:r>
            <a:r>
              <a:rPr lang="en-US" altLang="zh-CN" sz="4000" dirty="0" smtClean="0">
                <a:solidFill>
                  <a:schemeClr val="tx1"/>
                </a:solidFill>
              </a:rPr>
              <a:t>ouveau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jeune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2520280"/>
          </a:xfrm>
        </p:spPr>
        <p:txBody>
          <a:bodyPr>
            <a:normAutofit fontScale="90000"/>
          </a:bodyPr>
          <a:lstStyle/>
          <a:p>
            <a:pPr algn="l"/>
            <a:r>
              <a:rPr lang="fr-CA" altLang="zh-CN" b="1" dirty="0" smtClean="0">
                <a:solidFill>
                  <a:srgbClr val="C00000"/>
                </a:solidFill>
              </a:rPr>
              <a:t>1) </a:t>
            </a:r>
            <a:r>
              <a:rPr lang="zh-CN" altLang="zh-CN" b="1" dirty="0" smtClean="0">
                <a:solidFill>
                  <a:srgbClr val="C00000"/>
                </a:solidFill>
              </a:rPr>
              <a:t>形容词比较级</a:t>
            </a:r>
            <a:br>
              <a:rPr lang="zh-CN" altLang="zh-CN" sz="3600" b="1" dirty="0" smtClean="0"/>
            </a:br>
            <a:br>
              <a:rPr lang="en-US" altLang="zh-CN" sz="3600" b="1" dirty="0" smtClean="0"/>
            </a:br>
            <a:r>
              <a:rPr lang="zh-CN" altLang="zh-CN" sz="3600" b="1" i="1" dirty="0" smtClean="0"/>
              <a:t>使用形容词来比较两个成分时，使用以下公式：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501008"/>
            <a:ext cx="8064896" cy="172819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indent="1338580" algn="just">
              <a:spcAft>
                <a:spcPts val="0"/>
              </a:spcAft>
              <a:buNone/>
            </a:pPr>
            <a:r>
              <a:rPr lang="fr-CA" altLang="zh-CN" sz="2800" b="1" kern="100" dirty="0" smtClean="0">
                <a:solidFill>
                  <a:srgbClr val="C00000"/>
                </a:solidFill>
                <a:latin typeface="Calibri Light"/>
                <a:cs typeface="Times New Roman" panose="02020603050405020304"/>
              </a:rPr>
              <a:t>plus </a:t>
            </a:r>
            <a:r>
              <a:rPr lang="fr-CA" altLang="zh-CN" sz="2800" b="1" kern="100" dirty="0" smtClean="0">
                <a:latin typeface="Calibri Light"/>
                <a:cs typeface="Times New Roman" panose="02020603050405020304"/>
              </a:rPr>
              <a:t>   [+]</a:t>
            </a:r>
            <a:endParaRPr lang="zh-CN" altLang="zh-CN" sz="2800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pPr algn="just">
              <a:spcAft>
                <a:spcPts val="0"/>
              </a:spcAft>
              <a:buNone/>
            </a:pPr>
            <a:r>
              <a:rPr lang="en-US" altLang="zh-CN" sz="2800" b="1" kern="100" dirty="0" smtClean="0">
                <a:latin typeface="Calibri Light"/>
                <a:cs typeface="Times New Roman" panose="02020603050405020304"/>
              </a:rPr>
              <a:t>n. </a:t>
            </a:r>
            <a:r>
              <a:rPr lang="fr-CA" altLang="zh-CN" sz="2800" b="1" kern="100" dirty="0" smtClean="0">
                <a:latin typeface="Calibri Light"/>
                <a:cs typeface="Times New Roman" panose="02020603050405020304"/>
              </a:rPr>
              <a:t>	+     </a:t>
            </a:r>
            <a:r>
              <a:rPr lang="fr-CA" altLang="zh-CN" sz="2800" b="1" kern="100" dirty="0" smtClean="0">
                <a:solidFill>
                  <a:srgbClr val="C00000"/>
                </a:solidFill>
                <a:latin typeface="Calibri Light"/>
                <a:cs typeface="Times New Roman" panose="02020603050405020304"/>
              </a:rPr>
              <a:t>aussi</a:t>
            </a:r>
            <a:r>
              <a:rPr lang="fr-CA" altLang="zh-CN" sz="2800" b="1" kern="100" dirty="0" smtClean="0">
                <a:latin typeface="Calibri Light"/>
                <a:cs typeface="Times New Roman" panose="02020603050405020304"/>
              </a:rPr>
              <a:t>  [=]   +  adjectif  +  que  +  </a:t>
            </a:r>
            <a:r>
              <a:rPr lang="en-US" altLang="zh-CN" sz="2800" b="1" kern="100" dirty="0" smtClean="0">
                <a:latin typeface="Calibri Light"/>
                <a:cs typeface="Times New Roman" panose="02020603050405020304"/>
              </a:rPr>
              <a:t>n.</a:t>
            </a:r>
            <a:endParaRPr lang="zh-CN" altLang="zh-CN" sz="2800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pPr indent="1338580" algn="just">
              <a:spcAft>
                <a:spcPts val="0"/>
              </a:spcAft>
              <a:buNone/>
            </a:pPr>
            <a:r>
              <a:rPr lang="fr-CA" altLang="zh-CN" sz="2800" b="1" kern="100" dirty="0" smtClean="0">
                <a:solidFill>
                  <a:srgbClr val="C00000"/>
                </a:solidFill>
                <a:latin typeface="Calibri Light"/>
                <a:cs typeface="Times New Roman" panose="02020603050405020304"/>
              </a:rPr>
              <a:t>moins</a:t>
            </a:r>
            <a:r>
              <a:rPr lang="fr-CA" altLang="zh-CN" sz="2800" b="1" kern="100" dirty="0" smtClean="0">
                <a:latin typeface="Calibri Light"/>
                <a:cs typeface="Times New Roman" panose="02020603050405020304"/>
              </a:rPr>
              <a:t> [-] </a:t>
            </a:r>
            <a:r>
              <a:rPr lang="fr-CA" altLang="zh-CN" sz="2800" kern="100" dirty="0" smtClean="0">
                <a:latin typeface="Calibri Light"/>
                <a:cs typeface="Times New Roman" panose="02020603050405020304"/>
              </a:rPr>
              <a:t>  </a:t>
            </a:r>
            <a:endParaRPr lang="zh-CN" altLang="zh-CN" sz="2800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altLang="zh-CN" sz="2800" dirty="0" smtClean="0"/>
            </a:br>
            <a:r>
              <a:rPr lang="en-US" altLang="zh-CN" sz="2800" dirty="0" smtClean="0"/>
              <a:t>1.</a:t>
            </a:r>
            <a:r>
              <a:rPr lang="zh-CN" altLang="zh-CN" sz="2800" dirty="0" smtClean="0"/>
              <a:t>地铁比公共汽车快。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39552" y="2204864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zh-CN" sz="2800" dirty="0" smtClean="0"/>
              <a:t>这家博物馆没另一家大</a:t>
            </a:r>
            <a:endParaRPr lang="en-US" altLang="zh-CN" sz="2800" dirty="0"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052736"/>
            <a:ext cx="7344816" cy="10081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altLang="zh-CN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Le </a:t>
            </a:r>
            <a:r>
              <a:rPr lang="en-US" altLang="zh-CN" dirty="0" err="1" smtClean="0">
                <a:solidFill>
                  <a:schemeClr val="tx2"/>
                </a:solidFill>
              </a:rPr>
              <a:t>métro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est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i="1" u="sng" dirty="0" smtClean="0">
                <a:solidFill>
                  <a:schemeClr val="tx2"/>
                </a:solidFill>
              </a:rPr>
              <a:t>plus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b="1" dirty="0" err="1" smtClean="0">
                <a:solidFill>
                  <a:schemeClr val="tx2"/>
                </a:solidFill>
              </a:rPr>
              <a:t>rapide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i="1" u="sng" dirty="0" err="1" smtClean="0">
                <a:solidFill>
                  <a:schemeClr val="tx2"/>
                </a:solidFill>
              </a:rPr>
              <a:t>que</a:t>
            </a:r>
            <a:r>
              <a:rPr lang="en-US" altLang="zh-CN" dirty="0" smtClean="0">
                <a:solidFill>
                  <a:schemeClr val="tx2"/>
                </a:solidFill>
              </a:rPr>
              <a:t> le bus.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323528" y="2924944"/>
            <a:ext cx="7704856" cy="936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musée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moins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grand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</a:t>
            </a:r>
            <a:r>
              <a:rPr kumimoji="0" lang="en-US" altLang="zh-CN" sz="3200" b="0" i="1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l’autre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3645024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3.</a:t>
            </a:r>
            <a:r>
              <a:rPr lang="zh-CN" altLang="zh-CN" sz="2800" dirty="0" smtClean="0"/>
              <a:t>布鲁塞尔和巴黎一样热闹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7544" y="4437112"/>
            <a:ext cx="7704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 smtClean="0">
                <a:solidFill>
                  <a:schemeClr val="tx2"/>
                </a:solidFill>
              </a:rPr>
              <a:t>Bruxelles</a:t>
            </a: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</a:rPr>
              <a:t>est</a:t>
            </a: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en-US" altLang="zh-CN" sz="3200" i="1" u="sng" dirty="0" err="1" smtClean="0">
                <a:solidFill>
                  <a:schemeClr val="tx2"/>
                </a:solidFill>
              </a:rPr>
              <a:t>aussi</a:t>
            </a: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en-US" altLang="zh-CN" sz="3200" b="1" dirty="0" err="1" smtClean="0">
                <a:solidFill>
                  <a:schemeClr val="tx2"/>
                </a:solidFill>
              </a:rPr>
              <a:t>animée</a:t>
            </a:r>
            <a:r>
              <a:rPr lang="en-US" altLang="zh-CN" sz="3200" dirty="0" smtClean="0">
                <a:solidFill>
                  <a:schemeClr val="tx2"/>
                </a:solidFill>
              </a:rPr>
              <a:t> </a:t>
            </a:r>
            <a:r>
              <a:rPr lang="en-US" altLang="zh-CN" sz="3200" i="1" u="sng" dirty="0" err="1" smtClean="0">
                <a:solidFill>
                  <a:schemeClr val="tx2"/>
                </a:solidFill>
              </a:rPr>
              <a:t>que</a:t>
            </a:r>
            <a:r>
              <a:rPr lang="en-US" altLang="zh-CN" sz="3200" dirty="0" smtClean="0">
                <a:solidFill>
                  <a:schemeClr val="tx2"/>
                </a:solidFill>
              </a:rPr>
              <a:t> Paris</a:t>
            </a:r>
            <a:r>
              <a:rPr lang="en-US" altLang="zh-CN" dirty="0" smtClean="0">
                <a:solidFill>
                  <a:schemeClr val="tx2"/>
                </a:solidFill>
              </a:rPr>
              <a:t>.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29600" cy="1152128"/>
          </a:xfrm>
        </p:spPr>
        <p:txBody>
          <a:bodyPr>
            <a:normAutofit fontScale="90000"/>
          </a:bodyPr>
          <a:lstStyle/>
          <a:p>
            <a:pPr algn="l"/>
            <a:r>
              <a:rPr lang="fr-CA" altLang="zh-CN" b="1" dirty="0" smtClean="0">
                <a:solidFill>
                  <a:srgbClr val="C00000"/>
                </a:solidFill>
              </a:rPr>
              <a:t>2) </a:t>
            </a:r>
            <a:r>
              <a:rPr lang="zh-CN" altLang="zh-CN" b="1" dirty="0" smtClean="0">
                <a:solidFill>
                  <a:srgbClr val="C00000"/>
                </a:solidFill>
              </a:rPr>
              <a:t>名词比较级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zh-CN" sz="3600" dirty="0" smtClean="0"/>
              <a:t>使用名词来比较两个成分时，使用以下公式：</a:t>
            </a:r>
            <a:br>
              <a:rPr lang="zh-CN" altLang="zh-CN" dirty="0" smtClean="0"/>
            </a:br>
            <a:br>
              <a:rPr lang="en-US" altLang="zh-CN" dirty="0" smtClean="0"/>
            </a:b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52536" y="2708920"/>
            <a:ext cx="10153128" cy="3417243"/>
          </a:xfrm>
        </p:spPr>
        <p:txBody>
          <a:bodyPr/>
          <a:lstStyle/>
          <a:p>
            <a:pPr indent="1071245" algn="just">
              <a:spcAft>
                <a:spcPts val="0"/>
              </a:spcAft>
              <a:buNone/>
            </a:pPr>
            <a:r>
              <a:rPr lang="fr-CA" altLang="zh-CN" b="1" kern="100" dirty="0" smtClean="0">
                <a:solidFill>
                  <a:srgbClr val="C00000"/>
                </a:solidFill>
                <a:latin typeface="Calibri Light"/>
                <a:cs typeface="Times New Roman" panose="02020603050405020304"/>
              </a:rPr>
              <a:t>            plus  </a:t>
            </a:r>
            <a:r>
              <a:rPr lang="en-US" altLang="zh-CN" b="1" kern="100" dirty="0" smtClean="0">
                <a:solidFill>
                  <a:srgbClr val="C00000"/>
                </a:solidFill>
                <a:latin typeface="Calibri Light"/>
                <a:cs typeface="Times New Roman" panose="02020603050405020304"/>
              </a:rPr>
              <a:t>de</a:t>
            </a:r>
            <a:r>
              <a:rPr lang="fr-CA" altLang="zh-CN" b="1" kern="100" dirty="0" smtClean="0">
                <a:solidFill>
                  <a:srgbClr val="C00000"/>
                </a:solidFill>
                <a:latin typeface="Calibri Light"/>
                <a:cs typeface="Times New Roman" panose="02020603050405020304"/>
              </a:rPr>
              <a:t> [+]</a:t>
            </a:r>
            <a:endParaRPr lang="zh-CN" altLang="zh-CN" b="1" kern="100" dirty="0" smtClean="0">
              <a:solidFill>
                <a:srgbClr val="C00000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pPr indent="66675" algn="just">
              <a:spcAft>
                <a:spcPts val="0"/>
              </a:spcAft>
              <a:buNone/>
            </a:pPr>
            <a:r>
              <a:rPr lang="zh-CN" altLang="en-US" b="1" kern="100" dirty="0" smtClean="0">
                <a:latin typeface="Calibri Light"/>
                <a:cs typeface="Times New Roman" panose="02020603050405020304"/>
              </a:rPr>
              <a:t>主语</a:t>
            </a:r>
            <a:r>
              <a:rPr lang="fr-CA" altLang="zh-CN" b="1" kern="100" dirty="0" smtClean="0">
                <a:latin typeface="Calibri Light"/>
                <a:cs typeface="Times New Roman" panose="02020603050405020304"/>
              </a:rPr>
              <a:t>+</a:t>
            </a:r>
            <a:r>
              <a:rPr lang="zh-CN" altLang="zh-CN" b="1" kern="100" dirty="0" smtClean="0">
                <a:latin typeface="Calibri Light"/>
                <a:cs typeface="Times New Roman" panose="02020603050405020304"/>
              </a:rPr>
              <a:t>动词</a:t>
            </a:r>
            <a:r>
              <a:rPr lang="fr-CA" altLang="zh-CN" b="1" kern="100" dirty="0" smtClean="0">
                <a:latin typeface="宋体" panose="02010600030101010101" pitchFamily="2" charset="-122"/>
                <a:ea typeface="Calibri Light"/>
                <a:cs typeface="Times New Roman" panose="02020603050405020304"/>
              </a:rPr>
              <a:t>+</a:t>
            </a:r>
            <a:r>
              <a:rPr lang="fr-CA" altLang="zh-CN" b="1" u="sng" kern="100" dirty="0" smtClean="0">
                <a:solidFill>
                  <a:srgbClr val="C00000"/>
                </a:solidFill>
                <a:ea typeface="Calibri Light"/>
                <a:cs typeface="Times New Roman" panose="02020603050405020304"/>
              </a:rPr>
              <a:t>autant</a:t>
            </a:r>
            <a:r>
              <a:rPr lang="fr-CA" altLang="zh-CN" b="1" kern="100" dirty="0" smtClean="0">
                <a:solidFill>
                  <a:srgbClr val="C00000"/>
                </a:solidFill>
                <a:ea typeface="Calibri Light"/>
                <a:cs typeface="Times New Roman" panose="02020603050405020304"/>
              </a:rPr>
              <a:t> de [=]</a:t>
            </a:r>
            <a:r>
              <a:rPr lang="fr-CA" altLang="zh-CN" b="1" kern="100" dirty="0" smtClean="0">
                <a:latin typeface="宋体" panose="02010600030101010101" pitchFamily="2" charset="-122"/>
                <a:ea typeface="Calibri Light"/>
                <a:cs typeface="Times New Roman" panose="02020603050405020304"/>
              </a:rPr>
              <a:t>+</a:t>
            </a:r>
            <a:r>
              <a:rPr lang="zh-CN" altLang="zh-CN" b="1" kern="100" dirty="0" smtClean="0">
                <a:latin typeface="Calibri Light"/>
                <a:cs typeface="Times New Roman" panose="02020603050405020304"/>
              </a:rPr>
              <a:t>名词</a:t>
            </a:r>
            <a:r>
              <a:rPr lang="fr-CA" altLang="zh-CN" b="1" kern="100" dirty="0" smtClean="0">
                <a:latin typeface="Calibri Light"/>
                <a:cs typeface="Times New Roman" panose="02020603050405020304"/>
              </a:rPr>
              <a:t>+que +</a:t>
            </a:r>
            <a:r>
              <a:rPr lang="zh-CN" altLang="en-US" b="1" kern="100" dirty="0" smtClean="0">
                <a:latin typeface="Calibri Light"/>
                <a:cs typeface="Times New Roman" panose="02020603050405020304"/>
              </a:rPr>
              <a:t>比较物</a:t>
            </a:r>
            <a:endParaRPr lang="zh-CN" altLang="zh-CN" kern="100" dirty="0" smtClean="0">
              <a:latin typeface="宋体" panose="02010600030101010101" pitchFamily="2" charset="-122"/>
              <a:cs typeface="Courier New" panose="02070309020205020404"/>
            </a:endParaRPr>
          </a:p>
          <a:p>
            <a:pPr indent="1071245" algn="just">
              <a:spcAft>
                <a:spcPts val="0"/>
              </a:spcAft>
              <a:buNone/>
            </a:pPr>
            <a:r>
              <a:rPr lang="fr-CA" altLang="zh-CN" b="1" kern="100" dirty="0" smtClean="0">
                <a:solidFill>
                  <a:srgbClr val="C00000"/>
                </a:solidFill>
                <a:latin typeface="Calibri Light"/>
                <a:cs typeface="Times New Roman" panose="02020603050405020304"/>
              </a:rPr>
              <a:t>           moins de [-] </a:t>
            </a:r>
            <a:r>
              <a:rPr lang="fr-CA" altLang="zh-CN" kern="100" dirty="0" smtClean="0">
                <a:solidFill>
                  <a:srgbClr val="C00000"/>
                </a:solidFill>
                <a:latin typeface="Calibri Light"/>
                <a:cs typeface="Times New Roman" panose="02020603050405020304"/>
              </a:rPr>
              <a:t>   </a:t>
            </a:r>
            <a:endParaRPr lang="zh-CN" altLang="zh-CN" kern="100" dirty="0" smtClean="0">
              <a:solidFill>
                <a:srgbClr val="C00000"/>
              </a:solidFill>
              <a:latin typeface="宋体" panose="02010600030101010101" pitchFamily="2" charset="-122"/>
              <a:cs typeface="Courier New" panose="02070309020205020404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 smtClean="0"/>
              <a:t>这座城市</a:t>
            </a:r>
            <a:r>
              <a:rPr lang="zh-CN" altLang="zh-CN" sz="3600" dirty="0" smtClean="0"/>
              <a:t>城公共汽车和电车一般多。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124744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</a:rPr>
              <a:t>Cette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ville</a:t>
            </a:r>
            <a:r>
              <a:rPr lang="en-US" altLang="zh-CN" sz="2800" dirty="0" smtClean="0">
                <a:solidFill>
                  <a:schemeClr val="accent1"/>
                </a:solidFill>
              </a:rPr>
              <a:t> a </a:t>
            </a:r>
            <a:r>
              <a:rPr lang="en-US" altLang="zh-CN" sz="2800" i="1" u="sng" dirty="0" err="1" smtClean="0">
                <a:solidFill>
                  <a:schemeClr val="accent1"/>
                </a:solidFill>
              </a:rPr>
              <a:t>autant</a:t>
            </a:r>
            <a:r>
              <a:rPr lang="en-US" altLang="zh-CN" sz="2800" i="1" u="sng" dirty="0" smtClean="0">
                <a:solidFill>
                  <a:schemeClr val="accent1"/>
                </a:solidFill>
              </a:rPr>
              <a:t> de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bus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i="1" u="sng" dirty="0" err="1" smtClean="0">
                <a:solidFill>
                  <a:schemeClr val="accent1"/>
                </a:solidFill>
              </a:rPr>
              <a:t>que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de tramways</a:t>
            </a:r>
            <a:r>
              <a:rPr lang="en-US" altLang="zh-CN" sz="2800" dirty="0" smtClean="0">
                <a:solidFill>
                  <a:schemeClr val="accent1"/>
                </a:solidFill>
              </a:rPr>
              <a:t>. 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060848"/>
            <a:ext cx="61206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 smtClean="0"/>
              <a:t>威尼斯船比车多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39552" y="2852936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</a:rPr>
              <a:t>À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Vénise</a:t>
            </a:r>
            <a:r>
              <a:rPr lang="en-US" altLang="zh-CN" sz="2800" dirty="0" smtClean="0">
                <a:solidFill>
                  <a:schemeClr val="accent1"/>
                </a:solidFill>
              </a:rPr>
              <a:t>,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il</a:t>
            </a:r>
            <a:r>
              <a:rPr lang="en-US" altLang="zh-CN" sz="2800" dirty="0" smtClean="0">
                <a:solidFill>
                  <a:schemeClr val="accent1"/>
                </a:solidFill>
              </a:rPr>
              <a:t> y a </a:t>
            </a:r>
            <a:r>
              <a:rPr lang="en-US" altLang="zh-CN" sz="2800" i="1" u="sng" dirty="0" smtClean="0">
                <a:solidFill>
                  <a:schemeClr val="accent1"/>
                </a:solidFill>
              </a:rPr>
              <a:t>plus de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bateaux </a:t>
            </a:r>
            <a:r>
              <a:rPr lang="en-US" altLang="zh-CN" sz="2800" i="1" u="sng" dirty="0" err="1" smtClean="0">
                <a:solidFill>
                  <a:schemeClr val="accent1"/>
                </a:solidFill>
              </a:rPr>
              <a:t>que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de </a:t>
            </a:r>
            <a:r>
              <a:rPr lang="en-US" altLang="zh-CN" sz="2800" b="1" dirty="0" err="1" smtClean="0">
                <a:solidFill>
                  <a:schemeClr val="accent1"/>
                </a:solidFill>
              </a:rPr>
              <a:t>voitures</a:t>
            </a:r>
            <a:r>
              <a:rPr lang="en-US" altLang="zh-CN" sz="2800" dirty="0" smtClean="0">
                <a:solidFill>
                  <a:schemeClr val="accent1"/>
                </a:solidFill>
              </a:rPr>
              <a:t>.	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3573016"/>
            <a:ext cx="6768752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fr-C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/>
                <a:ea typeface="宋体" panose="02010600030101010101" pitchFamily="2" charset="-122"/>
                <a:cs typeface="Times New Roman" panose="02020603050405020304" pitchFamily="18" charset="0"/>
              </a:rPr>
              <a:t>我发现这儿的汽车比自行车少。</a:t>
            </a:r>
            <a:endParaRPr kumimoji="0" lang="zh-CN" altLang="fr-C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4365104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accent1"/>
                </a:solidFill>
              </a:rPr>
              <a:t>Ici</a:t>
            </a:r>
            <a:r>
              <a:rPr lang="en-US" altLang="zh-CN" sz="2800" dirty="0" smtClean="0">
                <a:solidFill>
                  <a:schemeClr val="accent1"/>
                </a:solidFill>
              </a:rPr>
              <a:t>, je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trouve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i="1" u="sng" dirty="0" err="1" smtClean="0">
                <a:solidFill>
                  <a:schemeClr val="accent1"/>
                </a:solidFill>
              </a:rPr>
              <a:t>moins</a:t>
            </a:r>
            <a:r>
              <a:rPr lang="en-US" altLang="zh-CN" sz="2800" i="1" u="sng" dirty="0" smtClean="0">
                <a:solidFill>
                  <a:schemeClr val="accent1"/>
                </a:solidFill>
              </a:rPr>
              <a:t> de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accent1"/>
                </a:solidFill>
              </a:rPr>
              <a:t>voitures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i="1" u="sng" dirty="0" err="1" smtClean="0">
                <a:solidFill>
                  <a:schemeClr val="accent1"/>
                </a:solidFill>
              </a:rPr>
              <a:t>que</a:t>
            </a:r>
            <a:r>
              <a:rPr lang="en-US" altLang="zh-CN" sz="2800" dirty="0" smtClean="0">
                <a:solidFill>
                  <a:schemeClr val="accent1"/>
                </a:solidFill>
              </a:rPr>
              <a:t> 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de </a:t>
            </a:r>
            <a:r>
              <a:rPr lang="en-US" altLang="zh-CN" sz="2800" b="1" dirty="0" err="1" smtClean="0">
                <a:solidFill>
                  <a:schemeClr val="accent1"/>
                </a:solidFill>
              </a:rPr>
              <a:t>vélos</a:t>
            </a:r>
            <a:r>
              <a:rPr lang="en-US" altLang="zh-CN" sz="2800" dirty="0" smtClean="0">
                <a:solidFill>
                  <a:schemeClr val="accent1"/>
                </a:solidFill>
              </a:rPr>
              <a:t>. 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2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260649"/>
            <a:ext cx="5976664" cy="936103"/>
          </a:xfrm>
          <a:solidFill>
            <a:schemeClr val="accent4"/>
          </a:solidFill>
        </p:spPr>
        <p:txBody>
          <a:bodyPr>
            <a:normAutofit/>
          </a:bodyPr>
          <a:lstStyle/>
          <a:p>
            <a:r>
              <a:rPr lang="zh-CN" altLang="zh-CN" sz="4000" b="1" dirty="0">
                <a:solidFill>
                  <a:schemeClr val="bg1"/>
                </a:solidFill>
              </a:rPr>
              <a:t>副代词</a:t>
            </a:r>
            <a:r>
              <a:rPr lang="fr-CA" altLang="zh-CN" sz="4000" b="1" dirty="0">
                <a:solidFill>
                  <a:schemeClr val="bg1"/>
                </a:solidFill>
              </a:rPr>
              <a:t>y  </a:t>
            </a:r>
            <a:r>
              <a:rPr lang="fr-CA" altLang="zh-CN" sz="4000" dirty="0">
                <a:solidFill>
                  <a:schemeClr val="bg1"/>
                </a:solidFill>
              </a:rPr>
              <a:t>(le pronom </a:t>
            </a:r>
            <a:r>
              <a:rPr lang="fr-CA" altLang="zh-CN" sz="4000" b="1" i="1" dirty="0">
                <a:solidFill>
                  <a:schemeClr val="bg1"/>
                </a:solidFill>
              </a:rPr>
              <a:t>y</a:t>
            </a:r>
            <a:r>
              <a:rPr lang="fr-CA" altLang="zh-CN" sz="4000" dirty="0">
                <a:solidFill>
                  <a:schemeClr val="bg1"/>
                </a:solidFill>
              </a:rPr>
              <a:t>)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8064896" cy="4968552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solidFill>
                  <a:srgbClr val="C00000"/>
                </a:solidFill>
              </a:rPr>
              <a:t>副代词</a:t>
            </a:r>
            <a:r>
              <a:rPr lang="en-US" altLang="zh-CN" b="1" dirty="0" smtClean="0">
                <a:solidFill>
                  <a:srgbClr val="C00000"/>
                </a:solidFill>
              </a:rPr>
              <a:t>y</a:t>
            </a:r>
            <a:r>
              <a:rPr lang="zh-CN" altLang="en-US" b="1" dirty="0" smtClean="0">
                <a:solidFill>
                  <a:srgbClr val="C00000"/>
                </a:solidFill>
              </a:rPr>
              <a:t>的功能：</a:t>
            </a:r>
            <a:endParaRPr lang="zh-CN" altLang="en-US" b="1" dirty="0" smtClean="0">
              <a:solidFill>
                <a:srgbClr val="C0000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1) </a:t>
            </a:r>
            <a:r>
              <a:rPr lang="zh-CN" altLang="en-US" dirty="0" smtClean="0">
                <a:solidFill>
                  <a:srgbClr val="C00000"/>
                </a:solidFill>
              </a:rPr>
              <a:t>代替由介词</a:t>
            </a:r>
            <a:r>
              <a:rPr lang="en-US" altLang="zh-CN" dirty="0" smtClean="0">
                <a:solidFill>
                  <a:srgbClr val="C00000"/>
                </a:solidFill>
              </a:rPr>
              <a:t>à, chez, </a:t>
            </a:r>
            <a:r>
              <a:rPr lang="en-US" altLang="zh-CN" dirty="0" err="1" smtClean="0">
                <a:solidFill>
                  <a:srgbClr val="C00000"/>
                </a:solidFill>
              </a:rPr>
              <a:t>dans</a:t>
            </a:r>
            <a:r>
              <a:rPr lang="en-US" altLang="zh-CN" dirty="0" smtClean="0">
                <a:solidFill>
                  <a:srgbClr val="C00000"/>
                </a:solidFill>
              </a:rPr>
              <a:t>, en, </a:t>
            </a:r>
            <a:r>
              <a:rPr lang="en-US" altLang="zh-CN" dirty="0" err="1" smtClean="0">
                <a:solidFill>
                  <a:srgbClr val="C00000"/>
                </a:solidFill>
              </a:rPr>
              <a:t>sur</a:t>
            </a:r>
            <a:r>
              <a:rPr lang="en-US" altLang="zh-CN" dirty="0" smtClean="0">
                <a:solidFill>
                  <a:srgbClr val="C00000"/>
                </a:solidFill>
              </a:rPr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sous</a:t>
            </a:r>
            <a:r>
              <a:rPr lang="en-US" altLang="zh-CN" dirty="0" smtClean="0">
                <a:solidFill>
                  <a:srgbClr val="C00000"/>
                </a:solidFill>
              </a:rPr>
              <a:t>...</a:t>
            </a:r>
            <a:r>
              <a:rPr lang="zh-CN" altLang="en-US" dirty="0" smtClean="0">
                <a:solidFill>
                  <a:srgbClr val="C00000"/>
                </a:solidFill>
              </a:rPr>
              <a:t>等引导的地点状语：</a:t>
            </a:r>
            <a:endParaRPr lang="zh-CN" altLang="en-US" dirty="0" smtClean="0">
              <a:solidFill>
                <a:srgbClr val="C00000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- On mange quoi </a:t>
            </a:r>
            <a:r>
              <a:rPr lang="en-US" altLang="zh-CN" dirty="0" err="1" smtClean="0">
                <a:solidFill>
                  <a:schemeClr val="tx1"/>
                </a:solidFill>
              </a:rPr>
              <a:t>dans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ce</a:t>
            </a:r>
            <a:r>
              <a:rPr lang="en-US" altLang="zh-CN" dirty="0" smtClean="0">
                <a:solidFill>
                  <a:schemeClr val="tx1"/>
                </a:solidFill>
              </a:rPr>
              <a:t> restaurant ?  </a:t>
            </a:r>
            <a:r>
              <a:rPr lang="zh-CN" altLang="en-US" dirty="0" smtClean="0">
                <a:solidFill>
                  <a:schemeClr val="tx1"/>
                </a:solidFill>
              </a:rPr>
              <a:t>咱在这家饭馆吃什么？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en-US" altLang="zh-CN" dirty="0" smtClean="0">
                <a:solidFill>
                  <a:schemeClr val="tx1"/>
                </a:solidFill>
              </a:rPr>
              <a:t>On y mange des frites.         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咱去那儿吃炸薯条。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- </a:t>
            </a:r>
            <a:r>
              <a:rPr lang="en-US" altLang="zh-CN" sz="3200" dirty="0" err="1">
                <a:solidFill>
                  <a:schemeClr val="accent1"/>
                </a:solidFill>
              </a:rPr>
              <a:t>Oui</a:t>
            </a:r>
            <a:r>
              <a:rPr lang="en-US" altLang="zh-CN" sz="3200" dirty="0">
                <a:solidFill>
                  <a:schemeClr val="accent1"/>
                </a:solidFill>
              </a:rPr>
              <a:t>, je </a:t>
            </a:r>
            <a:r>
              <a:rPr lang="en-US" altLang="zh-CN" sz="3200" dirty="0" err="1">
                <a:solidFill>
                  <a:schemeClr val="accent1"/>
                </a:solidFill>
              </a:rPr>
              <a:t>vais</a:t>
            </a:r>
            <a:r>
              <a:rPr lang="en-US" altLang="zh-CN" sz="3200" dirty="0">
                <a:solidFill>
                  <a:schemeClr val="accent1"/>
                </a:solidFill>
              </a:rPr>
              <a:t> </a:t>
            </a:r>
            <a:r>
              <a:rPr lang="en-US" altLang="zh-CN" sz="3200" i="1" dirty="0">
                <a:solidFill>
                  <a:schemeClr val="accent1"/>
                </a:solidFill>
              </a:rPr>
              <a:t>y</a:t>
            </a:r>
            <a:r>
              <a:rPr lang="en-US" altLang="zh-CN" sz="3200" dirty="0">
                <a:solidFill>
                  <a:schemeClr val="accent1"/>
                </a:solidFill>
              </a:rPr>
              <a:t> </a:t>
            </a:r>
            <a:r>
              <a:rPr lang="en-US" altLang="zh-CN" sz="3200" dirty="0" err="1">
                <a:solidFill>
                  <a:schemeClr val="accent1"/>
                </a:solidFill>
              </a:rPr>
              <a:t>aller</a:t>
            </a:r>
            <a:r>
              <a:rPr lang="en-US" altLang="zh-CN" sz="3200" dirty="0">
                <a:solidFill>
                  <a:schemeClr val="accent1"/>
                </a:solidFill>
              </a:rPr>
              <a:t>.</a:t>
            </a:r>
            <a:r>
              <a:rPr lang="en-US" altLang="zh-CN" sz="3200" dirty="0"/>
              <a:t>	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CA" altLang="zh-CN" dirty="0"/>
              <a:t>- Allez-vous aller </a:t>
            </a:r>
            <a:r>
              <a:rPr lang="fr-CA" altLang="zh-CN" i="1" u="sng" dirty="0"/>
              <a:t>en France</a:t>
            </a:r>
            <a:r>
              <a:rPr lang="fr-CA" altLang="zh-CN" dirty="0"/>
              <a:t> ?	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3501008"/>
            <a:ext cx="72728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- </a:t>
            </a:r>
            <a:r>
              <a:rPr lang="en-US" altLang="zh-CN" sz="3200" dirty="0" err="1" smtClean="0"/>
              <a:t>Est-ce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que</a:t>
            </a:r>
            <a:r>
              <a:rPr lang="en-US" altLang="zh-CN" sz="3200" dirty="0" smtClean="0"/>
              <a:t> le </a:t>
            </a:r>
            <a:r>
              <a:rPr lang="en-US" altLang="zh-CN" sz="3200" dirty="0" err="1" smtClean="0"/>
              <a:t>stylo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est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sur</a:t>
            </a:r>
            <a:r>
              <a:rPr lang="en-US" altLang="zh-CN" sz="3200" dirty="0" smtClean="0"/>
              <a:t> la table ?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436510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 smtClean="0"/>
              <a:t>- </a:t>
            </a:r>
            <a:r>
              <a:rPr lang="en-US" altLang="zh-CN" sz="3200" dirty="0" err="1" smtClean="0">
                <a:solidFill>
                  <a:schemeClr val="accent1"/>
                </a:solidFill>
              </a:rPr>
              <a:t>Oui</a:t>
            </a:r>
            <a:r>
              <a:rPr lang="en-US" altLang="zh-CN" sz="3200" dirty="0" smtClean="0">
                <a:solidFill>
                  <a:schemeClr val="accent1"/>
                </a:solidFill>
              </a:rPr>
              <a:t> , </a:t>
            </a:r>
            <a:r>
              <a:rPr lang="en-US" altLang="zh-CN" sz="3200" dirty="0" err="1" smtClean="0">
                <a:solidFill>
                  <a:schemeClr val="accent1"/>
                </a:solidFill>
              </a:rPr>
              <a:t>il</a:t>
            </a:r>
            <a:r>
              <a:rPr lang="en-US" altLang="zh-CN" sz="3200" dirty="0" smtClean="0">
                <a:solidFill>
                  <a:schemeClr val="accent1"/>
                </a:solidFill>
              </a:rPr>
              <a:t> y est.</a:t>
            </a:r>
            <a:r>
              <a:rPr lang="en-US" altLang="zh-CN" sz="3200" dirty="0">
                <a:solidFill>
                  <a:schemeClr val="accent1"/>
                </a:solidFill>
              </a:rPr>
              <a:t>	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686800" cy="6048672"/>
          </a:xfrm>
        </p:spPr>
        <p:txBody>
          <a:bodyPr/>
          <a:lstStyle/>
          <a:p>
            <a:pPr>
              <a:buNone/>
            </a:pPr>
            <a:r>
              <a:rPr lang="fr-CA" altLang="zh-CN" b="1" dirty="0">
                <a:solidFill>
                  <a:srgbClr val="C00000"/>
                </a:solidFill>
              </a:rPr>
              <a:t>2) </a:t>
            </a:r>
            <a:r>
              <a:rPr lang="zh-CN" altLang="zh-CN" b="1" dirty="0">
                <a:solidFill>
                  <a:srgbClr val="C00000"/>
                </a:solidFill>
              </a:rPr>
              <a:t>代替由</a:t>
            </a:r>
            <a:r>
              <a:rPr lang="fr-CA" altLang="zh-CN" b="1" dirty="0">
                <a:solidFill>
                  <a:srgbClr val="C00000"/>
                </a:solidFill>
              </a:rPr>
              <a:t>à</a:t>
            </a:r>
            <a:r>
              <a:rPr lang="zh-CN" altLang="zh-CN" b="1" dirty="0">
                <a:solidFill>
                  <a:srgbClr val="C00000"/>
                </a:solidFill>
              </a:rPr>
              <a:t>引导的间接宾语：</a:t>
            </a:r>
            <a:endParaRPr lang="zh-CN" altLang="zh-CN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fr-CA" altLang="zh-CN" dirty="0" smtClean="0"/>
              <a:t>- </a:t>
            </a:r>
            <a:r>
              <a:rPr lang="fr-CA" altLang="zh-CN" dirty="0"/>
              <a:t>Voulez-vous répondre </a:t>
            </a:r>
            <a:r>
              <a:rPr lang="fr-CA" altLang="zh-CN" i="1" u="sng" dirty="0"/>
              <a:t>à ma question</a:t>
            </a:r>
            <a:r>
              <a:rPr lang="fr-CA" altLang="zh-CN" dirty="0"/>
              <a:t> ?</a:t>
            </a:r>
            <a:endParaRPr lang="zh-CN" altLang="zh-CN" dirty="0"/>
          </a:p>
          <a:p>
            <a:pPr>
              <a:buNone/>
            </a:pPr>
            <a:r>
              <a:rPr lang="fr-CA" altLang="zh-CN" dirty="0" smtClean="0">
                <a:solidFill>
                  <a:schemeClr val="accent1"/>
                </a:solidFill>
              </a:rPr>
              <a:t>- </a:t>
            </a:r>
            <a:r>
              <a:rPr lang="fr-CA" altLang="zh-CN" dirty="0">
                <a:solidFill>
                  <a:schemeClr val="accent1"/>
                </a:solidFill>
              </a:rPr>
              <a:t>Oui, je vais </a:t>
            </a:r>
            <a:r>
              <a:rPr lang="fr-CA" altLang="zh-CN" i="1" dirty="0">
                <a:solidFill>
                  <a:schemeClr val="accent1"/>
                </a:solidFill>
              </a:rPr>
              <a:t>y</a:t>
            </a:r>
            <a:r>
              <a:rPr lang="fr-CA" altLang="zh-CN" dirty="0">
                <a:solidFill>
                  <a:schemeClr val="accent1"/>
                </a:solidFill>
              </a:rPr>
              <a:t> répondre.</a:t>
            </a:r>
            <a:endParaRPr lang="zh-CN" altLang="zh-CN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CA" altLang="zh-CN" dirty="0"/>
              <a:t>- Êtes-vous habitué </a:t>
            </a:r>
            <a:r>
              <a:rPr lang="fr-CA" altLang="zh-CN" i="1" u="sng" dirty="0"/>
              <a:t>au climat de Pekin</a:t>
            </a:r>
            <a:r>
              <a:rPr lang="fr-CA" altLang="zh-CN" dirty="0"/>
              <a:t> ?</a:t>
            </a:r>
            <a:endParaRPr lang="zh-CN" altLang="zh-CN" dirty="0"/>
          </a:p>
          <a:p>
            <a:pPr>
              <a:buNone/>
            </a:pPr>
            <a:r>
              <a:rPr lang="fr-CA" altLang="zh-CN" dirty="0"/>
              <a:t>- </a:t>
            </a:r>
            <a:r>
              <a:rPr lang="fr-CA" altLang="zh-CN" dirty="0">
                <a:solidFill>
                  <a:schemeClr val="accent1"/>
                </a:solidFill>
              </a:rPr>
              <a:t>Non, je n'</a:t>
            </a:r>
            <a:r>
              <a:rPr lang="fr-CA" altLang="zh-CN" i="1" dirty="0">
                <a:solidFill>
                  <a:schemeClr val="accent1"/>
                </a:solidFill>
              </a:rPr>
              <a:t>y</a:t>
            </a:r>
            <a:r>
              <a:rPr lang="fr-CA" altLang="zh-CN" dirty="0">
                <a:solidFill>
                  <a:schemeClr val="accent1"/>
                </a:solidFill>
              </a:rPr>
              <a:t> suis pas encore habitué.</a:t>
            </a:r>
            <a:endParaRPr lang="zh-CN" altLang="zh-CN" dirty="0">
              <a:solidFill>
                <a:schemeClr val="accent1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zh-CN" sz="3600" b="1" dirty="0">
                <a:solidFill>
                  <a:srgbClr val="C00000"/>
                </a:solidFill>
              </a:rPr>
              <a:t>副代词</a:t>
            </a:r>
            <a:r>
              <a:rPr lang="fr-CA" altLang="zh-CN" sz="3600" b="1" dirty="0">
                <a:solidFill>
                  <a:srgbClr val="C00000"/>
                </a:solidFill>
              </a:rPr>
              <a:t>y</a:t>
            </a:r>
            <a:r>
              <a:rPr lang="zh-CN" altLang="zh-CN" sz="3600" b="1" dirty="0">
                <a:solidFill>
                  <a:srgbClr val="C00000"/>
                </a:solidFill>
              </a:rPr>
              <a:t>在句中的位置：</a:t>
            </a:r>
            <a:endParaRPr lang="zh-CN" altLang="zh-CN" sz="3600" b="1" dirty="0">
              <a:solidFill>
                <a:srgbClr val="C00000"/>
              </a:solidFill>
            </a:endParaRPr>
          </a:p>
          <a:p>
            <a:pPr lvl="1"/>
            <a:endParaRPr lang="en-US" altLang="zh-CN" b="1" dirty="0" smtClean="0">
              <a:solidFill>
                <a:schemeClr val="accent1"/>
              </a:solidFill>
            </a:endParaRPr>
          </a:p>
          <a:p>
            <a:pPr lvl="1"/>
            <a:r>
              <a:rPr lang="zh-CN" altLang="zh-CN" b="1" dirty="0" smtClean="0">
                <a:solidFill>
                  <a:schemeClr val="accent1"/>
                </a:solidFill>
              </a:rPr>
              <a:t>简</a:t>
            </a:r>
            <a:r>
              <a:rPr lang="zh-CN" altLang="zh-CN" b="1" dirty="0">
                <a:solidFill>
                  <a:schemeClr val="accent1"/>
                </a:solidFill>
              </a:rPr>
              <a:t>单时态中，置于</a:t>
            </a:r>
            <a:r>
              <a:rPr lang="zh-CN" altLang="zh-CN" b="1" dirty="0">
                <a:solidFill>
                  <a:schemeClr val="accent2"/>
                </a:solidFill>
              </a:rPr>
              <a:t>相关动词</a:t>
            </a:r>
            <a:r>
              <a:rPr lang="zh-CN" altLang="zh-CN" b="1" dirty="0">
                <a:solidFill>
                  <a:schemeClr val="accent1"/>
                </a:solidFill>
              </a:rPr>
              <a:t>前。</a:t>
            </a:r>
            <a:endParaRPr lang="zh-CN" altLang="zh-CN" b="1" dirty="0">
              <a:solidFill>
                <a:schemeClr val="accent1"/>
              </a:solidFill>
            </a:endParaRPr>
          </a:p>
          <a:p>
            <a:pPr lvl="1"/>
            <a:r>
              <a:rPr lang="zh-CN" altLang="zh-CN" b="1" dirty="0">
                <a:solidFill>
                  <a:schemeClr val="accent1"/>
                </a:solidFill>
              </a:rPr>
              <a:t>复合时态中，置于</a:t>
            </a:r>
            <a:r>
              <a:rPr lang="zh-CN" altLang="zh-CN" b="1" dirty="0">
                <a:solidFill>
                  <a:schemeClr val="accent2"/>
                </a:solidFill>
              </a:rPr>
              <a:t>助动词</a:t>
            </a:r>
            <a:r>
              <a:rPr lang="zh-CN" altLang="zh-CN" b="1" dirty="0">
                <a:solidFill>
                  <a:schemeClr val="accent1"/>
                </a:solidFill>
              </a:rPr>
              <a:t>前。</a:t>
            </a:r>
            <a:endParaRPr lang="zh-CN" altLang="zh-CN" b="1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fr-CA" altLang="zh-CN" dirty="0" smtClean="0"/>
              <a:t>- </a:t>
            </a:r>
            <a:r>
              <a:rPr lang="fr-CA" altLang="zh-CN" dirty="0"/>
              <a:t>Il a mangé </a:t>
            </a:r>
            <a:r>
              <a:rPr lang="fr-CA" altLang="zh-CN" i="1" u="sng" dirty="0"/>
              <a:t>dans ce restaurant</a:t>
            </a:r>
            <a:r>
              <a:rPr lang="fr-CA" altLang="zh-CN" dirty="0"/>
              <a:t> ?</a:t>
            </a:r>
            <a:endParaRPr lang="zh-CN" altLang="zh-CN" dirty="0"/>
          </a:p>
          <a:p>
            <a:pPr>
              <a:buNone/>
            </a:pPr>
            <a:r>
              <a:rPr lang="fr-CA" altLang="zh-CN" dirty="0"/>
              <a:t> - Non, il n’</a:t>
            </a:r>
            <a:r>
              <a:rPr lang="fr-CA" altLang="zh-CN" i="1" dirty="0"/>
              <a:t>y</a:t>
            </a:r>
            <a:r>
              <a:rPr lang="fr-CA" altLang="zh-CN" dirty="0"/>
              <a:t> </a:t>
            </a:r>
            <a:r>
              <a:rPr lang="fr-CA" altLang="zh-CN" i="1" u="sng" dirty="0"/>
              <a:t>a</a:t>
            </a:r>
            <a:r>
              <a:rPr lang="fr-CA" altLang="zh-CN" dirty="0"/>
              <a:t> pas mangé.</a:t>
            </a:r>
            <a:endParaRPr lang="zh-CN" altLang="zh-CN" dirty="0"/>
          </a:p>
          <a:p>
            <a:pPr lvl="1"/>
            <a:r>
              <a:rPr lang="zh-CN" altLang="zh-CN" b="1" dirty="0">
                <a:solidFill>
                  <a:schemeClr val="accent1"/>
                </a:solidFill>
              </a:rPr>
              <a:t>有半助动词时，置</a:t>
            </a:r>
            <a:r>
              <a:rPr lang="zh-CN" altLang="zh-CN" b="1" dirty="0" smtClean="0">
                <a:solidFill>
                  <a:schemeClr val="accent1"/>
                </a:solidFill>
              </a:rPr>
              <a:t>于</a:t>
            </a:r>
            <a:r>
              <a:rPr lang="zh-CN" altLang="zh-CN" b="1" dirty="0" smtClean="0">
                <a:solidFill>
                  <a:srgbClr val="C00000"/>
                </a:solidFill>
              </a:rPr>
              <a:t>主</a:t>
            </a:r>
            <a:r>
              <a:rPr lang="zh-CN" altLang="zh-CN" b="1" dirty="0">
                <a:solidFill>
                  <a:srgbClr val="C00000"/>
                </a:solidFill>
              </a:rPr>
              <a:t>动词</a:t>
            </a:r>
            <a:r>
              <a:rPr lang="zh-CN" altLang="zh-CN" b="1" dirty="0" smtClean="0">
                <a:solidFill>
                  <a:schemeClr val="accent1"/>
                </a:solidFill>
              </a:rPr>
              <a:t>之</a:t>
            </a:r>
            <a:r>
              <a:rPr lang="zh-CN" altLang="en-US" b="1" dirty="0" smtClean="0">
                <a:solidFill>
                  <a:schemeClr val="accent1"/>
                </a:solidFill>
              </a:rPr>
              <a:t>前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buNone/>
            </a:pPr>
            <a:r>
              <a:rPr lang="fr-CA" altLang="zh-CN" dirty="0" smtClean="0"/>
              <a:t>- </a:t>
            </a:r>
            <a:r>
              <a:rPr lang="fr-CA" altLang="zh-CN" i="1" dirty="0"/>
              <a:t>Veux</a:t>
            </a:r>
            <a:r>
              <a:rPr lang="fr-CA" altLang="zh-CN" dirty="0"/>
              <a:t>-tu travailler </a:t>
            </a:r>
            <a:r>
              <a:rPr lang="fr-CA" altLang="zh-CN" i="1" u="sng" dirty="0"/>
              <a:t>à Paris</a:t>
            </a:r>
            <a:r>
              <a:rPr lang="fr-CA" altLang="zh-CN" dirty="0"/>
              <a:t> ?  </a:t>
            </a:r>
            <a:endParaRPr lang="zh-CN" altLang="zh-CN" dirty="0"/>
          </a:p>
          <a:p>
            <a:pPr>
              <a:buNone/>
            </a:pPr>
            <a:r>
              <a:rPr lang="fr-CA" altLang="zh-CN" dirty="0"/>
              <a:t>- Oui, je </a:t>
            </a:r>
            <a:r>
              <a:rPr lang="fr-CA" altLang="zh-CN" i="1" u="sng" dirty="0"/>
              <a:t>veux</a:t>
            </a:r>
            <a:r>
              <a:rPr lang="fr-CA" altLang="zh-CN" dirty="0"/>
              <a:t> </a:t>
            </a:r>
            <a:r>
              <a:rPr lang="fr-CA" altLang="zh-CN" i="1" dirty="0"/>
              <a:t>y</a:t>
            </a:r>
            <a:r>
              <a:rPr lang="fr-CA" altLang="zh-CN" dirty="0"/>
              <a:t> travailler. 	</a:t>
            </a:r>
            <a:br>
              <a:rPr lang="fr-CA" altLang="zh-CN" dirty="0"/>
            </a:br>
            <a:r>
              <a:rPr lang="en-US" altLang="zh-CN" dirty="0" smtClean="0"/>
              <a:t> </a:t>
            </a:r>
            <a:r>
              <a:rPr lang="fr-CA" altLang="zh-CN" dirty="0" smtClean="0"/>
              <a:t>Je </a:t>
            </a:r>
            <a:r>
              <a:rPr lang="fr-CA" altLang="zh-CN" dirty="0"/>
              <a:t>vais </a:t>
            </a:r>
            <a:r>
              <a:rPr lang="fr-CA" altLang="zh-CN" i="1" dirty="0"/>
              <a:t>y</a:t>
            </a:r>
            <a:r>
              <a:rPr lang="fr-CA" altLang="zh-CN" dirty="0"/>
              <a:t> aller demain.		</a:t>
            </a:r>
            <a:endParaRPr lang="zh-CN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955" y="274955"/>
            <a:ext cx="5991225" cy="85217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BRUXELLES</a:t>
            </a:r>
            <a:endParaRPr lang="en-US" altLang="zh-CN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内容占位符 3" descr="201408262225333589 (1)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313055" y="1310640"/>
            <a:ext cx="5713095" cy="465645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6026785" y="3142615"/>
            <a:ext cx="3024505" cy="11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Palatino Linotype" panose="02040502050505030304" charset="0"/>
              </a:rPr>
              <a:t>La Grand-Place</a:t>
            </a:r>
            <a:endParaRPr lang="en-US" altLang="zh-CN" sz="3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Palatino Linotype" panose="0204050205050503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wKgB6lQ9VfqAX-D5AA15U-j0dXg80.groupinfo.w665_500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076960" y="1245870"/>
            <a:ext cx="6516370" cy="488061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655955" y="274955"/>
            <a:ext cx="5991225" cy="85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BRUXELLES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80200" y="2498725"/>
            <a:ext cx="2297430" cy="1500505"/>
          </a:xfrm>
        </p:spPr>
        <p:txBody>
          <a:bodyPr>
            <a:normAutofit fontScale="90000"/>
          </a:bodyPr>
          <a:lstStyle/>
          <a:p>
            <a:r>
              <a:rPr lang="en-US" altLang="zh-CN" sz="3600" b="1">
                <a:solidFill>
                  <a:schemeClr val="accent1"/>
                </a:solidFill>
              </a:rPr>
              <a:t>Manneken</a:t>
            </a:r>
            <a:br>
              <a:rPr lang="en-US" altLang="zh-CN" sz="3600" b="1">
                <a:solidFill>
                  <a:schemeClr val="accent1"/>
                </a:solidFill>
              </a:rPr>
            </a:br>
            <a:r>
              <a:rPr lang="en-US" altLang="zh-CN" sz="3600" b="1">
                <a:solidFill>
                  <a:schemeClr val="accent1"/>
                </a:solidFill>
              </a:rPr>
              <a:t>Pis</a:t>
            </a:r>
            <a:endParaRPr lang="en-US" altLang="zh-CN" sz="3600" b="1">
              <a:solidFill>
                <a:schemeClr val="accent1"/>
              </a:solidFill>
            </a:endParaRPr>
          </a:p>
        </p:txBody>
      </p:sp>
      <p:pic>
        <p:nvPicPr>
          <p:cNvPr id="4" name="内容占位符 3" descr="t013d0aa8f3ff76a386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30810" y="775335"/>
            <a:ext cx="6283960" cy="2919730"/>
          </a:xfrm>
          <a:prstGeom prst="rect">
            <a:avLst/>
          </a:prstGeom>
        </p:spPr>
      </p:pic>
      <p:pic>
        <p:nvPicPr>
          <p:cNvPr id="5" name="图片 4" descr="t014b7cd6fd379981b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" y="3695065"/>
            <a:ext cx="4075430" cy="3056890"/>
          </a:xfrm>
          <a:prstGeom prst="rect">
            <a:avLst/>
          </a:prstGeom>
        </p:spPr>
      </p:pic>
      <p:pic>
        <p:nvPicPr>
          <p:cNvPr id="6" name="图片 5" descr="t0152419871dc2885c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4480" y="3587750"/>
            <a:ext cx="2320290" cy="316420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1675765" y="-76835"/>
            <a:ext cx="5991225" cy="852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BRUXELLES</a:t>
            </a:r>
            <a:endParaRPr lang="en-US" altLang="zh-CN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6840760" cy="70609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zh-CN" sz="3200" b="1" dirty="0" smtClean="0"/>
              <a:t>地点介词</a:t>
            </a:r>
            <a:r>
              <a:rPr lang="fr-CA" altLang="zh-CN" sz="3200" b="1" dirty="0" smtClean="0"/>
              <a:t>  </a:t>
            </a:r>
            <a:r>
              <a:rPr lang="fr-CA" altLang="zh-CN" sz="3200" dirty="0" smtClean="0"/>
              <a:t>(les prépositions de lieu)</a:t>
            </a:r>
            <a:endParaRPr lang="zh-CN" altLang="en-US" sz="3200" dirty="0"/>
          </a:p>
        </p:txBody>
      </p:sp>
      <p:pic>
        <p:nvPicPr>
          <p:cNvPr id="4" name="内容占位符 3" descr="C:\Users\Administrator\Desktop\singe.jpg"/>
          <p:cNvPicPr>
            <a:picLocks noGrp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8922" y="1600200"/>
            <a:ext cx="8127534" cy="47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/>
          <p:nvPr/>
        </p:nvSpPr>
        <p:spPr>
          <a:xfrm>
            <a:off x="899592" y="1052736"/>
            <a:ext cx="684076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11560" y="1036499"/>
            <a:ext cx="853244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fr-CA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 Light"/>
                <a:ea typeface="宋体" panose="02010600030101010101" pitchFamily="2" charset="-122"/>
                <a:cs typeface="Times New Roman" panose="02020603050405020304" pitchFamily="18" charset="0"/>
              </a:rPr>
              <a:t>法语介词分为三类：时间类、空间类和方式类。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Calibri Ligh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 Light"/>
                <a:ea typeface="宋体" panose="02010600030101010101" pitchFamily="2" charset="-122"/>
                <a:cs typeface="Times New Roman" panose="02020603050405020304" pitchFamily="18" charset="0"/>
              </a:rPr>
              <a:t>空间类也称为地点类介词，用来指明所说的人或物所处位置。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演示</Application>
  <PresentationFormat>全屏显示(4:3)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华文琥珀</vt:lpstr>
      <vt:lpstr>Calibri</vt:lpstr>
      <vt:lpstr>Palatino Linotype</vt:lpstr>
      <vt:lpstr>微软雅黑</vt:lpstr>
      <vt:lpstr>Arial Unicode MS</vt:lpstr>
      <vt:lpstr>Calibri Light</vt:lpstr>
      <vt:lpstr>Times New Roman</vt:lpstr>
      <vt:lpstr>Times New Roman</vt:lpstr>
      <vt:lpstr>Courier New</vt:lpstr>
      <vt:lpstr>Office 主题</vt:lpstr>
      <vt:lpstr>saison A1</vt:lpstr>
      <vt:lpstr>副代词y  (le pronom y)</vt:lpstr>
      <vt:lpstr>- Oui, je vais y aller.	</vt:lpstr>
      <vt:lpstr>PowerPoint 演示文稿</vt:lpstr>
      <vt:lpstr>PowerPoint 演示文稿</vt:lpstr>
      <vt:lpstr>BRUXELLES</vt:lpstr>
      <vt:lpstr>PowerPoint 演示文稿</vt:lpstr>
      <vt:lpstr>Manneken Pis</vt:lpstr>
      <vt:lpstr>地点介词  (les prépositions de lieu)</vt:lpstr>
      <vt:lpstr>PowerPoint 演示文稿</vt:lpstr>
      <vt:lpstr>1) 形容词比较级  使用形容词来比较两个成分时，使用以下公式： </vt:lpstr>
      <vt:lpstr> 1.地铁比公共汽车快。</vt:lpstr>
      <vt:lpstr>2) 名词比较级  使用名词来比较两个成分时，使用以下公式：   </vt:lpstr>
      <vt:lpstr>这座城市城公共汽车和电车一般多。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saison A1</dc:title>
  <dc:creator>lyl</dc:creator>
  <cp:lastModifiedBy>Administrator</cp:lastModifiedBy>
  <cp:revision>23</cp:revision>
  <dcterms:created xsi:type="dcterms:W3CDTF">2017-11-23T12:12:00Z</dcterms:created>
  <dcterms:modified xsi:type="dcterms:W3CDTF">2018-05-23T05:52:51Z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