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72" r:id="rId9"/>
    <p:sldId id="266" r:id="rId10"/>
    <p:sldId id="267" r:id="rId11"/>
    <p:sldId id="268" r:id="rId12"/>
    <p:sldId id="280" r:id="rId13"/>
    <p:sldId id="281" r:id="rId14"/>
    <p:sldId id="282" r:id="rId15"/>
    <p:sldId id="283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i="1" dirty="0" err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华文琥珀" panose="02010800040101010101" charset="-122"/>
              </a:rPr>
              <a:t>saison</a:t>
            </a:r>
            <a:r>
              <a:rPr lang="en-US" altLang="zh-CN" sz="9600" i="1" dirty="0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华文琥珀" panose="02010800040101010101" charset="-122"/>
              </a:rPr>
              <a:t> A1</a:t>
            </a:r>
            <a:endParaRPr lang="en-US" altLang="zh-CN" sz="9600" i="1" dirty="0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ea typeface="华文琥珀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7000" y="3662998"/>
            <a:ext cx="6858000" cy="1655762"/>
          </a:xfrm>
        </p:spPr>
        <p:txBody>
          <a:bodyPr/>
          <a:lstStyle/>
          <a:p>
            <a:r>
              <a:rPr lang="en-US" altLang="zh-CN" sz="6000" dirty="0" err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unité</a:t>
            </a:r>
            <a:r>
              <a:rPr lang="en-US" altLang="zh-CN" sz="60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</a:t>
            </a:r>
            <a:endParaRPr lang="en-US" altLang="zh-CN" sz="6000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corps00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058795" y="87630"/>
            <a:ext cx="6074410" cy="66821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5445" y="577850"/>
            <a:ext cx="5640070" cy="85471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zh-CN"/>
              <a:t> </a:t>
            </a:r>
            <a:r>
              <a:rPr lang="zh-CN" altLang="en-US" sz="3600" b="1">
                <a:solidFill>
                  <a:schemeClr val="bg1"/>
                </a:solidFill>
              </a:rPr>
              <a:t>简单将来时 (le futur simple)</a:t>
            </a:r>
            <a:r>
              <a:rPr lang="zh-CN" altLang="en-US" sz="3600"/>
              <a:t> 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5394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/>
              <a:t>1) </a:t>
            </a:r>
            <a:r>
              <a:rPr lang="zh-CN" altLang="en-US" sz="3200" b="1"/>
              <a:t>构成 </a:t>
            </a:r>
            <a:r>
              <a:rPr lang="en-US" altLang="zh-CN" sz="3200" b="1"/>
              <a:t>: </a:t>
            </a:r>
            <a:r>
              <a:rPr lang="en-US" altLang="zh-CN" sz="3200" b="1">
                <a:solidFill>
                  <a:srgbClr val="C00000"/>
                </a:solidFill>
              </a:rPr>
              <a:t>所有动词的简单将来时词尾均相同： -ai, -as, -a, -a, -ons, -ez, -ont, -ont </a:t>
            </a:r>
            <a:endParaRPr lang="en-US" altLang="zh-CN" sz="3200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3200" b="1">
                <a:solidFill>
                  <a:srgbClr val="C00000"/>
                </a:solidFill>
              </a:rPr>
              <a:t>                              第一组动词            直接加词尾</a:t>
            </a:r>
            <a:r>
              <a:rPr lang="zh-CN" altLang="en-US" sz="3200" b="1"/>
              <a:t>                      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 b="1"/>
              <a:t>                          </a:t>
            </a:r>
            <a:r>
              <a:rPr lang="en-US" altLang="zh-CN" sz="3200" b="1"/>
              <a:t>parlerai</a:t>
            </a:r>
            <a:endParaRPr lang="en-US" altLang="zh-CN" sz="3200" b="1"/>
          </a:p>
          <a:p>
            <a:pPr marL="0" indent="0">
              <a:buNone/>
            </a:pPr>
            <a:r>
              <a:rPr lang="zh-CN" altLang="en-US" sz="3200" b="1"/>
              <a:t>                          </a:t>
            </a:r>
            <a:r>
              <a:rPr lang="en-US" altLang="zh-CN" sz="3200" b="1"/>
              <a:t>parleras</a:t>
            </a:r>
            <a:endParaRPr lang="en-US" altLang="zh-CN" sz="3200" b="1"/>
          </a:p>
          <a:p>
            <a:pPr marL="0" indent="0">
              <a:buNone/>
            </a:pPr>
            <a:r>
              <a:rPr lang="zh-CN" altLang="en-US" sz="3200" b="1"/>
              <a:t>  </a:t>
            </a:r>
            <a:r>
              <a:rPr lang="en-US" altLang="zh-CN" sz="3200" b="1"/>
              <a:t>parler             parleras</a:t>
            </a:r>
            <a:endParaRPr lang="en-US" altLang="zh-CN" sz="3200" b="1"/>
          </a:p>
          <a:p>
            <a:pPr marL="0" indent="0">
              <a:buNone/>
            </a:pPr>
            <a:r>
              <a:rPr lang="en-US" altLang="zh-CN" sz="3200" b="1"/>
              <a:t>                          parlerons</a:t>
            </a:r>
            <a:endParaRPr lang="en-US" altLang="zh-CN" sz="3200" b="1"/>
          </a:p>
          <a:p>
            <a:pPr marL="0" indent="0">
              <a:buNone/>
            </a:pPr>
            <a:r>
              <a:rPr lang="en-US" altLang="zh-CN" sz="3200" b="1"/>
              <a:t>                          parlerez</a:t>
            </a:r>
            <a:endParaRPr lang="en-US" altLang="zh-CN" sz="3200" b="1"/>
          </a:p>
          <a:p>
            <a:pPr marL="0" indent="0">
              <a:buNone/>
            </a:pPr>
            <a:r>
              <a:rPr lang="en-US" altLang="zh-CN" sz="3200" b="1"/>
              <a:t>                          parleront</a:t>
            </a:r>
            <a:endParaRPr lang="en-US" altLang="zh-CN" sz="3200" b="1"/>
          </a:p>
        </p:txBody>
      </p:sp>
      <p:cxnSp>
        <p:nvCxnSpPr>
          <p:cNvPr id="4" name="直接箭头连接符 3"/>
          <p:cNvCxnSpPr/>
          <p:nvPr/>
        </p:nvCxnSpPr>
        <p:spPr>
          <a:xfrm>
            <a:off x="6006465" y="2857500"/>
            <a:ext cx="7315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左大括号 5"/>
          <p:cNvSpPr/>
          <p:nvPr/>
        </p:nvSpPr>
        <p:spPr>
          <a:xfrm>
            <a:off x="2162810" y="3749040"/>
            <a:ext cx="762635" cy="271208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>
                <a:solidFill>
                  <a:srgbClr val="C00000"/>
                </a:solidFill>
                <a:sym typeface="+mn-ea"/>
              </a:rPr>
              <a:t>                                  </a:t>
            </a:r>
            <a:r>
              <a:rPr lang="zh-CN" altLang="en-US" sz="3200" b="1">
                <a:solidFill>
                  <a:srgbClr val="C00000"/>
                </a:solidFill>
                <a:sym typeface="+mn-ea"/>
              </a:rPr>
              <a:t>第二组动词 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           </a:t>
            </a:r>
            <a:r>
              <a:rPr lang="zh-CN" altLang="en-US" sz="3200" b="1">
                <a:solidFill>
                  <a:srgbClr val="C00000"/>
                </a:solidFill>
                <a:sym typeface="+mn-ea"/>
              </a:rPr>
              <a:t>直接加词尾</a:t>
            </a:r>
            <a:endParaRPr lang="zh-CN" altLang="en-US" sz="3200" b="1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3200" b="1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3200" b="1">
                <a:solidFill>
                  <a:schemeClr val="tx1"/>
                </a:solidFill>
                <a:sym typeface="+mn-ea"/>
              </a:rPr>
              <a:t>   第二组动词包括：</a:t>
            </a:r>
            <a:r>
              <a:rPr lang="en-US" altLang="zh-CN" sz="3200" b="1">
                <a:solidFill>
                  <a:schemeClr val="tx1"/>
                </a:solidFill>
                <a:latin typeface="Palatino Linotype" panose="02040502050505030304" charset="0"/>
                <a:ea typeface="华文宋体" panose="02010600040101010101" charset="-122"/>
                <a:sym typeface="+mn-ea"/>
              </a:rPr>
              <a:t>finir  choisir  réussir</a:t>
            </a:r>
            <a:r>
              <a:rPr lang="zh-CN" altLang="en-US" sz="3200" b="1">
                <a:solidFill>
                  <a:schemeClr val="tx1"/>
                </a:solidFill>
                <a:latin typeface="Palatino Linotype" panose="02040502050505030304" charset="0"/>
                <a:ea typeface="华文宋体" panose="02010600040101010101" charset="-122"/>
                <a:sym typeface="+mn-ea"/>
              </a:rPr>
              <a:t> </a:t>
            </a:r>
            <a:r>
              <a:rPr lang="en-US" altLang="zh-CN" sz="3200" b="1">
                <a:solidFill>
                  <a:schemeClr val="tx1"/>
                </a:solidFill>
                <a:latin typeface="Palatino Linotype" panose="02040502050505030304" charset="0"/>
                <a:ea typeface="华文宋体" panose="02010600040101010101" charset="-122"/>
                <a:sym typeface="+mn-ea"/>
              </a:rPr>
              <a:t>gu</a:t>
            </a:r>
            <a:r>
              <a:rPr lang="en-US" altLang="zh-CN" sz="3200" b="1">
                <a:solidFill>
                  <a:schemeClr val="tx1"/>
                </a:solidFill>
                <a:latin typeface="Modern No. 20" panose="02070704070505020303" charset="0"/>
                <a:ea typeface="华文宋体" panose="02010600040101010101" charset="-122"/>
                <a:sym typeface="+mn-ea"/>
              </a:rPr>
              <a:t>érir</a:t>
            </a:r>
            <a:endParaRPr lang="en-US" altLang="zh-CN" sz="3200" b="1">
              <a:solidFill>
                <a:schemeClr val="tx1"/>
              </a:solidFill>
              <a:latin typeface="Modern No. 20" panose="02070704070505020303" charset="0"/>
              <a:ea typeface="华文宋体" panose="02010600040101010101" charset="-122"/>
              <a:sym typeface="+mn-ea"/>
            </a:endParaRPr>
          </a:p>
          <a:p>
            <a:pPr marL="0" indent="0">
              <a:buNone/>
            </a:pPr>
            <a:endParaRPr lang="en-US" altLang="zh-CN" sz="3200" b="1">
              <a:solidFill>
                <a:schemeClr val="tx1"/>
              </a:solidFill>
              <a:latin typeface="Modern No. 20" panose="02070704070505020303" charset="0"/>
              <a:ea typeface="华文宋体" panose="02010600040101010101" charset="-122"/>
              <a:sym typeface="+mn-ea"/>
            </a:endParaRPr>
          </a:p>
          <a:p>
            <a:pPr marL="0" indent="0">
              <a:buNone/>
            </a:pPr>
            <a:endParaRPr lang="en-US" altLang="zh-CN" sz="3200" b="1">
              <a:solidFill>
                <a:schemeClr val="tx1"/>
              </a:solidFill>
              <a:latin typeface="Modern No. 20" panose="02070704070505020303" charset="0"/>
              <a:ea typeface="华文宋体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 sz="3200" b="1">
              <a:solidFill>
                <a:schemeClr val="tx1"/>
              </a:solidFill>
              <a:latin typeface="Palatino Linotype" panose="02040502050505030304" charset="0"/>
              <a:ea typeface="华文宋体" panose="02010600040101010101" charset="-122"/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925445" y="577850"/>
            <a:ext cx="5640070" cy="85471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 </a:t>
            </a:r>
            <a:r>
              <a:rPr lang="zh-CN" altLang="en-US" sz="3600" b="1">
                <a:solidFill>
                  <a:schemeClr val="bg1"/>
                </a:solidFill>
              </a:rPr>
              <a:t>简单将来时 (le futur simple)</a:t>
            </a:r>
            <a:r>
              <a:rPr lang="zh-CN" altLang="en-US" sz="3600"/>
              <a:t> </a:t>
            </a:r>
            <a:endParaRPr lang="zh-CN" altLang="en-US" sz="360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775960" y="2087880"/>
            <a:ext cx="9906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C00000"/>
                </a:solidFill>
                <a:sym typeface="+mn-ea"/>
              </a:rPr>
              <a:t>                                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以-re 结尾的动词 ：先 去 掉 e, 再 加 词 尾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                              （mettre, prendre）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C00000"/>
                </a:solidFill>
                <a:sym typeface="+mn-ea"/>
              </a:rPr>
              <a:t>第三组动词 </a:t>
            </a:r>
            <a:r>
              <a:rPr lang="zh-CN" altLang="en-US" b="1">
                <a:sym typeface="+mn-ea"/>
              </a:rPr>
              <a:t>           </a:t>
            </a:r>
            <a:endParaRPr lang="zh-CN" altLang="en-US" b="1"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                                以-ir 结尾的动词 ：直 接 加 词 尾</a:t>
            </a:r>
            <a:endParaRPr lang="zh-CN" altLang="en-US" b="1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                                   （sortir,  ouvrir）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925445" y="577850"/>
            <a:ext cx="5640070" cy="85471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 </a:t>
            </a:r>
            <a:r>
              <a:rPr lang="zh-CN" altLang="en-US" sz="3600" b="1">
                <a:solidFill>
                  <a:schemeClr val="bg1"/>
                </a:solidFill>
              </a:rPr>
              <a:t>简单将来时 (le futur simple)</a:t>
            </a:r>
            <a:r>
              <a:rPr lang="zh-CN" altLang="en-US" sz="3600"/>
              <a:t> </a:t>
            </a:r>
            <a:endParaRPr lang="zh-CN" altLang="en-US" sz="3600"/>
          </a:p>
        </p:txBody>
      </p:sp>
      <p:sp>
        <p:nvSpPr>
          <p:cNvPr id="6" name="左大括号 5"/>
          <p:cNvSpPr/>
          <p:nvPr/>
        </p:nvSpPr>
        <p:spPr>
          <a:xfrm>
            <a:off x="2818765" y="2645410"/>
            <a:ext cx="762635" cy="271208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1145"/>
            <a:ext cx="10515600" cy="5906135"/>
          </a:xfrm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-1"/>
          <p:cNvGraphicFramePr/>
          <p:nvPr/>
        </p:nvGraphicFramePr>
        <p:xfrm>
          <a:off x="1440815" y="365125"/>
          <a:ext cx="8990330" cy="5812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215"/>
                <a:gridCol w="6254115"/>
              </a:tblGrid>
              <a:tr h="411480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 用 第 三 组 动 词 特 殊 变 化 表</a:t>
                      </a:r>
                      <a:r>
                        <a:rPr lang="zh-CN" altLang="en-US" sz="24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zh-CN" altLang="en-US" sz="24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66"/>
                    </a:solidFill>
                  </a:tcPr>
                </a:tc>
                <a:tc hMerge="1">
                  <a:tcPr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1">
                          <a:latin typeface="楷体_GB2312" charset="0"/>
                          <a:cs typeface="楷体_GB2312" charset="0"/>
                        </a:rPr>
                        <a:t>常用特殊动词不定式</a:t>
                      </a:r>
                      <a:endParaRPr lang="zh-CN" altLang="en-US" sz="2400" b="1"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0" marR="0" marT="0" marB="1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1">
                          <a:latin typeface="楷体_GB2312" charset="0"/>
                          <a:cs typeface="楷体_GB2312" charset="0"/>
                        </a:rPr>
                        <a:t>简 单 将 来 时 变 位 样 本</a:t>
                      </a:r>
                      <a:endParaRPr lang="zh-CN" altLang="en-US" sz="2400" b="1"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aller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j’irai   nous irons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avoir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j’aurai  nous aurons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courir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je courrai  nous courrons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être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je serai   nous serons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faire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je ferai   nous ferons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falloir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il faudra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pouvoir 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je pourrai   nous pourrons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savoir 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je saurai   nous saurons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venir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je viendrai   nous viendrons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voir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je verrai    nous verrons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vouloir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Calibri" panose="020F0502020204030204" charset="0"/>
                          <a:cs typeface="Calibri" panose="020F0502020204030204" charset="0"/>
                        </a:rPr>
                        <a:t>je voudrai   nous voudrons</a:t>
                      </a:r>
                      <a:endParaRPr lang="en-US" altLang="zh-CN" sz="24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7805" y="528955"/>
            <a:ext cx="6616700" cy="92392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200"/>
              <a:t>最近过去时 (le passé récent ) 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最近过去时也称“现在最近过去时”。它用来表达一个就现在而言刚刚发生的动作。</a:t>
            </a:r>
            <a:endParaRPr lang="zh-CN" altLang="en-US"/>
          </a:p>
          <a:p>
            <a:pPr marL="0" indent="0">
              <a:buNone/>
            </a:pPr>
            <a:r>
              <a:rPr lang="zh-CN" altLang="en-US" b="1">
                <a:solidFill>
                  <a:srgbClr val="C00000"/>
                </a:solidFill>
              </a:rPr>
              <a:t>1) 最近过去时的构成</a:t>
            </a:r>
            <a:endParaRPr lang="zh-CN" altLang="en-US" b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073742887" name="矩形 1073742886"/>
          <p:cNvSpPr/>
          <p:nvPr/>
        </p:nvSpPr>
        <p:spPr>
          <a:xfrm>
            <a:off x="838200" y="3587115"/>
            <a:ext cx="10515600" cy="828040"/>
          </a:xfrm>
          <a:prstGeom prst="rect">
            <a:avLst/>
          </a:prstGeom>
          <a:gradFill rotWithShape="1">
            <a:gsLst>
              <a:gs pos="0">
                <a:srgbClr val="FFCC00">
                  <a:alpha val="22000"/>
                </a:srgbClr>
              </a:gs>
              <a:gs pos="100000">
                <a:srgbClr val="333333">
                  <a:alpha val="21001"/>
                </a:srgb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230505"/>
            <a:r>
              <a:rPr lang="zh-CN" altLang="en-US" sz="3200"/>
              <a:t>主语  +  venir（直陈式现在时变位）de  +  infinitif（不定式）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C00000"/>
                </a:solidFill>
              </a:rPr>
              <a:t>2) 最近过去时用法</a:t>
            </a:r>
            <a:endParaRPr lang="zh-CN" altLang="en-US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/>
              <a:t>最近过去时表示“刚刚……；才……”的概念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Elle vient de finir ses études.    她刚刚完成学业。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Nous venons de le rencontrer dans la rue.     	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我们刚在街上遇见他。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L</a:t>
            </a:r>
            <a:r>
              <a:rPr lang="en-US" altLang="zh-CN"/>
              <a:t>'</a:t>
            </a:r>
            <a:r>
              <a:rPr lang="zh-CN" altLang="en-US"/>
              <a:t>automne vient de partir quand l</a:t>
            </a:r>
            <a:r>
              <a:rPr lang="en-US" altLang="zh-CN"/>
              <a:t>'</a:t>
            </a:r>
            <a:r>
              <a:rPr lang="zh-CN" altLang="en-US"/>
              <a:t>hiver arrive. 	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秋天刚刚离去，冬天便降临了。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7825" y="736600"/>
            <a:ext cx="3594100" cy="939165"/>
          </a:xfrm>
          <a:solidFill>
            <a:srgbClr val="FFCC99"/>
          </a:solidFill>
        </p:spPr>
        <p:txBody>
          <a:bodyPr/>
          <a:lstStyle/>
          <a:p>
            <a:r>
              <a:rPr lang="zh-CN" altLang="en-US" sz="3200"/>
              <a:t>表目的介词(le but) 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1475" y="1825625"/>
            <a:ext cx="9712325" cy="43516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>
                <a:solidFill>
                  <a:srgbClr val="C00000"/>
                </a:solidFill>
              </a:rPr>
              <a:t>1) pour + infinitif</a:t>
            </a:r>
            <a:endParaRPr lang="zh-CN" altLang="en-US" sz="3200" b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Elle fait tout pour bien apprendre le français.	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为学好法语她竭尽全力。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Ils sont partis pour construire une nouvelle vie.	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他们为开创新生活背井离乡。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b="1">
                <a:solidFill>
                  <a:srgbClr val="C00000"/>
                </a:solidFill>
              </a:rPr>
              <a:t>2) afin de + infinitif</a:t>
            </a:r>
            <a:endParaRPr lang="zh-CN" altLang="en-US" sz="3200" b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Au feu vert, passez vite afin de ne pas retarder la circulation.	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绿灯时快速通过以免妨碍交通。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Elle a quitté son travail afin de créer son entreprise au Brésil.	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她为在巴西创办自己的企业而离了职。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0" y="516890"/>
            <a:ext cx="5441950" cy="823595"/>
          </a:xfrm>
          <a:solidFill>
            <a:srgbClr val="FFFF66"/>
          </a:solidFill>
        </p:spPr>
        <p:txBody>
          <a:bodyPr/>
          <a:lstStyle/>
          <a:p>
            <a:r>
              <a:rPr lang="en-US" altLang="zh-CN" sz="3200"/>
              <a:t>         </a:t>
            </a:r>
            <a:r>
              <a:rPr lang="zh-CN" altLang="en-US" sz="3200" b="1">
                <a:solidFill>
                  <a:schemeClr val="tx2"/>
                </a:solidFill>
              </a:rPr>
              <a:t>直接宾语人称代词 </a:t>
            </a:r>
            <a:r>
              <a:rPr lang="zh-CN" altLang="en-US" sz="3200"/>
              <a:t> 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直宾代词（Le pronom complément direct (</a:t>
            </a:r>
            <a:r>
              <a:rPr lang="zh-CN" altLang="en-US">
                <a:solidFill>
                  <a:srgbClr val="C00000"/>
                </a:solidFill>
              </a:rPr>
              <a:t>COD</a:t>
            </a:r>
            <a:r>
              <a:rPr lang="zh-CN" altLang="en-US"/>
              <a:t>)）用来替代一个直接宾语，目的是避免重复。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3451860"/>
          <a:ext cx="853186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492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C00000"/>
                          </a:solidFill>
                        </a:rPr>
                        <a:t>me, m'</a:t>
                      </a:r>
                      <a:endParaRPr lang="en-US" altLang="zh-CN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我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C00000"/>
                          </a:solidFill>
                        </a:rPr>
                        <a:t>nous</a:t>
                      </a:r>
                      <a:endParaRPr lang="en-US" altLang="zh-CN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我们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C00000"/>
                          </a:solidFill>
                        </a:rPr>
                        <a:t>te, t' </a:t>
                      </a:r>
                      <a:endParaRPr lang="en-US" altLang="zh-CN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你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C00000"/>
                          </a:solidFill>
                        </a:rPr>
                        <a:t>vous </a:t>
                      </a:r>
                      <a:endParaRPr lang="en-US" altLang="zh-CN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你们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2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C00000"/>
                          </a:solidFill>
                        </a:rPr>
                        <a:t>le, la, l'</a:t>
                      </a:r>
                      <a:endParaRPr lang="en-US" altLang="zh-CN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他，她，它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C00000"/>
                          </a:solidFill>
                        </a:rPr>
                        <a:t>les</a:t>
                      </a:r>
                      <a:endParaRPr lang="en-US" altLang="zh-CN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他们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verbes</a:t>
            </a:r>
            <a:endParaRPr lang="en-US" altLang="zh-CN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1996440"/>
                <a:gridCol w="2118360"/>
                <a:gridCol w="1920240"/>
                <a:gridCol w="210312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Palatino Linotype" panose="02040502050505030304" charset="0"/>
                          <a:ea typeface="华文仿宋" panose="02010600040101010101" charset="-122"/>
                        </a:rPr>
                        <a:t>déménager</a:t>
                      </a:r>
                      <a:endParaRPr lang="en-US" altLang="zh-CN" sz="3200">
                        <a:latin typeface="Palatino Linotype" panose="02040502050505030304" charset="0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Palatino Linotype" panose="02040502050505030304" charset="0"/>
                          <a:ea typeface="华文仿宋" panose="02010600040101010101" charset="-122"/>
                        </a:rPr>
                        <a:t>essayer</a:t>
                      </a:r>
                      <a:endParaRPr lang="en-US" altLang="zh-CN" sz="3200">
                        <a:latin typeface="Palatino Linotype" panose="02040502050505030304" charset="0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Palatino Linotype" panose="02040502050505030304" charset="0"/>
                          <a:ea typeface="华文仿宋" panose="02010600040101010101" charset="-122"/>
                        </a:rPr>
                        <a:t>expliquer</a:t>
                      </a:r>
                      <a:endParaRPr lang="en-US" altLang="zh-CN" sz="3200">
                        <a:latin typeface="Palatino Linotype" panose="02040502050505030304" charset="0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Palatino Linotype" panose="02040502050505030304" charset="0"/>
                          <a:ea typeface="华文仿宋" panose="02010600040101010101" charset="-122"/>
                        </a:rPr>
                        <a:t>créer</a:t>
                      </a:r>
                      <a:endParaRPr lang="en-US" altLang="zh-CN" sz="3200">
                        <a:latin typeface="Palatino Linotype" panose="02040502050505030304" charset="0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Palatino Linotype" panose="02040502050505030304" charset="0"/>
                          <a:ea typeface="华文仿宋" panose="02010600040101010101" charset="-122"/>
                        </a:rPr>
                        <a:t>permettre</a:t>
                      </a:r>
                      <a:endParaRPr lang="en-US" altLang="zh-CN" sz="3200">
                        <a:latin typeface="Palatino Linotype" panose="02040502050505030304" charset="0"/>
                        <a:ea typeface="华文仿宋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Palatino Linotype" panose="02040502050505030304" charset="0"/>
                          <a:ea typeface="华文仿宋" panose="02010600040101010101" charset="-122"/>
                        </a:rPr>
                        <a:t>choisir</a:t>
                      </a:r>
                      <a:endParaRPr lang="en-US" altLang="zh-CN" sz="3200">
                        <a:latin typeface="Palatino Linotype" panose="02040502050505030304" charset="0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Palatino Linotype" panose="02040502050505030304" charset="0"/>
                          <a:ea typeface="华文仿宋" panose="02010600040101010101" charset="-122"/>
                        </a:rPr>
                        <a:t>recevoir</a:t>
                      </a:r>
                      <a:endParaRPr lang="en-US" altLang="zh-CN" sz="3200">
                        <a:latin typeface="Palatino Linotype" panose="02040502050505030304" charset="0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Palatino Linotype" panose="02040502050505030304" charset="0"/>
                          <a:ea typeface="华文仿宋" panose="02010600040101010101" charset="-122"/>
                        </a:rPr>
                        <a:t>signer</a:t>
                      </a:r>
                      <a:endParaRPr lang="en-US" altLang="zh-CN" sz="3200">
                        <a:latin typeface="Palatino Linotype" panose="02040502050505030304" charset="0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Palatino Linotype" panose="02040502050505030304" charset="0"/>
                          <a:ea typeface="华文仿宋" panose="02010600040101010101" charset="-122"/>
                        </a:rPr>
                        <a:t>hésiter</a:t>
                      </a:r>
                      <a:endParaRPr lang="en-US" altLang="zh-CN" sz="3200">
                        <a:latin typeface="Palatino Linotype" panose="02040502050505030304" charset="0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Palatino Linotype" panose="02040502050505030304" charset="0"/>
                          <a:ea typeface="华文仿宋" panose="02010600040101010101" charset="-122"/>
                        </a:rPr>
                        <a:t>répondre</a:t>
                      </a:r>
                      <a:endParaRPr lang="en-US" altLang="zh-CN" sz="3200">
                        <a:latin typeface="Palatino Linotype" panose="02040502050505030304" charset="0"/>
                        <a:ea typeface="华文仿宋" panose="02010600040101010101" charset="-122"/>
                      </a:endParaRPr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Palatino Linotype" panose="02040502050505030304" charset="0"/>
                          <a:ea typeface="华文仿宋" panose="02010600040101010101" charset="-122"/>
                        </a:rPr>
                        <a:t>installer</a:t>
                      </a:r>
                      <a:endParaRPr lang="en-US" altLang="zh-CN" sz="3200">
                        <a:latin typeface="Palatino Linotype" panose="02040502050505030304" charset="0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Palatino Linotype" panose="02040502050505030304" charset="0"/>
                          <a:ea typeface="华文仿宋" panose="02010600040101010101" charset="-122"/>
                        </a:rPr>
                        <a:t>examiner</a:t>
                      </a:r>
                      <a:endParaRPr lang="en-US" altLang="zh-CN" sz="3200">
                        <a:latin typeface="Palatino Linotype" panose="02040502050505030304" charset="0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Palatino Linotype" panose="02040502050505030304" charset="0"/>
                          <a:ea typeface="华文仿宋" panose="02010600040101010101" charset="-122"/>
                        </a:rPr>
                        <a:t>tousser</a:t>
                      </a:r>
                      <a:endParaRPr lang="en-US" altLang="zh-CN" sz="3200">
                        <a:latin typeface="Palatino Linotype" panose="02040502050505030304" charset="0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Palatino Linotype" panose="02040502050505030304" charset="0"/>
                          <a:ea typeface="华文仿宋" panose="02010600040101010101" charset="-122"/>
                        </a:rPr>
                        <a:t>soigner</a:t>
                      </a:r>
                      <a:endParaRPr lang="en-US" altLang="zh-CN" sz="3200">
                        <a:latin typeface="Palatino Linotype" panose="02040502050505030304" charset="0"/>
                        <a:ea typeface="华文仿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Palatino Linotype" panose="02040502050505030304" charset="0"/>
                          <a:ea typeface="华文仿宋" panose="02010600040101010101" charset="-122"/>
                        </a:rPr>
                        <a:t>guérir</a:t>
                      </a:r>
                      <a:endParaRPr lang="en-US" altLang="zh-CN" sz="3200">
                        <a:latin typeface="Palatino Linotype" panose="02040502050505030304" charset="0"/>
                        <a:ea typeface="华文仿宋" panose="0201060004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9325" y="807085"/>
            <a:ext cx="4664075" cy="88392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altLang="zh-CN"/>
              <a:t>  </a:t>
            </a:r>
            <a:r>
              <a:rPr lang="en-US" altLang="zh-CN" sz="3200" b="1"/>
              <a:t>tout </a:t>
            </a:r>
            <a:r>
              <a:rPr lang="zh-CN" altLang="en-US" sz="3200" b="1"/>
              <a:t>的用法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260"/>
            <a:ext cx="10515600" cy="4351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b="1">
                <a:solidFill>
                  <a:srgbClr val="C00000"/>
                </a:solidFill>
              </a:rPr>
              <a:t>1</a:t>
            </a:r>
            <a:r>
              <a:rPr lang="zh-CN" altLang="en-US" sz="3200" b="1">
                <a:solidFill>
                  <a:srgbClr val="C00000"/>
                </a:solidFill>
              </a:rPr>
              <a:t>）做泛指形容词：表示</a:t>
            </a:r>
            <a:r>
              <a:rPr lang="en-US" altLang="zh-CN" sz="3200" b="1">
                <a:solidFill>
                  <a:srgbClr val="C00000"/>
                </a:solidFill>
              </a:rPr>
              <a:t>“</a:t>
            </a:r>
            <a:r>
              <a:rPr lang="zh-CN" altLang="en-US" sz="3200" b="1">
                <a:solidFill>
                  <a:srgbClr val="C00000"/>
                </a:solidFill>
              </a:rPr>
              <a:t>所有的，整个的</a:t>
            </a:r>
            <a:r>
              <a:rPr lang="en-US" altLang="zh-CN" sz="3200" b="1">
                <a:solidFill>
                  <a:srgbClr val="C00000"/>
                </a:solidFill>
              </a:rPr>
              <a:t>”</a:t>
            </a:r>
            <a:endParaRPr lang="en-US" altLang="zh-CN" sz="3200" b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ex.</a:t>
            </a:r>
            <a:r>
              <a:rPr lang="zh-CN" altLang="en-US"/>
              <a:t>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</a:t>
            </a:r>
            <a:r>
              <a:rPr lang="en-US" altLang="zh-CN"/>
              <a:t>1.tout le monde                             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2. toute la nuit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3. tous les jours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4. toutes les filles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830070" y="2887980"/>
          <a:ext cx="85318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 tout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toute </a:t>
                      </a:r>
                      <a:endParaRPr lang="en-US" altLang="zh-CN" sz="2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tous</a:t>
                      </a:r>
                      <a:r>
                        <a:rPr lang="en-US" altLang="zh-CN" sz="2800">
                          <a:latin typeface="Palatino Linotype" panose="02040502050505030304" charset="0"/>
                        </a:rPr>
                        <a:t> </a:t>
                      </a:r>
                      <a:r>
                        <a:rPr lang="en-US" altLang="zh-CN" sz="2800">
                          <a:latin typeface="Palatino Linotype" panose="02040502050505030304" charset="0"/>
                          <a:ea typeface="宋体" panose="02010600030101010101" pitchFamily="2" charset="-122"/>
                          <a:sym typeface="+mn-ea"/>
                        </a:rPr>
                        <a:t>[tu]</a:t>
                      </a:r>
                      <a:endParaRPr lang="en-US" altLang="zh-CN" sz="2800">
                        <a:latin typeface="Palatino Linotype" panose="0204050205050503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toutes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1"/>
          <p:cNvSpPr>
            <a:spLocks noGrp="1"/>
          </p:cNvSpPr>
          <p:nvPr/>
        </p:nvSpPr>
        <p:spPr>
          <a:xfrm>
            <a:off x="6674485" y="4495165"/>
            <a:ext cx="502983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练习：</a:t>
            </a:r>
            <a:r>
              <a:rPr lang="en-US" altLang="zh-CN" sz="2800"/>
              <a:t>1. </a:t>
            </a:r>
            <a:r>
              <a:rPr lang="zh-CN" altLang="en-US" sz="2800"/>
              <a:t>我所有的朋友</a:t>
            </a:r>
            <a:endParaRPr lang="zh-CN" altLang="en-US" sz="2800"/>
          </a:p>
          <a:p>
            <a:r>
              <a:rPr lang="zh-CN" altLang="en-US" sz="2800"/>
              <a:t>              </a:t>
            </a:r>
            <a:r>
              <a:rPr lang="en-US" altLang="zh-CN" sz="2800"/>
              <a:t>2. </a:t>
            </a:r>
            <a:r>
              <a:rPr lang="zh-CN" altLang="en-US" sz="2800"/>
              <a:t>他的一生</a:t>
            </a:r>
            <a:endParaRPr lang="zh-CN" altLang="en-US" sz="2800"/>
          </a:p>
          <a:p>
            <a:r>
              <a:rPr lang="zh-CN" altLang="en-US" sz="2800"/>
              <a:t>              </a:t>
            </a:r>
            <a:r>
              <a:rPr lang="en-US" altLang="zh-CN" sz="2800"/>
              <a:t>3. </a:t>
            </a:r>
            <a:r>
              <a:rPr lang="zh-CN" altLang="en-US" sz="2800"/>
              <a:t>全国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8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3200" b="1">
                <a:solidFill>
                  <a:srgbClr val="C00000"/>
                </a:solidFill>
                <a:sym typeface="+mn-ea"/>
              </a:rPr>
              <a:t>）做泛指代词</a:t>
            </a:r>
            <a:r>
              <a:rPr lang="zh-CN" altLang="en-US" sz="3200">
                <a:sym typeface="+mn-ea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sym typeface="+mn-ea"/>
              </a:rPr>
              <a:t>：表示</a:t>
            </a:r>
            <a:r>
              <a:rPr lang="en-US" altLang="zh-CN" sz="3200" b="1">
                <a:solidFill>
                  <a:srgbClr val="C00000"/>
                </a:solidFill>
                <a:sym typeface="+mn-ea"/>
              </a:rPr>
              <a:t>“</a:t>
            </a:r>
            <a:r>
              <a:rPr lang="zh-CN" altLang="en-US" sz="3200" b="1">
                <a:solidFill>
                  <a:srgbClr val="C00000"/>
                </a:solidFill>
                <a:sym typeface="+mn-ea"/>
              </a:rPr>
              <a:t>全部，整个，大家</a:t>
            </a:r>
            <a:r>
              <a:rPr lang="en-US" altLang="zh-CN" sz="3200" b="1">
                <a:solidFill>
                  <a:srgbClr val="C00000"/>
                </a:solidFill>
                <a:sym typeface="+mn-ea"/>
              </a:rPr>
              <a:t>”</a:t>
            </a:r>
            <a:endParaRPr lang="en-US" altLang="zh-CN" sz="3200" b="1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3200" b="1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3200" b="1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ex:    </a:t>
            </a:r>
            <a:r>
              <a:rPr lang="en-US" altLang="zh-CN">
                <a:solidFill>
                  <a:schemeClr val="tx1"/>
                </a:solidFill>
                <a:latin typeface="Palatino Linotype" panose="02040502050505030304" charset="0"/>
                <a:sym typeface="+mn-ea"/>
              </a:rPr>
              <a:t>1. Tout a changé ( </a:t>
            </a:r>
            <a:r>
              <a:rPr lang="zh-CN" altLang="en-US">
                <a:solidFill>
                  <a:schemeClr val="tx1"/>
                </a:solidFill>
                <a:latin typeface="Palatino Linotype" panose="02040502050505030304" charset="0"/>
                <a:sym typeface="+mn-ea"/>
              </a:rPr>
              <a:t>主语</a:t>
            </a:r>
            <a:r>
              <a:rPr lang="en-US" altLang="zh-CN">
                <a:solidFill>
                  <a:schemeClr val="tx1"/>
                </a:solidFill>
                <a:latin typeface="Palatino Linotype" panose="02040502050505030304" charset="0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latin typeface="Palatino Linotype" panose="0204050205050503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Palatino Linotype" panose="02040502050505030304" charset="0"/>
                <a:sym typeface="+mn-ea"/>
              </a:rPr>
              <a:t>         2.  tout va bien   </a:t>
            </a:r>
            <a:r>
              <a:rPr lang="zh-CN" altLang="en-US">
                <a:solidFill>
                  <a:schemeClr val="tx1"/>
                </a:solidFill>
                <a:latin typeface="Palatino Linotype" panose="02040502050505030304" charset="0"/>
                <a:sym typeface="+mn-ea"/>
              </a:rPr>
              <a:t>（主语）</a:t>
            </a:r>
            <a:endParaRPr lang="zh-CN" altLang="en-US">
              <a:solidFill>
                <a:schemeClr val="tx1"/>
              </a:solidFill>
              <a:latin typeface="Palatino Linotype" panose="0204050205050503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Palatino Linotype" panose="02040502050505030304" charset="0"/>
                <a:sym typeface="+mn-ea"/>
              </a:rPr>
              <a:t>         3.  Je mange tout</a:t>
            </a:r>
            <a:r>
              <a:rPr lang="zh-CN" altLang="en-US">
                <a:solidFill>
                  <a:schemeClr val="tx1"/>
                </a:solidFill>
                <a:latin typeface="Palatino Linotype" panose="02040502050505030304" charset="0"/>
                <a:sym typeface="+mn-ea"/>
              </a:rPr>
              <a:t>（宾语）</a:t>
            </a:r>
            <a:endParaRPr lang="zh-CN" altLang="en-US">
              <a:solidFill>
                <a:schemeClr val="tx1"/>
              </a:solidFill>
              <a:latin typeface="Palatino Linotype" panose="0204050205050503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Palatino Linotype" panose="02040502050505030304" charset="0"/>
                <a:sym typeface="+mn-ea"/>
              </a:rPr>
              <a:t>         4.  Je les connais  tous. (</a:t>
            </a:r>
            <a:r>
              <a:rPr lang="zh-CN" altLang="en-US">
                <a:solidFill>
                  <a:schemeClr val="tx1"/>
                </a:solidFill>
                <a:latin typeface="Palatino Linotype" panose="02040502050505030304" charset="0"/>
                <a:sym typeface="+mn-ea"/>
              </a:rPr>
              <a:t>宾语同位语</a:t>
            </a:r>
            <a:r>
              <a:rPr lang="en-US" altLang="zh-CN">
                <a:solidFill>
                  <a:schemeClr val="tx1"/>
                </a:solidFill>
                <a:latin typeface="Palatino Linotype" panose="02040502050505030304" charset="0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latin typeface="Palatino Linotype" panose="0204050205050503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Palatino Linotype" panose="02040502050505030304" charset="0"/>
                <a:sym typeface="+mn-ea"/>
              </a:rPr>
              <a:t>         5.  Elles aimes toutes ce chanteur. (</a:t>
            </a:r>
            <a:r>
              <a:rPr lang="zh-CN" altLang="en-US">
                <a:solidFill>
                  <a:schemeClr val="tx1"/>
                </a:solidFill>
                <a:latin typeface="Palatino Linotype" panose="02040502050505030304" charset="0"/>
                <a:sym typeface="+mn-ea"/>
              </a:rPr>
              <a:t>主语同位语</a:t>
            </a:r>
            <a:r>
              <a:rPr lang="en-US" altLang="zh-CN">
                <a:solidFill>
                  <a:schemeClr val="tx1"/>
                </a:solidFill>
                <a:latin typeface="Palatino Linotype" panose="02040502050505030304" charset="0"/>
                <a:sym typeface="+mn-ea"/>
              </a:rPr>
              <a:t>)</a:t>
            </a:r>
            <a:endParaRPr lang="zh-CN" altLang="en-US">
              <a:solidFill>
                <a:schemeClr val="tx1"/>
              </a:solidFill>
              <a:latin typeface="Palatino Linotype" panose="02040502050505030304" charset="0"/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504565" y="586105"/>
            <a:ext cx="4664075" cy="8839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  </a:t>
            </a:r>
            <a:r>
              <a:rPr lang="en-US" altLang="zh-CN" sz="3200" b="1"/>
              <a:t>tout </a:t>
            </a:r>
            <a:r>
              <a:rPr lang="zh-CN" altLang="en-US" sz="3200" b="1"/>
              <a:t>的用法</a:t>
            </a:r>
            <a:endParaRPr lang="zh-CN" altLang="en-US" sz="3200" b="1"/>
          </a:p>
        </p:txBody>
      </p:sp>
      <p:graphicFrame>
        <p:nvGraphicFramePr>
          <p:cNvPr id="5" name="表格 4"/>
          <p:cNvGraphicFramePr/>
          <p:nvPr/>
        </p:nvGraphicFramePr>
        <p:xfrm>
          <a:off x="1798955" y="2842260"/>
          <a:ext cx="85934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485"/>
                <a:gridCol w="2864485"/>
                <a:gridCol w="286448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tout 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tous  </a:t>
                      </a:r>
                      <a:r>
                        <a:rPr lang="en-US" altLang="zh-CN" sz="2800">
                          <a:latin typeface="Palatino Linotype" panose="02040502050505030304" charset="0"/>
                          <a:ea typeface="宋体" panose="02010600030101010101" pitchFamily="2" charset="-122"/>
                          <a:sym typeface="+mn-ea"/>
                        </a:rPr>
                        <a:t>[tus]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toutes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2544</Words>
  <Application>WPS 演示</Application>
  <PresentationFormat>自定义</PresentationFormat>
  <Paragraphs>226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华文琥珀</vt:lpstr>
      <vt:lpstr>Calibri Light</vt:lpstr>
      <vt:lpstr>Calibri</vt:lpstr>
      <vt:lpstr>微软雅黑</vt:lpstr>
      <vt:lpstr>Arial Unicode MS</vt:lpstr>
      <vt:lpstr>Palatino Linotype</vt:lpstr>
      <vt:lpstr>华文仿宋</vt:lpstr>
      <vt:lpstr>Modern No. 20</vt:lpstr>
      <vt:lpstr>华文宋体</vt:lpstr>
      <vt:lpstr>楷体_GB2312</vt:lpstr>
      <vt:lpstr>新宋体</vt:lpstr>
      <vt:lpstr>Office 主题</vt:lpstr>
      <vt:lpstr>saison A1</vt:lpstr>
      <vt:lpstr>最近过去时 (le passé récent ) </vt:lpstr>
      <vt:lpstr>PowerPoint 演示文稿</vt:lpstr>
      <vt:lpstr>表目的介词(le but) </vt:lpstr>
      <vt:lpstr>PowerPoint 演示文稿</vt:lpstr>
      <vt:lpstr>         直接宾语人称代词  </vt:lpstr>
      <vt:lpstr>verbes</vt:lpstr>
      <vt:lpstr>  tout 的用法</vt:lpstr>
      <vt:lpstr>PowerPoint 演示文稿</vt:lpstr>
      <vt:lpstr>PowerPoint 演示文稿</vt:lpstr>
      <vt:lpstr> 简单将来时 (le futur simple)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</cp:revision>
  <dcterms:created xsi:type="dcterms:W3CDTF">2017-12-05T09:40:00Z</dcterms:created>
  <dcterms:modified xsi:type="dcterms:W3CDTF">2018-05-23T05:55:38Z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