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306" r:id="rId14"/>
    <p:sldId id="28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B31B8"/>
    <a:srgbClr val="FF7C8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102"/>
      </p:cViewPr>
      <p:guideLst>
        <p:guide orient="horz" pos="2160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33404"/>
            <a:ext cx="2641600" cy="5257799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558129" y="434162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i="1" dirty="0" err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saison</a:t>
            </a:r>
            <a:r>
              <a:rPr lang="en-US" altLang="zh-CN" sz="9600" i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 A1</a:t>
            </a:r>
            <a:endParaRPr lang="en-US" altLang="zh-CN" sz="9600" i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华文琥珀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3662998"/>
            <a:ext cx="6858000" cy="1655762"/>
          </a:xfrm>
        </p:spPr>
        <p:txBody>
          <a:bodyPr/>
          <a:lstStyle/>
          <a:p>
            <a:r>
              <a:rPr lang="en-US" altLang="zh-CN" sz="6000" dirty="0" err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unité</a:t>
            </a:r>
            <a:r>
              <a:rPr lang="en-US" altLang="zh-CN" sz="6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</a:t>
            </a:r>
            <a:endParaRPr lang="en-US" altLang="zh-CN" sz="6000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5975"/>
            <a:ext cx="10515600" cy="51168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(</a:t>
            </a:r>
            <a:r>
              <a:rPr lang="en-US" altLang="zh-CN" sz="3200" b="1" dirty="0">
                <a:solidFill>
                  <a:srgbClr val="C00000"/>
                </a:solidFill>
              </a:rPr>
              <a:t>3</a:t>
            </a:r>
            <a:r>
              <a:rPr lang="zh-CN" altLang="en-US" sz="3200" b="1" dirty="0">
                <a:solidFill>
                  <a:srgbClr val="C00000"/>
                </a:solidFill>
              </a:rPr>
              <a:t>) 婉转的劝告：</a:t>
            </a:r>
            <a:endParaRPr lang="zh-CN" altLang="en-US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Tu devrais faire tes devoirs.</a:t>
            </a:r>
            <a:r>
              <a:rPr lang="zh-CN" altLang="en-US" dirty="0"/>
              <a:t>	</a:t>
            </a:r>
            <a:r>
              <a:rPr lang="zh-CN" altLang="en-US" dirty="0" smtClean="0"/>
              <a:t>你</a:t>
            </a:r>
            <a:r>
              <a:rPr lang="zh-CN" altLang="en-US" dirty="0"/>
              <a:t>得做作业了。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3200" dirty="0"/>
              <a:t>Vous devriez étudier plus.	</a:t>
            </a:r>
            <a:r>
              <a:rPr lang="zh-CN" altLang="en-US" dirty="0"/>
              <a:t>	</a:t>
            </a:r>
            <a:r>
              <a:rPr lang="zh-CN" altLang="en-US" dirty="0" smtClean="0"/>
              <a:t>你们</a:t>
            </a:r>
            <a:r>
              <a:rPr lang="zh-CN" altLang="en-US" dirty="0"/>
              <a:t>应该多学些东西。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3200" dirty="0"/>
              <a:t>Vous devriez faire plus de sport</a:t>
            </a:r>
            <a:r>
              <a:rPr lang="zh-CN" altLang="en-US" sz="3200" dirty="0" smtClean="0"/>
              <a:t>.</a:t>
            </a:r>
            <a:r>
              <a:rPr lang="zh-CN" altLang="en-US" dirty="0" smtClean="0"/>
              <a:t>您</a:t>
            </a:r>
            <a:r>
              <a:rPr lang="zh-CN" altLang="en-US" dirty="0"/>
              <a:t>应当多锻炼身体。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3200" dirty="0"/>
              <a:t>Toi aussi, tu devrais essayer </a:t>
            </a:r>
            <a:r>
              <a:rPr lang="zh-CN" altLang="en-US" sz="3200" dirty="0" smtClean="0"/>
              <a:t>!</a:t>
            </a:r>
            <a:r>
              <a:rPr lang="zh-CN" altLang="en-US" dirty="0" smtClean="0"/>
              <a:t>你</a:t>
            </a:r>
            <a:r>
              <a:rPr lang="zh-CN" altLang="en-US" dirty="0"/>
              <a:t>也一样，应该尽力而为！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831850"/>
            <a:ext cx="10911840" cy="3886200"/>
          </a:xfrm>
        </p:spPr>
        <p:txBody>
          <a:bodyPr/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Palatino Linotype" panose="02040502050505030304" charset="0"/>
              </a:rPr>
              <a:t>lutter</a:t>
            </a: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 </a:t>
            </a:r>
            <a:r>
              <a:rPr lang="en-US" altLang="zh-CN" sz="3200" dirty="0" err="1" smtClean="0">
                <a:solidFill>
                  <a:srgbClr val="C00000"/>
                </a:solidFill>
                <a:latin typeface="Palatino Linotype" panose="02040502050505030304" charset="0"/>
              </a:rPr>
              <a:t>contre</a:t>
            </a: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 +n.   </a:t>
            </a:r>
            <a:r>
              <a:rPr lang="en-US" altLang="zh-CN" sz="3200" dirty="0" smtClean="0">
                <a:latin typeface="Palatino Linotype" panose="02040502050505030304" charset="0"/>
              </a:rPr>
              <a:t>         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与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....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斗争</a:t>
            </a:r>
            <a:endParaRPr lang="zh-CN" altLang="en-US" sz="32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ê</a:t>
            </a: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tre obligé de + inf.</a:t>
            </a:r>
            <a:r>
              <a:rPr lang="en-US" altLang="zh-CN" sz="3200" dirty="0" smtClean="0">
                <a:latin typeface="Palatino Linotype" panose="02040502050505030304" charset="0"/>
              </a:rPr>
              <a:t>      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必须，不得不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.....</a:t>
            </a:r>
            <a:endParaRPr lang="en-US" altLang="zh-CN" sz="32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s'occuper de + n.   </a:t>
            </a:r>
            <a:r>
              <a:rPr lang="en-US" altLang="zh-CN" sz="3200" dirty="0" smtClean="0">
                <a:latin typeface="Palatino Linotype" panose="02040502050505030304" charset="0"/>
              </a:rPr>
              <a:t>       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照顾，关心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   /</a:t>
            </a: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 + inf.</a:t>
            </a:r>
            <a:r>
              <a:rPr lang="en-US" altLang="zh-CN" sz="3200" dirty="0" smtClean="0">
                <a:latin typeface="Palatino Linotype" panose="02040502050505030304" charset="0"/>
              </a:rPr>
              <a:t> 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负责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(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做某事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)...</a:t>
            </a:r>
            <a:endParaRPr lang="en-US" altLang="zh-CN" sz="32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Palatino Linotype" panose="02040502050505030304" charset="0"/>
              </a:rPr>
              <a:t>apporter</a:t>
            </a: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 qch. à/ </a:t>
            </a:r>
            <a:r>
              <a:rPr lang="en-US" altLang="zh-CN" sz="3200" dirty="0" err="1" smtClean="0">
                <a:solidFill>
                  <a:srgbClr val="C00000"/>
                </a:solidFill>
                <a:latin typeface="Palatino Linotype" panose="02040502050505030304" charset="0"/>
              </a:rPr>
              <a:t>dans</a:t>
            </a: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 </a:t>
            </a:r>
            <a:r>
              <a:rPr lang="en-US" altLang="zh-CN" sz="3200" dirty="0" err="1" smtClean="0">
                <a:solidFill>
                  <a:srgbClr val="C00000"/>
                </a:solidFill>
                <a:latin typeface="Palatino Linotype" panose="02040502050505030304" charset="0"/>
              </a:rPr>
              <a:t>qch</a:t>
            </a:r>
            <a:r>
              <a:rPr lang="en-US" altLang="zh-CN" sz="3200" smtClean="0">
                <a:solidFill>
                  <a:srgbClr val="C00000"/>
                </a:solidFill>
                <a:latin typeface="Palatino Linotype" panose="02040502050505030304" charset="0"/>
              </a:rPr>
              <a:t>/qn. </a:t>
            </a:r>
            <a:r>
              <a:rPr lang="en-US" altLang="zh-CN" sz="3200" smtClean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为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....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带来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....</a:t>
            </a:r>
            <a:endParaRPr lang="en-US" altLang="zh-CN" sz="32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avoir l'air + adj.      </a:t>
            </a:r>
            <a:r>
              <a:rPr lang="en-US" altLang="zh-CN" sz="3200" dirty="0" smtClean="0">
                <a:latin typeface="Palatino Linotype" panose="02040502050505030304" charset="0"/>
              </a:rPr>
              <a:t>      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看起来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....</a:t>
            </a:r>
            <a:endParaRPr lang="en-US" altLang="zh-CN" sz="32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Palatino Linotype" panose="02040502050505030304" charset="0"/>
              </a:rPr>
              <a:t>s'intéresser à qch.   </a:t>
            </a:r>
            <a:r>
              <a:rPr lang="en-US" altLang="zh-CN" sz="3200" dirty="0" smtClean="0">
                <a:latin typeface="Palatino Linotype" panose="02040502050505030304" charset="0"/>
              </a:rPr>
              <a:t>     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对</a:t>
            </a:r>
            <a:r>
              <a:rPr lang="en-US" altLang="zh-CN" sz="3200" dirty="0" smtClean="0">
                <a:latin typeface="华文中宋" panose="02010600040101010101" charset="-122"/>
                <a:ea typeface="华文中宋" panose="02010600040101010101" charset="-122"/>
              </a:rPr>
              <a:t>...</a:t>
            </a:r>
            <a:r>
              <a:rPr lang="zh-CN" altLang="en-US" sz="3200" dirty="0" smtClean="0">
                <a:latin typeface="华文中宋" panose="02010600040101010101" charset="-122"/>
                <a:ea typeface="华文中宋" panose="02010600040101010101" charset="-122"/>
              </a:rPr>
              <a:t>感兴趣</a:t>
            </a:r>
            <a:endParaRPr lang="zh-CN" altLang="en-US" sz="3200" dirty="0" smtClean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43" y="358472"/>
            <a:ext cx="10911840" cy="10515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 CONDITIONNEL PRESENT  </a:t>
            </a:r>
            <a:r>
              <a:rPr lang="zh-CN" altLang="en-US" dirty="0" smtClean="0">
                <a:solidFill>
                  <a:srgbClr val="FF0000"/>
                </a:solidFill>
              </a:rPr>
              <a:t>条件式现在时用法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1497496"/>
            <a:ext cx="10872083" cy="475753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>
                <a:solidFill>
                  <a:srgbClr val="C00000"/>
                </a:solidFill>
              </a:rPr>
              <a:t>表达愿望（</a:t>
            </a:r>
            <a:r>
              <a:rPr lang="en-US" altLang="zh-CN" dirty="0" err="1" smtClean="0">
                <a:solidFill>
                  <a:srgbClr val="C00000"/>
                </a:solidFill>
              </a:rPr>
              <a:t>souhait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/>
              <a:t>: </a:t>
            </a:r>
            <a:r>
              <a:rPr lang="en-US" altLang="zh-CN" b="1" dirty="0" smtClean="0">
                <a:solidFill>
                  <a:srgbClr val="FB31B8"/>
                </a:solidFill>
              </a:rPr>
              <a:t>aimer  </a:t>
            </a:r>
            <a:r>
              <a:rPr lang="en-US" altLang="zh-CN" b="1" dirty="0" err="1" smtClean="0">
                <a:solidFill>
                  <a:srgbClr val="FB31B8"/>
                </a:solidFill>
              </a:rPr>
              <a:t>vouloir</a:t>
            </a:r>
            <a:r>
              <a:rPr lang="en-US" altLang="zh-CN" b="1" dirty="0" smtClean="0">
                <a:solidFill>
                  <a:srgbClr val="FB31B8"/>
                </a:solidFill>
              </a:rPr>
              <a:t>  </a:t>
            </a:r>
            <a:r>
              <a:rPr lang="en-US" altLang="zh-CN" b="1" dirty="0" err="1" smtClean="0">
                <a:solidFill>
                  <a:srgbClr val="FB31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zh-CN" b="1" dirty="0" err="1" smtClean="0">
                <a:solidFill>
                  <a:srgbClr val="FB31B8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éférer</a:t>
            </a:r>
            <a:endParaRPr lang="en-US" altLang="zh-CN" b="1" dirty="0" smtClean="0">
              <a:solidFill>
                <a:srgbClr val="FB31B8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Nous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aimerions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donner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des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cadeaux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aux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enfants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qui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vont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passer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Noël a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l’hôpital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表达礼貌请求 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politesse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b="1" dirty="0" err="1" smtClean="0">
                <a:solidFill>
                  <a:srgbClr val="FB31B8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pouvoir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Pourriez-vous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fermer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porte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?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表达建议、劝告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conseil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b="1" dirty="0" smtClean="0">
                <a:solidFill>
                  <a:srgbClr val="FB31B8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devoir</a:t>
            </a:r>
            <a:endParaRPr lang="en-US" altLang="zh-CN" b="1" dirty="0" smtClean="0">
              <a:solidFill>
                <a:srgbClr val="FB31B8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devrais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faire du sport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tous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les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jours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4.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表达推测或描述一种可能性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possibilité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vin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serait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bon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cette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année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Il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neigerait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demain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animaux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859280" y="13970"/>
            <a:ext cx="8260080" cy="632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957" y="602428"/>
            <a:ext cx="10515600" cy="2162287"/>
          </a:xfrm>
        </p:spPr>
        <p:txBody>
          <a:bodyPr>
            <a:normAutofit fontScale="90000"/>
          </a:bodyPr>
          <a:lstStyle/>
          <a:p>
            <a:r>
              <a:rPr lang="zh-CN" altLang="zh-CN" sz="2800" b="0" dirty="0" smtClean="0">
                <a:solidFill>
                  <a:srgbClr val="002060"/>
                </a:solidFill>
              </a:rPr>
              <a:t>在对过去的叙述中，未完成过去时和复合过去时可交替使用。未完成过去时用于描写</a:t>
            </a:r>
            <a:r>
              <a:rPr lang="en-US" altLang="zh-CN" sz="2800" b="0" dirty="0" smtClean="0">
                <a:solidFill>
                  <a:srgbClr val="002060"/>
                </a:solidFill>
              </a:rPr>
              <a:t>1</a:t>
            </a:r>
            <a:r>
              <a:rPr lang="zh-CN" altLang="en-US" sz="2800" b="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0" dirty="0" smtClean="0">
                <a:solidFill>
                  <a:srgbClr val="002060"/>
                </a:solidFill>
              </a:rPr>
              <a:t> </a:t>
            </a:r>
            <a:r>
              <a:rPr lang="zh-CN" altLang="zh-CN" sz="2800" b="0" dirty="0" smtClean="0">
                <a:solidFill>
                  <a:srgbClr val="002060"/>
                </a:solidFill>
              </a:rPr>
              <a:t>过去</a:t>
            </a:r>
            <a:r>
              <a:rPr lang="zh-CN" altLang="en-US" sz="2800" b="0" dirty="0" smtClean="0">
                <a:solidFill>
                  <a:srgbClr val="002060"/>
                </a:solidFill>
              </a:rPr>
              <a:t>某个时间</a:t>
            </a:r>
            <a:r>
              <a:rPr lang="zh-CN" altLang="zh-CN" sz="2800" b="0" dirty="0" smtClean="0">
                <a:solidFill>
                  <a:srgbClr val="C00000"/>
                </a:solidFill>
              </a:rPr>
              <a:t>延续着的形式</a:t>
            </a:r>
            <a:r>
              <a:rPr lang="en-US" altLang="zh-CN" sz="2800" b="0" dirty="0" smtClean="0">
                <a:solidFill>
                  <a:srgbClr val="C00000"/>
                </a:solidFill>
              </a:rPr>
              <a:t>,</a:t>
            </a:r>
            <a:r>
              <a:rPr lang="zh-CN" altLang="zh-CN" sz="2800" b="0" dirty="0" smtClean="0">
                <a:solidFill>
                  <a:srgbClr val="C00000"/>
                </a:solidFill>
              </a:rPr>
              <a:t>状态</a:t>
            </a:r>
            <a:r>
              <a:rPr lang="zh-CN" altLang="en-US" sz="2800" b="0" dirty="0" smtClean="0">
                <a:solidFill>
                  <a:srgbClr val="002060"/>
                </a:solidFill>
              </a:rPr>
              <a:t>。或</a:t>
            </a:r>
            <a:r>
              <a:rPr lang="en-US" altLang="zh-CN" sz="2800" b="0" dirty="0" smtClean="0">
                <a:solidFill>
                  <a:srgbClr val="002060"/>
                </a:solidFill>
              </a:rPr>
              <a:t>2</a:t>
            </a:r>
            <a:r>
              <a:rPr lang="zh-CN" altLang="en-US" sz="2800" b="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0" dirty="0" smtClean="0">
                <a:solidFill>
                  <a:srgbClr val="002060"/>
                </a:solidFill>
              </a:rPr>
              <a:t> </a:t>
            </a:r>
            <a:r>
              <a:rPr lang="zh-CN" altLang="en-US" sz="2800" b="0" dirty="0" smtClean="0">
                <a:solidFill>
                  <a:srgbClr val="002060"/>
                </a:solidFill>
              </a:rPr>
              <a:t>表示过去时间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正在发生的动作</a:t>
            </a:r>
            <a:r>
              <a:rPr lang="en-US" altLang="zh-CN" sz="2800" b="0" dirty="0" smtClean="0">
                <a:solidFill>
                  <a:srgbClr val="002060"/>
                </a:solidFill>
              </a:rPr>
              <a:t>.</a:t>
            </a:r>
            <a:r>
              <a:rPr lang="zh-CN" altLang="zh-CN" sz="2800" b="0" dirty="0" smtClean="0">
                <a:solidFill>
                  <a:srgbClr val="002060"/>
                </a:solidFill>
              </a:rPr>
              <a:t>而复合过去时用来详述</a:t>
            </a:r>
            <a:r>
              <a:rPr lang="en-US" altLang="zh-CN" sz="2800" b="0" dirty="0" smtClean="0">
                <a:solidFill>
                  <a:srgbClr val="002060"/>
                </a:solidFill>
              </a:rPr>
              <a:t>1</a:t>
            </a:r>
            <a:r>
              <a:rPr lang="zh-CN" altLang="en-US" sz="2800" b="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0" dirty="0" smtClean="0">
                <a:solidFill>
                  <a:srgbClr val="002060"/>
                </a:solidFill>
              </a:rPr>
              <a:t> 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瞬间完成的动作</a:t>
            </a:r>
            <a:r>
              <a:rPr lang="zh-CN" altLang="en-US" sz="2800" b="0" dirty="0" smtClean="0">
                <a:solidFill>
                  <a:srgbClr val="002060"/>
                </a:solidFill>
              </a:rPr>
              <a:t>或</a:t>
            </a:r>
            <a:r>
              <a:rPr lang="en-US" altLang="zh-CN" sz="2800" b="0" dirty="0" smtClean="0">
                <a:solidFill>
                  <a:srgbClr val="002060"/>
                </a:solidFill>
              </a:rPr>
              <a:t>2 </a:t>
            </a:r>
            <a:r>
              <a:rPr lang="zh-CN" altLang="zh-CN" sz="2800" b="0" dirty="0" smtClean="0">
                <a:solidFill>
                  <a:srgbClr val="002060"/>
                </a:solidFill>
              </a:rPr>
              <a:t>该</a:t>
            </a:r>
            <a:r>
              <a:rPr lang="zh-CN" altLang="zh-CN" sz="2800" b="0" dirty="0" smtClean="0">
                <a:solidFill>
                  <a:srgbClr val="C00000"/>
                </a:solidFill>
              </a:rPr>
              <a:t>时间段内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已经</a:t>
            </a:r>
            <a:r>
              <a:rPr lang="zh-CN" altLang="zh-CN" sz="2800" b="0" dirty="0" smtClean="0">
                <a:solidFill>
                  <a:srgbClr val="C00000"/>
                </a:solidFill>
              </a:rPr>
              <a:t>发生</a:t>
            </a:r>
            <a:r>
              <a:rPr lang="zh-CN" altLang="zh-CN" sz="2800" b="0" dirty="0" smtClean="0">
                <a:solidFill>
                  <a:srgbClr val="002060"/>
                </a:solidFill>
              </a:rPr>
              <a:t>的事件。</a:t>
            </a:r>
            <a:br>
              <a:rPr lang="zh-CN" altLang="zh-CN" dirty="0" smtClean="0">
                <a:solidFill>
                  <a:srgbClr val="002060"/>
                </a:solidFill>
              </a:rPr>
            </a:b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249" y="2786231"/>
            <a:ext cx="10905677" cy="3270325"/>
          </a:xfrm>
        </p:spPr>
        <p:txBody>
          <a:bodyPr>
            <a:normAutofit fontScale="92500"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 dirty="0">
                <a:latin typeface="Palatino Linotype" panose="02040502050505030304" charset="0"/>
              </a:rPr>
              <a:t>J</a:t>
            </a:r>
            <a:r>
              <a:rPr lang="en-US" altLang="zh-CN" sz="2400" dirty="0">
                <a:latin typeface="Palatino Linotype" panose="02040502050505030304" charset="0"/>
              </a:rPr>
              <a:t>'</a:t>
            </a:r>
            <a:r>
              <a:rPr lang="zh-CN" altLang="en-US" sz="2400" dirty="0">
                <a:latin typeface="Palatino Linotype" panose="02040502050505030304" charset="0"/>
              </a:rPr>
              <a:t>avais 27 ans et j</a:t>
            </a:r>
            <a:r>
              <a:rPr lang="en-US" altLang="zh-CN" sz="2400" dirty="0">
                <a:latin typeface="Palatino Linotype" panose="02040502050505030304" charset="0"/>
              </a:rPr>
              <a:t>'</a:t>
            </a:r>
            <a:r>
              <a:rPr lang="zh-CN" altLang="en-US" sz="2400" dirty="0">
                <a:latin typeface="Palatino Linotype" panose="02040502050505030304" charset="0"/>
              </a:rPr>
              <a:t>habitais à Lille </a:t>
            </a:r>
            <a:r>
              <a:rPr lang="zh-CN" altLang="en-US" sz="2400" dirty="0">
                <a:solidFill>
                  <a:srgbClr val="FF0000"/>
                </a:solidFill>
                <a:latin typeface="Palatino Linotype" panose="02040502050505030304" charset="0"/>
              </a:rPr>
              <a:t>(situation)</a:t>
            </a:r>
            <a:r>
              <a:rPr lang="zh-CN" altLang="en-US" sz="2400" dirty="0">
                <a:latin typeface="Palatino Linotype" panose="02040502050505030304" charset="0"/>
              </a:rPr>
              <a:t> quand j</a:t>
            </a:r>
            <a:r>
              <a:rPr lang="en-US" altLang="zh-CN" sz="2400" dirty="0">
                <a:latin typeface="Palatino Linotype" panose="02040502050505030304" charset="0"/>
              </a:rPr>
              <a:t>'</a:t>
            </a:r>
            <a:r>
              <a:rPr lang="zh-CN" altLang="en-US" sz="2400" dirty="0">
                <a:latin typeface="Palatino Linotype" panose="02040502050505030304" charset="0"/>
              </a:rPr>
              <a:t>ai perdu mon travail </a:t>
            </a:r>
            <a:r>
              <a:rPr lang="zh-CN" altLang="en-US" sz="2400" dirty="0">
                <a:solidFill>
                  <a:srgbClr val="FF0000"/>
                </a:solidFill>
                <a:latin typeface="Palatino Linotype" panose="02040502050505030304" charset="0"/>
              </a:rPr>
              <a:t>(événement).</a:t>
            </a:r>
            <a:endParaRPr lang="zh-CN" altLang="en-US" sz="2400" dirty="0">
              <a:solidFill>
                <a:srgbClr val="FF0000"/>
              </a:solidFill>
              <a:latin typeface="Palatino Linotype" panose="02040502050505030304" charset="0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 dirty="0">
                <a:latin typeface="Palatino Linotype" panose="02040502050505030304" charset="0"/>
              </a:rPr>
              <a:t>我27岁住里尔时</a:t>
            </a:r>
            <a:r>
              <a:rPr lang="zh-CN" altLang="en-US" sz="2400" dirty="0">
                <a:solidFill>
                  <a:srgbClr val="FF0000"/>
                </a:solidFill>
                <a:latin typeface="Palatino Linotype" panose="02040502050505030304" charset="0"/>
              </a:rPr>
              <a:t>（背景状态）</a:t>
            </a:r>
            <a:r>
              <a:rPr lang="zh-CN" altLang="en-US" sz="2400" dirty="0">
                <a:latin typeface="Palatino Linotype" panose="02040502050505030304" charset="0"/>
              </a:rPr>
              <a:t>把工作丢了</a:t>
            </a:r>
            <a:r>
              <a:rPr lang="zh-CN" altLang="en-US" sz="2400" dirty="0">
                <a:solidFill>
                  <a:srgbClr val="FF0000"/>
                </a:solidFill>
                <a:latin typeface="Palatino Linotype" panose="02040502050505030304" charset="0"/>
              </a:rPr>
              <a:t>（发生的事情）</a:t>
            </a:r>
            <a:r>
              <a:rPr lang="zh-CN" altLang="en-US" sz="2400" dirty="0">
                <a:latin typeface="Palatino Linotype" panose="02040502050505030304" charset="0"/>
              </a:rPr>
              <a:t>。</a:t>
            </a:r>
            <a:endParaRPr lang="zh-CN" altLang="en-US" sz="2400" dirty="0">
              <a:latin typeface="Palatino Linotype" panose="02040502050505030304" charset="0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 dirty="0">
                <a:latin typeface="Palatino Linotype" panose="02040502050505030304" charset="0"/>
              </a:rPr>
              <a:t>Hier soir, je regardais la télé </a:t>
            </a:r>
            <a:r>
              <a:rPr lang="zh-CN" altLang="en-US" sz="2400" dirty="0">
                <a:solidFill>
                  <a:srgbClr val="FF0000"/>
                </a:solidFill>
                <a:latin typeface="Palatino Linotype" panose="02040502050505030304" charset="0"/>
              </a:rPr>
              <a:t>(action qui durait) </a:t>
            </a:r>
            <a:r>
              <a:rPr lang="zh-CN" altLang="en-US" sz="2400" dirty="0">
                <a:latin typeface="Palatino Linotype" panose="02040502050505030304" charset="0"/>
              </a:rPr>
              <a:t>quand Monique est sortie</a:t>
            </a:r>
            <a:r>
              <a:rPr lang="zh-CN" altLang="en-US" sz="2400" dirty="0">
                <a:solidFill>
                  <a:srgbClr val="FF0000"/>
                </a:solidFill>
                <a:latin typeface="Palatino Linotype" panose="02040502050505030304" charset="0"/>
              </a:rPr>
              <a:t> (événement).</a:t>
            </a:r>
            <a:endParaRPr lang="zh-CN" altLang="en-US" sz="2400" dirty="0">
              <a:solidFill>
                <a:srgbClr val="FF0000"/>
              </a:solidFill>
              <a:latin typeface="Palatino Linotype" panose="02040502050505030304" charset="0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 dirty="0">
                <a:latin typeface="Palatino Linotype" panose="02040502050505030304" charset="0"/>
              </a:rPr>
              <a:t>昨晚，我正看电视的时侯</a:t>
            </a:r>
            <a:r>
              <a:rPr lang="zh-CN" altLang="en-US" sz="2400" dirty="0">
                <a:solidFill>
                  <a:srgbClr val="FF0000"/>
                </a:solidFill>
                <a:latin typeface="Palatino Linotype" panose="02040502050505030304" charset="0"/>
              </a:rPr>
              <a:t>（一个动作正在延续）</a:t>
            </a:r>
            <a:r>
              <a:rPr lang="zh-CN" altLang="en-US" sz="2400" dirty="0">
                <a:latin typeface="Palatino Linotype" panose="02040502050505030304" charset="0"/>
              </a:rPr>
              <a:t>莫尼克出去的</a:t>
            </a:r>
            <a:r>
              <a:rPr lang="zh-CN" altLang="en-US" sz="2400" dirty="0">
                <a:solidFill>
                  <a:srgbClr val="FF0000"/>
                </a:solidFill>
                <a:latin typeface="Palatino Linotype" panose="02040502050505030304" charset="0"/>
              </a:rPr>
              <a:t>（一个动作发生了）</a:t>
            </a:r>
            <a:r>
              <a:rPr lang="en-US" altLang="zh-CN" sz="2400" dirty="0">
                <a:solidFill>
                  <a:srgbClr val="FF0000"/>
                </a:solidFill>
                <a:latin typeface="Palatino Linotype" panose="02040502050505030304" charset="0"/>
              </a:rPr>
              <a:t>.</a:t>
            </a:r>
            <a:endParaRPr lang="en-US" altLang="zh-CN" sz="2400" dirty="0">
              <a:solidFill>
                <a:srgbClr val="FF0000"/>
              </a:solidFill>
              <a:latin typeface="Palatino Linotype" panose="0204050205050503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3160"/>
            <a:ext cx="10515600" cy="502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复合过去时可用来表示状况的转变。这种转变可用下列习语标明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un jour（有一天）, soudain（突然）, tout à coup（突然）...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例如：C</a:t>
            </a:r>
            <a:r>
              <a:rPr lang="en-US" altLang="zh-CN" dirty="0"/>
              <a:t>'</a:t>
            </a:r>
            <a:r>
              <a:rPr lang="zh-CN" altLang="en-US" dirty="0"/>
              <a:t>était l</a:t>
            </a:r>
            <a:r>
              <a:rPr lang="en-US" altLang="zh-CN" dirty="0"/>
              <a:t>'</a:t>
            </a:r>
            <a:r>
              <a:rPr lang="zh-CN" altLang="en-US" dirty="0"/>
              <a:t>été, il faisait beau et chaud, les gens se promenaient. Soudain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(状况的转变)</a:t>
            </a:r>
            <a:r>
              <a:rPr lang="zh-CN" altLang="en-US" dirty="0"/>
              <a:t>, un orage a éclaté et tout le monde a couru...   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时值夏日，天气晴热，众人闲庭信步。忽然间，雷声大作，暴雨倾盆，大家四散奔逃……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771" y="389964"/>
            <a:ext cx="10911840" cy="718074"/>
          </a:xfrm>
        </p:spPr>
        <p:txBody>
          <a:bodyPr/>
          <a:lstStyle/>
          <a:p>
            <a:r>
              <a:rPr lang="en-US" altLang="zh-CN" sz="3600" b="1" dirty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3600" b="1" dirty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Depuis / pendant </a:t>
            </a:r>
            <a:endParaRPr lang="zh-CN" altLang="en-US" sz="3600" b="1" dirty="0">
              <a:ln w="10160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4178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介词</a:t>
            </a:r>
            <a:r>
              <a:rPr lang="en-US" altLang="zh-CN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depuis</a:t>
            </a:r>
            <a:r>
              <a:rPr lang="en-US" altLang="zh-CN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和 pendant </a:t>
            </a:r>
            <a:r>
              <a:rPr lang="en-US" altLang="zh-CN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分别指明一段持续的时间</a:t>
            </a:r>
            <a:r>
              <a:rPr lang="en-US" altLang="zh-CN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1) </a:t>
            </a:r>
            <a:r>
              <a:rPr lang="en-US" altLang="zh-CN" b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depuis</a:t>
            </a:r>
            <a:r>
              <a:rPr lang="en-US" altLang="zh-CN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所标明的时间段应起始于过去并</a:t>
            </a:r>
            <a:r>
              <a:rPr lang="en-US" altLang="zh-CN" b="1" u="sng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延续至今</a:t>
            </a:r>
            <a:r>
              <a:rPr lang="en-US" altLang="zh-CN" b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，相关动词须使用现在时</a:t>
            </a:r>
            <a:r>
              <a:rPr lang="en-US" altLang="zh-CN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。如：</a:t>
            </a:r>
            <a:endParaRPr lang="en-US" altLang="zh-CN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Je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connais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Lola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depuis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six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.   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我认识劳拉半年了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u="sng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注意：法语中，经常用</a:t>
            </a:r>
            <a:r>
              <a:rPr lang="en-US" altLang="zh-CN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u="sng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Ça</a:t>
            </a:r>
            <a:r>
              <a:rPr lang="en-US" altLang="zh-CN" b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fait...</a:t>
            </a:r>
            <a:r>
              <a:rPr lang="en-US" altLang="zh-CN" b="1" u="sng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</a:t>
            </a:r>
            <a:r>
              <a:rPr lang="en-US" altLang="zh-CN" b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替代</a:t>
            </a:r>
            <a:r>
              <a:rPr lang="en-US" altLang="zh-CN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depuis</a:t>
            </a:r>
            <a:r>
              <a:rPr lang="en-US" altLang="zh-CN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r>
              <a:rPr lang="en-US" altLang="zh-CN" u="sng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Ça</a:t>
            </a:r>
            <a:r>
              <a:rPr lang="en-US" altLang="zh-CN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fait...</a:t>
            </a:r>
            <a:r>
              <a:rPr lang="en-US" altLang="zh-CN" u="sng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</a:t>
            </a:r>
            <a:r>
              <a:rPr lang="en-US" altLang="zh-CN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应置于句首</a:t>
            </a:r>
            <a:r>
              <a:rPr lang="en-US" altLang="zh-CN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u="sng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Je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connais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Lola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depuis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six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. =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Ça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fait six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que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je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connais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Lola.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2) pendant </a:t>
            </a:r>
            <a:r>
              <a:rPr lang="en-US" altLang="zh-CN" b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所表明的时间段则在讲话时已经结束</a:t>
            </a:r>
            <a:r>
              <a:rPr lang="en-US" altLang="zh-CN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r>
              <a:rPr lang="en-US" altLang="zh-CN" b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此时相关动词应使用复合过去时</a:t>
            </a:r>
            <a:r>
              <a:rPr lang="en-US" altLang="zh-CN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。如</a:t>
            </a:r>
            <a:r>
              <a:rPr lang="en-US" altLang="zh-CN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endParaRPr lang="en-US" altLang="zh-CN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Il a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travaillé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Rome pendant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cinq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ans.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他在罗马工作过五年</a:t>
            </a:r>
            <a:r>
              <a:rPr lang="en-US" altLang="zh-CN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960" y="365125"/>
            <a:ext cx="5121910" cy="71064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间接宾语人称代词  (COI)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075" y="968187"/>
            <a:ext cx="10911840" cy="3879207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-1"/>
          <p:cNvGraphicFramePr/>
          <p:nvPr/>
        </p:nvGraphicFramePr>
        <p:xfrm>
          <a:off x="2725420" y="2390140"/>
          <a:ext cx="714629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9200"/>
                <a:gridCol w="3387090"/>
              </a:tblGrid>
              <a:tr h="671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    数</a:t>
                      </a:r>
                      <a:endParaRPr lang="zh-CN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    数</a:t>
                      </a:r>
                      <a:endParaRPr lang="zh-CN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4B4"/>
                    </a:solidFill>
                  </a:tcPr>
                </a:tc>
              </a:tr>
              <a:tr h="671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me 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/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  m’</a:t>
                      </a:r>
                      <a:endParaRPr lang="en-US" altLang="zh-CN" sz="3200" b="1">
                        <a:solidFill>
                          <a:srgbClr val="C00000"/>
                        </a:solidFill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nous</a:t>
                      </a:r>
                      <a:endParaRPr lang="en-US" altLang="zh-CN" sz="3200" b="1">
                        <a:solidFill>
                          <a:srgbClr val="C00000"/>
                        </a:solidFill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te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  t’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3200" b="1">
                        <a:solidFill>
                          <a:srgbClr val="C00000"/>
                        </a:solidFill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vous</a:t>
                      </a:r>
                      <a:endParaRPr lang="en-US" altLang="zh-CN" sz="3200" b="1">
                        <a:solidFill>
                          <a:srgbClr val="C00000"/>
                        </a:solidFill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rgbClr val="C00000"/>
                          </a:solidFill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ui</a:t>
                      </a:r>
                      <a:endParaRPr lang="en-US" altLang="zh-CN" sz="3200" b="1">
                        <a:solidFill>
                          <a:srgbClr val="C00000"/>
                        </a:solidFill>
                        <a:ea typeface="Symbol" panose="05050102010706020507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3200" b="1">
                          <a:solidFill>
                            <a:srgbClr val="C00000"/>
                          </a:solidFill>
                          <a:cs typeface="Calibri" panose="020F0502020204030204" charset="0"/>
                        </a:rPr>
                        <a:t>leur</a:t>
                      </a:r>
                      <a:endParaRPr lang="en-US" altLang="zh-CN" sz="3200" b="1">
                        <a:solidFill>
                          <a:srgbClr val="C00000"/>
                        </a:solidFill>
                        <a:ea typeface="Symbol" panose="05050102010706020507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8045" y="426085"/>
            <a:ext cx="8298180" cy="958850"/>
          </a:xfrm>
          <a:solidFill>
            <a:srgbClr val="FF7C80"/>
          </a:solidFill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 </a:t>
            </a:r>
            <a:r>
              <a:rPr lang="zh-CN" altLang="en-US" sz="3600" b="1" dirty="0">
                <a:solidFill>
                  <a:schemeClr val="tx1"/>
                </a:solidFill>
              </a:rPr>
              <a:t>条件式现在时 (le conditionnel présent) 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98115"/>
            <a:ext cx="10515600" cy="34791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1) 意义：</a:t>
            </a:r>
            <a:r>
              <a:rPr lang="zh-CN" altLang="en-US" sz="3200" dirty="0"/>
              <a:t>条件式常用来表达礼貌的请求、劝告或建议、可能发生的事情、各种假设、不确定的消息、</a:t>
            </a:r>
            <a:r>
              <a:rPr lang="zh-CN" altLang="en-US" sz="3200" dirty="0" smtClean="0"/>
              <a:t>假设已及</a:t>
            </a:r>
            <a:r>
              <a:rPr lang="zh-CN" altLang="en-US" sz="3200" dirty="0"/>
              <a:t>请求或愿望。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1980"/>
            <a:ext cx="10515600" cy="55753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C00000"/>
                </a:solidFill>
              </a:rPr>
              <a:t>2) 构成：</a:t>
            </a:r>
            <a:r>
              <a:rPr lang="zh-CN" altLang="en-US"/>
              <a:t>条件式现在时的构成方法同简单将来时，但须使用未完成过去时的词尾。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即：</a:t>
            </a:r>
            <a:r>
              <a:rPr lang="zh-CN" altLang="en-US" b="1">
                <a:solidFill>
                  <a:srgbClr val="C00000"/>
                </a:solidFill>
              </a:rPr>
              <a:t>条件式 =【简单将来时词根+未完成过去时词尾】</a:t>
            </a:r>
            <a:endParaRPr lang="zh-CN" altLang="en-US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C00000"/>
              </a:solidFill>
            </a:endParaRPr>
          </a:p>
        </p:txBody>
      </p:sp>
      <p:graphicFrame>
        <p:nvGraphicFramePr>
          <p:cNvPr id="2" name="表格 -1"/>
          <p:cNvGraphicFramePr/>
          <p:nvPr/>
        </p:nvGraphicFramePr>
        <p:xfrm>
          <a:off x="1794510" y="2234565"/>
          <a:ext cx="8157845" cy="3674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995"/>
                <a:gridCol w="2472690"/>
                <a:gridCol w="2931160"/>
              </a:tblGrid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1</a:t>
                      </a:r>
                      <a:r>
                        <a:rPr lang="en-US" altLang="zh-CN" sz="2400" b="0" baseline="3000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er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groupe</a:t>
                      </a:r>
                      <a:r>
                        <a:rPr lang="en-US" altLang="zh-CN" sz="2400" b="1" i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2400" b="1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400" b="1" i="1">
                          <a:latin typeface="Calibri" panose="020F0502020204030204" charset="0"/>
                          <a:cs typeface="Calibri" panose="020F0502020204030204" charset="0"/>
                        </a:rPr>
                        <a:t>aimer</a:t>
                      </a:r>
                      <a:endParaRPr lang="en-US" altLang="zh-CN" sz="2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2</a:t>
                      </a:r>
                      <a:r>
                        <a:rPr lang="en-US" altLang="zh-CN" sz="2400" b="0" baseline="3000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e 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groupe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400" b="1" i="1">
                          <a:latin typeface="Calibri" panose="020F0502020204030204" charset="0"/>
                          <a:cs typeface="Calibri" panose="020F0502020204030204" charset="0"/>
                        </a:rPr>
                        <a:t> finir</a:t>
                      </a:r>
                      <a:endParaRPr lang="en-US" altLang="zh-CN" sz="2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3</a:t>
                      </a:r>
                      <a:r>
                        <a:rPr lang="en-US" altLang="zh-CN" sz="2400" b="0" baseline="3000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e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 groupe</a:t>
                      </a:r>
                      <a:r>
                        <a:rPr lang="en-US" altLang="zh-CN" sz="2400" b="1" i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2400" b="1" i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400" b="1" i="1">
                          <a:latin typeface="Calibri" panose="020F0502020204030204" charset="0"/>
                          <a:cs typeface="Calibri" panose="020F0502020204030204" charset="0"/>
                        </a:rPr>
                        <a:t>prendre</a:t>
                      </a:r>
                      <a:endParaRPr lang="en-US" altLang="zh-CN" sz="2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j’aimer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je finir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je prendr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tu aimer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tu finir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tu prendr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il aimer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il finir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il prendr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elle aimer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elle finir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elle prendr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nous aimer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ions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nous finir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ions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nous prendr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ions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vous aimer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iez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vous finir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iez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vous prendr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iez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ils aimer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aient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ils finir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aient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ils prendr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aient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elles aimer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aient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elles finir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aient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>
                          <a:latin typeface="Calibri" panose="020F0502020204030204" charset="0"/>
                          <a:cs typeface="Calibri" panose="020F0502020204030204" charset="0"/>
                        </a:rPr>
                        <a:t>elles prendr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aient</a:t>
                      </a:r>
                      <a:endParaRPr lang="en-US" altLang="zh-CN" sz="2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455"/>
            <a:ext cx="10515600" cy="53308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用法</a:t>
            </a:r>
            <a:r>
              <a:rPr lang="en-US" altLang="zh-CN" sz="3200" b="1" dirty="0">
                <a:solidFill>
                  <a:srgbClr val="C00000"/>
                </a:solidFill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</a:rPr>
              <a:t>）独立句中的条件式往往用来表示婉转的请求、建议或愿望。</a:t>
            </a:r>
            <a:endParaRPr lang="zh-CN" altLang="en-US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J</a:t>
            </a:r>
            <a:r>
              <a:rPr lang="en-US" altLang="zh-CN" sz="3200" dirty="0">
                <a:solidFill>
                  <a:schemeClr val="tx1"/>
                </a:solidFill>
              </a:rPr>
              <a:t>'</a:t>
            </a:r>
            <a:r>
              <a:rPr lang="zh-CN" altLang="en-US" sz="3200" dirty="0">
                <a:solidFill>
                  <a:schemeClr val="tx1"/>
                </a:solidFill>
              </a:rPr>
              <a:t>aimerais partir en vacances cet été.	</a:t>
            </a:r>
            <a:r>
              <a:rPr lang="zh-CN" altLang="en-US" dirty="0">
                <a:solidFill>
                  <a:schemeClr val="tx1"/>
                </a:solidFill>
              </a:rPr>
              <a:t>我希望今年夏天去度假。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Je voudrais bien y aller avec toi.	       </a:t>
            </a:r>
            <a:r>
              <a:rPr lang="zh-CN" altLang="en-US" dirty="0">
                <a:solidFill>
                  <a:schemeClr val="tx1"/>
                </a:solidFill>
              </a:rPr>
              <a:t>我特想和你一起去那儿。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Je préférerais un verre de lait.		</a:t>
            </a:r>
            <a:r>
              <a:rPr lang="zh-CN" altLang="en-US" dirty="0">
                <a:solidFill>
                  <a:schemeClr val="tx1"/>
                </a:solidFill>
              </a:rPr>
              <a:t>我更想来杯牛奶。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Nous voudrions rentrer plus tôt.		</a:t>
            </a:r>
            <a:r>
              <a:rPr lang="zh-CN" altLang="en-US" dirty="0">
                <a:solidFill>
                  <a:schemeClr val="tx1"/>
                </a:solidFill>
              </a:rPr>
              <a:t>我们想早些回去。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3925"/>
            <a:ext cx="10515600" cy="5253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(</a:t>
            </a:r>
            <a:r>
              <a:rPr lang="en-US" altLang="zh-CN" sz="3200" b="1" dirty="0">
                <a:solidFill>
                  <a:srgbClr val="C00000"/>
                </a:solidFill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</a:rPr>
              <a:t>) 礼貌用语：</a:t>
            </a:r>
            <a:endParaRPr lang="zh-CN" altLang="en-US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Pourrais-tu m</a:t>
            </a:r>
            <a:r>
              <a:rPr lang="en-US" altLang="zh-CN" sz="3200" dirty="0"/>
              <a:t>'</a:t>
            </a:r>
            <a:r>
              <a:rPr lang="zh-CN" altLang="en-US" sz="3200" dirty="0"/>
              <a:t>aider ?	</a:t>
            </a:r>
            <a:r>
              <a:rPr lang="zh-CN" altLang="en-US" dirty="0" smtClean="0"/>
              <a:t>你</a:t>
            </a:r>
            <a:r>
              <a:rPr lang="zh-CN" altLang="en-US" dirty="0"/>
              <a:t>能否帮帮我呢？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3200" dirty="0"/>
              <a:t>Je voudrais un café, </a:t>
            </a:r>
            <a:r>
              <a:rPr lang="zh-CN" altLang="en-US" sz="3200" dirty="0" smtClean="0"/>
              <a:t>s</a:t>
            </a:r>
            <a:r>
              <a:rPr lang="en-US" altLang="zh-CN" sz="3200" dirty="0" smtClean="0"/>
              <a:t>‘</a:t>
            </a:r>
            <a:r>
              <a:rPr lang="zh-CN" altLang="en-US" sz="3200" dirty="0" smtClean="0"/>
              <a:t>il </a:t>
            </a:r>
            <a:r>
              <a:rPr lang="zh-CN" altLang="en-US" sz="3200" dirty="0"/>
              <a:t>vous plaît. 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dirty="0" smtClean="0"/>
              <a:t>我</a:t>
            </a:r>
            <a:r>
              <a:rPr lang="zh-CN" altLang="en-US" dirty="0"/>
              <a:t>想要杯咖啡，麻烦您了。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3200" dirty="0"/>
              <a:t>Vous auriez l</a:t>
            </a:r>
            <a:r>
              <a:rPr lang="en-US" altLang="zh-CN" sz="3200" dirty="0"/>
              <a:t>'</a:t>
            </a:r>
            <a:r>
              <a:rPr lang="zh-CN" altLang="en-US" sz="3200" dirty="0"/>
              <a:t>heure, s</a:t>
            </a:r>
            <a:r>
              <a:rPr lang="en-US" altLang="zh-CN" sz="3200" dirty="0"/>
              <a:t>'</a:t>
            </a:r>
            <a:r>
              <a:rPr lang="zh-CN" altLang="en-US" sz="3200" dirty="0"/>
              <a:t>il vous plaît ? 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</a:t>
            </a:r>
            <a:r>
              <a:rPr lang="zh-CN" altLang="en-US" dirty="0" smtClean="0"/>
              <a:t>劳驾</a:t>
            </a:r>
            <a:r>
              <a:rPr lang="zh-CN" altLang="en-US" dirty="0"/>
              <a:t>，</a:t>
            </a:r>
            <a:r>
              <a:rPr lang="zh-CN" altLang="en-US" dirty="0" smtClean="0"/>
              <a:t>请问几</a:t>
            </a:r>
            <a:r>
              <a:rPr lang="zh-CN" altLang="en-US" dirty="0"/>
              <a:t>点了？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3200" dirty="0"/>
              <a:t>Pourriez-vous fermer la porte ?	 </a:t>
            </a:r>
            <a:r>
              <a:rPr lang="zh-CN" altLang="en-US" dirty="0"/>
              <a:t>您是否可以把门关上啊？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2737</Words>
  <Application>WPS 演示</Application>
  <PresentationFormat>自定义</PresentationFormat>
  <Paragraphs>152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Verdana</vt:lpstr>
      <vt:lpstr>华文琥珀</vt:lpstr>
      <vt:lpstr>Palatino Linotype</vt:lpstr>
      <vt:lpstr>Cambria Math</vt:lpstr>
      <vt:lpstr>Calibri</vt:lpstr>
      <vt:lpstr>Symbol</vt:lpstr>
      <vt:lpstr>微软雅黑</vt:lpstr>
      <vt:lpstr>Arial Unicode MS</vt:lpstr>
      <vt:lpstr>Verdana</vt:lpstr>
      <vt:lpstr>华文中宋</vt:lpstr>
      <vt:lpstr>视点</vt:lpstr>
      <vt:lpstr>saison A1</vt:lpstr>
      <vt:lpstr>在对过去的叙述中，未完成过去时和复合过去时可交替使用。未完成过去时用于描写1、 过去某个时间延续着的形式,状态。或2、 表示过去时间正在发生的动作.而复合过去时用来详述1、 瞬间完成的动作或2 该时间段内已经发生的事件。 </vt:lpstr>
      <vt:lpstr>PowerPoint 演示文稿</vt:lpstr>
      <vt:lpstr> Depuis / pendant </vt:lpstr>
      <vt:lpstr>间接宾语人称代词  (COI)</vt:lpstr>
      <vt:lpstr> 条件式现在时 (le conditionnel présent)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 CONDITIONNEL PRESENT  条件式现在时用法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</cp:revision>
  <dcterms:created xsi:type="dcterms:W3CDTF">2017-12-12T02:11:00Z</dcterms:created>
  <dcterms:modified xsi:type="dcterms:W3CDTF">2018-05-23T05:56:26Z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