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9600" i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saison A1</a:t>
            </a:r>
            <a:endParaRPr lang="en-US" altLang="zh-CN" sz="9600" i="1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2998"/>
            <a:ext cx="9144000" cy="1655762"/>
          </a:xfrm>
        </p:spPr>
        <p:txBody>
          <a:bodyPr/>
          <a:p>
            <a:r>
              <a:rPr lang="en-US" altLang="zh-CN" sz="60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unité 1</a:t>
            </a:r>
            <a:endParaRPr lang="en-US" altLang="zh-CN" sz="600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重读人称代词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1976755"/>
          <a:ext cx="9911080" cy="3750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0295"/>
                <a:gridCol w="5010785"/>
              </a:tblGrid>
              <a:tr h="535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3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</a:t>
                      </a:r>
                      <a:r>
                        <a:rPr lang="zh-CN" altLang="en-US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   </a:t>
                      </a:r>
                      <a:r>
                        <a:rPr lang="zh-CN" altLang="en-US" sz="3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</a:t>
                      </a:r>
                      <a:endParaRPr lang="zh-CN" altLang="en-US" sz="3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3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</a:t>
                      </a:r>
                      <a:r>
                        <a:rPr lang="zh-CN" altLang="en-US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   </a:t>
                      </a:r>
                      <a:r>
                        <a:rPr lang="zh-CN" altLang="en-US" sz="3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</a:t>
                      </a:r>
                      <a:endParaRPr lang="zh-CN" altLang="en-US" sz="3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35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moi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nous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3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toi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vous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lui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eux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3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elle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charset="0"/>
                          <a:cs typeface="Calibri" panose="020F0502020204030204" charset="0"/>
                        </a:rPr>
                        <a:t>elles</a:t>
                      </a:r>
                      <a:endParaRPr lang="en-US" altLang="zh-CN" sz="2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1880">
                <a:tc gridSpan="2">
                  <a:txBody>
                    <a:bodyPr/>
                    <a:p>
                      <a:pPr indent="0">
                        <a:buNone/>
                      </a:pPr>
                      <a:endParaRPr lang="zh-CN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293370" marR="0" marT="0" marB="1" vert="horz"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重读人称代词的基本用法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（1）作主语同位语（往往为解释、说明或加重语气）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如：Moi, j</a:t>
            </a:r>
            <a:r>
              <a:rPr lang="en-US" altLang="zh-CN"/>
              <a:t>'</a:t>
            </a:r>
            <a:r>
              <a:rPr lang="zh-CN" altLang="en-US"/>
              <a:t>apprends le français.  	我嘛，我在学法语。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练习：</a:t>
            </a:r>
            <a:r>
              <a:rPr lang="en-US" altLang="zh-CN"/>
              <a:t>1.</a:t>
            </a:r>
            <a:r>
              <a:rPr lang="zh-CN" altLang="en-US"/>
              <a:t>他们工人今天不工作。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r>
              <a:rPr lang="en-US" altLang="zh-CN"/>
              <a:t>2.</a:t>
            </a:r>
            <a:r>
              <a:rPr lang="zh-CN" altLang="en-US"/>
              <a:t>你和他，你们中午来。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</a:t>
            </a:r>
            <a:r>
              <a:rPr lang="en-US" altLang="zh-CN"/>
              <a:t>3.</a:t>
            </a:r>
            <a:r>
              <a:rPr lang="zh-CN" altLang="en-US"/>
              <a:t>我朋友和我，我们去看电影。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重读人称代词的基本用法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（2）用在介词后，通常作状语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如： Pour moi, le français est très difficile.  对我来说，法语太难了。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          </a:t>
            </a:r>
            <a:r>
              <a:rPr lang="en-US" altLang="zh-CN" b="1">
                <a:solidFill>
                  <a:schemeClr val="tx1"/>
                </a:solidFill>
                <a:latin typeface="+mj-lt"/>
              </a:rPr>
              <a:t>de chez moi à chez toi        </a:t>
            </a:r>
            <a:endParaRPr lang="en-US" altLang="zh-CN" b="1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练习：</a:t>
            </a:r>
            <a:r>
              <a:rPr lang="en-US" altLang="zh-CN" b="1">
                <a:solidFill>
                  <a:schemeClr val="tx1"/>
                </a:solidFill>
              </a:rPr>
              <a:t>1.</a:t>
            </a:r>
            <a:r>
              <a:rPr lang="zh-CN" altLang="en-US" b="1">
                <a:solidFill>
                  <a:schemeClr val="tx1"/>
                </a:solidFill>
              </a:rPr>
              <a:t>公园在我家附近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             </a:t>
            </a:r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我和他去超市（</a:t>
            </a:r>
            <a:r>
              <a:rPr lang="en-US" altLang="zh-CN" b="1">
                <a:solidFill>
                  <a:schemeClr val="tx1"/>
                </a:solidFill>
              </a:rPr>
              <a:t>avec)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重读人称代词的基本用法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3) </a:t>
            </a:r>
            <a:r>
              <a:rPr lang="zh-CN" altLang="en-US" b="1">
                <a:solidFill>
                  <a:srgbClr val="FF0000"/>
                </a:solidFill>
              </a:rPr>
              <a:t>用在être 或 c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zh-CN" altLang="en-US" b="1">
                <a:solidFill>
                  <a:srgbClr val="FF0000"/>
                </a:solidFill>
              </a:rPr>
              <a:t>est, il y a 等结构后，作宾语或表语等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Je suis toujours moi.   	我还是我。（表语）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Il y a encore moi.              还有我呢。（直宾）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）用在省略句中，作为被省略动词的主语或补语（一般在答话中）。如：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- Qui </a:t>
            </a:r>
            <a:r>
              <a:rPr lang="en-US" altLang="zh-CN"/>
              <a:t>parle fran</a:t>
            </a:r>
            <a:r>
              <a:rPr lang="en-US" altLang="zh-CN">
                <a:latin typeface="Modern No. 20" panose="02070704070505020303" charset="0"/>
              </a:rPr>
              <a:t>çais</a:t>
            </a:r>
            <a:r>
              <a:rPr lang="zh-CN" altLang="en-US"/>
              <a:t>?    谁讲法语？</a:t>
            </a:r>
            <a:endParaRPr lang="zh-CN" altLang="en-US"/>
          </a:p>
          <a:p>
            <a:r>
              <a:rPr lang="zh-CN" altLang="en-US"/>
              <a:t>- Moi.                             我。（省略了 je </a:t>
            </a:r>
            <a:r>
              <a:rPr lang="en-US" altLang="zh-CN"/>
              <a:t>parle </a:t>
            </a:r>
            <a:r>
              <a:rPr lang="en-US" altLang="zh-CN">
                <a:sym typeface="+mn-ea"/>
              </a:rPr>
              <a:t>fran</a:t>
            </a:r>
            <a:r>
              <a:rPr lang="en-US" altLang="zh-CN">
                <a:latin typeface="Modern No. 20" panose="02070704070505020303" charset="0"/>
                <a:sym typeface="+mn-ea"/>
              </a:rPr>
              <a:t>çais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885" y="1977390"/>
            <a:ext cx="11704320" cy="4474210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solidFill>
                  <a:srgbClr val="0070C0"/>
                </a:solidFill>
                <a:latin typeface="Palatino Linotype" panose="02040502050505030304" charset="0"/>
              </a:rPr>
              <a:t>                      manger         </a:t>
            </a:r>
            <a:r>
              <a:rPr lang="en-US" altLang="zh-CN" sz="3200">
                <a:latin typeface="Palatino Linotype" panose="02040502050505030304" charset="0"/>
              </a:rPr>
              <a:t>                </a:t>
            </a:r>
            <a:r>
              <a:rPr lang="en-US" altLang="zh-CN" sz="3200">
                <a:solidFill>
                  <a:srgbClr val="CC0066"/>
                </a:solidFill>
                <a:latin typeface="Palatino Linotype" panose="02040502050505030304" charset="0"/>
              </a:rPr>
              <a:t>apprendre</a:t>
            </a:r>
            <a:endParaRPr lang="en-US" altLang="zh-CN" sz="3200">
              <a:solidFill>
                <a:srgbClr val="CC0066"/>
              </a:solidFill>
              <a:latin typeface="Palatino Linotype" panose="02040502050505030304" charset="0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0070C0"/>
                </a:solidFill>
                <a:latin typeface="Palatino Linotype" panose="02040502050505030304" charset="0"/>
              </a:rPr>
              <a:t>                      nager  </a:t>
            </a:r>
            <a:r>
              <a:rPr lang="en-US" altLang="zh-CN" sz="3200">
                <a:latin typeface="Palatino Linotype" panose="02040502050505030304" charset="0"/>
              </a:rPr>
              <a:t>                          </a:t>
            </a:r>
            <a:r>
              <a:rPr lang="en-US" altLang="zh-CN" sz="3200">
                <a:solidFill>
                  <a:srgbClr val="CC0066"/>
                </a:solidFill>
                <a:latin typeface="Palatino Linotype" panose="02040502050505030304" charset="0"/>
              </a:rPr>
              <a:t> prendre</a:t>
            </a:r>
            <a:endParaRPr lang="en-US" altLang="zh-CN" sz="3200">
              <a:solidFill>
                <a:srgbClr val="CC0066"/>
              </a:solidFill>
              <a:latin typeface="Palatino Linotype" panose="02040502050505030304" charset="0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0070C0"/>
                </a:solidFill>
                <a:latin typeface="Palatino Linotype" panose="02040502050505030304" charset="0"/>
              </a:rPr>
              <a:t>                      fumer   </a:t>
            </a:r>
            <a:r>
              <a:rPr lang="en-US" altLang="zh-CN" sz="3200">
                <a:latin typeface="Palatino Linotype" panose="02040502050505030304" charset="0"/>
              </a:rPr>
              <a:t>                         </a:t>
            </a:r>
            <a:r>
              <a:rPr lang="en-US" altLang="zh-CN" sz="3200">
                <a:solidFill>
                  <a:srgbClr val="CC0066"/>
                </a:solidFill>
                <a:latin typeface="Palatino Linotype" panose="02040502050505030304" charset="0"/>
              </a:rPr>
              <a:t>comprendre</a:t>
            </a:r>
            <a:endParaRPr lang="en-US" altLang="zh-CN" sz="3200">
              <a:solidFill>
                <a:srgbClr val="CC0066"/>
              </a:solidFill>
              <a:latin typeface="Palatino Linotype" panose="02040502050505030304" charset="0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0070C0"/>
                </a:solidFill>
                <a:latin typeface="Palatino Linotype" panose="02040502050505030304" charset="0"/>
              </a:rPr>
              <a:t>                      écouter</a:t>
            </a:r>
            <a:endParaRPr lang="en-US" altLang="zh-CN" sz="3200">
              <a:solidFill>
                <a:srgbClr val="0070C0"/>
              </a:solidFill>
              <a:latin typeface="Palatino Linotype" panose="02040502050505030304" charset="0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0070C0"/>
                </a:solidFill>
                <a:latin typeface="Palatino Linotype" panose="02040502050505030304" charset="0"/>
              </a:rPr>
              <a:t>                      rentrer</a:t>
            </a:r>
            <a:endParaRPr lang="en-US" altLang="zh-CN" sz="3200">
              <a:solidFill>
                <a:srgbClr val="0070C0"/>
              </a:solidFill>
              <a:latin typeface="Palatino Linotype" panose="02040502050505030304" charset="0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0070C0"/>
                </a:solidFill>
                <a:latin typeface="Palatino Linotype" panose="02040502050505030304" charset="0"/>
              </a:rPr>
              <a:t>                      célébrer</a:t>
            </a:r>
            <a:endParaRPr lang="en-US" altLang="zh-CN" sz="3200">
              <a:solidFill>
                <a:srgbClr val="0070C0"/>
              </a:solidFill>
              <a:latin typeface="Palatino Linotype" panose="0204050205050503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68275" y="815340"/>
            <a:ext cx="1252918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Palatino Linotype" panose="02040502050505030304" charset="0"/>
              </a:rPr>
              <a:t>  le premier groupe            le troisième groupe 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Palatino Linotype" panose="0204050205050503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华文琥珀</vt:lpstr>
      <vt:lpstr>Calibri</vt:lpstr>
      <vt:lpstr>Times New Roman</vt:lpstr>
      <vt:lpstr>Modern No. 20</vt:lpstr>
      <vt:lpstr>Palatino Linotype</vt:lpstr>
      <vt:lpstr>Calibri Light</vt:lpstr>
      <vt:lpstr>微软雅黑</vt:lpstr>
      <vt:lpstr>Arial Unicode MS</vt:lpstr>
      <vt:lpstr>Office 主题</vt:lpstr>
      <vt:lpstr>saison A1</vt:lpstr>
      <vt:lpstr>重读人称代词</vt:lpstr>
      <vt:lpstr>重读人称代词的基本用法</vt:lpstr>
      <vt:lpstr> 重读人称代词的基本用法 </vt:lpstr>
      <vt:lpstr>重读人称代词的基本用法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9</cp:revision>
  <dcterms:created xsi:type="dcterms:W3CDTF">2015-05-05T08:02:00Z</dcterms:created>
  <dcterms:modified xsi:type="dcterms:W3CDTF">2018-05-23T05:44:39Z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