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58" r:id="rId4"/>
    <p:sldId id="267" r:id="rId5"/>
    <p:sldId id="256" r:id="rId6"/>
    <p:sldId id="257" r:id="rId7"/>
    <p:sldId id="259" r:id="rId8"/>
    <p:sldId id="262" r:id="rId9"/>
    <p:sldId id="261" r:id="rId10"/>
    <p:sldId id="265" r:id="rId11"/>
    <p:sldId id="266" r:id="rId12"/>
    <p:sldId id="272" r:id="rId13"/>
    <p:sldId id="277" r:id="rId14"/>
    <p:sldId id="27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EBE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i="1" dirty="0" err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saison</a:t>
            </a:r>
            <a:r>
              <a:rPr lang="en-US" altLang="zh-CN" sz="9600" i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 A1</a:t>
            </a:r>
            <a:endParaRPr lang="en-US" altLang="zh-CN" sz="9600" i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2998"/>
            <a:ext cx="9144000" cy="1655762"/>
          </a:xfrm>
        </p:spPr>
        <p:txBody>
          <a:bodyPr/>
          <a:lstStyle/>
          <a:p>
            <a:r>
              <a:rPr lang="en-US" altLang="zh-CN" sz="6000" dirty="0" err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unité</a:t>
            </a:r>
            <a:r>
              <a:rPr lang="en-US" altLang="zh-CN" sz="6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6000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6000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4682" y="3175560"/>
            <a:ext cx="4365812" cy="831663"/>
          </a:xfrm>
        </p:spPr>
        <p:txBody>
          <a:bodyPr/>
          <a:lstStyle/>
          <a:p>
            <a:r>
              <a:rPr lang="en-US" altLang="zh-CN" dirty="0" err="1" smtClean="0"/>
              <a:t>attendre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92506" cy="78310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2066365" y="813360"/>
            <a:ext cx="4365812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evoir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795682" y="3305548"/>
            <a:ext cx="4365812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venir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396753" y="903007"/>
            <a:ext cx="2940424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voir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594411" y="2319431"/>
            <a:ext cx="4365812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avoir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250141" y="4829548"/>
            <a:ext cx="4365812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pouvoir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893424" y="1391584"/>
            <a:ext cx="3110753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savoir?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7879975" y="4654737"/>
            <a:ext cx="3146613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voul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oir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643" y="365125"/>
            <a:ext cx="12016409" cy="1325563"/>
          </a:xfrm>
        </p:spPr>
        <p:txBody>
          <a:bodyPr/>
          <a:lstStyle/>
          <a:p>
            <a:r>
              <a:rPr lang="zh-CN" altLang="zh-CN" b="1" dirty="0" smtClean="0">
                <a:solidFill>
                  <a:srgbClr val="C00000"/>
                </a:solidFill>
              </a:rPr>
              <a:t>指示形容词</a:t>
            </a:r>
            <a:r>
              <a:rPr lang="zh-CN" altLang="zh-CN" dirty="0" smtClean="0">
                <a:solidFill>
                  <a:srgbClr val="C00000"/>
                </a:solidFill>
              </a:rPr>
              <a:t>（</a:t>
            </a:r>
            <a:r>
              <a:rPr lang="fr-CA" altLang="zh-CN" dirty="0" smtClean="0">
                <a:solidFill>
                  <a:srgbClr val="C00000"/>
                </a:solidFill>
              </a:rPr>
              <a:t>les adjectifs démonstratifs</a:t>
            </a:r>
            <a:r>
              <a:rPr lang="zh-CN" altLang="zh-CN" dirty="0" smtClean="0">
                <a:solidFill>
                  <a:srgbClr val="C00000"/>
                </a:solidFill>
              </a:rPr>
              <a:t>）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59904" y="1573834"/>
          <a:ext cx="11168270" cy="40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279"/>
                <a:gridCol w="5137264"/>
                <a:gridCol w="4753727"/>
              </a:tblGrid>
              <a:tr h="6922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3985" algn="just">
                        <a:spcAft>
                          <a:spcPts val="0"/>
                        </a:spcAft>
                      </a:pPr>
                      <a:r>
                        <a:rPr lang="zh-CN" sz="3200" b="1" kern="0" dirty="0">
                          <a:solidFill>
                            <a:srgbClr val="FFFFFF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阳性名词前</a:t>
                      </a:r>
                      <a:endParaRPr lang="zh-CN" sz="32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zh-CN" sz="3200" b="1" kern="0" dirty="0">
                          <a:solidFill>
                            <a:srgbClr val="FFFFFF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阴性名词前</a:t>
                      </a:r>
                      <a:endParaRPr lang="zh-CN" sz="32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842052">
                <a:tc>
                  <a:txBody>
                    <a:bodyPr/>
                    <a:lstStyle/>
                    <a:p>
                      <a:r>
                        <a:rPr lang="zh-CN" altLang="en-US" sz="2800" b="1" dirty="0" smtClean="0"/>
                        <a:t>单数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 monsieur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（这位先生）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cet</a:t>
                      </a: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fr-CA" sz="2800" kern="0" dirty="0" smtClean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h</a:t>
                      </a:r>
                      <a:r>
                        <a:rPr lang="fr-CA" sz="2800" kern="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omme </a:t>
                      </a:r>
                      <a:r>
                        <a:rPr lang="zh-CN" sz="2800" kern="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这位男士）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cet</a:t>
                      </a: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fr-CA" sz="2800" kern="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rbre </a:t>
                      </a:r>
                      <a:r>
                        <a:rPr lang="fr-CA" sz="2800" kern="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 </a:t>
                      </a:r>
                      <a:r>
                        <a:rPr lang="zh-CN" sz="2800" kern="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这棵树）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cette dame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（这位女士）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cette </a:t>
                      </a: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amie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（这位女朋友）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zh-CN" altLang="en-US" sz="2800" b="1" dirty="0" smtClean="0"/>
                        <a:t>复数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ces messieurs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（这些先生们）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ces hommes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（这些男士们）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ces arbres 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（这些树）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ces dames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（这些女士</a:t>
                      </a:r>
                      <a:r>
                        <a:rPr lang="zh-CN" sz="28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们</a:t>
                      </a:r>
                      <a:r>
                        <a:rPr lang="zh-CN" sz="2800" kern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ces amies</a:t>
                      </a:r>
                      <a:r>
                        <a:rPr lang="zh-CN" sz="28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（这些女朋友们）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9930" y="768626"/>
            <a:ext cx="10641496" cy="5408337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Nom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n.f</a:t>
            </a:r>
            <a:r>
              <a:rPr lang="en-US" altLang="zh-CN" dirty="0" smtClean="0"/>
              <a:t>:  exposition        </a:t>
            </a:r>
            <a:r>
              <a:rPr lang="en-US" altLang="zh-CN" dirty="0" err="1" smtClean="0">
                <a:ea typeface="宋体" panose="02010600030101010101" pitchFamily="2" charset="-122"/>
              </a:rPr>
              <a:t>bande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déssinée</a:t>
            </a:r>
            <a:r>
              <a:rPr lang="en-US" altLang="zh-CN" dirty="0" smtClean="0">
                <a:ea typeface="宋体" panose="02010600030101010101" pitchFamily="2" charset="-122"/>
              </a:rPr>
              <a:t>        la </a:t>
            </a:r>
            <a:r>
              <a:rPr lang="en-US" altLang="zh-CN" dirty="0" err="1" smtClean="0">
                <a:ea typeface="宋体" panose="02010600030101010101" pitchFamily="2" charset="-122"/>
              </a:rPr>
              <a:t>bibliothèque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dirty="0" err="1" smtClean="0">
                <a:ea typeface="宋体" panose="02010600030101010101" pitchFamily="2" charset="-122"/>
              </a:rPr>
              <a:t>marionnette</a:t>
            </a: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err="1" smtClean="0">
                <a:ea typeface="宋体" panose="02010600030101010101" pitchFamily="2" charset="-122"/>
              </a:rPr>
              <a:t>l’architecture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n.m</a:t>
            </a:r>
            <a:r>
              <a:rPr lang="en-US" altLang="zh-CN" dirty="0" smtClean="0"/>
              <a:t>: maître    </a:t>
            </a:r>
            <a:r>
              <a:rPr lang="en-US" altLang="zh-CN" dirty="0" err="1" smtClean="0">
                <a:ea typeface="宋体" panose="02010600030101010101" pitchFamily="2" charset="-122"/>
              </a:rPr>
              <a:t>succès</a:t>
            </a: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en-US" altLang="zh-CN" dirty="0" smtClean="0"/>
              <a:t> court-</a:t>
            </a:r>
            <a:r>
              <a:rPr lang="en-US" altLang="zh-CN" dirty="0" err="1" smtClean="0"/>
              <a:t>métrage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événement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Adj.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/>
              <a:t>europ</a:t>
            </a:r>
            <a:r>
              <a:rPr lang="en-US" altLang="zh-CN" dirty="0" err="1" smtClean="0">
                <a:ea typeface="宋体" panose="02010600030101010101" pitchFamily="2" charset="-122"/>
              </a:rPr>
              <a:t>éen,ne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national,e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passionnant,e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intéressant,e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timg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223000" cy="3200400"/>
          </a:xfrm>
        </p:spPr>
      </p:pic>
      <p:pic>
        <p:nvPicPr>
          <p:cNvPr id="5" name="图片 4" descr="timg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82955"/>
            <a:ext cx="6170927" cy="4570343"/>
          </a:xfrm>
          <a:prstGeom prst="rect">
            <a:avLst/>
          </a:prstGeom>
        </p:spPr>
      </p:pic>
      <p:pic>
        <p:nvPicPr>
          <p:cNvPr id="6" name="图片 5" descr="timg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2018" y="-1484242"/>
            <a:ext cx="5761382" cy="5761382"/>
          </a:xfrm>
          <a:prstGeom prst="rect">
            <a:avLst/>
          </a:prstGeom>
        </p:spPr>
      </p:pic>
      <p:pic>
        <p:nvPicPr>
          <p:cNvPr id="7" name="图片 6" descr="timg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2017" y="3510809"/>
            <a:ext cx="5830957" cy="3845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931" y="204497"/>
            <a:ext cx="9793356" cy="155765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</a:rPr>
              <a:t>1. 频率副词（les adverbes de fréquence） </a:t>
            </a:r>
            <a:br>
              <a:rPr lang="zh-CN" altLang="en-US" sz="3600" b="1" dirty="0">
                <a:solidFill>
                  <a:srgbClr val="C00000"/>
                </a:solidFill>
              </a:rPr>
            </a:br>
            <a:r>
              <a:rPr lang="zh-CN" altLang="en-US" sz="3200" dirty="0"/>
              <a:t>副词可用来修饰动词，说明其方式、方法、程度或频率等。频率副词用来阐明动作发生的频率或次数。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79403" y="2251296"/>
            <a:ext cx="7096980" cy="2767965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rgbClr val="0070C0"/>
                </a:solidFill>
              </a:rPr>
              <a:t>100 %  toujours   	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总是；一直）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0070C0"/>
                </a:solidFill>
              </a:rPr>
              <a:t>90 %   habituellement	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经常；几乎总是）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0070C0"/>
                </a:solidFill>
              </a:rPr>
              <a:t>80 %   souvent	 </a:t>
            </a:r>
            <a:r>
              <a:rPr lang="zh-CN" altLang="en-US" dirty="0" smtClean="0">
                <a:solidFill>
                  <a:srgbClr val="0070C0"/>
                </a:solidFill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常常；往往）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0070C0"/>
                </a:solidFill>
              </a:rPr>
              <a:t>50 %   quelquefois 	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有时；不时地）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0070C0"/>
                </a:solidFill>
              </a:rPr>
              <a:t>15 %   parfois		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偶尔；时不时地）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0070C0"/>
                </a:solidFill>
              </a:rPr>
              <a:t>5 %    rarement	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不常；很少地）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0070C0"/>
                </a:solidFill>
              </a:rPr>
              <a:t>0 %    jamais  	</a:t>
            </a:r>
            <a:r>
              <a:rPr lang="zh-CN" altLang="en-US" dirty="0"/>
              <a:t>	</a:t>
            </a:r>
            <a:r>
              <a:rPr lang="zh-CN" altLang="en-US" dirty="0" smtClean="0"/>
              <a:t>（</a:t>
            </a:r>
            <a:r>
              <a:rPr lang="zh-CN" altLang="en-US" dirty="0"/>
              <a:t>从不；一点不）</a:t>
            </a:r>
            <a:endParaRPr lang="zh-CN" altLang="en-US" dirty="0"/>
          </a:p>
          <a:p>
            <a:pPr algn="l"/>
            <a:r>
              <a:rPr lang="zh-CN" altLang="en-US" dirty="0"/>
              <a:t>                       </a:t>
            </a:r>
            <a:endParaRPr lang="zh-CN" altLang="en-US" dirty="0"/>
          </a:p>
        </p:txBody>
      </p:sp>
      <p:sp>
        <p:nvSpPr>
          <p:cNvPr id="1073742874" name="流程图: 合并 1073742873"/>
          <p:cNvSpPr/>
          <p:nvPr/>
        </p:nvSpPr>
        <p:spPr>
          <a:xfrm>
            <a:off x="1446723" y="2198287"/>
            <a:ext cx="2025650" cy="2994025"/>
          </a:xfrm>
          <a:prstGeom prst="flowChartMerge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>
              <a:buNone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algn="ctr">
              <a:buNone/>
            </a:pPr>
            <a:r>
              <a:rPr lang="en-US" altLang="zh-CN" sz="3200" b="1" dirty="0" err="1" smtClean="0">
                <a:solidFill>
                  <a:schemeClr val="accent5"/>
                </a:solidFill>
              </a:rPr>
              <a:t>verbe</a:t>
            </a:r>
            <a:endParaRPr lang="en-US" altLang="zh-CN" sz="3200" b="1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sz="3200" dirty="0" err="1" smtClean="0"/>
              <a:t>appeler</a:t>
            </a:r>
            <a:r>
              <a:rPr lang="en-US" altLang="zh-CN" sz="3200" dirty="0" smtClean="0"/>
              <a:t>   proposer    </a:t>
            </a:r>
            <a:r>
              <a:rPr lang="en-US" altLang="zh-CN" sz="3200" dirty="0" err="1" smtClean="0"/>
              <a:t>participer</a:t>
            </a:r>
            <a:r>
              <a:rPr lang="en-US" altLang="zh-CN" sz="3200" dirty="0" smtClean="0"/>
              <a:t>     </a:t>
            </a:r>
            <a:r>
              <a:rPr lang="en-US" altLang="zh-CN" sz="3200" dirty="0" err="1" smtClean="0"/>
              <a:t>sortir</a:t>
            </a: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durer</a:t>
            </a: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pPr algn="ctr">
              <a:buNone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nom</a:t>
            </a:r>
            <a:endParaRPr lang="en-US" altLang="zh-CN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r>
              <a:rPr lang="en-US" altLang="zh-CN" sz="32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n.f</a:t>
            </a:r>
            <a:r>
              <a:rPr lang="en-US" altLang="zh-CN" sz="32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zh-C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zh-CN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enquête</a:t>
            </a:r>
            <a:r>
              <a:rPr lang="en-US" altLang="zh-C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culture   </a:t>
            </a:r>
            <a:r>
              <a:rPr lang="en-US" altLang="zh-CN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communcation</a:t>
            </a:r>
            <a:r>
              <a:rPr lang="en-US" altLang="zh-C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fois</a:t>
            </a:r>
            <a:r>
              <a:rPr lang="en-US" altLang="zh-C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semaine</a:t>
            </a:r>
            <a:r>
              <a:rPr lang="en-US" altLang="zh-C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r>
              <a:rPr lang="en-US" altLang="zh-CN" sz="32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n.m</a:t>
            </a:r>
            <a:r>
              <a:rPr lang="en-US" altLang="zh-CN" sz="32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zh-C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couple     </a:t>
            </a:r>
            <a:r>
              <a:rPr lang="en-US" altLang="zh-CN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mois</a:t>
            </a:r>
            <a:r>
              <a:rPr lang="en-US" altLang="zh-C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concert </a:t>
            </a:r>
            <a:endParaRPr lang="en-US" altLang="zh-CN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2210" y="742950"/>
            <a:ext cx="8341995" cy="308356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</a:rPr>
              <a:t>复合过去时（le passé composé）</a:t>
            </a:r>
            <a:r>
              <a:rPr lang="zh-CN" altLang="en-US" sz="3600" dirty="0"/>
              <a:t> </a:t>
            </a:r>
            <a:br>
              <a:rPr lang="zh-CN" altLang="en-US" sz="3600" dirty="0"/>
            </a:br>
            <a:r>
              <a:rPr lang="zh-CN" altLang="en-US" sz="3600" dirty="0"/>
              <a:t>1)复合过去时用于表达“在</a:t>
            </a:r>
            <a:r>
              <a:rPr lang="zh-CN" altLang="en-US" sz="3600" dirty="0">
                <a:solidFill>
                  <a:srgbClr val="C00000"/>
                </a:solidFill>
              </a:rPr>
              <a:t>过去</a:t>
            </a:r>
            <a:r>
              <a:rPr lang="zh-CN" altLang="en-US" sz="3600" dirty="0"/>
              <a:t>某个确定时间内</a:t>
            </a:r>
            <a:r>
              <a:rPr lang="zh-CN" altLang="en-US" sz="3600" dirty="0">
                <a:solidFill>
                  <a:srgbClr val="C00000"/>
                </a:solidFill>
              </a:rPr>
              <a:t>已经完成了</a:t>
            </a:r>
            <a:r>
              <a:rPr lang="zh-CN" altLang="en-US" sz="3600" dirty="0"/>
              <a:t>的动作”。</a:t>
            </a:r>
            <a:br>
              <a:rPr lang="zh-CN" altLang="en-US" sz="3600" dirty="0"/>
            </a:br>
            <a:br>
              <a:rPr lang="zh-CN" altLang="en-US" sz="3600" dirty="0"/>
            </a:br>
            <a:r>
              <a:rPr lang="zh-CN" altLang="en-US" dirty="0"/>
              <a:t>                               </a:t>
            </a:r>
            <a:br>
              <a:rPr lang="zh-CN" altLang="en-US" dirty="0"/>
            </a:br>
            <a:r>
              <a:rPr lang="zh-CN" altLang="en-US" dirty="0"/>
              <a:t>                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6060" y="2552065"/>
            <a:ext cx="71653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ym typeface="+mn-ea"/>
              </a:rPr>
              <a:t>Hier, j</a:t>
            </a:r>
            <a:r>
              <a:rPr lang="en-US" altLang="zh-CN" sz="3600" dirty="0">
                <a:sym typeface="+mn-ea"/>
              </a:rPr>
              <a:t>'</a:t>
            </a:r>
            <a:r>
              <a:rPr lang="zh-CN" altLang="en-US" sz="3600" dirty="0">
                <a:sym typeface="+mn-ea"/>
              </a:rPr>
              <a:t>ai fait des courses en ville.   </a:t>
            </a:r>
            <a:br>
              <a:rPr lang="zh-CN" altLang="en-US" sz="3600" dirty="0">
                <a:sym typeface="+mn-ea"/>
              </a:rPr>
            </a:br>
            <a:r>
              <a:rPr lang="zh-CN" altLang="en-US" sz="3600" dirty="0">
                <a:sym typeface="+mn-ea"/>
              </a:rPr>
              <a:t>（昨天，我在城里买了些东西。）  </a:t>
            </a:r>
            <a:br>
              <a:rPr lang="zh-CN" altLang="en-US" sz="3600" dirty="0">
                <a:sym typeface="+mn-ea"/>
              </a:rPr>
            </a:br>
            <a:r>
              <a:rPr lang="zh-CN" altLang="en-US" sz="3600" dirty="0">
                <a:sym typeface="+mn-ea"/>
              </a:rPr>
              <a:t>                                                     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41120" y="4175125"/>
            <a:ext cx="86848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0050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0">
                <a:solidFill>
                  <a:srgbClr val="000000"/>
                </a:solidFill>
                <a:latin typeface="Webdings" panose="05030102010509060703" charset="0"/>
                <a:cs typeface="Webdings" panose="05030102010509060703" charset="0"/>
              </a:rPr>
              <a:t>r</a:t>
            </a:r>
            <a:r>
              <a:rPr lang="en-US" altLang="zh-CN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                       </a:t>
            </a:r>
            <a:endParaRPr lang="en-US" altLang="zh-CN" sz="3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PRÉSENT</a:t>
            </a:r>
            <a:r>
              <a:rPr lang="en-US" altLang="zh-CN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en-US" sz="360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638300" y="4829810"/>
            <a:ext cx="56515" cy="4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018665" y="4519930"/>
            <a:ext cx="780161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流程图: 汇总连接 6"/>
          <p:cNvSpPr/>
          <p:nvPr/>
        </p:nvSpPr>
        <p:spPr>
          <a:xfrm>
            <a:off x="5609590" y="4491990"/>
            <a:ext cx="196850" cy="22479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09825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复合过去时由两部分构成：</a:t>
            </a:r>
            <a:br>
              <a:rPr lang="zh-CN" altLang="en-US" sz="4000" dirty="0"/>
            </a:br>
            <a:r>
              <a:rPr lang="zh-CN" altLang="en-US" sz="4000" dirty="0">
                <a:solidFill>
                  <a:schemeClr val="accent5"/>
                </a:solidFill>
              </a:rPr>
              <a:t>【助动词 </a:t>
            </a:r>
            <a:r>
              <a:rPr lang="zh-CN" altLang="en-US" sz="4000" dirty="0">
                <a:solidFill>
                  <a:srgbClr val="C00000"/>
                </a:solidFill>
              </a:rPr>
              <a:t>avoir</a:t>
            </a:r>
            <a:r>
              <a:rPr lang="zh-CN" altLang="en-US" sz="4000" dirty="0">
                <a:solidFill>
                  <a:schemeClr val="accent5"/>
                </a:solidFill>
              </a:rPr>
              <a:t> 或 </a:t>
            </a:r>
            <a:r>
              <a:rPr lang="zh-CN" altLang="en-US" sz="4000" dirty="0">
                <a:solidFill>
                  <a:srgbClr val="C00000"/>
                </a:solidFill>
              </a:rPr>
              <a:t>être（变位）</a:t>
            </a:r>
            <a:r>
              <a:rPr lang="zh-CN" altLang="en-US" sz="4000" dirty="0">
                <a:solidFill>
                  <a:schemeClr val="accent5"/>
                </a:solidFill>
              </a:rPr>
              <a:t>+ 相关动词的</a:t>
            </a:r>
            <a:r>
              <a:rPr lang="zh-CN" altLang="en-US" sz="4000" dirty="0">
                <a:solidFill>
                  <a:srgbClr val="C00000"/>
                </a:solidFill>
              </a:rPr>
              <a:t>过去分词</a:t>
            </a:r>
            <a:r>
              <a:rPr lang="zh-CN" altLang="en-US" sz="4000" dirty="0">
                <a:solidFill>
                  <a:schemeClr val="accent5"/>
                </a:solidFill>
              </a:rPr>
              <a:t>】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54680"/>
            <a:ext cx="10683875" cy="27552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Hier soir, je suis allé(e) au cinéma.  我昨晚去看了电影。</a:t>
            </a:r>
            <a:endParaRPr lang="zh-CN" altLang="en-US" sz="3600" dirty="0"/>
          </a:p>
          <a:p>
            <a:pPr marL="0" indent="0">
              <a:buNone/>
            </a:pPr>
            <a:r>
              <a:rPr lang="zh-CN" altLang="en-US" sz="3600" dirty="0"/>
              <a:t>Avant-hier, elle a fait du </a:t>
            </a:r>
            <a:r>
              <a:rPr lang="en-US" altLang="zh-CN" sz="3600" dirty="0"/>
              <a:t>sport</a:t>
            </a:r>
            <a:r>
              <a:rPr lang="zh-CN" altLang="en-US" sz="3600" dirty="0"/>
              <a:t>.   前天，她做了运动。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过去分词（</a:t>
            </a:r>
            <a:r>
              <a:rPr lang="en-US" altLang="zh-CN" b="1" dirty="0">
                <a:solidFill>
                  <a:srgbClr val="C00000"/>
                </a:solidFill>
              </a:rPr>
              <a:t>le </a:t>
            </a:r>
            <a:r>
              <a:rPr lang="en-US" altLang="zh-CN" b="1" dirty="0" err="1">
                <a:solidFill>
                  <a:srgbClr val="C00000"/>
                </a:solidFill>
              </a:rPr>
              <a:t>participe</a:t>
            </a:r>
            <a:r>
              <a:rPr lang="en-US" altLang="zh-CN" b="1" dirty="0">
                <a:solidFill>
                  <a:srgbClr val="C00000"/>
                </a:solidFill>
              </a:rPr>
              <a:t> pass</a:t>
            </a:r>
            <a:r>
              <a:rPr lang="en-US" altLang="zh-CN" b="1" dirty="0">
                <a:solidFill>
                  <a:srgbClr val="C00000"/>
                </a:solidFill>
                <a:latin typeface="Modern No. 20" panose="02070704070505020303" charset="0"/>
              </a:rPr>
              <a:t>é)</a:t>
            </a:r>
            <a:endParaRPr lang="en-US" altLang="zh-CN" b="1" dirty="0">
              <a:solidFill>
                <a:srgbClr val="C00000"/>
              </a:solidFill>
              <a:latin typeface="Modern No. 20" panose="02070704070505020303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5870" cy="34366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过去分词是从动词不定式变化而来的一种动词形式，它可以与助动词（</a:t>
            </a:r>
            <a:r>
              <a:rPr lang="en-US" altLang="zh-CN" sz="3200" b="1" dirty="0" err="1">
                <a:solidFill>
                  <a:schemeClr val="accent5">
                    <a:lumMod val="75000"/>
                  </a:schemeClr>
                </a:solidFill>
              </a:rPr>
              <a:t>avoir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CN" sz="3200" b="1" dirty="0" err="1">
                <a:solidFill>
                  <a:schemeClr val="accent5">
                    <a:lumMod val="75000"/>
                  </a:schemeClr>
                </a:solidFill>
                <a:latin typeface="Modern No. 20" panose="02070704070505020303" charset="0"/>
              </a:rPr>
              <a:t>être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）结合在一起，构成法语的复合时态。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第一组动词 ：词根加</a:t>
            </a:r>
            <a:r>
              <a:rPr lang="zh-CN" altLang="en-US" sz="3200" b="1" dirty="0">
                <a:solidFill>
                  <a:schemeClr val="tx1"/>
                </a:solidFill>
                <a:latin typeface="Modern No. 20" panose="02070704070505020303" charset="0"/>
              </a:rPr>
              <a:t>é      </a:t>
            </a:r>
            <a:endParaRPr lang="zh-CN" altLang="en-US" sz="3200" b="1" dirty="0">
              <a:solidFill>
                <a:schemeClr val="tx1"/>
              </a:solidFill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Modern No. 20" panose="02070704070505020303" charset="0"/>
              </a:rPr>
              <a:t>            </a:t>
            </a:r>
            <a:r>
              <a:rPr lang="en-US" altLang="zh-CN" sz="3200" b="1" dirty="0" err="1">
                <a:solidFill>
                  <a:schemeClr val="tx1"/>
                </a:solidFill>
                <a:latin typeface="Modern No. 20" panose="02070704070505020303" charset="0"/>
              </a:rPr>
              <a:t>parler</a:t>
            </a:r>
            <a:r>
              <a:rPr lang="en-US" altLang="zh-CN" sz="3200" b="1" dirty="0">
                <a:solidFill>
                  <a:schemeClr val="tx1"/>
                </a:solidFill>
                <a:latin typeface="Modern No. 20" panose="02070704070505020303" charset="0"/>
              </a:rPr>
              <a:t>                </a:t>
            </a:r>
            <a:r>
              <a:rPr lang="en-US" altLang="zh-CN" sz="3200" b="1" dirty="0" err="1">
                <a:solidFill>
                  <a:schemeClr val="tx1"/>
                </a:solidFill>
                <a:latin typeface="Modern No. 20" panose="02070704070505020303" charset="0"/>
              </a:rPr>
              <a:t>parlé</a:t>
            </a:r>
            <a:endParaRPr lang="en-US" altLang="zh-CN" sz="3200" b="1" dirty="0">
              <a:solidFill>
                <a:schemeClr val="tx1"/>
              </a:solidFill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Modern No. 20" panose="02070704070505020303" charset="0"/>
              </a:rPr>
              <a:t>            </a:t>
            </a:r>
            <a:r>
              <a:rPr lang="en-US" altLang="zh-CN" sz="3200" b="1" dirty="0" err="1">
                <a:solidFill>
                  <a:schemeClr val="tx1"/>
                </a:solidFill>
                <a:latin typeface="Modern No. 20" panose="02070704070505020303" charset="0"/>
              </a:rPr>
              <a:t>habiter</a:t>
            </a:r>
            <a:r>
              <a:rPr lang="en-US" altLang="zh-CN" sz="3200" b="1" dirty="0">
                <a:solidFill>
                  <a:schemeClr val="tx1"/>
                </a:solidFill>
                <a:latin typeface="Modern No. 20" panose="02070704070505020303" charset="0"/>
              </a:rPr>
              <a:t>              </a:t>
            </a:r>
            <a:r>
              <a:rPr lang="en-US" altLang="zh-CN" sz="3200" b="1" dirty="0" err="1">
                <a:solidFill>
                  <a:schemeClr val="tx1"/>
                </a:solidFill>
                <a:latin typeface="Modern No. 20" panose="02070704070505020303" charset="0"/>
              </a:rPr>
              <a:t>habité</a:t>
            </a:r>
            <a:endParaRPr lang="en-US" altLang="zh-CN" sz="3200" b="1" dirty="0">
              <a:solidFill>
                <a:schemeClr val="tx1"/>
              </a:solidFill>
              <a:latin typeface="Modern No. 20" panose="02070704070505020303" charset="0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chemeClr val="tx1"/>
              </a:solidFill>
              <a:latin typeface="Modern No. 20" panose="02070704070505020303" charset="0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chemeClr val="tx1"/>
              </a:solidFill>
              <a:latin typeface="Modern No. 20" panose="02070704070505020303" charset="0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chemeClr val="tx1"/>
              </a:solidFill>
              <a:latin typeface="Modern No. 20" panose="02070704070505020303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518535" y="4069080"/>
            <a:ext cx="106997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589020" y="4674870"/>
            <a:ext cx="1042035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/>
        </p:nvSpPr>
        <p:spPr>
          <a:xfrm>
            <a:off x="838200" y="5040630"/>
            <a:ext cx="10683875" cy="126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600" dirty="0"/>
          </a:p>
          <a:p>
            <a:pPr marL="0" indent="0">
              <a:buNone/>
            </a:pPr>
            <a:r>
              <a:rPr lang="zh-CN" altLang="en-US" sz="3200" b="1" dirty="0"/>
              <a:t>练习：写出</a:t>
            </a:r>
            <a:r>
              <a:rPr lang="en-US" altLang="zh-CN" sz="3200" b="1" dirty="0"/>
              <a:t>chanter, </a:t>
            </a:r>
            <a:r>
              <a:rPr lang="en-US" altLang="zh-CN" sz="3200" b="1" dirty="0" err="1"/>
              <a:t>acheter</a:t>
            </a:r>
            <a:r>
              <a:rPr lang="en-US" altLang="zh-CN" sz="3200" b="1" dirty="0"/>
              <a:t>, aimer, </a:t>
            </a:r>
            <a:r>
              <a:rPr lang="en-US" altLang="zh-CN" sz="3200" b="1" dirty="0" err="1"/>
              <a:t>nager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r</a:t>
            </a:r>
            <a:r>
              <a:rPr lang="en-US" altLang="zh-CN" sz="3200" b="1" dirty="0" err="1">
                <a:latin typeface="Modern No. 20" panose="02070704070505020303" charset="0"/>
              </a:rPr>
              <a:t>êver</a:t>
            </a:r>
            <a:r>
              <a:rPr lang="zh-CN" altLang="en-US" sz="3200" b="1" dirty="0">
                <a:latin typeface="Modern No. 20" panose="02070704070505020303" charset="0"/>
              </a:rPr>
              <a:t>的过去分词</a:t>
            </a:r>
            <a:endParaRPr lang="zh-CN" altLang="en-US" sz="3200" b="1" dirty="0">
              <a:latin typeface="Modern No. 20" panose="02070704070505020303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rgbClr val="C00000"/>
                </a:solidFill>
              </a:rPr>
              <a:t>以</a:t>
            </a:r>
            <a:r>
              <a:rPr lang="en-US" altLang="zh-CN" sz="3600" b="1">
                <a:solidFill>
                  <a:srgbClr val="C00000"/>
                </a:solidFill>
              </a:rPr>
              <a:t>avoir</a:t>
            </a:r>
            <a:r>
              <a:rPr lang="zh-CN" altLang="en-US" sz="3600" b="1">
                <a:solidFill>
                  <a:srgbClr val="C00000"/>
                </a:solidFill>
              </a:rPr>
              <a:t>为助动词的复合过去时</a:t>
            </a:r>
            <a:br>
              <a:rPr lang="zh-CN" altLang="en-US" sz="3600" b="1">
                <a:solidFill>
                  <a:srgbClr val="C00000"/>
                </a:solidFill>
              </a:rPr>
            </a:br>
            <a:r>
              <a:rPr lang="zh-CN" altLang="en-US" sz="3600" b="1">
                <a:solidFill>
                  <a:srgbClr val="C00000"/>
                </a:solidFill>
              </a:rPr>
              <a:t> </a:t>
            </a:r>
            <a:r>
              <a:rPr lang="en-US" altLang="zh-CN" sz="3600" b="1">
                <a:solidFill>
                  <a:srgbClr val="0070C0"/>
                </a:solidFill>
              </a:rPr>
              <a:t>avoir</a:t>
            </a:r>
            <a:r>
              <a:rPr lang="zh-CN" altLang="en-US" sz="3600" b="1">
                <a:solidFill>
                  <a:srgbClr val="0070C0"/>
                </a:solidFill>
              </a:rPr>
              <a:t>直陈式现在时</a:t>
            </a:r>
            <a:r>
              <a:rPr lang="en-US" altLang="zh-CN" sz="3600" b="1">
                <a:solidFill>
                  <a:srgbClr val="0070C0"/>
                </a:solidFill>
              </a:rPr>
              <a:t>+ </a:t>
            </a:r>
            <a:r>
              <a:rPr lang="zh-CN" altLang="en-US" sz="3600" b="1">
                <a:solidFill>
                  <a:srgbClr val="0070C0"/>
                </a:solidFill>
              </a:rPr>
              <a:t>过去分词</a:t>
            </a:r>
            <a:endParaRPr lang="zh-CN" altLang="en-US" sz="3600" b="1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413760" y="2008505"/>
          <a:ext cx="79400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65"/>
                <a:gridCol w="3134360"/>
                <a:gridCol w="363791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肯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j'ai 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nous avons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</a:rPr>
                        <a:t>定</a:t>
                      </a: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tu as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vous avez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</a:rPr>
                        <a:t>式</a:t>
                      </a: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il a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ils ont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/>
                        <a:t>否</a:t>
                      </a:r>
                      <a:endParaRPr lang="zh-CN" altLang="en-US" sz="24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 dirty="0">
                          <a:solidFill>
                            <a:schemeClr val="accent5"/>
                          </a:solidFill>
                        </a:rPr>
                        <a:t>je </a:t>
                      </a:r>
                      <a:r>
                        <a:rPr lang="en-US" altLang="zh-CN" sz="2400" b="1" dirty="0" err="1">
                          <a:solidFill>
                            <a:srgbClr val="FF0000"/>
                          </a:solidFill>
                        </a:rPr>
                        <a:t>n'</a:t>
                      </a:r>
                      <a:r>
                        <a:rPr lang="en-US" altLang="zh-CN" sz="2400" b="1" dirty="0" err="1">
                          <a:solidFill>
                            <a:schemeClr val="accent5"/>
                          </a:solidFill>
                        </a:rPr>
                        <a:t>ai</a:t>
                      </a:r>
                      <a:r>
                        <a:rPr lang="en-US" altLang="zh-CN" sz="2400" b="1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pas</a:t>
                      </a:r>
                      <a:r>
                        <a:rPr lang="en-US" altLang="zh-CN" sz="2400" b="1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zh-CN" sz="2400" b="1" dirty="0" err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 dirty="0" err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 dirty="0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nous n'avons pas 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/>
                        <a:t>定</a:t>
                      </a:r>
                      <a:endParaRPr lang="zh-CN" altLang="en-US" sz="24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 dirty="0" err="1">
                          <a:solidFill>
                            <a:schemeClr val="accent5"/>
                          </a:solidFill>
                          <a:sym typeface="+mn-ea"/>
                        </a:rPr>
                        <a:t>tu</a:t>
                      </a:r>
                      <a:r>
                        <a:rPr lang="en-US" altLang="zh-CN" sz="2400" b="1" dirty="0">
                          <a:solidFill>
                            <a:schemeClr val="accent5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2400" b="1" dirty="0" err="1">
                          <a:solidFill>
                            <a:schemeClr val="accent5"/>
                          </a:solidFill>
                          <a:sym typeface="+mn-ea"/>
                        </a:rPr>
                        <a:t>n'as</a:t>
                      </a:r>
                      <a:r>
                        <a:rPr lang="en-US" altLang="zh-CN" sz="2400" b="1" dirty="0">
                          <a:solidFill>
                            <a:schemeClr val="accent5"/>
                          </a:solidFill>
                          <a:sym typeface="+mn-ea"/>
                        </a:rPr>
                        <a:t> pas </a:t>
                      </a:r>
                      <a:r>
                        <a:rPr lang="en-US" altLang="zh-CN" sz="2400" b="1" dirty="0" err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 dirty="0" err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 dirty="0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vous n'avez pas 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/>
                        <a:t>式</a:t>
                      </a:r>
                      <a:endParaRPr lang="zh-CN" altLang="en-US" sz="24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il n'a  pas 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ils n'ont pas 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/>
                        <a:t>疑</a:t>
                      </a:r>
                      <a:endParaRPr lang="zh-CN" altLang="en-US" sz="2400" b="1"/>
                    </a:p>
                  </a:txBody>
                  <a:tcPr>
                    <a:solidFill>
                      <a:srgbClr val="EBED1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ai-je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 ?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avons-nous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 ?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/>
                        <a:t>问</a:t>
                      </a:r>
                      <a:endParaRPr lang="zh-CN" altLang="en-US" sz="2400" b="1"/>
                    </a:p>
                  </a:txBody>
                  <a:tcPr>
                    <a:solidFill>
                      <a:srgbClr val="EBED1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as-tu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 ?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avez-vous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 ?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/>
                        <a:t>式</a:t>
                      </a:r>
                      <a:endParaRPr lang="zh-CN" altLang="en-US" sz="2400" b="1"/>
                    </a:p>
                  </a:txBody>
                  <a:tcPr>
                    <a:solidFill>
                      <a:srgbClr val="EBED1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a-t-il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 ?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accent5"/>
                          </a:solidFill>
                        </a:rPr>
                        <a:t>ont-ils 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sym typeface="+mn-ea"/>
                        </a:rPr>
                        <a:t>parl</a:t>
                      </a:r>
                      <a:r>
                        <a:rPr lang="en-US" altLang="zh-CN" sz="2400" b="1">
                          <a:solidFill>
                            <a:schemeClr val="accent5"/>
                          </a:solidFill>
                          <a:latin typeface="Modern No. 20" panose="02070704070505020303" charset="0"/>
                          <a:sym typeface="+mn-ea"/>
                        </a:rPr>
                        <a:t>é ?</a:t>
                      </a:r>
                      <a:endParaRPr lang="en-US" altLang="zh-CN" sz="2400" b="1">
                        <a:solidFill>
                          <a:schemeClr val="accent5"/>
                        </a:solidFill>
                        <a:latin typeface="Modern No. 20" panose="02070704070505020303" charset="0"/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838200" y="3154680"/>
            <a:ext cx="2195830" cy="275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6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05840" y="3154680"/>
            <a:ext cx="2028190" cy="223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b="1">
                <a:solidFill>
                  <a:srgbClr val="C00000"/>
                </a:solidFill>
                <a:effectLst/>
              </a:rPr>
              <a:t>parler</a:t>
            </a:r>
            <a:endParaRPr lang="en-US" altLang="zh-CN" sz="4400" b="1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C00000"/>
                </a:solidFill>
              </a:rPr>
              <a:t>***</a:t>
            </a:r>
            <a:r>
              <a:rPr lang="zh-CN" altLang="en-US" sz="4000" b="1">
                <a:solidFill>
                  <a:srgbClr val="C00000"/>
                </a:solidFill>
              </a:rPr>
              <a:t>第三组动词变化不规则，需逐个记忆</a:t>
            </a:r>
            <a:endParaRPr lang="zh-CN" altLang="en-US" sz="4000" b="1">
              <a:solidFill>
                <a:srgbClr val="C0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459865"/>
          <a:ext cx="105156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50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动词不定时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过去分词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动词不定式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过去分词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Palatino Linotype" panose="02040502050505030304" charset="0"/>
                        </a:rPr>
                        <a:t> aller</a:t>
                      </a:r>
                      <a:endParaRPr lang="en-US" altLang="zh-CN" sz="2400" b="1">
                        <a:latin typeface="Palatino Linotype" panose="0204050205050503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allé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Palatino Linotype" panose="02040502050505030304" charset="0"/>
                        </a:rPr>
                        <a:t>faire</a:t>
                      </a:r>
                      <a:endParaRPr lang="en-US" altLang="zh-CN" sz="2400" b="1">
                        <a:latin typeface="Palatino Linotype" panose="0204050205050503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fait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mettre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mis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sortir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sorti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prendre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pris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partir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parti</a:t>
                      </a:r>
                      <a:endParaRPr lang="en-US" altLang="zh-CN" sz="2400" b="1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apprendre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appris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écrire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é</a:t>
                      </a: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crit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  <a:sym typeface="+mn-ea"/>
                        </a:rPr>
                        <a:t>comprendre</a:t>
                      </a:r>
                      <a:endParaRPr lang="en-US" altLang="zh-CN" sz="2400" b="1" dirty="0">
                        <a:latin typeface="Palatino Linotype" panose="020405020505050303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compris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>
                          <a:latin typeface="Palatino Linotype" panose="02040502050505030304" charset="0"/>
                        </a:rPr>
                        <a:t>dire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dit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>
                          <a:latin typeface="Palatino Linotype" panose="02040502050505030304" charset="0"/>
                        </a:rPr>
                        <a:t>devoir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dû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Palatino Linotype" panose="02040502050505030304" charset="0"/>
                        </a:rPr>
                        <a:t>lire</a:t>
                      </a:r>
                      <a:endParaRPr lang="en-US" altLang="zh-CN" sz="2400" b="1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lu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venir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venu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>
                          <a:latin typeface="Palatino Linotype" panose="02040502050505030304" charset="0"/>
                        </a:rPr>
                        <a:t>savoir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su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attendre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attendu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voir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vu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avoir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eu</a:t>
                      </a:r>
                      <a:r>
                        <a:rPr lang="en-US" altLang="zh-CN" sz="2400" b="1" dirty="0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 [y]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pouvoir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pu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latin typeface="Palatino Linotype" panose="02040502050505030304" charset="0"/>
                        </a:rPr>
                        <a:t>être</a:t>
                      </a:r>
                      <a:endParaRPr lang="en-US" altLang="zh-CN" sz="2400" b="1" dirty="0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été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Palatino Linotype" panose="02040502050505030304" charset="0"/>
                        </a:rPr>
                        <a:t>vouloir</a:t>
                      </a:r>
                      <a:endParaRPr lang="en-US" altLang="zh-CN" sz="2400" b="1"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dirty="0" err="1">
                          <a:solidFill>
                            <a:srgbClr val="660033"/>
                          </a:solidFill>
                          <a:latin typeface="Palatino Linotype" panose="02040502050505030304" charset="0"/>
                        </a:rPr>
                        <a:t>voulu</a:t>
                      </a:r>
                      <a:endParaRPr lang="en-US" altLang="zh-CN" sz="2400" b="1" dirty="0">
                        <a:solidFill>
                          <a:srgbClr val="660033"/>
                        </a:solidFill>
                        <a:latin typeface="Palatino Linotype" panose="0204050205050503030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577" y="660961"/>
            <a:ext cx="2554357" cy="907083"/>
          </a:xfrm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174" y="1865382"/>
            <a:ext cx="2792896" cy="6525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err="1" smtClean="0"/>
              <a:t>sortir</a:t>
            </a:r>
            <a:r>
              <a:rPr lang="en-US" altLang="zh-CN" sz="3600" dirty="0" smtClean="0"/>
              <a:t>?</a:t>
            </a:r>
            <a:endParaRPr lang="zh-CN" altLang="en-US" sz="3600" dirty="0"/>
          </a:p>
        </p:txBody>
      </p:sp>
      <p:sp>
        <p:nvSpPr>
          <p:cNvPr id="4" name="标题 1"/>
          <p:cNvSpPr txBox="1"/>
          <p:nvPr/>
        </p:nvSpPr>
        <p:spPr>
          <a:xfrm>
            <a:off x="1149625" y="4890743"/>
            <a:ext cx="3276600" cy="90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apprendre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7437783" y="1266274"/>
            <a:ext cx="2554357" cy="90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ire?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363817" y="928343"/>
            <a:ext cx="2554357" cy="90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998304" y="3028813"/>
            <a:ext cx="2554357" cy="90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mettre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7073347" y="3515277"/>
            <a:ext cx="3660913" cy="65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err="1" smtClean="0"/>
              <a:t>c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omprendre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build="allAtOnce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演示</Application>
  <PresentationFormat>宽屏</PresentationFormat>
  <Paragraphs>257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华文琥珀</vt:lpstr>
      <vt:lpstr>新宋体</vt:lpstr>
      <vt:lpstr>Segoe UI</vt:lpstr>
      <vt:lpstr>Webdings</vt:lpstr>
      <vt:lpstr>Modern No. 20</vt:lpstr>
      <vt:lpstr>Calibri Light</vt:lpstr>
      <vt:lpstr>Calibri</vt:lpstr>
      <vt:lpstr>微软雅黑</vt:lpstr>
      <vt:lpstr>Arial Unicode MS</vt:lpstr>
      <vt:lpstr>Palatino Linotype</vt:lpstr>
      <vt:lpstr>Calibri</vt:lpstr>
      <vt:lpstr>Times New Roman</vt:lpstr>
      <vt:lpstr>Office 主题</vt:lpstr>
      <vt:lpstr>saison A1</vt:lpstr>
      <vt:lpstr>1. 频率副词（les adverbes de fréquence）  副词可用来修饰动词，说明其方式、方法、程度或频率等。频率副词用来阐明动作发生的频率或次数。</vt:lpstr>
      <vt:lpstr>PowerPoint 演示文稿</vt:lpstr>
      <vt:lpstr>复合过去时（le passé composé）  1)复合过去时用于表达“在过去某个确定时间内已经完成了的动作”。                                                                 </vt:lpstr>
      <vt:lpstr>复合过去时由两部分构成： 【助动词 avoir 或 être（变位）+ 相关动词的过去分词】</vt:lpstr>
      <vt:lpstr>过去分词（le participe passé)</vt:lpstr>
      <vt:lpstr>以avoir为助动词的复合过去时  avoir直陈式现在时+ 过去分词</vt:lpstr>
      <vt:lpstr>***第三组动词变化不规则，需逐个记忆</vt:lpstr>
      <vt:lpstr>partir?</vt:lpstr>
      <vt:lpstr>attendre?</vt:lpstr>
      <vt:lpstr>指示形容词（les adjectifs démonstratifs）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46</cp:revision>
  <dcterms:created xsi:type="dcterms:W3CDTF">2017-11-10T06:32:00Z</dcterms:created>
  <dcterms:modified xsi:type="dcterms:W3CDTF">2018-05-23T05:49:23Z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