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61" r:id="rId6"/>
    <p:sldId id="263" r:id="rId7"/>
    <p:sldId id="262" r:id="rId8"/>
    <p:sldId id="265" r:id="rId9"/>
    <p:sldId id="266" r:id="rId10"/>
    <p:sldId id="269" r:id="rId11"/>
    <p:sldId id="271" r:id="rId12"/>
    <p:sldId id="267" r:id="rId13"/>
    <p:sldId id="270" r:id="rId14"/>
    <p:sldId id="268" r:id="rId15"/>
    <p:sldId id="25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216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278"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686888A-DA34-40E9-BB61-135F290E672A}" type="datetimeFigureOut">
              <a:rPr lang="zh-CN" altLang="en-US" smtClean="0"/>
              <a:pPr/>
              <a:t>2016-10-26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479347-D5D3-4369-AC85-974FCA0BCD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6888A-DA34-40E9-BB61-135F290E672A}" type="datetimeFigureOut">
              <a:rPr lang="zh-CN" altLang="en-US" smtClean="0"/>
              <a:pPr/>
              <a:t>2016-10-26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79347-D5D3-4369-AC85-974FCA0BCD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slide" Target="slide10.xml"/><Relationship Id="rId4" Type="http://schemas.openxmlformats.org/officeDocument/2006/relationships/slide" Target="slide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sp>
        <p:nvSpPr>
          <p:cNvPr id="11" name="圆角矩形 10">
            <a:hlinkClick r:id="rId2" action="ppaction://hlinksldjump"/>
          </p:cNvPr>
          <p:cNvSpPr/>
          <p:nvPr/>
        </p:nvSpPr>
        <p:spPr>
          <a:xfrm>
            <a:off x="642910" y="1428736"/>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r>
              <a:rPr lang="en-US" altLang="zh-CN" sz="2800" b="1" spc="-60" dirty="0" smtClean="0"/>
              <a:t>1 Complete the sentences with the words in brackets </a:t>
            </a:r>
          </a:p>
        </p:txBody>
      </p:sp>
      <p:sp>
        <p:nvSpPr>
          <p:cNvPr id="19" name="圆角矩形 18">
            <a:hlinkClick r:id="rId3" action="ppaction://hlinksldjump"/>
          </p:cNvPr>
          <p:cNvSpPr/>
          <p:nvPr/>
        </p:nvSpPr>
        <p:spPr>
          <a:xfrm>
            <a:off x="642910" y="2393149"/>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2 Rewrite the sentences using </a:t>
            </a:r>
            <a:r>
              <a:rPr lang="en-US" altLang="zh-CN" sz="2800" b="1" i="1" dirty="0" smtClean="0"/>
              <a:t>mean</a:t>
            </a:r>
            <a:endParaRPr lang="en-US" altLang="zh-CN" sz="2800" b="1" dirty="0">
              <a:solidFill>
                <a:srgbClr val="000000"/>
              </a:solidFill>
            </a:endParaRPr>
          </a:p>
        </p:txBody>
      </p:sp>
      <p:sp>
        <p:nvSpPr>
          <p:cNvPr id="20" name="圆角矩形 19">
            <a:hlinkClick r:id="rId4" action="ppaction://hlinksldjump"/>
          </p:cNvPr>
          <p:cNvSpPr/>
          <p:nvPr/>
        </p:nvSpPr>
        <p:spPr>
          <a:xfrm>
            <a:off x="642911" y="3357563"/>
            <a:ext cx="7715303" cy="500065"/>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spc="-50" dirty="0" smtClean="0"/>
              <a:t>3 Complete the sentences with suitable expressions</a:t>
            </a:r>
            <a:endParaRPr lang="en-US" altLang="zh-CN" sz="2800" b="1" spc="-50" dirty="0">
              <a:solidFill>
                <a:srgbClr val="000000"/>
              </a:solidFill>
            </a:endParaRPr>
          </a:p>
        </p:txBody>
      </p:sp>
      <p:sp>
        <p:nvSpPr>
          <p:cNvPr id="21" name="圆角矩形 20">
            <a:hlinkClick r:id="rId5" action="ppaction://hlinksldjump"/>
          </p:cNvPr>
          <p:cNvSpPr/>
          <p:nvPr/>
        </p:nvSpPr>
        <p:spPr>
          <a:xfrm>
            <a:off x="642910" y="4321975"/>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4 Translate the paragraph into Chinese</a:t>
            </a:r>
            <a:endParaRPr lang="en-US" altLang="zh-CN" sz="2800" b="1" dirty="0">
              <a:solidFill>
                <a:srgbClr val="000000"/>
              </a:solidFill>
            </a:endParaRPr>
          </a:p>
        </p:txBody>
      </p:sp>
      <p:sp>
        <p:nvSpPr>
          <p:cNvPr id="24" name="圆角矩形 23">
            <a:hlinkClick r:id="rId6" action="ppaction://hlinksldjump"/>
          </p:cNvPr>
          <p:cNvSpPr/>
          <p:nvPr/>
        </p:nvSpPr>
        <p:spPr>
          <a:xfrm>
            <a:off x="642910" y="5286388"/>
            <a:ext cx="7775575" cy="503237"/>
          </a:xfrm>
          <a:prstGeom prst="roundRect">
            <a:avLst/>
          </a:prstGeom>
          <a:ln>
            <a:solidFill>
              <a:srgbClr val="CD2163"/>
            </a:solidFill>
          </a:ln>
        </p:spPr>
        <p:style>
          <a:lnRef idx="2">
            <a:schemeClr val="accent6"/>
          </a:lnRef>
          <a:fillRef idx="1">
            <a:schemeClr val="lt1"/>
          </a:fillRef>
          <a:effectRef idx="0">
            <a:schemeClr val="accent6"/>
          </a:effectRef>
          <a:fontRef idx="minor">
            <a:schemeClr val="dk1"/>
          </a:fontRef>
        </p:style>
        <p:txBody>
          <a:bodyPr anchor="ctr"/>
          <a:lstStyle/>
          <a:p>
            <a:pPr>
              <a:defRPr/>
            </a:pPr>
            <a:r>
              <a:rPr lang="en-US" altLang="zh-CN" sz="2800" b="1" dirty="0" smtClean="0"/>
              <a:t>5 Translate the paragraph into English</a:t>
            </a:r>
            <a:endParaRPr lang="en-US" altLang="zh-CN" sz="28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935063"/>
            <a:ext cx="8715436" cy="4708515"/>
          </a:xfrm>
        </p:spPr>
        <p:txBody>
          <a:bodyPr>
            <a:noAutofit/>
          </a:bodyPr>
          <a:lstStyle/>
          <a:p>
            <a:pPr>
              <a:lnSpc>
                <a:spcPct val="85000"/>
              </a:lnSpc>
              <a:spcBef>
                <a:spcPts val="0"/>
              </a:spcBef>
              <a:buNone/>
              <a:defRPr/>
            </a:pPr>
            <a:r>
              <a:rPr lang="en-US" altLang="zh-CN" sz="2800" b="1" spc="-150" dirty="0" smtClean="0">
                <a:solidFill>
                  <a:schemeClr val="accent3">
                    <a:lumMod val="50000"/>
                  </a:schemeClr>
                </a:solidFill>
              </a:rPr>
              <a:t>Translation</a:t>
            </a:r>
          </a:p>
          <a:p>
            <a:pPr>
              <a:lnSpc>
                <a:spcPct val="50000"/>
              </a:lnSpc>
              <a:spcBef>
                <a:spcPts val="0"/>
              </a:spcBef>
              <a:buNone/>
              <a:defRPr/>
            </a:pPr>
            <a:endParaRPr lang="en-US" altLang="zh-CN" sz="2800" b="1" spc="-150" dirty="0" smtClean="0"/>
          </a:p>
          <a:p>
            <a:pPr>
              <a:lnSpc>
                <a:spcPct val="85000"/>
              </a:lnSpc>
              <a:spcBef>
                <a:spcPts val="0"/>
              </a:spcBef>
              <a:buNone/>
              <a:defRPr/>
            </a:pPr>
            <a:r>
              <a:rPr lang="en-US" altLang="zh-CN" sz="2800" b="1" dirty="0" smtClean="0"/>
              <a:t>4 Translate the paragraph into Chinese.</a:t>
            </a:r>
          </a:p>
          <a:p>
            <a:pPr>
              <a:lnSpc>
                <a:spcPct val="30000"/>
              </a:lnSpc>
              <a:spcBef>
                <a:spcPts val="0"/>
              </a:spcBef>
              <a:buNone/>
              <a:defRPr/>
            </a:pPr>
            <a:endParaRPr lang="en-US" altLang="zh-CN" sz="2800" b="1" spc="-150" dirty="0" smtClean="0"/>
          </a:p>
          <a:p>
            <a:pPr marL="0" indent="0" algn="just">
              <a:spcBef>
                <a:spcPts val="0"/>
              </a:spcBef>
              <a:buNone/>
              <a:defRPr/>
            </a:pPr>
            <a:r>
              <a:rPr lang="en-US" altLang="zh-CN" sz="2800" dirty="0" smtClean="0"/>
              <a:t>The sport of basketball was created by a physical education teacher named James Naismith, who in the winter of 1891 was given the task of creating a game that would keep track athletes in shape without risking them getting hurt a lot. Basketball quickly became popular on college campuses. When the professional league was established in the 1940s, the National Basketball Association (NBA) drafted players who had graduated from college.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 y="1006501"/>
            <a:ext cx="8858312" cy="4065573"/>
          </a:xfrm>
        </p:spPr>
        <p:txBody>
          <a:bodyPr>
            <a:noAutofit/>
          </a:bodyPr>
          <a:lstStyle/>
          <a:p>
            <a:pPr algn="just">
              <a:buNone/>
            </a:pPr>
            <a:r>
              <a:rPr lang="en-US" altLang="zh-CN" sz="2800" dirty="0" smtClean="0"/>
              <a:t>    This was a mutually beneficial relationship for the NBA and colleges — the colleges held onto players who would otherwise go professional, and the NBA did not have to fund a minor league. The pervasiveness of college basketball throughout the nation and the NCAA’ s (</a:t>
            </a:r>
            <a:r>
              <a:rPr lang="zh-CN" altLang="en-US" sz="2400" dirty="0" smtClean="0"/>
              <a:t>美国大学体育协会</a:t>
            </a:r>
            <a:r>
              <a:rPr lang="en-US" altLang="zh-CN" sz="2800" dirty="0" smtClean="0"/>
              <a:t>) marketing of “March Madness” (officially the NCAA Division I Men’ s Basketball Championship), have kept the college game alive and well.</a:t>
            </a:r>
          </a:p>
          <a:p>
            <a:pPr algn="just">
              <a:buNone/>
            </a:pP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214282" y="1214422"/>
            <a:ext cx="8715436" cy="3357586"/>
          </a:xfrm>
        </p:spPr>
        <p:txBody>
          <a:bodyPr>
            <a:noAutofit/>
          </a:bodyPr>
          <a:lstStyle/>
          <a:p>
            <a:pPr marL="180975" indent="-180975" algn="just">
              <a:lnSpc>
                <a:spcPct val="125000"/>
              </a:lnSpc>
              <a:spcBef>
                <a:spcPts val="1200"/>
              </a:spcBef>
              <a:buNone/>
              <a:defRPr/>
            </a:pPr>
            <a:r>
              <a:rPr lang="zh-CN" altLang="en-US" sz="2800" dirty="0" smtClean="0"/>
              <a:t>  </a:t>
            </a:r>
            <a:r>
              <a:rPr lang="zh-CN" altLang="en-US" sz="2400" dirty="0" smtClean="0">
                <a:solidFill>
                  <a:srgbClr val="0070C0"/>
                </a:solidFill>
                <a:latin typeface="+mn-ea"/>
              </a:rPr>
              <a:t>篮球运动是一个名叫詹姆斯</a:t>
            </a:r>
            <a:r>
              <a:rPr lang="en-US" altLang="zh-CN" sz="2400" dirty="0" smtClean="0">
                <a:solidFill>
                  <a:srgbClr val="0070C0"/>
                </a:solidFill>
                <a:latin typeface="+mn-ea"/>
              </a:rPr>
              <a:t>·</a:t>
            </a:r>
            <a:r>
              <a:rPr lang="zh-CN" altLang="en-US" sz="2400" dirty="0" smtClean="0">
                <a:solidFill>
                  <a:srgbClr val="0070C0"/>
                </a:solidFill>
                <a:latin typeface="+mn-ea"/>
              </a:rPr>
              <a:t>奈史密斯的体育老师发明的。</a:t>
            </a:r>
            <a:r>
              <a:rPr lang="en-US" altLang="zh-CN" sz="2400" dirty="0" smtClean="0">
                <a:solidFill>
                  <a:srgbClr val="0070C0"/>
                </a:solidFill>
                <a:latin typeface="+mn-ea"/>
              </a:rPr>
              <a:t>1891</a:t>
            </a:r>
            <a:r>
              <a:rPr lang="zh-CN" altLang="en-US" sz="2400" dirty="0" smtClean="0">
                <a:solidFill>
                  <a:srgbClr val="0070C0"/>
                </a:solidFill>
                <a:latin typeface="+mn-ea"/>
              </a:rPr>
              <a:t>年冬天，他接到一个任务，要求他发明一种运动，让田径运动员既保持良好的身体状态，又能不受伤害。篮球在大学校园里很快流行起来。</a:t>
            </a:r>
            <a:r>
              <a:rPr lang="en-US" altLang="zh-CN" sz="2400" dirty="0" smtClean="0">
                <a:solidFill>
                  <a:srgbClr val="0070C0"/>
                </a:solidFill>
                <a:latin typeface="+mn-ea"/>
              </a:rPr>
              <a:t>20</a:t>
            </a:r>
            <a:r>
              <a:rPr lang="zh-CN" altLang="en-US" sz="2400" dirty="0" smtClean="0">
                <a:solidFill>
                  <a:srgbClr val="0070C0"/>
                </a:solidFill>
                <a:latin typeface="+mn-ea"/>
              </a:rPr>
              <a:t>世纪</a:t>
            </a:r>
            <a:r>
              <a:rPr lang="en-US" altLang="zh-CN" sz="2400" dirty="0" smtClean="0">
                <a:solidFill>
                  <a:srgbClr val="0070C0"/>
                </a:solidFill>
                <a:latin typeface="+mn-ea"/>
              </a:rPr>
              <a:t>40</a:t>
            </a:r>
            <a:r>
              <a:rPr lang="zh-CN" altLang="en-US" sz="2400" dirty="0" smtClean="0">
                <a:solidFill>
                  <a:srgbClr val="0070C0"/>
                </a:solidFill>
                <a:latin typeface="+mn-ea"/>
              </a:rPr>
              <a:t>年代，职业联赛开始之后，美国职业篮球联赛一直从大学毕业生里招募球员。</a:t>
            </a:r>
            <a:endParaRPr lang="en-US" altLang="zh-CN" sz="2400" dirty="0" smtClean="0">
              <a:solidFill>
                <a:srgbClr val="0070C0"/>
              </a:solidFill>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1285860"/>
            <a:ext cx="8715436" cy="3071834"/>
          </a:xfrm>
        </p:spPr>
        <p:txBody>
          <a:bodyPr>
            <a:noAutofit/>
          </a:bodyPr>
          <a:lstStyle/>
          <a:p>
            <a:pPr marL="180975" indent="-180975" algn="just">
              <a:lnSpc>
                <a:spcPct val="125000"/>
              </a:lnSpc>
              <a:spcBef>
                <a:spcPts val="1200"/>
              </a:spcBef>
              <a:buNone/>
              <a:defRPr/>
            </a:pPr>
            <a:r>
              <a:rPr lang="zh-CN" altLang="en-US" sz="2400" dirty="0" smtClean="0">
                <a:solidFill>
                  <a:srgbClr val="0070C0"/>
                </a:solidFill>
                <a:latin typeface="+mn-ea"/>
              </a:rPr>
              <a:t> 这样做对美国职业篮球联赛和大学双方都有好处：大学留住了可能转向职业篮球赛的学生，而美国职业篮球联赛无需花钱组建一个小职业篮球联盟。大学篮球在全国的普遍推广以及美国大学体育协会对“疯狂三月”（即美国大学体育协会甲级联赛男篮锦标赛）的市场推广，使得这项大学体育赛事一直在蓬勃发展。</a:t>
            </a:r>
            <a:endParaRPr lang="en-US" altLang="zh-CN" sz="2400" dirty="0" smtClean="0">
              <a:solidFill>
                <a:srgbClr val="0070C0"/>
              </a:solidFill>
              <a:latin typeface="+mn-ea"/>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863625"/>
            <a:ext cx="8715436" cy="4422763"/>
          </a:xfrm>
        </p:spPr>
        <p:txBody>
          <a:bodyPr>
            <a:noAutofit/>
          </a:bodyPr>
          <a:lstStyle/>
          <a:p>
            <a:pPr>
              <a:spcBef>
                <a:spcPts val="1200"/>
              </a:spcBef>
              <a:buNone/>
              <a:defRPr/>
            </a:pPr>
            <a:r>
              <a:rPr lang="en-US" altLang="zh-CN" sz="2800" b="1" dirty="0" smtClean="0"/>
              <a:t>5 Translate the paragraph into English.</a:t>
            </a:r>
          </a:p>
          <a:p>
            <a:pPr marL="266700" indent="-266700" algn="just">
              <a:lnSpc>
                <a:spcPct val="125000"/>
              </a:lnSpc>
              <a:spcBef>
                <a:spcPts val="1200"/>
              </a:spcBef>
              <a:buNone/>
              <a:defRPr/>
            </a:pPr>
            <a:r>
              <a:rPr lang="zh-CN" altLang="en-US" sz="2400" dirty="0" smtClean="0"/>
              <a:t>    现在中国大学生参加志愿活动已成为常态。他们到社区为老年人服务，到山区助学，举办爱心捐赠活动，或到世博会（</a:t>
            </a:r>
            <a:r>
              <a:rPr lang="en-US" altLang="zh-CN" sz="2400" dirty="0" smtClean="0"/>
              <a:t>World Expo</a:t>
            </a:r>
            <a:r>
              <a:rPr lang="zh-CN" altLang="en-US" sz="2400" dirty="0" smtClean="0"/>
              <a:t>）或奥运会等重要国际活动担任志愿者。参加志愿活动有助于学生获取专业技能，丰富社会经验，提高道德水平。多数大学生都认为参与志愿服务是自己应尽的社会责任和义务，希望能做一些有意义的事情来回报社会，积极推动社会和谐发展。</a:t>
            </a:r>
            <a:endParaRPr lang="en-US" altLang="zh-CN" sz="24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 y="720749"/>
            <a:ext cx="8834438" cy="5851523"/>
          </a:xfrm>
        </p:spPr>
        <p:txBody>
          <a:bodyPr>
            <a:noAutofit/>
          </a:bodyPr>
          <a:lstStyle/>
          <a:p>
            <a:pPr algn="just">
              <a:lnSpc>
                <a:spcPct val="95000"/>
              </a:lnSpc>
              <a:spcBef>
                <a:spcPts val="1200"/>
              </a:spcBef>
              <a:buNone/>
              <a:defRPr/>
            </a:pPr>
            <a:r>
              <a:rPr lang="en-US" altLang="zh-CN" sz="2800" dirty="0" smtClean="0"/>
              <a:t>    </a:t>
            </a:r>
            <a:r>
              <a:rPr lang="en-US" altLang="zh-CN" sz="2800" dirty="0" smtClean="0">
                <a:solidFill>
                  <a:srgbClr val="0070C0"/>
                </a:solidFill>
              </a:rPr>
              <a:t>Volunteering has now become the norm for college students in China. The volunteers may provide community services for senior citizens, support students in mountain areas in education, organize fundraising activities to help those in need, or work for major international projects such as the World Expo and the Olympic Games. Doing volunteer work is a useful way for students to enhance their professional skills and social experience as well as promoting their moral development. The majority of college students believe that it is their duty and obligation to participate in volunteer activities. They hope that they can do something meaningful and promote the development of social harmony. </a:t>
            </a:r>
            <a:endParaRPr lang="en-US" altLang="zh-CN" dirty="0" smtClean="0">
              <a:solidFill>
                <a:srgbClr val="0070C0"/>
              </a:solidFill>
            </a:endParaRP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1" descr="Back">
            <a:hlinkClick r:id="rId2" action="ppaction://hlinksldjump"/>
          </p:cNvPr>
          <p:cNvPicPr>
            <a:picLocks noChangeAspect="1" noChangeArrowheads="1"/>
          </p:cNvPicPr>
          <p:nvPr/>
        </p:nvPicPr>
        <p:blipFill>
          <a:blip r:embed="rId3"/>
          <a:srcRect/>
          <a:stretch>
            <a:fillRect/>
          </a:stretch>
        </p:blipFill>
        <p:spPr bwMode="auto">
          <a:xfrm>
            <a:off x="7656513" y="47625"/>
            <a:ext cx="558800" cy="393700"/>
          </a:xfrm>
          <a:prstGeom prst="rect">
            <a:avLst/>
          </a:prstGeom>
          <a:noFill/>
          <a:ln w="9525">
            <a:noFill/>
            <a:miter lim="800000"/>
            <a:headEnd/>
            <a:tailEnd/>
          </a:ln>
        </p:spPr>
      </p:pic>
      <p:pic>
        <p:nvPicPr>
          <p:cNvPr id="7" name="图片 3"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1406" y="627063"/>
            <a:ext cx="8834438" cy="6065837"/>
          </a:xfrm>
        </p:spPr>
        <p:txBody>
          <a:bodyPr>
            <a:normAutofit/>
          </a:bodyPr>
          <a:lstStyle/>
          <a:p>
            <a:pPr algn="just">
              <a:buNone/>
            </a:pPr>
            <a:r>
              <a:rPr lang="en-US" altLang="zh-CN" sz="2800" b="1" dirty="0" smtClean="0"/>
              <a:t>1 Complete the sentences with the words in brackets and </a:t>
            </a:r>
          </a:p>
          <a:p>
            <a:pPr algn="just">
              <a:buNone/>
            </a:pPr>
            <a:r>
              <a:rPr lang="en-US" altLang="zh-CN" sz="2800" b="1" dirty="0" smtClean="0"/>
              <a:t>-</a:t>
            </a:r>
            <a:r>
              <a:rPr lang="en-US" altLang="zh-CN" sz="2800" b="1" i="1" dirty="0" err="1" smtClean="0"/>
              <a:t>ment</a:t>
            </a:r>
            <a:r>
              <a:rPr lang="en-US" altLang="zh-CN" sz="2800" b="1" i="1" dirty="0" smtClean="0"/>
              <a:t>, -ism or post-.</a:t>
            </a:r>
          </a:p>
          <a:p>
            <a:pPr algn="just">
              <a:buNone/>
            </a:pPr>
            <a:r>
              <a:rPr lang="en-US" altLang="zh-CN" sz="2800" dirty="0" smtClean="0"/>
              <a:t>1 What is the __________ going to do about this problem? (govern)</a:t>
            </a:r>
          </a:p>
          <a:p>
            <a:pPr algn="just">
              <a:buNone/>
            </a:pPr>
            <a:r>
              <a:rPr lang="en-US" altLang="zh-CN" sz="2800" dirty="0" smtClean="0"/>
              <a:t>2 _____________ refers to a contemporary way of thinking, and is not easy to define. (postmodern)</a:t>
            </a:r>
          </a:p>
          <a:p>
            <a:pPr algn="just">
              <a:buNone/>
            </a:pPr>
            <a:r>
              <a:rPr lang="en-US" altLang="zh-CN" sz="2800" dirty="0" smtClean="0"/>
              <a:t>3 After the Second World War, economic ___________ led to the creation of new universities in the 1960s. (develop)</a:t>
            </a:r>
          </a:p>
          <a:p>
            <a:pPr algn="just">
              <a:buNone/>
            </a:pPr>
            <a:r>
              <a:rPr lang="en-US" altLang="zh-CN" sz="2800" dirty="0" smtClean="0"/>
              <a:t>4 We must combat money worship and extreme ___________ . (individual)</a:t>
            </a:r>
          </a:p>
          <a:p>
            <a:pPr algn="just">
              <a:buNone/>
            </a:pPr>
            <a:r>
              <a:rPr lang="en-US" altLang="zh-CN" sz="2800" dirty="0" smtClean="0"/>
              <a:t>5 The two groups discussed for a long time, but couldn’t reach an _________ . (agree)</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
        <p:nvSpPr>
          <p:cNvPr id="9" name="TextBox 8"/>
          <p:cNvSpPr txBox="1"/>
          <p:nvPr/>
        </p:nvSpPr>
        <p:spPr>
          <a:xfrm>
            <a:off x="2143108" y="1619896"/>
            <a:ext cx="2000264" cy="523220"/>
          </a:xfrm>
          <a:prstGeom prst="rect">
            <a:avLst/>
          </a:prstGeom>
          <a:noFill/>
        </p:spPr>
        <p:txBody>
          <a:bodyPr wrap="square" rtlCol="0">
            <a:spAutoFit/>
          </a:bodyPr>
          <a:lstStyle/>
          <a:p>
            <a:r>
              <a:rPr lang="en-US" altLang="zh-CN" sz="2800" dirty="0" smtClean="0">
                <a:solidFill>
                  <a:srgbClr val="FF0000"/>
                </a:solidFill>
              </a:rPr>
              <a:t>government</a:t>
            </a:r>
            <a:endParaRPr lang="zh-CN" altLang="en-US" sz="2800" dirty="0">
              <a:solidFill>
                <a:srgbClr val="FF0000"/>
              </a:solidFill>
            </a:endParaRPr>
          </a:p>
        </p:txBody>
      </p:sp>
      <p:sp>
        <p:nvSpPr>
          <p:cNvPr id="10" name="TextBox 9"/>
          <p:cNvSpPr txBox="1"/>
          <p:nvPr/>
        </p:nvSpPr>
        <p:spPr>
          <a:xfrm>
            <a:off x="428596" y="2571744"/>
            <a:ext cx="2571768" cy="523220"/>
          </a:xfrm>
          <a:prstGeom prst="rect">
            <a:avLst/>
          </a:prstGeom>
          <a:noFill/>
        </p:spPr>
        <p:txBody>
          <a:bodyPr wrap="square" rtlCol="0">
            <a:spAutoFit/>
          </a:bodyPr>
          <a:lstStyle/>
          <a:p>
            <a:r>
              <a:rPr lang="en-US" altLang="zh-CN" sz="2800" dirty="0" smtClean="0">
                <a:solidFill>
                  <a:srgbClr val="FF0000"/>
                </a:solidFill>
              </a:rPr>
              <a:t>Postmodernism</a:t>
            </a:r>
            <a:endParaRPr lang="zh-CN" altLang="en-US" sz="2800" dirty="0">
              <a:solidFill>
                <a:srgbClr val="FF0000"/>
              </a:solidFill>
            </a:endParaRPr>
          </a:p>
        </p:txBody>
      </p:sp>
      <p:sp>
        <p:nvSpPr>
          <p:cNvPr id="11" name="TextBox 10"/>
          <p:cNvSpPr txBox="1"/>
          <p:nvPr/>
        </p:nvSpPr>
        <p:spPr>
          <a:xfrm>
            <a:off x="6286512" y="3500438"/>
            <a:ext cx="2357454" cy="523220"/>
          </a:xfrm>
          <a:prstGeom prst="rect">
            <a:avLst/>
          </a:prstGeom>
          <a:noFill/>
        </p:spPr>
        <p:txBody>
          <a:bodyPr wrap="square" rtlCol="0">
            <a:spAutoFit/>
          </a:bodyPr>
          <a:lstStyle/>
          <a:p>
            <a:r>
              <a:rPr lang="en-US" altLang="zh-CN" sz="2800" dirty="0" smtClean="0">
                <a:solidFill>
                  <a:srgbClr val="FF0000"/>
                </a:solidFill>
              </a:rPr>
              <a:t>development</a:t>
            </a:r>
            <a:endParaRPr lang="zh-CN" altLang="en-US" sz="2800" dirty="0">
              <a:solidFill>
                <a:srgbClr val="FF0000"/>
              </a:solidFill>
            </a:endParaRPr>
          </a:p>
        </p:txBody>
      </p:sp>
      <p:sp>
        <p:nvSpPr>
          <p:cNvPr id="12" name="TextBox 11"/>
          <p:cNvSpPr txBox="1"/>
          <p:nvPr/>
        </p:nvSpPr>
        <p:spPr>
          <a:xfrm>
            <a:off x="500034" y="4906044"/>
            <a:ext cx="2428892" cy="523220"/>
          </a:xfrm>
          <a:prstGeom prst="rect">
            <a:avLst/>
          </a:prstGeom>
          <a:noFill/>
        </p:spPr>
        <p:txBody>
          <a:bodyPr wrap="square" rtlCol="0">
            <a:spAutoFit/>
          </a:bodyPr>
          <a:lstStyle/>
          <a:p>
            <a:r>
              <a:rPr lang="en-US" altLang="zh-CN" sz="2800" dirty="0" smtClean="0">
                <a:solidFill>
                  <a:srgbClr val="FF0000"/>
                </a:solidFill>
              </a:rPr>
              <a:t>individualism</a:t>
            </a:r>
            <a:endParaRPr lang="zh-CN" altLang="en-US" sz="2800" dirty="0">
              <a:solidFill>
                <a:srgbClr val="FF0000"/>
              </a:solidFill>
            </a:endParaRPr>
          </a:p>
        </p:txBody>
      </p:sp>
      <p:sp>
        <p:nvSpPr>
          <p:cNvPr id="13" name="TextBox 12"/>
          <p:cNvSpPr txBox="1"/>
          <p:nvPr/>
        </p:nvSpPr>
        <p:spPr>
          <a:xfrm>
            <a:off x="1785918" y="5834738"/>
            <a:ext cx="1857388" cy="523220"/>
          </a:xfrm>
          <a:prstGeom prst="rect">
            <a:avLst/>
          </a:prstGeom>
          <a:noFill/>
        </p:spPr>
        <p:txBody>
          <a:bodyPr wrap="square" rtlCol="0">
            <a:spAutoFit/>
          </a:bodyPr>
          <a:lstStyle/>
          <a:p>
            <a:r>
              <a:rPr lang="en-US" altLang="zh-CN" sz="2800" dirty="0" smtClean="0">
                <a:solidFill>
                  <a:srgbClr val="FF0000"/>
                </a:solidFill>
              </a:rPr>
              <a:t>agreement</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95280" y="1071546"/>
            <a:ext cx="8834438" cy="5621354"/>
          </a:xfrm>
        </p:spPr>
        <p:txBody>
          <a:bodyPr>
            <a:normAutofit/>
          </a:bodyPr>
          <a:lstStyle/>
          <a:p>
            <a:pPr algn="just">
              <a:buNone/>
            </a:pPr>
            <a:r>
              <a:rPr lang="en-US" altLang="zh-CN" sz="2800" dirty="0" smtClean="0"/>
              <a:t>6 The best __________ we can make for the future is to provide opportunities for the younger generation. (invest)</a:t>
            </a:r>
          </a:p>
          <a:p>
            <a:pPr algn="just">
              <a:buNone/>
            </a:pPr>
            <a:r>
              <a:rPr lang="en-US" altLang="zh-CN" sz="2800" dirty="0" smtClean="0"/>
              <a:t>7 The ___________ of Wordsworth is evident in his poem on the French Revolution. (romantic)</a:t>
            </a:r>
          </a:p>
          <a:p>
            <a:pPr algn="just">
              <a:buNone/>
            </a:pPr>
            <a:r>
              <a:rPr lang="en-US" altLang="zh-CN" sz="2800" dirty="0" smtClean="0"/>
              <a:t>8 The immediate ________ period saw the expansion of services except for housing, health and education. (war)</a:t>
            </a:r>
            <a:endParaRPr lang="en-US" altLang="zh-CN"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1928794" y="1071546"/>
            <a:ext cx="1857388" cy="523220"/>
          </a:xfrm>
          <a:prstGeom prst="rect">
            <a:avLst/>
          </a:prstGeom>
          <a:noFill/>
        </p:spPr>
        <p:txBody>
          <a:bodyPr wrap="square" rtlCol="0">
            <a:spAutoFit/>
          </a:bodyPr>
          <a:lstStyle/>
          <a:p>
            <a:r>
              <a:rPr lang="en-US" altLang="zh-CN" sz="2800" dirty="0" smtClean="0">
                <a:solidFill>
                  <a:srgbClr val="FF0000"/>
                </a:solidFill>
              </a:rPr>
              <a:t>investment</a:t>
            </a:r>
            <a:endParaRPr lang="zh-CN" altLang="en-US" sz="2800" dirty="0">
              <a:solidFill>
                <a:srgbClr val="FF0000"/>
              </a:solidFill>
            </a:endParaRPr>
          </a:p>
        </p:txBody>
      </p:sp>
      <p:sp>
        <p:nvSpPr>
          <p:cNvPr id="10" name="TextBox 9"/>
          <p:cNvSpPr txBox="1"/>
          <p:nvPr/>
        </p:nvSpPr>
        <p:spPr>
          <a:xfrm>
            <a:off x="1214414" y="2000240"/>
            <a:ext cx="2071702" cy="523220"/>
          </a:xfrm>
          <a:prstGeom prst="rect">
            <a:avLst/>
          </a:prstGeom>
          <a:noFill/>
        </p:spPr>
        <p:txBody>
          <a:bodyPr wrap="square" rtlCol="0">
            <a:spAutoFit/>
          </a:bodyPr>
          <a:lstStyle/>
          <a:p>
            <a:r>
              <a:rPr lang="en-US" altLang="zh-CN" sz="2800" dirty="0" smtClean="0">
                <a:solidFill>
                  <a:srgbClr val="FF0000"/>
                </a:solidFill>
              </a:rPr>
              <a:t>romanticism</a:t>
            </a:r>
            <a:endParaRPr lang="zh-CN" altLang="en-US" sz="2800" dirty="0">
              <a:solidFill>
                <a:srgbClr val="FF0000"/>
              </a:solidFill>
            </a:endParaRPr>
          </a:p>
        </p:txBody>
      </p:sp>
      <p:sp>
        <p:nvSpPr>
          <p:cNvPr id="11" name="TextBox 10"/>
          <p:cNvSpPr txBox="1"/>
          <p:nvPr/>
        </p:nvSpPr>
        <p:spPr>
          <a:xfrm>
            <a:off x="2928926" y="2928934"/>
            <a:ext cx="1571636" cy="523220"/>
          </a:xfrm>
          <a:prstGeom prst="rect">
            <a:avLst/>
          </a:prstGeom>
          <a:noFill/>
        </p:spPr>
        <p:txBody>
          <a:bodyPr wrap="square" rtlCol="0">
            <a:spAutoFit/>
          </a:bodyPr>
          <a:lstStyle/>
          <a:p>
            <a:r>
              <a:rPr lang="en-US" altLang="zh-CN" sz="2800" dirty="0" smtClean="0">
                <a:solidFill>
                  <a:srgbClr val="FF0000"/>
                </a:solidFill>
              </a:rPr>
              <a:t>post-war</a:t>
            </a:r>
            <a:endParaRPr lang="zh-CN" altLang="en-US" sz="2800" dirty="0">
              <a:solidFill>
                <a:srgbClr val="FF0000"/>
              </a:solidFill>
            </a:endParaRPr>
          </a:p>
        </p:txBody>
      </p:sp>
      <p:pic>
        <p:nvPicPr>
          <p:cNvPr id="14"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8596" y="1214422"/>
            <a:ext cx="8501122" cy="142876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 name="内容占位符 2"/>
          <p:cNvSpPr>
            <a:spLocks noGrp="1"/>
          </p:cNvSpPr>
          <p:nvPr>
            <p:ph idx="1"/>
          </p:nvPr>
        </p:nvSpPr>
        <p:spPr>
          <a:xfrm>
            <a:off x="142844" y="627063"/>
            <a:ext cx="8834438" cy="6065837"/>
          </a:xfrm>
        </p:spPr>
        <p:txBody>
          <a:bodyPr>
            <a:normAutofit/>
          </a:bodyPr>
          <a:lstStyle/>
          <a:p>
            <a:pPr>
              <a:spcBef>
                <a:spcPts val="1200"/>
              </a:spcBef>
              <a:buNone/>
              <a:defRPr/>
            </a:pPr>
            <a:r>
              <a:rPr lang="en-US" altLang="zh-CN" sz="2800" b="1" i="1" dirty="0" smtClean="0">
                <a:solidFill>
                  <a:schemeClr val="accent3">
                    <a:lumMod val="50000"/>
                  </a:schemeClr>
                </a:solidFill>
              </a:rPr>
              <a:t>mean</a:t>
            </a:r>
          </a:p>
          <a:p>
            <a:pPr algn="just">
              <a:spcBef>
                <a:spcPts val="1200"/>
              </a:spcBef>
              <a:buNone/>
              <a:defRPr/>
            </a:pPr>
            <a:r>
              <a:rPr lang="en-US" altLang="zh-CN" sz="2800" dirty="0" smtClean="0"/>
              <a:t>    When we want to say what something involves or what its result is, we use the verb mean followed by a noun phrase or the V-</a:t>
            </a:r>
            <a:r>
              <a:rPr lang="en-US" altLang="zh-CN" sz="2800" dirty="0" err="1" smtClean="0"/>
              <a:t>ing</a:t>
            </a:r>
            <a:r>
              <a:rPr lang="en-US" altLang="zh-CN" sz="2800" dirty="0" smtClean="0"/>
              <a:t> form. Don’t use an infinitive.</a:t>
            </a:r>
          </a:p>
          <a:p>
            <a:pPr algn="just">
              <a:spcBef>
                <a:spcPts val="1200"/>
              </a:spcBef>
              <a:buNone/>
              <a:defRPr/>
            </a:pPr>
            <a:r>
              <a:rPr lang="en-US" altLang="zh-CN" sz="2800" b="1" dirty="0" smtClean="0"/>
              <a:t>2 Look at the sentence.</a:t>
            </a:r>
          </a:p>
          <a:p>
            <a:pPr algn="just">
              <a:spcBef>
                <a:spcPts val="1200"/>
              </a:spcBef>
              <a:buNone/>
              <a:defRPr/>
            </a:pPr>
            <a:r>
              <a:rPr lang="en-US" altLang="zh-CN" sz="2800" dirty="0" smtClean="0"/>
              <a:t>    When you went to college you had your first taste of real freedom.</a:t>
            </a:r>
          </a:p>
          <a:p>
            <a:pPr algn="just">
              <a:spcBef>
                <a:spcPts val="1200"/>
              </a:spcBef>
              <a:buNone/>
              <a:defRPr/>
            </a:pPr>
            <a:r>
              <a:rPr lang="en-US" altLang="zh-CN" sz="2800" dirty="0" smtClean="0"/>
              <a:t>    </a:t>
            </a:r>
            <a:r>
              <a:rPr lang="en-US" altLang="zh-CN" sz="2800" b="1" dirty="0" smtClean="0"/>
              <a:t>You can rewrite it like this:</a:t>
            </a:r>
          </a:p>
          <a:p>
            <a:pPr algn="just">
              <a:spcBef>
                <a:spcPts val="1200"/>
              </a:spcBef>
              <a:buNone/>
              <a:defRPr/>
            </a:pPr>
            <a:r>
              <a:rPr lang="en-US" altLang="zh-CN" sz="2800" dirty="0" smtClean="0"/>
              <a:t>    </a:t>
            </a:r>
            <a:r>
              <a:rPr lang="en-US" altLang="zh-CN" sz="2800" i="1" dirty="0" smtClean="0"/>
              <a:t>Going to college meant your first taste of real freedom.</a:t>
            </a:r>
          </a:p>
          <a:p>
            <a:pPr algn="just">
              <a:lnSpc>
                <a:spcPct val="50000"/>
              </a:lnSpc>
              <a:spcBef>
                <a:spcPts val="1200"/>
              </a:spcBef>
              <a:buNone/>
              <a:defRPr/>
            </a:pPr>
            <a:endParaRPr lang="en-US" altLang="zh-CN" sz="2800" i="1" dirty="0" smtClean="0"/>
          </a:p>
          <a:p>
            <a:pPr algn="just">
              <a:spcBef>
                <a:spcPts val="1200"/>
              </a:spcBef>
              <a:buNone/>
              <a:defRPr/>
            </a:pPr>
            <a:r>
              <a:rPr lang="en-US" altLang="zh-CN" sz="2800" b="1" dirty="0" smtClean="0"/>
              <a:t>Now rewrite the sentences using </a:t>
            </a:r>
            <a:r>
              <a:rPr lang="en-US" altLang="zh-CN" sz="2800" b="1" i="1" dirty="0" smtClean="0"/>
              <a:t>mean</a:t>
            </a:r>
            <a:r>
              <a:rPr lang="en-US" altLang="zh-CN" sz="2800" b="1" dirty="0" smtClean="0"/>
              <a:t>.</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627063"/>
            <a:ext cx="8834438" cy="6065837"/>
          </a:xfrm>
        </p:spPr>
        <p:txBody>
          <a:bodyPr>
            <a:noAutofit/>
          </a:bodyPr>
          <a:lstStyle/>
          <a:p>
            <a:pPr algn="just">
              <a:lnSpc>
                <a:spcPct val="95000"/>
              </a:lnSpc>
              <a:spcBef>
                <a:spcPts val="300"/>
              </a:spcBef>
              <a:buNone/>
              <a:defRPr/>
            </a:pPr>
            <a:endParaRPr lang="en-US" altLang="zh-CN" sz="2800" dirty="0" smtClean="0"/>
          </a:p>
          <a:p>
            <a:pPr algn="just">
              <a:lnSpc>
                <a:spcPct val="95000"/>
              </a:lnSpc>
              <a:spcBef>
                <a:spcPts val="300"/>
              </a:spcBef>
              <a:buNone/>
              <a:defRPr/>
            </a:pPr>
            <a:r>
              <a:rPr lang="en-US" altLang="zh-CN" sz="2800" dirty="0" smtClean="0"/>
              <a:t>1 When you start out at college you meet lots of interesting people.</a:t>
            </a:r>
          </a:p>
          <a:p>
            <a:pPr algn="just">
              <a:lnSpc>
                <a:spcPct val="95000"/>
              </a:lnSpc>
              <a:spcBef>
                <a:spcPts val="300"/>
              </a:spcBef>
              <a:buNone/>
              <a:defRPr/>
            </a:pPr>
            <a:r>
              <a:rPr lang="en-US" altLang="zh-CN" sz="2800" dirty="0" smtClean="0"/>
              <a:t>    </a:t>
            </a:r>
            <a:r>
              <a:rPr lang="en-US" altLang="zh-CN" sz="2800" dirty="0" smtClean="0">
                <a:solidFill>
                  <a:srgbClr val="0070C0"/>
                </a:solidFill>
              </a:rPr>
              <a:t>Starting out at college means meeting lots of interesting people. </a:t>
            </a:r>
          </a:p>
          <a:p>
            <a:pPr algn="just">
              <a:lnSpc>
                <a:spcPct val="95000"/>
              </a:lnSpc>
              <a:spcBef>
                <a:spcPts val="300"/>
              </a:spcBef>
              <a:buNone/>
              <a:defRPr/>
            </a:pPr>
            <a:r>
              <a:rPr lang="en-US" altLang="zh-CN" sz="2800" dirty="0" smtClean="0"/>
              <a:t>2 If you go to bed too late you won’t be able to concentrate the next day.</a:t>
            </a:r>
          </a:p>
          <a:p>
            <a:pPr algn="just">
              <a:lnSpc>
                <a:spcPct val="95000"/>
              </a:lnSpc>
              <a:spcBef>
                <a:spcPts val="300"/>
              </a:spcBef>
              <a:buNone/>
              <a:defRPr/>
            </a:pPr>
            <a:r>
              <a:rPr lang="en-US" altLang="zh-CN" sz="2800" dirty="0" smtClean="0"/>
              <a:t>    </a:t>
            </a:r>
            <a:r>
              <a:rPr lang="en-US" altLang="zh-CN" sz="2800" dirty="0" smtClean="0">
                <a:solidFill>
                  <a:srgbClr val="0070C0"/>
                </a:solidFill>
              </a:rPr>
              <a:t>Going to bed too late means not being able to concentrate the next day. </a:t>
            </a:r>
          </a:p>
          <a:p>
            <a:pPr algn="just">
              <a:lnSpc>
                <a:spcPct val="95000"/>
              </a:lnSpc>
              <a:spcBef>
                <a:spcPts val="300"/>
              </a:spcBef>
              <a:buNone/>
              <a:defRPr/>
            </a:pPr>
            <a:r>
              <a:rPr lang="en-US" altLang="zh-CN" sz="2800" dirty="0" smtClean="0"/>
              <a:t>3 When you do a course in Literary Theory you spend a lot of time on difficult subjects.</a:t>
            </a:r>
          </a:p>
          <a:p>
            <a:pPr algn="just">
              <a:lnSpc>
                <a:spcPct val="95000"/>
              </a:lnSpc>
              <a:spcBef>
                <a:spcPts val="300"/>
              </a:spcBef>
              <a:buNone/>
              <a:defRPr/>
            </a:pPr>
            <a:r>
              <a:rPr lang="en-US" altLang="zh-CN" sz="2800" dirty="0" smtClean="0"/>
              <a:t>    </a:t>
            </a:r>
            <a:r>
              <a:rPr lang="en-US" altLang="zh-CN" sz="2800" dirty="0" smtClean="0">
                <a:solidFill>
                  <a:srgbClr val="0070C0"/>
                </a:solidFill>
              </a:rPr>
              <a:t>Doing a course in Literary Theory means spending a lot of time on difficult subjects. </a:t>
            </a:r>
          </a:p>
          <a:p>
            <a:pPr algn="just">
              <a:spcBef>
                <a:spcPts val="1200"/>
              </a:spcBef>
              <a:buNone/>
              <a:defRPr/>
            </a:pPr>
            <a:endParaRPr lang="en-US" altLang="zh-CN" sz="2800" dirty="0" smtClean="0"/>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5"/>
          <a:srcRect/>
          <a:stretch>
            <a:fillRect/>
          </a:stretch>
        </p:blipFill>
        <p:spPr bwMode="auto">
          <a:xfrm>
            <a:off x="7991475" y="62372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dissolv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dissolv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dissolv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142844" y="857232"/>
            <a:ext cx="8834438" cy="5835668"/>
          </a:xfrm>
        </p:spPr>
        <p:txBody>
          <a:bodyPr>
            <a:normAutofit/>
          </a:bodyPr>
          <a:lstStyle/>
          <a:p>
            <a:pPr algn="just">
              <a:spcBef>
                <a:spcPts val="1200"/>
              </a:spcBef>
              <a:buNone/>
              <a:defRPr/>
            </a:pPr>
            <a:r>
              <a:rPr lang="en-US" altLang="zh-CN" sz="2800" dirty="0" smtClean="0"/>
              <a:t>4 To be interested in literature is to have an open mind about other ways of life.</a:t>
            </a:r>
          </a:p>
          <a:p>
            <a:pPr algn="just">
              <a:spcBef>
                <a:spcPts val="1200"/>
              </a:spcBef>
              <a:buNone/>
              <a:defRPr/>
            </a:pPr>
            <a:r>
              <a:rPr lang="en-US" altLang="zh-CN" sz="2800" dirty="0" smtClean="0"/>
              <a:t>    </a:t>
            </a:r>
            <a:r>
              <a:rPr lang="en-US" altLang="zh-CN" sz="2800" dirty="0" smtClean="0">
                <a:solidFill>
                  <a:srgbClr val="0070C0"/>
                </a:solidFill>
              </a:rPr>
              <a:t>Being interested in literature means having an open mind about other ways of life. </a:t>
            </a:r>
          </a:p>
          <a:p>
            <a:pPr algn="just">
              <a:spcBef>
                <a:spcPts val="1200"/>
              </a:spcBef>
              <a:buNone/>
              <a:defRPr/>
            </a:pPr>
            <a:r>
              <a:rPr lang="en-US" altLang="zh-CN" sz="2800" dirty="0" smtClean="0"/>
              <a:t>5 When you go to college today you spend a lot of time thinking about what you will do afterwards.</a:t>
            </a:r>
          </a:p>
          <a:p>
            <a:pPr algn="just">
              <a:spcBef>
                <a:spcPts val="1200"/>
              </a:spcBef>
              <a:buNone/>
              <a:defRPr/>
            </a:pPr>
            <a:r>
              <a:rPr lang="en-US" altLang="zh-CN" sz="2800" dirty="0" smtClean="0"/>
              <a:t>    </a:t>
            </a:r>
            <a:r>
              <a:rPr lang="en-US" altLang="zh-CN" sz="2800" dirty="0" smtClean="0">
                <a:solidFill>
                  <a:srgbClr val="0070C0"/>
                </a:solidFill>
              </a:rPr>
              <a:t>Going to college today means spending a lot of time thinking about what you will do afterwards. </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2" action="ppaction://hlinksldjump"/>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4"/>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a:srcRect/>
          <a:stretch>
            <a:fillRect/>
          </a:stretch>
        </p:blipFill>
        <p:spPr bwMode="auto">
          <a:xfrm>
            <a:off x="8371019" y="6333761"/>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dissolv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286512" y="714355"/>
            <a:ext cx="2643206" cy="5477975"/>
          </a:xfrm>
          <a:prstGeom prst="rect">
            <a:avLst/>
          </a:prstGeom>
          <a:noFill/>
          <a:ln w="9525">
            <a:noFill/>
            <a:miter lim="800000"/>
            <a:headEnd/>
            <a:tailEnd/>
          </a:ln>
          <a:effectLst/>
        </p:spPr>
      </p:pic>
      <p:sp>
        <p:nvSpPr>
          <p:cNvPr id="4" name="内容占位符 2"/>
          <p:cNvSpPr>
            <a:spLocks noGrp="1"/>
          </p:cNvSpPr>
          <p:nvPr>
            <p:ph idx="1"/>
          </p:nvPr>
        </p:nvSpPr>
        <p:spPr>
          <a:xfrm>
            <a:off x="142844" y="649311"/>
            <a:ext cx="6072230" cy="6065837"/>
          </a:xfrm>
        </p:spPr>
        <p:txBody>
          <a:bodyPr>
            <a:noAutofit/>
          </a:bodyPr>
          <a:lstStyle/>
          <a:p>
            <a:pPr>
              <a:lnSpc>
                <a:spcPct val="80000"/>
              </a:lnSpc>
              <a:spcBef>
                <a:spcPts val="1200"/>
              </a:spcBef>
              <a:buNone/>
              <a:defRPr/>
            </a:pPr>
            <a:r>
              <a:rPr lang="en-US" altLang="zh-CN" sz="2800" b="1" dirty="0" smtClean="0">
                <a:solidFill>
                  <a:schemeClr val="accent3">
                    <a:lumMod val="50000"/>
                  </a:schemeClr>
                </a:solidFill>
              </a:rPr>
              <a:t>Collocations</a:t>
            </a:r>
          </a:p>
          <a:p>
            <a:pPr algn="just">
              <a:lnSpc>
                <a:spcPct val="80000"/>
              </a:lnSpc>
              <a:spcBef>
                <a:spcPts val="1200"/>
              </a:spcBef>
              <a:buNone/>
              <a:defRPr/>
            </a:pPr>
            <a:r>
              <a:rPr lang="en-US" altLang="zh-CN" sz="2800" b="1" dirty="0" smtClean="0"/>
              <a:t>3 Complete the sentences with suitable expressions from the collocation box. Sometimes more than one collocation is possible.</a:t>
            </a:r>
          </a:p>
          <a:p>
            <a:pPr algn="just">
              <a:lnSpc>
                <a:spcPct val="80000"/>
              </a:lnSpc>
              <a:spcBef>
                <a:spcPts val="1200"/>
              </a:spcBef>
              <a:buNone/>
              <a:defRPr/>
            </a:pPr>
            <a:r>
              <a:rPr lang="en-US" altLang="zh-CN" sz="2800" dirty="0" smtClean="0"/>
              <a:t>1 They were mostly _______________ but then they became more violent.</a:t>
            </a:r>
          </a:p>
          <a:p>
            <a:pPr algn="just">
              <a:lnSpc>
                <a:spcPct val="80000"/>
              </a:lnSpc>
              <a:spcBef>
                <a:spcPts val="1200"/>
              </a:spcBef>
              <a:buNone/>
              <a:defRPr/>
            </a:pPr>
            <a:r>
              <a:rPr lang="en-US" altLang="zh-CN" sz="2800" dirty="0" smtClean="0"/>
              <a:t>2 The violent tactics of the riot police ______ the demonstrators a great deal of _________ and anger.</a:t>
            </a:r>
          </a:p>
          <a:p>
            <a:pPr algn="just">
              <a:lnSpc>
                <a:spcPct val="90000"/>
              </a:lnSpc>
              <a:spcBef>
                <a:spcPts val="1200"/>
              </a:spcBef>
              <a:buNone/>
              <a:defRPr/>
            </a:pPr>
            <a:r>
              <a:rPr lang="en-US" altLang="zh-CN" sz="2800" dirty="0" smtClean="0"/>
              <a:t>3 A(n) __________________________  </a:t>
            </a:r>
          </a:p>
          <a:p>
            <a:pPr algn="just">
              <a:lnSpc>
                <a:spcPct val="90000"/>
              </a:lnSpc>
              <a:spcBef>
                <a:spcPts val="1200"/>
              </a:spcBef>
              <a:buNone/>
              <a:defRPr/>
            </a:pPr>
            <a:r>
              <a:rPr lang="en-US" altLang="zh-CN" sz="2800" dirty="0" smtClean="0"/>
              <a:t>     _______________</a:t>
            </a:r>
            <a:r>
              <a:rPr lang="en-US" altLang="zh-CN" sz="2800" dirty="0" smtClean="0">
                <a:solidFill>
                  <a:srgbClr val="FF0000"/>
                </a:solidFill>
              </a:rPr>
              <a:t> </a:t>
            </a:r>
            <a:r>
              <a:rPr lang="en-US" altLang="zh-CN" sz="2800" dirty="0" smtClean="0"/>
              <a:t>in de Gaulle’s decreasing popularity was he lacked understanding of the language of protest.</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3" action="ppaction://hlinksldjump"/>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6"/>
          <a:srcRect/>
          <a:stretch>
            <a:fillRect/>
          </a:stretch>
        </p:blipFill>
        <p:spPr bwMode="auto">
          <a:xfrm>
            <a:off x="7929586" y="6429396"/>
            <a:ext cx="912813" cy="228600"/>
          </a:xfrm>
          <a:prstGeom prst="rect">
            <a:avLst/>
          </a:prstGeom>
          <a:noFill/>
          <a:ln w="9525">
            <a:noFill/>
            <a:miter lim="800000"/>
            <a:headEnd/>
            <a:tailEnd/>
          </a:ln>
        </p:spPr>
      </p:pic>
      <p:sp>
        <p:nvSpPr>
          <p:cNvPr id="9" name="TextBox 8"/>
          <p:cNvSpPr txBox="1"/>
          <p:nvPr/>
        </p:nvSpPr>
        <p:spPr>
          <a:xfrm>
            <a:off x="3500430" y="2477152"/>
            <a:ext cx="2786082" cy="523220"/>
          </a:xfrm>
          <a:prstGeom prst="rect">
            <a:avLst/>
          </a:prstGeom>
          <a:noFill/>
        </p:spPr>
        <p:txBody>
          <a:bodyPr wrap="square" rtlCol="0">
            <a:spAutoFit/>
          </a:bodyPr>
          <a:lstStyle/>
          <a:p>
            <a:r>
              <a:rPr lang="en-US" altLang="zh-CN" sz="2800" dirty="0" smtClean="0">
                <a:solidFill>
                  <a:srgbClr val="FF0000"/>
                </a:solidFill>
              </a:rPr>
              <a:t>peaceful protests</a:t>
            </a:r>
            <a:endParaRPr lang="zh-CN" altLang="en-US" sz="2800" dirty="0">
              <a:solidFill>
                <a:srgbClr val="FF0000"/>
              </a:solidFill>
            </a:endParaRPr>
          </a:p>
        </p:txBody>
      </p:sp>
      <p:sp>
        <p:nvSpPr>
          <p:cNvPr id="10" name="TextBox 9"/>
          <p:cNvSpPr txBox="1"/>
          <p:nvPr/>
        </p:nvSpPr>
        <p:spPr>
          <a:xfrm>
            <a:off x="571472" y="3691598"/>
            <a:ext cx="1357322" cy="523220"/>
          </a:xfrm>
          <a:prstGeom prst="rect">
            <a:avLst/>
          </a:prstGeom>
          <a:noFill/>
        </p:spPr>
        <p:txBody>
          <a:bodyPr wrap="square" rtlCol="0">
            <a:spAutoFit/>
          </a:bodyPr>
          <a:lstStyle/>
          <a:p>
            <a:r>
              <a:rPr lang="en-US" altLang="zh-CN" sz="2800" dirty="0" smtClean="0">
                <a:solidFill>
                  <a:srgbClr val="FF0000"/>
                </a:solidFill>
              </a:rPr>
              <a:t>caused</a:t>
            </a:r>
            <a:endParaRPr lang="zh-CN" altLang="en-US" sz="2800" dirty="0">
              <a:solidFill>
                <a:srgbClr val="FF0000"/>
              </a:solidFill>
            </a:endParaRPr>
          </a:p>
        </p:txBody>
      </p:sp>
      <p:sp>
        <p:nvSpPr>
          <p:cNvPr id="11" name="TextBox 10"/>
          <p:cNvSpPr txBox="1"/>
          <p:nvPr/>
        </p:nvSpPr>
        <p:spPr>
          <a:xfrm>
            <a:off x="1571604" y="4048788"/>
            <a:ext cx="1785950" cy="523220"/>
          </a:xfrm>
          <a:prstGeom prst="rect">
            <a:avLst/>
          </a:prstGeom>
          <a:noFill/>
        </p:spPr>
        <p:txBody>
          <a:bodyPr wrap="square" rtlCol="0">
            <a:spAutoFit/>
          </a:bodyPr>
          <a:lstStyle/>
          <a:p>
            <a:r>
              <a:rPr lang="en-US" altLang="zh-CN" sz="2800" dirty="0" smtClean="0">
                <a:solidFill>
                  <a:srgbClr val="FF0000"/>
                </a:solidFill>
              </a:rPr>
              <a:t>frustration</a:t>
            </a:r>
            <a:endParaRPr lang="zh-CN" altLang="en-US" sz="2800" dirty="0">
              <a:solidFill>
                <a:srgbClr val="FF0000"/>
              </a:solidFill>
            </a:endParaRPr>
          </a:p>
        </p:txBody>
      </p:sp>
      <p:sp>
        <p:nvSpPr>
          <p:cNvPr id="12" name="TextBox 11"/>
          <p:cNvSpPr txBox="1"/>
          <p:nvPr/>
        </p:nvSpPr>
        <p:spPr>
          <a:xfrm>
            <a:off x="1142976" y="4570398"/>
            <a:ext cx="4714908" cy="501676"/>
          </a:xfrm>
          <a:prstGeom prst="rect">
            <a:avLst/>
          </a:prstGeom>
          <a:noFill/>
        </p:spPr>
        <p:txBody>
          <a:bodyPr wrap="square" rtlCol="0">
            <a:spAutoFit/>
          </a:bodyPr>
          <a:lstStyle/>
          <a:p>
            <a:pPr algn="just">
              <a:lnSpc>
                <a:spcPct val="95000"/>
              </a:lnSpc>
            </a:pPr>
            <a:r>
              <a:rPr lang="en-US" altLang="zh-CN" sz="2800" dirty="0" smtClean="0">
                <a:solidFill>
                  <a:srgbClr val="FF0000"/>
                </a:solidFill>
              </a:rPr>
              <a:t>critical / decisive / important /</a:t>
            </a:r>
            <a:endParaRPr lang="zh-CN" altLang="en-US" sz="2800" dirty="0">
              <a:solidFill>
                <a:srgbClr val="FF0000"/>
              </a:solidFill>
            </a:endParaRPr>
          </a:p>
        </p:txBody>
      </p:sp>
      <p:sp>
        <p:nvSpPr>
          <p:cNvPr id="13" name="TextBox 12"/>
          <p:cNvSpPr txBox="1"/>
          <p:nvPr/>
        </p:nvSpPr>
        <p:spPr>
          <a:xfrm>
            <a:off x="642910" y="5120358"/>
            <a:ext cx="3571900" cy="523220"/>
          </a:xfrm>
          <a:prstGeom prst="rect">
            <a:avLst/>
          </a:prstGeom>
          <a:noFill/>
        </p:spPr>
        <p:txBody>
          <a:bodyPr wrap="square" rtlCol="0">
            <a:spAutoFit/>
          </a:bodyPr>
          <a:lstStyle/>
          <a:p>
            <a:r>
              <a:rPr lang="en-US" altLang="zh-CN" sz="2800" dirty="0" smtClean="0">
                <a:solidFill>
                  <a:srgbClr val="FF0000"/>
                </a:solidFill>
              </a:rPr>
              <a:t>key / major factor</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215074" y="642918"/>
            <a:ext cx="2834363" cy="5717500"/>
          </a:xfrm>
          <a:prstGeom prst="rect">
            <a:avLst/>
          </a:prstGeom>
          <a:noFill/>
          <a:ln w="9525">
            <a:noFill/>
            <a:miter lim="800000"/>
            <a:headEnd/>
            <a:tailEnd/>
          </a:ln>
          <a:effectLst/>
        </p:spPr>
      </p:pic>
      <p:sp>
        <p:nvSpPr>
          <p:cNvPr id="4" name="内容占位符 2"/>
          <p:cNvSpPr>
            <a:spLocks noGrp="1"/>
          </p:cNvSpPr>
          <p:nvPr>
            <p:ph idx="1"/>
          </p:nvPr>
        </p:nvSpPr>
        <p:spPr>
          <a:xfrm>
            <a:off x="142844" y="1071546"/>
            <a:ext cx="6072230" cy="5621354"/>
          </a:xfrm>
        </p:spPr>
        <p:txBody>
          <a:bodyPr>
            <a:noAutofit/>
          </a:bodyPr>
          <a:lstStyle/>
          <a:p>
            <a:pPr algn="just">
              <a:spcBef>
                <a:spcPts val="1200"/>
              </a:spcBef>
              <a:buNone/>
              <a:defRPr/>
            </a:pPr>
            <a:r>
              <a:rPr lang="en-US" altLang="zh-CN" sz="2800" dirty="0" smtClean="0"/>
              <a:t>4 In the last years of the 20th century, there was a(n) ________________________ to bring back enthusiasm and idealism into politics.</a:t>
            </a:r>
          </a:p>
          <a:p>
            <a:pPr algn="just">
              <a:spcBef>
                <a:spcPts val="1200"/>
              </a:spcBef>
              <a:buNone/>
              <a:defRPr/>
            </a:pPr>
            <a:r>
              <a:rPr lang="en-US" altLang="zh-CN" sz="2800" dirty="0" smtClean="0"/>
              <a:t>5 The British and the Americans have always had a(n) _____________________ because of their shared language and culture.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3" action="ppaction://hlinksldjump"/>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pic>
        <p:nvPicPr>
          <p:cNvPr id="8" name="图片 10" descr="MORE"/>
          <p:cNvPicPr>
            <a:picLocks noChangeAspect="1" noChangeArrowheads="1"/>
          </p:cNvPicPr>
          <p:nvPr/>
        </p:nvPicPr>
        <p:blipFill>
          <a:blip r:embed="rId6"/>
          <a:srcRect/>
          <a:stretch>
            <a:fillRect/>
          </a:stretch>
        </p:blipFill>
        <p:spPr bwMode="auto">
          <a:xfrm>
            <a:off x="7991475" y="6429396"/>
            <a:ext cx="912813" cy="228600"/>
          </a:xfrm>
          <a:prstGeom prst="rect">
            <a:avLst/>
          </a:prstGeom>
          <a:noFill/>
          <a:ln w="9525">
            <a:noFill/>
            <a:miter lim="800000"/>
            <a:headEnd/>
            <a:tailEnd/>
          </a:ln>
        </p:spPr>
      </p:pic>
      <p:sp>
        <p:nvSpPr>
          <p:cNvPr id="9" name="TextBox 8"/>
          <p:cNvSpPr txBox="1"/>
          <p:nvPr/>
        </p:nvSpPr>
        <p:spPr>
          <a:xfrm>
            <a:off x="571472" y="1905648"/>
            <a:ext cx="4429156" cy="523220"/>
          </a:xfrm>
          <a:prstGeom prst="rect">
            <a:avLst/>
          </a:prstGeom>
          <a:noFill/>
        </p:spPr>
        <p:txBody>
          <a:bodyPr wrap="square" rtlCol="0">
            <a:spAutoFit/>
          </a:bodyPr>
          <a:lstStyle/>
          <a:p>
            <a:r>
              <a:rPr lang="en-US" altLang="zh-CN" sz="2800" dirty="0" smtClean="0">
                <a:solidFill>
                  <a:srgbClr val="FF0000"/>
                </a:solidFill>
              </a:rPr>
              <a:t>golden / unique opportunity</a:t>
            </a:r>
            <a:endParaRPr lang="zh-CN" altLang="en-US" sz="2800" dirty="0">
              <a:solidFill>
                <a:srgbClr val="FF0000"/>
              </a:solidFill>
            </a:endParaRPr>
          </a:p>
        </p:txBody>
      </p:sp>
      <p:sp>
        <p:nvSpPr>
          <p:cNvPr id="10" name="TextBox 9"/>
          <p:cNvSpPr txBox="1"/>
          <p:nvPr/>
        </p:nvSpPr>
        <p:spPr>
          <a:xfrm>
            <a:off x="571472" y="4191664"/>
            <a:ext cx="4429156" cy="523220"/>
          </a:xfrm>
          <a:prstGeom prst="rect">
            <a:avLst/>
          </a:prstGeom>
          <a:noFill/>
        </p:spPr>
        <p:txBody>
          <a:bodyPr wrap="square" rtlCol="0">
            <a:spAutoFit/>
          </a:bodyPr>
          <a:lstStyle/>
          <a:p>
            <a:r>
              <a:rPr lang="en-US" altLang="zh-CN" sz="2800" smtClean="0">
                <a:solidFill>
                  <a:srgbClr val="FF0000"/>
                </a:solidFill>
              </a:rPr>
              <a:t>close </a:t>
            </a:r>
            <a:r>
              <a:rPr lang="en-US" altLang="zh-CN" sz="2800" dirty="0" smtClean="0">
                <a:solidFill>
                  <a:srgbClr val="FF0000"/>
                </a:solidFill>
              </a:rPr>
              <a:t>/ powerful alliance</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215074" y="642918"/>
            <a:ext cx="2799558" cy="5647290"/>
          </a:xfrm>
          <a:prstGeom prst="rect">
            <a:avLst/>
          </a:prstGeom>
          <a:noFill/>
          <a:ln w="9525">
            <a:noFill/>
            <a:miter lim="800000"/>
            <a:headEnd/>
            <a:tailEnd/>
          </a:ln>
          <a:effectLst/>
        </p:spPr>
      </p:pic>
      <p:sp>
        <p:nvSpPr>
          <p:cNvPr id="4" name="内容占位符 2"/>
          <p:cNvSpPr>
            <a:spLocks noGrp="1"/>
          </p:cNvSpPr>
          <p:nvPr>
            <p:ph idx="1"/>
          </p:nvPr>
        </p:nvSpPr>
        <p:spPr>
          <a:xfrm>
            <a:off x="71406" y="1000108"/>
            <a:ext cx="6072230" cy="5692792"/>
          </a:xfrm>
        </p:spPr>
        <p:txBody>
          <a:bodyPr>
            <a:noAutofit/>
          </a:bodyPr>
          <a:lstStyle/>
          <a:p>
            <a:pPr algn="just">
              <a:spcBef>
                <a:spcPts val="1200"/>
              </a:spcBef>
              <a:buNone/>
              <a:defRPr/>
            </a:pPr>
            <a:r>
              <a:rPr lang="en-US" altLang="zh-CN" sz="2800" dirty="0" smtClean="0"/>
              <a:t>6 The _______________________ of the World Trade Center on 9/11 brought about a change of focus to radical politics in the West.</a:t>
            </a:r>
          </a:p>
          <a:p>
            <a:pPr algn="just">
              <a:spcBef>
                <a:spcPts val="1200"/>
              </a:spcBef>
              <a:buNone/>
              <a:defRPr/>
            </a:pPr>
            <a:r>
              <a:rPr lang="en-US" altLang="zh-CN" sz="2800" dirty="0" smtClean="0"/>
              <a:t>7 Some protesters wanted the ________ ______________ of the political system, but most were much more moderate.</a:t>
            </a:r>
          </a:p>
        </p:txBody>
      </p:sp>
      <p:sp>
        <p:nvSpPr>
          <p:cNvPr id="5" name="文本框 3"/>
          <p:cNvSpPr txBox="1">
            <a:spLocks noChangeArrowheads="1"/>
          </p:cNvSpPr>
          <p:nvPr/>
        </p:nvSpPr>
        <p:spPr bwMode="auto">
          <a:xfrm>
            <a:off x="166688" y="69850"/>
            <a:ext cx="3378200" cy="461963"/>
          </a:xfrm>
          <a:prstGeom prst="rect">
            <a:avLst/>
          </a:prstGeom>
          <a:noFill/>
          <a:ln w="9525">
            <a:noFill/>
            <a:miter lim="800000"/>
            <a:headEnd/>
            <a:tailEnd/>
          </a:ln>
        </p:spPr>
        <p:txBody>
          <a:bodyPr>
            <a:spAutoFit/>
          </a:bodyPr>
          <a:lstStyle/>
          <a:p>
            <a:pPr eaLnBrk="1" hangingPunct="1">
              <a:buFont typeface="Arial" charset="0"/>
              <a:buNone/>
            </a:pPr>
            <a:r>
              <a:rPr lang="en-US" altLang="en-US" sz="2400" dirty="0" smtClean="0">
                <a:solidFill>
                  <a:schemeClr val="bg1"/>
                </a:solidFill>
                <a:latin typeface="Arial Black" pitchFamily="34" charset="0"/>
                <a:sym typeface="宋体" pitchFamily="2" charset="-122"/>
              </a:rPr>
              <a:t>Language in use</a:t>
            </a:r>
            <a:endParaRPr lang="en-US" altLang="en-US" sz="2400" dirty="0">
              <a:solidFill>
                <a:schemeClr val="bg1"/>
              </a:solidFill>
              <a:latin typeface="Arial Black" pitchFamily="34" charset="0"/>
              <a:sym typeface="宋体" pitchFamily="2" charset="-122"/>
            </a:endParaRPr>
          </a:p>
        </p:txBody>
      </p:sp>
      <p:pic>
        <p:nvPicPr>
          <p:cNvPr id="6" name="图片 5" descr="Back">
            <a:hlinkClick r:id="rId3" action="ppaction://hlinksldjump"/>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56513" y="47625"/>
            <a:ext cx="558800" cy="393700"/>
          </a:xfrm>
          <a:prstGeom prst="rect">
            <a:avLst/>
          </a:prstGeom>
          <a:noFill/>
          <a:ln>
            <a:noFill/>
          </a:ln>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图片 6" descr="Home">
            <a:hlinkClick r:id="" action="ppaction://hlinkshowjump?jump=firstslide"/>
          </p:cNvPr>
          <p:cNvPicPr>
            <a:picLocks noChangeAspect="1" noChangeArrowheads="1"/>
          </p:cNvPicPr>
          <p:nvPr/>
        </p:nvPicPr>
        <p:blipFill>
          <a:blip r:embed="rId5"/>
          <a:srcRect/>
          <a:stretch>
            <a:fillRect/>
          </a:stretch>
        </p:blipFill>
        <p:spPr bwMode="auto">
          <a:xfrm>
            <a:off x="8331200" y="52388"/>
            <a:ext cx="484188" cy="441325"/>
          </a:xfrm>
          <a:prstGeom prst="rect">
            <a:avLst/>
          </a:prstGeom>
          <a:noFill/>
          <a:ln w="9525">
            <a:noFill/>
            <a:miter lim="800000"/>
            <a:headEnd/>
            <a:tailEnd/>
          </a:ln>
        </p:spPr>
      </p:pic>
      <p:sp>
        <p:nvSpPr>
          <p:cNvPr id="9" name="TextBox 8"/>
          <p:cNvSpPr txBox="1"/>
          <p:nvPr/>
        </p:nvSpPr>
        <p:spPr>
          <a:xfrm>
            <a:off x="1214414" y="976954"/>
            <a:ext cx="4429156" cy="523220"/>
          </a:xfrm>
          <a:prstGeom prst="rect">
            <a:avLst/>
          </a:prstGeom>
          <a:noFill/>
        </p:spPr>
        <p:txBody>
          <a:bodyPr wrap="square" rtlCol="0">
            <a:spAutoFit/>
          </a:bodyPr>
          <a:lstStyle/>
          <a:p>
            <a:r>
              <a:rPr lang="en-US" altLang="zh-CN" sz="2800" dirty="0" smtClean="0">
                <a:solidFill>
                  <a:srgbClr val="FF0000"/>
                </a:solidFill>
              </a:rPr>
              <a:t>complete  / total destruction</a:t>
            </a:r>
            <a:endParaRPr lang="zh-CN" altLang="en-US" sz="2800" dirty="0">
              <a:solidFill>
                <a:srgbClr val="FF0000"/>
              </a:solidFill>
            </a:endParaRPr>
          </a:p>
        </p:txBody>
      </p:sp>
      <p:sp>
        <p:nvSpPr>
          <p:cNvPr id="10" name="TextBox 9"/>
          <p:cNvSpPr txBox="1"/>
          <p:nvPr/>
        </p:nvSpPr>
        <p:spPr>
          <a:xfrm>
            <a:off x="4500562" y="2857496"/>
            <a:ext cx="1857388" cy="523220"/>
          </a:xfrm>
          <a:prstGeom prst="rect">
            <a:avLst/>
          </a:prstGeom>
          <a:noFill/>
        </p:spPr>
        <p:txBody>
          <a:bodyPr wrap="square" rtlCol="0">
            <a:spAutoFit/>
          </a:bodyPr>
          <a:lstStyle/>
          <a:p>
            <a:r>
              <a:rPr lang="en-US" altLang="zh-CN" sz="2800" dirty="0" smtClean="0">
                <a:solidFill>
                  <a:srgbClr val="FF0000"/>
                </a:solidFill>
              </a:rPr>
              <a:t>complete /</a:t>
            </a:r>
            <a:endParaRPr lang="zh-CN" altLang="en-US" sz="2800" dirty="0">
              <a:solidFill>
                <a:srgbClr val="FF0000"/>
              </a:solidFill>
            </a:endParaRPr>
          </a:p>
        </p:txBody>
      </p:sp>
      <p:sp>
        <p:nvSpPr>
          <p:cNvPr id="12" name="TextBox 11"/>
          <p:cNvSpPr txBox="1"/>
          <p:nvPr/>
        </p:nvSpPr>
        <p:spPr>
          <a:xfrm>
            <a:off x="500034" y="3286124"/>
            <a:ext cx="2857520" cy="501676"/>
          </a:xfrm>
          <a:prstGeom prst="rect">
            <a:avLst/>
          </a:prstGeom>
          <a:noFill/>
        </p:spPr>
        <p:txBody>
          <a:bodyPr wrap="square" rtlCol="0">
            <a:spAutoFit/>
          </a:bodyPr>
          <a:lstStyle/>
          <a:p>
            <a:pPr algn="just">
              <a:lnSpc>
                <a:spcPct val="95000"/>
              </a:lnSpc>
            </a:pPr>
            <a:r>
              <a:rPr lang="en-US" altLang="zh-CN" sz="2800" dirty="0" smtClean="0">
                <a:solidFill>
                  <a:srgbClr val="FF0000"/>
                </a:solidFill>
              </a:rPr>
              <a:t>total destruction</a:t>
            </a:r>
            <a:endParaRPr lang="zh-CN" altLang="en-US" sz="2800" dirty="0">
              <a:solidFill>
                <a:srgbClr val="FF0000"/>
              </a:solidFill>
            </a:endParaRPr>
          </a:p>
        </p:txBody>
      </p:sp>
      <p:pic>
        <p:nvPicPr>
          <p:cNvPr id="11" name="图片 9" descr="END"/>
          <p:cNvPicPr>
            <a:picLocks noChangeAspect="1" noChangeArrowheads="1"/>
          </p:cNvPicPr>
          <p:nvPr/>
        </p:nvPicPr>
        <p:blipFill>
          <a:blip r:embed="rId6"/>
          <a:srcRect/>
          <a:stretch>
            <a:fillRect/>
          </a:stretch>
        </p:blipFill>
        <p:spPr bwMode="auto">
          <a:xfrm>
            <a:off x="8371019" y="6429396"/>
            <a:ext cx="476250"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solidFill>
              <a:srgbClr val="FF0000"/>
            </a:solidFil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616</TotalTime>
  <Words>1235</Words>
  <Application>Microsoft Office PowerPoint</Application>
  <PresentationFormat>全屏显示(4:3)</PresentationFormat>
  <Paragraphs>88</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mac</dc:creator>
  <cp:lastModifiedBy>cb</cp:lastModifiedBy>
  <cp:revision>53</cp:revision>
  <dcterms:created xsi:type="dcterms:W3CDTF">2016-02-14T10:12:37Z</dcterms:created>
  <dcterms:modified xsi:type="dcterms:W3CDTF">2016-10-26T02:20:14Z</dcterms:modified>
</cp:coreProperties>
</file>