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9" r:id="rId5"/>
    <p:sldId id="260" r:id="rId6"/>
    <p:sldId id="259" r:id="rId7"/>
    <p:sldId id="261" r:id="rId8"/>
    <p:sldId id="263" r:id="rId9"/>
    <p:sldId id="262" r:id="rId10"/>
    <p:sldId id="265" r:id="rId11"/>
    <p:sldId id="266" r:id="rId12"/>
    <p:sldId id="264" r:id="rId13"/>
    <p:sldId id="267" r:id="rId14"/>
    <p:sldId id="268" r:id="rId15"/>
    <p:sldId id="25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860"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642910" y="142873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r>
              <a:rPr lang="en-US" altLang="zh-CN" sz="2800" b="1" spc="-60" dirty="0" smtClean="0"/>
              <a:t>1 Complete the sentences with the words in brackets </a:t>
            </a:r>
          </a:p>
        </p:txBody>
      </p:sp>
      <p:sp>
        <p:nvSpPr>
          <p:cNvPr id="19" name="圆角矩形 18">
            <a:hlinkClick r:id="rId3" action="ppaction://hlinksldjump"/>
          </p:cNvPr>
          <p:cNvSpPr/>
          <p:nvPr/>
        </p:nvSpPr>
        <p:spPr>
          <a:xfrm>
            <a:off x="642910" y="239314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Answer the questions</a:t>
            </a:r>
            <a:endParaRPr lang="en-US" altLang="zh-CN" sz="2800" b="1" dirty="0">
              <a:solidFill>
                <a:srgbClr val="000000"/>
              </a:solidFill>
            </a:endParaRPr>
          </a:p>
        </p:txBody>
      </p:sp>
      <p:sp>
        <p:nvSpPr>
          <p:cNvPr id="20" name="圆角矩形 19">
            <a:hlinkClick r:id="rId4" action="ppaction://hlinksldjump"/>
          </p:cNvPr>
          <p:cNvSpPr/>
          <p:nvPr/>
        </p:nvSpPr>
        <p:spPr>
          <a:xfrm>
            <a:off x="642911" y="3357563"/>
            <a:ext cx="7715303" cy="500065"/>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50" dirty="0" smtClean="0"/>
              <a:t>3 Complete the sentences with suitable expressions</a:t>
            </a:r>
            <a:endParaRPr lang="en-US" altLang="zh-CN" sz="2800" b="1" spc="-50" dirty="0">
              <a:solidFill>
                <a:srgbClr val="000000"/>
              </a:solidFill>
            </a:endParaRPr>
          </a:p>
        </p:txBody>
      </p:sp>
      <p:sp>
        <p:nvSpPr>
          <p:cNvPr id="21" name="圆角矩形 20">
            <a:hlinkClick r:id="rId5" action="ppaction://hlinksldjump"/>
          </p:cNvPr>
          <p:cNvSpPr/>
          <p:nvPr/>
        </p:nvSpPr>
        <p:spPr>
          <a:xfrm>
            <a:off x="642910" y="4321975"/>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Translate the paragraph into Chinese</a:t>
            </a:r>
            <a:endParaRPr lang="en-US" altLang="zh-CN" sz="2800" b="1" dirty="0">
              <a:solidFill>
                <a:srgbClr val="000000"/>
              </a:solidFill>
            </a:endParaRPr>
          </a:p>
        </p:txBody>
      </p:sp>
      <p:sp>
        <p:nvSpPr>
          <p:cNvPr id="24" name="圆角矩形 23">
            <a:hlinkClick r:id="rId6" action="ppaction://hlinksldjump"/>
          </p:cNvPr>
          <p:cNvSpPr/>
          <p:nvPr/>
        </p:nvSpPr>
        <p:spPr>
          <a:xfrm>
            <a:off x="642910" y="528638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1071546"/>
            <a:ext cx="5857916" cy="5621354"/>
          </a:xfrm>
        </p:spPr>
        <p:txBody>
          <a:bodyPr>
            <a:noAutofit/>
          </a:bodyPr>
          <a:lstStyle/>
          <a:p>
            <a:pPr marL="180975" indent="-180975" algn="just">
              <a:buNone/>
            </a:pPr>
            <a:r>
              <a:rPr lang="en-US" altLang="zh-CN" sz="2800" dirty="0" smtClean="0"/>
              <a:t>4 The findings ______ ________ which exceeded the researchers’ expectations.</a:t>
            </a:r>
          </a:p>
          <a:p>
            <a:pPr algn="just">
              <a:buNone/>
            </a:pPr>
            <a:r>
              <a:rPr lang="en-US" altLang="zh-CN" sz="2800" dirty="0" smtClean="0"/>
              <a:t>5 People who show empathy have a(n) ______ _________ in their emotional lives over those who repress their feelings.</a:t>
            </a:r>
          </a:p>
          <a:p>
            <a:pPr algn="just">
              <a:buNone/>
            </a:pPr>
            <a:r>
              <a:rPr lang="en-US" altLang="zh-CN" sz="2800" dirty="0" smtClean="0"/>
              <a:t>6 To his surprise, his appeal to the government drew a(n) </a:t>
            </a:r>
            <a:r>
              <a:rPr lang="en-US" altLang="zh-CN" sz="2800" dirty="0" smtClean="0"/>
              <a:t>______________________________________ </a:t>
            </a:r>
            <a:r>
              <a:rPr lang="en-US" altLang="zh-CN" sz="2800" dirty="0" smtClean="0"/>
              <a:t>from a minister.</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15110"/>
            <a:ext cx="912813" cy="228600"/>
          </a:xfrm>
          <a:prstGeom prst="rect">
            <a:avLst/>
          </a:prstGeom>
          <a:noFill/>
          <a:ln w="9525">
            <a:noFill/>
            <a:miter lim="800000"/>
            <a:headEnd/>
            <a:tailEnd/>
          </a:ln>
        </p:spPr>
      </p:pic>
      <p:sp>
        <p:nvSpPr>
          <p:cNvPr id="9" name="TextBox 8"/>
          <p:cNvSpPr txBox="1"/>
          <p:nvPr/>
        </p:nvSpPr>
        <p:spPr>
          <a:xfrm>
            <a:off x="2285984" y="1048392"/>
            <a:ext cx="3357586" cy="523220"/>
          </a:xfrm>
          <a:prstGeom prst="rect">
            <a:avLst/>
          </a:prstGeom>
          <a:noFill/>
        </p:spPr>
        <p:txBody>
          <a:bodyPr wrap="square" rtlCol="0">
            <a:spAutoFit/>
          </a:bodyPr>
          <a:lstStyle/>
          <a:p>
            <a:r>
              <a:rPr lang="en-US" altLang="zh-CN" sz="2800" dirty="0" smtClean="0">
                <a:solidFill>
                  <a:srgbClr val="C00000"/>
                </a:solidFill>
              </a:rPr>
              <a:t>evoked  responses</a:t>
            </a:r>
            <a:endParaRPr lang="zh-CN" altLang="en-US" sz="2800" dirty="0">
              <a:solidFill>
                <a:srgbClr val="C00000"/>
              </a:solidFill>
            </a:endParaRPr>
          </a:p>
        </p:txBody>
      </p:sp>
      <p:sp>
        <p:nvSpPr>
          <p:cNvPr id="10" name="TextBox 9"/>
          <p:cNvSpPr txBox="1"/>
          <p:nvPr/>
        </p:nvSpPr>
        <p:spPr>
          <a:xfrm>
            <a:off x="571472" y="2834342"/>
            <a:ext cx="3714776" cy="523220"/>
          </a:xfrm>
          <a:prstGeom prst="rect">
            <a:avLst/>
          </a:prstGeom>
          <a:noFill/>
        </p:spPr>
        <p:txBody>
          <a:bodyPr wrap="square" rtlCol="0">
            <a:spAutoFit/>
          </a:bodyPr>
          <a:lstStyle/>
          <a:p>
            <a:r>
              <a:rPr lang="en-US" altLang="zh-CN" sz="2800" dirty="0" smtClean="0">
                <a:solidFill>
                  <a:srgbClr val="C00000"/>
                </a:solidFill>
              </a:rPr>
              <a:t>distinct  </a:t>
            </a:r>
            <a:r>
              <a:rPr lang="en-US" altLang="zh-CN" sz="2800" dirty="0" smtClean="0">
                <a:solidFill>
                  <a:srgbClr val="C00000"/>
                </a:solidFill>
              </a:rPr>
              <a:t>     advantage</a:t>
            </a:r>
            <a:endParaRPr lang="zh-CN" altLang="en-US" sz="2800" dirty="0">
              <a:solidFill>
                <a:srgbClr val="C00000"/>
              </a:solidFill>
            </a:endParaRPr>
          </a:p>
        </p:txBody>
      </p:sp>
      <p:pic>
        <p:nvPicPr>
          <p:cNvPr id="11" name="Picture 2"/>
          <p:cNvPicPr>
            <a:picLocks noChangeAspect="1" noChangeArrowheads="1"/>
          </p:cNvPicPr>
          <p:nvPr/>
        </p:nvPicPr>
        <p:blipFill>
          <a:blip r:embed="rId6"/>
          <a:srcRect/>
          <a:stretch>
            <a:fillRect/>
          </a:stretch>
        </p:blipFill>
        <p:spPr bwMode="auto">
          <a:xfrm>
            <a:off x="6000760" y="1071546"/>
            <a:ext cx="2928958" cy="5244666"/>
          </a:xfrm>
          <a:prstGeom prst="rect">
            <a:avLst/>
          </a:prstGeom>
          <a:noFill/>
          <a:ln w="9525">
            <a:noFill/>
            <a:miter lim="800000"/>
            <a:headEnd/>
            <a:tailEnd/>
          </a:ln>
          <a:effectLst/>
        </p:spPr>
      </p:pic>
      <p:sp>
        <p:nvSpPr>
          <p:cNvPr id="12" name="TextBox 11"/>
          <p:cNvSpPr txBox="1"/>
          <p:nvPr/>
        </p:nvSpPr>
        <p:spPr>
          <a:xfrm>
            <a:off x="571472" y="5046661"/>
            <a:ext cx="5572164" cy="954107"/>
          </a:xfrm>
          <a:prstGeom prst="rect">
            <a:avLst/>
          </a:prstGeom>
          <a:noFill/>
        </p:spPr>
        <p:txBody>
          <a:bodyPr wrap="square" rtlCol="0">
            <a:spAutoFit/>
          </a:bodyPr>
          <a:lstStyle/>
          <a:p>
            <a:r>
              <a:rPr lang="en-US" altLang="zh-CN" sz="2800" dirty="0" smtClean="0">
                <a:solidFill>
                  <a:srgbClr val="C00000"/>
                </a:solidFill>
              </a:rPr>
              <a:t>direct / immediate / positive / quick </a:t>
            </a:r>
            <a:r>
              <a:rPr lang="en-US" altLang="zh-CN" sz="2800" dirty="0" smtClean="0">
                <a:solidFill>
                  <a:srgbClr val="C00000"/>
                </a:solidFill>
              </a:rPr>
              <a:t>response</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1000108"/>
            <a:ext cx="5572164" cy="3929090"/>
          </a:xfrm>
        </p:spPr>
        <p:txBody>
          <a:bodyPr>
            <a:noAutofit/>
          </a:bodyPr>
          <a:lstStyle/>
          <a:p>
            <a:pPr algn="just">
              <a:spcBef>
                <a:spcPts val="1200"/>
              </a:spcBef>
              <a:buNone/>
              <a:defRPr/>
            </a:pPr>
            <a:r>
              <a:rPr lang="en-US" altLang="zh-CN" sz="2800" dirty="0" smtClean="0"/>
              <a:t>7 I can’t say why, but I had the ________ _________ that he was not telling the truth.</a:t>
            </a:r>
          </a:p>
          <a:p>
            <a:pPr algn="just">
              <a:spcBef>
                <a:spcPts val="1200"/>
              </a:spcBef>
              <a:buNone/>
              <a:defRPr/>
            </a:pPr>
            <a:r>
              <a:rPr lang="en-US" altLang="zh-CN" sz="2800" dirty="0" smtClean="0"/>
              <a:t>8 He finds it hard to say where he is, so  travelling just _____ ___ his ________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571472" y="1405582"/>
            <a:ext cx="5500726" cy="523220"/>
          </a:xfrm>
          <a:prstGeom prst="rect">
            <a:avLst/>
          </a:prstGeom>
          <a:noFill/>
        </p:spPr>
        <p:txBody>
          <a:bodyPr wrap="square" rtlCol="0">
            <a:spAutoFit/>
          </a:bodyPr>
          <a:lstStyle/>
          <a:p>
            <a:r>
              <a:rPr lang="en-US" altLang="zh-CN" sz="2800" dirty="0" smtClean="0">
                <a:solidFill>
                  <a:srgbClr val="C00000"/>
                </a:solidFill>
              </a:rPr>
              <a:t>distinct     impression</a:t>
            </a:r>
            <a:endParaRPr lang="zh-CN" altLang="en-US" sz="2800" dirty="0">
              <a:solidFill>
                <a:srgbClr val="C00000"/>
              </a:solidFill>
            </a:endParaRPr>
          </a:p>
        </p:txBody>
      </p:sp>
      <p:sp>
        <p:nvSpPr>
          <p:cNvPr id="10" name="TextBox 9"/>
          <p:cNvSpPr txBox="1"/>
          <p:nvPr/>
        </p:nvSpPr>
        <p:spPr>
          <a:xfrm>
            <a:off x="500034" y="2857496"/>
            <a:ext cx="5214974" cy="954107"/>
          </a:xfrm>
          <a:prstGeom prst="rect">
            <a:avLst/>
          </a:prstGeom>
          <a:noFill/>
        </p:spPr>
        <p:txBody>
          <a:bodyPr wrap="square" rtlCol="0">
            <a:spAutoFit/>
          </a:bodyPr>
          <a:lstStyle/>
          <a:p>
            <a:r>
              <a:rPr lang="en-US" altLang="zh-CN" sz="2800" dirty="0" smtClean="0">
                <a:solidFill>
                  <a:srgbClr val="C00000"/>
                </a:solidFill>
              </a:rPr>
              <a:t>                                    </a:t>
            </a:r>
            <a:r>
              <a:rPr lang="en-US" altLang="zh-CN" sz="2800" dirty="0" smtClean="0">
                <a:solidFill>
                  <a:srgbClr val="C00000"/>
                </a:solidFill>
              </a:rPr>
              <a:t> adds     to  </a:t>
            </a:r>
            <a:r>
              <a:rPr lang="en-US" altLang="zh-CN" sz="2800" dirty="0" smtClean="0">
                <a:solidFill>
                  <a:srgbClr val="C00000"/>
                </a:solidFill>
              </a:rPr>
              <a:t>confusion </a:t>
            </a:r>
            <a:endParaRPr lang="zh-CN" altLang="en-US" sz="2800" dirty="0">
              <a:solidFill>
                <a:srgbClr val="C00000"/>
              </a:solidFill>
            </a:endParaRPr>
          </a:p>
        </p:txBody>
      </p:sp>
      <p:pic>
        <p:nvPicPr>
          <p:cNvPr id="11" name="图片 9" descr="END"/>
          <p:cNvPicPr>
            <a:picLocks noChangeAspect="1" noChangeArrowheads="1"/>
          </p:cNvPicPr>
          <p:nvPr/>
        </p:nvPicPr>
        <p:blipFill>
          <a:blip r:embed="rId5"/>
          <a:srcRect/>
          <a:stretch>
            <a:fillRect/>
          </a:stretch>
        </p:blipFill>
        <p:spPr bwMode="auto">
          <a:xfrm>
            <a:off x="8371019" y="6489723"/>
            <a:ext cx="476250" cy="225425"/>
          </a:xfrm>
          <a:prstGeom prst="rect">
            <a:avLst/>
          </a:prstGeom>
          <a:noFill/>
          <a:ln w="9525">
            <a:noFill/>
            <a:miter lim="800000"/>
            <a:headEnd/>
            <a:tailEnd/>
          </a:ln>
        </p:spPr>
      </p:pic>
      <p:pic>
        <p:nvPicPr>
          <p:cNvPr id="13" name="Picture 2"/>
          <p:cNvPicPr>
            <a:picLocks noChangeAspect="1" noChangeArrowheads="1"/>
          </p:cNvPicPr>
          <p:nvPr/>
        </p:nvPicPr>
        <p:blipFill>
          <a:blip r:embed="rId6"/>
          <a:srcRect/>
          <a:stretch>
            <a:fillRect/>
          </a:stretch>
        </p:blipFill>
        <p:spPr bwMode="auto">
          <a:xfrm>
            <a:off x="5715008" y="673055"/>
            <a:ext cx="3214710" cy="575634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Autofit/>
          </a:bodyPr>
          <a:lstStyle/>
          <a:p>
            <a:pPr>
              <a:lnSpc>
                <a:spcPct val="85000"/>
              </a:lnSpc>
              <a:spcBef>
                <a:spcPts val="0"/>
              </a:spcBef>
              <a:buNone/>
              <a:defRPr/>
            </a:pPr>
            <a:r>
              <a:rPr lang="en-US" altLang="zh-CN" sz="2800" b="1" spc="-150" dirty="0" smtClean="0">
                <a:solidFill>
                  <a:schemeClr val="accent3">
                    <a:lumMod val="50000"/>
                  </a:schemeClr>
                </a:solidFill>
              </a:rPr>
              <a:t>Translation</a:t>
            </a:r>
          </a:p>
          <a:p>
            <a:pPr>
              <a:lnSpc>
                <a:spcPct val="20000"/>
              </a:lnSpc>
              <a:spcBef>
                <a:spcPts val="0"/>
              </a:spcBef>
              <a:buNone/>
              <a:defRPr/>
            </a:pPr>
            <a:r>
              <a:rPr lang="en-US" altLang="zh-CN" sz="2800" b="1" spc="-150" dirty="0" smtClean="0">
                <a:solidFill>
                  <a:schemeClr val="accent3">
                    <a:lumMod val="50000"/>
                  </a:schemeClr>
                </a:solidFill>
              </a:rPr>
              <a:t>           </a:t>
            </a:r>
          </a:p>
          <a:p>
            <a:pPr>
              <a:lnSpc>
                <a:spcPct val="85000"/>
              </a:lnSpc>
              <a:spcBef>
                <a:spcPts val="0"/>
              </a:spcBef>
              <a:buNone/>
              <a:defRPr/>
            </a:pPr>
            <a:r>
              <a:rPr lang="en-US" altLang="zh-CN" sz="2800" b="1" spc="-150" dirty="0" smtClean="0"/>
              <a:t>4 </a:t>
            </a:r>
            <a:r>
              <a:rPr lang="en-US" altLang="zh-CN" sz="2800" b="1" spc="-150" dirty="0" smtClean="0"/>
              <a:t>Translate the paragraph into Chinese.</a:t>
            </a:r>
          </a:p>
          <a:p>
            <a:pPr marL="0" indent="0" algn="just">
              <a:lnSpc>
                <a:spcPct val="20000"/>
              </a:lnSpc>
              <a:spcBef>
                <a:spcPts val="0"/>
              </a:spcBef>
              <a:buNone/>
              <a:defRPr/>
            </a:pPr>
            <a:endParaRPr lang="en-US" altLang="zh-CN" sz="2500" dirty="0" smtClean="0"/>
          </a:p>
          <a:p>
            <a:pPr marL="0" indent="0" algn="just">
              <a:lnSpc>
                <a:spcPct val="90000"/>
              </a:lnSpc>
              <a:spcBef>
                <a:spcPts val="0"/>
              </a:spcBef>
              <a:buNone/>
              <a:defRPr/>
            </a:pPr>
            <a:r>
              <a:rPr lang="en-US" altLang="zh-CN" sz="2500" dirty="0" smtClean="0"/>
              <a:t>The </a:t>
            </a:r>
            <a:r>
              <a:rPr lang="en-US" altLang="zh-CN" sz="2500" dirty="0" smtClean="0"/>
              <a:t>Free Hugs Campaign in its present form was started by an Australian man Juan Mann in June 2004, when he began giving out hugs in the Pitt Street Mall in central Sydney. </a:t>
            </a:r>
            <a:r>
              <a:rPr lang="en-US" altLang="zh-CN" sz="2500" dirty="0" smtClean="0"/>
              <a:t>Juan’s mission was to reach out and hug a stranger to brighten up their lives. Juan had been living in London when his world turned upside down and he’d had to come home. By the time his plane landed back in Sydney, all he had left was a carry-on bag full of clothes and a world of troubles. So he got some cardboard and a marker and made a sign, with the words “Free Hugs” on both sides. He had to wait 15 minutes before an elderly lady came up to him and gave him a hug. Thanks to his friend Shimon Moore, lead singer for Sick Puppies, who recorded video footage of Juan and his fellow huggers, this campaign became famous around the world. Today the “Free Hug” campaign is gaining in popularity and is making the world a warmer place to live in.</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16905"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8" name="TextBox 7"/>
          <p:cNvSpPr txBox="1"/>
          <p:nvPr/>
        </p:nvSpPr>
        <p:spPr>
          <a:xfrm>
            <a:off x="285720" y="763118"/>
            <a:ext cx="8572560" cy="5809154"/>
          </a:xfrm>
          <a:prstGeom prst="rect">
            <a:avLst/>
          </a:prstGeom>
          <a:noFill/>
        </p:spPr>
        <p:txBody>
          <a:bodyPr wrap="square" rtlCol="0">
            <a:spAutoFit/>
          </a:bodyPr>
          <a:lstStyle/>
          <a:p>
            <a:pPr algn="just">
              <a:lnSpc>
                <a:spcPct val="130000"/>
              </a:lnSpc>
            </a:pPr>
            <a:r>
              <a:rPr lang="zh-CN" altLang="en-US" sz="2400" dirty="0" smtClean="0">
                <a:solidFill>
                  <a:srgbClr val="0070C0"/>
                </a:solidFill>
                <a:latin typeface="+mn-ea"/>
              </a:rPr>
              <a:t>目前</a:t>
            </a:r>
            <a:r>
              <a:rPr lang="zh-CN" altLang="en-US" sz="2400" dirty="0" smtClean="0">
                <a:solidFill>
                  <a:srgbClr val="0070C0"/>
                </a:solidFill>
                <a:latin typeface="+mn-ea"/>
              </a:rPr>
              <a:t>这种形式的“抱抱团”运动是澳大利亚人胡安</a:t>
            </a:r>
            <a:r>
              <a:rPr lang="en-US" altLang="zh-CN" sz="2400" dirty="0" smtClean="0">
                <a:solidFill>
                  <a:srgbClr val="0070C0"/>
                </a:solidFill>
                <a:latin typeface="+mn-ea"/>
              </a:rPr>
              <a:t>·</a:t>
            </a:r>
            <a:r>
              <a:rPr lang="zh-CN" altLang="en-US" sz="2400" dirty="0" smtClean="0">
                <a:solidFill>
                  <a:srgbClr val="0070C0"/>
                </a:solidFill>
                <a:latin typeface="+mn-ea"/>
              </a:rPr>
              <a:t>曼恩发起的。</a:t>
            </a:r>
            <a:r>
              <a:rPr lang="en-US" altLang="zh-CN" sz="2400" dirty="0" smtClean="0">
                <a:solidFill>
                  <a:srgbClr val="0070C0"/>
                </a:solidFill>
                <a:latin typeface="+mn-ea"/>
              </a:rPr>
              <a:t>2004</a:t>
            </a:r>
            <a:r>
              <a:rPr lang="zh-CN" altLang="en-US" sz="2400" dirty="0" smtClean="0">
                <a:solidFill>
                  <a:srgbClr val="0070C0"/>
                </a:solidFill>
                <a:latin typeface="+mn-ea"/>
              </a:rPr>
              <a:t>年</a:t>
            </a:r>
            <a:r>
              <a:rPr lang="en-US" altLang="zh-CN" sz="2400" dirty="0" smtClean="0">
                <a:solidFill>
                  <a:srgbClr val="0070C0"/>
                </a:solidFill>
                <a:latin typeface="+mn-ea"/>
              </a:rPr>
              <a:t>6</a:t>
            </a:r>
            <a:r>
              <a:rPr lang="zh-CN" altLang="en-US" sz="2400" dirty="0" smtClean="0">
                <a:solidFill>
                  <a:srgbClr val="0070C0"/>
                </a:solidFill>
                <a:latin typeface="+mn-ea"/>
              </a:rPr>
              <a:t>月，他开始在悉尼市中心的皮特街购物中心给人送去拥抱。胡安要做的是伸出胳膊拥抱陌生人，点亮他们的人生。胡安以前住在伦敦，后来他的生活变得一团糟，不得不回家。等他乘飞机回到悉尼，他只剩下一个塞满衣服的手提行李包和一大堆的麻烦。于是，他找到一块硬纸板和一只马克笔，做了一个指示牌，在牌子的两面写上“免费拥抱”。他等了</a:t>
            </a:r>
            <a:r>
              <a:rPr lang="en-US" altLang="zh-CN" sz="2400" dirty="0" smtClean="0">
                <a:solidFill>
                  <a:srgbClr val="0070C0"/>
                </a:solidFill>
                <a:latin typeface="+mn-ea"/>
              </a:rPr>
              <a:t>15</a:t>
            </a:r>
            <a:r>
              <a:rPr lang="zh-CN" altLang="en-US" sz="2400" dirty="0" smtClean="0">
                <a:solidFill>
                  <a:srgbClr val="0070C0"/>
                </a:solidFill>
                <a:latin typeface="+mn-ea"/>
              </a:rPr>
              <a:t>分钟才有一个老太太走上前来，给了他一个拥抱。他的朋友，“病小狗”乐队的主唱希蒙</a:t>
            </a:r>
            <a:r>
              <a:rPr lang="en-US" altLang="zh-CN" sz="2400" dirty="0" smtClean="0">
                <a:solidFill>
                  <a:srgbClr val="0070C0"/>
                </a:solidFill>
                <a:latin typeface="+mn-ea"/>
              </a:rPr>
              <a:t>·</a:t>
            </a:r>
            <a:r>
              <a:rPr lang="zh-CN" altLang="en-US" sz="2400" dirty="0" smtClean="0">
                <a:solidFill>
                  <a:srgbClr val="0070C0"/>
                </a:solidFill>
                <a:latin typeface="+mn-ea"/>
              </a:rPr>
              <a:t>摩尔，给胡安和他的“抱抱团”成员拍了一段录像，使得“抱抱团”运动在全世界有了更大的知名度。如今，“抱抱团”运动日渐流行，它使我们生活的这个世界更加温暖</a:t>
            </a:r>
            <a:r>
              <a:rPr lang="zh-CN" altLang="en-US" sz="2400" dirty="0" smtClean="0">
                <a:solidFill>
                  <a:srgbClr val="0070C0"/>
                </a:solidFill>
                <a:latin typeface="+mn-ea"/>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928670"/>
            <a:ext cx="8715436" cy="5764230"/>
          </a:xfrm>
        </p:spPr>
        <p:txBody>
          <a:bodyPr>
            <a:noAutofit/>
          </a:bodyPr>
          <a:lstStyle/>
          <a:p>
            <a:pPr>
              <a:spcBef>
                <a:spcPts val="1200"/>
              </a:spcBef>
              <a:buNone/>
              <a:defRPr/>
            </a:pPr>
            <a:r>
              <a:rPr lang="en-US" altLang="zh-CN" sz="2800" b="1" dirty="0" smtClean="0"/>
              <a:t>5 Translate the paragraph into English.</a:t>
            </a:r>
          </a:p>
          <a:p>
            <a:pPr marL="180975" indent="-180975" algn="just">
              <a:lnSpc>
                <a:spcPct val="150000"/>
              </a:lnSpc>
              <a:spcBef>
                <a:spcPts val="1200"/>
              </a:spcBef>
              <a:buNone/>
              <a:defRPr/>
            </a:pPr>
            <a:r>
              <a:rPr lang="zh-CN" altLang="en-US" sz="2400" dirty="0" smtClean="0"/>
              <a:t> “不以物喜，不以己悲”出自北宋文学家范仲淹的名著</a:t>
            </a:r>
            <a:r>
              <a:rPr lang="en-US" altLang="zh-CN" sz="2400" dirty="0" smtClean="0"/>
              <a:t>《</a:t>
            </a:r>
            <a:r>
              <a:rPr lang="zh-CN" altLang="en-US" sz="2400" dirty="0" smtClean="0"/>
              <a:t>岳阳楼记</a:t>
            </a:r>
            <a:r>
              <a:rPr lang="en-US" altLang="zh-CN" sz="2400" dirty="0" smtClean="0"/>
              <a:t>》</a:t>
            </a:r>
            <a:r>
              <a:rPr lang="zh-CN" altLang="en-US" sz="2400" dirty="0" smtClean="0"/>
              <a:t>，意思是凡事都要以一颗平常心看待，不因外部事物的好坏和自己的得失而或喜或悲。它是一种思想境界，体现了中国的传统道家思想，教导人们追求一种淡然 </a:t>
            </a:r>
            <a:r>
              <a:rPr lang="en-US" altLang="zh-CN" sz="2400" dirty="0" smtClean="0"/>
              <a:t>(detached) </a:t>
            </a:r>
            <a:r>
              <a:rPr lang="zh-CN" altLang="en-US" sz="2400" dirty="0" smtClean="0"/>
              <a:t>平静的心态。在物质文明高度发达的今天，保持这样的心态仍显得十分重要。当你拥有了这种心境，生活就会多一些阳光，多一些快乐。</a:t>
            </a:r>
            <a:endParaRPr lang="en-US" altLang="zh-CN" sz="24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0" name="TextBox 9"/>
          <p:cNvSpPr txBox="1"/>
          <p:nvPr/>
        </p:nvSpPr>
        <p:spPr>
          <a:xfrm>
            <a:off x="285720" y="857232"/>
            <a:ext cx="8643998" cy="5693866"/>
          </a:xfrm>
          <a:prstGeom prst="rect">
            <a:avLst/>
          </a:prstGeom>
          <a:noFill/>
        </p:spPr>
        <p:txBody>
          <a:bodyPr wrap="square" rtlCol="0">
            <a:spAutoFit/>
          </a:bodyPr>
          <a:lstStyle/>
          <a:p>
            <a:pPr algn="just"/>
            <a:r>
              <a:rPr lang="en-US" altLang="zh-CN" sz="2800" i="1" dirty="0" smtClean="0">
                <a:solidFill>
                  <a:srgbClr val="0070C0"/>
                </a:solidFill>
              </a:rPr>
              <a:t>Be not pleased by external gains, nor saddened by personal losses </a:t>
            </a:r>
            <a:r>
              <a:rPr lang="en-US" altLang="zh-CN" sz="2800" dirty="0" smtClean="0">
                <a:solidFill>
                  <a:srgbClr val="0070C0"/>
                </a:solidFill>
              </a:rPr>
              <a:t>is a statement from the essay “Remarks of </a:t>
            </a:r>
            <a:r>
              <a:rPr lang="en-US" altLang="zh-CN" sz="2800" dirty="0" err="1" smtClean="0">
                <a:solidFill>
                  <a:srgbClr val="0070C0"/>
                </a:solidFill>
              </a:rPr>
              <a:t>Yueyang</a:t>
            </a:r>
            <a:r>
              <a:rPr lang="en-US" altLang="zh-CN" sz="2800" dirty="0" smtClean="0">
                <a:solidFill>
                  <a:srgbClr val="0070C0"/>
                </a:solidFill>
              </a:rPr>
              <a:t> Tower” by Fan </a:t>
            </a:r>
            <a:r>
              <a:rPr lang="en-US" altLang="zh-CN" sz="2800" dirty="0" err="1" smtClean="0">
                <a:solidFill>
                  <a:srgbClr val="0070C0"/>
                </a:solidFill>
              </a:rPr>
              <a:t>Zhongyan</a:t>
            </a:r>
            <a:r>
              <a:rPr lang="en-US" altLang="zh-CN" sz="2800" dirty="0" smtClean="0">
                <a:solidFill>
                  <a:srgbClr val="0070C0"/>
                </a:solidFill>
              </a:rPr>
              <a:t>, a writer of the Northern Song Dynasty. The statement means one should look at and accept things as they are, and remain unbothered by external matters or personal gains or losses. It is a mental outlook that reflects the traditional Taoist ideas of China, instructing people to become calm and detached. Even today, when we have a highly developed material civilization, keeping such a state of mind is still important. When you possess such a state of mind, you will be able to live a brighter and more joyous life.</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857232"/>
            <a:ext cx="8763000" cy="5143536"/>
          </a:xfrm>
        </p:spPr>
        <p:txBody>
          <a:bodyPr>
            <a:noAutofit/>
          </a:bodyPr>
          <a:lstStyle/>
          <a:p>
            <a:pPr marL="180975" indent="-180975" algn="just">
              <a:lnSpc>
                <a:spcPct val="90000"/>
              </a:lnSpc>
              <a:spcBef>
                <a:spcPts val="0"/>
              </a:spcBef>
              <a:buNone/>
            </a:pPr>
            <a:r>
              <a:rPr lang="en-US" altLang="zh-CN" sz="2800" b="1" dirty="0" smtClean="0">
                <a:solidFill>
                  <a:srgbClr val="00B050"/>
                </a:solidFill>
              </a:rPr>
              <a:t>  </a:t>
            </a:r>
            <a:r>
              <a:rPr lang="en-US" altLang="zh-CN" sz="2800" b="1" dirty="0" smtClean="0">
                <a:solidFill>
                  <a:srgbClr val="006600"/>
                </a:solidFill>
              </a:rPr>
              <a:t>Word formation: </a:t>
            </a:r>
            <a:r>
              <a:rPr lang="en-US" altLang="zh-CN" sz="2800" b="1" i="1" dirty="0" smtClean="0">
                <a:solidFill>
                  <a:srgbClr val="006600"/>
                </a:solidFill>
              </a:rPr>
              <a:t>-</a:t>
            </a:r>
            <a:r>
              <a:rPr lang="en-US" altLang="zh-CN" sz="2800" b="1" i="1" dirty="0" err="1" smtClean="0">
                <a:solidFill>
                  <a:srgbClr val="006600"/>
                </a:solidFill>
              </a:rPr>
              <a:t>ancy</a:t>
            </a:r>
            <a:r>
              <a:rPr lang="en-US" altLang="zh-CN" sz="2800" b="1" dirty="0" smtClean="0">
                <a:solidFill>
                  <a:srgbClr val="006600"/>
                </a:solidFill>
              </a:rPr>
              <a:t> and –</a:t>
            </a:r>
            <a:r>
              <a:rPr lang="en-US" altLang="zh-CN" sz="2800" b="1" i="1" dirty="0" err="1" smtClean="0">
                <a:solidFill>
                  <a:srgbClr val="006600"/>
                </a:solidFill>
              </a:rPr>
              <a:t>ance</a:t>
            </a:r>
            <a:endParaRPr lang="en-US" altLang="zh-CN" sz="2800" b="1" i="1" dirty="0" smtClean="0">
              <a:solidFill>
                <a:srgbClr val="006600"/>
              </a:solidFill>
            </a:endParaRPr>
          </a:p>
          <a:p>
            <a:pPr marL="180975" indent="-180975" algn="just">
              <a:lnSpc>
                <a:spcPct val="90000"/>
              </a:lnSpc>
              <a:spcBef>
                <a:spcPts val="0"/>
              </a:spcBef>
              <a:buNone/>
            </a:pPr>
            <a:endParaRPr lang="en-US" altLang="zh-CN" sz="2800" b="1" i="1" dirty="0" smtClean="0">
              <a:solidFill>
                <a:srgbClr val="006600"/>
              </a:solidFill>
            </a:endParaRPr>
          </a:p>
          <a:p>
            <a:pPr marL="180975" indent="-180975" algn="just">
              <a:lnSpc>
                <a:spcPct val="90000"/>
              </a:lnSpc>
              <a:spcBef>
                <a:spcPts val="0"/>
              </a:spcBef>
              <a:buNone/>
            </a:pPr>
            <a:r>
              <a:rPr lang="en-US" altLang="zh-CN" sz="2800" dirty="0" smtClean="0">
                <a:solidFill>
                  <a:srgbClr val="006600"/>
                </a:solidFill>
              </a:rPr>
              <a:t>  Words ending in -</a:t>
            </a:r>
            <a:r>
              <a:rPr lang="en-US" altLang="zh-CN" sz="2800" i="1" dirty="0" err="1" smtClean="0">
                <a:solidFill>
                  <a:srgbClr val="006600"/>
                </a:solidFill>
              </a:rPr>
              <a:t>ancy</a:t>
            </a:r>
            <a:r>
              <a:rPr lang="en-US" altLang="zh-CN" sz="2800" dirty="0" smtClean="0">
                <a:solidFill>
                  <a:srgbClr val="006600"/>
                </a:solidFill>
              </a:rPr>
              <a:t> refer to a state rather than to a person. For example, infancy refers to the state of being a small child. These words are often formed from adjectives or nouns (</a:t>
            </a:r>
            <a:r>
              <a:rPr lang="en-US" altLang="zh-CN" sz="2800" dirty="0" err="1" smtClean="0">
                <a:solidFill>
                  <a:srgbClr val="006600"/>
                </a:solidFill>
              </a:rPr>
              <a:t>eg</a:t>
            </a:r>
            <a:r>
              <a:rPr lang="en-US" altLang="zh-CN" sz="2800" dirty="0" smtClean="0">
                <a:solidFill>
                  <a:srgbClr val="006600"/>
                </a:solidFill>
              </a:rPr>
              <a:t> </a:t>
            </a:r>
            <a:r>
              <a:rPr lang="en-US" altLang="zh-CN" sz="2800" i="1" dirty="0" smtClean="0">
                <a:solidFill>
                  <a:srgbClr val="006600"/>
                </a:solidFill>
              </a:rPr>
              <a:t>accountant – accountancy</a:t>
            </a:r>
            <a:r>
              <a:rPr lang="en-US" altLang="zh-CN" sz="2800" dirty="0" smtClean="0">
                <a:solidFill>
                  <a:srgbClr val="006600"/>
                </a:solidFill>
              </a:rPr>
              <a:t>). </a:t>
            </a:r>
          </a:p>
          <a:p>
            <a:pPr marL="180975" indent="-180975" algn="just">
              <a:lnSpc>
                <a:spcPct val="50000"/>
              </a:lnSpc>
              <a:spcBef>
                <a:spcPts val="0"/>
              </a:spcBef>
              <a:buNone/>
            </a:pPr>
            <a:r>
              <a:rPr lang="en-US" altLang="zh-CN" sz="2800" dirty="0" smtClean="0">
                <a:solidFill>
                  <a:srgbClr val="006600"/>
                </a:solidFill>
              </a:rPr>
              <a:t>  </a:t>
            </a:r>
            <a:endParaRPr lang="en-US" altLang="zh-CN" sz="2800" dirty="0" smtClean="0">
              <a:solidFill>
                <a:srgbClr val="006600"/>
              </a:solidFill>
            </a:endParaRPr>
          </a:p>
          <a:p>
            <a:pPr marL="180975" indent="-180975" algn="just">
              <a:lnSpc>
                <a:spcPct val="90000"/>
              </a:lnSpc>
              <a:spcBef>
                <a:spcPts val="0"/>
              </a:spcBef>
              <a:buNone/>
            </a:pPr>
            <a:r>
              <a:rPr lang="en-US" altLang="zh-CN" sz="2800" dirty="0" smtClean="0">
                <a:solidFill>
                  <a:srgbClr val="006600"/>
                </a:solidFill>
              </a:rPr>
              <a:t> </a:t>
            </a:r>
            <a:r>
              <a:rPr lang="en-US" altLang="zh-CN" sz="2800" dirty="0" smtClean="0">
                <a:solidFill>
                  <a:srgbClr val="006600"/>
                </a:solidFill>
              </a:rPr>
              <a:t> </a:t>
            </a:r>
            <a:r>
              <a:rPr lang="en-US" altLang="zh-CN" sz="2800" dirty="0" smtClean="0">
                <a:solidFill>
                  <a:srgbClr val="006600"/>
                </a:solidFill>
              </a:rPr>
              <a:t>The </a:t>
            </a:r>
            <a:r>
              <a:rPr lang="en-US" altLang="zh-CN" sz="2800" dirty="0" smtClean="0">
                <a:solidFill>
                  <a:srgbClr val="006600"/>
                </a:solidFill>
              </a:rPr>
              <a:t>suffix -</a:t>
            </a:r>
            <a:r>
              <a:rPr lang="en-US" altLang="zh-CN" sz="2800" i="1" dirty="0" err="1" smtClean="0">
                <a:solidFill>
                  <a:srgbClr val="006600"/>
                </a:solidFill>
              </a:rPr>
              <a:t>ance</a:t>
            </a:r>
            <a:r>
              <a:rPr lang="en-US" altLang="zh-CN" sz="2800" dirty="0" smtClean="0">
                <a:solidFill>
                  <a:srgbClr val="006600"/>
                </a:solidFill>
              </a:rPr>
              <a:t> combines with some verbs to form nouns which refer to the action, process or state indicated by the verb. For example, disturbance is the state of being disturbed</a:t>
            </a:r>
            <a:r>
              <a:rPr lang="en-US" altLang="zh-CN" sz="2800" dirty="0" smtClean="0">
                <a:solidFill>
                  <a:srgbClr val="006600"/>
                </a:solidFill>
              </a:rPr>
              <a:t>.</a:t>
            </a:r>
            <a:endParaRPr lang="en-US" altLang="zh-CN" sz="2800" dirty="0" smtClean="0">
              <a:solidFill>
                <a:srgbClr val="00660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857232"/>
            <a:ext cx="8715436" cy="1000132"/>
          </a:xfrm>
        </p:spPr>
        <p:txBody>
          <a:bodyPr>
            <a:noAutofit/>
          </a:bodyPr>
          <a:lstStyle/>
          <a:p>
            <a:pPr marL="180975" indent="-180975" algn="just">
              <a:lnSpc>
                <a:spcPct val="90000"/>
              </a:lnSpc>
              <a:spcBef>
                <a:spcPts val="0"/>
              </a:spcBef>
              <a:buNone/>
            </a:pPr>
            <a:r>
              <a:rPr lang="en-US" altLang="zh-CN" sz="2800" b="1" dirty="0" smtClean="0"/>
              <a:t>1 </a:t>
            </a:r>
            <a:r>
              <a:rPr lang="en-US" altLang="zh-CN" sz="2800" b="1" dirty="0" smtClean="0"/>
              <a:t>Look at the sentences from the passage </a:t>
            </a:r>
            <a:r>
              <a:rPr lang="en-US" altLang="zh-CN" sz="2800" b="1" i="1" dirty="0" smtClean="0"/>
              <a:t>How empathy unfolds.</a:t>
            </a:r>
          </a:p>
          <a:p>
            <a:pPr marL="180975" indent="-180975" algn="just">
              <a:lnSpc>
                <a:spcPct val="90000"/>
              </a:lnSpc>
              <a:spcBef>
                <a:spcPts val="0"/>
              </a:spcBef>
              <a:buNone/>
            </a:pPr>
            <a:r>
              <a:rPr lang="en-US" altLang="zh-CN" sz="2800" dirty="0" smtClean="0"/>
              <a:t>   </a:t>
            </a:r>
            <a:endParaRPr lang="en-US" altLang="zh-CN" sz="2800" dirty="0" smtClean="0"/>
          </a:p>
          <a:p>
            <a:pPr marL="180975" indent="-180975" algn="just">
              <a:lnSpc>
                <a:spcPct val="90000"/>
              </a:lnSpc>
              <a:spcBef>
                <a:spcPts val="0"/>
              </a:spcBef>
              <a:buNone/>
            </a:pPr>
            <a:r>
              <a:rPr lang="en-US" altLang="zh-CN" sz="2800" dirty="0" smtClean="0"/>
              <a:t> </a:t>
            </a:r>
            <a:r>
              <a:rPr lang="en-US" altLang="zh-CN" sz="2800" dirty="0" smtClean="0"/>
              <a:t> </a:t>
            </a:r>
            <a:endParaRPr lang="en-US" altLang="zh-CN" sz="2800" dirty="0" smtClean="0">
              <a:solidFill>
                <a:srgbClr val="00660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428596" y="1825173"/>
            <a:ext cx="8429684" cy="2289858"/>
          </a:xfrm>
          <a:prstGeom prst="rect">
            <a:avLst/>
          </a:prstGeom>
          <a:noFill/>
        </p:spPr>
        <p:txBody>
          <a:bodyPr wrap="square" rtlCol="0">
            <a:spAutoFit/>
          </a:bodyPr>
          <a:lstStyle/>
          <a:p>
            <a:pPr algn="just"/>
            <a:r>
              <a:rPr lang="en-US" altLang="zh-CN" sz="2800" dirty="0" smtClean="0"/>
              <a:t>The results of the study suggest that the roots of empathy can be traced to </a:t>
            </a:r>
            <a:r>
              <a:rPr lang="en-US" altLang="zh-CN" sz="2800" u="sng" dirty="0" smtClean="0"/>
              <a:t>infancy</a:t>
            </a:r>
            <a:r>
              <a:rPr lang="en-US" altLang="zh-CN" sz="2800" dirty="0" smtClean="0"/>
              <a:t>.</a:t>
            </a:r>
          </a:p>
          <a:p>
            <a:pPr algn="just">
              <a:lnSpc>
                <a:spcPct val="10000"/>
              </a:lnSpc>
            </a:pPr>
            <a:endParaRPr lang="en-US" altLang="zh-CN" sz="2800" dirty="0" smtClean="0"/>
          </a:p>
          <a:p>
            <a:pPr algn="just"/>
            <a:r>
              <a:rPr lang="en-US" altLang="zh-CN" sz="2800" dirty="0" smtClean="0"/>
              <a:t>Even </a:t>
            </a:r>
            <a:r>
              <a:rPr lang="en-US" altLang="zh-CN" sz="2800" dirty="0" smtClean="0"/>
              <a:t>a few months after birth, infants react to a </a:t>
            </a:r>
            <a:r>
              <a:rPr lang="en-US" altLang="zh-CN" sz="2800" u="sng" dirty="0" smtClean="0"/>
              <a:t>disturbance</a:t>
            </a:r>
            <a:r>
              <a:rPr lang="en-US" altLang="zh-CN" sz="2800" dirty="0" smtClean="0"/>
              <a:t> in those around them …</a:t>
            </a:r>
          </a:p>
          <a:p>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627063"/>
            <a:ext cx="8834438" cy="6065837"/>
          </a:xfrm>
        </p:spPr>
        <p:txBody>
          <a:bodyPr>
            <a:normAutofit/>
          </a:bodyPr>
          <a:lstStyle/>
          <a:p>
            <a:pPr marL="180975" indent="-180975" algn="just">
              <a:spcBef>
                <a:spcPts val="300"/>
              </a:spcBef>
              <a:buNone/>
            </a:pPr>
            <a:r>
              <a:rPr lang="en-US" altLang="zh-CN" sz="2800" b="1" dirty="0" smtClean="0"/>
              <a:t>  Now complete the sentences with the words in brackets and the suffix -</a:t>
            </a:r>
            <a:r>
              <a:rPr lang="en-US" altLang="zh-CN" sz="2800" b="1" i="1" dirty="0" err="1" smtClean="0"/>
              <a:t>ancy</a:t>
            </a:r>
            <a:r>
              <a:rPr lang="en-US" altLang="zh-CN" sz="2800" b="1" dirty="0" smtClean="0"/>
              <a:t> or -</a:t>
            </a:r>
            <a:r>
              <a:rPr lang="en-US" altLang="zh-CN" sz="2800" b="1" i="1" dirty="0" err="1" smtClean="0"/>
              <a:t>ance</a:t>
            </a:r>
            <a:r>
              <a:rPr lang="en-US" altLang="zh-CN" sz="2800" b="1" dirty="0" smtClean="0"/>
              <a:t>.</a:t>
            </a:r>
          </a:p>
          <a:p>
            <a:pPr marL="180975" indent="-180975" algn="just">
              <a:lnSpc>
                <a:spcPct val="40000"/>
              </a:lnSpc>
              <a:spcBef>
                <a:spcPts val="300"/>
              </a:spcBef>
              <a:buNone/>
            </a:pPr>
            <a:endParaRPr lang="en-US" altLang="zh-CN" sz="2800" b="1" dirty="0" smtClean="0"/>
          </a:p>
          <a:p>
            <a:pPr algn="just">
              <a:spcBef>
                <a:spcPts val="300"/>
              </a:spcBef>
              <a:buNone/>
            </a:pPr>
            <a:r>
              <a:rPr lang="en-US" altLang="zh-CN" sz="2800" dirty="0" smtClean="0"/>
              <a:t>1 Despite being upset, infants show _________ of a new situation quite quickly. (accept)</a:t>
            </a:r>
          </a:p>
          <a:p>
            <a:pPr algn="just">
              <a:spcBef>
                <a:spcPts val="300"/>
              </a:spcBef>
              <a:buNone/>
            </a:pPr>
            <a:r>
              <a:rPr lang="en-US" altLang="zh-CN" sz="2800" dirty="0" smtClean="0"/>
              <a:t>2 Scientists now think that _________ tests, such as cross-country running, are good for the older child’s health. (endure)</a:t>
            </a:r>
          </a:p>
          <a:p>
            <a:pPr algn="just">
              <a:spcBef>
                <a:spcPts val="300"/>
              </a:spcBef>
              <a:buNone/>
            </a:pPr>
            <a:r>
              <a:rPr lang="en-US" altLang="zh-CN" sz="2800" dirty="0" smtClean="0"/>
              <a:t>3 I want to get a job as a teacher, but there aren’t many ________ at the moment. (vacant)</a:t>
            </a:r>
          </a:p>
          <a:p>
            <a:pPr algn="just">
              <a:spcBef>
                <a:spcPts val="300"/>
              </a:spcBef>
              <a:buNone/>
            </a:pPr>
            <a:r>
              <a:rPr lang="en-US" altLang="zh-CN" sz="2800" dirty="0" smtClean="0"/>
              <a:t>4 The children’s ___________ in motor mimicry fades at around two and a half years. (perform)</a:t>
            </a:r>
          </a:p>
          <a:p>
            <a:pPr algn="just">
              <a:spcBef>
                <a:spcPts val="300"/>
              </a:spcBef>
              <a:buNone/>
            </a:pPr>
            <a:r>
              <a:rPr lang="en-US" altLang="zh-CN" sz="2800" dirty="0" smtClean="0"/>
              <a:t>5 They have an extremely low ________ of physical pain when they’re very young. (tolerate)</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5719771" y="1714488"/>
            <a:ext cx="1857388" cy="523220"/>
          </a:xfrm>
          <a:prstGeom prst="rect">
            <a:avLst/>
          </a:prstGeom>
          <a:noFill/>
        </p:spPr>
        <p:txBody>
          <a:bodyPr wrap="square" rtlCol="0">
            <a:spAutoFit/>
          </a:bodyPr>
          <a:lstStyle/>
          <a:p>
            <a:r>
              <a:rPr lang="en-US" altLang="zh-CN" sz="2800" dirty="0" smtClean="0">
                <a:solidFill>
                  <a:srgbClr val="FF0000"/>
                </a:solidFill>
              </a:rPr>
              <a:t>acceptance</a:t>
            </a:r>
            <a:endParaRPr lang="zh-CN" altLang="en-US" sz="2800" dirty="0">
              <a:solidFill>
                <a:srgbClr val="FF0000"/>
              </a:solidFill>
            </a:endParaRPr>
          </a:p>
        </p:txBody>
      </p:sp>
      <p:sp>
        <p:nvSpPr>
          <p:cNvPr id="10" name="TextBox 9"/>
          <p:cNvSpPr txBox="1"/>
          <p:nvPr/>
        </p:nvSpPr>
        <p:spPr>
          <a:xfrm>
            <a:off x="4238620" y="2614607"/>
            <a:ext cx="1857388" cy="523220"/>
          </a:xfrm>
          <a:prstGeom prst="rect">
            <a:avLst/>
          </a:prstGeom>
          <a:noFill/>
        </p:spPr>
        <p:txBody>
          <a:bodyPr wrap="square" rtlCol="0">
            <a:spAutoFit/>
          </a:bodyPr>
          <a:lstStyle/>
          <a:p>
            <a:r>
              <a:rPr lang="en-US" altLang="zh-CN" sz="2800" dirty="0" smtClean="0">
                <a:solidFill>
                  <a:srgbClr val="FF0000"/>
                </a:solidFill>
              </a:rPr>
              <a:t>endurance</a:t>
            </a:r>
            <a:endParaRPr lang="zh-CN" altLang="en-US" sz="2800" dirty="0">
              <a:solidFill>
                <a:srgbClr val="FF0000"/>
              </a:solidFill>
            </a:endParaRPr>
          </a:p>
        </p:txBody>
      </p:sp>
      <p:sp>
        <p:nvSpPr>
          <p:cNvPr id="11" name="TextBox 10"/>
          <p:cNvSpPr txBox="1"/>
          <p:nvPr/>
        </p:nvSpPr>
        <p:spPr>
          <a:xfrm>
            <a:off x="500034" y="4348170"/>
            <a:ext cx="1714512" cy="523220"/>
          </a:xfrm>
          <a:prstGeom prst="rect">
            <a:avLst/>
          </a:prstGeom>
          <a:noFill/>
        </p:spPr>
        <p:txBody>
          <a:bodyPr wrap="square" rtlCol="0">
            <a:spAutoFit/>
          </a:bodyPr>
          <a:lstStyle/>
          <a:p>
            <a:r>
              <a:rPr lang="en-US" altLang="zh-CN" sz="2800" dirty="0" smtClean="0">
                <a:solidFill>
                  <a:srgbClr val="FF0000"/>
                </a:solidFill>
              </a:rPr>
              <a:t>vacancies</a:t>
            </a:r>
            <a:endParaRPr lang="zh-CN" altLang="en-US" sz="2800" dirty="0">
              <a:solidFill>
                <a:srgbClr val="FF0000"/>
              </a:solidFill>
            </a:endParaRPr>
          </a:p>
        </p:txBody>
      </p:sp>
      <p:sp>
        <p:nvSpPr>
          <p:cNvPr id="12" name="TextBox 11"/>
          <p:cNvSpPr txBox="1"/>
          <p:nvPr/>
        </p:nvSpPr>
        <p:spPr>
          <a:xfrm>
            <a:off x="2786050" y="4819661"/>
            <a:ext cx="2428892" cy="523220"/>
          </a:xfrm>
          <a:prstGeom prst="rect">
            <a:avLst/>
          </a:prstGeom>
          <a:noFill/>
        </p:spPr>
        <p:txBody>
          <a:bodyPr wrap="square" rtlCol="0">
            <a:spAutoFit/>
          </a:bodyPr>
          <a:lstStyle/>
          <a:p>
            <a:r>
              <a:rPr lang="en-US" altLang="zh-CN" sz="2800" dirty="0" smtClean="0">
                <a:solidFill>
                  <a:srgbClr val="FF0000"/>
                </a:solidFill>
              </a:rPr>
              <a:t>performance</a:t>
            </a:r>
            <a:endParaRPr lang="zh-CN" altLang="en-US" sz="2800" dirty="0">
              <a:solidFill>
                <a:srgbClr val="FF0000"/>
              </a:solidFill>
            </a:endParaRPr>
          </a:p>
        </p:txBody>
      </p:sp>
      <p:sp>
        <p:nvSpPr>
          <p:cNvPr id="13" name="TextBox 12"/>
          <p:cNvSpPr txBox="1"/>
          <p:nvPr/>
        </p:nvSpPr>
        <p:spPr>
          <a:xfrm>
            <a:off x="5000628" y="5720439"/>
            <a:ext cx="1643074" cy="523220"/>
          </a:xfrm>
          <a:prstGeom prst="rect">
            <a:avLst/>
          </a:prstGeom>
          <a:noFill/>
        </p:spPr>
        <p:txBody>
          <a:bodyPr wrap="square" rtlCol="0">
            <a:spAutoFit/>
          </a:bodyPr>
          <a:lstStyle/>
          <a:p>
            <a:r>
              <a:rPr lang="en-US" altLang="zh-CN" sz="2800" dirty="0" smtClean="0">
                <a:solidFill>
                  <a:srgbClr val="FF0000"/>
                </a:solidFill>
              </a:rPr>
              <a:t>tolerance</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1071546"/>
            <a:ext cx="8834438" cy="5621354"/>
          </a:xfrm>
        </p:spPr>
        <p:txBody>
          <a:bodyPr>
            <a:noAutofit/>
          </a:bodyPr>
          <a:lstStyle/>
          <a:p>
            <a:pPr algn="just">
              <a:buNone/>
            </a:pPr>
            <a:r>
              <a:rPr lang="en-US" altLang="zh-CN" sz="2800" dirty="0" smtClean="0"/>
              <a:t>6 Mel can’t make his mind up about anything. His ________ is a bit worrying. (hesitant)</a:t>
            </a:r>
          </a:p>
          <a:p>
            <a:pPr algn="just">
              <a:buNone/>
            </a:pPr>
            <a:r>
              <a:rPr lang="en-US" altLang="zh-CN" sz="2800" dirty="0" smtClean="0"/>
              <a:t>7 Even at nine months, one infant often wishes to give _________ to another infant. (assist)</a:t>
            </a:r>
          </a:p>
          <a:p>
            <a:pPr algn="just">
              <a:buNone/>
            </a:pPr>
            <a:r>
              <a:rPr lang="en-US" altLang="zh-CN" sz="2800" dirty="0" smtClean="0"/>
              <a:t>8 A normal _________ lasts for about 40 weeks. (pregnant)</a:t>
            </a:r>
          </a:p>
          <a:p>
            <a:pPr algn="just">
              <a:buNone/>
            </a:pPr>
            <a:r>
              <a:rPr lang="en-US" altLang="zh-CN" sz="2800" dirty="0" smtClean="0"/>
              <a:t>9 Some children are anxious and seem to lack __________ when they first start school. (reassure)</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7429520" y="1071546"/>
            <a:ext cx="1571636" cy="523220"/>
          </a:xfrm>
          <a:prstGeom prst="rect">
            <a:avLst/>
          </a:prstGeom>
          <a:noFill/>
        </p:spPr>
        <p:txBody>
          <a:bodyPr wrap="square" rtlCol="0">
            <a:spAutoFit/>
          </a:bodyPr>
          <a:lstStyle/>
          <a:p>
            <a:r>
              <a:rPr lang="en-US" altLang="zh-CN" sz="2800" dirty="0" smtClean="0">
                <a:solidFill>
                  <a:srgbClr val="FF0000"/>
                </a:solidFill>
              </a:rPr>
              <a:t>hesitance</a:t>
            </a:r>
            <a:endParaRPr lang="zh-CN" altLang="en-US" sz="2800" dirty="0">
              <a:solidFill>
                <a:srgbClr val="FF0000"/>
              </a:solidFill>
            </a:endParaRPr>
          </a:p>
        </p:txBody>
      </p:sp>
      <p:sp>
        <p:nvSpPr>
          <p:cNvPr id="10" name="TextBox 9"/>
          <p:cNvSpPr txBox="1"/>
          <p:nvPr/>
        </p:nvSpPr>
        <p:spPr>
          <a:xfrm>
            <a:off x="595284" y="2415239"/>
            <a:ext cx="1690700" cy="523220"/>
          </a:xfrm>
          <a:prstGeom prst="rect">
            <a:avLst/>
          </a:prstGeom>
          <a:noFill/>
        </p:spPr>
        <p:txBody>
          <a:bodyPr wrap="square" rtlCol="0">
            <a:spAutoFit/>
          </a:bodyPr>
          <a:lstStyle/>
          <a:p>
            <a:r>
              <a:rPr lang="en-US" altLang="zh-CN" sz="2800" dirty="0" smtClean="0">
                <a:solidFill>
                  <a:srgbClr val="FF0000"/>
                </a:solidFill>
              </a:rPr>
              <a:t>assistance</a:t>
            </a:r>
            <a:endParaRPr lang="zh-CN" altLang="en-US" sz="2800" dirty="0">
              <a:solidFill>
                <a:srgbClr val="FF0000"/>
              </a:solidFill>
            </a:endParaRPr>
          </a:p>
        </p:txBody>
      </p:sp>
      <p:sp>
        <p:nvSpPr>
          <p:cNvPr id="11" name="TextBox 10"/>
          <p:cNvSpPr txBox="1"/>
          <p:nvPr/>
        </p:nvSpPr>
        <p:spPr>
          <a:xfrm>
            <a:off x="1857356" y="2928934"/>
            <a:ext cx="1714512" cy="523220"/>
          </a:xfrm>
          <a:prstGeom prst="rect">
            <a:avLst/>
          </a:prstGeom>
          <a:noFill/>
        </p:spPr>
        <p:txBody>
          <a:bodyPr wrap="square" rtlCol="0">
            <a:spAutoFit/>
          </a:bodyPr>
          <a:lstStyle/>
          <a:p>
            <a:r>
              <a:rPr lang="en-US" altLang="zh-CN" sz="2800" dirty="0" smtClean="0">
                <a:solidFill>
                  <a:srgbClr val="FF0000"/>
                </a:solidFill>
              </a:rPr>
              <a:t>pregnancy</a:t>
            </a:r>
            <a:endParaRPr lang="zh-CN" altLang="en-US" sz="2800" dirty="0">
              <a:solidFill>
                <a:srgbClr val="FF0000"/>
              </a:solidFill>
            </a:endParaRPr>
          </a:p>
        </p:txBody>
      </p:sp>
      <p:pic>
        <p:nvPicPr>
          <p:cNvPr id="14"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2" name="TextBox 11"/>
          <p:cNvSpPr txBox="1"/>
          <p:nvPr/>
        </p:nvSpPr>
        <p:spPr>
          <a:xfrm>
            <a:off x="7077093" y="3471863"/>
            <a:ext cx="2000232" cy="523220"/>
          </a:xfrm>
          <a:prstGeom prst="rect">
            <a:avLst/>
          </a:prstGeom>
          <a:noFill/>
        </p:spPr>
        <p:txBody>
          <a:bodyPr wrap="square" rtlCol="0">
            <a:spAutoFit/>
          </a:bodyPr>
          <a:lstStyle/>
          <a:p>
            <a:r>
              <a:rPr lang="en-US" altLang="zh-CN" sz="2800" dirty="0" smtClean="0">
                <a:solidFill>
                  <a:srgbClr val="FF0000"/>
                </a:solidFill>
              </a:rPr>
              <a:t>reassurance</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rmAutofit/>
          </a:bodyPr>
          <a:lstStyle/>
          <a:p>
            <a:pPr marL="180975" indent="-180975">
              <a:spcBef>
                <a:spcPts val="1200"/>
              </a:spcBef>
              <a:buNone/>
              <a:defRPr/>
            </a:pPr>
            <a:r>
              <a:rPr lang="en-US" altLang="zh-CN" sz="2800" b="1" dirty="0" smtClean="0">
                <a:solidFill>
                  <a:srgbClr val="006600"/>
                </a:solidFill>
              </a:rPr>
              <a:t>Word formation</a:t>
            </a:r>
            <a:r>
              <a:rPr lang="en-US" altLang="zh-CN" sz="2800" b="1" i="1" dirty="0" smtClean="0">
                <a:solidFill>
                  <a:srgbClr val="006600"/>
                </a:solidFill>
              </a:rPr>
              <a:t>: </a:t>
            </a:r>
            <a:r>
              <a:rPr lang="en-US" altLang="zh-CN" sz="2800" b="1" i="1" dirty="0" err="1" smtClean="0">
                <a:solidFill>
                  <a:srgbClr val="006600"/>
                </a:solidFill>
              </a:rPr>
              <a:t>mis</a:t>
            </a:r>
            <a:r>
              <a:rPr lang="en-US" altLang="zh-CN" sz="2800" b="1" i="1" dirty="0" smtClean="0">
                <a:solidFill>
                  <a:srgbClr val="006600"/>
                </a:solidFill>
              </a:rPr>
              <a:t>-</a:t>
            </a:r>
            <a:r>
              <a:rPr lang="en-US" altLang="zh-CN" sz="2800" dirty="0" smtClean="0">
                <a:solidFill>
                  <a:srgbClr val="006600"/>
                </a:solidFill>
              </a:rPr>
              <a:t>    </a:t>
            </a:r>
          </a:p>
          <a:p>
            <a:pPr marL="180975" indent="-180975" algn="just">
              <a:spcBef>
                <a:spcPts val="1200"/>
              </a:spcBef>
              <a:buNone/>
              <a:defRPr/>
            </a:pPr>
            <a:r>
              <a:rPr lang="en-US" altLang="zh-CN" sz="2800" dirty="0" smtClean="0">
                <a:solidFill>
                  <a:srgbClr val="006600"/>
                </a:solidFill>
              </a:rPr>
              <a:t>  The prefix </a:t>
            </a:r>
            <a:r>
              <a:rPr lang="en-US" altLang="zh-CN" sz="2800" i="1" dirty="0" err="1" smtClean="0">
                <a:solidFill>
                  <a:srgbClr val="006600"/>
                </a:solidFill>
              </a:rPr>
              <a:t>mis</a:t>
            </a:r>
            <a:r>
              <a:rPr lang="en-US" altLang="zh-CN" sz="2800" i="1" dirty="0" smtClean="0">
                <a:solidFill>
                  <a:srgbClr val="006600"/>
                </a:solidFill>
              </a:rPr>
              <a:t>-</a:t>
            </a:r>
            <a:r>
              <a:rPr lang="en-US" altLang="zh-CN" sz="2800" dirty="0" smtClean="0">
                <a:solidFill>
                  <a:srgbClr val="006600"/>
                </a:solidFill>
              </a:rPr>
              <a:t> usually means something wrong or incorrect. For example, if we mistranslate something, we translate it incorrectly. </a:t>
            </a:r>
            <a:r>
              <a:rPr lang="en-US" altLang="zh-CN" sz="2800" dirty="0" err="1" smtClean="0">
                <a:solidFill>
                  <a:srgbClr val="006600"/>
                </a:solidFill>
              </a:rPr>
              <a:t>Mis</a:t>
            </a:r>
            <a:r>
              <a:rPr lang="en-US" altLang="zh-CN" sz="2800" dirty="0" smtClean="0">
                <a:solidFill>
                  <a:srgbClr val="006600"/>
                </a:solidFill>
              </a:rPr>
              <a:t>- can be used before nouns and verbs.</a:t>
            </a:r>
          </a:p>
          <a:p>
            <a:pPr marL="180975" indent="-180975" algn="just">
              <a:spcBef>
                <a:spcPts val="1200"/>
              </a:spcBef>
              <a:buNone/>
              <a:defRPr/>
            </a:pPr>
            <a:r>
              <a:rPr lang="en-US" altLang="zh-CN" sz="2800" b="1" dirty="0" smtClean="0"/>
              <a:t>2 Look at the sentence from the passage </a:t>
            </a:r>
            <a:r>
              <a:rPr lang="en-US" altLang="zh-CN" sz="2800" b="1" i="1" dirty="0" smtClean="0"/>
              <a:t>How empathy unfolds.</a:t>
            </a:r>
            <a:r>
              <a:rPr lang="en-US" altLang="zh-CN" sz="2800" dirty="0" smtClean="0"/>
              <a:t>    </a:t>
            </a:r>
          </a:p>
          <a:p>
            <a:pPr marL="180975" indent="-180975" algn="just">
              <a:spcBef>
                <a:spcPts val="1200"/>
              </a:spcBef>
              <a:buNone/>
              <a:defRPr/>
            </a:pPr>
            <a:r>
              <a:rPr lang="en-US" altLang="zh-CN" sz="2800" dirty="0" smtClean="0"/>
              <a:t>  Children, they found, were more empathic when the discipline included calling strong attention to the distress their </a:t>
            </a:r>
            <a:r>
              <a:rPr lang="en-US" altLang="zh-CN" sz="2800" u="sng" dirty="0" err="1" smtClean="0"/>
              <a:t>misbehaviour</a:t>
            </a:r>
            <a:r>
              <a:rPr lang="en-US" altLang="zh-CN" sz="2800" dirty="0" smtClean="0"/>
              <a:t> caused someone else …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928670"/>
            <a:ext cx="8834438" cy="5764230"/>
          </a:xfrm>
        </p:spPr>
        <p:txBody>
          <a:bodyPr>
            <a:noAutofit/>
          </a:bodyPr>
          <a:lstStyle/>
          <a:p>
            <a:pPr marL="180975" indent="-180975" algn="just">
              <a:lnSpc>
                <a:spcPct val="95000"/>
              </a:lnSpc>
              <a:spcBef>
                <a:spcPts val="300"/>
              </a:spcBef>
              <a:buNone/>
              <a:defRPr/>
            </a:pPr>
            <a:r>
              <a:rPr lang="en-US" altLang="zh-CN" sz="2800" b="1" dirty="0" smtClean="0"/>
              <a:t>  Now answer the questions and check with your dictionary if necessary</a:t>
            </a:r>
            <a:r>
              <a:rPr lang="en-US" altLang="zh-CN" sz="2800" b="1" dirty="0" smtClean="0"/>
              <a:t>.</a:t>
            </a:r>
          </a:p>
          <a:p>
            <a:pPr marL="180975" indent="-180975" algn="just">
              <a:lnSpc>
                <a:spcPct val="50000"/>
              </a:lnSpc>
              <a:spcBef>
                <a:spcPts val="300"/>
              </a:spcBef>
              <a:buNone/>
              <a:defRPr/>
            </a:pPr>
            <a:endParaRPr lang="en-US" altLang="zh-CN" sz="2800" b="1" dirty="0" smtClean="0"/>
          </a:p>
          <a:p>
            <a:pPr algn="just">
              <a:lnSpc>
                <a:spcPct val="95000"/>
              </a:lnSpc>
              <a:spcBef>
                <a:spcPts val="300"/>
              </a:spcBef>
              <a:buNone/>
              <a:defRPr/>
            </a:pPr>
            <a:r>
              <a:rPr lang="en-US" altLang="zh-CN" sz="2800" dirty="0" smtClean="0"/>
              <a:t>1 What happens if you don’t </a:t>
            </a:r>
            <a:r>
              <a:rPr lang="en-US" altLang="zh-CN" sz="2800" i="1" dirty="0" smtClean="0"/>
              <a:t>understand</a:t>
            </a:r>
            <a:r>
              <a:rPr lang="en-US" altLang="zh-CN" sz="2800" dirty="0" smtClean="0"/>
              <a:t> something properly?</a:t>
            </a:r>
          </a:p>
          <a:p>
            <a:pPr algn="just">
              <a:lnSpc>
                <a:spcPct val="95000"/>
              </a:lnSpc>
              <a:spcBef>
                <a:spcPts val="300"/>
              </a:spcBef>
              <a:buNone/>
              <a:defRPr/>
            </a:pPr>
            <a:r>
              <a:rPr lang="en-US" altLang="zh-CN" sz="2800" dirty="0" smtClean="0"/>
              <a:t>    </a:t>
            </a:r>
            <a:r>
              <a:rPr lang="en-US" altLang="zh-CN" sz="2800" dirty="0" smtClean="0">
                <a:solidFill>
                  <a:srgbClr val="0070C0"/>
                </a:solidFill>
              </a:rPr>
              <a:t>You misunderstand it. </a:t>
            </a:r>
          </a:p>
          <a:p>
            <a:pPr algn="just">
              <a:lnSpc>
                <a:spcPct val="95000"/>
              </a:lnSpc>
              <a:spcBef>
                <a:spcPts val="300"/>
              </a:spcBef>
              <a:buNone/>
              <a:defRPr/>
            </a:pPr>
            <a:r>
              <a:rPr lang="en-US" altLang="zh-CN" sz="2800" dirty="0" smtClean="0"/>
              <a:t>2 What have you done with something if it’s in the wrong </a:t>
            </a:r>
            <a:r>
              <a:rPr lang="en-US" altLang="zh-CN" sz="2800" i="1" dirty="0" smtClean="0"/>
              <a:t>place?</a:t>
            </a:r>
            <a:endParaRPr lang="en-US" altLang="zh-CN" sz="2800" dirty="0" smtClean="0"/>
          </a:p>
          <a:p>
            <a:pPr algn="just">
              <a:lnSpc>
                <a:spcPct val="95000"/>
              </a:lnSpc>
              <a:spcBef>
                <a:spcPts val="300"/>
              </a:spcBef>
              <a:buNone/>
              <a:defRPr/>
            </a:pPr>
            <a:r>
              <a:rPr lang="en-US" altLang="zh-CN" sz="2800" dirty="0" smtClean="0"/>
              <a:t>    </a:t>
            </a:r>
            <a:r>
              <a:rPr lang="en-US" altLang="zh-CN" sz="2800" dirty="0" smtClean="0">
                <a:solidFill>
                  <a:srgbClr val="0070C0"/>
                </a:solidFill>
              </a:rPr>
              <a:t>You have misplaced it.</a:t>
            </a:r>
          </a:p>
          <a:p>
            <a:pPr algn="just">
              <a:lnSpc>
                <a:spcPct val="95000"/>
              </a:lnSpc>
              <a:spcBef>
                <a:spcPts val="300"/>
              </a:spcBef>
              <a:buNone/>
              <a:defRPr/>
            </a:pPr>
            <a:r>
              <a:rPr lang="en-US" altLang="zh-CN" sz="2800" dirty="0" smtClean="0"/>
              <a:t>3 What is the opposite of </a:t>
            </a:r>
            <a:r>
              <a:rPr lang="en-US" altLang="zh-CN" sz="2800" i="1" dirty="0" smtClean="0"/>
              <a:t>good fortune?</a:t>
            </a:r>
            <a:endParaRPr lang="en-US" altLang="zh-CN" sz="2800" dirty="0" smtClean="0"/>
          </a:p>
          <a:p>
            <a:pPr algn="just">
              <a:lnSpc>
                <a:spcPct val="95000"/>
              </a:lnSpc>
              <a:spcBef>
                <a:spcPts val="300"/>
              </a:spcBef>
              <a:buNone/>
              <a:defRPr/>
            </a:pPr>
            <a:r>
              <a:rPr lang="en-US" altLang="zh-CN" sz="2800" dirty="0" smtClean="0"/>
              <a:t>    </a:t>
            </a:r>
            <a:r>
              <a:rPr lang="en-US" altLang="zh-CN" sz="2800" dirty="0" smtClean="0">
                <a:solidFill>
                  <a:srgbClr val="0070C0"/>
                </a:solidFill>
              </a:rPr>
              <a:t>Misfortune.</a:t>
            </a:r>
          </a:p>
          <a:p>
            <a:pPr algn="just">
              <a:spcBef>
                <a:spcPts val="1200"/>
              </a:spcBef>
              <a:buNone/>
              <a:defRPr/>
            </a:pP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dissolv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1071546"/>
            <a:ext cx="8834438" cy="5621354"/>
          </a:xfrm>
        </p:spPr>
        <p:txBody>
          <a:bodyPr>
            <a:normAutofit/>
          </a:bodyPr>
          <a:lstStyle/>
          <a:p>
            <a:pPr algn="just">
              <a:spcBef>
                <a:spcPts val="1200"/>
              </a:spcBef>
              <a:buNone/>
              <a:defRPr/>
            </a:pPr>
            <a:r>
              <a:rPr lang="en-US" altLang="zh-CN" sz="2800" dirty="0" smtClean="0"/>
              <a:t>4 If you have made an incorrect </a:t>
            </a:r>
            <a:r>
              <a:rPr lang="en-US" altLang="zh-CN" sz="2800" i="1" dirty="0" smtClean="0"/>
              <a:t>judgment</a:t>
            </a:r>
            <a:r>
              <a:rPr lang="en-US" altLang="zh-CN" sz="2800" dirty="0" smtClean="0"/>
              <a:t> of someone’s character, what have you done?</a:t>
            </a:r>
          </a:p>
          <a:p>
            <a:pPr algn="just">
              <a:spcBef>
                <a:spcPts val="1200"/>
              </a:spcBef>
              <a:buNone/>
              <a:defRPr/>
            </a:pPr>
            <a:r>
              <a:rPr lang="en-US" altLang="zh-CN" sz="2800" dirty="0" smtClean="0"/>
              <a:t>    </a:t>
            </a:r>
            <a:r>
              <a:rPr lang="en-US" altLang="zh-CN" sz="2800" dirty="0" smtClean="0">
                <a:solidFill>
                  <a:srgbClr val="0070C0"/>
                </a:solidFill>
              </a:rPr>
              <a:t>You have made a misjudgment.</a:t>
            </a:r>
          </a:p>
          <a:p>
            <a:pPr algn="just">
              <a:spcBef>
                <a:spcPts val="1200"/>
              </a:spcBef>
              <a:buNone/>
              <a:defRPr/>
            </a:pPr>
            <a:r>
              <a:rPr lang="en-US" altLang="zh-CN" sz="2800" dirty="0" smtClean="0"/>
              <a:t>5 If you have not been correctly </a:t>
            </a:r>
            <a:r>
              <a:rPr lang="en-US" altLang="zh-CN" sz="2800" i="1" dirty="0" smtClean="0"/>
              <a:t>informed</a:t>
            </a:r>
            <a:r>
              <a:rPr lang="en-US" altLang="zh-CN" sz="2800" dirty="0" smtClean="0"/>
              <a:t> about something, what has happened?</a:t>
            </a:r>
          </a:p>
          <a:p>
            <a:pPr algn="just">
              <a:spcBef>
                <a:spcPts val="1200"/>
              </a:spcBef>
              <a:buNone/>
              <a:defRPr/>
            </a:pPr>
            <a:r>
              <a:rPr lang="en-US" altLang="zh-CN" sz="2800" dirty="0" smtClean="0"/>
              <a:t>    </a:t>
            </a:r>
            <a:r>
              <a:rPr lang="en-US" altLang="zh-CN" sz="2800" dirty="0" smtClean="0">
                <a:solidFill>
                  <a:srgbClr val="0070C0"/>
                </a:solidFill>
              </a:rPr>
              <a:t>You have been misinformed about it.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49311"/>
            <a:ext cx="6000792" cy="6065837"/>
          </a:xfrm>
        </p:spPr>
        <p:txBody>
          <a:bodyPr>
            <a:noAutofit/>
          </a:bodyPr>
          <a:lstStyle/>
          <a:p>
            <a:pPr marL="180975" indent="-180975">
              <a:lnSpc>
                <a:spcPct val="85000"/>
              </a:lnSpc>
              <a:spcBef>
                <a:spcPts val="0"/>
              </a:spcBef>
              <a:buNone/>
              <a:defRPr/>
            </a:pPr>
            <a:r>
              <a:rPr lang="en-US" altLang="zh-CN" sz="2800" b="1" dirty="0" smtClean="0">
                <a:solidFill>
                  <a:srgbClr val="006600"/>
                </a:solidFill>
              </a:rPr>
              <a:t>Collocations</a:t>
            </a:r>
          </a:p>
          <a:p>
            <a:pPr marL="180975" indent="-180975" algn="just">
              <a:lnSpc>
                <a:spcPct val="30000"/>
              </a:lnSpc>
              <a:spcBef>
                <a:spcPts val="0"/>
              </a:spcBef>
              <a:buNone/>
              <a:defRPr/>
            </a:pPr>
            <a:endParaRPr lang="en-US" altLang="zh-CN" sz="2800" b="1" dirty="0" smtClean="0"/>
          </a:p>
          <a:p>
            <a:pPr marL="180975" indent="-180975" algn="just">
              <a:lnSpc>
                <a:spcPct val="85000"/>
              </a:lnSpc>
              <a:spcBef>
                <a:spcPts val="0"/>
              </a:spcBef>
              <a:buNone/>
              <a:defRPr/>
            </a:pPr>
            <a:r>
              <a:rPr lang="en-US" altLang="zh-CN" sz="2800" b="1" dirty="0" smtClean="0"/>
              <a:t>3 </a:t>
            </a:r>
            <a:r>
              <a:rPr lang="en-US" altLang="zh-CN" sz="2800" b="1" dirty="0" smtClean="0"/>
              <a:t>Complete the sentences with suitable expressions from the collocation box. </a:t>
            </a:r>
            <a:r>
              <a:rPr lang="en-US" altLang="zh-CN" sz="2800" b="1" dirty="0" smtClean="0"/>
              <a:t>Sometimes more than one collocation is possible.</a:t>
            </a:r>
          </a:p>
          <a:p>
            <a:pPr marL="180975" indent="-180975" algn="just">
              <a:lnSpc>
                <a:spcPct val="30000"/>
              </a:lnSpc>
              <a:spcBef>
                <a:spcPts val="0"/>
              </a:spcBef>
              <a:buNone/>
            </a:pPr>
            <a:endParaRPr lang="en-US" altLang="zh-CN" sz="2800" dirty="0" smtClean="0"/>
          </a:p>
          <a:p>
            <a:pPr marL="180975" indent="-180975" algn="just">
              <a:lnSpc>
                <a:spcPct val="85000"/>
              </a:lnSpc>
              <a:spcBef>
                <a:spcPts val="0"/>
              </a:spcBef>
              <a:buNone/>
            </a:pPr>
            <a:r>
              <a:rPr lang="en-US" altLang="zh-CN" sz="2800" dirty="0" smtClean="0"/>
              <a:t>1 </a:t>
            </a:r>
            <a:r>
              <a:rPr lang="en-US" altLang="zh-CN" sz="2800" dirty="0" smtClean="0"/>
              <a:t>As war was announced, there was ______________________________________  _________ when people were told to leave their homes.</a:t>
            </a:r>
          </a:p>
          <a:p>
            <a:pPr marL="180975" indent="-180975" algn="just">
              <a:lnSpc>
                <a:spcPct val="85000"/>
              </a:lnSpc>
              <a:spcBef>
                <a:spcPts val="0"/>
              </a:spcBef>
              <a:buNone/>
            </a:pPr>
            <a:r>
              <a:rPr lang="en-US" altLang="zh-CN" sz="2800" dirty="0" smtClean="0"/>
              <a:t>2 </a:t>
            </a:r>
            <a:r>
              <a:rPr lang="en-US" altLang="zh-CN" sz="2800" spc="-60" dirty="0" smtClean="0"/>
              <a:t>To ____ __ the _________, many people </a:t>
            </a:r>
            <a:r>
              <a:rPr lang="en-US" altLang="zh-CN" sz="2800" dirty="0" smtClean="0"/>
              <a:t>had no idea where they should go.</a:t>
            </a:r>
          </a:p>
          <a:p>
            <a:pPr marL="180975" indent="-180975" algn="just">
              <a:buNone/>
            </a:pPr>
            <a:r>
              <a:rPr lang="en-US" altLang="zh-CN" sz="2800" dirty="0" smtClean="0"/>
              <a:t>3 The _____ ________ from the other man suggested that the matter was more serious than the others believed.</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29396"/>
            <a:ext cx="912813" cy="228600"/>
          </a:xfrm>
          <a:prstGeom prst="rect">
            <a:avLst/>
          </a:prstGeom>
          <a:noFill/>
          <a:ln w="9525">
            <a:noFill/>
            <a:miter lim="800000"/>
            <a:headEnd/>
            <a:tailEnd/>
          </a:ln>
        </p:spPr>
      </p:pic>
      <p:sp>
        <p:nvSpPr>
          <p:cNvPr id="9" name="TextBox 8"/>
          <p:cNvSpPr txBox="1"/>
          <p:nvPr/>
        </p:nvSpPr>
        <p:spPr>
          <a:xfrm>
            <a:off x="428596" y="3071810"/>
            <a:ext cx="5786478" cy="781752"/>
          </a:xfrm>
          <a:prstGeom prst="rect">
            <a:avLst/>
          </a:prstGeom>
          <a:noFill/>
        </p:spPr>
        <p:txBody>
          <a:bodyPr wrap="square" rtlCol="0">
            <a:spAutoFit/>
          </a:bodyPr>
          <a:lstStyle/>
          <a:p>
            <a:pPr algn="just">
              <a:lnSpc>
                <a:spcPct val="80000"/>
              </a:lnSpc>
            </a:pPr>
            <a:r>
              <a:rPr lang="en-US" altLang="zh-CN" sz="2800" spc="-150" dirty="0" smtClean="0">
                <a:solidFill>
                  <a:srgbClr val="C00000"/>
                </a:solidFill>
              </a:rPr>
              <a:t>considerable / great / total / widespread </a:t>
            </a:r>
            <a:r>
              <a:rPr lang="en-US" altLang="zh-CN" sz="2800" dirty="0" smtClean="0">
                <a:solidFill>
                  <a:srgbClr val="C00000"/>
                </a:solidFill>
              </a:rPr>
              <a:t>/  general   </a:t>
            </a:r>
            <a:r>
              <a:rPr lang="en-US" altLang="zh-CN" sz="2800" dirty="0" smtClean="0">
                <a:solidFill>
                  <a:srgbClr val="C00000"/>
                </a:solidFill>
              </a:rPr>
              <a:t>     confusion</a:t>
            </a:r>
            <a:endParaRPr lang="zh-CN" altLang="en-US" sz="2800" dirty="0">
              <a:solidFill>
                <a:srgbClr val="C00000"/>
              </a:solidFill>
            </a:endParaRPr>
          </a:p>
        </p:txBody>
      </p:sp>
      <p:sp>
        <p:nvSpPr>
          <p:cNvPr id="10" name="TextBox 9"/>
          <p:cNvSpPr txBox="1"/>
          <p:nvPr/>
        </p:nvSpPr>
        <p:spPr>
          <a:xfrm>
            <a:off x="1214414" y="4120226"/>
            <a:ext cx="4143404" cy="523220"/>
          </a:xfrm>
          <a:prstGeom prst="rect">
            <a:avLst/>
          </a:prstGeom>
          <a:noFill/>
        </p:spPr>
        <p:txBody>
          <a:bodyPr wrap="square" rtlCol="0">
            <a:spAutoFit/>
          </a:bodyPr>
          <a:lstStyle/>
          <a:p>
            <a:r>
              <a:rPr lang="en-US" altLang="zh-CN" sz="2800" dirty="0" smtClean="0">
                <a:solidFill>
                  <a:srgbClr val="C00000"/>
                </a:solidFill>
              </a:rPr>
              <a:t>add  </a:t>
            </a:r>
            <a:r>
              <a:rPr lang="en-US" altLang="zh-CN" sz="2800" dirty="0" smtClean="0">
                <a:solidFill>
                  <a:srgbClr val="C00000"/>
                </a:solidFill>
              </a:rPr>
              <a:t>  to             confusion</a:t>
            </a:r>
            <a:endParaRPr lang="zh-CN" altLang="en-US" sz="2800" dirty="0">
              <a:solidFill>
                <a:srgbClr val="C00000"/>
              </a:solidFill>
            </a:endParaRPr>
          </a:p>
        </p:txBody>
      </p:sp>
      <p:sp>
        <p:nvSpPr>
          <p:cNvPr id="12" name="TextBox 11"/>
          <p:cNvSpPr txBox="1"/>
          <p:nvPr/>
        </p:nvSpPr>
        <p:spPr>
          <a:xfrm>
            <a:off x="1214414" y="5356216"/>
            <a:ext cx="3071834" cy="501676"/>
          </a:xfrm>
          <a:prstGeom prst="rect">
            <a:avLst/>
          </a:prstGeom>
          <a:noFill/>
        </p:spPr>
        <p:txBody>
          <a:bodyPr wrap="square" rtlCol="0">
            <a:spAutoFit/>
          </a:bodyPr>
          <a:lstStyle/>
          <a:p>
            <a:pPr>
              <a:lnSpc>
                <a:spcPct val="95000"/>
              </a:lnSpc>
            </a:pPr>
            <a:r>
              <a:rPr lang="en-US" altLang="zh-CN" sz="2800" dirty="0" smtClean="0">
                <a:solidFill>
                  <a:srgbClr val="C00000"/>
                </a:solidFill>
              </a:rPr>
              <a:t>angry  </a:t>
            </a:r>
            <a:r>
              <a:rPr lang="en-US" altLang="zh-CN" sz="2800" dirty="0" smtClean="0">
                <a:solidFill>
                  <a:srgbClr val="C00000"/>
                </a:solidFill>
              </a:rPr>
              <a:t> response</a:t>
            </a:r>
            <a:endParaRPr lang="zh-CN" altLang="en-US" sz="2800" dirty="0">
              <a:solidFill>
                <a:srgbClr val="C00000"/>
              </a:solidFill>
            </a:endParaRPr>
          </a:p>
        </p:txBody>
      </p:sp>
      <p:pic>
        <p:nvPicPr>
          <p:cNvPr id="2" name="Picture 2"/>
          <p:cNvPicPr>
            <a:picLocks noChangeAspect="1" noChangeArrowheads="1"/>
          </p:cNvPicPr>
          <p:nvPr/>
        </p:nvPicPr>
        <p:blipFill>
          <a:blip r:embed="rId6"/>
          <a:srcRect/>
          <a:stretch>
            <a:fillRect/>
          </a:stretch>
        </p:blipFill>
        <p:spPr bwMode="auto">
          <a:xfrm>
            <a:off x="6143636" y="1098334"/>
            <a:ext cx="2857520" cy="511674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solidFill>
              <a:srgbClr val="FF0000"/>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930</TotalTime>
  <Words>1446</Words>
  <Application>Microsoft Office PowerPoint</Application>
  <PresentationFormat>全屏显示(4:3)</PresentationFormat>
  <Paragraphs>96</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104</cp:revision>
  <dcterms:created xsi:type="dcterms:W3CDTF">2016-02-14T10:12:37Z</dcterms:created>
  <dcterms:modified xsi:type="dcterms:W3CDTF">2016-09-12T05:52:57Z</dcterms:modified>
</cp:coreProperties>
</file>