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4" r:id="rId4"/>
    <p:sldId id="257" r:id="rId5"/>
    <p:sldId id="259" r:id="rId6"/>
    <p:sldId id="261" r:id="rId7"/>
    <p:sldId id="278" r:id="rId8"/>
    <p:sldId id="269" r:id="rId9"/>
    <p:sldId id="276" r:id="rId10"/>
    <p:sldId id="270" r:id="rId11"/>
    <p:sldId id="277" r:id="rId12"/>
    <p:sldId id="271" r:id="rId13"/>
    <p:sldId id="272" r:id="rId14"/>
    <p:sldId id="273" r:id="rId15"/>
    <p:sldId id="264" r:id="rId16"/>
    <p:sldId id="267" r:id="rId17"/>
    <p:sldId id="268" r:id="rId18"/>
    <p:sldId id="258"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124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475066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558122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6474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37400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911090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608072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440543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54600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6829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87209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95776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959844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slide" Target="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642910" y="142873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r>
              <a:rPr lang="en-US" altLang="zh-CN" sz="2800" b="1" spc="-60" dirty="0" smtClean="0"/>
              <a:t>1 </a:t>
            </a:r>
            <a:r>
              <a:rPr lang="en-US" altLang="zh-CN" sz="2800" b="1" spc="-60" dirty="0"/>
              <a:t>Look at the sentences and answer the questions </a:t>
            </a:r>
            <a:endParaRPr lang="en-US" altLang="zh-CN" sz="2800" b="1" spc="-60" dirty="0" smtClean="0"/>
          </a:p>
        </p:txBody>
      </p:sp>
      <p:sp>
        <p:nvSpPr>
          <p:cNvPr id="19" name="圆角矩形 18">
            <a:hlinkClick r:id="rId3" action="ppaction://hlinksldjump"/>
          </p:cNvPr>
          <p:cNvSpPr/>
          <p:nvPr/>
        </p:nvSpPr>
        <p:spPr>
          <a:xfrm>
            <a:off x="642910" y="239314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20" dirty="0" smtClean="0"/>
              <a:t>2 </a:t>
            </a:r>
            <a:r>
              <a:rPr lang="en-US" altLang="zh-CN" sz="2800" b="1" spc="-20" dirty="0"/>
              <a:t>Look at the sentences and decide what </a:t>
            </a:r>
            <a:r>
              <a:rPr lang="en-US" altLang="zh-CN" sz="2800" b="1" i="1" spc="-20" dirty="0"/>
              <a:t>it</a:t>
            </a:r>
            <a:r>
              <a:rPr lang="en-US" altLang="zh-CN" sz="2800" b="1" spc="-20" dirty="0"/>
              <a:t> refers to</a:t>
            </a:r>
            <a:endParaRPr lang="en-US" altLang="zh-CN" sz="2800" b="1" spc="-20" dirty="0">
              <a:solidFill>
                <a:srgbClr val="000000"/>
              </a:solidFill>
            </a:endParaRPr>
          </a:p>
        </p:txBody>
      </p:sp>
      <p:sp>
        <p:nvSpPr>
          <p:cNvPr id="20" name="圆角矩形 19">
            <a:hlinkClick r:id="rId4" action="ppaction://hlinksldjump"/>
          </p:cNvPr>
          <p:cNvSpPr/>
          <p:nvPr/>
        </p:nvSpPr>
        <p:spPr>
          <a:xfrm>
            <a:off x="642911" y="3357563"/>
            <a:ext cx="7715303" cy="500065"/>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50" dirty="0" smtClean="0"/>
              <a:t>3 Answer </a:t>
            </a:r>
            <a:r>
              <a:rPr lang="en-US" altLang="zh-CN" sz="2800" b="1" spc="-50" dirty="0"/>
              <a:t>the questions</a:t>
            </a:r>
            <a:endParaRPr lang="en-US" altLang="zh-CN" sz="2800" b="1" spc="-50" dirty="0">
              <a:solidFill>
                <a:srgbClr val="000000"/>
              </a:solidFill>
            </a:endParaRPr>
          </a:p>
        </p:txBody>
      </p:sp>
      <p:sp>
        <p:nvSpPr>
          <p:cNvPr id="21" name="圆角矩形 20">
            <a:hlinkClick r:id="rId5" action="ppaction://hlinksldjump"/>
          </p:cNvPr>
          <p:cNvSpPr/>
          <p:nvPr/>
        </p:nvSpPr>
        <p:spPr>
          <a:xfrm>
            <a:off x="642910" y="4321975"/>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4 Translate the paragraph into Chinese</a:t>
            </a:r>
            <a:endParaRPr lang="en-US" altLang="zh-CN" sz="2800" b="1" dirty="0">
              <a:solidFill>
                <a:srgbClr val="000000"/>
              </a:solidFill>
            </a:endParaRPr>
          </a:p>
        </p:txBody>
      </p:sp>
      <p:sp>
        <p:nvSpPr>
          <p:cNvPr id="24" name="圆角矩形 23">
            <a:hlinkClick r:id="rId6" action="ppaction://hlinksldjump"/>
          </p:cNvPr>
          <p:cNvSpPr/>
          <p:nvPr/>
        </p:nvSpPr>
        <p:spPr>
          <a:xfrm>
            <a:off x="642910" y="528638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691562" cy="6065837"/>
          </a:xfrm>
        </p:spPr>
        <p:txBody>
          <a:bodyPr>
            <a:noAutofit/>
          </a:bodyPr>
          <a:lstStyle/>
          <a:p>
            <a:pPr marL="363538" indent="-363538" algn="just">
              <a:spcBef>
                <a:spcPts val="0"/>
              </a:spcBef>
              <a:buNone/>
            </a:pPr>
            <a:endParaRPr lang="en-US" altLang="zh-CN" sz="2800" dirty="0" smtClean="0">
              <a:solidFill>
                <a:srgbClr val="0070C0"/>
              </a:solidFill>
            </a:endParaRPr>
          </a:p>
          <a:p>
            <a:pPr marL="514350" indent="-514350" algn="just">
              <a:spcBef>
                <a:spcPts val="600"/>
              </a:spcBef>
              <a:spcAft>
                <a:spcPts val="600"/>
              </a:spcAft>
              <a:buAutoNum type="alphaLcParenBoth"/>
            </a:pPr>
            <a:r>
              <a:rPr lang="en-US" altLang="zh-CN" sz="2800" dirty="0" smtClean="0">
                <a:solidFill>
                  <a:srgbClr val="0070C0"/>
                </a:solidFill>
              </a:rPr>
              <a:t>It </a:t>
            </a:r>
            <a:r>
              <a:rPr lang="en-US" altLang="zh-CN" sz="2800" dirty="0">
                <a:solidFill>
                  <a:srgbClr val="0070C0"/>
                </a:solidFill>
              </a:rPr>
              <a:t>could look like a large cross, or perhaps as if you’re trying to give someone a warm welcome, with a </a:t>
            </a:r>
            <a:r>
              <a:rPr lang="en-US" altLang="zh-CN" sz="2800" dirty="0" smtClean="0">
                <a:solidFill>
                  <a:srgbClr val="0070C0"/>
                </a:solidFill>
              </a:rPr>
              <a:t>hug.</a:t>
            </a:r>
          </a:p>
          <a:p>
            <a:pPr marL="514350" indent="-514350" algn="just">
              <a:spcBef>
                <a:spcPts val="600"/>
              </a:spcBef>
              <a:spcAft>
                <a:spcPts val="600"/>
              </a:spcAft>
              <a:buAutoNum type="alphaLcParenBoth"/>
            </a:pPr>
            <a:r>
              <a:rPr lang="en-US" altLang="zh-CN" sz="2800" dirty="0" smtClean="0">
                <a:solidFill>
                  <a:srgbClr val="0070C0"/>
                </a:solidFill>
              </a:rPr>
              <a:t>It </a:t>
            </a:r>
            <a:r>
              <a:rPr lang="en-US" altLang="zh-CN" sz="2800" dirty="0">
                <a:solidFill>
                  <a:srgbClr val="0070C0"/>
                </a:solidFill>
              </a:rPr>
              <a:t>normally means that you go out for a short walk, but occasionally it means that you stretch your legs out straight from a sitting position, </a:t>
            </a:r>
            <a:r>
              <a:rPr lang="en-US" altLang="zh-CN" sz="2800" dirty="0" err="1">
                <a:solidFill>
                  <a:srgbClr val="0070C0"/>
                </a:solidFill>
              </a:rPr>
              <a:t>eg</a:t>
            </a:r>
            <a:r>
              <a:rPr lang="en-US" altLang="zh-CN" sz="2800" dirty="0">
                <a:solidFill>
                  <a:srgbClr val="0070C0"/>
                </a:solidFill>
              </a:rPr>
              <a:t> when you are sitting on a plane. </a:t>
            </a:r>
            <a:endParaRPr lang="en-US" altLang="zh-CN" sz="2800" dirty="0" smtClean="0">
              <a:solidFill>
                <a:srgbClr val="0070C0"/>
              </a:solidFill>
            </a:endParaRPr>
          </a:p>
          <a:p>
            <a:pPr marL="514350" indent="-514350" algn="just">
              <a:spcBef>
                <a:spcPts val="600"/>
              </a:spcBef>
              <a:spcAft>
                <a:spcPts val="600"/>
              </a:spcAft>
              <a:buAutoNum type="alphaLcParenBoth"/>
            </a:pPr>
            <a:r>
              <a:rPr lang="en-US" altLang="zh-CN" sz="2800" dirty="0" smtClean="0">
                <a:solidFill>
                  <a:srgbClr val="0070C0"/>
                </a:solidFill>
              </a:rPr>
              <a:t>It’s </a:t>
            </a:r>
            <a:r>
              <a:rPr lang="en-US" altLang="zh-CN" sz="2800" dirty="0">
                <a:solidFill>
                  <a:srgbClr val="0070C0"/>
                </a:solidFill>
              </a:rPr>
              <a:t>bad! It means that there is a long line of vehicles, like a traffic jam, going right into the far distance.  </a:t>
            </a:r>
            <a:endParaRPr lang="en-US" altLang="zh-CN" sz="2800" dirty="0" smtClean="0">
              <a:solidFill>
                <a:srgbClr val="0070C0"/>
              </a:solidFill>
            </a:endParaRPr>
          </a:p>
          <a:p>
            <a:pPr marL="514350" indent="-514350" algn="just">
              <a:spcBef>
                <a:spcPts val="600"/>
              </a:spcBef>
              <a:spcAft>
                <a:spcPts val="600"/>
              </a:spcAft>
              <a:buAutoNum type="alphaLcParenBoth"/>
            </a:pPr>
            <a:r>
              <a:rPr lang="en-US" altLang="zh-CN" sz="2800" dirty="0" smtClean="0">
                <a:solidFill>
                  <a:srgbClr val="0070C0"/>
                </a:solidFill>
              </a:rPr>
              <a:t>You </a:t>
            </a:r>
            <a:r>
              <a:rPr lang="en-US" altLang="zh-CN" sz="2800" dirty="0">
                <a:solidFill>
                  <a:srgbClr val="0070C0"/>
                </a:solidFill>
              </a:rPr>
              <a:t>feel a bit frustrated or annoyed or even angry, but you do your best to stay in control and stay patient.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3"/>
          <a:srcRect/>
          <a:stretch>
            <a:fillRect/>
          </a:stretch>
        </p:blipFill>
        <p:spPr bwMode="auto">
          <a:xfrm>
            <a:off x="7991475" y="6415110"/>
            <a:ext cx="912813" cy="228600"/>
          </a:xfrm>
          <a:prstGeom prst="rect">
            <a:avLst/>
          </a:prstGeom>
          <a:noFill/>
          <a:ln w="9525">
            <a:noFill/>
            <a:miter lim="800000"/>
            <a:headEnd/>
            <a:tailEnd/>
          </a:ln>
        </p:spPr>
      </p:pic>
      <p:pic>
        <p:nvPicPr>
          <p:cNvPr id="9" name="图片 8" descr="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2069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2918"/>
            <a:ext cx="8763000" cy="6065837"/>
          </a:xfrm>
        </p:spPr>
        <p:txBody>
          <a:bodyPr>
            <a:noAutofit/>
          </a:bodyPr>
          <a:lstStyle/>
          <a:p>
            <a:pPr marL="363538" indent="-363538" algn="just">
              <a:lnSpc>
                <a:spcPct val="95000"/>
              </a:lnSpc>
              <a:spcBef>
                <a:spcPts val="0"/>
              </a:spcBef>
              <a:buNone/>
            </a:pPr>
            <a:r>
              <a:rPr lang="en-US" altLang="zh-CN" sz="2800" dirty="0"/>
              <a:t>3 </a:t>
            </a:r>
            <a:r>
              <a:rPr lang="en-US" altLang="zh-CN" sz="2800" b="1" dirty="0"/>
              <a:t>clue</a:t>
            </a:r>
            <a:r>
              <a:rPr lang="en-US" altLang="zh-CN" sz="2800" dirty="0"/>
              <a:t>  A </a:t>
            </a:r>
            <a:r>
              <a:rPr lang="en-US" altLang="zh-CN" sz="2800" i="1" dirty="0"/>
              <a:t>clue</a:t>
            </a:r>
            <a:r>
              <a:rPr lang="en-US" altLang="zh-CN" sz="2800" dirty="0"/>
              <a:t> is an object or fact which helps you solve a crime or mystery. </a:t>
            </a:r>
            <a:endParaRPr lang="en-US" altLang="zh-CN" sz="2800" dirty="0" smtClean="0"/>
          </a:p>
          <a:p>
            <a:pPr marL="514350" indent="-514350" algn="just">
              <a:lnSpc>
                <a:spcPct val="95000"/>
              </a:lnSpc>
              <a:spcBef>
                <a:spcPts val="0"/>
              </a:spcBef>
              <a:buAutoNum type="alphaLcParenBoth"/>
            </a:pPr>
            <a:r>
              <a:rPr lang="en-US" altLang="zh-CN" sz="2800" dirty="0" smtClean="0"/>
              <a:t>What </a:t>
            </a:r>
            <a:r>
              <a:rPr lang="en-US" altLang="zh-CN" sz="2800" dirty="0"/>
              <a:t>is a </a:t>
            </a:r>
            <a:r>
              <a:rPr lang="en-US" altLang="zh-CN" sz="2800" i="1" dirty="0"/>
              <a:t>crossword clue</a:t>
            </a:r>
            <a:r>
              <a:rPr lang="en-US" altLang="zh-CN" sz="2800" dirty="0"/>
              <a:t>? </a:t>
            </a:r>
            <a:endParaRPr lang="en-US" altLang="zh-CN" sz="2800" dirty="0" smtClean="0"/>
          </a:p>
          <a:p>
            <a:pPr marL="514350" indent="-514350" algn="just">
              <a:lnSpc>
                <a:spcPct val="95000"/>
              </a:lnSpc>
              <a:spcBef>
                <a:spcPts val="0"/>
              </a:spcBef>
              <a:buAutoNum type="alphaLcParenBoth"/>
            </a:pPr>
            <a:r>
              <a:rPr lang="en-US" altLang="zh-CN" sz="2800" dirty="0" smtClean="0"/>
              <a:t>How </a:t>
            </a:r>
            <a:r>
              <a:rPr lang="en-US" altLang="zh-CN" sz="2800" dirty="0"/>
              <a:t>much do you know or understand if you don’t </a:t>
            </a:r>
            <a:r>
              <a:rPr lang="en-US" altLang="zh-CN" sz="2800" i="1" dirty="0"/>
              <a:t>have a clue</a:t>
            </a:r>
            <a:r>
              <a:rPr lang="en-US" altLang="zh-CN" sz="2800" dirty="0"/>
              <a:t>? </a:t>
            </a:r>
            <a:endParaRPr lang="en-US" altLang="zh-CN" sz="2800" dirty="0" smtClean="0"/>
          </a:p>
          <a:p>
            <a:pPr marL="446088" indent="-446088" algn="just">
              <a:lnSpc>
                <a:spcPct val="30000"/>
              </a:lnSpc>
              <a:spcBef>
                <a:spcPts val="0"/>
              </a:spcBef>
              <a:buNone/>
            </a:pPr>
            <a:endParaRPr lang="en-US" altLang="zh-CN" sz="2800" dirty="0" smtClean="0"/>
          </a:p>
          <a:p>
            <a:pPr marL="514350" indent="-514350" algn="just">
              <a:spcBef>
                <a:spcPts val="0"/>
              </a:spcBef>
              <a:buAutoNum type="alphaLcParenBoth"/>
            </a:pPr>
            <a:r>
              <a:rPr lang="en-US" altLang="zh-CN" sz="2800" dirty="0" smtClean="0">
                <a:solidFill>
                  <a:srgbClr val="0070C0"/>
                </a:solidFill>
              </a:rPr>
              <a:t>It’s </a:t>
            </a:r>
            <a:r>
              <a:rPr lang="en-US" altLang="zh-CN" sz="2800" dirty="0">
                <a:solidFill>
                  <a:srgbClr val="0070C0"/>
                </a:solidFill>
              </a:rPr>
              <a:t>a word or phrase that helps you to find the answer in a crossword — a word game in which the answers are written in words in rows of squares that cross each other. Generally, some letters in one word appear in another word. The clues can be easy or difficult: Difficult ones often have tricks with words, double meanings or references to wide general knowledge.  </a:t>
            </a:r>
            <a:endParaRPr lang="en-US" altLang="zh-CN" sz="2800" dirty="0" smtClean="0">
              <a:solidFill>
                <a:srgbClr val="0070C0"/>
              </a:solidFill>
            </a:endParaRPr>
          </a:p>
          <a:p>
            <a:pPr marL="514350" indent="-514350" algn="just">
              <a:spcBef>
                <a:spcPts val="0"/>
              </a:spcBef>
              <a:buAutoNum type="alphaLcParenBoth"/>
            </a:pPr>
            <a:r>
              <a:rPr lang="en-US" altLang="zh-CN" sz="2800" dirty="0" smtClean="0">
                <a:solidFill>
                  <a:srgbClr val="0070C0"/>
                </a:solidFill>
              </a:rPr>
              <a:t>If </a:t>
            </a:r>
            <a:r>
              <a:rPr lang="en-US" altLang="zh-CN" sz="2800" dirty="0">
                <a:solidFill>
                  <a:srgbClr val="0070C0"/>
                </a:solidFill>
              </a:rPr>
              <a:t>you haven’t got a clue, then you don’t know or understand much at all!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88343" y="6429396"/>
            <a:ext cx="912813" cy="228600"/>
          </a:xfrm>
          <a:prstGeom prst="rect">
            <a:avLst/>
          </a:prstGeom>
          <a:noFill/>
          <a:ln w="9525">
            <a:noFill/>
            <a:miter lim="800000"/>
            <a:headEnd/>
            <a:tailEnd/>
          </a:ln>
        </p:spPr>
      </p:pic>
    </p:spTree>
    <p:extLst>
      <p:ext uri="{BB962C8B-B14F-4D97-AF65-F5344CB8AC3E}">
        <p14:creationId xmlns:p14="http://schemas.microsoft.com/office/powerpoint/2010/main" xmlns="" val="254606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dissolv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720749"/>
            <a:ext cx="8763000" cy="5780085"/>
          </a:xfrm>
        </p:spPr>
        <p:txBody>
          <a:bodyPr>
            <a:noAutofit/>
          </a:bodyPr>
          <a:lstStyle/>
          <a:p>
            <a:pPr marL="361950" indent="-361950" algn="just">
              <a:spcBef>
                <a:spcPts val="0"/>
              </a:spcBef>
              <a:buNone/>
            </a:pPr>
            <a:r>
              <a:rPr lang="en-US" altLang="zh-CN" sz="2800" spc="-150" dirty="0" smtClean="0"/>
              <a:t>4</a:t>
            </a:r>
            <a:r>
              <a:rPr lang="en-US" altLang="zh-CN" sz="2800" dirty="0" smtClean="0"/>
              <a:t> </a:t>
            </a:r>
            <a:r>
              <a:rPr lang="en-US" altLang="zh-CN" sz="2800" b="1" dirty="0"/>
              <a:t>punch</a:t>
            </a:r>
            <a:r>
              <a:rPr lang="en-US" altLang="zh-CN" sz="2800" dirty="0"/>
              <a:t>  A p</a:t>
            </a:r>
            <a:r>
              <a:rPr lang="en-US" altLang="zh-CN" sz="2800" i="1" dirty="0"/>
              <a:t>unch</a:t>
            </a:r>
            <a:r>
              <a:rPr lang="en-US" altLang="zh-CN" sz="2800" dirty="0"/>
              <a:t> is an act of hitting someone or something as hard as you can</a:t>
            </a:r>
            <a:r>
              <a:rPr lang="en-US" altLang="zh-CN" sz="2800" dirty="0" smtClean="0"/>
              <a:t>.</a:t>
            </a:r>
          </a:p>
          <a:p>
            <a:pPr marL="0" indent="0" algn="just">
              <a:spcBef>
                <a:spcPts val="0"/>
              </a:spcBef>
              <a:buNone/>
            </a:pPr>
            <a:r>
              <a:rPr lang="en-US" altLang="zh-CN" sz="2800" dirty="0" smtClean="0"/>
              <a:t>(a) What </a:t>
            </a:r>
            <a:r>
              <a:rPr lang="en-US" altLang="zh-CN" sz="2800" dirty="0"/>
              <a:t>do you think the </a:t>
            </a:r>
            <a:r>
              <a:rPr lang="en-US" altLang="zh-CN" sz="2800" i="1" dirty="0"/>
              <a:t>punch line </a:t>
            </a:r>
            <a:r>
              <a:rPr lang="en-US" altLang="zh-CN" sz="2800" dirty="0"/>
              <a:t>of a joke is? </a:t>
            </a:r>
            <a:endParaRPr lang="en-US" altLang="zh-CN" sz="2800" dirty="0" smtClean="0"/>
          </a:p>
          <a:p>
            <a:pPr marL="0" indent="0" algn="just">
              <a:spcBef>
                <a:spcPts val="0"/>
              </a:spcBef>
              <a:buNone/>
            </a:pPr>
            <a:r>
              <a:rPr lang="en-US" altLang="zh-CN" sz="2800" dirty="0" smtClean="0"/>
              <a:t>(</a:t>
            </a:r>
            <a:r>
              <a:rPr lang="en-US" altLang="zh-CN" sz="2800" dirty="0"/>
              <a:t>b) What do you do if you </a:t>
            </a:r>
            <a:r>
              <a:rPr lang="en-US" altLang="zh-CN" sz="2800" i="1" dirty="0"/>
              <a:t>pull your punches</a:t>
            </a:r>
            <a:r>
              <a:rPr lang="en-US" altLang="zh-CN" sz="2800" dirty="0"/>
              <a:t>? </a:t>
            </a:r>
            <a:endParaRPr lang="en-US" altLang="zh-CN" sz="2800" dirty="0" smtClean="0"/>
          </a:p>
          <a:p>
            <a:pPr marL="0" indent="0" algn="just">
              <a:lnSpc>
                <a:spcPct val="30000"/>
              </a:lnSpc>
              <a:spcBef>
                <a:spcPts val="0"/>
              </a:spcBef>
              <a:buNone/>
            </a:pPr>
            <a:endParaRPr lang="en-US" altLang="zh-CN" sz="2800" dirty="0" smtClean="0"/>
          </a:p>
          <a:p>
            <a:pPr marL="514350" indent="-514350" algn="just">
              <a:spcBef>
                <a:spcPts val="0"/>
              </a:spcBef>
              <a:buAutoNum type="alphaLcParenBoth"/>
            </a:pPr>
            <a:r>
              <a:rPr lang="en-US" altLang="zh-CN" sz="2800" dirty="0" smtClean="0">
                <a:solidFill>
                  <a:srgbClr val="0070C0"/>
                </a:solidFill>
              </a:rPr>
              <a:t>The </a:t>
            </a:r>
            <a:r>
              <a:rPr lang="en-US" altLang="zh-CN" sz="2800" dirty="0">
                <a:solidFill>
                  <a:srgbClr val="0070C0"/>
                </a:solidFill>
              </a:rPr>
              <a:t>punch line is usually the last few words of a joke that make the joke </a:t>
            </a:r>
            <a:r>
              <a:rPr lang="en-US" altLang="zh-CN" sz="2800" dirty="0" smtClean="0">
                <a:solidFill>
                  <a:srgbClr val="0070C0"/>
                </a:solidFill>
              </a:rPr>
              <a:t>funny.</a:t>
            </a:r>
          </a:p>
          <a:p>
            <a:pPr marL="514350" indent="-514350" algn="just">
              <a:spcBef>
                <a:spcPts val="0"/>
              </a:spcBef>
              <a:buAutoNum type="alphaLcParenBoth"/>
            </a:pPr>
            <a:r>
              <a:rPr lang="en-US" altLang="zh-CN" sz="2800" dirty="0" smtClean="0">
                <a:solidFill>
                  <a:srgbClr val="0070C0"/>
                </a:solidFill>
              </a:rPr>
              <a:t>You </a:t>
            </a:r>
            <a:r>
              <a:rPr lang="en-US" altLang="zh-CN" sz="2800" dirty="0">
                <a:solidFill>
                  <a:srgbClr val="0070C0"/>
                </a:solidFill>
              </a:rPr>
              <a:t>express something neg</a:t>
            </a:r>
            <a:r>
              <a:rPr lang="en-US" altLang="zh-CN" sz="2800" dirty="0">
                <a:solidFill>
                  <a:srgbClr val="0070C0"/>
                </a:solidFill>
              </a:rPr>
              <a:t>ative a lot less strongly because, say, you do not want to upset or shock people, so you are gentler with your words (to </a:t>
            </a:r>
            <a:r>
              <a:rPr lang="en-US" altLang="zh-CN" sz="2800" i="1" dirty="0">
                <a:solidFill>
                  <a:srgbClr val="0070C0"/>
                </a:solidFill>
              </a:rPr>
              <a:t>pull</a:t>
            </a:r>
            <a:r>
              <a:rPr lang="en-US" altLang="zh-CN" sz="2800" dirty="0">
                <a:solidFill>
                  <a:srgbClr val="0070C0"/>
                </a:solidFill>
              </a:rPr>
              <a:t> means to pull back, to limit or stop a punch). </a:t>
            </a:r>
            <a:r>
              <a:rPr lang="en-US" altLang="zh-CN" sz="2800" i="1" dirty="0">
                <a:solidFill>
                  <a:srgbClr val="0070C0"/>
                </a:solidFill>
              </a:rPr>
              <a:t>Don’t pull your punches </a:t>
            </a:r>
            <a:r>
              <a:rPr lang="en-US" altLang="zh-CN" sz="2800" dirty="0">
                <a:solidFill>
                  <a:srgbClr val="0070C0"/>
                </a:solidFill>
              </a:rPr>
              <a:t>is the opposite: You express your feelings, opinions or criticism very clearly, without considering other people’s feelings at all.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3"/>
          <a:srcRect/>
          <a:stretch>
            <a:fillRect/>
          </a:stretch>
        </p:blipFill>
        <p:spPr bwMode="auto">
          <a:xfrm>
            <a:off x="7991475" y="6415110"/>
            <a:ext cx="912813" cy="228600"/>
          </a:xfrm>
          <a:prstGeom prst="rect">
            <a:avLst/>
          </a:prstGeom>
          <a:noFill/>
          <a:ln w="9525">
            <a:noFill/>
            <a:miter lim="800000"/>
            <a:headEnd/>
            <a:tailEnd/>
          </a:ln>
        </p:spPr>
      </p:pic>
      <p:pic>
        <p:nvPicPr>
          <p:cNvPr id="9" name="图片 8" descr="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5823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785795"/>
            <a:ext cx="8643998" cy="4714908"/>
          </a:xfrm>
        </p:spPr>
        <p:txBody>
          <a:bodyPr>
            <a:noAutofit/>
          </a:bodyPr>
          <a:lstStyle/>
          <a:p>
            <a:pPr marL="361950" indent="-361950" algn="just">
              <a:spcBef>
                <a:spcPts val="0"/>
              </a:spcBef>
              <a:buNone/>
            </a:pPr>
            <a:r>
              <a:rPr lang="en-US" altLang="zh-CN" sz="2800" dirty="0" smtClean="0"/>
              <a:t>5 </a:t>
            </a:r>
            <a:r>
              <a:rPr lang="en-US" altLang="zh-CN" sz="2800" b="1" dirty="0"/>
              <a:t>flock</a:t>
            </a:r>
            <a:r>
              <a:rPr lang="en-US" altLang="zh-CN" sz="2800" dirty="0"/>
              <a:t>  A </a:t>
            </a:r>
            <a:r>
              <a:rPr lang="en-US" altLang="zh-CN" sz="2800" i="1" dirty="0"/>
              <a:t>flock</a:t>
            </a:r>
            <a:r>
              <a:rPr lang="en-US" altLang="zh-CN" sz="2800" dirty="0"/>
              <a:t> is a large group of birds, sheep or goats</a:t>
            </a:r>
            <a:r>
              <a:rPr lang="en-US" altLang="zh-CN" sz="2800" dirty="0" smtClean="0"/>
              <a:t>.</a:t>
            </a:r>
          </a:p>
          <a:p>
            <a:pPr marL="514350" indent="-514350" algn="just">
              <a:spcBef>
                <a:spcPts val="0"/>
              </a:spcBef>
              <a:buAutoNum type="alphaLcParenBoth"/>
            </a:pPr>
            <a:r>
              <a:rPr lang="en-US" altLang="zh-CN" sz="2800" dirty="0" smtClean="0"/>
              <a:t>Why </a:t>
            </a:r>
            <a:r>
              <a:rPr lang="en-US" altLang="zh-CN" sz="2800" dirty="0"/>
              <a:t>do people </a:t>
            </a:r>
            <a:r>
              <a:rPr lang="en-US" altLang="zh-CN" sz="2800" i="1" dirty="0"/>
              <a:t>flock to a football match</a:t>
            </a:r>
            <a:r>
              <a:rPr lang="en-US" altLang="zh-CN" sz="2800" dirty="0"/>
              <a:t>? </a:t>
            </a:r>
            <a:endParaRPr lang="en-US" altLang="zh-CN" sz="2800" dirty="0" smtClean="0"/>
          </a:p>
          <a:p>
            <a:pPr marL="514350" indent="-514350" algn="just">
              <a:spcBef>
                <a:spcPts val="0"/>
              </a:spcBef>
              <a:buAutoNum type="alphaLcParenBoth"/>
            </a:pPr>
            <a:r>
              <a:rPr lang="en-US" altLang="zh-CN" sz="2800" dirty="0" smtClean="0"/>
              <a:t>Who </a:t>
            </a:r>
            <a:r>
              <a:rPr lang="en-US" altLang="zh-CN" sz="2800" dirty="0"/>
              <a:t>do you think are the </a:t>
            </a:r>
            <a:r>
              <a:rPr lang="en-US" altLang="zh-CN" sz="2800" i="1" dirty="0"/>
              <a:t>priest’s flock</a:t>
            </a:r>
            <a:r>
              <a:rPr lang="en-US" altLang="zh-CN" sz="2800" dirty="0"/>
              <a:t>? </a:t>
            </a:r>
            <a:endParaRPr lang="en-US" altLang="zh-CN" sz="2800" dirty="0" smtClean="0"/>
          </a:p>
          <a:p>
            <a:pPr marL="514350" indent="-514350" algn="just">
              <a:spcBef>
                <a:spcPts val="0"/>
              </a:spcBef>
              <a:buAutoNum type="alphaLcParenBoth"/>
            </a:pPr>
            <a:r>
              <a:rPr lang="en-US" altLang="zh-CN" sz="2800" dirty="0" smtClean="0"/>
              <a:t>Which </a:t>
            </a:r>
            <a:r>
              <a:rPr lang="en-US" altLang="zh-CN" sz="2800" dirty="0"/>
              <a:t>is larger, a group or a </a:t>
            </a:r>
            <a:r>
              <a:rPr lang="en-US" altLang="zh-CN" sz="2800" i="1" dirty="0"/>
              <a:t>flock</a:t>
            </a:r>
            <a:r>
              <a:rPr lang="en-US" altLang="zh-CN" sz="2800" dirty="0"/>
              <a:t> of people</a:t>
            </a:r>
            <a:r>
              <a:rPr lang="en-US" altLang="zh-CN" sz="2800" dirty="0" smtClean="0"/>
              <a:t>?</a:t>
            </a:r>
          </a:p>
          <a:p>
            <a:pPr marL="0" indent="0" algn="just">
              <a:lnSpc>
                <a:spcPct val="30000"/>
              </a:lnSpc>
              <a:spcBef>
                <a:spcPts val="0"/>
              </a:spcBef>
              <a:buNone/>
            </a:pPr>
            <a:endParaRPr lang="en-US" altLang="zh-CN" sz="2800" dirty="0"/>
          </a:p>
          <a:p>
            <a:pPr marL="514350" indent="-514350" algn="just">
              <a:spcBef>
                <a:spcPts val="600"/>
              </a:spcBef>
              <a:buAutoNum type="alphaLcParenBoth"/>
            </a:pPr>
            <a:r>
              <a:rPr lang="en-US" altLang="zh-CN" sz="2800" dirty="0" smtClean="0">
                <a:solidFill>
                  <a:srgbClr val="0070C0"/>
                </a:solidFill>
              </a:rPr>
              <a:t>We </a:t>
            </a:r>
            <a:r>
              <a:rPr lang="en-US" altLang="zh-CN" sz="2800" dirty="0">
                <a:solidFill>
                  <a:srgbClr val="0070C0"/>
                </a:solidFill>
              </a:rPr>
              <a:t>say people </a:t>
            </a:r>
            <a:r>
              <a:rPr lang="en-US" altLang="zh-CN" sz="2800" i="1" dirty="0">
                <a:solidFill>
                  <a:srgbClr val="0070C0"/>
                </a:solidFill>
              </a:rPr>
              <a:t>flock to a football match </a:t>
            </a:r>
            <a:r>
              <a:rPr lang="en-US" altLang="zh-CN" sz="2800" dirty="0">
                <a:solidFill>
                  <a:srgbClr val="0070C0"/>
                </a:solidFill>
              </a:rPr>
              <a:t>because they arrive one by one or in small groups, but form a much larger group, the same way birds form a flock. </a:t>
            </a:r>
            <a:endParaRPr lang="en-US" altLang="zh-CN" sz="2800" dirty="0" smtClean="0">
              <a:solidFill>
                <a:srgbClr val="0070C0"/>
              </a:solidFill>
            </a:endParaRPr>
          </a:p>
          <a:p>
            <a:pPr marL="514350" indent="-514350" algn="just">
              <a:spcBef>
                <a:spcPts val="600"/>
              </a:spcBef>
              <a:buAutoNum type="alphaLcParenBoth"/>
            </a:pPr>
            <a:r>
              <a:rPr lang="en-US" altLang="zh-CN" sz="2800" dirty="0" smtClean="0">
                <a:solidFill>
                  <a:srgbClr val="0070C0"/>
                </a:solidFill>
              </a:rPr>
              <a:t>The </a:t>
            </a:r>
            <a:r>
              <a:rPr lang="en-US" altLang="zh-CN" sz="2800" i="1" dirty="0">
                <a:solidFill>
                  <a:srgbClr val="0070C0"/>
                </a:solidFill>
              </a:rPr>
              <a:t>priest’s flock </a:t>
            </a:r>
            <a:r>
              <a:rPr lang="en-US" altLang="zh-CN" sz="2800" dirty="0">
                <a:solidFill>
                  <a:srgbClr val="0070C0"/>
                </a:solidFill>
              </a:rPr>
              <a:t>is his congregation. </a:t>
            </a:r>
            <a:endParaRPr lang="en-US" altLang="zh-CN" sz="2800" dirty="0" smtClean="0">
              <a:solidFill>
                <a:srgbClr val="0070C0"/>
              </a:solidFill>
            </a:endParaRPr>
          </a:p>
          <a:p>
            <a:pPr marL="514350" indent="-514350" algn="just">
              <a:spcBef>
                <a:spcPts val="600"/>
              </a:spcBef>
              <a:buAutoNum type="alphaLcParenBoth"/>
            </a:pPr>
            <a:r>
              <a:rPr lang="en-US" altLang="zh-CN" sz="2800" dirty="0" smtClean="0">
                <a:solidFill>
                  <a:srgbClr val="0070C0"/>
                </a:solidFill>
              </a:rPr>
              <a:t>A </a:t>
            </a:r>
            <a:r>
              <a:rPr lang="en-US" altLang="zh-CN" sz="2800" i="1" dirty="0">
                <a:solidFill>
                  <a:srgbClr val="0070C0"/>
                </a:solidFill>
              </a:rPr>
              <a:t>flock</a:t>
            </a:r>
            <a:r>
              <a:rPr lang="en-US" altLang="zh-CN" sz="2800" dirty="0">
                <a:solidFill>
                  <a:srgbClr val="0070C0"/>
                </a:solidFill>
              </a:rPr>
              <a:t> of people is larger because it m</a:t>
            </a:r>
            <a:r>
              <a:rPr lang="en-US" altLang="zh-CN" sz="2800" spc="-100" dirty="0">
                <a:solidFill>
                  <a:srgbClr val="0070C0"/>
                </a:solidFill>
              </a:rPr>
              <a:t>eans a large group.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3"/>
          <a:srcRect/>
          <a:stretch>
            <a:fillRect/>
          </a:stretch>
        </p:blipFill>
        <p:spPr bwMode="auto">
          <a:xfrm>
            <a:off x="8371019" y="6333761"/>
            <a:ext cx="476250" cy="225425"/>
          </a:xfrm>
          <a:prstGeom prst="rect">
            <a:avLst/>
          </a:prstGeom>
          <a:noFill/>
          <a:ln w="9525">
            <a:noFill/>
            <a:miter lim="800000"/>
            <a:headEnd/>
            <a:tailEnd/>
          </a:ln>
        </p:spPr>
      </p:pic>
      <p:pic>
        <p:nvPicPr>
          <p:cNvPr id="8" name="图片 7" descr="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304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6065837"/>
          </a:xfrm>
        </p:spPr>
        <p:txBody>
          <a:bodyPr>
            <a:noAutofit/>
          </a:bodyPr>
          <a:lstStyle/>
          <a:p>
            <a:pPr>
              <a:lnSpc>
                <a:spcPct val="85000"/>
              </a:lnSpc>
              <a:spcBef>
                <a:spcPts val="0"/>
              </a:spcBef>
              <a:buNone/>
              <a:defRPr/>
            </a:pPr>
            <a:r>
              <a:rPr lang="en-US" altLang="zh-CN" sz="2800" b="1" dirty="0">
                <a:solidFill>
                  <a:schemeClr val="accent3">
                    <a:lumMod val="50000"/>
                  </a:schemeClr>
                </a:solidFill>
              </a:rPr>
              <a:t>Translation</a:t>
            </a:r>
            <a:r>
              <a:rPr lang="en-US" altLang="zh-CN" sz="2800" b="1" i="1" dirty="0">
                <a:solidFill>
                  <a:schemeClr val="accent3">
                    <a:lumMod val="50000"/>
                  </a:schemeClr>
                </a:solidFill>
              </a:rPr>
              <a:t> </a:t>
            </a:r>
            <a:r>
              <a:rPr lang="en-US" altLang="zh-CN" sz="2800" b="1" i="1" dirty="0" smtClean="0">
                <a:solidFill>
                  <a:schemeClr val="accent3">
                    <a:lumMod val="50000"/>
                  </a:schemeClr>
                </a:solidFill>
              </a:rPr>
              <a:t>    </a:t>
            </a:r>
            <a:endParaRPr lang="en-US" altLang="zh-CN" sz="2800" b="1" i="1" dirty="0" smtClean="0">
              <a:solidFill>
                <a:schemeClr val="accent3">
                  <a:lumMod val="50000"/>
                </a:schemeClr>
              </a:solidFill>
            </a:endParaRPr>
          </a:p>
          <a:p>
            <a:pPr>
              <a:lnSpc>
                <a:spcPct val="20000"/>
              </a:lnSpc>
              <a:spcBef>
                <a:spcPts val="0"/>
              </a:spcBef>
              <a:buNone/>
              <a:defRPr/>
            </a:pPr>
            <a:endParaRPr lang="en-US" altLang="zh-CN" sz="2800" b="1" i="1" dirty="0" smtClean="0">
              <a:solidFill>
                <a:schemeClr val="accent3">
                  <a:lumMod val="50000"/>
                </a:schemeClr>
              </a:solidFill>
            </a:endParaRPr>
          </a:p>
          <a:p>
            <a:pPr>
              <a:lnSpc>
                <a:spcPct val="85000"/>
              </a:lnSpc>
              <a:spcBef>
                <a:spcPts val="0"/>
              </a:spcBef>
              <a:buNone/>
              <a:defRPr/>
            </a:pPr>
            <a:r>
              <a:rPr lang="en-US" altLang="zh-CN" sz="2800" b="1" dirty="0" smtClean="0"/>
              <a:t>4 </a:t>
            </a:r>
            <a:r>
              <a:rPr lang="en-US" altLang="zh-CN" sz="2800" b="1" dirty="0" smtClean="0"/>
              <a:t>Translate the paragraph into Chinese.</a:t>
            </a:r>
          </a:p>
          <a:p>
            <a:pPr marL="0" indent="0" algn="just">
              <a:lnSpc>
                <a:spcPct val="20000"/>
              </a:lnSpc>
              <a:spcBef>
                <a:spcPts val="0"/>
              </a:spcBef>
              <a:buNone/>
              <a:defRPr/>
            </a:pPr>
            <a:endParaRPr lang="en-US" altLang="zh-CN" sz="2800" spc="-150" dirty="0" smtClean="0"/>
          </a:p>
          <a:p>
            <a:pPr marL="0" indent="0" algn="just">
              <a:lnSpc>
                <a:spcPct val="85000"/>
              </a:lnSpc>
              <a:spcBef>
                <a:spcPts val="0"/>
              </a:spcBef>
              <a:buNone/>
              <a:defRPr/>
            </a:pPr>
            <a:r>
              <a:rPr lang="en-US" altLang="zh-CN" sz="2500" dirty="0" smtClean="0"/>
              <a:t>Although </a:t>
            </a:r>
            <a:r>
              <a:rPr lang="en-US" altLang="zh-CN" sz="2500" dirty="0"/>
              <a:t>extreme sports are inherently dangerous and any mistake could result in injury or even death, they are getting so popular in the Western countries that they attract more “players” than some traditional team sports. People like extreme sports such as mountaineering, skiing and rock climbing because these pursuits push them further than they ever thought possible. These activities offer a fantastic chance to see parts of the coastline and landscape one can’ t access in traditional sports. In a traditional sporting event, athletes compete against each other under controlled circumstances, but athletes in extreme sports compete not only against other athletes, but also against environmental obstacles and challenges. Whatever extreme sports they do, they need to make sure they use the appropriate equipment and the proper safety precautions. Today, people are seeing a greater variety of extreme sports available, each one more unusual than the last. </a:t>
            </a:r>
            <a:endParaRPr lang="en-US" altLang="zh-CN" sz="25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72462" y="6429396"/>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10" name="TextBox 9"/>
          <p:cNvSpPr txBox="1"/>
          <p:nvPr/>
        </p:nvSpPr>
        <p:spPr>
          <a:xfrm>
            <a:off x="285720" y="642918"/>
            <a:ext cx="8572560" cy="6186309"/>
          </a:xfrm>
          <a:prstGeom prst="rect">
            <a:avLst/>
          </a:prstGeom>
          <a:noFill/>
        </p:spPr>
        <p:txBody>
          <a:bodyPr wrap="square" rtlCol="0">
            <a:spAutoFit/>
          </a:bodyPr>
          <a:lstStyle/>
          <a:p>
            <a:pPr algn="just">
              <a:lnSpc>
                <a:spcPct val="150000"/>
              </a:lnSpc>
            </a:pPr>
            <a:r>
              <a:rPr lang="zh-CN" altLang="en-US" sz="2400" dirty="0" smtClean="0">
                <a:solidFill>
                  <a:srgbClr val="0070C0"/>
                </a:solidFill>
                <a:latin typeface="+mn-ea"/>
              </a:rPr>
              <a:t>尽管极限运动本身很危险，任何闪失都会造成伤害甚至死亡，但这种运动在西方国家却非常流行，吸引的“运动员”比一些传统的团队体育项目还要多。人们喜欢极限运动是因为他们可以通过参加像登山、滑雪和攀岩这样的极限运动来突破人类的极限。极限运动给人提供欣赏海岸线和风景的绝佳机会，这样的美景在传统运动中是看不到的。在传统的体育赛事中，运动员在限定的环境里互相竞争，而极限运动的运动员不仅要互相竞争，还要应对环境的障碍和挑战。不论参加哪一项极限运动，运动员都要确保他们使用合适的装备，采取恰当的安全防护措施。如今有越来越多的极限运动问世，每一个都比上一个更加独特。</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720749"/>
            <a:ext cx="8715436" cy="5208581"/>
          </a:xfrm>
        </p:spPr>
        <p:txBody>
          <a:bodyPr>
            <a:noAutofit/>
          </a:bodyPr>
          <a:lstStyle/>
          <a:p>
            <a:pPr>
              <a:spcBef>
                <a:spcPts val="1200"/>
              </a:spcBef>
              <a:buNone/>
              <a:defRPr/>
            </a:pPr>
            <a:r>
              <a:rPr lang="en-US" altLang="zh-CN" sz="2800" b="1" dirty="0" smtClean="0"/>
              <a:t>5 Translate the paragraph into English.</a:t>
            </a:r>
          </a:p>
          <a:p>
            <a:pPr marL="266700" indent="-266700" algn="just">
              <a:lnSpc>
                <a:spcPct val="150000"/>
              </a:lnSpc>
              <a:spcBef>
                <a:spcPts val="1200"/>
              </a:spcBef>
              <a:buNone/>
              <a:defRPr/>
            </a:pPr>
            <a:r>
              <a:rPr lang="zh-CN" altLang="en-US" sz="2400" dirty="0" smtClean="0"/>
              <a:t>    乒乓球</a:t>
            </a:r>
            <a:r>
              <a:rPr lang="zh-CN" altLang="en-US" sz="2400" dirty="0"/>
              <a:t>被称为中国的国球有三个原因。首先，乒乓球为中国赢得了荣誉，到目前为止</a:t>
            </a:r>
            <a:r>
              <a:rPr lang="zh-CN" altLang="en-US" sz="2400" dirty="0" smtClean="0"/>
              <a:t>，中国</a:t>
            </a:r>
            <a:r>
              <a:rPr lang="zh-CN" altLang="en-US" sz="2400" dirty="0"/>
              <a:t>已经获得了二百多个乒乓球世界冠军。其次，乒乓球有着广泛的群众基础，是</a:t>
            </a:r>
            <a:r>
              <a:rPr lang="zh-CN" altLang="en-US" sz="2400" dirty="0" smtClean="0"/>
              <a:t>中国最</a:t>
            </a:r>
            <a:r>
              <a:rPr lang="zh-CN" altLang="en-US" sz="2400" dirty="0"/>
              <a:t>受欢迎的业余体育娱乐项目之一。最后，乒乓球运动促进了中国的对外友好交往</a:t>
            </a:r>
            <a:r>
              <a:rPr lang="zh-CN" altLang="en-US" sz="2400" dirty="0" smtClean="0"/>
              <a:t>。</a:t>
            </a:r>
            <a:r>
              <a:rPr lang="en-US" altLang="zh-CN" sz="2400" dirty="0" smtClean="0"/>
              <a:t>1971</a:t>
            </a:r>
            <a:r>
              <a:rPr lang="zh-CN" altLang="en-US" sz="2400" dirty="0" smtClean="0"/>
              <a:t>年</a:t>
            </a:r>
            <a:r>
              <a:rPr lang="zh-CN" altLang="en-US" sz="2400" dirty="0"/>
              <a:t>中美两国在北京的乒乓球友谊赛为恢复两国外交关系敲开了大门，史称</a:t>
            </a:r>
            <a:r>
              <a:rPr lang="zh-CN" altLang="en-US" sz="2400" dirty="0" smtClean="0"/>
              <a:t>“乒乓外交”</a:t>
            </a:r>
            <a:r>
              <a:rPr lang="zh-CN" altLang="en-US" sz="2400" dirty="0"/>
              <a:t>。如今，中国在发展自身乒乓球运动的同时，也为其他一些国家输送了优秀的运动员</a:t>
            </a:r>
            <a:r>
              <a:rPr lang="zh-CN" altLang="en-US" sz="2400" dirty="0" smtClean="0"/>
              <a:t>，对</a:t>
            </a:r>
            <a:r>
              <a:rPr lang="zh-CN" altLang="en-US" sz="2400" dirty="0"/>
              <a:t>推动全球乒乓球运动的发展起到了积极作用。</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10" name="TextBox 9"/>
          <p:cNvSpPr txBox="1"/>
          <p:nvPr/>
        </p:nvSpPr>
        <p:spPr>
          <a:xfrm>
            <a:off x="285720" y="734400"/>
            <a:ext cx="8643998" cy="5909310"/>
          </a:xfrm>
          <a:prstGeom prst="rect">
            <a:avLst/>
          </a:prstGeom>
          <a:noFill/>
        </p:spPr>
        <p:txBody>
          <a:bodyPr wrap="square" rtlCol="0">
            <a:spAutoFit/>
          </a:bodyPr>
          <a:lstStyle/>
          <a:p>
            <a:pPr algn="just">
              <a:lnSpc>
                <a:spcPct val="90000"/>
              </a:lnSpc>
            </a:pPr>
            <a:r>
              <a:rPr lang="en-US" altLang="zh-CN" sz="2800" dirty="0" smtClean="0">
                <a:solidFill>
                  <a:srgbClr val="0070C0"/>
                </a:solidFill>
              </a:rPr>
              <a:t>There are three reasons why table tennis is called China’s national game. First, up to now China has won more than 200 world titles in table tennis, which has earned great </a:t>
            </a:r>
            <a:r>
              <a:rPr lang="en-US" altLang="zh-CN" sz="2800" dirty="0" err="1" smtClean="0">
                <a:solidFill>
                  <a:srgbClr val="0070C0"/>
                </a:solidFill>
              </a:rPr>
              <a:t>honour</a:t>
            </a:r>
            <a:r>
              <a:rPr lang="en-US" altLang="zh-CN" sz="2800" dirty="0" smtClean="0">
                <a:solidFill>
                  <a:srgbClr val="0070C0"/>
                </a:solidFill>
              </a:rPr>
              <a:t> for the country. Second, table tennis is widely enjoyed by the general public, and is one of the most popular amateur recreational sports in China. Finally, table tennis helps promote China’s friendly exchanges with foreign countries. The friendly table tennis match between China and the US, which took place in Beijing in 1971, is an event known to history as “ping-pong diplomacy”, and helped resume Sino-US diplomatic relations. Today, while developing its own table tennis, China also has top table-tennis players playing the game in other countries. This plays a positive role in promoting the global development of the game of table tennis.</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343672"/>
            <a:ext cx="912813" cy="228600"/>
          </a:xfrm>
          <a:prstGeom prst="rect">
            <a:avLst/>
          </a:prstGeom>
          <a:noFill/>
          <a:ln w="9525">
            <a:noFill/>
            <a:miter lim="800000"/>
            <a:headEnd/>
            <a:tailEnd/>
          </a:ln>
        </p:spPr>
      </p:pic>
      <p:sp>
        <p:nvSpPr>
          <p:cNvPr id="10" name="TextBox 9"/>
          <p:cNvSpPr txBox="1"/>
          <p:nvPr/>
        </p:nvSpPr>
        <p:spPr>
          <a:xfrm>
            <a:off x="216497" y="714356"/>
            <a:ext cx="8737600" cy="4869025"/>
          </a:xfrm>
          <a:prstGeom prst="rect">
            <a:avLst/>
          </a:prstGeom>
          <a:noFill/>
        </p:spPr>
        <p:txBody>
          <a:bodyPr wrap="square" rtlCol="0">
            <a:spAutoFit/>
          </a:bodyPr>
          <a:lstStyle/>
          <a:p>
            <a:pPr algn="just">
              <a:spcBef>
                <a:spcPts val="500"/>
              </a:spcBef>
              <a:spcAft>
                <a:spcPts val="1000"/>
              </a:spcAft>
              <a:defRPr/>
            </a:pPr>
            <a:r>
              <a:rPr lang="en-US" altLang="zh-CN" sz="2800" b="1" dirty="0" smtClean="0">
                <a:solidFill>
                  <a:schemeClr val="accent3">
                    <a:lumMod val="50000"/>
                  </a:schemeClr>
                </a:solidFill>
              </a:rPr>
              <a:t>could or was / were able to</a:t>
            </a:r>
          </a:p>
          <a:p>
            <a:pPr algn="just">
              <a:lnSpc>
                <a:spcPct val="30000"/>
              </a:lnSpc>
              <a:spcBef>
                <a:spcPts val="500"/>
              </a:spcBef>
              <a:spcAft>
                <a:spcPts val="1000"/>
              </a:spcAft>
              <a:defRPr/>
            </a:pPr>
            <a:endParaRPr lang="en-US" altLang="zh-CN" sz="2800" dirty="0" smtClean="0">
              <a:solidFill>
                <a:schemeClr val="accent3">
                  <a:lumMod val="50000"/>
                </a:schemeClr>
              </a:solidFill>
            </a:endParaRPr>
          </a:p>
          <a:p>
            <a:pPr algn="just">
              <a:spcBef>
                <a:spcPts val="500"/>
              </a:spcBef>
              <a:spcAft>
                <a:spcPts val="1000"/>
              </a:spcAft>
              <a:defRPr/>
            </a:pPr>
            <a:r>
              <a:rPr lang="en-US" altLang="zh-CN" sz="2800" dirty="0" smtClean="0">
                <a:solidFill>
                  <a:schemeClr val="accent3">
                    <a:lumMod val="50000"/>
                  </a:schemeClr>
                </a:solidFill>
              </a:rPr>
              <a:t>We </a:t>
            </a:r>
            <a:r>
              <a:rPr lang="en-US" altLang="zh-CN" sz="2800" dirty="0">
                <a:solidFill>
                  <a:schemeClr val="accent3">
                    <a:lumMod val="50000"/>
                  </a:schemeClr>
                </a:solidFill>
              </a:rPr>
              <a:t>use </a:t>
            </a:r>
            <a:r>
              <a:rPr lang="en-US" altLang="zh-CN" sz="2800" i="1" dirty="0">
                <a:solidFill>
                  <a:schemeClr val="accent3">
                    <a:lumMod val="50000"/>
                  </a:schemeClr>
                </a:solidFill>
              </a:rPr>
              <a:t>could</a:t>
            </a:r>
            <a:r>
              <a:rPr lang="en-US" altLang="zh-CN" sz="2800" dirty="0">
                <a:solidFill>
                  <a:schemeClr val="accent3">
                    <a:lumMod val="50000"/>
                  </a:schemeClr>
                </a:solidFill>
              </a:rPr>
              <a:t> or </a:t>
            </a:r>
            <a:r>
              <a:rPr lang="en-US" altLang="zh-CN" sz="2800" i="1" dirty="0">
                <a:solidFill>
                  <a:schemeClr val="accent3">
                    <a:lumMod val="50000"/>
                  </a:schemeClr>
                </a:solidFill>
              </a:rPr>
              <a:t>was</a:t>
            </a:r>
            <a:r>
              <a:rPr lang="en-US" altLang="zh-CN" sz="2800" dirty="0">
                <a:solidFill>
                  <a:schemeClr val="accent3">
                    <a:lumMod val="50000"/>
                  </a:schemeClr>
                </a:solidFill>
              </a:rPr>
              <a:t> / </a:t>
            </a:r>
            <a:r>
              <a:rPr lang="en-US" altLang="zh-CN" sz="2800" i="1" dirty="0">
                <a:solidFill>
                  <a:schemeClr val="accent3">
                    <a:lumMod val="50000"/>
                  </a:schemeClr>
                </a:solidFill>
              </a:rPr>
              <a:t>were able to </a:t>
            </a:r>
            <a:r>
              <a:rPr lang="en-US" altLang="zh-CN" sz="2800" dirty="0" err="1" smtClean="0">
                <a:solidFill>
                  <a:schemeClr val="accent3">
                    <a:lumMod val="50000"/>
                  </a:schemeClr>
                </a:solidFill>
              </a:rPr>
              <a:t>to</a:t>
            </a:r>
            <a:r>
              <a:rPr lang="en-US" altLang="zh-CN" sz="2800" dirty="0" smtClean="0">
                <a:solidFill>
                  <a:schemeClr val="accent3">
                    <a:lumMod val="50000"/>
                  </a:schemeClr>
                </a:solidFill>
              </a:rPr>
              <a:t> mean </a:t>
            </a:r>
            <a:r>
              <a:rPr lang="en-US" altLang="zh-CN" sz="2800" dirty="0">
                <a:solidFill>
                  <a:schemeClr val="accent3">
                    <a:lumMod val="50000"/>
                  </a:schemeClr>
                </a:solidFill>
              </a:rPr>
              <a:t>that someone had the ability </a:t>
            </a:r>
            <a:r>
              <a:rPr lang="en-US" altLang="zh-CN" sz="2800" dirty="0" smtClean="0">
                <a:solidFill>
                  <a:schemeClr val="accent3">
                    <a:lumMod val="50000"/>
                  </a:schemeClr>
                </a:solidFill>
              </a:rPr>
              <a:t>to do </a:t>
            </a:r>
            <a:r>
              <a:rPr lang="en-US" altLang="zh-CN" sz="2800" dirty="0">
                <a:solidFill>
                  <a:schemeClr val="accent3">
                    <a:lumMod val="50000"/>
                  </a:schemeClr>
                </a:solidFill>
              </a:rPr>
              <a:t>something or that something </a:t>
            </a:r>
            <a:r>
              <a:rPr lang="en-US" altLang="zh-CN" sz="2800" dirty="0" smtClean="0">
                <a:solidFill>
                  <a:schemeClr val="accent3">
                    <a:lumMod val="50000"/>
                  </a:schemeClr>
                </a:solidFill>
              </a:rPr>
              <a:t>was possible </a:t>
            </a:r>
            <a:r>
              <a:rPr lang="en-US" altLang="zh-CN" sz="2800" dirty="0">
                <a:solidFill>
                  <a:schemeClr val="accent3">
                    <a:lumMod val="50000"/>
                  </a:schemeClr>
                </a:solidFill>
              </a:rPr>
              <a:t>in the past. It is also used </a:t>
            </a:r>
            <a:r>
              <a:rPr lang="en-US" altLang="zh-CN" sz="2800" dirty="0" smtClean="0">
                <a:solidFill>
                  <a:schemeClr val="accent3">
                    <a:lumMod val="50000"/>
                  </a:schemeClr>
                </a:solidFill>
              </a:rPr>
              <a:t>as a </a:t>
            </a:r>
            <a:r>
              <a:rPr lang="en-US" altLang="zh-CN" sz="2800" dirty="0">
                <a:solidFill>
                  <a:schemeClr val="accent3">
                    <a:lumMod val="50000"/>
                  </a:schemeClr>
                </a:solidFill>
              </a:rPr>
              <a:t>conditional to talk about what </a:t>
            </a:r>
            <a:r>
              <a:rPr lang="en-US" altLang="zh-CN" sz="2800" dirty="0" smtClean="0">
                <a:solidFill>
                  <a:schemeClr val="accent3">
                    <a:lumMod val="50000"/>
                  </a:schemeClr>
                </a:solidFill>
              </a:rPr>
              <a:t>might happen</a:t>
            </a:r>
            <a:r>
              <a:rPr lang="en-US" altLang="zh-CN" sz="2800" dirty="0">
                <a:solidFill>
                  <a:schemeClr val="accent3">
                    <a:lumMod val="50000"/>
                  </a:schemeClr>
                </a:solidFill>
              </a:rPr>
              <a:t>.</a:t>
            </a:r>
          </a:p>
          <a:p>
            <a:pPr algn="just">
              <a:spcBef>
                <a:spcPts val="500"/>
              </a:spcBef>
              <a:spcAft>
                <a:spcPts val="1000"/>
              </a:spcAft>
              <a:defRPr/>
            </a:pPr>
            <a:r>
              <a:rPr lang="en-US" altLang="zh-CN" sz="2800" dirty="0">
                <a:solidFill>
                  <a:schemeClr val="accent3">
                    <a:lumMod val="50000"/>
                  </a:schemeClr>
                </a:solidFill>
              </a:rPr>
              <a:t>When we want to say that </a:t>
            </a:r>
            <a:r>
              <a:rPr lang="en-US" altLang="zh-CN" sz="2800" dirty="0" smtClean="0">
                <a:solidFill>
                  <a:schemeClr val="accent3">
                    <a:lumMod val="50000"/>
                  </a:schemeClr>
                </a:solidFill>
              </a:rPr>
              <a:t>someone actually </a:t>
            </a:r>
            <a:r>
              <a:rPr lang="en-US" altLang="zh-CN" sz="2800" dirty="0">
                <a:solidFill>
                  <a:schemeClr val="accent3">
                    <a:lumMod val="50000"/>
                  </a:schemeClr>
                </a:solidFill>
              </a:rPr>
              <a:t>succeeded in doing </a:t>
            </a:r>
            <a:r>
              <a:rPr lang="en-US" altLang="zh-CN" sz="2800" dirty="0" smtClean="0">
                <a:solidFill>
                  <a:schemeClr val="accent3">
                    <a:lumMod val="50000"/>
                  </a:schemeClr>
                </a:solidFill>
              </a:rPr>
              <a:t>something in </a:t>
            </a:r>
            <a:r>
              <a:rPr lang="en-US" altLang="zh-CN" sz="2800" dirty="0">
                <a:solidFill>
                  <a:schemeClr val="accent3">
                    <a:lumMod val="50000"/>
                  </a:schemeClr>
                </a:solidFill>
              </a:rPr>
              <a:t>the past (or didn’t succeed), we </a:t>
            </a:r>
            <a:r>
              <a:rPr lang="en-US" altLang="zh-CN" sz="2800" dirty="0" smtClean="0">
                <a:solidFill>
                  <a:schemeClr val="accent3">
                    <a:lumMod val="50000"/>
                  </a:schemeClr>
                </a:solidFill>
              </a:rPr>
              <a:t>use </a:t>
            </a:r>
            <a:r>
              <a:rPr lang="en-US" altLang="zh-CN" sz="2800" i="1" dirty="0" smtClean="0">
                <a:solidFill>
                  <a:schemeClr val="accent3">
                    <a:lumMod val="50000"/>
                  </a:schemeClr>
                </a:solidFill>
              </a:rPr>
              <a:t>was </a:t>
            </a:r>
            <a:r>
              <a:rPr lang="en-US" altLang="zh-CN" sz="2800" i="1" dirty="0">
                <a:solidFill>
                  <a:schemeClr val="accent3">
                    <a:lumMod val="50000"/>
                  </a:schemeClr>
                </a:solidFill>
              </a:rPr>
              <a:t>/ were able to </a:t>
            </a:r>
            <a:r>
              <a:rPr lang="en-US" altLang="zh-CN" sz="2800" dirty="0">
                <a:solidFill>
                  <a:schemeClr val="accent3">
                    <a:lumMod val="50000"/>
                  </a:schemeClr>
                </a:solidFill>
              </a:rPr>
              <a:t>(</a:t>
            </a:r>
            <a:r>
              <a:rPr lang="en-US" altLang="zh-CN" sz="2800" i="1" dirty="0">
                <a:solidFill>
                  <a:schemeClr val="accent3">
                    <a:lumMod val="50000"/>
                  </a:schemeClr>
                </a:solidFill>
              </a:rPr>
              <a:t>wasn’t / </a:t>
            </a:r>
            <a:r>
              <a:rPr lang="en-US" altLang="zh-CN" sz="2800" i="1" dirty="0" smtClean="0">
                <a:solidFill>
                  <a:schemeClr val="accent3">
                    <a:lumMod val="50000"/>
                  </a:schemeClr>
                </a:solidFill>
              </a:rPr>
              <a:t>weren’t able </a:t>
            </a:r>
            <a:r>
              <a:rPr lang="en-US" altLang="zh-CN" sz="2800" i="1" dirty="0">
                <a:solidFill>
                  <a:schemeClr val="accent3">
                    <a:lumMod val="50000"/>
                  </a:schemeClr>
                </a:solidFill>
              </a:rPr>
              <a:t>to</a:t>
            </a:r>
            <a:r>
              <a:rPr lang="en-US" altLang="zh-CN" sz="2800" dirty="0" smtClean="0">
                <a:solidFill>
                  <a:schemeClr val="accent3">
                    <a:lumMod val="50000"/>
                  </a:schemeClr>
                </a:solidFill>
              </a:rPr>
              <a:t>).</a:t>
            </a:r>
          </a:p>
          <a:p>
            <a:pPr algn="just">
              <a:spcBef>
                <a:spcPts val="500"/>
              </a:spcBef>
              <a:spcAft>
                <a:spcPts val="1000"/>
              </a:spcAft>
              <a:defRPr/>
            </a:pPr>
            <a:endParaRPr lang="zh-CN" altLang="en-US" sz="2800" dirty="0">
              <a:solidFill>
                <a:schemeClr val="accent3">
                  <a:lumMod val="50000"/>
                </a:schemeClr>
              </a:solidFill>
            </a:endParaRPr>
          </a:p>
        </p:txBody>
      </p:sp>
    </p:spTree>
    <p:extLst>
      <p:ext uri="{BB962C8B-B14F-4D97-AF65-F5344CB8AC3E}">
        <p14:creationId xmlns:p14="http://schemas.microsoft.com/office/powerpoint/2010/main" xmlns="" val="296945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642918"/>
            <a:ext cx="8834438" cy="6065837"/>
          </a:xfrm>
        </p:spPr>
        <p:txBody>
          <a:bodyPr>
            <a:normAutofit lnSpcReduction="10000"/>
          </a:bodyPr>
          <a:lstStyle/>
          <a:p>
            <a:pPr algn="just">
              <a:spcBef>
                <a:spcPts val="200"/>
              </a:spcBef>
              <a:spcAft>
                <a:spcPts val="400"/>
              </a:spcAft>
              <a:buNone/>
            </a:pPr>
            <a:r>
              <a:rPr lang="en-US" altLang="zh-CN" sz="2800" b="1" dirty="0" smtClean="0"/>
              <a:t>1 Look at the sentences and answer the questions.</a:t>
            </a:r>
          </a:p>
          <a:p>
            <a:pPr algn="just">
              <a:lnSpc>
                <a:spcPct val="40000"/>
              </a:lnSpc>
              <a:spcBef>
                <a:spcPts val="200"/>
              </a:spcBef>
              <a:spcAft>
                <a:spcPts val="400"/>
              </a:spcAft>
              <a:buNone/>
            </a:pPr>
            <a:endParaRPr lang="en-US" altLang="zh-CN" sz="2800" dirty="0" smtClean="0"/>
          </a:p>
          <a:p>
            <a:pPr algn="just">
              <a:spcBef>
                <a:spcPts val="200"/>
              </a:spcBef>
              <a:spcAft>
                <a:spcPts val="400"/>
              </a:spcAft>
              <a:buNone/>
            </a:pPr>
            <a:r>
              <a:rPr lang="en-US" altLang="zh-CN" sz="2800" dirty="0" smtClean="0"/>
              <a:t>1 </a:t>
            </a:r>
            <a:r>
              <a:rPr lang="en-US" altLang="zh-CN" sz="2800" dirty="0"/>
              <a:t>If Lewis could / was able to beat </a:t>
            </a:r>
            <a:r>
              <a:rPr lang="en-US" altLang="zh-CN" sz="2800" dirty="0" err="1"/>
              <a:t>Prokhorova</a:t>
            </a:r>
            <a:r>
              <a:rPr lang="en-US" altLang="zh-CN" sz="2800" dirty="0"/>
              <a:t>, the title would be hers. </a:t>
            </a:r>
            <a:endParaRPr lang="en-US" altLang="zh-CN" sz="2800" dirty="0" smtClean="0"/>
          </a:p>
          <a:p>
            <a:pPr algn="just">
              <a:spcBef>
                <a:spcPts val="200"/>
              </a:spcBef>
              <a:spcAft>
                <a:spcPts val="400"/>
              </a:spcAft>
              <a:buNone/>
            </a:pPr>
            <a:r>
              <a:rPr lang="en-US" altLang="zh-CN" sz="2800" dirty="0" smtClean="0"/>
              <a:t>2 </a:t>
            </a:r>
            <a:r>
              <a:rPr lang="en-US" altLang="zh-CN" sz="2800" dirty="0" err="1"/>
              <a:t>Prokhorova</a:t>
            </a:r>
            <a:r>
              <a:rPr lang="en-US" altLang="zh-CN" sz="2800" dirty="0"/>
              <a:t> couldn’t / wasn’t able to beat Lewis. </a:t>
            </a:r>
            <a:endParaRPr lang="en-US" altLang="zh-CN" sz="2800" dirty="0" smtClean="0"/>
          </a:p>
          <a:p>
            <a:pPr algn="just">
              <a:spcBef>
                <a:spcPts val="200"/>
              </a:spcBef>
              <a:spcAft>
                <a:spcPts val="400"/>
              </a:spcAft>
              <a:buNone/>
            </a:pPr>
            <a:r>
              <a:rPr lang="en-US" altLang="zh-CN" sz="2800" dirty="0" smtClean="0"/>
              <a:t>3 </a:t>
            </a:r>
            <a:r>
              <a:rPr lang="en-US" altLang="zh-CN" sz="2800" dirty="0"/>
              <a:t>Lewis was able to get past </a:t>
            </a:r>
            <a:r>
              <a:rPr lang="en-US" altLang="zh-CN" sz="2800" dirty="0" err="1"/>
              <a:t>Prokhorova</a:t>
            </a:r>
            <a:r>
              <a:rPr lang="en-US" altLang="zh-CN" sz="2800" dirty="0"/>
              <a:t> and she went on to win the race. </a:t>
            </a:r>
            <a:endParaRPr lang="en-US" altLang="zh-CN" sz="2800" dirty="0" smtClean="0"/>
          </a:p>
          <a:p>
            <a:pPr algn="just">
              <a:spcBef>
                <a:spcPts val="200"/>
              </a:spcBef>
              <a:spcAft>
                <a:spcPts val="400"/>
              </a:spcAft>
              <a:buNone/>
            </a:pPr>
            <a:r>
              <a:rPr lang="en-US" altLang="zh-CN" sz="2800" dirty="0" smtClean="0"/>
              <a:t>4 </a:t>
            </a:r>
            <a:r>
              <a:rPr lang="en-US" altLang="zh-CN" sz="2800" dirty="0"/>
              <a:t>Lewis could win another gold medal for Britain. </a:t>
            </a:r>
            <a:endParaRPr lang="en-US" altLang="zh-CN" sz="2800" dirty="0" smtClean="0"/>
          </a:p>
          <a:p>
            <a:pPr algn="just">
              <a:lnSpc>
                <a:spcPct val="30000"/>
              </a:lnSpc>
              <a:spcBef>
                <a:spcPts val="200"/>
              </a:spcBef>
              <a:spcAft>
                <a:spcPts val="400"/>
              </a:spcAft>
              <a:buNone/>
            </a:pPr>
            <a:endParaRPr lang="en-US" altLang="zh-CN" sz="2800" b="1" dirty="0" smtClean="0"/>
          </a:p>
          <a:p>
            <a:pPr algn="just">
              <a:spcBef>
                <a:spcPts val="200"/>
              </a:spcBef>
              <a:spcAft>
                <a:spcPts val="400"/>
              </a:spcAft>
              <a:buNone/>
            </a:pPr>
            <a:r>
              <a:rPr lang="en-US" altLang="zh-CN" sz="2800" b="1" dirty="0" smtClean="0"/>
              <a:t>Which </a:t>
            </a:r>
            <a:r>
              <a:rPr lang="en-US" altLang="zh-CN" sz="2800" b="1" dirty="0"/>
              <a:t>sentence: </a:t>
            </a:r>
            <a:endParaRPr lang="en-US" altLang="zh-CN" sz="2800" b="1" dirty="0" smtClean="0"/>
          </a:p>
          <a:p>
            <a:pPr marL="514350" indent="-514350" algn="just">
              <a:spcBef>
                <a:spcPts val="200"/>
              </a:spcBef>
              <a:spcAft>
                <a:spcPts val="400"/>
              </a:spcAft>
              <a:buAutoNum type="alphaLcParenBoth"/>
            </a:pPr>
            <a:r>
              <a:rPr lang="en-US" altLang="zh-CN" sz="2800" dirty="0" smtClean="0"/>
              <a:t>is </a:t>
            </a:r>
            <a:r>
              <a:rPr lang="en-US" altLang="zh-CN" sz="2800" dirty="0"/>
              <a:t>a conditional? </a:t>
            </a:r>
            <a:endParaRPr lang="en-US" altLang="zh-CN" sz="2800" dirty="0" smtClean="0"/>
          </a:p>
          <a:p>
            <a:pPr marL="0" indent="0" algn="just">
              <a:spcBef>
                <a:spcPts val="200"/>
              </a:spcBef>
              <a:spcAft>
                <a:spcPts val="400"/>
              </a:spcAft>
              <a:buNone/>
            </a:pPr>
            <a:r>
              <a:rPr lang="en-US" altLang="zh-CN" sz="2800" dirty="0" smtClean="0"/>
              <a:t>(</a:t>
            </a:r>
            <a:r>
              <a:rPr lang="en-US" altLang="zh-CN" sz="2800" dirty="0"/>
              <a:t>b) means that someone succeeded in doing something? </a:t>
            </a:r>
            <a:endParaRPr lang="en-US" altLang="zh-CN" sz="2800" dirty="0" smtClean="0"/>
          </a:p>
          <a:p>
            <a:pPr marL="0" indent="0" algn="just">
              <a:spcBef>
                <a:spcPts val="200"/>
              </a:spcBef>
              <a:spcAft>
                <a:spcPts val="400"/>
              </a:spcAft>
              <a:buNone/>
            </a:pPr>
            <a:r>
              <a:rPr lang="en-US" altLang="zh-CN" sz="2800" spc="-10" dirty="0" smtClean="0"/>
              <a:t>(</a:t>
            </a:r>
            <a:r>
              <a:rPr lang="en-US" altLang="zh-CN" sz="2800" spc="-10" dirty="0"/>
              <a:t>c) means that someone didn’t succeed in doing something</a:t>
            </a:r>
            <a:r>
              <a:rPr lang="en-US" altLang="zh-CN" sz="2800" spc="-10" dirty="0" smtClean="0"/>
              <a:t>?</a:t>
            </a:r>
          </a:p>
          <a:p>
            <a:pPr marL="0" indent="0" algn="just">
              <a:spcBef>
                <a:spcPts val="200"/>
              </a:spcBef>
              <a:spcAft>
                <a:spcPts val="400"/>
              </a:spcAft>
              <a:buNone/>
            </a:pPr>
            <a:r>
              <a:rPr lang="en-US" altLang="zh-CN" sz="2800" spc="-10" dirty="0" smtClean="0"/>
              <a:t>(</a:t>
            </a:r>
            <a:r>
              <a:rPr lang="en-US" altLang="zh-CN" sz="2800" spc="-10" dirty="0"/>
              <a:t>d) means it is possible that someone might win something</a:t>
            </a:r>
            <a:r>
              <a:rPr lang="en-US" altLang="zh-CN" sz="2800" spc="-10" dirty="0" smtClean="0"/>
              <a:t>?</a:t>
            </a:r>
            <a:endParaRPr lang="en-US" altLang="zh-CN" sz="2800" spc="-10" dirty="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2" name="TextBox 1"/>
          <p:cNvSpPr txBox="1"/>
          <p:nvPr/>
        </p:nvSpPr>
        <p:spPr>
          <a:xfrm>
            <a:off x="2797414" y="1619896"/>
            <a:ext cx="417264" cy="523220"/>
          </a:xfrm>
          <a:prstGeom prst="rect">
            <a:avLst/>
          </a:prstGeom>
          <a:noFill/>
        </p:spPr>
        <p:txBody>
          <a:bodyPr wrap="square" rtlCol="0">
            <a:spAutoFit/>
          </a:bodyPr>
          <a:lstStyle/>
          <a:p>
            <a:r>
              <a:rPr lang="en-US" altLang="zh-CN" sz="2800" dirty="0" smtClean="0">
                <a:solidFill>
                  <a:srgbClr val="FF0000"/>
                </a:solidFill>
              </a:rPr>
              <a:t>a</a:t>
            </a:r>
            <a:endParaRPr lang="zh-CN" altLang="en-US" sz="2800" dirty="0">
              <a:solidFill>
                <a:srgbClr val="FF0000"/>
              </a:solidFill>
            </a:endParaRPr>
          </a:p>
        </p:txBody>
      </p:sp>
      <p:sp>
        <p:nvSpPr>
          <p:cNvPr id="14" name="TextBox 13"/>
          <p:cNvSpPr txBox="1"/>
          <p:nvPr/>
        </p:nvSpPr>
        <p:spPr>
          <a:xfrm>
            <a:off x="7603625" y="2071678"/>
            <a:ext cx="540275" cy="523220"/>
          </a:xfrm>
          <a:prstGeom prst="rect">
            <a:avLst/>
          </a:prstGeom>
          <a:noFill/>
        </p:spPr>
        <p:txBody>
          <a:bodyPr wrap="square" rtlCol="0">
            <a:spAutoFit/>
          </a:bodyPr>
          <a:lstStyle/>
          <a:p>
            <a:r>
              <a:rPr lang="en-US" altLang="zh-CN" sz="2800" dirty="0" smtClean="0">
                <a:solidFill>
                  <a:srgbClr val="FF0000"/>
                </a:solidFill>
              </a:rPr>
              <a:t>c</a:t>
            </a:r>
            <a:endParaRPr lang="zh-CN" altLang="en-US" sz="2800" dirty="0">
              <a:solidFill>
                <a:srgbClr val="FF0000"/>
              </a:solidFill>
            </a:endParaRPr>
          </a:p>
        </p:txBody>
      </p:sp>
      <p:sp>
        <p:nvSpPr>
          <p:cNvPr id="15" name="TextBox 14"/>
          <p:cNvSpPr txBox="1"/>
          <p:nvPr/>
        </p:nvSpPr>
        <p:spPr>
          <a:xfrm>
            <a:off x="2654538" y="2928934"/>
            <a:ext cx="417264" cy="523220"/>
          </a:xfrm>
          <a:prstGeom prst="rect">
            <a:avLst/>
          </a:prstGeom>
          <a:noFill/>
        </p:spPr>
        <p:txBody>
          <a:bodyPr wrap="square" rtlCol="0">
            <a:spAutoFit/>
          </a:bodyPr>
          <a:lstStyle/>
          <a:p>
            <a:r>
              <a:rPr lang="en-US" altLang="zh-CN" sz="2800" dirty="0" smtClean="0">
                <a:solidFill>
                  <a:srgbClr val="FF0000"/>
                </a:solidFill>
              </a:rPr>
              <a:t>b</a:t>
            </a:r>
            <a:endParaRPr lang="zh-CN" altLang="en-US" sz="2800" dirty="0">
              <a:solidFill>
                <a:srgbClr val="FF0000"/>
              </a:solidFill>
            </a:endParaRPr>
          </a:p>
        </p:txBody>
      </p:sp>
      <p:sp>
        <p:nvSpPr>
          <p:cNvPr id="16" name="TextBox 15"/>
          <p:cNvSpPr txBox="1"/>
          <p:nvPr/>
        </p:nvSpPr>
        <p:spPr>
          <a:xfrm>
            <a:off x="7429520" y="3405846"/>
            <a:ext cx="417264" cy="523220"/>
          </a:xfrm>
          <a:prstGeom prst="rect">
            <a:avLst/>
          </a:prstGeom>
          <a:noFill/>
        </p:spPr>
        <p:txBody>
          <a:bodyPr wrap="square" rtlCol="0">
            <a:spAutoFit/>
          </a:bodyPr>
          <a:lstStyle/>
          <a:p>
            <a:r>
              <a:rPr lang="en-US" altLang="zh-CN" sz="2800" dirty="0" smtClean="0">
                <a:solidFill>
                  <a:srgbClr val="FF0000"/>
                </a:solidFill>
              </a:rPr>
              <a:t>d</a:t>
            </a:r>
            <a:endParaRPr lang="zh-CN" altLang="en-US" sz="2800" dirty="0">
              <a:solidFill>
                <a:srgbClr val="FF0000"/>
              </a:solidFill>
            </a:endParaRPr>
          </a:p>
        </p:txBody>
      </p:sp>
      <p:pic>
        <p:nvPicPr>
          <p:cNvPr id="17" name="图片 9" descr="END"/>
          <p:cNvPicPr>
            <a:picLocks noChangeAspect="1" noChangeArrowheads="1"/>
          </p:cNvPicPr>
          <p:nvPr/>
        </p:nvPicPr>
        <p:blipFill>
          <a:blip r:embed="rId5"/>
          <a:srcRect/>
          <a:stretch>
            <a:fillRect/>
          </a:stretch>
        </p:blipFill>
        <p:spPr bwMode="auto">
          <a:xfrm>
            <a:off x="8382030" y="6429396"/>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49311"/>
            <a:ext cx="8834438" cy="6065837"/>
          </a:xfrm>
        </p:spPr>
        <p:txBody>
          <a:bodyPr>
            <a:noAutofit/>
          </a:bodyPr>
          <a:lstStyle/>
          <a:p>
            <a:pPr>
              <a:lnSpc>
                <a:spcPct val="95000"/>
              </a:lnSpc>
              <a:spcBef>
                <a:spcPts val="1200"/>
              </a:spcBef>
              <a:buNone/>
              <a:defRPr/>
            </a:pPr>
            <a:r>
              <a:rPr lang="en-US" altLang="zh-CN" sz="2800" b="1" i="1" dirty="0" smtClean="0">
                <a:solidFill>
                  <a:schemeClr val="accent3">
                    <a:lumMod val="50000"/>
                  </a:schemeClr>
                </a:solidFill>
              </a:rPr>
              <a:t>it</a:t>
            </a:r>
          </a:p>
          <a:p>
            <a:pPr algn="just">
              <a:lnSpc>
                <a:spcPct val="95000"/>
              </a:lnSpc>
              <a:spcBef>
                <a:spcPts val="1200"/>
              </a:spcBef>
              <a:buNone/>
              <a:defRPr/>
            </a:pPr>
            <a:r>
              <a:rPr lang="en-US" altLang="zh-CN" sz="2800" b="1" dirty="0"/>
              <a:t>2 Look at the sentences and decide what </a:t>
            </a:r>
            <a:r>
              <a:rPr lang="en-US" altLang="zh-CN" sz="2800" b="1" i="1" dirty="0"/>
              <a:t>it</a:t>
            </a:r>
            <a:r>
              <a:rPr lang="en-US" altLang="zh-CN" sz="2800" b="1" dirty="0"/>
              <a:t> refers to.</a:t>
            </a:r>
            <a:endParaRPr lang="en-US" altLang="zh-CN" sz="2800" b="1" dirty="0" smtClean="0"/>
          </a:p>
          <a:p>
            <a:pPr algn="just">
              <a:lnSpc>
                <a:spcPct val="95000"/>
              </a:lnSpc>
              <a:spcBef>
                <a:spcPts val="1200"/>
              </a:spcBef>
              <a:buNone/>
              <a:defRPr/>
            </a:pPr>
            <a:r>
              <a:rPr lang="en-US" altLang="zh-CN" sz="2800" dirty="0" smtClean="0"/>
              <a:t>1 </a:t>
            </a:r>
            <a:r>
              <a:rPr lang="en-US" altLang="zh-CN" sz="2800" dirty="0"/>
              <a:t>I guess the object is to get the ball into the net ... but if </a:t>
            </a:r>
            <a:r>
              <a:rPr lang="en-US" altLang="zh-CN" sz="2800" i="1" dirty="0"/>
              <a:t>it </a:t>
            </a:r>
            <a:r>
              <a:rPr lang="en-US" altLang="zh-CN" sz="2800" dirty="0"/>
              <a:t>ever gets close it looks like an accident. </a:t>
            </a:r>
            <a:endParaRPr lang="en-US" altLang="zh-CN" sz="2800" dirty="0" smtClean="0"/>
          </a:p>
          <a:p>
            <a:pPr algn="just">
              <a:lnSpc>
                <a:spcPct val="95000"/>
              </a:lnSpc>
              <a:spcBef>
                <a:spcPts val="1200"/>
              </a:spcBef>
              <a:buNone/>
              <a:defRPr/>
            </a:pPr>
            <a:r>
              <a:rPr lang="en-US" altLang="zh-CN" sz="2800" dirty="0"/>
              <a:t> </a:t>
            </a:r>
            <a:r>
              <a:rPr lang="en-US" altLang="zh-CN" sz="2800" dirty="0" smtClean="0"/>
              <a:t>   (</a:t>
            </a:r>
            <a:r>
              <a:rPr lang="en-US" altLang="zh-CN" sz="2800" dirty="0"/>
              <a:t>a) the </a:t>
            </a:r>
            <a:r>
              <a:rPr lang="en-US" altLang="zh-CN" sz="2800" dirty="0" smtClean="0"/>
              <a:t>action		 	(</a:t>
            </a:r>
            <a:r>
              <a:rPr lang="en-US" altLang="zh-CN" sz="2800" dirty="0"/>
              <a:t>b) the ball </a:t>
            </a:r>
            <a:endParaRPr lang="en-US" altLang="zh-CN" sz="2800" dirty="0" smtClean="0"/>
          </a:p>
          <a:p>
            <a:pPr algn="just">
              <a:lnSpc>
                <a:spcPct val="95000"/>
              </a:lnSpc>
              <a:spcBef>
                <a:spcPts val="1200"/>
              </a:spcBef>
              <a:buNone/>
              <a:defRPr/>
            </a:pPr>
            <a:r>
              <a:rPr lang="en-US" altLang="zh-CN" sz="2800" dirty="0" smtClean="0"/>
              <a:t>2 </a:t>
            </a:r>
            <a:r>
              <a:rPr lang="en-US" altLang="zh-CN" sz="2800" dirty="0"/>
              <a:t>The scoring system says </a:t>
            </a:r>
            <a:r>
              <a:rPr lang="en-US" altLang="zh-CN" sz="2800" i="1" dirty="0"/>
              <a:t>it</a:t>
            </a:r>
            <a:r>
              <a:rPr lang="en-US" altLang="zh-CN" sz="2800" dirty="0"/>
              <a:t> all. </a:t>
            </a:r>
            <a:endParaRPr lang="en-US" altLang="zh-CN" sz="2800" dirty="0" smtClean="0"/>
          </a:p>
          <a:p>
            <a:pPr algn="just">
              <a:lnSpc>
                <a:spcPct val="95000"/>
              </a:lnSpc>
              <a:spcBef>
                <a:spcPts val="1200"/>
              </a:spcBef>
              <a:buNone/>
              <a:defRPr/>
            </a:pPr>
            <a:r>
              <a:rPr lang="en-US" altLang="zh-CN" sz="2800" dirty="0"/>
              <a:t> </a:t>
            </a:r>
            <a:r>
              <a:rPr lang="en-US" altLang="zh-CN" sz="2800" dirty="0" smtClean="0"/>
              <a:t>   (</a:t>
            </a:r>
            <a:r>
              <a:rPr lang="en-US" altLang="zh-CN" sz="2800" dirty="0"/>
              <a:t>a) the writer’s main point </a:t>
            </a:r>
            <a:r>
              <a:rPr lang="en-US" altLang="zh-CN" sz="2800" dirty="0" smtClean="0"/>
              <a:t>	(</a:t>
            </a:r>
            <a:r>
              <a:rPr lang="en-US" altLang="zh-CN" sz="2800" dirty="0"/>
              <a:t>b) the game of football </a:t>
            </a:r>
            <a:endParaRPr lang="en-US" altLang="zh-CN" sz="2800" dirty="0" smtClean="0"/>
          </a:p>
          <a:p>
            <a:pPr algn="just">
              <a:lnSpc>
                <a:spcPct val="95000"/>
              </a:lnSpc>
              <a:spcBef>
                <a:spcPts val="1200"/>
              </a:spcBef>
              <a:buNone/>
              <a:defRPr/>
            </a:pPr>
            <a:r>
              <a:rPr lang="en-US" altLang="zh-CN" sz="2800" dirty="0" smtClean="0"/>
              <a:t>3 </a:t>
            </a:r>
            <a:r>
              <a:rPr lang="en-US" altLang="zh-CN" sz="2800" dirty="0"/>
              <a:t>Most finals are 0-0, 1-0 or 2-1, indicating that games tend to be stand-offs and it’s a matter of luck to be ahead when time runs out. To put a good face on </a:t>
            </a:r>
            <a:r>
              <a:rPr lang="en-US" altLang="zh-CN" sz="2800" i="1" dirty="0"/>
              <a:t>it</a:t>
            </a:r>
            <a:r>
              <a:rPr lang="en-US" altLang="zh-CN" sz="2800" dirty="0"/>
              <a:t>, they call this tension or suspense. </a:t>
            </a:r>
            <a:endParaRPr lang="en-US" altLang="zh-CN" sz="2800" dirty="0" smtClean="0"/>
          </a:p>
          <a:p>
            <a:pPr algn="just">
              <a:lnSpc>
                <a:spcPct val="95000"/>
              </a:lnSpc>
              <a:spcBef>
                <a:spcPts val="1200"/>
              </a:spcBef>
              <a:buNone/>
              <a:defRPr/>
            </a:pPr>
            <a:r>
              <a:rPr lang="en-US" altLang="zh-CN" sz="2800" dirty="0"/>
              <a:t> </a:t>
            </a:r>
            <a:r>
              <a:rPr lang="en-US" altLang="zh-CN" sz="2800" dirty="0" smtClean="0"/>
              <a:t>   (</a:t>
            </a:r>
            <a:r>
              <a:rPr lang="en-US" altLang="zh-CN" sz="2800" dirty="0"/>
              <a:t>a) the stand-off </a:t>
            </a:r>
            <a:r>
              <a:rPr lang="en-US" altLang="zh-CN" sz="2800" dirty="0" smtClean="0"/>
              <a:t>			(</a:t>
            </a:r>
            <a:r>
              <a:rPr lang="en-US" altLang="zh-CN" sz="2800" dirty="0"/>
              <a:t>b) the game     </a:t>
            </a:r>
            <a:r>
              <a:rPr lang="en-US" altLang="zh-CN" sz="2800" b="1" dirty="0" smtClean="0"/>
              <a:t> </a:t>
            </a:r>
            <a:endParaRPr lang="en-US" altLang="zh-CN" sz="2800" i="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3"/>
          <a:srcRect/>
          <a:stretch>
            <a:fillRect/>
          </a:stretch>
        </p:blipFill>
        <p:spPr bwMode="auto">
          <a:xfrm>
            <a:off x="7991475" y="6429396"/>
            <a:ext cx="912813" cy="228600"/>
          </a:xfrm>
          <a:prstGeom prst="rect">
            <a:avLst/>
          </a:prstGeom>
          <a:noFill/>
          <a:ln w="9525">
            <a:noFill/>
            <a:miter lim="800000"/>
            <a:headEnd/>
            <a:tailEnd/>
          </a:ln>
        </p:spPr>
      </p:pic>
      <p:sp>
        <p:nvSpPr>
          <p:cNvPr id="9" name="TextBox 8"/>
          <p:cNvSpPr txBox="1"/>
          <p:nvPr/>
        </p:nvSpPr>
        <p:spPr>
          <a:xfrm>
            <a:off x="539552" y="3925677"/>
            <a:ext cx="417264" cy="646331"/>
          </a:xfrm>
          <a:prstGeom prst="rect">
            <a:avLst/>
          </a:prstGeom>
          <a:noFill/>
        </p:spPr>
        <p:txBody>
          <a:bodyPr wrap="square" rtlCol="0">
            <a:spAutoFit/>
          </a:bodyPr>
          <a:lstStyle/>
          <a:p>
            <a:r>
              <a:rPr lang="en-US" altLang="zh-CN" sz="3600" b="1" dirty="0" smtClean="0">
                <a:solidFill>
                  <a:srgbClr val="FF0000"/>
                </a:solidFill>
              </a:rPr>
              <a:t>√</a:t>
            </a:r>
            <a:endParaRPr lang="zh-CN" altLang="en-US" sz="3600" b="1" dirty="0">
              <a:solidFill>
                <a:srgbClr val="FF0000"/>
              </a:solidFill>
            </a:endParaRPr>
          </a:p>
        </p:txBody>
      </p:sp>
      <p:sp>
        <p:nvSpPr>
          <p:cNvPr id="10" name="TextBox 9"/>
          <p:cNvSpPr txBox="1"/>
          <p:nvPr/>
        </p:nvSpPr>
        <p:spPr>
          <a:xfrm>
            <a:off x="4797678" y="2782669"/>
            <a:ext cx="417264" cy="646331"/>
          </a:xfrm>
          <a:prstGeom prst="rect">
            <a:avLst/>
          </a:prstGeom>
          <a:noFill/>
        </p:spPr>
        <p:txBody>
          <a:bodyPr wrap="square" rtlCol="0">
            <a:spAutoFit/>
          </a:bodyPr>
          <a:lstStyle/>
          <a:p>
            <a:r>
              <a:rPr lang="en-US" altLang="zh-CN" sz="3600" b="1" dirty="0" smtClean="0">
                <a:solidFill>
                  <a:srgbClr val="FF0000"/>
                </a:solidFill>
              </a:rPr>
              <a:t>√</a:t>
            </a:r>
            <a:endParaRPr lang="zh-CN" altLang="en-US" sz="3600" b="1" dirty="0">
              <a:solidFill>
                <a:srgbClr val="FF0000"/>
              </a:solidFill>
            </a:endParaRPr>
          </a:p>
        </p:txBody>
      </p:sp>
      <p:sp>
        <p:nvSpPr>
          <p:cNvPr id="11" name="TextBox 10"/>
          <p:cNvSpPr txBox="1"/>
          <p:nvPr/>
        </p:nvSpPr>
        <p:spPr>
          <a:xfrm>
            <a:off x="539552" y="6215082"/>
            <a:ext cx="417264" cy="646331"/>
          </a:xfrm>
          <a:prstGeom prst="rect">
            <a:avLst/>
          </a:prstGeom>
          <a:noFill/>
        </p:spPr>
        <p:txBody>
          <a:bodyPr wrap="square" rtlCol="0">
            <a:spAutoFit/>
          </a:bodyPr>
          <a:lstStyle/>
          <a:p>
            <a:r>
              <a:rPr lang="en-US" altLang="zh-CN" sz="3600" b="1" dirty="0" smtClean="0">
                <a:solidFill>
                  <a:srgbClr val="FF0000"/>
                </a:solidFill>
              </a:rPr>
              <a:t>√</a:t>
            </a:r>
            <a:endParaRPr lang="zh-CN" altLang="en-US" sz="3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6065837"/>
          </a:xfrm>
        </p:spPr>
        <p:txBody>
          <a:bodyPr>
            <a:noAutofit/>
          </a:bodyPr>
          <a:lstStyle/>
          <a:p>
            <a:pPr algn="just">
              <a:spcBef>
                <a:spcPts val="300"/>
              </a:spcBef>
              <a:buNone/>
              <a:defRPr/>
            </a:pPr>
            <a:r>
              <a:rPr lang="en-US" altLang="zh-CN" sz="2800" dirty="0"/>
              <a:t>4 Let’s face </a:t>
            </a:r>
            <a:r>
              <a:rPr lang="en-US" altLang="zh-CN" sz="2800" i="1" dirty="0"/>
              <a:t>it</a:t>
            </a:r>
            <a:r>
              <a:rPr lang="en-US" altLang="zh-CN" sz="2800" dirty="0"/>
              <a:t>, God never meant for most of us to control a ball with the feet while running at top speed. </a:t>
            </a:r>
            <a:endParaRPr lang="en-US" altLang="zh-CN" sz="2800" dirty="0" smtClean="0"/>
          </a:p>
          <a:p>
            <a:pPr algn="just">
              <a:spcBef>
                <a:spcPts val="300"/>
              </a:spcBef>
              <a:buNone/>
              <a:defRPr/>
            </a:pPr>
            <a:r>
              <a:rPr lang="en-US" altLang="zh-CN" sz="2800" dirty="0"/>
              <a:t> </a:t>
            </a:r>
            <a:r>
              <a:rPr lang="en-US" altLang="zh-CN" sz="2800" dirty="0" smtClean="0"/>
              <a:t>   (</a:t>
            </a:r>
            <a:r>
              <a:rPr lang="en-US" altLang="zh-CN" sz="2800" dirty="0"/>
              <a:t>a) the fact about ball-handling 	</a:t>
            </a:r>
            <a:r>
              <a:rPr lang="en-US" altLang="zh-CN" sz="2800" dirty="0" smtClean="0"/>
              <a:t>(</a:t>
            </a:r>
            <a:r>
              <a:rPr lang="en-US" altLang="zh-CN" sz="2800" dirty="0"/>
              <a:t>b) football </a:t>
            </a:r>
            <a:endParaRPr lang="en-US" altLang="zh-CN" sz="2800" dirty="0" smtClean="0"/>
          </a:p>
          <a:p>
            <a:pPr algn="just">
              <a:spcBef>
                <a:spcPts val="300"/>
              </a:spcBef>
              <a:buNone/>
              <a:defRPr/>
            </a:pPr>
            <a:r>
              <a:rPr lang="en-US" altLang="zh-CN" sz="2800" dirty="0" smtClean="0"/>
              <a:t>5 </a:t>
            </a:r>
            <a:r>
              <a:rPr lang="en-US" altLang="zh-CN" sz="2800" dirty="0"/>
              <a:t>I could do </a:t>
            </a:r>
            <a:r>
              <a:rPr lang="en-US" altLang="zh-CN" sz="2800" i="1" dirty="0"/>
              <a:t>it</a:t>
            </a:r>
            <a:r>
              <a:rPr lang="en-US" altLang="zh-CN" sz="2800" dirty="0"/>
              <a:t>, but it would be close. </a:t>
            </a:r>
            <a:endParaRPr lang="en-US" altLang="zh-CN" sz="2800" dirty="0" smtClean="0"/>
          </a:p>
          <a:p>
            <a:pPr algn="just">
              <a:spcBef>
                <a:spcPts val="300"/>
              </a:spcBef>
              <a:buNone/>
              <a:defRPr/>
            </a:pPr>
            <a:r>
              <a:rPr lang="en-US" altLang="zh-CN" sz="2800" dirty="0"/>
              <a:t> </a:t>
            </a:r>
            <a:r>
              <a:rPr lang="en-US" altLang="zh-CN" sz="2800" dirty="0" smtClean="0"/>
              <a:t>   (</a:t>
            </a:r>
            <a:r>
              <a:rPr lang="en-US" altLang="zh-CN" sz="2800" dirty="0"/>
              <a:t>a) win / winning </a:t>
            </a:r>
            <a:r>
              <a:rPr lang="en-US" altLang="zh-CN" sz="2800" dirty="0" smtClean="0"/>
              <a:t>			(</a:t>
            </a:r>
            <a:r>
              <a:rPr lang="en-US" altLang="zh-CN" sz="2800" dirty="0"/>
              <a:t>b) see the clock </a:t>
            </a:r>
            <a:endParaRPr lang="en-US" altLang="zh-CN" sz="2800" dirty="0" smtClean="0"/>
          </a:p>
          <a:p>
            <a:pPr algn="just">
              <a:spcBef>
                <a:spcPts val="300"/>
              </a:spcBef>
              <a:buNone/>
              <a:defRPr/>
            </a:pPr>
            <a:r>
              <a:rPr lang="en-US" altLang="zh-CN" sz="2800" dirty="0" smtClean="0"/>
              <a:t>6 But, until I saw </a:t>
            </a:r>
            <a:r>
              <a:rPr lang="en-US" altLang="zh-CN" sz="2800" i="1" dirty="0" smtClean="0"/>
              <a:t>it</a:t>
            </a:r>
            <a:r>
              <a:rPr lang="en-US" altLang="zh-CN" sz="2800" dirty="0" smtClean="0"/>
              <a:t> on the scoreboard, I wouldn’t let myself believe </a:t>
            </a:r>
            <a:r>
              <a:rPr lang="en-US" altLang="zh-CN" sz="2800" i="1" dirty="0" smtClean="0"/>
              <a:t>it</a:t>
            </a:r>
            <a:r>
              <a:rPr lang="en-US" altLang="zh-CN" sz="2800" dirty="0" smtClean="0"/>
              <a:t>. </a:t>
            </a:r>
          </a:p>
          <a:p>
            <a:pPr algn="just">
              <a:spcBef>
                <a:spcPts val="300"/>
              </a:spcBef>
              <a:buNone/>
              <a:defRPr/>
            </a:pPr>
            <a:r>
              <a:rPr lang="en-US" altLang="zh-CN" sz="2800" dirty="0" smtClean="0"/>
              <a:t>    </a:t>
            </a:r>
            <a:r>
              <a:rPr lang="en-US" altLang="zh-CN" sz="2800" dirty="0" smtClean="0"/>
              <a:t>(</a:t>
            </a:r>
            <a:r>
              <a:rPr lang="en-US" altLang="zh-CN" sz="2800" dirty="0"/>
              <a:t>a) the result </a:t>
            </a:r>
            <a:r>
              <a:rPr lang="en-US" altLang="zh-CN" sz="2800" dirty="0" smtClean="0"/>
              <a:t>				(</a:t>
            </a:r>
            <a:r>
              <a:rPr lang="en-US" altLang="zh-CN" sz="2800" dirty="0"/>
              <a:t>b) the scoreboard </a:t>
            </a:r>
            <a:endParaRPr lang="en-US" altLang="zh-CN" sz="2800" dirty="0" smtClean="0"/>
          </a:p>
          <a:p>
            <a:pPr algn="just">
              <a:spcBef>
                <a:spcPts val="300"/>
              </a:spcBef>
              <a:buNone/>
              <a:defRPr/>
            </a:pPr>
            <a:r>
              <a:rPr lang="en-US" altLang="zh-CN" sz="2800" dirty="0" smtClean="0"/>
              <a:t>7 </a:t>
            </a:r>
            <a:r>
              <a:rPr lang="en-US" altLang="zh-CN" sz="2800" dirty="0"/>
              <a:t>That was when </a:t>
            </a:r>
            <a:r>
              <a:rPr lang="en-US" altLang="zh-CN" sz="2800" i="1" dirty="0"/>
              <a:t>it</a:t>
            </a:r>
            <a:r>
              <a:rPr lang="en-US" altLang="zh-CN" sz="2800" dirty="0"/>
              <a:t> all hit me. </a:t>
            </a:r>
            <a:endParaRPr lang="en-US" altLang="zh-CN" sz="2800" dirty="0" smtClean="0"/>
          </a:p>
          <a:p>
            <a:pPr algn="just">
              <a:spcBef>
                <a:spcPts val="300"/>
              </a:spcBef>
              <a:buNone/>
              <a:defRPr/>
            </a:pPr>
            <a:r>
              <a:rPr lang="en-US" altLang="zh-CN" sz="2800" dirty="0"/>
              <a:t> </a:t>
            </a:r>
            <a:r>
              <a:rPr lang="en-US" altLang="zh-CN" sz="2800" dirty="0" smtClean="0"/>
              <a:t>   (</a:t>
            </a:r>
            <a:r>
              <a:rPr lang="en-US" altLang="zh-CN" sz="2800" dirty="0"/>
              <a:t>a) my name in lights </a:t>
            </a:r>
            <a:r>
              <a:rPr lang="en-US" altLang="zh-CN" sz="2800" dirty="0" smtClean="0"/>
              <a:t>			(</a:t>
            </a:r>
            <a:r>
              <a:rPr lang="en-US" altLang="zh-CN" sz="2800" dirty="0"/>
              <a:t>b) my achievement </a:t>
            </a:r>
            <a:endParaRPr lang="en-US" altLang="zh-CN" sz="2800" dirty="0" smtClean="0"/>
          </a:p>
          <a:p>
            <a:pPr algn="just">
              <a:spcBef>
                <a:spcPts val="300"/>
              </a:spcBef>
              <a:buNone/>
              <a:defRPr/>
            </a:pPr>
            <a:r>
              <a:rPr lang="en-US" altLang="zh-CN" sz="2800" dirty="0" smtClean="0"/>
              <a:t>8 </a:t>
            </a:r>
            <a:r>
              <a:rPr lang="en-US" altLang="zh-CN" sz="2800" dirty="0"/>
              <a:t>This was how </a:t>
            </a:r>
            <a:r>
              <a:rPr lang="en-US" altLang="zh-CN" sz="2800" i="1" dirty="0"/>
              <a:t>it</a:t>
            </a:r>
            <a:r>
              <a:rPr lang="en-US" altLang="zh-CN" sz="2800" dirty="0"/>
              <a:t> is meant to be – arms aloft and fists clenched. </a:t>
            </a:r>
            <a:endParaRPr lang="en-US" altLang="zh-CN" sz="2800" dirty="0" smtClean="0"/>
          </a:p>
          <a:p>
            <a:pPr algn="just">
              <a:spcBef>
                <a:spcPts val="300"/>
              </a:spcBef>
              <a:buNone/>
              <a:defRPr/>
            </a:pPr>
            <a:r>
              <a:rPr lang="en-US" altLang="zh-CN" sz="2800" dirty="0"/>
              <a:t> </a:t>
            </a:r>
            <a:r>
              <a:rPr lang="en-US" altLang="zh-CN" sz="2800" dirty="0" smtClean="0"/>
              <a:t>   (</a:t>
            </a:r>
            <a:r>
              <a:rPr lang="en-US" altLang="zh-CN" sz="2800" dirty="0"/>
              <a:t>a) my body </a:t>
            </a:r>
            <a:r>
              <a:rPr lang="en-US" altLang="zh-CN" sz="2800" dirty="0" smtClean="0"/>
              <a:t>				(</a:t>
            </a:r>
            <a:r>
              <a:rPr lang="en-US" altLang="zh-CN" sz="2800" dirty="0"/>
              <a:t>b) my destiny</a:t>
            </a:r>
          </a:p>
          <a:p>
            <a:pPr algn="just">
              <a:spcBef>
                <a:spcPts val="1200"/>
              </a:spcBef>
              <a:buNone/>
              <a:defRPr/>
            </a:pP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539552" y="1568223"/>
            <a:ext cx="417264" cy="646331"/>
          </a:xfrm>
          <a:prstGeom prst="rect">
            <a:avLst/>
          </a:prstGeom>
          <a:noFill/>
        </p:spPr>
        <p:txBody>
          <a:bodyPr wrap="square" rtlCol="0">
            <a:spAutoFit/>
          </a:bodyPr>
          <a:lstStyle/>
          <a:p>
            <a:r>
              <a:rPr lang="en-US" altLang="zh-CN" sz="3600" b="1" dirty="0" smtClean="0">
                <a:solidFill>
                  <a:srgbClr val="FF0000"/>
                </a:solidFill>
              </a:rPr>
              <a:t>√</a:t>
            </a:r>
            <a:endParaRPr lang="zh-CN" altLang="en-US" sz="3600" b="1" dirty="0">
              <a:solidFill>
                <a:srgbClr val="FF0000"/>
              </a:solidFill>
            </a:endParaRPr>
          </a:p>
        </p:txBody>
      </p:sp>
      <p:sp>
        <p:nvSpPr>
          <p:cNvPr id="10" name="TextBox 9"/>
          <p:cNvSpPr txBox="1"/>
          <p:nvPr/>
        </p:nvSpPr>
        <p:spPr>
          <a:xfrm>
            <a:off x="540366" y="2568355"/>
            <a:ext cx="417264" cy="646331"/>
          </a:xfrm>
          <a:prstGeom prst="rect">
            <a:avLst/>
          </a:prstGeom>
          <a:noFill/>
        </p:spPr>
        <p:txBody>
          <a:bodyPr wrap="square" rtlCol="0">
            <a:spAutoFit/>
          </a:bodyPr>
          <a:lstStyle/>
          <a:p>
            <a:r>
              <a:rPr lang="en-US" altLang="zh-CN" sz="3600" b="1" dirty="0" smtClean="0">
                <a:solidFill>
                  <a:srgbClr val="FF0000"/>
                </a:solidFill>
              </a:rPr>
              <a:t>√</a:t>
            </a:r>
            <a:endParaRPr lang="zh-CN" altLang="en-US" sz="3600" b="1" dirty="0">
              <a:solidFill>
                <a:srgbClr val="FF0000"/>
              </a:solidFill>
            </a:endParaRPr>
          </a:p>
        </p:txBody>
      </p:sp>
      <p:sp>
        <p:nvSpPr>
          <p:cNvPr id="11" name="TextBox 10"/>
          <p:cNvSpPr txBox="1"/>
          <p:nvPr/>
        </p:nvSpPr>
        <p:spPr>
          <a:xfrm>
            <a:off x="540366" y="3854239"/>
            <a:ext cx="417264" cy="646331"/>
          </a:xfrm>
          <a:prstGeom prst="rect">
            <a:avLst/>
          </a:prstGeom>
          <a:noFill/>
        </p:spPr>
        <p:txBody>
          <a:bodyPr wrap="square" rtlCol="0">
            <a:spAutoFit/>
          </a:bodyPr>
          <a:lstStyle/>
          <a:p>
            <a:r>
              <a:rPr lang="en-US" altLang="zh-CN" sz="3600" b="1" dirty="0" smtClean="0">
                <a:solidFill>
                  <a:srgbClr val="FF0000"/>
                </a:solidFill>
              </a:rPr>
              <a:t>√</a:t>
            </a:r>
            <a:endParaRPr lang="zh-CN" altLang="en-US" sz="3600" b="1" dirty="0">
              <a:solidFill>
                <a:srgbClr val="FF0000"/>
              </a:solidFill>
            </a:endParaRPr>
          </a:p>
        </p:txBody>
      </p:sp>
      <p:sp>
        <p:nvSpPr>
          <p:cNvPr id="12" name="TextBox 11"/>
          <p:cNvSpPr txBox="1"/>
          <p:nvPr/>
        </p:nvSpPr>
        <p:spPr>
          <a:xfrm>
            <a:off x="5724128" y="4854371"/>
            <a:ext cx="417264" cy="646331"/>
          </a:xfrm>
          <a:prstGeom prst="rect">
            <a:avLst/>
          </a:prstGeom>
          <a:noFill/>
        </p:spPr>
        <p:txBody>
          <a:bodyPr wrap="square" rtlCol="0">
            <a:spAutoFit/>
          </a:bodyPr>
          <a:lstStyle/>
          <a:p>
            <a:r>
              <a:rPr lang="en-US" altLang="zh-CN" sz="3600" b="1" dirty="0" smtClean="0">
                <a:solidFill>
                  <a:srgbClr val="FF0000"/>
                </a:solidFill>
              </a:rPr>
              <a:t>√</a:t>
            </a:r>
            <a:endParaRPr lang="zh-CN" altLang="en-US" sz="3600" b="1" dirty="0">
              <a:solidFill>
                <a:srgbClr val="FF0000"/>
              </a:solidFill>
            </a:endParaRPr>
          </a:p>
        </p:txBody>
      </p:sp>
      <p:sp>
        <p:nvSpPr>
          <p:cNvPr id="13" name="TextBox 12"/>
          <p:cNvSpPr txBox="1"/>
          <p:nvPr/>
        </p:nvSpPr>
        <p:spPr>
          <a:xfrm>
            <a:off x="5715008" y="6211693"/>
            <a:ext cx="417264" cy="646331"/>
          </a:xfrm>
          <a:prstGeom prst="rect">
            <a:avLst/>
          </a:prstGeom>
          <a:noFill/>
        </p:spPr>
        <p:txBody>
          <a:bodyPr wrap="square" rtlCol="0">
            <a:spAutoFit/>
          </a:bodyPr>
          <a:lstStyle/>
          <a:p>
            <a:r>
              <a:rPr lang="en-US" altLang="zh-CN" sz="3600" b="1" dirty="0" smtClean="0">
                <a:solidFill>
                  <a:srgbClr val="FF0000"/>
                </a:solidFill>
              </a:rPr>
              <a:t>√</a:t>
            </a:r>
            <a:endParaRPr lang="zh-CN" altLang="en-US" sz="3600" b="1" dirty="0">
              <a:solidFill>
                <a:srgbClr val="FF0000"/>
              </a:solidFill>
            </a:endParaRPr>
          </a:p>
        </p:txBody>
      </p:sp>
      <p:pic>
        <p:nvPicPr>
          <p:cNvPr id="15" name="图片 14" descr="Back">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图片 10" descr="MORE"/>
          <p:cNvPicPr>
            <a:picLocks noChangeAspect="1" noChangeArrowheads="1"/>
          </p:cNvPicPr>
          <p:nvPr/>
        </p:nvPicPr>
        <p:blipFill>
          <a:blip r:embed="rId5"/>
          <a:srcRect/>
          <a:stretch>
            <a:fillRect/>
          </a:stretch>
        </p:blipFill>
        <p:spPr bwMode="auto">
          <a:xfrm>
            <a:off x="8001024" y="6429396"/>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2" name="TextBox 1"/>
          <p:cNvSpPr txBox="1"/>
          <p:nvPr/>
        </p:nvSpPr>
        <p:spPr>
          <a:xfrm>
            <a:off x="216497" y="764704"/>
            <a:ext cx="8737600" cy="5556393"/>
          </a:xfrm>
          <a:prstGeom prst="rect">
            <a:avLst/>
          </a:prstGeom>
          <a:noFill/>
        </p:spPr>
        <p:txBody>
          <a:bodyPr wrap="square" rtlCol="0">
            <a:spAutoFit/>
          </a:bodyPr>
          <a:lstStyle/>
          <a:p>
            <a:pPr marL="342900" indent="-342900" algn="just">
              <a:spcBef>
                <a:spcPts val="500"/>
              </a:spcBef>
              <a:spcAft>
                <a:spcPts val="500"/>
              </a:spcAft>
              <a:defRPr/>
            </a:pPr>
            <a:r>
              <a:rPr lang="en-US" altLang="zh-CN" sz="2800" b="1" dirty="0">
                <a:solidFill>
                  <a:schemeClr val="accent3">
                    <a:lumMod val="50000"/>
                  </a:schemeClr>
                </a:solidFill>
              </a:rPr>
              <a:t>More expressions with </a:t>
            </a:r>
            <a:r>
              <a:rPr lang="en-US" altLang="zh-CN" sz="2800" b="1" i="1" dirty="0" smtClean="0">
                <a:solidFill>
                  <a:schemeClr val="accent3">
                    <a:lumMod val="50000"/>
                  </a:schemeClr>
                </a:solidFill>
              </a:rPr>
              <a:t>it</a:t>
            </a:r>
          </a:p>
          <a:p>
            <a:pPr marL="342900" indent="-342900" algn="just">
              <a:lnSpc>
                <a:spcPct val="30000"/>
              </a:lnSpc>
              <a:spcBef>
                <a:spcPts val="500"/>
              </a:spcBef>
              <a:spcAft>
                <a:spcPts val="500"/>
              </a:spcAft>
              <a:defRPr/>
            </a:pPr>
            <a:endParaRPr lang="en-US" altLang="zh-CN" sz="2800" b="1" i="1" dirty="0">
              <a:solidFill>
                <a:schemeClr val="accent3">
                  <a:lumMod val="50000"/>
                </a:schemeClr>
              </a:solidFill>
            </a:endParaRPr>
          </a:p>
          <a:p>
            <a:pPr algn="just">
              <a:spcBef>
                <a:spcPts val="500"/>
              </a:spcBef>
              <a:spcAft>
                <a:spcPts val="500"/>
              </a:spcAft>
            </a:pPr>
            <a:r>
              <a:rPr lang="en-US" altLang="zh-CN" sz="2800" b="1" dirty="0">
                <a:solidFill>
                  <a:schemeClr val="accent3">
                    <a:lumMod val="50000"/>
                  </a:schemeClr>
                </a:solidFill>
              </a:rPr>
              <a:t>It’s not that </a:t>
            </a:r>
            <a:r>
              <a:rPr lang="en-US" altLang="zh-CN" sz="2800" dirty="0">
                <a:solidFill>
                  <a:schemeClr val="accent3">
                    <a:lumMod val="50000"/>
                  </a:schemeClr>
                </a:solidFill>
              </a:rPr>
              <a:t>I don’t love you, </a:t>
            </a:r>
            <a:r>
              <a:rPr lang="en-US" altLang="zh-CN" sz="2800" b="1" dirty="0">
                <a:solidFill>
                  <a:schemeClr val="accent3">
                    <a:lumMod val="50000"/>
                  </a:schemeClr>
                </a:solidFill>
              </a:rPr>
              <a:t>it’s just </a:t>
            </a:r>
            <a:r>
              <a:rPr lang="en-US" altLang="zh-CN" sz="2800" b="1" dirty="0" smtClean="0">
                <a:solidFill>
                  <a:schemeClr val="accent3">
                    <a:lumMod val="50000"/>
                  </a:schemeClr>
                </a:solidFill>
              </a:rPr>
              <a:t>that </a:t>
            </a:r>
            <a:r>
              <a:rPr lang="en-US" altLang="zh-CN" sz="2800" dirty="0" smtClean="0">
                <a:solidFill>
                  <a:schemeClr val="accent3">
                    <a:lumMod val="50000"/>
                  </a:schemeClr>
                </a:solidFill>
              </a:rPr>
              <a:t>I </a:t>
            </a:r>
            <a:r>
              <a:rPr lang="en-US" altLang="zh-CN" sz="2800" dirty="0">
                <a:solidFill>
                  <a:schemeClr val="accent3">
                    <a:lumMod val="50000"/>
                  </a:schemeClr>
                </a:solidFill>
              </a:rPr>
              <a:t>want to be </a:t>
            </a:r>
            <a:r>
              <a:rPr lang="en-US" altLang="zh-CN" sz="2800" dirty="0" smtClean="0">
                <a:solidFill>
                  <a:schemeClr val="accent3">
                    <a:lumMod val="50000"/>
                  </a:schemeClr>
                </a:solidFill>
              </a:rPr>
              <a:t>free to </a:t>
            </a:r>
            <a:r>
              <a:rPr lang="en-US" altLang="zh-CN" sz="2800" dirty="0">
                <a:solidFill>
                  <a:schemeClr val="accent3">
                    <a:lumMod val="50000"/>
                  </a:schemeClr>
                </a:solidFill>
              </a:rPr>
              <a:t>live my own life.</a:t>
            </a:r>
          </a:p>
          <a:p>
            <a:pPr algn="just">
              <a:spcBef>
                <a:spcPts val="500"/>
              </a:spcBef>
              <a:spcAft>
                <a:spcPts val="500"/>
              </a:spcAft>
            </a:pPr>
            <a:r>
              <a:rPr lang="en-US" altLang="zh-CN" sz="2800" b="1" dirty="0">
                <a:solidFill>
                  <a:schemeClr val="accent3">
                    <a:lumMod val="50000"/>
                  </a:schemeClr>
                </a:solidFill>
              </a:rPr>
              <a:t>Take it easy </a:t>
            </a:r>
            <a:r>
              <a:rPr lang="en-US" altLang="zh-CN" sz="2800" dirty="0">
                <a:solidFill>
                  <a:schemeClr val="accent3">
                    <a:lumMod val="50000"/>
                  </a:schemeClr>
                </a:solidFill>
              </a:rPr>
              <a:t>and don’t tire yourself out.</a:t>
            </a:r>
          </a:p>
          <a:p>
            <a:pPr algn="just">
              <a:spcBef>
                <a:spcPts val="500"/>
              </a:spcBef>
              <a:spcAft>
                <a:spcPts val="500"/>
              </a:spcAft>
            </a:pPr>
            <a:r>
              <a:rPr lang="en-US" altLang="zh-CN" sz="2800" dirty="0">
                <a:solidFill>
                  <a:schemeClr val="accent3">
                    <a:lumMod val="50000"/>
                  </a:schemeClr>
                </a:solidFill>
              </a:rPr>
              <a:t>More women are </a:t>
            </a:r>
            <a:r>
              <a:rPr lang="en-US" altLang="zh-CN" sz="2800" b="1" dirty="0">
                <a:solidFill>
                  <a:schemeClr val="accent3">
                    <a:lumMod val="50000"/>
                  </a:schemeClr>
                </a:solidFill>
              </a:rPr>
              <a:t>going it alone </a:t>
            </a:r>
            <a:r>
              <a:rPr lang="en-US" altLang="zh-CN" sz="2800" dirty="0" smtClean="0">
                <a:solidFill>
                  <a:schemeClr val="accent3">
                    <a:lumMod val="50000"/>
                  </a:schemeClr>
                </a:solidFill>
              </a:rPr>
              <a:t>in business</a:t>
            </a:r>
            <a:r>
              <a:rPr lang="en-US" altLang="zh-CN" sz="2800" dirty="0">
                <a:solidFill>
                  <a:schemeClr val="accent3">
                    <a:lumMod val="50000"/>
                  </a:schemeClr>
                </a:solidFill>
              </a:rPr>
              <a:t>.</a:t>
            </a:r>
          </a:p>
          <a:p>
            <a:pPr algn="just">
              <a:spcBef>
                <a:spcPts val="500"/>
              </a:spcBef>
              <a:spcAft>
                <a:spcPts val="500"/>
              </a:spcAft>
            </a:pPr>
            <a:r>
              <a:rPr lang="en-US" altLang="zh-CN" sz="2800" dirty="0">
                <a:solidFill>
                  <a:schemeClr val="accent3">
                    <a:lumMod val="50000"/>
                  </a:schemeClr>
                </a:solidFill>
              </a:rPr>
              <a:t>I don’t want to hear any </a:t>
            </a:r>
            <a:r>
              <a:rPr lang="en-US" altLang="zh-CN" sz="2800" dirty="0" smtClean="0">
                <a:solidFill>
                  <a:schemeClr val="accent3">
                    <a:lumMod val="50000"/>
                  </a:schemeClr>
                </a:solidFill>
              </a:rPr>
              <a:t>more complaints</a:t>
            </a:r>
            <a:r>
              <a:rPr lang="en-US" altLang="zh-CN" sz="2800" dirty="0">
                <a:solidFill>
                  <a:schemeClr val="accent3">
                    <a:lumMod val="50000"/>
                  </a:schemeClr>
                </a:solidFill>
              </a:rPr>
              <a:t>. I’ve got </a:t>
            </a:r>
            <a:r>
              <a:rPr lang="en-US" altLang="zh-CN" sz="2800" dirty="0" smtClean="0">
                <a:solidFill>
                  <a:schemeClr val="accent3">
                    <a:lumMod val="50000"/>
                  </a:schemeClr>
                </a:solidFill>
              </a:rPr>
              <a:t>enough problems </a:t>
            </a:r>
            <a:r>
              <a:rPr lang="en-US" altLang="zh-CN" sz="2800" b="1" dirty="0" smtClean="0">
                <a:solidFill>
                  <a:schemeClr val="accent3">
                    <a:lumMod val="50000"/>
                  </a:schemeClr>
                </a:solidFill>
              </a:rPr>
              <a:t>as it </a:t>
            </a:r>
            <a:r>
              <a:rPr lang="en-US" altLang="zh-CN" sz="2800" b="1" dirty="0">
                <a:solidFill>
                  <a:schemeClr val="accent3">
                    <a:lumMod val="50000"/>
                  </a:schemeClr>
                </a:solidFill>
              </a:rPr>
              <a:t>is</a:t>
            </a:r>
            <a:r>
              <a:rPr lang="en-US" altLang="zh-CN" sz="2800" dirty="0">
                <a:solidFill>
                  <a:schemeClr val="accent3">
                    <a:lumMod val="50000"/>
                  </a:schemeClr>
                </a:solidFill>
              </a:rPr>
              <a:t>.</a:t>
            </a:r>
          </a:p>
          <a:p>
            <a:pPr algn="just">
              <a:spcBef>
                <a:spcPts val="500"/>
              </a:spcBef>
              <a:spcAft>
                <a:spcPts val="500"/>
              </a:spcAft>
            </a:pPr>
            <a:r>
              <a:rPr lang="en-US" altLang="zh-CN" sz="2800" dirty="0">
                <a:solidFill>
                  <a:schemeClr val="accent3">
                    <a:lumMod val="50000"/>
                  </a:schemeClr>
                </a:solidFill>
              </a:rPr>
              <a:t>He’s </a:t>
            </a:r>
            <a:r>
              <a:rPr lang="en-US" altLang="zh-CN" sz="2800" b="1" dirty="0">
                <a:solidFill>
                  <a:schemeClr val="accent3">
                    <a:lumMod val="50000"/>
                  </a:schemeClr>
                </a:solidFill>
              </a:rPr>
              <a:t>at it again</a:t>
            </a:r>
            <a:r>
              <a:rPr lang="en-US" altLang="zh-CN" sz="2800" dirty="0">
                <a:solidFill>
                  <a:schemeClr val="accent3">
                    <a:lumMod val="50000"/>
                  </a:schemeClr>
                </a:solidFill>
              </a:rPr>
              <a:t>, trying to cheat </a:t>
            </a:r>
            <a:r>
              <a:rPr lang="en-US" altLang="zh-CN" sz="2800" dirty="0" smtClean="0">
                <a:solidFill>
                  <a:schemeClr val="accent3">
                    <a:lumMod val="50000"/>
                  </a:schemeClr>
                </a:solidFill>
              </a:rPr>
              <a:t>the customers</a:t>
            </a:r>
            <a:r>
              <a:rPr lang="en-US" altLang="zh-CN" sz="2800" dirty="0">
                <a:solidFill>
                  <a:schemeClr val="accent3">
                    <a:lumMod val="50000"/>
                  </a:schemeClr>
                </a:solidFill>
              </a:rPr>
              <a:t>.</a:t>
            </a:r>
          </a:p>
          <a:p>
            <a:pPr algn="just">
              <a:spcBef>
                <a:spcPts val="500"/>
              </a:spcBef>
              <a:spcAft>
                <a:spcPts val="500"/>
              </a:spcAft>
            </a:pPr>
            <a:r>
              <a:rPr lang="en-US" altLang="zh-CN" sz="2800" dirty="0">
                <a:solidFill>
                  <a:schemeClr val="accent3">
                    <a:lumMod val="50000"/>
                  </a:schemeClr>
                </a:solidFill>
              </a:rPr>
              <a:t>“I’m just going to clean my boots.”</a:t>
            </a:r>
          </a:p>
          <a:p>
            <a:pPr algn="just">
              <a:spcBef>
                <a:spcPts val="500"/>
              </a:spcBef>
              <a:spcAft>
                <a:spcPts val="500"/>
              </a:spcAft>
            </a:pPr>
            <a:r>
              <a:rPr lang="en-US" altLang="zh-CN" sz="2800" dirty="0">
                <a:solidFill>
                  <a:schemeClr val="accent3">
                    <a:lumMod val="50000"/>
                  </a:schemeClr>
                </a:solidFill>
              </a:rPr>
              <a:t>“Well, you can clean mine too </a:t>
            </a:r>
            <a:r>
              <a:rPr lang="en-US" altLang="zh-CN" sz="2800" b="1" dirty="0" smtClean="0">
                <a:solidFill>
                  <a:schemeClr val="accent3">
                    <a:lumMod val="50000"/>
                  </a:schemeClr>
                </a:solidFill>
              </a:rPr>
              <a:t>while you’re </a:t>
            </a:r>
            <a:r>
              <a:rPr lang="en-US" altLang="zh-CN" sz="2800" b="1" dirty="0">
                <a:solidFill>
                  <a:schemeClr val="accent3">
                    <a:lumMod val="50000"/>
                  </a:schemeClr>
                </a:solidFill>
              </a:rPr>
              <a:t>at it</a:t>
            </a:r>
            <a:r>
              <a:rPr lang="en-US" altLang="zh-CN" sz="2800" dirty="0">
                <a:solidFill>
                  <a:schemeClr val="accent3">
                    <a:lumMod val="50000"/>
                  </a:schemeClr>
                </a:solidFill>
              </a:rPr>
              <a:t>.”</a:t>
            </a:r>
            <a:endParaRPr lang="zh-CN" altLang="en-US" sz="2800" dirty="0">
              <a:solidFill>
                <a:schemeClr val="accent3">
                  <a:lumMod val="50000"/>
                </a:schemeClr>
              </a:solidFill>
            </a:endParaRPr>
          </a:p>
        </p:txBody>
      </p:sp>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extLst>
      <p:ext uri="{BB962C8B-B14F-4D97-AF65-F5344CB8AC3E}">
        <p14:creationId xmlns:p14="http://schemas.microsoft.com/office/powerpoint/2010/main" xmlns="" val="26735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720749"/>
            <a:ext cx="8643998" cy="4851391"/>
          </a:xfrm>
        </p:spPr>
        <p:txBody>
          <a:bodyPr>
            <a:noAutofit/>
          </a:bodyPr>
          <a:lstStyle/>
          <a:p>
            <a:pPr>
              <a:spcBef>
                <a:spcPts val="1200"/>
              </a:spcBef>
              <a:buNone/>
              <a:defRPr/>
            </a:pPr>
            <a:r>
              <a:rPr lang="en-US" altLang="zh-CN" sz="2800" b="1" dirty="0" smtClean="0">
                <a:solidFill>
                  <a:schemeClr val="accent3">
                    <a:lumMod val="50000"/>
                  </a:schemeClr>
                </a:solidFill>
              </a:rPr>
              <a:t>Collocations</a:t>
            </a:r>
          </a:p>
          <a:p>
            <a:pPr>
              <a:lnSpc>
                <a:spcPct val="30000"/>
              </a:lnSpc>
              <a:spcBef>
                <a:spcPts val="1200"/>
              </a:spcBef>
              <a:buNone/>
              <a:defRPr/>
            </a:pPr>
            <a:endParaRPr lang="en-US" altLang="zh-CN" sz="2800" b="1" dirty="0">
              <a:solidFill>
                <a:schemeClr val="accent3">
                  <a:lumMod val="50000"/>
                </a:schemeClr>
              </a:solidFill>
            </a:endParaRPr>
          </a:p>
          <a:p>
            <a:pPr algn="just">
              <a:spcBef>
                <a:spcPts val="0"/>
              </a:spcBef>
              <a:buNone/>
            </a:pPr>
            <a:r>
              <a:rPr lang="en-US" altLang="zh-CN" sz="2800" b="1" spc="-50" dirty="0" smtClean="0"/>
              <a:t>3 </a:t>
            </a:r>
            <a:r>
              <a:rPr lang="en-US" altLang="zh-CN" sz="2800" b="1" spc="-50" dirty="0"/>
              <a:t>Read the explanations of the words. Answer the questions.</a:t>
            </a:r>
            <a:endParaRPr lang="en-US" altLang="zh-CN" sz="2800" b="1" spc="-50" dirty="0" smtClean="0"/>
          </a:p>
          <a:p>
            <a:pPr algn="just">
              <a:spcBef>
                <a:spcPts val="0"/>
              </a:spcBef>
              <a:buNone/>
            </a:pPr>
            <a:r>
              <a:rPr lang="en-US" altLang="zh-CN" sz="2800" dirty="0" smtClean="0"/>
              <a:t>1 </a:t>
            </a:r>
            <a:r>
              <a:rPr lang="en-US" altLang="zh-CN" sz="2800" b="1" dirty="0"/>
              <a:t>strain</a:t>
            </a:r>
            <a:r>
              <a:rPr lang="en-US" altLang="zh-CN" sz="2800" dirty="0"/>
              <a:t>  When you feel </a:t>
            </a:r>
            <a:r>
              <a:rPr lang="en-US" altLang="zh-CN" sz="2800" i="1" dirty="0"/>
              <a:t>strain</a:t>
            </a:r>
            <a:r>
              <a:rPr lang="en-US" altLang="zh-CN" sz="2800" dirty="0"/>
              <a:t>, you feel pressure caused by a difficult situation or physical effort. So when are you likely to: </a:t>
            </a:r>
            <a:endParaRPr lang="en-US" altLang="zh-CN" sz="2800" dirty="0" smtClean="0"/>
          </a:p>
          <a:p>
            <a:pPr marL="0" indent="0">
              <a:spcBef>
                <a:spcPts val="0"/>
              </a:spcBef>
              <a:buNone/>
            </a:pPr>
            <a:r>
              <a:rPr lang="en-US" altLang="zh-CN" sz="2800" dirty="0" smtClean="0"/>
              <a:t>(a) </a:t>
            </a:r>
            <a:r>
              <a:rPr lang="en-US" altLang="zh-CN" sz="2800" i="1" dirty="0" smtClean="0"/>
              <a:t>take </a:t>
            </a:r>
            <a:r>
              <a:rPr lang="en-US" altLang="zh-CN" sz="2800" i="1" dirty="0"/>
              <a:t>the strain</a:t>
            </a:r>
            <a:r>
              <a:rPr lang="en-US" altLang="zh-CN" sz="2800" dirty="0"/>
              <a:t>?</a:t>
            </a:r>
            <a:r>
              <a:rPr lang="en-US" altLang="zh-CN" sz="2800" i="1" dirty="0"/>
              <a:t> </a:t>
            </a:r>
            <a:endParaRPr lang="en-US" altLang="zh-CN" sz="2800" i="1" dirty="0" smtClean="0"/>
          </a:p>
          <a:p>
            <a:pPr marL="0" indent="0">
              <a:spcBef>
                <a:spcPts val="0"/>
              </a:spcBef>
              <a:buNone/>
            </a:pPr>
            <a:r>
              <a:rPr lang="en-US" altLang="zh-CN" sz="2800" dirty="0" smtClean="0"/>
              <a:t>(b) </a:t>
            </a:r>
            <a:r>
              <a:rPr lang="en-US" altLang="zh-CN" sz="2800" i="1" dirty="0" smtClean="0"/>
              <a:t>feel eye strain</a:t>
            </a:r>
            <a:r>
              <a:rPr lang="en-US" altLang="zh-CN" sz="2800" dirty="0" smtClean="0"/>
              <a:t>? </a:t>
            </a:r>
          </a:p>
          <a:p>
            <a:pPr marL="0" indent="0">
              <a:spcBef>
                <a:spcPts val="0"/>
              </a:spcBef>
              <a:buNone/>
            </a:pPr>
            <a:r>
              <a:rPr lang="en-US" altLang="zh-CN" sz="2800" dirty="0" smtClean="0"/>
              <a:t>(</a:t>
            </a:r>
            <a:r>
              <a:rPr lang="en-US" altLang="zh-CN" sz="2800" dirty="0"/>
              <a:t>c) </a:t>
            </a:r>
            <a:r>
              <a:rPr lang="en-US" altLang="zh-CN" sz="2800" i="1" dirty="0"/>
              <a:t>be under strain</a:t>
            </a:r>
            <a:r>
              <a:rPr lang="en-US" altLang="zh-CN" sz="2800" dirty="0"/>
              <a:t>? </a:t>
            </a:r>
            <a:endParaRPr lang="en-US" altLang="zh-CN" sz="2800" dirty="0" smtClean="0"/>
          </a:p>
          <a:p>
            <a:pPr marL="0" indent="0">
              <a:spcBef>
                <a:spcPts val="0"/>
              </a:spcBef>
              <a:buNone/>
            </a:pPr>
            <a:r>
              <a:rPr lang="en-US" altLang="zh-CN" sz="2800" dirty="0" smtClean="0"/>
              <a:t>(</a:t>
            </a:r>
            <a:r>
              <a:rPr lang="en-US" altLang="zh-CN" sz="2800" dirty="0"/>
              <a:t>d) find it is </a:t>
            </a:r>
            <a:r>
              <a:rPr lang="en-US" altLang="zh-CN" sz="2800" i="1" dirty="0"/>
              <a:t>a strain to </a:t>
            </a:r>
            <a:r>
              <a:rPr lang="en-US" altLang="zh-CN" sz="2800" dirty="0"/>
              <a:t>hear something? </a:t>
            </a: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9877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363538" indent="-363538" algn="just">
              <a:spcBef>
                <a:spcPts val="0"/>
              </a:spcBef>
              <a:buNone/>
            </a:pPr>
            <a:endParaRPr lang="en-US" altLang="zh-CN" sz="2800" dirty="0" smtClean="0">
              <a:solidFill>
                <a:srgbClr val="0070C0"/>
              </a:solidFill>
            </a:endParaRPr>
          </a:p>
          <a:p>
            <a:pPr marL="514350" indent="-514350" algn="just">
              <a:spcBef>
                <a:spcPts val="600"/>
              </a:spcBef>
              <a:spcAft>
                <a:spcPts val="600"/>
              </a:spcAft>
              <a:buAutoNum type="alphaLcParenBoth"/>
            </a:pPr>
            <a:r>
              <a:rPr lang="en-US" altLang="zh-CN" sz="2800" dirty="0" smtClean="0">
                <a:solidFill>
                  <a:srgbClr val="0070C0"/>
                </a:solidFill>
              </a:rPr>
              <a:t>When </a:t>
            </a:r>
            <a:r>
              <a:rPr lang="en-US" altLang="zh-CN" sz="2800" dirty="0">
                <a:solidFill>
                  <a:srgbClr val="0070C0"/>
                </a:solidFill>
              </a:rPr>
              <a:t>things are difficult and you have to deal with the pressure, </a:t>
            </a:r>
            <a:r>
              <a:rPr lang="en-US" altLang="zh-CN" sz="2800" dirty="0" err="1">
                <a:solidFill>
                  <a:srgbClr val="0070C0"/>
                </a:solidFill>
              </a:rPr>
              <a:t>eg</a:t>
            </a:r>
            <a:r>
              <a:rPr lang="en-US" altLang="zh-CN" sz="2800" dirty="0">
                <a:solidFill>
                  <a:srgbClr val="0070C0"/>
                </a:solidFill>
              </a:rPr>
              <a:t> before taking exams or when you start your first </a:t>
            </a:r>
            <a:r>
              <a:rPr lang="en-US" altLang="zh-CN" sz="2800" dirty="0" smtClean="0">
                <a:solidFill>
                  <a:srgbClr val="0070C0"/>
                </a:solidFill>
              </a:rPr>
              <a:t>job.</a:t>
            </a:r>
          </a:p>
          <a:p>
            <a:pPr marL="514350" indent="-514350" algn="just">
              <a:spcBef>
                <a:spcPts val="600"/>
              </a:spcBef>
              <a:spcAft>
                <a:spcPts val="600"/>
              </a:spcAft>
              <a:buAutoNum type="alphaLcParenBoth"/>
            </a:pPr>
            <a:r>
              <a:rPr lang="en-US" altLang="zh-CN" sz="2800" dirty="0" smtClean="0">
                <a:solidFill>
                  <a:srgbClr val="0070C0"/>
                </a:solidFill>
              </a:rPr>
              <a:t>When </a:t>
            </a:r>
            <a:r>
              <a:rPr lang="en-US" altLang="zh-CN" sz="2800" dirty="0">
                <a:solidFill>
                  <a:srgbClr val="0070C0"/>
                </a:solidFill>
              </a:rPr>
              <a:t>you are using a computer for too long, or reading too </a:t>
            </a:r>
            <a:r>
              <a:rPr lang="en-US" altLang="zh-CN" sz="2800" dirty="0" smtClean="0">
                <a:solidFill>
                  <a:srgbClr val="0070C0"/>
                </a:solidFill>
              </a:rPr>
              <a:t>much.</a:t>
            </a:r>
          </a:p>
          <a:p>
            <a:pPr marL="514350" indent="-514350" algn="just">
              <a:spcBef>
                <a:spcPts val="600"/>
              </a:spcBef>
              <a:spcAft>
                <a:spcPts val="600"/>
              </a:spcAft>
              <a:buAutoNum type="alphaLcParenBoth"/>
            </a:pPr>
            <a:r>
              <a:rPr lang="en-US" altLang="zh-CN" sz="2800" dirty="0" smtClean="0">
                <a:solidFill>
                  <a:srgbClr val="0070C0"/>
                </a:solidFill>
              </a:rPr>
              <a:t>When </a:t>
            </a:r>
            <a:r>
              <a:rPr lang="en-US" altLang="zh-CN" sz="2800" dirty="0">
                <a:solidFill>
                  <a:srgbClr val="0070C0"/>
                </a:solidFill>
              </a:rPr>
              <a:t>you have too much study or too much to do at work, or too many personal problems to deal with.  </a:t>
            </a:r>
            <a:endParaRPr lang="en-US" altLang="zh-CN" sz="2800" dirty="0" smtClean="0">
              <a:solidFill>
                <a:srgbClr val="0070C0"/>
              </a:solidFill>
            </a:endParaRPr>
          </a:p>
          <a:p>
            <a:pPr marL="514350" indent="-514350" algn="just">
              <a:spcBef>
                <a:spcPts val="600"/>
              </a:spcBef>
              <a:spcAft>
                <a:spcPts val="600"/>
              </a:spcAft>
              <a:buAutoNum type="alphaLcParenBoth"/>
            </a:pPr>
            <a:r>
              <a:rPr lang="en-US" altLang="zh-CN" sz="2800" dirty="0" smtClean="0">
                <a:solidFill>
                  <a:srgbClr val="0070C0"/>
                </a:solidFill>
              </a:rPr>
              <a:t>When </a:t>
            </a:r>
            <a:r>
              <a:rPr lang="en-US" altLang="zh-CN" sz="2800" dirty="0">
                <a:solidFill>
                  <a:srgbClr val="0070C0"/>
                </a:solidFill>
              </a:rPr>
              <a:t>the volume of a sound is too low, you will find it a strain to hear it properly.</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148826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38156" y="642918"/>
            <a:ext cx="8691562" cy="6065837"/>
          </a:xfrm>
        </p:spPr>
        <p:txBody>
          <a:bodyPr>
            <a:noAutofit/>
          </a:bodyPr>
          <a:lstStyle/>
          <a:p>
            <a:pPr algn="just">
              <a:spcBef>
                <a:spcPts val="0"/>
              </a:spcBef>
              <a:buNone/>
            </a:pPr>
            <a:endParaRPr lang="en-US" altLang="zh-CN" sz="2800" dirty="0" smtClean="0"/>
          </a:p>
          <a:p>
            <a:pPr algn="just">
              <a:spcBef>
                <a:spcPts val="0"/>
              </a:spcBef>
              <a:buNone/>
            </a:pPr>
            <a:r>
              <a:rPr lang="en-US" altLang="zh-CN" sz="2800" dirty="0" smtClean="0"/>
              <a:t>2 </a:t>
            </a:r>
            <a:r>
              <a:rPr lang="en-US" altLang="zh-CN" sz="2800" b="1" dirty="0"/>
              <a:t>stretch</a:t>
            </a:r>
            <a:r>
              <a:rPr lang="en-US" altLang="zh-CN" sz="2800" dirty="0"/>
              <a:t>  When you </a:t>
            </a:r>
            <a:r>
              <a:rPr lang="en-US" altLang="zh-CN" sz="2800" i="1" dirty="0"/>
              <a:t>stretch</a:t>
            </a:r>
            <a:r>
              <a:rPr lang="en-US" altLang="zh-CN" sz="2800" dirty="0"/>
              <a:t> something you make it as long or as straight as possible.</a:t>
            </a:r>
            <a:endParaRPr lang="en-US" altLang="zh-CN" sz="2800" dirty="0" smtClean="0"/>
          </a:p>
          <a:p>
            <a:pPr marL="514350" indent="-514350" algn="just">
              <a:spcBef>
                <a:spcPts val="0"/>
              </a:spcBef>
              <a:buAutoNum type="alphaLcParenBoth"/>
            </a:pPr>
            <a:r>
              <a:rPr lang="en-US" altLang="zh-CN" sz="2800" dirty="0" smtClean="0"/>
              <a:t>What </a:t>
            </a:r>
            <a:r>
              <a:rPr lang="en-US" altLang="zh-CN" sz="2800" dirty="0"/>
              <a:t>does it look like when you </a:t>
            </a:r>
            <a:r>
              <a:rPr lang="en-US" altLang="zh-CN" sz="2800" i="1" dirty="0"/>
              <a:t>stretch out your </a:t>
            </a:r>
            <a:r>
              <a:rPr lang="en-US" altLang="zh-CN" sz="2800" i="1" dirty="0" smtClean="0"/>
              <a:t>arms</a:t>
            </a:r>
            <a:r>
              <a:rPr lang="en-US" altLang="zh-CN" sz="2800" dirty="0" smtClean="0"/>
              <a:t>?</a:t>
            </a:r>
          </a:p>
          <a:p>
            <a:pPr marL="514350" indent="-514350" algn="just">
              <a:spcBef>
                <a:spcPts val="0"/>
              </a:spcBef>
              <a:buAutoNum type="alphaLcParenBoth"/>
            </a:pPr>
            <a:r>
              <a:rPr lang="en-US" altLang="zh-CN" sz="2800" dirty="0" smtClean="0"/>
              <a:t>What </a:t>
            </a:r>
            <a:r>
              <a:rPr lang="en-US" altLang="zh-CN" sz="2800" dirty="0"/>
              <a:t>do you do when you </a:t>
            </a:r>
            <a:r>
              <a:rPr lang="en-US" altLang="zh-CN" sz="2800" i="1" dirty="0"/>
              <a:t>stretch your legs</a:t>
            </a:r>
            <a:r>
              <a:rPr lang="en-US" altLang="zh-CN" sz="2800" dirty="0"/>
              <a:t>? </a:t>
            </a:r>
            <a:endParaRPr lang="en-US" altLang="zh-CN" sz="2800" dirty="0" smtClean="0"/>
          </a:p>
          <a:p>
            <a:pPr marL="514350" indent="-514350" algn="just">
              <a:spcBef>
                <a:spcPts val="0"/>
              </a:spcBef>
              <a:buAutoNum type="alphaLcParenBoth"/>
            </a:pPr>
            <a:r>
              <a:rPr lang="en-US" altLang="zh-CN" sz="2800" dirty="0" smtClean="0"/>
              <a:t>What </a:t>
            </a:r>
            <a:r>
              <a:rPr lang="en-US" altLang="zh-CN" sz="2800" dirty="0"/>
              <a:t>is the traffic like if it </a:t>
            </a:r>
            <a:r>
              <a:rPr lang="en-US" altLang="zh-CN" sz="2800" i="1" dirty="0"/>
              <a:t>stretches as far as </a:t>
            </a:r>
            <a:r>
              <a:rPr lang="en-US" altLang="zh-CN" sz="2800" dirty="0"/>
              <a:t>the eye can see? </a:t>
            </a:r>
            <a:endParaRPr lang="en-US" altLang="zh-CN" sz="2800" dirty="0" smtClean="0"/>
          </a:p>
          <a:p>
            <a:pPr marL="514350" indent="-514350" algn="just">
              <a:spcBef>
                <a:spcPts val="0"/>
              </a:spcBef>
              <a:buAutoNum type="alphaLcParenBoth"/>
            </a:pPr>
            <a:r>
              <a:rPr lang="en-US" altLang="zh-CN" sz="2800" dirty="0" smtClean="0"/>
              <a:t>How </a:t>
            </a:r>
            <a:r>
              <a:rPr lang="en-US" altLang="zh-CN" sz="2800" dirty="0"/>
              <a:t>do you feel when someone </a:t>
            </a:r>
            <a:r>
              <a:rPr lang="en-US" altLang="zh-CN" sz="2800" i="1" dirty="0"/>
              <a:t>stretches your patience</a:t>
            </a:r>
            <a:r>
              <a:rPr lang="en-US" altLang="zh-CN" sz="2800" dirty="0" smtClean="0"/>
              <a:t>?</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90480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solidFill>
              <a:srgbClr val="FF0000"/>
            </a:solidFill>
          </a:defRPr>
        </a:defPPr>
      </a:lstStyle>
    </a:tx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TotalTime>
  <Words>1779</Words>
  <Application>Microsoft Office PowerPoint</Application>
  <PresentationFormat>全屏显示(4:3)</PresentationFormat>
  <Paragraphs>130</Paragraphs>
  <Slides>17</Slides>
  <Notes>0</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87</cp:revision>
  <dcterms:created xsi:type="dcterms:W3CDTF">2016-02-14T10:12:37Z</dcterms:created>
  <dcterms:modified xsi:type="dcterms:W3CDTF">2016-09-12T07:23:10Z</dcterms:modified>
</cp:coreProperties>
</file>