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6" r:id="rId4"/>
    <p:sldId id="267" r:id="rId5"/>
    <p:sldId id="268" r:id="rId6"/>
    <p:sldId id="265" r:id="rId7"/>
    <p:sldId id="264" r:id="rId8"/>
    <p:sldId id="263" r:id="rId9"/>
    <p:sldId id="262" r:id="rId10"/>
    <p:sldId id="261" r:id="rId11"/>
    <p:sldId id="260" r:id="rId12"/>
    <p:sldId id="258" r:id="rId13"/>
    <p:sldId id="273" r:id="rId14"/>
    <p:sldId id="274" r:id="rId15"/>
    <p:sldId id="272" r:id="rId16"/>
    <p:sldId id="271" r:id="rId17"/>
    <p:sldId id="27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7.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spc="-150" dirty="0" smtClean="0"/>
              <a:t>1 </a:t>
            </a:r>
            <a:r>
              <a:rPr lang="en-US" altLang="zh-CN" sz="2800" b="1" spc="-80" dirty="0" smtClean="0"/>
              <a:t>C</a:t>
            </a:r>
            <a:r>
              <a:rPr lang="en-US" sz="2800" b="1" spc="-80" dirty="0" smtClean="0"/>
              <a:t>omplete the sentences so that they are true for you </a:t>
            </a:r>
            <a:endParaRPr lang="en-US" altLang="zh-CN" sz="2800" b="1" spc="-80" dirty="0">
              <a:solidFill>
                <a:srgbClr val="000000"/>
              </a:solidFill>
            </a:endParaRPr>
          </a:p>
        </p:txBody>
      </p:sp>
      <p:sp>
        <p:nvSpPr>
          <p:cNvPr id="19" name="圆角矩形 18">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2 </a:t>
            </a:r>
            <a:r>
              <a:rPr lang="en-US" sz="2800" b="1" dirty="0" smtClean="0"/>
              <a:t>Decide what </a:t>
            </a:r>
            <a:r>
              <a:rPr lang="en-US" sz="2800" b="1" i="1" dirty="0" smtClean="0"/>
              <a:t>have something done </a:t>
            </a:r>
            <a:r>
              <a:rPr lang="en-US" sz="2800" b="1" dirty="0" smtClean="0"/>
              <a:t>means </a:t>
            </a:r>
            <a:endParaRPr lang="en-US" altLang="zh-CN" sz="2800" b="1" dirty="0">
              <a:solidFill>
                <a:srgbClr val="000000"/>
              </a:solidFill>
            </a:endParaRPr>
          </a:p>
        </p:txBody>
      </p:sp>
      <p:sp>
        <p:nvSpPr>
          <p:cNvPr id="20" name="圆角矩形 19">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3 </a:t>
            </a:r>
            <a:r>
              <a:rPr lang="en-US" sz="2800" b="1" dirty="0" smtClean="0"/>
              <a:t>Decide the meaning of the sentences</a:t>
            </a:r>
            <a:endParaRPr lang="en-US" altLang="zh-CN" sz="2800" b="1" dirty="0">
              <a:solidFill>
                <a:srgbClr val="000000"/>
              </a:solidFill>
            </a:endParaRPr>
          </a:p>
        </p:txBody>
      </p:sp>
      <p:sp>
        <p:nvSpPr>
          <p:cNvPr id="21" name="圆角矩形 20">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4 Answer the questions about the words </a:t>
            </a:r>
            <a:endParaRPr lang="en-US" altLang="zh-CN" sz="2800" b="1" dirty="0">
              <a:solidFill>
                <a:srgbClr val="000000"/>
              </a:solidFill>
            </a:endParaRPr>
          </a:p>
        </p:txBody>
      </p:sp>
      <p:sp>
        <p:nvSpPr>
          <p:cNvPr id="22" name="圆角矩形 21">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5 Translate the paragraph into Chinese </a:t>
            </a:r>
            <a:endParaRPr lang="en-US" altLang="zh-CN" sz="2800" b="1" dirty="0">
              <a:solidFill>
                <a:srgbClr val="000000"/>
              </a:solidFill>
            </a:endParaRPr>
          </a:p>
        </p:txBody>
      </p:sp>
      <p:sp>
        <p:nvSpPr>
          <p:cNvPr id="23" name="圆角矩形 22">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1200"/>
              </a:spcBef>
              <a:buNone/>
              <a:defRPr/>
            </a:pPr>
            <a:endParaRPr lang="en-US" sz="2800" b="1" dirty="0" smtClean="0"/>
          </a:p>
          <a:p>
            <a:pPr algn="just">
              <a:spcBef>
                <a:spcPts val="1200"/>
              </a:spcBef>
              <a:buNone/>
              <a:defRPr/>
            </a:pPr>
            <a:r>
              <a:rPr lang="en-US" sz="2800" b="1" dirty="0" smtClean="0"/>
              <a:t>false</a:t>
            </a:r>
          </a:p>
          <a:p>
            <a:pPr algn="just">
              <a:spcBef>
                <a:spcPts val="1200"/>
              </a:spcBef>
              <a:buNone/>
              <a:defRPr/>
            </a:pPr>
            <a:r>
              <a:rPr lang="en-US" sz="2800" dirty="0" smtClean="0"/>
              <a:t>7 ... to create a </a:t>
            </a:r>
            <a:r>
              <a:rPr lang="en-US" sz="2800" i="1" dirty="0" smtClean="0"/>
              <a:t>false identity</a:t>
            </a:r>
            <a:r>
              <a:rPr lang="en-US" sz="2800" dirty="0" smtClean="0"/>
              <a:t>. Is this likely to be an identity (a) based on a mistake, or (b) not real and intended to trick people?</a:t>
            </a:r>
          </a:p>
          <a:p>
            <a:pPr algn="just">
              <a:spcBef>
                <a:spcPts val="1200"/>
              </a:spcBef>
              <a:buNone/>
              <a:defRPr/>
            </a:pPr>
            <a:r>
              <a:rPr lang="en-US" sz="2800" dirty="0" smtClean="0"/>
              <a:t>8 Pierre gave me the </a:t>
            </a:r>
            <a:r>
              <a:rPr lang="en-US" sz="2800" i="1" dirty="0" smtClean="0"/>
              <a:t>false impression </a:t>
            </a:r>
            <a:r>
              <a:rPr lang="en-US" sz="2800" dirty="0" smtClean="0"/>
              <a:t>that he was rich. Does this mean (a) he didn’t tell the truth, or (b) his documents contained wrong information?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sp>
        <p:nvSpPr>
          <p:cNvPr id="10" name="内容占位符 2"/>
          <p:cNvSpPr txBox="1">
            <a:spLocks/>
          </p:cNvSpPr>
          <p:nvPr/>
        </p:nvSpPr>
        <p:spPr>
          <a:xfrm>
            <a:off x="166718" y="642918"/>
            <a:ext cx="8834438" cy="6065837"/>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false</a:t>
            </a:r>
          </a:p>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7 ... to create a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false identity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this likely to be an identity (a) based on a mistake,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not real and intended to trick people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8 Pierre gave me the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false impression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that he was rich. Does this mean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he didn’t tell the truth</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his documents contained wrong information?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图片 10"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dissolv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sz="2800" b="1" dirty="0" smtClean="0"/>
              <a:t>mention</a:t>
            </a:r>
          </a:p>
          <a:p>
            <a:pPr algn="just">
              <a:spcBef>
                <a:spcPts val="1200"/>
              </a:spcBef>
              <a:buNone/>
              <a:defRPr/>
            </a:pPr>
            <a:r>
              <a:rPr lang="en-US" sz="2800" dirty="0" smtClean="0"/>
              <a:t>9 I haven’t </a:t>
            </a:r>
            <a:r>
              <a:rPr lang="en-US" sz="2800" i="1" dirty="0" smtClean="0"/>
              <a:t>mentioned identity theft </a:t>
            </a:r>
            <a:r>
              <a:rPr lang="en-US" sz="2800" dirty="0" smtClean="0"/>
              <a:t>yet, but surely that’s what this is leading to. Does this mean the author (a) is going to explain identity theft in detail, or (b) just refers to identity theft but he is not going to discuss it</a:t>
            </a:r>
            <a:br>
              <a:rPr lang="en-US" sz="2800" dirty="0" smtClean="0"/>
            </a:br>
            <a:r>
              <a:rPr lang="en-US" sz="2800" dirty="0" smtClean="0"/>
              <a:t>in detail?</a:t>
            </a:r>
          </a:p>
          <a:p>
            <a:pPr algn="just">
              <a:spcBef>
                <a:spcPts val="1200"/>
              </a:spcBef>
              <a:buNone/>
              <a:defRPr/>
            </a:pPr>
            <a:r>
              <a:rPr lang="en-US" sz="2800" dirty="0" smtClean="0"/>
              <a:t>10 If we’ve learned one thing from terrorists, </a:t>
            </a:r>
            <a:r>
              <a:rPr lang="en-US" sz="2800" i="1" dirty="0" smtClean="0"/>
              <a:t>not to mention </a:t>
            </a:r>
            <a:r>
              <a:rPr lang="en-US" sz="2800" dirty="0" smtClean="0"/>
              <a:t>action movies, it’s that a tool is also a weapon. Does this mean the author (a) is going to talk about action movies, or (b) is not going to do so?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sp>
        <p:nvSpPr>
          <p:cNvPr id="9" name="内容占位符 2"/>
          <p:cNvSpPr txBox="1">
            <a:spLocks/>
          </p:cNvSpPr>
          <p:nvPr/>
        </p:nvSpPr>
        <p:spPr>
          <a:xfrm>
            <a:off x="166718" y="649311"/>
            <a:ext cx="8834438" cy="6065837"/>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mention</a:t>
            </a:r>
          </a:p>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9 I haven’t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mentioned identity theft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yet, but surely that’s what this is leading to. Does this mean the author (a) is going to explain identity theft in detail,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just refers to identity theft but he is not going to discuss it</a:t>
            </a:r>
            <a:br>
              <a:rPr kumimoji="0" lang="en-US" sz="2800" b="0" i="0" u="none" strike="noStrike" kern="1200" cap="none" spc="0" normalizeH="0" baseline="0" noProof="0" dirty="0" smtClean="0">
                <a:ln>
                  <a:noFill/>
                </a:ln>
                <a:solidFill>
                  <a:srgbClr val="FF0000"/>
                </a:solidFill>
                <a:effectLst/>
                <a:uLnTx/>
                <a:uFillTx/>
                <a:latin typeface="+mn-lt"/>
                <a:ea typeface="+mn-ea"/>
                <a:cs typeface="+mn-cs"/>
              </a:rPr>
            </a:br>
            <a:r>
              <a:rPr kumimoji="0" lang="en-US" sz="2800" b="0" i="0" u="none" strike="noStrike" kern="1200" cap="none" spc="0" normalizeH="0" baseline="0" noProof="0" dirty="0" smtClean="0">
                <a:ln>
                  <a:noFill/>
                </a:ln>
                <a:solidFill>
                  <a:srgbClr val="FF0000"/>
                </a:solidFill>
                <a:effectLst/>
                <a:uLnTx/>
                <a:uFillTx/>
                <a:latin typeface="+mn-lt"/>
                <a:ea typeface="+mn-ea"/>
                <a:cs typeface="+mn-cs"/>
              </a:rPr>
              <a:t>in detail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10 If we’ve learned one thing from terrorists,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not to</a:t>
            </a:r>
            <a:r>
              <a:rPr kumimoji="0" lang="en-US" sz="2800" b="0" i="1" u="none" strike="noStrike" kern="1200" cap="none" spc="0" normalizeH="0" noProof="0" dirty="0" smtClean="0">
                <a:ln>
                  <a:noFill/>
                </a:ln>
                <a:solidFill>
                  <a:schemeClr val="tx1"/>
                </a:solidFill>
                <a:effectLst/>
                <a:uLnTx/>
                <a:uFillTx/>
                <a:latin typeface="+mn-lt"/>
                <a:ea typeface="+mn-ea"/>
                <a:cs typeface="+mn-cs"/>
              </a:rPr>
              <a:t>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mention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action movies, it’s that a tool is also a weapon. Does this mean the author (a) is going to talk about action movies,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is not going to do so</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pic>
        <p:nvPicPr>
          <p:cNvPr id="12" name="图片 11"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20749"/>
            <a:ext cx="8834438" cy="6065837"/>
          </a:xfrm>
        </p:spPr>
        <p:txBody>
          <a:bodyPr>
            <a:noAutofit/>
          </a:bodyPr>
          <a:lstStyle/>
          <a:p>
            <a:pPr>
              <a:spcBef>
                <a:spcPts val="1200"/>
              </a:spcBef>
              <a:buNone/>
              <a:defRPr/>
            </a:pPr>
            <a:r>
              <a:rPr lang="en-US" sz="2800" b="1" dirty="0" smtClean="0">
                <a:solidFill>
                  <a:schemeClr val="accent5">
                    <a:lumMod val="75000"/>
                  </a:schemeClr>
                </a:solidFill>
              </a:rPr>
              <a:t>Here are some more collocations.</a:t>
            </a:r>
          </a:p>
          <a:p>
            <a:pPr>
              <a:lnSpc>
                <a:spcPct val="70000"/>
              </a:lnSpc>
              <a:spcBef>
                <a:spcPts val="1200"/>
              </a:spcBef>
              <a:buNone/>
              <a:defRPr/>
            </a:pPr>
            <a:r>
              <a:rPr lang="en-US" sz="2800" dirty="0" smtClean="0"/>
              <a:t>Tim </a:t>
            </a:r>
            <a:r>
              <a:rPr lang="en-US" sz="2800" dirty="0" smtClean="0"/>
              <a:t>seems like a </a:t>
            </a:r>
            <a:r>
              <a:rPr lang="en-US" sz="2800" b="1" dirty="0" smtClean="0"/>
              <a:t>regular </a:t>
            </a:r>
            <a:r>
              <a:rPr lang="en-US" sz="2800" dirty="0" smtClean="0"/>
              <a:t>guy.</a:t>
            </a:r>
          </a:p>
          <a:p>
            <a:pPr>
              <a:lnSpc>
                <a:spcPct val="70000"/>
              </a:lnSpc>
              <a:spcBef>
                <a:spcPts val="1200"/>
              </a:spcBef>
              <a:buNone/>
              <a:defRPr/>
            </a:pPr>
            <a:r>
              <a:rPr lang="en-US" sz="2800" dirty="0" smtClean="0"/>
              <a:t>They come here on a </a:t>
            </a:r>
            <a:r>
              <a:rPr lang="en-US" sz="2800" b="1" dirty="0" smtClean="0"/>
              <a:t>regular </a:t>
            </a:r>
            <a:r>
              <a:rPr lang="en-US" sz="2800" dirty="0" smtClean="0"/>
              <a:t>basis.</a:t>
            </a:r>
          </a:p>
          <a:p>
            <a:pPr>
              <a:lnSpc>
                <a:spcPct val="70000"/>
              </a:lnSpc>
              <a:spcBef>
                <a:spcPts val="1200"/>
              </a:spcBef>
              <a:buNone/>
              <a:defRPr/>
            </a:pPr>
            <a:r>
              <a:rPr lang="en-US" sz="2800" dirty="0" smtClean="0"/>
              <a:t>He was very handsome, with strong </a:t>
            </a:r>
            <a:r>
              <a:rPr lang="en-US" sz="2800" b="1" dirty="0" smtClean="0"/>
              <a:t>regular </a:t>
            </a:r>
            <a:r>
              <a:rPr lang="en-US" sz="2800" dirty="0" smtClean="0"/>
              <a:t>features.</a:t>
            </a:r>
          </a:p>
          <a:p>
            <a:pPr>
              <a:lnSpc>
                <a:spcPct val="70000"/>
              </a:lnSpc>
              <a:spcBef>
                <a:spcPts val="1200"/>
              </a:spcBef>
              <a:buNone/>
              <a:defRPr/>
            </a:pPr>
            <a:r>
              <a:rPr lang="en-US" sz="2800" dirty="0" smtClean="0"/>
              <a:t>Too much salt can be </a:t>
            </a:r>
            <a:r>
              <a:rPr lang="en-US" sz="2800" b="1" dirty="0" smtClean="0"/>
              <a:t>bad </a:t>
            </a:r>
            <a:r>
              <a:rPr lang="en-US" sz="2800" dirty="0" smtClean="0"/>
              <a:t>for your heart.</a:t>
            </a:r>
          </a:p>
          <a:p>
            <a:pPr>
              <a:lnSpc>
                <a:spcPct val="70000"/>
              </a:lnSpc>
              <a:spcBef>
                <a:spcPts val="1200"/>
              </a:spcBef>
              <a:buNone/>
              <a:defRPr/>
            </a:pPr>
            <a:r>
              <a:rPr lang="en-US" sz="2800" dirty="0" smtClean="0"/>
              <a:t>This milk smells </a:t>
            </a:r>
            <a:r>
              <a:rPr lang="en-US" sz="2800" b="1" dirty="0" smtClean="0"/>
              <a:t>bad</a:t>
            </a:r>
            <a:r>
              <a:rPr lang="en-US" sz="2800" dirty="0" smtClean="0"/>
              <a:t>.</a:t>
            </a:r>
          </a:p>
          <a:p>
            <a:pPr>
              <a:lnSpc>
                <a:spcPct val="70000"/>
              </a:lnSpc>
              <a:spcBef>
                <a:spcPts val="1200"/>
              </a:spcBef>
              <a:buNone/>
              <a:defRPr/>
            </a:pPr>
            <a:r>
              <a:rPr lang="en-US" sz="2800" dirty="0" smtClean="0"/>
              <a:t>Tim felt </a:t>
            </a:r>
            <a:r>
              <a:rPr lang="en-US" sz="2800" b="1" dirty="0" smtClean="0"/>
              <a:t>bad </a:t>
            </a:r>
            <a:r>
              <a:rPr lang="en-US" sz="2800" dirty="0" smtClean="0"/>
              <a:t>about leaving without saying goodbye.</a:t>
            </a:r>
          </a:p>
          <a:p>
            <a:pPr>
              <a:lnSpc>
                <a:spcPct val="70000"/>
              </a:lnSpc>
              <a:spcBef>
                <a:spcPts val="1200"/>
              </a:spcBef>
              <a:buNone/>
              <a:defRPr/>
            </a:pPr>
            <a:r>
              <a:rPr lang="en-US" sz="2800" dirty="0" smtClean="0"/>
              <a:t>What’s all this </a:t>
            </a:r>
            <a:r>
              <a:rPr lang="en-US" sz="2800" b="1" dirty="0" smtClean="0"/>
              <a:t>stuff </a:t>
            </a:r>
            <a:r>
              <a:rPr lang="en-US" sz="2800" dirty="0" smtClean="0"/>
              <a:t>on my desk?</a:t>
            </a:r>
          </a:p>
          <a:p>
            <a:pPr>
              <a:lnSpc>
                <a:spcPct val="70000"/>
              </a:lnSpc>
              <a:spcBef>
                <a:spcPts val="1200"/>
              </a:spcBef>
              <a:buNone/>
              <a:defRPr/>
            </a:pPr>
            <a:r>
              <a:rPr lang="en-US" sz="2800" dirty="0" smtClean="0"/>
              <a:t>I think he has the right </a:t>
            </a:r>
            <a:r>
              <a:rPr lang="en-US" sz="2800" b="1" dirty="0" smtClean="0"/>
              <a:t>stuff </a:t>
            </a:r>
            <a:r>
              <a:rPr lang="en-US" sz="2800" dirty="0" smtClean="0"/>
              <a:t>for the job.</a:t>
            </a:r>
          </a:p>
          <a:p>
            <a:pPr>
              <a:lnSpc>
                <a:spcPct val="70000"/>
              </a:lnSpc>
              <a:spcBef>
                <a:spcPts val="1200"/>
              </a:spcBef>
              <a:buNone/>
              <a:defRPr/>
            </a:pPr>
            <a:r>
              <a:rPr lang="en-US" sz="2800" dirty="0" smtClean="0"/>
              <a:t>If you have any questions, John really knows his </a:t>
            </a:r>
            <a:r>
              <a:rPr lang="en-US" sz="2800" b="1" dirty="0" smtClean="0"/>
              <a:t>stuff</a:t>
            </a:r>
            <a:r>
              <a:rPr lang="en-US" sz="2800" dirty="0" smtClean="0"/>
              <a:t>.</a:t>
            </a:r>
          </a:p>
          <a:p>
            <a:pPr>
              <a:lnSpc>
                <a:spcPct val="70000"/>
              </a:lnSpc>
              <a:spcBef>
                <a:spcPts val="1200"/>
              </a:spcBef>
              <a:buNone/>
              <a:defRPr/>
            </a:pPr>
            <a:r>
              <a:rPr lang="en-US" sz="2800" dirty="0" smtClean="0"/>
              <a:t>I think it’s worth </a:t>
            </a:r>
            <a:r>
              <a:rPr lang="en-US" sz="2800" b="1" dirty="0" smtClean="0"/>
              <a:t>mentioning </a:t>
            </a:r>
            <a:r>
              <a:rPr lang="en-US" sz="2800" dirty="0" smtClean="0"/>
              <a:t>that we did most of the work.</a:t>
            </a:r>
          </a:p>
          <a:p>
            <a:pPr>
              <a:lnSpc>
                <a:spcPct val="70000"/>
              </a:lnSpc>
              <a:spcBef>
                <a:spcPts val="1200"/>
              </a:spcBef>
              <a:buNone/>
              <a:defRPr/>
            </a:pPr>
            <a:r>
              <a:rPr lang="en-US" sz="2800" dirty="0" smtClean="0"/>
              <a:t>The report </a:t>
            </a:r>
            <a:r>
              <a:rPr lang="en-US" sz="2800" b="1" dirty="0" smtClean="0"/>
              <a:t>mentions </a:t>
            </a:r>
            <a:r>
              <a:rPr lang="en-US" sz="2800" dirty="0" smtClean="0"/>
              <a:t>that the cost is higher than expected.</a:t>
            </a:r>
          </a:p>
          <a:p>
            <a:pPr>
              <a:lnSpc>
                <a:spcPct val="70000"/>
              </a:lnSpc>
              <a:spcBef>
                <a:spcPts val="1200"/>
              </a:spcBef>
              <a:buNone/>
              <a:defRPr/>
            </a:pPr>
            <a:r>
              <a:rPr lang="en-US" sz="2800" dirty="0" smtClean="0"/>
              <a:t>Now you </a:t>
            </a:r>
            <a:r>
              <a:rPr lang="en-US" sz="2800" b="1" dirty="0" smtClean="0"/>
              <a:t>mention </a:t>
            </a:r>
            <a:r>
              <a:rPr lang="en-US" sz="2800" dirty="0" smtClean="0"/>
              <a:t>it, I did see a strange man outside. </a:t>
            </a:r>
            <a:r>
              <a:rPr lang="en-US" sz="2800" dirty="0" smtClean="0"/>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3"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11" name="图片 10" descr="MORE"/>
          <p:cNvPicPr>
            <a:picLocks noChangeAspect="1" noChangeArrowheads="1"/>
          </p:cNvPicPr>
          <p:nvPr/>
        </p:nvPicPr>
        <p:blipFill>
          <a:blip r:embed="rId3"/>
          <a:srcRect/>
          <a:stretch>
            <a:fillRect/>
          </a:stretch>
        </p:blipFill>
        <p:spPr bwMode="auto">
          <a:xfrm>
            <a:off x="8088343" y="6415110"/>
            <a:ext cx="912813" cy="228600"/>
          </a:xfrm>
          <a:prstGeom prst="rect">
            <a:avLst/>
          </a:prstGeom>
          <a:noFill/>
          <a:ln w="9525">
            <a:noFill/>
            <a:miter lim="800000"/>
            <a:headEnd/>
            <a:tailEnd/>
          </a:ln>
        </p:spPr>
      </p:pic>
      <p:pic>
        <p:nvPicPr>
          <p:cNvPr id="12" name="图片 11"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3"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2050" name="Picture 2" descr="C:\Users\zhao\AppData\Roaming\Tencent\Users\27957503\QQ\WinTemp\RichOle\FED3MVFK8@5F[M3D)PC7CUK.png"/>
          <p:cNvPicPr>
            <a:picLocks noChangeAspect="1" noChangeArrowheads="1"/>
          </p:cNvPicPr>
          <p:nvPr/>
        </p:nvPicPr>
        <p:blipFill>
          <a:blip r:embed="rId3"/>
          <a:srcRect/>
          <a:stretch>
            <a:fillRect/>
          </a:stretch>
        </p:blipFill>
        <p:spPr bwMode="auto">
          <a:xfrm>
            <a:off x="1285852" y="1500174"/>
            <a:ext cx="6600817" cy="3962114"/>
          </a:xfrm>
          <a:prstGeom prst="rect">
            <a:avLst/>
          </a:prstGeom>
          <a:noFill/>
        </p:spPr>
      </p:pic>
      <p:pic>
        <p:nvPicPr>
          <p:cNvPr id="11"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12" name="图片 11" descr="Back">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27063"/>
            <a:ext cx="8763000" cy="6065837"/>
          </a:xfrm>
        </p:spPr>
        <p:txBody>
          <a:bodyPr>
            <a:noAutofit/>
          </a:bodyPr>
          <a:lstStyle/>
          <a:p>
            <a:pPr>
              <a:lnSpc>
                <a:spcPct val="85000"/>
              </a:lnSpc>
              <a:spcBef>
                <a:spcPts val="0"/>
              </a:spcBef>
              <a:buNone/>
              <a:defRPr/>
            </a:pPr>
            <a:r>
              <a:rPr lang="en-US" sz="2800" b="1" dirty="0" smtClean="0">
                <a:solidFill>
                  <a:schemeClr val="accent5">
                    <a:lumMod val="75000"/>
                  </a:schemeClr>
                </a:solidFill>
              </a:rPr>
              <a:t>Translation  </a:t>
            </a:r>
          </a:p>
          <a:p>
            <a:pPr>
              <a:lnSpc>
                <a:spcPct val="20000"/>
              </a:lnSpc>
              <a:spcBef>
                <a:spcPts val="0"/>
              </a:spcBef>
              <a:buNone/>
              <a:defRPr/>
            </a:pPr>
            <a:r>
              <a:rPr lang="en-US" sz="2800" b="1" dirty="0" smtClean="0">
                <a:solidFill>
                  <a:schemeClr val="accent5">
                    <a:lumMod val="75000"/>
                  </a:schemeClr>
                </a:solidFill>
              </a:rPr>
              <a:t>    </a:t>
            </a:r>
          </a:p>
          <a:p>
            <a:pPr>
              <a:lnSpc>
                <a:spcPct val="85000"/>
              </a:lnSpc>
              <a:spcBef>
                <a:spcPts val="0"/>
              </a:spcBef>
              <a:buNone/>
              <a:defRPr/>
            </a:pPr>
            <a:r>
              <a:rPr lang="en-US" sz="2800" b="1" dirty="0" smtClean="0"/>
              <a:t>5 </a:t>
            </a:r>
            <a:r>
              <a:rPr lang="en-US" sz="2800" b="1" dirty="0" smtClean="0"/>
              <a:t>Translate the paragraph into Chinese.</a:t>
            </a:r>
          </a:p>
          <a:p>
            <a:pPr marL="0" indent="0" algn="just">
              <a:lnSpc>
                <a:spcPct val="20000"/>
              </a:lnSpc>
              <a:spcBef>
                <a:spcPts val="0"/>
              </a:spcBef>
              <a:buNone/>
              <a:defRPr/>
            </a:pPr>
            <a:endParaRPr lang="en-US" sz="2800" spc="-80" dirty="0" smtClean="0"/>
          </a:p>
          <a:p>
            <a:pPr marL="0" indent="0" algn="just">
              <a:lnSpc>
                <a:spcPct val="90000"/>
              </a:lnSpc>
              <a:spcBef>
                <a:spcPts val="0"/>
              </a:spcBef>
              <a:buNone/>
              <a:defRPr/>
            </a:pPr>
            <a:r>
              <a:rPr lang="en-US" sz="2500" dirty="0" smtClean="0"/>
              <a:t>There have been many remarkable technological innovations in recent years, including the Internet, personal computer systems, and handheld devices. The Internet continues to evolve, and to make our daily lives easier. However, despite all the benefits of high-tech advancement, it also poses new problems that we have to deal with. One of these is cybercrime, which is a growing concern for ordinary people as well as experts. Experts have developed various ways to prevent cybercrime targeted at individuals, families, businesses, and government agencies. We can also protect ourselves against cybercrime targeted at individuals by limiting the amount of personal information we put online. We must never provide any personal data to unknown agencies or individuals online. It is also important to be cautious about opening email attachments and installing programs on our computers. </a:t>
            </a:r>
          </a:p>
          <a:p>
            <a:pPr marL="0" indent="0" algn="just">
              <a:lnSpc>
                <a:spcPct val="85000"/>
              </a:lnSpc>
              <a:spcBef>
                <a:spcPts val="0"/>
              </a:spcBef>
              <a:buNone/>
              <a:defRPr/>
            </a:pPr>
            <a:endParaRPr lang="en-US" altLang="zh-CN" sz="26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10" descr="MORE"/>
          <p:cNvPicPr>
            <a:picLocks noChangeAspect="1" noChangeArrowheads="1"/>
          </p:cNvPicPr>
          <p:nvPr/>
        </p:nvPicPr>
        <p:blipFill>
          <a:blip r:embed="rId5"/>
          <a:srcRect/>
          <a:stretch>
            <a:fillRect/>
          </a:stretch>
        </p:blipFill>
        <p:spPr bwMode="auto">
          <a:xfrm>
            <a:off x="7991475" y="641511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785794"/>
            <a:ext cx="8643998" cy="5478478"/>
          </a:xfrm>
        </p:spPr>
        <p:txBody>
          <a:bodyPr>
            <a:noAutofit/>
          </a:bodyPr>
          <a:lstStyle/>
          <a:p>
            <a:pPr marL="0" indent="0" algn="just">
              <a:lnSpc>
                <a:spcPct val="150000"/>
              </a:lnSpc>
              <a:spcBef>
                <a:spcPts val="1200"/>
              </a:spcBef>
              <a:buNone/>
              <a:defRPr/>
            </a:pPr>
            <a:r>
              <a:rPr lang="zh-CN" altLang="en-US" sz="2400" dirty="0" smtClean="0">
                <a:solidFill>
                  <a:srgbClr val="0070C0"/>
                </a:solidFill>
              </a:rPr>
              <a:t>近年来</a:t>
            </a:r>
            <a:r>
              <a:rPr lang="zh-CN" altLang="en-US" sz="2400" dirty="0" smtClean="0">
                <a:solidFill>
                  <a:srgbClr val="0070C0"/>
                </a:solidFill>
              </a:rPr>
              <a:t>涌现了许多重大技术发明，其中包括互联网、个人电脑系统及掌上设备。互联网技术不断发 展，给我们的日常生活带来了诸多便利。然而，虽然高科技的发展带来了种种好处，它也带来了有 待解决的新问题，其中一个就是网络犯罪。网络犯罪已成为普通民众及专家日益关注的问题。专家 们提出了各种方法来预防针对个人、家庭、企业及政府机关的网络犯罪。在预防针对个人的网络犯 罪方面，我们必须尽量减少在网上发布个人信息以自我保护。我们应避免向陌生的在线机构和个人 提供个人信息。要格外提防那些要求在电脑上进行安装的网站或邮箱附件，这一点也十分重要。 </a:t>
            </a:r>
            <a:endParaRPr lang="en-US" altLang="zh-CN" sz="24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 action="ppaction://hlinkshowjump?jump=previousslide"/>
          </p:cNvPr>
          <p:cNvPicPr>
            <a:picLocks noChangeAspect="1" noChangeArrowheads="1"/>
          </p:cNvPicPr>
          <p:nvPr/>
        </p:nvPicPr>
        <p:blipFill>
          <a:blip r:embed="rId2"/>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857232"/>
            <a:ext cx="8715436" cy="4429156"/>
          </a:xfrm>
        </p:spPr>
        <p:txBody>
          <a:bodyPr>
            <a:noAutofit/>
          </a:bodyPr>
          <a:lstStyle/>
          <a:p>
            <a:pPr>
              <a:spcBef>
                <a:spcPts val="1200"/>
              </a:spcBef>
              <a:buNone/>
              <a:defRPr/>
            </a:pPr>
            <a:r>
              <a:rPr lang="en-US" altLang="zh-CN" sz="2800" b="1" dirty="0" smtClean="0"/>
              <a:t>6 Translate the paragraph into English.</a:t>
            </a:r>
          </a:p>
          <a:p>
            <a:pPr marL="180975" indent="-180975" algn="just">
              <a:lnSpc>
                <a:spcPct val="150000"/>
              </a:lnSpc>
              <a:spcBef>
                <a:spcPts val="1200"/>
              </a:spcBef>
              <a:buNone/>
              <a:defRPr/>
            </a:pPr>
            <a:r>
              <a:rPr lang="en-US" altLang="zh-CN" sz="2400" dirty="0" smtClean="0">
                <a:latin typeface="+mn-ea"/>
              </a:rPr>
              <a:t> 20</a:t>
            </a:r>
            <a:r>
              <a:rPr lang="zh-CN" altLang="en-US" sz="2400" dirty="0" smtClean="0">
                <a:latin typeface="+mn-ea"/>
              </a:rPr>
              <a:t>世纪中后期，随着科学技术的迅速发展，以网络技术为代表的高科技相继问世。但与此同时，以网络犯罪为代表的各种高科技犯罪也开始出现，对社会的健康发展带来潜在的威胁。如何预防和减少高科技犯罪已成为受到普遍关注的问题。中国也面临着同样的问题。为避免或减少由此带来的损失，在日常生活中，我们应该提高警惕，避免上当受骗。</a:t>
            </a:r>
            <a:endParaRPr lang="en-US" altLang="zh-CN" sz="2400" b="1" dirty="0" smtClean="0">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 action="ppaction://hlinkshowjump?jump=previousslide"/>
          </p:cNvPr>
          <p:cNvPicPr>
            <a:picLocks noChangeAspect="1" noChangeArrowheads="1"/>
          </p:cNvPicPr>
          <p:nvPr/>
        </p:nvPicPr>
        <p:blipFill>
          <a:blip r:embed="rId2"/>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
        <p:nvSpPr>
          <p:cNvPr id="9" name="TextBox 8"/>
          <p:cNvSpPr txBox="1"/>
          <p:nvPr/>
        </p:nvSpPr>
        <p:spPr>
          <a:xfrm>
            <a:off x="500034" y="1025800"/>
            <a:ext cx="8143932" cy="4832092"/>
          </a:xfrm>
          <a:prstGeom prst="rect">
            <a:avLst/>
          </a:prstGeom>
          <a:noFill/>
        </p:spPr>
        <p:txBody>
          <a:bodyPr wrap="square" rtlCol="0">
            <a:spAutoFit/>
          </a:bodyPr>
          <a:lstStyle/>
          <a:p>
            <a:pPr algn="just"/>
            <a:r>
              <a:rPr lang="en-US" sz="2800" dirty="0" smtClean="0">
                <a:solidFill>
                  <a:srgbClr val="0070C0"/>
                </a:solidFill>
              </a:rPr>
              <a:t>In the middle and late 20th century, the rapid development of science and technology witnessed the birth of high technology, represented by the Internet. But at the same time various high-tech crimes, as represented by cybercrime, also arose, constituting a potential threat to the healthy development of society. How to prevent and reduce high-tech crimes has become a common concern. China is facing a similar situation. To avoid or reduce losses caused by high-tech crimes, we should keep alert in our daily lives, so as not to be deceived. </a:t>
            </a:r>
            <a:endParaRPr lang="en-US" altLang="zh-CN" sz="2800"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sz="2800" b="1" i="1" dirty="0" smtClean="0">
                <a:solidFill>
                  <a:schemeClr val="accent5">
                    <a:lumMod val="75000"/>
                  </a:schemeClr>
                </a:solidFill>
              </a:rPr>
              <a:t>There is no escaping the fact that ...</a:t>
            </a:r>
          </a:p>
          <a:p>
            <a:pPr algn="just">
              <a:spcBef>
                <a:spcPts val="1200"/>
              </a:spcBef>
              <a:buNone/>
              <a:defRPr/>
            </a:pPr>
            <a:r>
              <a:rPr lang="en-US" sz="2800" dirty="0" smtClean="0"/>
              <a:t>    </a:t>
            </a:r>
            <a:r>
              <a:rPr lang="en-US" sz="2800" dirty="0" smtClean="0">
                <a:solidFill>
                  <a:schemeClr val="accent5">
                    <a:lumMod val="75000"/>
                  </a:schemeClr>
                </a:solidFill>
              </a:rPr>
              <a:t>We use this pattern to say that something is definitely</a:t>
            </a:r>
            <a:br>
              <a:rPr lang="en-US" sz="2800" dirty="0" smtClean="0">
                <a:solidFill>
                  <a:schemeClr val="accent5">
                    <a:lumMod val="75000"/>
                  </a:schemeClr>
                </a:solidFill>
              </a:rPr>
            </a:br>
            <a:r>
              <a:rPr lang="en-US" sz="2800" dirty="0" smtClean="0">
                <a:solidFill>
                  <a:schemeClr val="accent5">
                    <a:lumMod val="75000"/>
                  </a:schemeClr>
                </a:solidFill>
              </a:rPr>
              <a:t>true or important, even though you may prefer to think that it is not. </a:t>
            </a:r>
            <a:endParaRPr lang="en-US" sz="2800" dirty="0" smtClean="0">
              <a:solidFill>
                <a:schemeClr val="accent5">
                  <a:lumMod val="75000"/>
                </a:schemeClr>
              </a:solidFill>
            </a:endParaRPr>
          </a:p>
          <a:p>
            <a:pPr algn="just">
              <a:lnSpc>
                <a:spcPct val="30000"/>
              </a:lnSpc>
              <a:spcBef>
                <a:spcPts val="1200"/>
              </a:spcBef>
              <a:buNone/>
              <a:defRPr/>
            </a:pPr>
            <a:endParaRPr lang="en-US" sz="2800" b="1" dirty="0" smtClean="0">
              <a:solidFill>
                <a:schemeClr val="accent5">
                  <a:lumMod val="75000"/>
                </a:schemeClr>
              </a:solidFill>
            </a:endParaRPr>
          </a:p>
          <a:p>
            <a:pPr algn="just">
              <a:spcBef>
                <a:spcPts val="1200"/>
              </a:spcBef>
              <a:buNone/>
              <a:defRPr/>
            </a:pPr>
            <a:r>
              <a:rPr lang="en-US" sz="2800" b="1" dirty="0" smtClean="0"/>
              <a:t>1 </a:t>
            </a:r>
            <a:r>
              <a:rPr lang="en-US" sz="2800" b="1" dirty="0" smtClean="0"/>
              <a:t>Look at the sentence from the passage </a:t>
            </a:r>
            <a:r>
              <a:rPr lang="en-US" sz="2800" b="1" i="1" dirty="0" smtClean="0"/>
              <a:t>Stolen identity</a:t>
            </a:r>
            <a:r>
              <a:rPr lang="en-US" sz="2800" b="1" dirty="0" smtClean="0"/>
              <a:t>.</a:t>
            </a:r>
            <a:endParaRPr lang="en-US" b="1" dirty="0" smtClean="0"/>
          </a:p>
          <a:p>
            <a:pPr algn="just">
              <a:spcBef>
                <a:spcPts val="1200"/>
              </a:spcBef>
              <a:buNone/>
              <a:defRPr/>
            </a:pPr>
            <a:r>
              <a:rPr lang="en-US" dirty="0" smtClean="0"/>
              <a:t>   </a:t>
            </a:r>
            <a:r>
              <a:rPr lang="en-US" dirty="0" smtClean="0"/>
              <a:t> </a:t>
            </a:r>
            <a:r>
              <a:rPr lang="en-US" sz="2800" u="sng" dirty="0" smtClean="0"/>
              <a:t>There </a:t>
            </a:r>
            <a:r>
              <a:rPr lang="en-US" sz="2800" u="sng" dirty="0" smtClean="0"/>
              <a:t>is no escaping the fact that</a:t>
            </a:r>
            <a:r>
              <a:rPr lang="en-US" sz="2800" dirty="0" smtClean="0"/>
              <a:t> right now fraudsters are finding identity crime all too easy. </a:t>
            </a:r>
            <a:endParaRPr lang="en-US" altLang="zh-CN" dirty="0" smtClean="0">
              <a:solidFill>
                <a:schemeClr val="accent5">
                  <a:lumMod val="75000"/>
                </a:schemeClr>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0" indent="0">
              <a:spcBef>
                <a:spcPts val="1200"/>
              </a:spcBef>
              <a:buNone/>
              <a:defRPr/>
            </a:pPr>
            <a:r>
              <a:rPr lang="en-US" sz="2800" b="1" dirty="0" smtClean="0"/>
              <a:t>Now complete the sentences so that they’re true for you, even if you prefer to think they’re not.</a:t>
            </a:r>
          </a:p>
          <a:p>
            <a:pPr>
              <a:spcBef>
                <a:spcPts val="1200"/>
              </a:spcBef>
              <a:buNone/>
              <a:defRPr/>
            </a:pPr>
            <a:r>
              <a:rPr lang="en-US" sz="2800" dirty="0" smtClean="0"/>
              <a:t>There is no escaping the fact that when I ...</a:t>
            </a:r>
          </a:p>
          <a:p>
            <a:pPr>
              <a:spcBef>
                <a:spcPts val="1200"/>
              </a:spcBef>
              <a:buNone/>
              <a:defRPr/>
            </a:pPr>
            <a:r>
              <a:rPr lang="en-US" sz="2800" dirty="0" smtClean="0"/>
              <a:t>1 speak English, _____________________.</a:t>
            </a:r>
          </a:p>
          <a:p>
            <a:pPr>
              <a:spcBef>
                <a:spcPts val="1200"/>
              </a:spcBef>
              <a:buNone/>
              <a:defRPr/>
            </a:pPr>
            <a:r>
              <a:rPr lang="en-US" sz="2800" dirty="0" smtClean="0"/>
              <a:t>2 go online, ______________________________________. </a:t>
            </a:r>
          </a:p>
          <a:p>
            <a:pPr>
              <a:spcBef>
                <a:spcPts val="1200"/>
              </a:spcBef>
              <a:buNone/>
              <a:defRPr/>
            </a:pPr>
            <a:r>
              <a:rPr lang="en-US" sz="2800" dirty="0" smtClean="0"/>
              <a:t>3 do an assignment, _____________________. </a:t>
            </a:r>
          </a:p>
          <a:p>
            <a:pPr>
              <a:spcBef>
                <a:spcPts val="1200"/>
              </a:spcBef>
              <a:buNone/>
              <a:defRPr/>
            </a:pPr>
            <a:r>
              <a:rPr lang="en-US" sz="2800" dirty="0" smtClean="0"/>
              <a:t>4 go back home to see my parents,____________________ ___________________________________. </a:t>
            </a:r>
          </a:p>
          <a:p>
            <a:pPr>
              <a:spcBef>
                <a:spcPts val="1200"/>
              </a:spcBef>
              <a:buNone/>
              <a:defRPr/>
            </a:pPr>
            <a:r>
              <a:rPr lang="en-US" sz="2800" dirty="0" smtClean="0"/>
              <a:t>5 stay up late</a:t>
            </a:r>
            <a:r>
              <a:rPr lang="en-US" sz="2800" smtClean="0"/>
              <a:t>, </a:t>
            </a:r>
            <a:r>
              <a:rPr lang="en-US" sz="2800" smtClean="0"/>
              <a:t>_____________________________. </a:t>
            </a:r>
            <a:endParaRPr lang="en-US" sz="2800" dirty="0" smtClean="0"/>
          </a:p>
          <a:p>
            <a:pPr>
              <a:spcBef>
                <a:spcPts val="1200"/>
              </a:spcBef>
              <a:buNone/>
              <a:defRPr/>
            </a:pPr>
            <a:r>
              <a:rPr lang="en-US" sz="2800" dirty="0" smtClean="0"/>
              <a:t>6 go shopping, _________________________.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2643174" y="2214554"/>
            <a:ext cx="5429288" cy="523220"/>
          </a:xfrm>
          <a:prstGeom prst="rect">
            <a:avLst/>
          </a:prstGeom>
          <a:noFill/>
        </p:spPr>
        <p:txBody>
          <a:bodyPr wrap="square" rtlCol="0">
            <a:spAutoFit/>
          </a:bodyPr>
          <a:lstStyle/>
          <a:p>
            <a:r>
              <a:rPr lang="en-US" sz="2800" dirty="0" smtClean="0">
                <a:solidFill>
                  <a:srgbClr val="0070C0"/>
                </a:solidFill>
              </a:rPr>
              <a:t>I make a lot of mistakes </a:t>
            </a:r>
            <a:endParaRPr lang="zh-CN" altLang="en-US" sz="2800" dirty="0">
              <a:solidFill>
                <a:srgbClr val="0070C0"/>
              </a:solidFill>
            </a:endParaRPr>
          </a:p>
        </p:txBody>
      </p:sp>
      <p:sp>
        <p:nvSpPr>
          <p:cNvPr id="10" name="TextBox 9"/>
          <p:cNvSpPr txBox="1"/>
          <p:nvPr/>
        </p:nvSpPr>
        <p:spPr>
          <a:xfrm>
            <a:off x="2000232" y="2786058"/>
            <a:ext cx="6929486" cy="523220"/>
          </a:xfrm>
          <a:prstGeom prst="rect">
            <a:avLst/>
          </a:prstGeom>
          <a:noFill/>
        </p:spPr>
        <p:txBody>
          <a:bodyPr wrap="square" rtlCol="0">
            <a:spAutoFit/>
          </a:bodyPr>
          <a:lstStyle/>
          <a:p>
            <a:r>
              <a:rPr lang="en-US" sz="2800" spc="-150" dirty="0" smtClean="0">
                <a:solidFill>
                  <a:srgbClr val="0070C0"/>
                </a:solidFill>
              </a:rPr>
              <a:t>I waste a lot of time chatting to people about nothing </a:t>
            </a:r>
            <a:endParaRPr lang="zh-CN" altLang="en-US" sz="2800" spc="-150" dirty="0">
              <a:solidFill>
                <a:srgbClr val="0070C0"/>
              </a:solidFill>
            </a:endParaRPr>
          </a:p>
        </p:txBody>
      </p:sp>
      <p:sp>
        <p:nvSpPr>
          <p:cNvPr id="11" name="TextBox 10"/>
          <p:cNvSpPr txBox="1"/>
          <p:nvPr/>
        </p:nvSpPr>
        <p:spPr>
          <a:xfrm>
            <a:off x="3286116" y="3357562"/>
            <a:ext cx="5429288" cy="523220"/>
          </a:xfrm>
          <a:prstGeom prst="rect">
            <a:avLst/>
          </a:prstGeom>
          <a:noFill/>
        </p:spPr>
        <p:txBody>
          <a:bodyPr wrap="square" rtlCol="0">
            <a:spAutoFit/>
          </a:bodyPr>
          <a:lstStyle/>
          <a:p>
            <a:r>
              <a:rPr lang="en-US" sz="2800" dirty="0" smtClean="0">
                <a:solidFill>
                  <a:srgbClr val="0070C0"/>
                </a:solidFill>
              </a:rPr>
              <a:t>I always start it too late </a:t>
            </a:r>
            <a:endParaRPr lang="zh-CN" altLang="en-US" sz="2800" dirty="0">
              <a:solidFill>
                <a:srgbClr val="0070C0"/>
              </a:solidFill>
            </a:endParaRPr>
          </a:p>
        </p:txBody>
      </p:sp>
      <p:sp>
        <p:nvSpPr>
          <p:cNvPr id="12" name="TextBox 11"/>
          <p:cNvSpPr txBox="1"/>
          <p:nvPr/>
        </p:nvSpPr>
        <p:spPr>
          <a:xfrm>
            <a:off x="5357818" y="3977350"/>
            <a:ext cx="3500462" cy="523220"/>
          </a:xfrm>
          <a:prstGeom prst="rect">
            <a:avLst/>
          </a:prstGeom>
          <a:noFill/>
        </p:spPr>
        <p:txBody>
          <a:bodyPr wrap="square" rtlCol="0">
            <a:spAutoFit/>
          </a:bodyPr>
          <a:lstStyle/>
          <a:p>
            <a:r>
              <a:rPr lang="en-US" sz="2800" dirty="0" smtClean="0">
                <a:solidFill>
                  <a:srgbClr val="0070C0"/>
                </a:solidFill>
              </a:rPr>
              <a:t>I spend too much time </a:t>
            </a:r>
            <a:endParaRPr lang="zh-CN" altLang="en-US" sz="2800" dirty="0">
              <a:solidFill>
                <a:srgbClr val="0070C0"/>
              </a:solidFill>
            </a:endParaRPr>
          </a:p>
        </p:txBody>
      </p:sp>
      <p:sp>
        <p:nvSpPr>
          <p:cNvPr id="13" name="TextBox 12"/>
          <p:cNvSpPr txBox="1"/>
          <p:nvPr/>
        </p:nvSpPr>
        <p:spPr>
          <a:xfrm>
            <a:off x="571472" y="4405978"/>
            <a:ext cx="6215106" cy="523220"/>
          </a:xfrm>
          <a:prstGeom prst="rect">
            <a:avLst/>
          </a:prstGeom>
          <a:noFill/>
        </p:spPr>
        <p:txBody>
          <a:bodyPr wrap="square" rtlCol="0">
            <a:spAutoFit/>
          </a:bodyPr>
          <a:lstStyle/>
          <a:p>
            <a:r>
              <a:rPr lang="en-US" sz="2800" dirty="0" smtClean="0">
                <a:solidFill>
                  <a:srgbClr val="0070C0"/>
                </a:solidFill>
              </a:rPr>
              <a:t>on the phone instead of talking to them </a:t>
            </a:r>
            <a:endParaRPr lang="zh-CN" altLang="en-US" sz="2800" dirty="0">
              <a:solidFill>
                <a:srgbClr val="0070C0"/>
              </a:solidFill>
            </a:endParaRPr>
          </a:p>
        </p:txBody>
      </p:sp>
      <p:sp>
        <p:nvSpPr>
          <p:cNvPr id="14" name="TextBox 13"/>
          <p:cNvSpPr txBox="1"/>
          <p:nvPr/>
        </p:nvSpPr>
        <p:spPr>
          <a:xfrm>
            <a:off x="2357422" y="4977482"/>
            <a:ext cx="5429288" cy="523220"/>
          </a:xfrm>
          <a:prstGeom prst="rect">
            <a:avLst/>
          </a:prstGeom>
          <a:noFill/>
        </p:spPr>
        <p:txBody>
          <a:bodyPr wrap="square" rtlCol="0">
            <a:spAutoFit/>
          </a:bodyPr>
          <a:lstStyle/>
          <a:p>
            <a:r>
              <a:rPr lang="en-US" sz="2800" dirty="0" smtClean="0">
                <a:solidFill>
                  <a:srgbClr val="0070C0"/>
                </a:solidFill>
              </a:rPr>
              <a:t>I am </a:t>
            </a:r>
            <a:r>
              <a:rPr lang="en-US" sz="2800" dirty="0" smtClean="0">
                <a:solidFill>
                  <a:srgbClr val="0070C0"/>
                </a:solidFill>
              </a:rPr>
              <a:t>useless </a:t>
            </a:r>
            <a:r>
              <a:rPr lang="en-US" sz="2800" dirty="0" smtClean="0">
                <a:solidFill>
                  <a:srgbClr val="0070C0"/>
                </a:solidFill>
              </a:rPr>
              <a:t>in class the next day </a:t>
            </a:r>
            <a:endParaRPr lang="zh-CN" altLang="en-US" sz="2800" dirty="0">
              <a:solidFill>
                <a:srgbClr val="0070C0"/>
              </a:solidFill>
            </a:endParaRPr>
          </a:p>
        </p:txBody>
      </p:sp>
      <p:sp>
        <p:nvSpPr>
          <p:cNvPr id="15" name="TextBox 14"/>
          <p:cNvSpPr txBox="1"/>
          <p:nvPr/>
        </p:nvSpPr>
        <p:spPr>
          <a:xfrm>
            <a:off x="2500298" y="5572140"/>
            <a:ext cx="5429288" cy="523220"/>
          </a:xfrm>
          <a:prstGeom prst="rect">
            <a:avLst/>
          </a:prstGeom>
          <a:noFill/>
        </p:spPr>
        <p:txBody>
          <a:bodyPr wrap="square" rtlCol="0">
            <a:spAutoFit/>
          </a:bodyPr>
          <a:lstStyle/>
          <a:p>
            <a:r>
              <a:rPr lang="en-US" sz="2800" dirty="0" smtClean="0">
                <a:solidFill>
                  <a:srgbClr val="0070C0"/>
                </a:solidFill>
              </a:rPr>
              <a:t>I spend far too much money </a:t>
            </a:r>
            <a:endParaRPr lang="zh-CN" altLang="en-US" sz="2800" dirty="0">
              <a:solidFill>
                <a:srgbClr val="0070C0"/>
              </a:solidFill>
            </a:endParaRPr>
          </a:p>
        </p:txBody>
      </p:sp>
      <p:pic>
        <p:nvPicPr>
          <p:cNvPr id="16"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20749"/>
            <a:ext cx="8715436" cy="5565771"/>
          </a:xfrm>
        </p:spPr>
        <p:txBody>
          <a:bodyPr>
            <a:noAutofit/>
          </a:bodyPr>
          <a:lstStyle/>
          <a:p>
            <a:pPr algn="just">
              <a:spcBef>
                <a:spcPts val="1200"/>
              </a:spcBef>
              <a:buNone/>
              <a:defRPr/>
            </a:pPr>
            <a:r>
              <a:rPr lang="en-US" sz="2800" b="1" i="1" dirty="0" smtClean="0">
                <a:solidFill>
                  <a:schemeClr val="accent5">
                    <a:lumMod val="75000"/>
                  </a:schemeClr>
                </a:solidFill>
              </a:rPr>
              <a:t>have something done</a:t>
            </a:r>
            <a:r>
              <a:rPr lang="en-US" sz="2800" dirty="0" smtClean="0">
                <a:solidFill>
                  <a:schemeClr val="accent5">
                    <a:lumMod val="75000"/>
                  </a:schemeClr>
                </a:solidFill>
              </a:rPr>
              <a:t> </a:t>
            </a:r>
            <a:endParaRPr lang="en-US" sz="2800" dirty="0" smtClean="0">
              <a:solidFill>
                <a:schemeClr val="accent5">
                  <a:lumMod val="75000"/>
                </a:schemeClr>
              </a:solidFill>
            </a:endParaRPr>
          </a:p>
          <a:p>
            <a:pPr algn="just">
              <a:lnSpc>
                <a:spcPct val="30000"/>
              </a:lnSpc>
              <a:spcBef>
                <a:spcPts val="1200"/>
              </a:spcBef>
              <a:buNone/>
              <a:defRPr/>
            </a:pPr>
            <a:endParaRPr lang="en-US" sz="2800" dirty="0" smtClean="0">
              <a:solidFill>
                <a:schemeClr val="accent5">
                  <a:lumMod val="75000"/>
                </a:schemeClr>
              </a:solidFill>
            </a:endParaRPr>
          </a:p>
          <a:p>
            <a:pPr algn="just">
              <a:spcBef>
                <a:spcPts val="1200"/>
              </a:spcBef>
              <a:buNone/>
              <a:defRPr/>
            </a:pPr>
            <a:r>
              <a:rPr lang="en-US" sz="2800" b="1" dirty="0" smtClean="0"/>
              <a:t>2 Look at the sentence from the passage </a:t>
            </a:r>
            <a:r>
              <a:rPr lang="en-US" sz="2800" b="1" i="1" dirty="0" smtClean="0"/>
              <a:t>Stolen identity</a:t>
            </a:r>
            <a:r>
              <a:rPr lang="en-US" sz="2800" b="1" dirty="0" smtClean="0"/>
              <a:t>.</a:t>
            </a:r>
          </a:p>
          <a:p>
            <a:pPr marL="0" indent="0" algn="just">
              <a:spcBef>
                <a:spcPts val="1200"/>
              </a:spcBef>
              <a:buNone/>
              <a:defRPr/>
            </a:pPr>
            <a:r>
              <a:rPr lang="en-US" sz="2800" dirty="0" smtClean="0"/>
              <a:t>If </a:t>
            </a:r>
            <a:r>
              <a:rPr lang="en-US" sz="2800" dirty="0" smtClean="0"/>
              <a:t>you </a:t>
            </a:r>
            <a:r>
              <a:rPr lang="en-US" sz="2800" u="sng" dirty="0" smtClean="0"/>
              <a:t>haven’t had your identity stolen</a:t>
            </a:r>
            <a:r>
              <a:rPr lang="en-US" sz="2800" dirty="0" smtClean="0"/>
              <a:t>, it’s only because they haven’t got to you yet.</a:t>
            </a:r>
          </a:p>
          <a:p>
            <a:pPr marL="0" indent="0" algn="just">
              <a:lnSpc>
                <a:spcPct val="30000"/>
              </a:lnSpc>
              <a:spcBef>
                <a:spcPts val="1200"/>
              </a:spcBef>
              <a:buNone/>
              <a:defRPr/>
            </a:pPr>
            <a:endParaRPr lang="en-US" sz="2800" b="1" dirty="0" smtClean="0"/>
          </a:p>
          <a:p>
            <a:pPr marL="0" indent="0" algn="just">
              <a:spcBef>
                <a:spcPts val="1200"/>
              </a:spcBef>
              <a:buNone/>
              <a:defRPr/>
            </a:pPr>
            <a:r>
              <a:rPr lang="en-US" sz="2800" b="1" dirty="0" smtClean="0"/>
              <a:t>Now </a:t>
            </a:r>
            <a:r>
              <a:rPr lang="en-US" sz="2800" b="1" dirty="0" smtClean="0"/>
              <a:t>decide what</a:t>
            </a:r>
            <a:r>
              <a:rPr lang="en-US" sz="2800" b="1" i="1" dirty="0" smtClean="0"/>
              <a:t> have something done </a:t>
            </a:r>
            <a:r>
              <a:rPr lang="en-US" sz="2800" b="1" dirty="0" smtClean="0"/>
              <a:t>means in this context.</a:t>
            </a:r>
          </a:p>
          <a:p>
            <a:pPr marL="514350" indent="-514350" algn="just">
              <a:spcBef>
                <a:spcPts val="1200"/>
              </a:spcBef>
              <a:buNone/>
              <a:defRPr/>
            </a:pPr>
            <a:r>
              <a:rPr lang="en-US" sz="2800" dirty="0" smtClean="0"/>
              <a:t>(a) arrange for something to be done, or for someone to do something for you</a:t>
            </a:r>
          </a:p>
          <a:p>
            <a:pPr marL="514350" indent="-514350" algn="just">
              <a:spcBef>
                <a:spcPts val="1200"/>
              </a:spcBef>
              <a:buNone/>
              <a:defRPr/>
            </a:pPr>
            <a:r>
              <a:rPr lang="en-US" sz="2800" dirty="0" smtClean="0"/>
              <a:t>(b) have something unfortunate happen to you by someone you don’t know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500" fill="hold"/>
                                        <p:tgtEl>
                                          <p:spTgt spid="4">
                                            <p:txEl>
                                              <p:pRg st="7" end="7"/>
                                            </p:txEl>
                                          </p:spTgt>
                                        </p:tgtEl>
                                        <p:attrNameLst>
                                          <p:attrName>style.color</p:attrName>
                                        </p:attrNameLst>
                                      </p:cBhvr>
                                      <p:to>
                                        <a:srgbClr val="FF0000"/>
                                      </p:to>
                                    </p:animClr>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1200"/>
              </a:spcBef>
              <a:buNone/>
              <a:defRPr/>
            </a:pPr>
            <a:r>
              <a:rPr lang="en-US" sz="2800" b="1" dirty="0" smtClean="0"/>
              <a:t>3 Look at the sentences with </a:t>
            </a:r>
            <a:r>
              <a:rPr lang="en-US" sz="2800" b="1" i="1" dirty="0" smtClean="0"/>
              <a:t>have something done</a:t>
            </a:r>
            <a:r>
              <a:rPr lang="en-US" sz="2800" b="1" dirty="0" smtClean="0"/>
              <a:t>. Decide which meaning in Activity 2 they have.</a:t>
            </a:r>
          </a:p>
          <a:p>
            <a:pPr marL="514350" indent="-514350" algn="just">
              <a:spcBef>
                <a:spcPts val="1200"/>
              </a:spcBef>
              <a:buNone/>
              <a:defRPr/>
            </a:pPr>
            <a:r>
              <a:rPr lang="en-US" sz="2800" dirty="0" smtClean="0">
                <a:solidFill>
                  <a:srgbClr val="0070C0"/>
                </a:solidFill>
              </a:rPr>
              <a:t>(a) arrange for something to be done, or for someone to do something for you</a:t>
            </a:r>
          </a:p>
          <a:p>
            <a:pPr marL="514350" indent="-514350" algn="just">
              <a:spcBef>
                <a:spcPts val="1200"/>
              </a:spcBef>
              <a:buNone/>
              <a:defRPr/>
            </a:pPr>
            <a:r>
              <a:rPr lang="en-US" sz="2800" dirty="0" smtClean="0">
                <a:solidFill>
                  <a:srgbClr val="0070C0"/>
                </a:solidFill>
              </a:rPr>
              <a:t>(b) have something unfortunate happen to you by someone you don’t know </a:t>
            </a:r>
            <a:endParaRPr lang="en-US" altLang="zh-CN" sz="2800" dirty="0" smtClean="0">
              <a:solidFill>
                <a:srgbClr val="0070C0"/>
              </a:solidFill>
            </a:endParaRPr>
          </a:p>
          <a:p>
            <a:pPr>
              <a:spcBef>
                <a:spcPts val="1200"/>
              </a:spcBef>
              <a:buNone/>
              <a:defRPr/>
            </a:pPr>
            <a:r>
              <a:rPr lang="en-US" sz="2800" dirty="0" smtClean="0"/>
              <a:t>1 If you had my computer hacked into, you would be able to get my bank details.</a:t>
            </a:r>
          </a:p>
          <a:p>
            <a:pPr>
              <a:spcBef>
                <a:spcPts val="1200"/>
              </a:spcBef>
              <a:buNone/>
              <a:defRPr/>
            </a:pPr>
            <a:r>
              <a:rPr lang="en-US" sz="2800" dirty="0" smtClean="0"/>
              <a:t>2 You can arrange to have your new checkbook delivered to you personally.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3571868" y="4071942"/>
            <a:ext cx="571504"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0" name="TextBox 9"/>
          <p:cNvSpPr txBox="1"/>
          <p:nvPr/>
        </p:nvSpPr>
        <p:spPr>
          <a:xfrm>
            <a:off x="2857488" y="5072074"/>
            <a:ext cx="571504" cy="523220"/>
          </a:xfrm>
          <a:prstGeom prst="rect">
            <a:avLst/>
          </a:prstGeom>
          <a:noFill/>
        </p:spPr>
        <p:txBody>
          <a:bodyPr wrap="square" rtlCol="0">
            <a:spAutoFit/>
          </a:bodyPr>
          <a:lstStyle/>
          <a:p>
            <a:r>
              <a:rPr lang="en-US" altLang="zh-CN" sz="2800" b="1" dirty="0" smtClean="0">
                <a:solidFill>
                  <a:srgbClr val="FF0000"/>
                </a:solidFill>
              </a:rPr>
              <a:t>(a)</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514350" indent="-514350" algn="just">
              <a:lnSpc>
                <a:spcPct val="95000"/>
              </a:lnSpc>
              <a:spcBef>
                <a:spcPts val="1200"/>
              </a:spcBef>
              <a:buNone/>
              <a:defRPr/>
            </a:pPr>
            <a:r>
              <a:rPr lang="en-US" sz="2800" dirty="0" smtClean="0">
                <a:solidFill>
                  <a:srgbClr val="0070C0"/>
                </a:solidFill>
              </a:rPr>
              <a:t>(a) arrange for something to be done, or for someone to do something for you</a:t>
            </a:r>
          </a:p>
          <a:p>
            <a:pPr marL="514350" indent="-514350" algn="just">
              <a:lnSpc>
                <a:spcPct val="95000"/>
              </a:lnSpc>
              <a:spcBef>
                <a:spcPts val="1200"/>
              </a:spcBef>
              <a:buNone/>
              <a:defRPr/>
            </a:pPr>
            <a:r>
              <a:rPr lang="en-US" sz="2800" dirty="0" smtClean="0">
                <a:solidFill>
                  <a:srgbClr val="0070C0"/>
                </a:solidFill>
              </a:rPr>
              <a:t>(b) have something unfortunate happen to you by someone you don’t know </a:t>
            </a:r>
          </a:p>
          <a:p>
            <a:pPr marL="273050" indent="-273050" algn="just">
              <a:lnSpc>
                <a:spcPct val="95000"/>
              </a:lnSpc>
              <a:spcBef>
                <a:spcPts val="1200"/>
              </a:spcBef>
              <a:buNone/>
              <a:defRPr/>
            </a:pPr>
            <a:r>
              <a:rPr lang="en-US" sz="2800" dirty="0" smtClean="0"/>
              <a:t>3 If you have your pocket picked, make sure you cancel your credit cards.</a:t>
            </a:r>
          </a:p>
          <a:p>
            <a:pPr marL="273050" indent="-273050" algn="just">
              <a:lnSpc>
                <a:spcPct val="95000"/>
              </a:lnSpc>
              <a:spcBef>
                <a:spcPts val="1200"/>
              </a:spcBef>
              <a:buNone/>
              <a:defRPr/>
            </a:pPr>
            <a:r>
              <a:rPr lang="en-US" sz="2800" dirty="0" smtClean="0"/>
              <a:t>4 You can have money removed from your bank account without your knowledge.</a:t>
            </a:r>
          </a:p>
          <a:p>
            <a:pPr marL="273050" indent="-273050" algn="just">
              <a:lnSpc>
                <a:spcPct val="95000"/>
              </a:lnSpc>
              <a:spcBef>
                <a:spcPts val="1200"/>
              </a:spcBef>
              <a:buNone/>
              <a:defRPr/>
            </a:pPr>
            <a:r>
              <a:rPr lang="en-US" sz="2800" dirty="0" smtClean="0"/>
              <a:t>5 You can have your personal details searched and used to steal your identity.</a:t>
            </a:r>
          </a:p>
          <a:p>
            <a:pPr marL="273050" indent="-273050" algn="just">
              <a:lnSpc>
                <a:spcPct val="95000"/>
              </a:lnSpc>
              <a:spcBef>
                <a:spcPts val="1200"/>
              </a:spcBef>
              <a:buNone/>
              <a:defRPr/>
            </a:pPr>
            <a:r>
              <a:rPr lang="en-US" sz="2800" dirty="0" smtClean="0"/>
              <a:t>6 You can have your mail collected from a mailbox by a </a:t>
            </a:r>
            <a:r>
              <a:rPr lang="en-US" sz="2800" dirty="0" err="1" smtClean="0"/>
              <a:t>neighbour</a:t>
            </a:r>
            <a:r>
              <a:rPr lang="en-US" sz="2800" dirty="0" smtClean="0"/>
              <a:t> if you’re away for more than a day.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3286116" y="4857760"/>
            <a:ext cx="571504"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0" name="TextBox 9"/>
          <p:cNvSpPr txBox="1"/>
          <p:nvPr/>
        </p:nvSpPr>
        <p:spPr>
          <a:xfrm>
            <a:off x="7072330" y="5857892"/>
            <a:ext cx="571504" cy="523220"/>
          </a:xfrm>
          <a:prstGeom prst="rect">
            <a:avLst/>
          </a:prstGeom>
          <a:noFill/>
        </p:spPr>
        <p:txBody>
          <a:bodyPr wrap="square" rtlCol="0">
            <a:spAutoFit/>
          </a:bodyPr>
          <a:lstStyle/>
          <a:p>
            <a:r>
              <a:rPr lang="en-US" altLang="zh-CN" sz="2800" b="1" dirty="0" smtClean="0">
                <a:solidFill>
                  <a:srgbClr val="FF0000"/>
                </a:solidFill>
              </a:rPr>
              <a:t>(a)</a:t>
            </a:r>
            <a:endParaRPr lang="zh-CN" altLang="en-US" sz="2800" b="1" dirty="0">
              <a:solidFill>
                <a:srgbClr val="FF0000"/>
              </a:solidFill>
            </a:endParaRPr>
          </a:p>
        </p:txBody>
      </p:sp>
      <p:sp>
        <p:nvSpPr>
          <p:cNvPr id="11" name="TextBox 10"/>
          <p:cNvSpPr txBox="1"/>
          <p:nvPr/>
        </p:nvSpPr>
        <p:spPr>
          <a:xfrm>
            <a:off x="4143372" y="3929066"/>
            <a:ext cx="571504"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
        <p:nvSpPr>
          <p:cNvPr id="12" name="TextBox 11"/>
          <p:cNvSpPr txBox="1"/>
          <p:nvPr/>
        </p:nvSpPr>
        <p:spPr>
          <a:xfrm>
            <a:off x="2428860" y="2928934"/>
            <a:ext cx="571504"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pic>
        <p:nvPicPr>
          <p:cNvPr id="13"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73050" indent="-273050" algn="just">
              <a:spcBef>
                <a:spcPts val="1200"/>
              </a:spcBef>
              <a:buNone/>
              <a:defRPr/>
            </a:pPr>
            <a:r>
              <a:rPr lang="en-US" sz="2800" b="1" dirty="0" smtClean="0">
                <a:solidFill>
                  <a:schemeClr val="accent5">
                    <a:lumMod val="75000"/>
                  </a:schemeClr>
                </a:solidFill>
              </a:rPr>
              <a:t>Collocations</a:t>
            </a:r>
          </a:p>
          <a:p>
            <a:pPr marL="273050" indent="-273050" algn="just">
              <a:spcBef>
                <a:spcPts val="1200"/>
              </a:spcBef>
              <a:buNone/>
              <a:defRPr/>
            </a:pPr>
            <a:r>
              <a:rPr lang="en-US" sz="2800" b="1" dirty="0" smtClean="0"/>
              <a:t>4 Answer the questions about the words.</a:t>
            </a:r>
          </a:p>
          <a:p>
            <a:pPr marL="273050" indent="-273050" algn="just">
              <a:spcBef>
                <a:spcPts val="1200"/>
              </a:spcBef>
              <a:buNone/>
              <a:defRPr/>
            </a:pPr>
            <a:r>
              <a:rPr lang="en-US" sz="2800" b="1" dirty="0" smtClean="0"/>
              <a:t>regular</a:t>
            </a:r>
          </a:p>
          <a:p>
            <a:pPr marL="273050" indent="-273050" algn="just">
              <a:spcBef>
                <a:spcPts val="1200"/>
              </a:spcBef>
              <a:buNone/>
              <a:defRPr/>
            </a:pPr>
            <a:r>
              <a:rPr lang="en-US" sz="2800" dirty="0" smtClean="0"/>
              <a:t>1 … the ink can be removed with the help of a </a:t>
            </a:r>
            <a:r>
              <a:rPr lang="en-US" sz="2800" i="1" dirty="0" smtClean="0"/>
              <a:t>regular </a:t>
            </a:r>
            <a:r>
              <a:rPr lang="en-US" sz="2800" dirty="0" smtClean="0"/>
              <a:t>household </a:t>
            </a:r>
            <a:r>
              <a:rPr lang="en-US" sz="2800" i="1" dirty="0" smtClean="0"/>
              <a:t>chemical </a:t>
            </a:r>
            <a:r>
              <a:rPr lang="en-US" sz="2800" dirty="0" smtClean="0"/>
              <a:t>… Is this likely to mean (a) frequent, or (b) ordinary?</a:t>
            </a:r>
          </a:p>
          <a:p>
            <a:pPr marL="273050" indent="-273050" algn="just">
              <a:spcBef>
                <a:spcPts val="1200"/>
              </a:spcBef>
              <a:buNone/>
              <a:defRPr/>
            </a:pPr>
            <a:r>
              <a:rPr lang="en-US" sz="2800" dirty="0" smtClean="0"/>
              <a:t>2 It looked like a </a:t>
            </a:r>
            <a:r>
              <a:rPr lang="en-US" sz="2800" i="1" dirty="0" smtClean="0"/>
              <a:t>regular dollar bill</a:t>
            </a:r>
            <a:r>
              <a:rPr lang="en-US" sz="2800" dirty="0" smtClean="0"/>
              <a:t>, but actually it was a fake. Does this mean the dollar bill was (a) damaged, or (b) normal?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内容占位符 2"/>
          <p:cNvSpPr txBox="1">
            <a:spLocks/>
          </p:cNvSpPr>
          <p:nvPr/>
        </p:nvSpPr>
        <p:spPr>
          <a:xfrm>
            <a:off x="166718" y="649311"/>
            <a:ext cx="8834438" cy="6065837"/>
          </a:xfrm>
          <a:prstGeom prst="rect">
            <a:avLst/>
          </a:prstGeom>
        </p:spPr>
        <p:txBody>
          <a:bodyPr vert="horz" lIns="91440" tIns="45720" rIns="91440" bIns="45720" rtlCol="0">
            <a:noAutofit/>
          </a:bodyPr>
          <a:lstStyle/>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accent5">
                    <a:lumMod val="75000"/>
                  </a:schemeClr>
                </a:solidFill>
                <a:effectLst/>
                <a:uLnTx/>
                <a:uFillTx/>
                <a:latin typeface="+mn-lt"/>
                <a:ea typeface="+mn-ea"/>
                <a:cs typeface="+mn-cs"/>
              </a:rPr>
              <a:t>Collocations</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4 Answer the questions about the words.</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regular</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 … the ink can be removed with the help of a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regular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household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chemical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this likely to mean (a) frequent,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ordinary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2 It looked like a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regular dollar bill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but actually it was a fake. Does this mean the dollar bill was (a) damaged,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normal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dissolv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dissolv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73050" indent="-273050">
              <a:spcBef>
                <a:spcPts val="1200"/>
              </a:spcBef>
              <a:buNone/>
              <a:defRPr/>
            </a:pPr>
            <a:endParaRPr lang="en-US" sz="2800" b="1" dirty="0" smtClean="0"/>
          </a:p>
          <a:p>
            <a:pPr marL="273050" indent="-273050">
              <a:spcBef>
                <a:spcPts val="1200"/>
              </a:spcBef>
              <a:buNone/>
              <a:defRPr/>
            </a:pPr>
            <a:r>
              <a:rPr lang="en-US" sz="2800" b="1" dirty="0" smtClean="0"/>
              <a:t>bad</a:t>
            </a:r>
          </a:p>
          <a:p>
            <a:pPr marL="273050" indent="-273050" algn="just">
              <a:spcBef>
                <a:spcPts val="1200"/>
              </a:spcBef>
              <a:buNone/>
              <a:defRPr/>
            </a:pPr>
            <a:r>
              <a:rPr lang="en-US" sz="2800" dirty="0" smtClean="0"/>
              <a:t>3 More than 1.2 million </a:t>
            </a:r>
            <a:r>
              <a:rPr lang="en-US" sz="2800" i="1" dirty="0" smtClean="0"/>
              <a:t>bad checks </a:t>
            </a:r>
            <a:r>
              <a:rPr lang="en-US" sz="2800" dirty="0" smtClean="0"/>
              <a:t>are issued every day … Is a </a:t>
            </a:r>
            <a:r>
              <a:rPr lang="en-US" sz="2800" i="1" dirty="0" smtClean="0"/>
              <a:t>bad check </a:t>
            </a:r>
            <a:r>
              <a:rPr lang="en-US" sz="2800" dirty="0" smtClean="0"/>
              <a:t>one which (a) doesn’t pay the money it offers to pay, or (b) is likely to cause problems?</a:t>
            </a:r>
          </a:p>
          <a:p>
            <a:pPr marL="273050" indent="-273050" algn="just">
              <a:spcBef>
                <a:spcPts val="1200"/>
              </a:spcBef>
              <a:buNone/>
              <a:defRPr/>
            </a:pPr>
            <a:r>
              <a:rPr lang="en-US" sz="2800" dirty="0" smtClean="0"/>
              <a:t>4 … they have also got a lot of </a:t>
            </a:r>
            <a:r>
              <a:rPr lang="en-US" sz="2800" i="1" dirty="0" smtClean="0"/>
              <a:t>bad publicity</a:t>
            </a:r>
            <a:r>
              <a:rPr lang="en-US" sz="2800" dirty="0" smtClean="0"/>
              <a:t>. Is this publicity (a) of very low quality, or (b) likely to cause problems?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内容占位符 2"/>
          <p:cNvSpPr txBox="1">
            <a:spLocks/>
          </p:cNvSpPr>
          <p:nvPr/>
        </p:nvSpPr>
        <p:spPr>
          <a:xfrm>
            <a:off x="166718" y="649311"/>
            <a:ext cx="8834438" cy="6065837"/>
          </a:xfrm>
          <a:prstGeom prst="rect">
            <a:avLst/>
          </a:prstGeom>
        </p:spPr>
        <p:txBody>
          <a:bodyPr vert="horz" lIns="91440" tIns="45720" rIns="91440" bIns="45720" rtlCol="0">
            <a:noAutofit/>
          </a:bodyPr>
          <a:lstStyle/>
          <a:p>
            <a:pPr marL="273050" marR="0" lvl="0" indent="-273050" algn="l" defTabSz="914400" rtl="0" eaLnBrk="1" fontAlgn="auto" latinLnBrk="0" hangingPunct="1">
              <a:lnSpc>
                <a:spcPct val="100000"/>
              </a:lnSpc>
              <a:spcBef>
                <a:spcPts val="1200"/>
              </a:spcBef>
              <a:spcAft>
                <a:spcPts val="0"/>
              </a:spcAft>
              <a:buClrTx/>
              <a:buSzTx/>
              <a:buFont typeface="Arial" pitchFamily="34" charset="0"/>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bad</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3 More than 1.2 million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bad checks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are issued every day … Is a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bad check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one which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doesn’t pay the money it offers to pay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is likely to cause problems?</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4 … they have also got a lot of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bad publicity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this publicity (a) of very low quality,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likely to cause problems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dissolv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73050" indent="-273050">
              <a:spcBef>
                <a:spcPts val="1200"/>
              </a:spcBef>
              <a:buNone/>
              <a:defRPr/>
            </a:pPr>
            <a:endParaRPr lang="en-US" sz="2800" b="1" dirty="0" smtClean="0"/>
          </a:p>
          <a:p>
            <a:pPr marL="273050" indent="-273050">
              <a:spcBef>
                <a:spcPts val="1200"/>
              </a:spcBef>
              <a:buNone/>
              <a:defRPr/>
            </a:pPr>
            <a:r>
              <a:rPr lang="en-US" sz="2800" b="1" dirty="0" smtClean="0"/>
              <a:t>stuff</a:t>
            </a:r>
          </a:p>
          <a:p>
            <a:pPr marL="273050" indent="-273050" algn="just">
              <a:spcBef>
                <a:spcPts val="1200"/>
              </a:spcBef>
              <a:buNone/>
              <a:defRPr/>
            </a:pPr>
            <a:r>
              <a:rPr lang="en-US" sz="2800" dirty="0" smtClean="0"/>
              <a:t>5 So it’s not a problem if they’re trying to </a:t>
            </a:r>
            <a:r>
              <a:rPr lang="en-US" sz="2800" i="1" dirty="0" smtClean="0"/>
              <a:t>sell </a:t>
            </a:r>
            <a:r>
              <a:rPr lang="en-US" sz="2800" dirty="0" smtClean="0"/>
              <a:t>me </a:t>
            </a:r>
            <a:r>
              <a:rPr lang="en-US" sz="2800" i="1" dirty="0" smtClean="0"/>
              <a:t>stuff</a:t>
            </a:r>
            <a:r>
              <a:rPr lang="en-US" sz="2800" dirty="0" smtClean="0"/>
              <a:t>. Is this likely to mean (a) a variety of objects and things, or (b) a basic material used for making something?</a:t>
            </a:r>
          </a:p>
          <a:p>
            <a:pPr marL="273050" indent="-273050" algn="just">
              <a:spcBef>
                <a:spcPts val="1200"/>
              </a:spcBef>
              <a:buNone/>
              <a:defRPr/>
            </a:pPr>
            <a:r>
              <a:rPr lang="en-US" sz="2800" dirty="0" smtClean="0"/>
              <a:t>6 Banks keep all this </a:t>
            </a:r>
            <a:r>
              <a:rPr lang="en-US" sz="2800" i="1" dirty="0" smtClean="0"/>
              <a:t>personal stuff </a:t>
            </a:r>
            <a:r>
              <a:rPr lang="en-US" sz="2800" dirty="0" smtClean="0"/>
              <a:t>about you on computer. Is this likely to mean (a) your property, or (b) information about you?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sp>
        <p:nvSpPr>
          <p:cNvPr id="9" name="内容占位符 2"/>
          <p:cNvSpPr txBox="1">
            <a:spLocks/>
          </p:cNvSpPr>
          <p:nvPr/>
        </p:nvSpPr>
        <p:spPr>
          <a:xfrm>
            <a:off x="166718" y="642918"/>
            <a:ext cx="8834438" cy="6065837"/>
          </a:xfrm>
          <a:prstGeom prst="rect">
            <a:avLst/>
          </a:prstGeom>
        </p:spPr>
        <p:txBody>
          <a:bodyPr vert="horz" lIns="91440" tIns="45720" rIns="91440" bIns="45720" rtlCol="0">
            <a:noAutofit/>
          </a:bodyPr>
          <a:lstStyle/>
          <a:p>
            <a:pPr marL="273050" marR="0" lvl="0" indent="-273050" algn="l" defTabSz="914400" rtl="0" eaLnBrk="1" fontAlgn="auto" latinLnBrk="0" hangingPunct="1">
              <a:lnSpc>
                <a:spcPct val="100000"/>
              </a:lnSpc>
              <a:spcBef>
                <a:spcPts val="1200"/>
              </a:spcBef>
              <a:spcAft>
                <a:spcPts val="0"/>
              </a:spcAft>
              <a:buClrTx/>
              <a:buSzTx/>
              <a:buFont typeface="Arial" pitchFamily="34" charset="0"/>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stuff</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5 So it’s not a problem if they’re trying to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sell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me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stuff</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this likely to mean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a variety of objects and things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a basic material used for making something?</a:t>
            </a:r>
          </a:p>
          <a:p>
            <a:pPr marL="273050" marR="0" lvl="0" indent="-273050" algn="just"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6 Banks keep all this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personal stuff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about you on computer. Is this likely to mean (a) your property,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information about you</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图片 9"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dissolv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1831</Words>
  <Application>Microsoft Office PowerPoint</Application>
  <PresentationFormat>全屏显示(4:3)</PresentationFormat>
  <Paragraphs>130</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49</cp:revision>
  <dcterms:created xsi:type="dcterms:W3CDTF">2016-02-14T10:12:37Z</dcterms:created>
  <dcterms:modified xsi:type="dcterms:W3CDTF">2016-09-12T08:31:04Z</dcterms:modified>
</cp:coreProperties>
</file>