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2.xml" ContentType="application/vnd.ms-office.activeX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6.xml" ContentType="application/vnd.openxmlformats-officedocument.presentationml.notesSlide+xml"/>
  <Override PartName="/ppt/embeddings/oleObject35.bin" ContentType="application/vnd.openxmlformats-officedocument.oleObject"/>
  <Override PartName="/ppt/notesSlides/notesSlide7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8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9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0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11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notesSlides/notesSlide14.xml" ContentType="application/vnd.openxmlformats-officedocument.presentationml.notesSlide+xml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notesSlides/notesSlide15.xml" ContentType="application/vnd.openxmlformats-officedocument.presentationml.notesSlide+xml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notesSlides/notesSlide16.xml" ContentType="application/vnd.openxmlformats-officedocument.presentationml.notesSlide+xml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notesSlides/notesSlide17.xml" ContentType="application/vnd.openxmlformats-officedocument.presentationml.notesSlide+xml"/>
  <Override PartName="/ppt/embeddings/oleObject147.bin" ContentType="application/vnd.openxmlformats-officedocument.oleObject"/>
  <Override PartName="/ppt/notesSlides/notesSlide18.xml" ContentType="application/vnd.openxmlformats-officedocument.presentationml.notesSlide+xml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notesSlides/notesSlide19.xml" ContentType="application/vnd.openxmlformats-officedocument.presentationml.notesSlide+xml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notesSlides/notesSlide20.xml" ContentType="application/vnd.openxmlformats-officedocument.presentationml.notesSlide+xml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notesSlides/notesSlide21.xml" ContentType="application/vnd.openxmlformats-officedocument.presentationml.notesSlide+xml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5" r:id="rId2"/>
  </p:sldMasterIdLst>
  <p:notesMasterIdLst>
    <p:notesMasterId r:id="rId25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90" r:id="rId15"/>
    <p:sldId id="382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5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CC"/>
    <a:srgbClr val="FF0066"/>
    <a:srgbClr val="FF3399"/>
    <a:srgbClr val="0033CC"/>
    <a:srgbClr val="FF33CC"/>
    <a:srgbClr val="B4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413" autoAdjust="0"/>
    <p:restoredTop sz="94669" autoAdjust="0"/>
  </p:normalViewPr>
  <p:slideViewPr>
    <p:cSldViewPr>
      <p:cViewPr>
        <p:scale>
          <a:sx n="75" d="100"/>
          <a:sy n="75" d="100"/>
        </p:scale>
        <p:origin x="-1212" y="-13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5.wmf"/><Relationship Id="rId7" Type="http://schemas.openxmlformats.org/officeDocument/2006/relationships/image" Target="../media/image3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37.wmf"/><Relationship Id="rId5" Type="http://schemas.openxmlformats.org/officeDocument/2006/relationships/image" Target="../media/image47.emf"/><Relationship Id="rId4" Type="http://schemas.openxmlformats.org/officeDocument/2006/relationships/image" Target="../media/image46.wmf"/><Relationship Id="rId9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62.emf"/><Relationship Id="rId3" Type="http://schemas.openxmlformats.org/officeDocument/2006/relationships/image" Target="../media/image55.wmf"/><Relationship Id="rId7" Type="http://schemas.openxmlformats.org/officeDocument/2006/relationships/image" Target="../media/image38.wmf"/><Relationship Id="rId12" Type="http://schemas.openxmlformats.org/officeDocument/2006/relationships/image" Target="../media/image61.emf"/><Relationship Id="rId2" Type="http://schemas.openxmlformats.org/officeDocument/2006/relationships/image" Target="../media/image54.wmf"/><Relationship Id="rId16" Type="http://schemas.openxmlformats.org/officeDocument/2006/relationships/image" Target="../media/image45.wmf"/><Relationship Id="rId1" Type="http://schemas.openxmlformats.org/officeDocument/2006/relationships/image" Target="../media/image53.wmf"/><Relationship Id="rId6" Type="http://schemas.openxmlformats.org/officeDocument/2006/relationships/image" Target="../media/image37.wmf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46.w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image" Target="../media/image58.emf"/><Relationship Id="rId1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emf"/><Relationship Id="rId2" Type="http://schemas.openxmlformats.org/officeDocument/2006/relationships/image" Target="../media/image65.wmf"/><Relationship Id="rId16" Type="http://schemas.openxmlformats.org/officeDocument/2006/relationships/image" Target="../media/image79.emf"/><Relationship Id="rId1" Type="http://schemas.openxmlformats.org/officeDocument/2006/relationships/image" Target="../media/image64.emf"/><Relationship Id="rId6" Type="http://schemas.openxmlformats.org/officeDocument/2006/relationships/image" Target="../media/image69.wmf"/><Relationship Id="rId11" Type="http://schemas.openxmlformats.org/officeDocument/2006/relationships/image" Target="../media/image74.emf"/><Relationship Id="rId5" Type="http://schemas.openxmlformats.org/officeDocument/2006/relationships/image" Target="../media/image68.wmf"/><Relationship Id="rId15" Type="http://schemas.openxmlformats.org/officeDocument/2006/relationships/image" Target="../media/image78.e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5.wmf"/><Relationship Id="rId7" Type="http://schemas.openxmlformats.org/officeDocument/2006/relationships/image" Target="../media/image86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70.wmf"/><Relationship Id="rId5" Type="http://schemas.openxmlformats.org/officeDocument/2006/relationships/image" Target="../media/image68.wmf"/><Relationship Id="rId10" Type="http://schemas.openxmlformats.org/officeDocument/2006/relationships/image" Target="../media/image88.wmf"/><Relationship Id="rId4" Type="http://schemas.openxmlformats.org/officeDocument/2006/relationships/image" Target="../media/image85.emf"/><Relationship Id="rId9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emf"/><Relationship Id="rId18" Type="http://schemas.openxmlformats.org/officeDocument/2006/relationships/image" Target="../media/image106.e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emf"/><Relationship Id="rId2" Type="http://schemas.openxmlformats.org/officeDocument/2006/relationships/image" Target="../media/image90.emf"/><Relationship Id="rId16" Type="http://schemas.openxmlformats.org/officeDocument/2006/relationships/image" Target="../media/image104.emf"/><Relationship Id="rId20" Type="http://schemas.openxmlformats.org/officeDocument/2006/relationships/image" Target="../media/image108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e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emf"/><Relationship Id="rId9" Type="http://schemas.openxmlformats.org/officeDocument/2006/relationships/image" Target="../media/image97.wmf"/><Relationship Id="rId14" Type="http://schemas.openxmlformats.org/officeDocument/2006/relationships/image" Target="../media/image10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110.wmf"/><Relationship Id="rId16" Type="http://schemas.openxmlformats.org/officeDocument/2006/relationships/image" Target="../media/image124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2.png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4.wmf"/><Relationship Id="rId11" Type="http://schemas.openxmlformats.org/officeDocument/2006/relationships/image" Target="../media/image25.emf"/><Relationship Id="rId5" Type="http://schemas.openxmlformats.org/officeDocument/2006/relationships/image" Target="../media/image24.wmf"/><Relationship Id="rId10" Type="http://schemas.openxmlformats.org/officeDocument/2006/relationships/image" Target="../media/image18.wmf"/><Relationship Id="rId4" Type="http://schemas.openxmlformats.org/officeDocument/2006/relationships/image" Target="../media/image23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11" Type="http://schemas.openxmlformats.org/officeDocument/2006/relationships/image" Target="../media/image42.e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D725B0-3FD4-4EB3-9C69-2E03F4899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4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276B1-253F-4D78-8CE2-D7A312AC83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AA4A3-EC16-4616-A3CD-DFDDDA98154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06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3B6AA500-CEE4-429D-BE83-3AC95038BD9B}" type="slidenum">
              <a:rPr kumimoji="0" lang="en-US" altLang="zh-CN" sz="1200">
                <a:solidFill>
                  <a:srgbClr val="1C1C1C"/>
                </a:solidFill>
              </a:rPr>
              <a:pPr algn="r"/>
              <a:t>10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39541-9442-4B83-93D5-11C1408AEB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8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3A77B3BC-7EE9-40F3-A5A7-F5D19F994C77}" type="slidenum">
              <a:rPr kumimoji="0" lang="en-US" altLang="zh-CN" sz="1200">
                <a:solidFill>
                  <a:srgbClr val="1C1C1C"/>
                </a:solidFill>
              </a:rPr>
              <a:pPr algn="r"/>
              <a:t>11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08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33AED-2CA4-481C-802B-091A3EE9756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06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64A96065-9C06-4D64-A2E9-F05AA5700839}" type="slidenum">
              <a:rPr kumimoji="0" lang="en-US" altLang="zh-CN" sz="1200">
                <a:solidFill>
                  <a:srgbClr val="1C1C1C"/>
                </a:solidFill>
              </a:rPr>
              <a:pPr algn="r"/>
              <a:t>12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BB32E-4A99-45C1-913D-D63C3E27D01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51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66932E7C-E0E5-4465-A2AE-8B6D593DF0CA}" type="slidenum">
              <a:rPr kumimoji="0" lang="en-US" altLang="zh-CN" sz="1200">
                <a:solidFill>
                  <a:srgbClr val="1C1C1C"/>
                </a:solidFill>
              </a:rPr>
              <a:pPr algn="r"/>
              <a:t>13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A5682-8C54-43D0-AC92-85A54941FB4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F0FBB-05D5-4A87-BC82-F90E08CDFFD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BBB06-80EC-42C9-B5FB-8ECC3430F80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C3F84-4C2B-4E3F-8210-7A169642695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68BBA-2B32-4CED-9687-1DAE0385F2B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EEB6-E43F-40A8-A8BA-9AD0851AED0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D8841-2CC1-4C48-AA60-9F4BD9309A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0B8FEE4-1CBB-464E-9D5B-BF4BDE6C9B7C}" type="slidenum">
              <a:rPr kumimoji="0" lang="en-US" altLang="zh-CN" sz="1200">
                <a:solidFill>
                  <a:srgbClr val="1C1C1C"/>
                </a:solidFill>
              </a:rPr>
              <a:pPr algn="r"/>
              <a:t>2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49B86-3399-47D8-8BD5-E827D5426CE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07084-7D11-4F4D-861D-7185C3B320D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509D2-A9B9-4A49-A649-697688EE7D7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30603-8E63-4939-AEF7-5DA6F86D19B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A7C-13F0-4E29-B86A-100F8D4E4CC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87813-D85B-4F9A-B36E-5F64837275D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F9999-5FEE-4985-B463-DB9BF6BD177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98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24F934B-EE49-4688-B657-9A62C0E732E8}" type="slidenum">
              <a:rPr kumimoji="0" lang="en-US" altLang="zh-CN" sz="1200">
                <a:solidFill>
                  <a:srgbClr val="1C1C1C"/>
                </a:solidFill>
              </a:rPr>
              <a:pPr algn="r"/>
              <a:t>6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10683-8CAD-4B24-8F87-BB3ADAFFB0D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E298F-0E1C-4CD0-B319-3B6D114F93B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02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7BDC2BE-2EB3-43CF-805A-86A7E70F335C}" type="slidenum">
              <a:rPr kumimoji="0" lang="en-US" altLang="zh-CN" sz="1200">
                <a:solidFill>
                  <a:srgbClr val="1C1C1C"/>
                </a:solidFill>
              </a:rPr>
              <a:pPr algn="r"/>
              <a:t>8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A63EF-A5E5-4140-8341-E11BC1ACD9F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6FADB48-DFD4-4B8A-ACAD-EF92E0469D1E}" type="slidenum">
              <a:rPr kumimoji="0" lang="en-US" altLang="zh-CN" sz="1200">
                <a:solidFill>
                  <a:srgbClr val="1C1C1C"/>
                </a:solidFill>
              </a:rPr>
              <a:pPr algn="r"/>
              <a:t>9</a:t>
            </a:fld>
            <a:endParaRPr kumimoji="0" lang="en-US" altLang="zh-CN" sz="1200">
              <a:solidFill>
                <a:srgbClr val="1C1C1C"/>
              </a:solidFill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0FB4B954-1423-4FC8-93CA-C0FCBC2A87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7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6350" y="615950"/>
            <a:ext cx="9118600" cy="6223000"/>
            <a:chOff x="4" y="388"/>
            <a:chExt cx="5744" cy="3920"/>
          </a:xfrm>
        </p:grpSpPr>
        <p:grpSp>
          <p:nvGrpSpPr>
            <p:cNvPr id="194563" name="Group 3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4564" name="Oval 4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5" name="Oval 5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6" name="Group 6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4567" name="Oval 7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68" name="Oval 8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69" name="Group 9"/>
            <p:cNvGrpSpPr>
              <a:grpSpLocks/>
            </p:cNvGrpSpPr>
            <p:nvPr/>
          </p:nvGrpSpPr>
          <p:grpSpPr bwMode="auto">
            <a:xfrm>
              <a:off x="3875" y="3612"/>
              <a:ext cx="280" cy="280"/>
              <a:chOff x="3875" y="3612"/>
              <a:chExt cx="280" cy="280"/>
            </a:xfrm>
          </p:grpSpPr>
          <p:sp>
            <p:nvSpPr>
              <p:cNvPr id="194570" name="Oval 10"/>
              <p:cNvSpPr>
                <a:spLocks noChangeArrowheads="1"/>
              </p:cNvSpPr>
              <p:nvPr/>
            </p:nvSpPr>
            <p:spPr bwMode="grayWhite">
              <a:xfrm>
                <a:off x="3875" y="3612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1" name="Oval 11"/>
              <p:cNvSpPr>
                <a:spLocks noChangeArrowheads="1"/>
              </p:cNvSpPr>
              <p:nvPr/>
            </p:nvSpPr>
            <p:spPr bwMode="grayWhite">
              <a:xfrm>
                <a:off x="3939" y="3676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2" name="Group 12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4573" name="Oval 13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4" name="Oval 14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5" name="Group 15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4576" name="Oval 16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77" name="Oval 17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78" name="Group 18"/>
            <p:cNvGrpSpPr>
              <a:grpSpLocks/>
            </p:cNvGrpSpPr>
            <p:nvPr/>
          </p:nvGrpSpPr>
          <p:grpSpPr bwMode="auto">
            <a:xfrm>
              <a:off x="3460" y="388"/>
              <a:ext cx="424" cy="424"/>
              <a:chOff x="3460" y="388"/>
              <a:chExt cx="424" cy="424"/>
            </a:xfrm>
          </p:grpSpPr>
          <p:sp>
            <p:nvSpPr>
              <p:cNvPr id="194579" name="Oval 19"/>
              <p:cNvSpPr>
                <a:spLocks noChangeArrowheads="1"/>
              </p:cNvSpPr>
              <p:nvPr/>
            </p:nvSpPr>
            <p:spPr bwMode="grayWhite">
              <a:xfrm>
                <a:off x="3460" y="388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0" name="Oval 20"/>
              <p:cNvSpPr>
                <a:spLocks noChangeArrowheads="1"/>
              </p:cNvSpPr>
              <p:nvPr/>
            </p:nvSpPr>
            <p:spPr bwMode="grayWhite">
              <a:xfrm>
                <a:off x="3556" y="484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1" name="Group 21"/>
            <p:cNvGrpSpPr>
              <a:grpSpLocks/>
            </p:cNvGrpSpPr>
            <p:nvPr/>
          </p:nvGrpSpPr>
          <p:grpSpPr bwMode="auto">
            <a:xfrm>
              <a:off x="3220" y="580"/>
              <a:ext cx="232" cy="232"/>
              <a:chOff x="3220" y="580"/>
              <a:chExt cx="232" cy="232"/>
            </a:xfrm>
          </p:grpSpPr>
          <p:sp>
            <p:nvSpPr>
              <p:cNvPr id="194582" name="Oval 22"/>
              <p:cNvSpPr>
                <a:spLocks noChangeArrowheads="1"/>
              </p:cNvSpPr>
              <p:nvPr/>
            </p:nvSpPr>
            <p:spPr bwMode="grayWhite">
              <a:xfrm>
                <a:off x="3220" y="58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3" name="Oval 23"/>
              <p:cNvSpPr>
                <a:spLocks noChangeArrowheads="1"/>
              </p:cNvSpPr>
              <p:nvPr/>
            </p:nvSpPr>
            <p:spPr bwMode="grayWhite">
              <a:xfrm>
                <a:off x="3273" y="63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4" name="Group 24"/>
            <p:cNvGrpSpPr>
              <a:grpSpLocks/>
            </p:cNvGrpSpPr>
            <p:nvPr/>
          </p:nvGrpSpPr>
          <p:grpSpPr bwMode="auto">
            <a:xfrm>
              <a:off x="3892" y="388"/>
              <a:ext cx="232" cy="232"/>
              <a:chOff x="3892" y="388"/>
              <a:chExt cx="232" cy="232"/>
            </a:xfrm>
          </p:grpSpPr>
          <p:sp>
            <p:nvSpPr>
              <p:cNvPr id="194585" name="Oval 25"/>
              <p:cNvSpPr>
                <a:spLocks noChangeArrowheads="1"/>
              </p:cNvSpPr>
              <p:nvPr/>
            </p:nvSpPr>
            <p:spPr bwMode="grayWhite">
              <a:xfrm>
                <a:off x="3892" y="3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6" name="Oval 26"/>
              <p:cNvSpPr>
                <a:spLocks noChangeArrowheads="1"/>
              </p:cNvSpPr>
              <p:nvPr/>
            </p:nvSpPr>
            <p:spPr bwMode="grayWhite">
              <a:xfrm>
                <a:off x="3945" y="4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87" name="Group 27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4588" name="Oval 28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89" name="Oval 29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0" name="Group 30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4591" name="Oval 31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2" name="Oval 32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3" name="Group 33"/>
            <p:cNvGrpSpPr>
              <a:grpSpLocks/>
            </p:cNvGrpSpPr>
            <p:nvPr/>
          </p:nvGrpSpPr>
          <p:grpSpPr bwMode="auto">
            <a:xfrm>
              <a:off x="772" y="772"/>
              <a:ext cx="328" cy="328"/>
              <a:chOff x="772" y="772"/>
              <a:chExt cx="328" cy="328"/>
            </a:xfrm>
          </p:grpSpPr>
          <p:sp>
            <p:nvSpPr>
              <p:cNvPr id="194594" name="Oval 34"/>
              <p:cNvSpPr>
                <a:spLocks noChangeArrowheads="1"/>
              </p:cNvSpPr>
              <p:nvPr/>
            </p:nvSpPr>
            <p:spPr bwMode="grayWhite">
              <a:xfrm>
                <a:off x="772" y="772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5" name="Oval 35"/>
              <p:cNvSpPr>
                <a:spLocks noChangeArrowheads="1"/>
              </p:cNvSpPr>
              <p:nvPr/>
            </p:nvSpPr>
            <p:spPr bwMode="grayWhite">
              <a:xfrm>
                <a:off x="846" y="8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596" name="Group 36"/>
            <p:cNvGrpSpPr>
              <a:grpSpLocks/>
            </p:cNvGrpSpPr>
            <p:nvPr/>
          </p:nvGrpSpPr>
          <p:grpSpPr bwMode="auto">
            <a:xfrm>
              <a:off x="1108" y="868"/>
              <a:ext cx="232" cy="232"/>
              <a:chOff x="1108" y="868"/>
              <a:chExt cx="232" cy="232"/>
            </a:xfrm>
          </p:grpSpPr>
          <p:sp>
            <p:nvSpPr>
              <p:cNvPr id="194597" name="Oval 37"/>
              <p:cNvSpPr>
                <a:spLocks noChangeArrowheads="1"/>
              </p:cNvSpPr>
              <p:nvPr/>
            </p:nvSpPr>
            <p:spPr bwMode="grayWhite">
              <a:xfrm>
                <a:off x="1108" y="86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8" name="Oval 38"/>
              <p:cNvSpPr>
                <a:spLocks noChangeArrowheads="1"/>
              </p:cNvSpPr>
              <p:nvPr/>
            </p:nvSpPr>
            <p:spPr bwMode="grayWhite">
              <a:xfrm>
                <a:off x="1161" y="92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45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6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01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2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03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360EA6-3D33-4420-A2E8-EA12C693B2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A55C7-FBF8-481A-B188-795920A79D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47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C9C3D-1F90-4574-8D36-559387D6A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1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D1757-39D6-401F-8343-53A9A39BC4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24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3A725-3FB2-443A-AB76-A2ACC7166E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52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0E0B8-2CD6-41B2-B8C0-EE990674A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100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96DF5-EF6E-4638-B17D-87F209DA87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77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2EFF3-E79A-4A28-B3B6-2764242E26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54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17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FE031-70D5-4785-93F7-8831B1D5EC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171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EF64-3F30-4E33-90C9-87F8FAD31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568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57D9D-F607-4952-ADFE-3196E2882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03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56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35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2283" r:id="rId14" imgW="1142857" imgH="380852"/>
        </mc:Choice>
        <mc:Fallback>
          <p:control r:id="rId14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fld id="{7D8A1F51-E0CE-42F1-AFAF-97879EF4081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93543" name="Group 7"/>
          <p:cNvGrpSpPr>
            <a:grpSpLocks/>
          </p:cNvGrpSpPr>
          <p:nvPr/>
        </p:nvGrpSpPr>
        <p:grpSpPr bwMode="auto">
          <a:xfrm>
            <a:off x="6350" y="6350"/>
            <a:ext cx="9118600" cy="6832600"/>
            <a:chOff x="4" y="4"/>
            <a:chExt cx="5744" cy="4304"/>
          </a:xfrm>
        </p:grpSpPr>
        <p:grpSp>
          <p:nvGrpSpPr>
            <p:cNvPr id="193544" name="Group 8"/>
            <p:cNvGrpSpPr>
              <a:grpSpLocks/>
            </p:cNvGrpSpPr>
            <p:nvPr/>
          </p:nvGrpSpPr>
          <p:grpSpPr bwMode="auto">
            <a:xfrm>
              <a:off x="4" y="3364"/>
              <a:ext cx="424" cy="424"/>
              <a:chOff x="4" y="3364"/>
              <a:chExt cx="424" cy="424"/>
            </a:xfrm>
          </p:grpSpPr>
          <p:sp>
            <p:nvSpPr>
              <p:cNvPr id="193545" name="Oval 9"/>
              <p:cNvSpPr>
                <a:spLocks noChangeArrowheads="1"/>
              </p:cNvSpPr>
              <p:nvPr/>
            </p:nvSpPr>
            <p:spPr bwMode="grayWhite">
              <a:xfrm>
                <a:off x="4" y="336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6" name="Oval 10"/>
              <p:cNvSpPr>
                <a:spLocks noChangeArrowheads="1"/>
              </p:cNvSpPr>
              <p:nvPr/>
            </p:nvSpPr>
            <p:spPr bwMode="grayWhite">
              <a:xfrm>
                <a:off x="100" y="346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47" name="Group 11"/>
            <p:cNvGrpSpPr>
              <a:grpSpLocks/>
            </p:cNvGrpSpPr>
            <p:nvPr/>
          </p:nvGrpSpPr>
          <p:grpSpPr bwMode="auto">
            <a:xfrm>
              <a:off x="340" y="3700"/>
              <a:ext cx="184" cy="184"/>
              <a:chOff x="340" y="3700"/>
              <a:chExt cx="184" cy="184"/>
            </a:xfrm>
          </p:grpSpPr>
          <p:sp>
            <p:nvSpPr>
              <p:cNvPr id="193548" name="Oval 12"/>
              <p:cNvSpPr>
                <a:spLocks noChangeArrowheads="1"/>
              </p:cNvSpPr>
              <p:nvPr/>
            </p:nvSpPr>
            <p:spPr bwMode="grayWhite">
              <a:xfrm>
                <a:off x="340" y="3700"/>
                <a:ext cx="184" cy="1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9" name="Oval 13"/>
              <p:cNvSpPr>
                <a:spLocks noChangeArrowheads="1"/>
              </p:cNvSpPr>
              <p:nvPr/>
            </p:nvSpPr>
            <p:spPr bwMode="grayWhite">
              <a:xfrm>
                <a:off x="382" y="3742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0" name="Group 14"/>
            <p:cNvGrpSpPr>
              <a:grpSpLocks/>
            </p:cNvGrpSpPr>
            <p:nvPr/>
          </p:nvGrpSpPr>
          <p:grpSpPr bwMode="auto">
            <a:xfrm>
              <a:off x="83" y="3804"/>
              <a:ext cx="280" cy="280"/>
              <a:chOff x="83" y="3804"/>
              <a:chExt cx="280" cy="280"/>
            </a:xfrm>
          </p:grpSpPr>
          <p:sp>
            <p:nvSpPr>
              <p:cNvPr id="193551" name="Oval 15"/>
              <p:cNvSpPr>
                <a:spLocks noChangeArrowheads="1"/>
              </p:cNvSpPr>
              <p:nvPr/>
            </p:nvSpPr>
            <p:spPr bwMode="grayWhite">
              <a:xfrm>
                <a:off x="83" y="3804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2" name="Oval 16"/>
              <p:cNvSpPr>
                <a:spLocks noChangeArrowheads="1"/>
              </p:cNvSpPr>
              <p:nvPr/>
            </p:nvSpPr>
            <p:spPr bwMode="grayWhite">
              <a:xfrm>
                <a:off x="147" y="3868"/>
                <a:ext cx="39" cy="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3" name="Group 17"/>
            <p:cNvGrpSpPr>
              <a:grpSpLocks/>
            </p:cNvGrpSpPr>
            <p:nvPr/>
          </p:nvGrpSpPr>
          <p:grpSpPr bwMode="auto">
            <a:xfrm>
              <a:off x="1560" y="4076"/>
              <a:ext cx="232" cy="232"/>
              <a:chOff x="1560" y="4076"/>
              <a:chExt cx="232" cy="232"/>
            </a:xfrm>
          </p:grpSpPr>
          <p:sp>
            <p:nvSpPr>
              <p:cNvPr id="193554" name="Oval 18"/>
              <p:cNvSpPr>
                <a:spLocks noChangeArrowheads="1"/>
              </p:cNvSpPr>
              <p:nvPr/>
            </p:nvSpPr>
            <p:spPr bwMode="grayWhite">
              <a:xfrm>
                <a:off x="1560" y="407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5" name="Oval 19"/>
              <p:cNvSpPr>
                <a:spLocks noChangeArrowheads="1"/>
              </p:cNvSpPr>
              <p:nvPr/>
            </p:nvSpPr>
            <p:spPr bwMode="grayWhite">
              <a:xfrm>
                <a:off x="1613" y="412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6" name="Group 20"/>
            <p:cNvGrpSpPr>
              <a:grpSpLocks/>
            </p:cNvGrpSpPr>
            <p:nvPr/>
          </p:nvGrpSpPr>
          <p:grpSpPr bwMode="auto">
            <a:xfrm>
              <a:off x="4" y="2788"/>
              <a:ext cx="232" cy="232"/>
              <a:chOff x="4" y="2788"/>
              <a:chExt cx="232" cy="232"/>
            </a:xfrm>
          </p:grpSpPr>
          <p:sp>
            <p:nvSpPr>
              <p:cNvPr id="193557" name="Oval 21"/>
              <p:cNvSpPr>
                <a:spLocks noChangeArrowheads="1"/>
              </p:cNvSpPr>
              <p:nvPr/>
            </p:nvSpPr>
            <p:spPr bwMode="grayWhite">
              <a:xfrm>
                <a:off x="4" y="278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8" name="Oval 22"/>
              <p:cNvSpPr>
                <a:spLocks noChangeArrowheads="1"/>
              </p:cNvSpPr>
              <p:nvPr/>
            </p:nvSpPr>
            <p:spPr bwMode="grayWhite">
              <a:xfrm>
                <a:off x="57" y="28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59" name="Group 23"/>
            <p:cNvGrpSpPr>
              <a:grpSpLocks/>
            </p:cNvGrpSpPr>
            <p:nvPr/>
          </p:nvGrpSpPr>
          <p:grpSpPr bwMode="auto">
            <a:xfrm>
              <a:off x="4132" y="3844"/>
              <a:ext cx="424" cy="424"/>
              <a:chOff x="4132" y="3844"/>
              <a:chExt cx="424" cy="424"/>
            </a:xfrm>
          </p:grpSpPr>
          <p:sp>
            <p:nvSpPr>
              <p:cNvPr id="193560" name="Oval 24"/>
              <p:cNvSpPr>
                <a:spLocks noChangeArrowheads="1"/>
              </p:cNvSpPr>
              <p:nvPr/>
            </p:nvSpPr>
            <p:spPr bwMode="grayWhite">
              <a:xfrm>
                <a:off x="4132" y="3844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1" name="Oval 25"/>
              <p:cNvSpPr>
                <a:spLocks noChangeArrowheads="1"/>
              </p:cNvSpPr>
              <p:nvPr/>
            </p:nvSpPr>
            <p:spPr bwMode="grayWhite">
              <a:xfrm>
                <a:off x="4228" y="3940"/>
                <a:ext cx="63" cy="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2" name="Group 26"/>
            <p:cNvGrpSpPr>
              <a:grpSpLocks/>
            </p:cNvGrpSpPr>
            <p:nvPr/>
          </p:nvGrpSpPr>
          <p:grpSpPr bwMode="auto">
            <a:xfrm>
              <a:off x="3892" y="4036"/>
              <a:ext cx="232" cy="232"/>
              <a:chOff x="3892" y="4036"/>
              <a:chExt cx="232" cy="232"/>
            </a:xfrm>
          </p:grpSpPr>
          <p:sp>
            <p:nvSpPr>
              <p:cNvPr id="193563" name="Oval 27"/>
              <p:cNvSpPr>
                <a:spLocks noChangeArrowheads="1"/>
              </p:cNvSpPr>
              <p:nvPr/>
            </p:nvSpPr>
            <p:spPr bwMode="grayWhite">
              <a:xfrm>
                <a:off x="3892" y="403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4" name="Oval 28"/>
              <p:cNvSpPr>
                <a:spLocks noChangeArrowheads="1"/>
              </p:cNvSpPr>
              <p:nvPr/>
            </p:nvSpPr>
            <p:spPr bwMode="grayWhite">
              <a:xfrm>
                <a:off x="3945" y="408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5" name="Group 29"/>
            <p:cNvGrpSpPr>
              <a:grpSpLocks/>
            </p:cNvGrpSpPr>
            <p:nvPr/>
          </p:nvGrpSpPr>
          <p:grpSpPr bwMode="auto">
            <a:xfrm>
              <a:off x="4564" y="3844"/>
              <a:ext cx="232" cy="232"/>
              <a:chOff x="4564" y="3844"/>
              <a:chExt cx="232" cy="232"/>
            </a:xfrm>
          </p:grpSpPr>
          <p:sp>
            <p:nvSpPr>
              <p:cNvPr id="193566" name="Oval 30"/>
              <p:cNvSpPr>
                <a:spLocks noChangeArrowheads="1"/>
              </p:cNvSpPr>
              <p:nvPr/>
            </p:nvSpPr>
            <p:spPr bwMode="grayWhite">
              <a:xfrm>
                <a:off x="4564" y="3844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7" name="Oval 31"/>
              <p:cNvSpPr>
                <a:spLocks noChangeArrowheads="1"/>
              </p:cNvSpPr>
              <p:nvPr/>
            </p:nvSpPr>
            <p:spPr bwMode="grayWhite">
              <a:xfrm>
                <a:off x="4617" y="389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68" name="Group 32"/>
            <p:cNvGrpSpPr>
              <a:grpSpLocks/>
            </p:cNvGrpSpPr>
            <p:nvPr/>
          </p:nvGrpSpPr>
          <p:grpSpPr bwMode="auto">
            <a:xfrm>
              <a:off x="5420" y="1139"/>
              <a:ext cx="328" cy="328"/>
              <a:chOff x="5420" y="1139"/>
              <a:chExt cx="328" cy="328"/>
            </a:xfrm>
          </p:grpSpPr>
          <p:sp>
            <p:nvSpPr>
              <p:cNvPr id="193569" name="Oval 33"/>
              <p:cNvSpPr>
                <a:spLocks noChangeArrowheads="1"/>
              </p:cNvSpPr>
              <p:nvPr/>
            </p:nvSpPr>
            <p:spPr bwMode="grayWhite">
              <a:xfrm>
                <a:off x="5420" y="1139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0" name="Oval 34"/>
              <p:cNvSpPr>
                <a:spLocks noChangeArrowheads="1"/>
              </p:cNvSpPr>
              <p:nvPr/>
            </p:nvSpPr>
            <p:spPr bwMode="grayWhite">
              <a:xfrm>
                <a:off x="5495" y="121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1" name="Group 35"/>
            <p:cNvGrpSpPr>
              <a:grpSpLocks/>
            </p:cNvGrpSpPr>
            <p:nvPr/>
          </p:nvGrpSpPr>
          <p:grpSpPr bwMode="auto">
            <a:xfrm>
              <a:off x="5476" y="1588"/>
              <a:ext cx="136" cy="136"/>
              <a:chOff x="5476" y="1588"/>
              <a:chExt cx="136" cy="136"/>
            </a:xfrm>
          </p:grpSpPr>
          <p:sp>
            <p:nvSpPr>
              <p:cNvPr id="193572" name="Oval 36"/>
              <p:cNvSpPr>
                <a:spLocks noChangeArrowheads="1"/>
              </p:cNvSpPr>
              <p:nvPr/>
            </p:nvSpPr>
            <p:spPr bwMode="grayWhite">
              <a:xfrm>
                <a:off x="5476" y="158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3" name="Oval 37"/>
              <p:cNvSpPr>
                <a:spLocks noChangeArrowheads="1"/>
              </p:cNvSpPr>
              <p:nvPr/>
            </p:nvSpPr>
            <p:spPr bwMode="grayWhite">
              <a:xfrm>
                <a:off x="5508" y="1620"/>
                <a:ext cx="16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4" name="Group 38"/>
            <p:cNvGrpSpPr>
              <a:grpSpLocks/>
            </p:cNvGrpSpPr>
            <p:nvPr/>
          </p:nvGrpSpPr>
          <p:grpSpPr bwMode="auto">
            <a:xfrm>
              <a:off x="868" y="4"/>
              <a:ext cx="328" cy="328"/>
              <a:chOff x="868" y="4"/>
              <a:chExt cx="328" cy="328"/>
            </a:xfrm>
          </p:grpSpPr>
          <p:sp>
            <p:nvSpPr>
              <p:cNvPr id="193575" name="Oval 39"/>
              <p:cNvSpPr>
                <a:spLocks noChangeArrowheads="1"/>
              </p:cNvSpPr>
              <p:nvPr/>
            </p:nvSpPr>
            <p:spPr bwMode="grayWhite">
              <a:xfrm>
                <a:off x="868" y="4"/>
                <a:ext cx="328" cy="3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6" name="Oval 40"/>
              <p:cNvSpPr>
                <a:spLocks noChangeArrowheads="1"/>
              </p:cNvSpPr>
              <p:nvPr/>
            </p:nvSpPr>
            <p:spPr bwMode="grayWhite">
              <a:xfrm>
                <a:off x="942" y="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577" name="Group 41"/>
            <p:cNvGrpSpPr>
              <a:grpSpLocks/>
            </p:cNvGrpSpPr>
            <p:nvPr/>
          </p:nvGrpSpPr>
          <p:grpSpPr bwMode="auto">
            <a:xfrm>
              <a:off x="1204" y="100"/>
              <a:ext cx="232" cy="232"/>
              <a:chOff x="1204" y="100"/>
              <a:chExt cx="232" cy="232"/>
            </a:xfrm>
          </p:grpSpPr>
          <p:sp>
            <p:nvSpPr>
              <p:cNvPr id="193578" name="Oval 42"/>
              <p:cNvSpPr>
                <a:spLocks noChangeArrowheads="1"/>
              </p:cNvSpPr>
              <p:nvPr/>
            </p:nvSpPr>
            <p:spPr bwMode="grayWhite">
              <a:xfrm>
                <a:off x="1204" y="100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9" name="Oval 43"/>
              <p:cNvSpPr>
                <a:spLocks noChangeArrowheads="1"/>
              </p:cNvSpPr>
              <p:nvPr/>
            </p:nvSpPr>
            <p:spPr bwMode="grayWhite">
              <a:xfrm>
                <a:off x="1257" y="15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controls>
      <mc:AlternateContent xmlns:mc="http://schemas.openxmlformats.org/markup-compatibility/2006">
        <mc:Choice xmlns:v="urn:schemas-microsoft-com:vml" Requires="v">
          <p:control spid="193581" r:id="rId14" imgW="1142857" imgH="380852"/>
        </mc:Choice>
        <mc:Fallback>
          <p:control r:id="rId14" imgW="1142857" imgH="3808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8.e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38.wmf"/><Relationship Id="rId25" Type="http://schemas.openxmlformats.org/officeDocument/2006/relationships/image" Target="../media/image60.emf"/><Relationship Id="rId33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62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5" Type="http://schemas.openxmlformats.org/officeDocument/2006/relationships/image" Target="../media/image53.wmf"/><Relationship Id="rId15" Type="http://schemas.openxmlformats.org/officeDocument/2006/relationships/image" Target="../media/image37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72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39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61.e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9" Type="http://schemas.openxmlformats.org/officeDocument/2006/relationships/image" Target="../media/image81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2.emf"/><Relationship Id="rId34" Type="http://schemas.openxmlformats.org/officeDocument/2006/relationships/oleObject" Target="../embeddings/oleObject91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0.wmf"/><Relationship Id="rId25" Type="http://schemas.openxmlformats.org/officeDocument/2006/relationships/image" Target="../media/image74.emf"/><Relationship Id="rId33" Type="http://schemas.openxmlformats.org/officeDocument/2006/relationships/image" Target="../media/image78.emf"/><Relationship Id="rId38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76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67.e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80.emf"/><Relationship Id="rId40" Type="http://schemas.openxmlformats.org/officeDocument/2006/relationships/image" Target="../media/image82.png"/><Relationship Id="rId5" Type="http://schemas.openxmlformats.org/officeDocument/2006/relationships/image" Target="../media/image64.e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1.emf"/><Relationship Id="rId31" Type="http://schemas.openxmlformats.org/officeDocument/2006/relationships/image" Target="../media/image77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81.wmf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5.emf"/><Relationship Id="rId5" Type="http://schemas.openxmlformats.org/officeDocument/2006/relationships/image" Target="../media/image83.emf"/><Relationship Id="rId15" Type="http://schemas.openxmlformats.org/officeDocument/2006/relationships/image" Target="../media/image70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06.emf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19.bin"/><Relationship Id="rId42" Type="http://schemas.openxmlformats.org/officeDocument/2006/relationships/oleObject" Target="../embeddings/oleObject123.bin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5.wmf"/><Relationship Id="rId25" Type="http://schemas.openxmlformats.org/officeDocument/2006/relationships/image" Target="../media/image99.wmf"/><Relationship Id="rId33" Type="http://schemas.openxmlformats.org/officeDocument/2006/relationships/image" Target="../media/image103.emf"/><Relationship Id="rId38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01.emf"/><Relationship Id="rId41" Type="http://schemas.openxmlformats.org/officeDocument/2006/relationships/image" Target="../media/image107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2.emf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05.emf"/><Relationship Id="rId40" Type="http://schemas.openxmlformats.org/officeDocument/2006/relationships/oleObject" Target="../embeddings/oleObject122.bin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23" Type="http://schemas.openxmlformats.org/officeDocument/2006/relationships/image" Target="../media/image98.w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96.wmf"/><Relationship Id="rId31" Type="http://schemas.openxmlformats.org/officeDocument/2006/relationships/image" Target="../media/image102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00.w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04.emf"/><Relationship Id="rId43" Type="http://schemas.openxmlformats.org/officeDocument/2006/relationships/image" Target="../media/image10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5.bin"/><Relationship Id="rId39" Type="http://schemas.openxmlformats.org/officeDocument/2006/relationships/image" Target="../media/image126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17.wmf"/><Relationship Id="rId34" Type="http://schemas.openxmlformats.org/officeDocument/2006/relationships/oleObject" Target="../embeddings/oleObject139.bin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33" Type="http://schemas.openxmlformats.org/officeDocument/2006/relationships/image" Target="../media/image123.wmf"/><Relationship Id="rId38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12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12.png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37" Type="http://schemas.openxmlformats.org/officeDocument/2006/relationships/image" Target="../media/image125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136.bin"/><Relationship Id="rId36" Type="http://schemas.openxmlformats.org/officeDocument/2006/relationships/oleObject" Target="../embeddings/oleObject140.bin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16.wmf"/><Relationship Id="rId31" Type="http://schemas.openxmlformats.org/officeDocument/2006/relationships/image" Target="../media/image122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20.wmf"/><Relationship Id="rId30" Type="http://schemas.openxmlformats.org/officeDocument/2006/relationships/oleObject" Target="../embeddings/oleObject137.bin"/><Relationship Id="rId35" Type="http://schemas.openxmlformats.org/officeDocument/2006/relationships/image" Target="../media/image1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3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32.emf"/><Relationship Id="rId4" Type="http://schemas.openxmlformats.org/officeDocument/2006/relationships/oleObject" Target="../embeddings/oleObject1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3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41.e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5.wmf"/><Relationship Id="rId25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0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0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8.wmf"/><Relationship Id="rId25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8.e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2.e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90500" y="260350"/>
            <a:ext cx="8915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黑体" pitchFamily="49" charset="-122"/>
              </a:rPr>
              <a:t>三、静电场的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</a:rPr>
              <a:t>高斯定理</a:t>
            </a:r>
            <a:r>
              <a:rPr kumimoji="1" lang="en-US" altLang="zh-CN">
                <a:solidFill>
                  <a:srgbClr val="CC0000"/>
                </a:solidFill>
              </a:rPr>
              <a:t>Gauss theorem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 1.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表述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在真空中的静电场内，通过任一闭合面的电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通量等于这闭合面所包围的电量的代数和除以</a:t>
            </a:r>
            <a:r>
              <a:rPr kumimoji="1" lang="zh-CN" altLang="en-US" i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kumimoji="1" lang="en-US" altLang="zh-CN" baseline="-2500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87093" name="Object 21"/>
          <p:cNvGraphicFramePr>
            <a:graphicFrameLocks noChangeAspect="1"/>
          </p:cNvGraphicFramePr>
          <p:nvPr/>
        </p:nvGraphicFramePr>
        <p:xfrm>
          <a:off x="2555875" y="3213100"/>
          <a:ext cx="39608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20" name="Equation" r:id="rId4" imgW="1028520" imgH="571320" progId="Equation.3">
                  <p:embed/>
                </p:oleObj>
              </mc:Choice>
              <mc:Fallback>
                <p:oleObj name="Equation" r:id="rId4" imgW="102852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39608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7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222250" y="163513"/>
            <a:ext cx="8893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</a:rPr>
              <a:t>例</a:t>
            </a:r>
            <a:r>
              <a:rPr lang="en-US" altLang="zh-CN" sz="3200">
                <a:solidFill>
                  <a:srgbClr val="0033CC"/>
                </a:solidFill>
              </a:rPr>
              <a:t>2  </a:t>
            </a:r>
            <a:r>
              <a:rPr lang="zh-CN" altLang="en-US" sz="2800">
                <a:solidFill>
                  <a:srgbClr val="0033CC"/>
                </a:solidFill>
              </a:rPr>
              <a:t>求</a:t>
            </a:r>
            <a:r>
              <a:rPr kumimoji="0" lang="zh-CN" altLang="en-US" sz="2800">
                <a:solidFill>
                  <a:srgbClr val="0033CC"/>
                </a:solidFill>
              </a:rPr>
              <a:t>电量为</a:t>
            </a:r>
            <a:r>
              <a:rPr lang="en-US" altLang="zh-CN" sz="2800" i="1">
                <a:solidFill>
                  <a:srgbClr val="0033CC"/>
                </a:solidFill>
              </a:rPr>
              <a:t>Q</a:t>
            </a:r>
            <a:r>
              <a:rPr lang="zh-CN" altLang="en-US" sz="2800">
                <a:solidFill>
                  <a:srgbClr val="0033CC"/>
                </a:solidFill>
              </a:rPr>
              <a:t>、半径为</a:t>
            </a:r>
            <a:r>
              <a:rPr lang="en-US" altLang="zh-CN" sz="2800" i="1">
                <a:solidFill>
                  <a:srgbClr val="0033CC"/>
                </a:solidFill>
              </a:rPr>
              <a:t>R</a:t>
            </a:r>
            <a:r>
              <a:rPr lang="zh-CN" altLang="en-US" sz="2800">
                <a:solidFill>
                  <a:srgbClr val="0033CC"/>
                </a:solidFill>
              </a:rPr>
              <a:t>的</a:t>
            </a:r>
            <a:r>
              <a:rPr kumimoji="0" lang="zh-CN" altLang="en-US" sz="2800">
                <a:solidFill>
                  <a:srgbClr val="0033CC"/>
                </a:solidFill>
              </a:rPr>
              <a:t>均匀带电</a:t>
            </a:r>
            <a:r>
              <a:rPr lang="zh-CN" altLang="en-US" sz="3200">
                <a:solidFill>
                  <a:srgbClr val="FF3399"/>
                </a:solidFill>
              </a:rPr>
              <a:t>球体</a:t>
            </a:r>
            <a:r>
              <a:rPr lang="zh-CN" altLang="en-US" sz="2800">
                <a:solidFill>
                  <a:srgbClr val="0033CC"/>
                </a:solidFill>
              </a:rPr>
              <a:t>的场强分布</a:t>
            </a: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95288" y="3489325"/>
          <a:ext cx="1463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1" name="公式" r:id="rId4" imgW="596880" imgH="203040" progId="Equation.3">
                  <p:embed/>
                </p:oleObj>
              </mc:Choice>
              <mc:Fallback>
                <p:oleObj name="公式" r:id="rId4" imgW="596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89325"/>
                        <a:ext cx="1463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4932363" y="3128963"/>
          <a:ext cx="11509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2" name="公式" r:id="rId6" imgW="457200" imgH="419040" progId="Equation.3">
                  <p:embed/>
                </p:oleObj>
              </mc:Choice>
              <mc:Fallback>
                <p:oleObj name="公式" r:id="rId6" imgW="4572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128963"/>
                        <a:ext cx="115093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827088" y="4365625"/>
          <a:ext cx="2206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3" name="公式" r:id="rId8" imgW="952200" imgH="431640" progId="Equation.3">
                  <p:embed/>
                </p:oleObj>
              </mc:Choice>
              <mc:Fallback>
                <p:oleObj name="公式" r:id="rId8" imgW="952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2206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7662863" y="2828925"/>
            <a:ext cx="0" cy="254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78588" y="3716338"/>
            <a:ext cx="2665412" cy="2174875"/>
            <a:chOff x="3633" y="2069"/>
            <a:chExt cx="1984" cy="1910"/>
          </a:xfrm>
        </p:grpSpPr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3633" y="3524"/>
              <a:ext cx="1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5513" name="Object 9"/>
            <p:cNvGraphicFramePr>
              <a:graphicFrameLocks noChangeAspect="1"/>
            </p:cNvGraphicFramePr>
            <p:nvPr/>
          </p:nvGraphicFramePr>
          <p:xfrm>
            <a:off x="5465" y="3249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64" name="Equation" r:id="rId10" imgW="114120" imgH="126720" progId="Equation.3">
                    <p:embed/>
                  </p:oleObj>
                </mc:Choice>
                <mc:Fallback>
                  <p:oleObj name="Equation" r:id="rId10" imgW="1141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3249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14" name="Text Box 10"/>
            <p:cNvSpPr txBox="1">
              <a:spLocks noChangeArrowheads="1"/>
            </p:cNvSpPr>
            <p:nvPr/>
          </p:nvSpPr>
          <p:spPr bwMode="auto">
            <a:xfrm>
              <a:off x="3923" y="3430"/>
              <a:ext cx="33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b="0" i="1"/>
                <a:t>o</a:t>
              </a:r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 flipV="1">
              <a:off x="4105" y="2115"/>
              <a:ext cx="0" cy="1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6" name="Text Box 12"/>
            <p:cNvSpPr txBox="1">
              <a:spLocks noChangeArrowheads="1"/>
            </p:cNvSpPr>
            <p:nvPr/>
          </p:nvSpPr>
          <p:spPr bwMode="auto">
            <a:xfrm>
              <a:off x="4104" y="2069"/>
              <a:ext cx="337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5517" name="Text Box 13"/>
            <p:cNvSpPr txBox="1">
              <a:spLocks noChangeArrowheads="1"/>
            </p:cNvSpPr>
            <p:nvPr/>
          </p:nvSpPr>
          <p:spPr bwMode="auto">
            <a:xfrm>
              <a:off x="4377" y="3523"/>
              <a:ext cx="288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i="1"/>
                <a:t>R</a:t>
              </a:r>
            </a:p>
          </p:txBody>
        </p:sp>
        <p:sp>
          <p:nvSpPr>
            <p:cNvPr id="405518" name="Freeform 14"/>
            <p:cNvSpPr>
              <a:spLocks/>
            </p:cNvSpPr>
            <p:nvPr/>
          </p:nvSpPr>
          <p:spPr bwMode="auto">
            <a:xfrm>
              <a:off x="4507" y="2715"/>
              <a:ext cx="916" cy="767"/>
            </a:xfrm>
            <a:custGeom>
              <a:avLst/>
              <a:gdLst>
                <a:gd name="T0" fmla="*/ 0 w 916"/>
                <a:gd name="T1" fmla="*/ 0 h 767"/>
                <a:gd name="T2" fmla="*/ 110 w 916"/>
                <a:gd name="T3" fmla="*/ 275 h 767"/>
                <a:gd name="T4" fmla="*/ 284 w 916"/>
                <a:gd name="T5" fmla="*/ 503 h 767"/>
                <a:gd name="T6" fmla="*/ 430 w 916"/>
                <a:gd name="T7" fmla="*/ 613 h 767"/>
                <a:gd name="T8" fmla="*/ 631 w 916"/>
                <a:gd name="T9" fmla="*/ 714 h 767"/>
                <a:gd name="T10" fmla="*/ 778 w 916"/>
                <a:gd name="T11" fmla="*/ 750 h 767"/>
                <a:gd name="T12" fmla="*/ 916 w 916"/>
                <a:gd name="T13" fmla="*/ 767 h 7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6"/>
                <a:gd name="T22" fmla="*/ 0 h 767"/>
                <a:gd name="T23" fmla="*/ 916 w 916"/>
                <a:gd name="T24" fmla="*/ 767 h 7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6" h="767">
                  <a:moveTo>
                    <a:pt x="0" y="0"/>
                  </a:moveTo>
                  <a:cubicBezTo>
                    <a:pt x="18" y="46"/>
                    <a:pt x="63" y="191"/>
                    <a:pt x="110" y="275"/>
                  </a:cubicBezTo>
                  <a:cubicBezTo>
                    <a:pt x="157" y="359"/>
                    <a:pt x="231" y="447"/>
                    <a:pt x="284" y="503"/>
                  </a:cubicBezTo>
                  <a:cubicBezTo>
                    <a:pt x="337" y="559"/>
                    <a:pt x="372" y="578"/>
                    <a:pt x="430" y="613"/>
                  </a:cubicBezTo>
                  <a:cubicBezTo>
                    <a:pt x="488" y="648"/>
                    <a:pt x="573" y="691"/>
                    <a:pt x="631" y="714"/>
                  </a:cubicBezTo>
                  <a:cubicBezTo>
                    <a:pt x="689" y="737"/>
                    <a:pt x="731" y="741"/>
                    <a:pt x="778" y="750"/>
                  </a:cubicBezTo>
                  <a:cubicBezTo>
                    <a:pt x="825" y="759"/>
                    <a:pt x="887" y="764"/>
                    <a:pt x="916" y="76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05519" name="Freeform 15"/>
            <p:cNvSpPr>
              <a:spLocks/>
            </p:cNvSpPr>
            <p:nvPr/>
          </p:nvSpPr>
          <p:spPr bwMode="auto">
            <a:xfrm rot="-196740">
              <a:off x="4085" y="2743"/>
              <a:ext cx="445" cy="768"/>
            </a:xfrm>
            <a:custGeom>
              <a:avLst/>
              <a:gdLst>
                <a:gd name="T0" fmla="*/ 0 w 440"/>
                <a:gd name="T1" fmla="*/ 912 h 912"/>
                <a:gd name="T2" fmla="*/ 440 w 440"/>
                <a:gd name="T3" fmla="*/ 0 h 912"/>
                <a:gd name="T4" fmla="*/ 0 60000 65536"/>
                <a:gd name="T5" fmla="*/ 0 60000 65536"/>
                <a:gd name="T6" fmla="*/ 0 w 440"/>
                <a:gd name="T7" fmla="*/ 0 h 912"/>
                <a:gd name="T8" fmla="*/ 440 w 440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0" h="912">
                  <a:moveTo>
                    <a:pt x="0" y="912"/>
                  </a:moveTo>
                  <a:lnTo>
                    <a:pt x="44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250825" y="1555750"/>
            <a:ext cx="706876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第</a:t>
            </a:r>
            <a:r>
              <a:rPr lang="en-US" altLang="zh-CN" sz="3200" dirty="0" smtClean="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3 4 5</a:t>
            </a:r>
            <a:r>
              <a:rPr lang="zh-CN" altLang="en-US" sz="3200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步</a:t>
            </a:r>
            <a:r>
              <a:rPr lang="zh-CN" altLang="en-US" sz="32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求高斯面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内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电量的代数和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249988" y="1643063"/>
            <a:ext cx="1928812" cy="1900237"/>
            <a:chOff x="4105" y="921"/>
            <a:chExt cx="1215" cy="1197"/>
          </a:xfrm>
        </p:grpSpPr>
        <p:sp>
          <p:nvSpPr>
            <p:cNvPr id="467986" name="Oval 18"/>
            <p:cNvSpPr>
              <a:spLocks noChangeArrowheads="1"/>
            </p:cNvSpPr>
            <p:nvPr/>
          </p:nvSpPr>
          <p:spPr bwMode="auto">
            <a:xfrm>
              <a:off x="4289" y="1339"/>
              <a:ext cx="714" cy="714"/>
            </a:xfrm>
            <a:prstGeom prst="ellipse">
              <a:avLst/>
            </a:prstGeom>
            <a:gradFill rotWithShape="1">
              <a:gsLst>
                <a:gs pos="0">
                  <a:srgbClr val="03D4A8"/>
                </a:gs>
                <a:gs pos="12500">
                  <a:srgbClr val="21D6E0">
                    <a:alpha val="99250"/>
                  </a:srgbClr>
                </a:gs>
                <a:gs pos="37500">
                  <a:srgbClr val="0087E6">
                    <a:alpha val="97750"/>
                  </a:srgbClr>
                </a:gs>
                <a:gs pos="50000">
                  <a:srgbClr val="005CBF">
                    <a:alpha val="97000"/>
                  </a:srgbClr>
                </a:gs>
                <a:gs pos="62500">
                  <a:srgbClr val="0087E6">
                    <a:alpha val="97750"/>
                  </a:srgbClr>
                </a:gs>
                <a:gs pos="87500">
                  <a:srgbClr val="21D6E0">
                    <a:alpha val="99250"/>
                  </a:srgbClr>
                </a:gs>
                <a:gs pos="100000">
                  <a:srgbClr val="03D4A8"/>
                </a:gs>
              </a:gsLst>
              <a:lin ang="5400000" scaled="1"/>
            </a:gradFill>
            <a:ln w="6350">
              <a:solidFill>
                <a:srgbClr val="990033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graphicFrame>
          <p:nvGraphicFramePr>
            <p:cNvPr id="405523" name="Object 19"/>
            <p:cNvGraphicFramePr>
              <a:graphicFrameLocks/>
            </p:cNvGraphicFramePr>
            <p:nvPr/>
          </p:nvGraphicFramePr>
          <p:xfrm>
            <a:off x="4972" y="1488"/>
            <a:ext cx="34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65" name="公式" r:id="rId12" imgW="164880" imgH="203040" progId="Equation.3">
                    <p:embed/>
                  </p:oleObj>
                </mc:Choice>
                <mc:Fallback>
                  <p:oleObj name="公式" r:id="rId12" imgW="1648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1488"/>
                          <a:ext cx="34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24" name="Object 20"/>
            <p:cNvGraphicFramePr>
              <a:graphicFrameLocks noChangeAspect="1"/>
            </p:cNvGraphicFramePr>
            <p:nvPr/>
          </p:nvGraphicFramePr>
          <p:xfrm>
            <a:off x="4533" y="1643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66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643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5525" name="Group 21"/>
            <p:cNvGrpSpPr>
              <a:grpSpLocks/>
            </p:cNvGrpSpPr>
            <p:nvPr/>
          </p:nvGrpSpPr>
          <p:grpSpPr bwMode="auto">
            <a:xfrm>
              <a:off x="5033" y="921"/>
              <a:ext cx="268" cy="384"/>
              <a:chOff x="5280" y="192"/>
              <a:chExt cx="268" cy="384"/>
            </a:xfrm>
          </p:grpSpPr>
          <p:sp>
            <p:nvSpPr>
              <p:cNvPr id="405526" name="Oval 22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405527" name="Object 23"/>
              <p:cNvGraphicFramePr>
                <a:graphicFrameLocks noChangeAspect="1"/>
              </p:cNvGraphicFramePr>
              <p:nvPr/>
            </p:nvGraphicFramePr>
            <p:xfrm>
              <a:off x="5280" y="192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967" name="公式" r:id="rId16" imgW="152280" imgH="164880" progId="Equation.3">
                      <p:embed/>
                    </p:oleObj>
                  </mc:Choice>
                  <mc:Fallback>
                    <p:oleObj name="公式" r:id="rId16" imgW="15228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5528" name="Group 24"/>
            <p:cNvGrpSpPr>
              <a:grpSpLocks/>
            </p:cNvGrpSpPr>
            <p:nvPr/>
          </p:nvGrpSpPr>
          <p:grpSpPr bwMode="auto">
            <a:xfrm>
              <a:off x="4649" y="1163"/>
              <a:ext cx="401" cy="522"/>
              <a:chOff x="4656" y="818"/>
              <a:chExt cx="401" cy="522"/>
            </a:xfrm>
          </p:grpSpPr>
          <p:graphicFrame>
            <p:nvGraphicFramePr>
              <p:cNvPr id="405529" name="Object 25"/>
              <p:cNvGraphicFramePr>
                <a:graphicFrameLocks/>
              </p:cNvGraphicFramePr>
              <p:nvPr/>
            </p:nvGraphicFramePr>
            <p:xfrm>
              <a:off x="4740" y="818"/>
              <a:ext cx="23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968" name="公" r:id="rId18" imgW="126720" imgH="164880" progId="Equation.3">
                      <p:embed/>
                    </p:oleObj>
                  </mc:Choice>
                  <mc:Fallback>
                    <p:oleObj name="公" r:id="rId18" imgW="12672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818"/>
                            <a:ext cx="23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5530" name="Line 26"/>
              <p:cNvSpPr>
                <a:spLocks noChangeShapeType="1"/>
              </p:cNvSpPr>
              <p:nvPr/>
            </p:nvSpPr>
            <p:spPr bwMode="auto">
              <a:xfrm flipV="1">
                <a:off x="4656" y="935"/>
                <a:ext cx="401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05531" name="Object 27"/>
            <p:cNvGraphicFramePr>
              <a:graphicFrameLocks noChangeAspect="1"/>
            </p:cNvGraphicFramePr>
            <p:nvPr/>
          </p:nvGraphicFramePr>
          <p:xfrm>
            <a:off x="4105" y="1752"/>
            <a:ext cx="26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69" name="公式" r:id="rId20" imgW="139680" imgH="177480" progId="Equation.3">
                    <p:embed/>
                  </p:oleObj>
                </mc:Choice>
                <mc:Fallback>
                  <p:oleObj name="公式" r:id="rId20" imgW="139680" imgH="177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752"/>
                          <a:ext cx="26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32" name="Oval 28"/>
            <p:cNvSpPr>
              <a:spLocks noChangeArrowheads="1"/>
            </p:cNvSpPr>
            <p:nvPr/>
          </p:nvSpPr>
          <p:spPr bwMode="auto">
            <a:xfrm>
              <a:off x="4401" y="1451"/>
              <a:ext cx="499" cy="499"/>
            </a:xfrm>
            <a:prstGeom prst="ellipse">
              <a:avLst/>
            </a:prstGeom>
            <a:noFill/>
            <a:ln w="38100">
              <a:solidFill>
                <a:srgbClr val="FF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467997" name="Object 29"/>
          <p:cNvGraphicFramePr>
            <a:graphicFrameLocks noChangeAspect="1"/>
          </p:cNvGraphicFramePr>
          <p:nvPr/>
        </p:nvGraphicFramePr>
        <p:xfrm>
          <a:off x="3635375" y="2060575"/>
          <a:ext cx="1971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0" name="公式" r:id="rId22" imgW="812520" imgH="444240" progId="Equation.3">
                  <p:embed/>
                </p:oleObj>
              </mc:Choice>
              <mc:Fallback>
                <p:oleObj name="公式" r:id="rId22" imgW="8125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19716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8" name="Object 30"/>
          <p:cNvGraphicFramePr>
            <a:graphicFrameLocks noChangeAspect="1"/>
          </p:cNvGraphicFramePr>
          <p:nvPr/>
        </p:nvGraphicFramePr>
        <p:xfrm>
          <a:off x="3132138" y="5164138"/>
          <a:ext cx="7921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1" name="公式" r:id="rId24" imgW="291960" imgH="164880" progId="Equation.3">
                  <p:embed/>
                </p:oleObj>
              </mc:Choice>
              <mc:Fallback>
                <p:oleObj name="公式" r:id="rId24" imgW="291960" imgH="1648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164138"/>
                        <a:ext cx="7921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9" name="Object 31"/>
          <p:cNvGraphicFramePr>
            <a:graphicFrameLocks noChangeAspect="1"/>
          </p:cNvGraphicFramePr>
          <p:nvPr/>
        </p:nvGraphicFramePr>
        <p:xfrm>
          <a:off x="4211638" y="4292600"/>
          <a:ext cx="24479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2" name="公式" r:id="rId26" imgW="965160" imgH="431640" progId="Equation.3">
                  <p:embed/>
                </p:oleObj>
              </mc:Choice>
              <mc:Fallback>
                <p:oleObj name="公式" r:id="rId26" imgW="96516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92600"/>
                        <a:ext cx="24479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00" name="Object 32"/>
          <p:cNvGraphicFramePr>
            <a:graphicFrameLocks noChangeAspect="1"/>
          </p:cNvGraphicFramePr>
          <p:nvPr/>
        </p:nvGraphicFramePr>
        <p:xfrm>
          <a:off x="4284663" y="5454650"/>
          <a:ext cx="23034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3" name="公式" r:id="rId28" imgW="927000" imgH="431640" progId="Equation.3">
                  <p:embed/>
                </p:oleObj>
              </mc:Choice>
              <mc:Fallback>
                <p:oleObj name="公式" r:id="rId28" imgW="92700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54650"/>
                        <a:ext cx="23034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01" name="AutoShape 33"/>
          <p:cNvSpPr>
            <a:spLocks/>
          </p:cNvSpPr>
          <p:nvPr/>
        </p:nvSpPr>
        <p:spPr bwMode="auto">
          <a:xfrm>
            <a:off x="3965575" y="4873625"/>
            <a:ext cx="203200" cy="1206500"/>
          </a:xfrm>
          <a:prstGeom prst="leftBrace">
            <a:avLst>
              <a:gd name="adj1" fmla="val 81888"/>
              <a:gd name="adj2" fmla="val 46778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6600"/>
          </a:p>
        </p:txBody>
      </p:sp>
      <p:graphicFrame>
        <p:nvGraphicFramePr>
          <p:cNvPr id="468002" name="Object 34"/>
          <p:cNvGraphicFramePr>
            <a:graphicFrameLocks noChangeAspect="1"/>
          </p:cNvGraphicFramePr>
          <p:nvPr/>
        </p:nvGraphicFramePr>
        <p:xfrm>
          <a:off x="1619250" y="3200400"/>
          <a:ext cx="33845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4" name="公式" r:id="rId30" imgW="1434960" imgH="419040" progId="Equation.3">
                  <p:embed/>
                </p:oleObj>
              </mc:Choice>
              <mc:Fallback>
                <p:oleObj name="公式" r:id="rId30" imgW="143496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00400"/>
                        <a:ext cx="33845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95288" y="2276475"/>
            <a:ext cx="2663825" cy="936625"/>
            <a:chOff x="445" y="3454"/>
            <a:chExt cx="2086" cy="651"/>
          </a:xfrm>
        </p:grpSpPr>
        <p:graphicFrame>
          <p:nvGraphicFramePr>
            <p:cNvPr id="405540" name="Object 9"/>
            <p:cNvGraphicFramePr>
              <a:graphicFrameLocks noChangeAspect="1"/>
            </p:cNvGraphicFramePr>
            <p:nvPr/>
          </p:nvGraphicFramePr>
          <p:xfrm>
            <a:off x="445" y="3454"/>
            <a:ext cx="2086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75" name="Equation" r:id="rId32" imgW="1117440" imgH="342720" progId="Equation.3">
                    <p:embed/>
                  </p:oleObj>
                </mc:Choice>
                <mc:Fallback>
                  <p:oleObj name="Equation" r:id="rId32" imgW="1117440" imgH="342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3454"/>
                          <a:ext cx="2086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41" name="Text Box 10"/>
            <p:cNvSpPr txBox="1">
              <a:spLocks noChangeArrowheads="1"/>
            </p:cNvSpPr>
            <p:nvPr/>
          </p:nvSpPr>
          <p:spPr bwMode="auto">
            <a:xfrm>
              <a:off x="528" y="3504"/>
              <a:ext cx="57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cs typeface="Times New Roman" pitchFamily="18" charset="0"/>
                </a:rPr>
                <a:t>&gt;</a:t>
              </a:r>
              <a:endParaRPr lang="en-US" altLang="zh-CN" sz="3200"/>
            </a:p>
          </p:txBody>
        </p:sp>
      </p:grpSp>
      <p:graphicFrame>
        <p:nvGraphicFramePr>
          <p:cNvPr id="405542" name="Object 7"/>
          <p:cNvGraphicFramePr>
            <a:graphicFrameLocks/>
          </p:cNvGraphicFramePr>
          <p:nvPr/>
        </p:nvGraphicFramePr>
        <p:xfrm>
          <a:off x="3492500" y="765175"/>
          <a:ext cx="28082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6" name="Equation" r:id="rId34" imgW="1041120" imgH="380880" progId="Equation.3">
                  <p:embed/>
                </p:oleObj>
              </mc:Choice>
              <mc:Fallback>
                <p:oleObj name="Equation" r:id="rId34" imgW="1041120" imgH="3808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65175"/>
                        <a:ext cx="28082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43" name="Rectangle 39"/>
          <p:cNvSpPr>
            <a:spLocks noChangeArrowheads="1"/>
          </p:cNvSpPr>
          <p:nvPr/>
        </p:nvSpPr>
        <p:spPr bwMode="auto">
          <a:xfrm>
            <a:off x="1187450" y="76517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第</a:t>
            </a:r>
            <a:r>
              <a:rPr kumimoji="1"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1,2</a:t>
            </a:r>
            <a:r>
              <a:rPr kumimoji="1"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步：</a:t>
            </a:r>
          </a:p>
        </p:txBody>
      </p:sp>
      <p:sp>
        <p:nvSpPr>
          <p:cNvPr id="405544" name="Rectangle 40"/>
          <p:cNvSpPr>
            <a:spLocks noChangeArrowheads="1"/>
          </p:cNvSpPr>
          <p:nvPr/>
        </p:nvSpPr>
        <p:spPr bwMode="auto">
          <a:xfrm>
            <a:off x="250825" y="7397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33CC"/>
                </a:solidFill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4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nimBg="1"/>
      <p:bldP spid="467984" grpId="0" autoUpdateAnimBg="0"/>
      <p:bldP spid="468001" grpId="0" animBg="1"/>
      <p:bldP spid="4055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07963" y="214313"/>
            <a:ext cx="657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0033CC"/>
                </a:solidFill>
                <a:ea typeface="楷体_GB2312" pitchFamily="49" charset="-122"/>
              </a:rPr>
              <a:t>3  </a:t>
            </a: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求均匀带电无限长直线的电场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91400" y="914400"/>
            <a:ext cx="0" cy="2362200"/>
            <a:chOff x="4368" y="432"/>
            <a:chExt cx="0" cy="1488"/>
          </a:xfrm>
        </p:grpSpPr>
        <p:sp>
          <p:nvSpPr>
            <p:cNvPr id="407556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81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57" name="Line 5"/>
            <p:cNvSpPr>
              <a:spLocks noChangeShapeType="1"/>
            </p:cNvSpPr>
            <p:nvPr/>
          </p:nvSpPr>
          <p:spPr bwMode="auto">
            <a:xfrm flipV="1">
              <a:off x="4368" y="432"/>
              <a:ext cx="0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58" name="Line 6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7559" name="Group 7"/>
          <p:cNvGrpSpPr>
            <a:grpSpLocks/>
          </p:cNvGrpSpPr>
          <p:nvPr/>
        </p:nvGrpSpPr>
        <p:grpSpPr bwMode="auto">
          <a:xfrm>
            <a:off x="6473825" y="188913"/>
            <a:ext cx="2684463" cy="609600"/>
            <a:chOff x="4105" y="164"/>
            <a:chExt cx="1691" cy="384"/>
          </a:xfrm>
        </p:grpSpPr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4105" y="164"/>
              <a:ext cx="14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>
                  <a:solidFill>
                    <a:srgbClr val="0033CC"/>
                  </a:solidFill>
                  <a:ea typeface="楷体_GB2312" pitchFamily="49" charset="-122"/>
                </a:rPr>
                <a:t>电荷线密度</a:t>
              </a:r>
            </a:p>
          </p:txBody>
        </p:sp>
        <p:graphicFrame>
          <p:nvGraphicFramePr>
            <p:cNvPr id="407561" name="Object 9"/>
            <p:cNvGraphicFramePr>
              <a:graphicFrameLocks noChangeAspect="1"/>
            </p:cNvGraphicFramePr>
            <p:nvPr/>
          </p:nvGraphicFramePr>
          <p:xfrm>
            <a:off x="5396" y="164"/>
            <a:ext cx="40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38" name="公式" r:id="rId4" imgW="139680" imgH="177480" progId="Equation.3">
                    <p:embed/>
                  </p:oleObj>
                </mc:Choice>
                <mc:Fallback>
                  <p:oleObj name="公式" r:id="rId4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164"/>
                          <a:ext cx="40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26" name="Text Box 10"/>
          <p:cNvSpPr txBox="1">
            <a:spLocks noChangeArrowheads="1"/>
          </p:cNvSpPr>
          <p:nvPr/>
        </p:nvSpPr>
        <p:spPr bwMode="auto">
          <a:xfrm>
            <a:off x="984250" y="838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对称性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的分析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graphicFrame>
        <p:nvGraphicFramePr>
          <p:cNvPr id="470027" name="Object 11"/>
          <p:cNvGraphicFramePr>
            <a:graphicFrameLocks noChangeAspect="1"/>
          </p:cNvGraphicFramePr>
          <p:nvPr/>
        </p:nvGraphicFramePr>
        <p:xfrm>
          <a:off x="7391400" y="1981200"/>
          <a:ext cx="361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39" name="公式" r:id="rId6" imgW="114120" imgH="126720" progId="Equation.3">
                  <p:embed/>
                </p:oleObj>
              </mc:Choice>
              <mc:Fallback>
                <p:oleObj name="公式" r:id="rId6" imgW="114120" imgH="126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81200"/>
                        <a:ext cx="361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91400" y="1524000"/>
            <a:ext cx="565150" cy="533400"/>
            <a:chOff x="3168" y="1728"/>
            <a:chExt cx="356" cy="336"/>
          </a:xfrm>
        </p:grpSpPr>
        <p:sp>
          <p:nvSpPr>
            <p:cNvPr id="407565" name="Line 13"/>
            <p:cNvSpPr>
              <a:spLocks noChangeShapeType="1"/>
            </p:cNvSpPr>
            <p:nvPr/>
          </p:nvSpPr>
          <p:spPr bwMode="auto">
            <a:xfrm>
              <a:off x="3168" y="20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66" name="Oval 14"/>
            <p:cNvSpPr>
              <a:spLocks noChangeArrowheads="1"/>
            </p:cNvSpPr>
            <p:nvPr/>
          </p:nvSpPr>
          <p:spPr bwMode="auto">
            <a:xfrm>
              <a:off x="3408" y="201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407567" name="Object 15"/>
            <p:cNvGraphicFramePr>
              <a:graphicFrameLocks noChangeAspect="1"/>
            </p:cNvGraphicFramePr>
            <p:nvPr/>
          </p:nvGraphicFramePr>
          <p:xfrm>
            <a:off x="3312" y="1728"/>
            <a:ext cx="21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40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21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32" name="Line 16"/>
          <p:cNvSpPr>
            <a:spLocks noChangeShapeType="1"/>
          </p:cNvSpPr>
          <p:nvPr/>
        </p:nvSpPr>
        <p:spPr bwMode="auto">
          <a:xfrm flipH="1">
            <a:off x="7391400" y="1295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33" name="Line 17"/>
          <p:cNvSpPr>
            <a:spLocks noChangeShapeType="1"/>
          </p:cNvSpPr>
          <p:nvPr/>
        </p:nvSpPr>
        <p:spPr bwMode="auto">
          <a:xfrm>
            <a:off x="7391400" y="1371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848600" y="2057400"/>
            <a:ext cx="838200" cy="666750"/>
            <a:chOff x="4704" y="1392"/>
            <a:chExt cx="528" cy="420"/>
          </a:xfrm>
        </p:grpSpPr>
        <p:sp>
          <p:nvSpPr>
            <p:cNvPr id="407571" name="Line 19"/>
            <p:cNvSpPr>
              <a:spLocks noChangeShapeType="1"/>
            </p:cNvSpPr>
            <p:nvPr/>
          </p:nvSpPr>
          <p:spPr bwMode="auto">
            <a:xfrm>
              <a:off x="4704" y="1392"/>
              <a:ext cx="19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7572" name="Object 20"/>
            <p:cNvGraphicFramePr>
              <a:graphicFrameLocks noChangeAspect="1"/>
            </p:cNvGraphicFramePr>
            <p:nvPr/>
          </p:nvGraphicFramePr>
          <p:xfrm>
            <a:off x="4907" y="1509"/>
            <a:ext cx="32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41" name="Equation" r:id="rId10" imgW="215640" imgH="203040" progId="Equation.3">
                    <p:embed/>
                  </p:oleObj>
                </mc:Choice>
                <mc:Fallback>
                  <p:oleObj name="Equation" r:id="rId10" imgW="21564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1509"/>
                          <a:ext cx="32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37" name="Line 21"/>
          <p:cNvSpPr>
            <a:spLocks noChangeShapeType="1"/>
          </p:cNvSpPr>
          <p:nvPr/>
        </p:nvSpPr>
        <p:spPr bwMode="auto">
          <a:xfrm flipV="1">
            <a:off x="7391400" y="19812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38" name="Line 22"/>
          <p:cNvSpPr>
            <a:spLocks noChangeShapeType="1"/>
          </p:cNvSpPr>
          <p:nvPr/>
        </p:nvSpPr>
        <p:spPr bwMode="auto">
          <a:xfrm flipV="1">
            <a:off x="7823200" y="1484313"/>
            <a:ext cx="349250" cy="509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39" name="Line 23"/>
          <p:cNvSpPr>
            <a:spLocks noChangeShapeType="1"/>
          </p:cNvSpPr>
          <p:nvPr/>
        </p:nvSpPr>
        <p:spPr bwMode="auto">
          <a:xfrm flipV="1">
            <a:off x="7810500" y="204787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40" name="Line 24"/>
          <p:cNvSpPr>
            <a:spLocks noChangeShapeType="1"/>
          </p:cNvSpPr>
          <p:nvPr/>
        </p:nvSpPr>
        <p:spPr bwMode="auto">
          <a:xfrm>
            <a:off x="6934200" y="2057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41" name="Line 25"/>
          <p:cNvSpPr>
            <a:spLocks noChangeShapeType="1"/>
          </p:cNvSpPr>
          <p:nvPr/>
        </p:nvSpPr>
        <p:spPr bwMode="auto">
          <a:xfrm>
            <a:off x="6775450" y="2057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42" name="Line 26"/>
          <p:cNvSpPr>
            <a:spLocks noChangeShapeType="1"/>
          </p:cNvSpPr>
          <p:nvPr/>
        </p:nvSpPr>
        <p:spPr bwMode="auto">
          <a:xfrm>
            <a:off x="7391400" y="2590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553200" y="3119438"/>
            <a:ext cx="1676400" cy="1604962"/>
            <a:chOff x="3840" y="2064"/>
            <a:chExt cx="1056" cy="960"/>
          </a:xfrm>
        </p:grpSpPr>
        <p:sp>
          <p:nvSpPr>
            <p:cNvPr id="407580" name="Oval 28"/>
            <p:cNvSpPr>
              <a:spLocks noChangeArrowheads="1"/>
            </p:cNvSpPr>
            <p:nvPr/>
          </p:nvSpPr>
          <p:spPr bwMode="auto">
            <a:xfrm>
              <a:off x="4128" y="2352"/>
              <a:ext cx="480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7581" name="Line 29"/>
            <p:cNvSpPr>
              <a:spLocks noChangeShapeType="1"/>
            </p:cNvSpPr>
            <p:nvPr/>
          </p:nvSpPr>
          <p:spPr bwMode="auto">
            <a:xfrm>
              <a:off x="4608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82" name="Line 30"/>
            <p:cNvSpPr>
              <a:spLocks noChangeShapeType="1"/>
            </p:cNvSpPr>
            <p:nvPr/>
          </p:nvSpPr>
          <p:spPr bwMode="auto">
            <a:xfrm>
              <a:off x="3840" y="25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83" name="Line 31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584" name="Line 32"/>
            <p:cNvSpPr>
              <a:spLocks noChangeShapeType="1"/>
            </p:cNvSpPr>
            <p:nvPr/>
          </p:nvSpPr>
          <p:spPr bwMode="auto">
            <a:xfrm>
              <a:off x="43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0050" name="Text Box 34"/>
          <p:cNvSpPr txBox="1">
            <a:spLocks noChangeArrowheads="1"/>
          </p:cNvSpPr>
          <p:nvPr/>
        </p:nvSpPr>
        <p:spPr bwMode="auto">
          <a:xfrm>
            <a:off x="3651250" y="838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取合适的高斯面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470054" name="Text Box 38"/>
          <p:cNvSpPr txBox="1">
            <a:spLocks noChangeArrowheads="1"/>
          </p:cNvSpPr>
          <p:nvPr/>
        </p:nvSpPr>
        <p:spPr bwMode="auto">
          <a:xfrm>
            <a:off x="984250" y="15240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计算电通量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graphicFrame>
        <p:nvGraphicFramePr>
          <p:cNvPr id="470055" name="Object 39"/>
          <p:cNvGraphicFramePr>
            <a:graphicFrameLocks noChangeAspect="1"/>
          </p:cNvGraphicFramePr>
          <p:nvPr/>
        </p:nvGraphicFramePr>
        <p:xfrm>
          <a:off x="395288" y="2276475"/>
          <a:ext cx="14557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2" name="公式" r:id="rId12" imgW="482400" imgH="380880" progId="Equation.3">
                  <p:embed/>
                </p:oleObj>
              </mc:Choice>
              <mc:Fallback>
                <p:oleObj name="公式" r:id="rId12" imgW="48240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14557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6" name="Object 40"/>
          <p:cNvGraphicFramePr>
            <a:graphicFrameLocks noChangeAspect="1"/>
          </p:cNvGraphicFramePr>
          <p:nvPr/>
        </p:nvGraphicFramePr>
        <p:xfrm>
          <a:off x="1736725" y="2262188"/>
          <a:ext cx="34115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3" name="公式" r:id="rId14" imgW="1320480" imgH="380880" progId="Equation.3">
                  <p:embed/>
                </p:oleObj>
              </mc:Choice>
              <mc:Fallback>
                <p:oleObj name="公式" r:id="rId14" imgW="1320480" imgH="380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62188"/>
                        <a:ext cx="34115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7" name="Object 41"/>
          <p:cNvGraphicFramePr>
            <a:graphicFrameLocks noChangeAspect="1"/>
          </p:cNvGraphicFramePr>
          <p:nvPr/>
        </p:nvGraphicFramePr>
        <p:xfrm>
          <a:off x="5076825" y="2349500"/>
          <a:ext cx="1524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4" name="Equation" r:id="rId16" imgW="545760" imgH="177480" progId="Equation.3">
                  <p:embed/>
                </p:oleObj>
              </mc:Choice>
              <mc:Fallback>
                <p:oleObj name="Equation" r:id="rId16" imgW="545760" imgH="177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49500"/>
                        <a:ext cx="1524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795963" y="4508500"/>
            <a:ext cx="1219200" cy="477838"/>
            <a:chOff x="2928" y="3297"/>
            <a:chExt cx="768" cy="301"/>
          </a:xfrm>
        </p:grpSpPr>
        <p:grpSp>
          <p:nvGrpSpPr>
            <p:cNvPr id="407591" name="Group 43"/>
            <p:cNvGrpSpPr>
              <a:grpSpLocks/>
            </p:cNvGrpSpPr>
            <p:nvPr/>
          </p:nvGrpSpPr>
          <p:grpSpPr bwMode="auto">
            <a:xfrm>
              <a:off x="2928" y="3408"/>
              <a:ext cx="432" cy="96"/>
              <a:chOff x="4464" y="3648"/>
              <a:chExt cx="432" cy="96"/>
            </a:xfrm>
          </p:grpSpPr>
          <p:sp>
            <p:nvSpPr>
              <p:cNvPr id="407592" name="Line 44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7593" name="AutoShape 45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3333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aphicFrame>
          <p:nvGraphicFramePr>
            <p:cNvPr id="407594" name="Object 46"/>
            <p:cNvGraphicFramePr>
              <a:graphicFrameLocks noChangeAspect="1"/>
            </p:cNvGraphicFramePr>
            <p:nvPr/>
          </p:nvGraphicFramePr>
          <p:xfrm>
            <a:off x="3372" y="3297"/>
            <a:ext cx="32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45" name="Equation" r:id="rId18" imgW="190440" imgH="177480" progId="Equation.3">
                    <p:embed/>
                  </p:oleObj>
                </mc:Choice>
                <mc:Fallback>
                  <p:oleObj name="Equation" r:id="rId18" imgW="190440" imgH="1774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297"/>
                          <a:ext cx="32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95" name="Group 43"/>
          <p:cNvGrpSpPr>
            <a:grpSpLocks/>
          </p:cNvGrpSpPr>
          <p:nvPr/>
        </p:nvGrpSpPr>
        <p:grpSpPr bwMode="auto">
          <a:xfrm>
            <a:off x="5757863" y="4797425"/>
            <a:ext cx="762000" cy="530225"/>
            <a:chOff x="3696" y="3022"/>
            <a:chExt cx="480" cy="334"/>
          </a:xfrm>
        </p:grpSpPr>
        <p:sp>
          <p:nvSpPr>
            <p:cNvPr id="407596" name="Line 48"/>
            <p:cNvSpPr>
              <a:spLocks noChangeShapeType="1"/>
            </p:cNvSpPr>
            <p:nvPr/>
          </p:nvSpPr>
          <p:spPr bwMode="auto">
            <a:xfrm>
              <a:off x="3696" y="302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7597" name="Object 49"/>
            <p:cNvGraphicFramePr>
              <a:graphicFrameLocks noChangeAspect="1"/>
            </p:cNvGraphicFramePr>
            <p:nvPr/>
          </p:nvGraphicFramePr>
          <p:xfrm>
            <a:off x="3923" y="3022"/>
            <a:ext cx="25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46" name="公式" r:id="rId20" imgW="152280" imgH="203040" progId="Equation.3">
                    <p:embed/>
                  </p:oleObj>
                </mc:Choice>
                <mc:Fallback>
                  <p:oleObj name="公式" r:id="rId20" imgW="152280" imgH="2030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022"/>
                          <a:ext cx="25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69" name="Text Box 53"/>
          <p:cNvSpPr txBox="1">
            <a:spLocks noChangeArrowheads="1"/>
          </p:cNvSpPr>
          <p:nvPr/>
        </p:nvSpPr>
        <p:spPr bwMode="auto">
          <a:xfrm>
            <a:off x="323850" y="3573463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利用高斯定理解出</a:t>
            </a:r>
            <a:r>
              <a:rPr lang="en-US" altLang="zh-CN" sz="3200" i="1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E</a:t>
            </a:r>
            <a:endParaRPr lang="en-US" altLang="zh-CN" sz="3200" i="1">
              <a:solidFill>
                <a:srgbClr val="000099"/>
              </a:solidFill>
              <a:ea typeface="楷体_GB2312" pitchFamily="49" charset="-122"/>
            </a:endParaRPr>
          </a:p>
        </p:txBody>
      </p:sp>
      <p:graphicFrame>
        <p:nvGraphicFramePr>
          <p:cNvPr id="470070" name="Object 54"/>
          <p:cNvGraphicFramePr>
            <a:graphicFrameLocks noChangeAspect="1"/>
          </p:cNvGraphicFramePr>
          <p:nvPr/>
        </p:nvGraphicFramePr>
        <p:xfrm>
          <a:off x="1042988" y="4221163"/>
          <a:ext cx="2209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7" name="Equation" r:id="rId22" imgW="736560" imgH="431640" progId="Equation.3">
                  <p:embed/>
                </p:oleObj>
              </mc:Choice>
              <mc:Fallback>
                <p:oleObj name="Equation" r:id="rId22" imgW="736560" imgH="431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2209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71" name="Object 55"/>
          <p:cNvGraphicFramePr>
            <a:graphicFrameLocks noChangeAspect="1"/>
          </p:cNvGraphicFramePr>
          <p:nvPr/>
        </p:nvGraphicFramePr>
        <p:xfrm>
          <a:off x="1239838" y="5373688"/>
          <a:ext cx="21034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48" name="公式" r:id="rId24" imgW="698400" imgH="431640" progId="Equation.3">
                  <p:embed/>
                </p:oleObj>
              </mc:Choice>
              <mc:Fallback>
                <p:oleObj name="公式" r:id="rId24" imgW="698400" imgH="431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373688"/>
                        <a:ext cx="21034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4284663" y="4175125"/>
            <a:ext cx="527050" cy="1271588"/>
            <a:chOff x="3464" y="2160"/>
            <a:chExt cx="424" cy="960"/>
          </a:xfrm>
        </p:grpSpPr>
        <p:graphicFrame>
          <p:nvGraphicFramePr>
            <p:cNvPr id="407602" name="Object 58"/>
            <p:cNvGraphicFramePr>
              <a:graphicFrameLocks noChangeAspect="1"/>
            </p:cNvGraphicFramePr>
            <p:nvPr/>
          </p:nvGraphicFramePr>
          <p:xfrm>
            <a:off x="3464" y="2448"/>
            <a:ext cx="249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49" name="公式" r:id="rId26" imgW="101520" imgH="177480" progId="Equation.3">
                    <p:embed/>
                  </p:oleObj>
                </mc:Choice>
                <mc:Fallback>
                  <p:oleObj name="公式" r:id="rId26" imgW="101520" imgH="1774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2448"/>
                          <a:ext cx="249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03" name="Line 59"/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604" name="Line 60"/>
            <p:cNvSpPr>
              <a:spLocks noChangeShapeType="1"/>
            </p:cNvSpPr>
            <p:nvPr/>
          </p:nvSpPr>
          <p:spPr bwMode="auto">
            <a:xfrm flipH="1">
              <a:off x="3552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605" name="Line 61"/>
            <p:cNvSpPr>
              <a:spLocks noChangeShapeType="1"/>
            </p:cNvSpPr>
            <p:nvPr/>
          </p:nvSpPr>
          <p:spPr bwMode="auto">
            <a:xfrm>
              <a:off x="3744" y="216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5291138" y="3275013"/>
            <a:ext cx="357187" cy="3582987"/>
            <a:chOff x="4176" y="1680"/>
            <a:chExt cx="288" cy="2702"/>
          </a:xfrm>
        </p:grpSpPr>
        <p:sp>
          <p:nvSpPr>
            <p:cNvPr id="470079" name="AutoShape 63"/>
            <p:cNvSpPr>
              <a:spLocks noChangeArrowheads="1"/>
            </p:cNvSpPr>
            <p:nvPr/>
          </p:nvSpPr>
          <p:spPr bwMode="auto">
            <a:xfrm>
              <a:off x="4176" y="1867"/>
              <a:ext cx="192" cy="1881"/>
            </a:xfrm>
            <a:prstGeom prst="can">
              <a:avLst>
                <a:gd name="adj" fmla="val 55713"/>
              </a:avLst>
            </a:prstGeom>
            <a:gradFill rotWithShape="0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7608" name="Text Box 64"/>
            <p:cNvSpPr txBox="1">
              <a:spLocks noChangeArrowheads="1"/>
            </p:cNvSpPr>
            <p:nvPr/>
          </p:nvSpPr>
          <p:spPr bwMode="auto">
            <a:xfrm>
              <a:off x="4176" y="1971"/>
              <a:ext cx="288" cy="2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07609" name="Line 65"/>
            <p:cNvSpPr>
              <a:spLocks noChangeShapeType="1"/>
            </p:cNvSpPr>
            <p:nvPr/>
          </p:nvSpPr>
          <p:spPr bwMode="auto">
            <a:xfrm>
              <a:off x="4176" y="16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610" name="Line 66"/>
            <p:cNvSpPr>
              <a:spLocks noChangeShapeType="1"/>
            </p:cNvSpPr>
            <p:nvPr/>
          </p:nvSpPr>
          <p:spPr bwMode="auto">
            <a:xfrm>
              <a:off x="4368" y="16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611" name="Line 67"/>
            <p:cNvSpPr>
              <a:spLocks noChangeShapeType="1"/>
            </p:cNvSpPr>
            <p:nvPr/>
          </p:nvSpPr>
          <p:spPr bwMode="auto">
            <a:xfrm>
              <a:off x="4176" y="37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612" name="Line 68"/>
            <p:cNvSpPr>
              <a:spLocks noChangeShapeType="1"/>
            </p:cNvSpPr>
            <p:nvPr/>
          </p:nvSpPr>
          <p:spPr bwMode="auto">
            <a:xfrm>
              <a:off x="4368" y="37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4668838" y="3500438"/>
            <a:ext cx="1817687" cy="2100262"/>
            <a:chOff x="2940" y="2211"/>
            <a:chExt cx="1145" cy="1323"/>
          </a:xfrm>
        </p:grpSpPr>
        <p:grpSp>
          <p:nvGrpSpPr>
            <p:cNvPr id="407614" name="Group 70"/>
            <p:cNvGrpSpPr>
              <a:grpSpLocks/>
            </p:cNvGrpSpPr>
            <p:nvPr/>
          </p:nvGrpSpPr>
          <p:grpSpPr bwMode="auto">
            <a:xfrm>
              <a:off x="2940" y="2291"/>
              <a:ext cx="923" cy="602"/>
              <a:chOff x="2699" y="2315"/>
              <a:chExt cx="1179" cy="720"/>
            </a:xfrm>
          </p:grpSpPr>
          <p:sp>
            <p:nvSpPr>
              <p:cNvPr id="407615" name="Line 71"/>
              <p:cNvSpPr>
                <a:spLocks noChangeShapeType="1"/>
              </p:cNvSpPr>
              <p:nvPr/>
            </p:nvSpPr>
            <p:spPr bwMode="auto">
              <a:xfrm>
                <a:off x="2699" y="2568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7616" name="Line 72"/>
              <p:cNvSpPr>
                <a:spLocks noChangeShapeType="1"/>
              </p:cNvSpPr>
              <p:nvPr/>
            </p:nvSpPr>
            <p:spPr bwMode="auto">
              <a:xfrm flipV="1">
                <a:off x="2699" y="2568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7617" name="Line 73"/>
              <p:cNvSpPr>
                <a:spLocks noChangeShapeType="1"/>
              </p:cNvSpPr>
              <p:nvPr/>
            </p:nvSpPr>
            <p:spPr bwMode="auto">
              <a:xfrm flipH="1">
                <a:off x="2940" y="2315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7618" name="Line 74"/>
              <p:cNvSpPr>
                <a:spLocks noChangeShapeType="1"/>
              </p:cNvSpPr>
              <p:nvPr/>
            </p:nvSpPr>
            <p:spPr bwMode="auto">
              <a:xfrm>
                <a:off x="2940" y="2315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07619" name="Object 75"/>
            <p:cNvGraphicFramePr>
              <a:graphicFrameLocks noChangeAspect="1"/>
            </p:cNvGraphicFramePr>
            <p:nvPr/>
          </p:nvGraphicFramePr>
          <p:xfrm>
            <a:off x="3828" y="2465"/>
            <a:ext cx="25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50" name="Equation" r:id="rId28" imgW="152280" imgH="190440" progId="Equation.3">
                    <p:embed/>
                  </p:oleObj>
                </mc:Choice>
                <mc:Fallback>
                  <p:oleObj name="Equation" r:id="rId28" imgW="152280" imgH="190440" progId="Equation.3">
                    <p:embed/>
                    <p:pic>
                      <p:nvPicPr>
                        <p:cNvPr id="0" name="Object 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465"/>
                          <a:ext cx="25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7620" name="Group 76"/>
            <p:cNvGrpSpPr>
              <a:grpSpLocks/>
            </p:cNvGrpSpPr>
            <p:nvPr/>
          </p:nvGrpSpPr>
          <p:grpSpPr bwMode="auto">
            <a:xfrm>
              <a:off x="3099" y="2211"/>
              <a:ext cx="608" cy="1323"/>
              <a:chOff x="3879" y="1872"/>
              <a:chExt cx="777" cy="1584"/>
            </a:xfrm>
          </p:grpSpPr>
          <p:sp>
            <p:nvSpPr>
              <p:cNvPr id="407621" name="AutoShape 77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768" cy="1248"/>
              </a:xfrm>
              <a:prstGeom prst="can">
                <a:avLst>
                  <a:gd name="adj" fmla="val 40625"/>
                </a:avLst>
              </a:prstGeom>
              <a:solidFill>
                <a:srgbClr val="EFC1EE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07622" name="Group 78"/>
              <p:cNvGrpSpPr>
                <a:grpSpLocks/>
              </p:cNvGrpSpPr>
              <p:nvPr/>
            </p:nvGrpSpPr>
            <p:grpSpPr bwMode="auto">
              <a:xfrm>
                <a:off x="4176" y="1872"/>
                <a:ext cx="288" cy="528"/>
                <a:chOff x="4176" y="1680"/>
                <a:chExt cx="288" cy="528"/>
              </a:xfrm>
            </p:grpSpPr>
            <p:sp>
              <p:nvSpPr>
                <p:cNvPr id="470095" name="AutoShape 79"/>
                <p:cNvSpPr>
                  <a:spLocks noChangeArrowheads="1"/>
                </p:cNvSpPr>
                <p:nvPr/>
              </p:nvSpPr>
              <p:spPr bwMode="auto">
                <a:xfrm>
                  <a:off x="4175" y="1680"/>
                  <a:ext cx="193" cy="528"/>
                </a:xfrm>
                <a:prstGeom prst="can">
                  <a:avLst>
                    <a:gd name="adj" fmla="val 55726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6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762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176" y="1776"/>
                  <a:ext cx="28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407625" name="Line 81"/>
              <p:cNvSpPr>
                <a:spLocks noChangeShapeType="1"/>
              </p:cNvSpPr>
              <p:nvPr/>
            </p:nvSpPr>
            <p:spPr bwMode="auto">
              <a:xfrm flipH="1">
                <a:off x="3888" y="283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7626" name="Object 82"/>
              <p:cNvGraphicFramePr>
                <a:graphicFrameLocks noChangeAspect="1"/>
              </p:cNvGraphicFramePr>
              <p:nvPr/>
            </p:nvGraphicFramePr>
            <p:xfrm>
              <a:off x="3879" y="2832"/>
              <a:ext cx="34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8151" name="公式" r:id="rId30" imgW="114120" imgH="126720" progId="Equation.3">
                      <p:embed/>
                    </p:oleObj>
                  </mc:Choice>
                  <mc:Fallback>
                    <p:oleObj name="公式" r:id="rId30" imgW="114120" imgH="12672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2832"/>
                            <a:ext cx="345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7627" name="Line 83"/>
            <p:cNvSpPr>
              <a:spLocks noChangeShapeType="1"/>
            </p:cNvSpPr>
            <p:nvPr/>
          </p:nvSpPr>
          <p:spPr bwMode="auto">
            <a:xfrm flipH="1">
              <a:off x="3131" y="2732"/>
              <a:ext cx="148" cy="1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4894263" y="2924175"/>
            <a:ext cx="1530350" cy="3436938"/>
            <a:chOff x="3888" y="1440"/>
            <a:chExt cx="1231" cy="2592"/>
          </a:xfrm>
        </p:grpSpPr>
        <p:grpSp>
          <p:nvGrpSpPr>
            <p:cNvPr id="407629" name="Group 85"/>
            <p:cNvGrpSpPr>
              <a:grpSpLocks/>
            </p:cNvGrpSpPr>
            <p:nvPr/>
          </p:nvGrpSpPr>
          <p:grpSpPr bwMode="auto">
            <a:xfrm>
              <a:off x="4368" y="1440"/>
              <a:ext cx="751" cy="2208"/>
              <a:chOff x="4368" y="1440"/>
              <a:chExt cx="751" cy="2208"/>
            </a:xfrm>
          </p:grpSpPr>
          <p:grpSp>
            <p:nvGrpSpPr>
              <p:cNvPr id="407630" name="Group 86"/>
              <p:cNvGrpSpPr>
                <a:grpSpLocks/>
              </p:cNvGrpSpPr>
              <p:nvPr/>
            </p:nvGrpSpPr>
            <p:grpSpPr bwMode="auto">
              <a:xfrm>
                <a:off x="4368" y="1440"/>
                <a:ext cx="367" cy="912"/>
                <a:chOff x="4368" y="1440"/>
                <a:chExt cx="367" cy="912"/>
              </a:xfrm>
            </p:grpSpPr>
            <p:sp>
              <p:nvSpPr>
                <p:cNvPr id="407631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512" y="1824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7632" name="Object 88"/>
                <p:cNvGraphicFramePr>
                  <a:graphicFrameLocks noChangeAspect="1"/>
                </p:cNvGraphicFramePr>
                <p:nvPr/>
              </p:nvGraphicFramePr>
              <p:xfrm>
                <a:off x="4368" y="1440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8152" name="Equation" r:id="rId32" imgW="164880" imgH="215640" progId="Equation.3">
                        <p:embed/>
                      </p:oleObj>
                    </mc:Choice>
                    <mc:Fallback>
                      <p:oleObj name="Equation" r:id="rId32" imgW="164880" imgH="215640" progId="Equation.3">
                        <p:embed/>
                        <p:pic>
                          <p:nvPicPr>
                            <p:cNvPr id="0" name="Object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1440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7633" name="Group 89"/>
              <p:cNvGrpSpPr>
                <a:grpSpLocks/>
              </p:cNvGrpSpPr>
              <p:nvPr/>
            </p:nvGrpSpPr>
            <p:grpSpPr bwMode="auto">
              <a:xfrm>
                <a:off x="4512" y="2832"/>
                <a:ext cx="607" cy="816"/>
                <a:chOff x="4512" y="2832"/>
                <a:chExt cx="607" cy="816"/>
              </a:xfrm>
            </p:grpSpPr>
            <p:sp>
              <p:nvSpPr>
                <p:cNvPr id="407634" name="Line 90"/>
                <p:cNvSpPr>
                  <a:spLocks noChangeShapeType="1"/>
                </p:cNvSpPr>
                <p:nvPr/>
              </p:nvSpPr>
              <p:spPr bwMode="auto">
                <a:xfrm>
                  <a:off x="4512" y="2832"/>
                  <a:ext cx="336" cy="4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7635" name="Object 91"/>
                <p:cNvGraphicFramePr>
                  <a:graphicFrameLocks noChangeAspect="1"/>
                </p:cNvGraphicFramePr>
                <p:nvPr/>
              </p:nvGraphicFramePr>
              <p:xfrm>
                <a:off x="4752" y="3168"/>
                <a:ext cx="367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8153" name="Equation" r:id="rId34" imgW="164880" imgH="215640" progId="Equation.3">
                        <p:embed/>
                      </p:oleObj>
                    </mc:Choice>
                    <mc:Fallback>
                      <p:oleObj name="Equation" r:id="rId34" imgW="164880" imgH="215640" progId="Equation.3">
                        <p:embed/>
                        <p:pic>
                          <p:nvPicPr>
                            <p:cNvPr id="0" name="Object 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3168"/>
                              <a:ext cx="367" cy="4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07636" name="Group 92"/>
            <p:cNvGrpSpPr>
              <a:grpSpLocks/>
            </p:cNvGrpSpPr>
            <p:nvPr/>
          </p:nvGrpSpPr>
          <p:grpSpPr bwMode="auto">
            <a:xfrm>
              <a:off x="3888" y="3168"/>
              <a:ext cx="1087" cy="864"/>
              <a:chOff x="3888" y="3168"/>
              <a:chExt cx="1087" cy="864"/>
            </a:xfrm>
          </p:grpSpPr>
          <p:sp>
            <p:nvSpPr>
              <p:cNvPr id="407637" name="Line 93"/>
              <p:cNvSpPr>
                <a:spLocks noChangeShapeType="1"/>
              </p:cNvSpPr>
              <p:nvPr/>
            </p:nvSpPr>
            <p:spPr bwMode="auto">
              <a:xfrm>
                <a:off x="4512" y="340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07638" name="Object 94"/>
              <p:cNvGraphicFramePr>
                <a:graphicFrameLocks noChangeAspect="1"/>
              </p:cNvGraphicFramePr>
              <p:nvPr/>
            </p:nvGraphicFramePr>
            <p:xfrm>
              <a:off x="4608" y="3552"/>
              <a:ext cx="36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8154" name="Equation" r:id="rId36" imgW="164880" imgH="215640" progId="Equation.3">
                      <p:embed/>
                    </p:oleObj>
                  </mc:Choice>
                  <mc:Fallback>
                    <p:oleObj name="Equation" r:id="rId36" imgW="164880" imgH="215640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52"/>
                            <a:ext cx="36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7639" name="Oval 95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76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7640" name="Line 96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 Box 53"/>
          <p:cNvSpPr txBox="1">
            <a:spLocks noChangeArrowheads="1"/>
          </p:cNvSpPr>
          <p:nvPr/>
        </p:nvSpPr>
        <p:spPr bwMode="auto">
          <a:xfrm>
            <a:off x="7523163" y="400526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（俯视）</a:t>
            </a:r>
            <a:endParaRPr lang="zh-CN" altLang="en-US" i="1">
              <a:ea typeface="楷体_GB2312" pitchFamily="49" charset="-122"/>
            </a:endParaRPr>
          </a:p>
        </p:txBody>
      </p:sp>
      <p:grpSp>
        <p:nvGrpSpPr>
          <p:cNvPr id="407642" name="Group 90"/>
          <p:cNvGrpSpPr>
            <a:grpSpLocks/>
          </p:cNvGrpSpPr>
          <p:nvPr/>
        </p:nvGrpSpPr>
        <p:grpSpPr bwMode="auto">
          <a:xfrm>
            <a:off x="6948488" y="4797425"/>
            <a:ext cx="2195512" cy="1743075"/>
            <a:chOff x="4377" y="3022"/>
            <a:chExt cx="1383" cy="1098"/>
          </a:xfrm>
        </p:grpSpPr>
        <p:sp>
          <p:nvSpPr>
            <p:cNvPr id="407643" name="Line 8"/>
            <p:cNvSpPr>
              <a:spLocks noChangeShapeType="1"/>
            </p:cNvSpPr>
            <p:nvPr/>
          </p:nvSpPr>
          <p:spPr bwMode="auto">
            <a:xfrm>
              <a:off x="4377" y="3884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7644" name="Object 9"/>
            <p:cNvGraphicFramePr>
              <a:graphicFrameLocks noChangeAspect="1"/>
            </p:cNvGraphicFramePr>
            <p:nvPr/>
          </p:nvGraphicFramePr>
          <p:xfrm>
            <a:off x="5573" y="3874"/>
            <a:ext cx="16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55" name="公式" r:id="rId38" imgW="114120" imgH="126720" progId="Equation.3">
                    <p:embed/>
                  </p:oleObj>
                </mc:Choice>
                <mc:Fallback>
                  <p:oleObj name="公式" r:id="rId38" imgW="1141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" y="3874"/>
                          <a:ext cx="16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45" name="Text Box 10"/>
            <p:cNvSpPr txBox="1">
              <a:spLocks noChangeArrowheads="1"/>
            </p:cNvSpPr>
            <p:nvPr/>
          </p:nvSpPr>
          <p:spPr bwMode="auto">
            <a:xfrm>
              <a:off x="4649" y="37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b="0" i="1"/>
                <a:t>o</a:t>
              </a:r>
            </a:p>
          </p:txBody>
        </p:sp>
        <p:sp>
          <p:nvSpPr>
            <p:cNvPr id="407646" name="Line 11"/>
            <p:cNvSpPr>
              <a:spLocks noChangeShapeType="1"/>
            </p:cNvSpPr>
            <p:nvPr/>
          </p:nvSpPr>
          <p:spPr bwMode="auto">
            <a:xfrm flipV="1">
              <a:off x="4649" y="3113"/>
              <a:ext cx="0" cy="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647" name="Text Box 12"/>
            <p:cNvSpPr txBox="1">
              <a:spLocks noChangeArrowheads="1"/>
            </p:cNvSpPr>
            <p:nvPr/>
          </p:nvSpPr>
          <p:spPr bwMode="auto">
            <a:xfrm>
              <a:off x="4377" y="3022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7648" name="Freeform 14"/>
            <p:cNvSpPr>
              <a:spLocks/>
            </p:cNvSpPr>
            <p:nvPr/>
          </p:nvSpPr>
          <p:spPr bwMode="auto">
            <a:xfrm>
              <a:off x="4740" y="3249"/>
              <a:ext cx="862" cy="589"/>
            </a:xfrm>
            <a:custGeom>
              <a:avLst/>
              <a:gdLst>
                <a:gd name="T0" fmla="*/ 0 w 916"/>
                <a:gd name="T1" fmla="*/ 0 h 767"/>
                <a:gd name="T2" fmla="*/ 110 w 916"/>
                <a:gd name="T3" fmla="*/ 275 h 767"/>
                <a:gd name="T4" fmla="*/ 284 w 916"/>
                <a:gd name="T5" fmla="*/ 503 h 767"/>
                <a:gd name="T6" fmla="*/ 430 w 916"/>
                <a:gd name="T7" fmla="*/ 613 h 767"/>
                <a:gd name="T8" fmla="*/ 631 w 916"/>
                <a:gd name="T9" fmla="*/ 714 h 767"/>
                <a:gd name="T10" fmla="*/ 778 w 916"/>
                <a:gd name="T11" fmla="*/ 750 h 767"/>
                <a:gd name="T12" fmla="*/ 916 w 916"/>
                <a:gd name="T13" fmla="*/ 767 h 7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6"/>
                <a:gd name="T22" fmla="*/ 0 h 767"/>
                <a:gd name="T23" fmla="*/ 916 w 916"/>
                <a:gd name="T24" fmla="*/ 767 h 7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6" h="767">
                  <a:moveTo>
                    <a:pt x="0" y="0"/>
                  </a:moveTo>
                  <a:cubicBezTo>
                    <a:pt x="18" y="46"/>
                    <a:pt x="63" y="191"/>
                    <a:pt x="110" y="275"/>
                  </a:cubicBezTo>
                  <a:cubicBezTo>
                    <a:pt x="157" y="359"/>
                    <a:pt x="231" y="447"/>
                    <a:pt x="284" y="503"/>
                  </a:cubicBezTo>
                  <a:cubicBezTo>
                    <a:pt x="337" y="559"/>
                    <a:pt x="372" y="578"/>
                    <a:pt x="430" y="613"/>
                  </a:cubicBezTo>
                  <a:cubicBezTo>
                    <a:pt x="488" y="648"/>
                    <a:pt x="573" y="691"/>
                    <a:pt x="631" y="714"/>
                  </a:cubicBezTo>
                  <a:cubicBezTo>
                    <a:pt x="689" y="737"/>
                    <a:pt x="731" y="741"/>
                    <a:pt x="778" y="750"/>
                  </a:cubicBezTo>
                  <a:cubicBezTo>
                    <a:pt x="825" y="759"/>
                    <a:pt x="887" y="764"/>
                    <a:pt x="916" y="76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07649" name="Rectangle 97"/>
          <p:cNvSpPr>
            <a:spLocks noChangeArrowheads="1"/>
          </p:cNvSpPr>
          <p:nvPr/>
        </p:nvSpPr>
        <p:spPr bwMode="auto">
          <a:xfrm>
            <a:off x="230188" y="7985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33CC"/>
                </a:solidFill>
              </a:rPr>
              <a:t>解：</a:t>
            </a:r>
          </a:p>
        </p:txBody>
      </p:sp>
      <p:pic>
        <p:nvPicPr>
          <p:cNvPr id="407704" name="Picture 152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5259447"/>
            <a:ext cx="8778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0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7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7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47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7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4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47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5" dur="500"/>
                                        <p:tgtEl>
                                          <p:spTgt spid="4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0" dur="500"/>
                                        <p:tgtEl>
                                          <p:spTgt spid="4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1" dur="500"/>
                                        <p:tgtEl>
                                          <p:spTgt spid="4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1" dur="500"/>
                                        <p:tgtEl>
                                          <p:spTgt spid="4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6" dur="500"/>
                                        <p:tgtEl>
                                          <p:spTgt spid="47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4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 autoUpdateAnimBg="0"/>
      <p:bldP spid="470026" grpId="0" build="p" autoUpdateAnimBg="0"/>
      <p:bldP spid="470032" grpId="0" animBg="1"/>
      <p:bldP spid="470033" grpId="0" animBg="1"/>
      <p:bldP spid="470037" grpId="0" animBg="1"/>
      <p:bldP spid="470038" grpId="0" animBg="1"/>
      <p:bldP spid="470039" grpId="0" animBg="1"/>
      <p:bldP spid="470040" grpId="0" animBg="1"/>
      <p:bldP spid="470041" grpId="0" animBg="1"/>
      <p:bldP spid="470042" grpId="0" animBg="1"/>
      <p:bldP spid="470054" grpId="0" build="p" autoUpdateAnimBg="0"/>
      <p:bldP spid="470069" grpId="0" autoUpdateAnimBg="0"/>
      <p:bldP spid="3" grpId="0" autoUpdateAnimBg="0"/>
      <p:bldP spid="4076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8077200" y="640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结束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549275"/>
            <a:ext cx="1584325" cy="720725"/>
            <a:chOff x="240" y="480"/>
            <a:chExt cx="1008" cy="528"/>
          </a:xfrm>
        </p:grpSpPr>
        <p:sp>
          <p:nvSpPr>
            <p:cNvPr id="472071" name="AutoShape 7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607" name="Text Box 8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3200">
                  <a:solidFill>
                    <a:srgbClr val="CC0000"/>
                  </a:solidFill>
                </a:rPr>
                <a:t>讨论</a:t>
              </a:r>
            </a:p>
          </p:txBody>
        </p:sp>
      </p:grp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1181024" y="2532063"/>
            <a:ext cx="4103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②</a:t>
            </a:r>
            <a:r>
              <a:rPr lang="zh-CN" altLang="en-US" sz="3200" dirty="0">
                <a:solidFill>
                  <a:srgbClr val="CC0066"/>
                </a:solidFill>
                <a:ea typeface="黑体" pitchFamily="49" charset="-122"/>
              </a:rPr>
              <a:t>有限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长带</a:t>
            </a:r>
            <a:r>
              <a:rPr lang="zh-CN" altLang="en-US" sz="3200" dirty="0" smtClean="0">
                <a:solidFill>
                  <a:srgbClr val="0000FF"/>
                </a:solidFill>
                <a:ea typeface="楷体_GB2312" pitchFamily="49" charset="-122"/>
              </a:rPr>
              <a:t>电</a:t>
            </a:r>
            <a:r>
              <a:rPr lang="zh-CN" altLang="en-US" sz="3200" dirty="0" smtClean="0">
                <a:solidFill>
                  <a:srgbClr val="FF33CC"/>
                </a:solidFill>
                <a:ea typeface="楷体_GB2312" pitchFamily="49" charset="-122"/>
              </a:rPr>
              <a:t>柱面</a:t>
            </a:r>
            <a:endParaRPr lang="zh-CN" altLang="en-US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1181024" y="4000501"/>
            <a:ext cx="3455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④</a:t>
            </a:r>
            <a:r>
              <a:rPr lang="zh-CN" altLang="en-US" sz="3200">
                <a:solidFill>
                  <a:srgbClr val="CC0066"/>
                </a:solidFill>
                <a:ea typeface="楷体_GB2312" pitchFamily="49" charset="-122"/>
              </a:rPr>
              <a:t>非均匀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带电</a:t>
            </a:r>
            <a:r>
              <a:rPr lang="zh-CN" altLang="en-US" sz="3200">
                <a:solidFill>
                  <a:srgbClr val="FF15C2"/>
                </a:solidFill>
                <a:ea typeface="楷体_GB2312" pitchFamily="49" charset="-122"/>
              </a:rPr>
              <a:t>柱面</a:t>
            </a:r>
          </a:p>
        </p:txBody>
      </p: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181024" y="1768476"/>
            <a:ext cx="4824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①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无限长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带</a:t>
            </a:r>
            <a:r>
              <a:rPr lang="zh-CN" altLang="en-US" sz="3200" dirty="0" smtClean="0">
                <a:solidFill>
                  <a:srgbClr val="0000FF"/>
                </a:solidFill>
                <a:ea typeface="楷体_GB2312" pitchFamily="49" charset="-122"/>
              </a:rPr>
              <a:t>电</a:t>
            </a:r>
            <a:r>
              <a:rPr lang="zh-CN" altLang="en-US" sz="3200" dirty="0" smtClean="0">
                <a:solidFill>
                  <a:srgbClr val="FF33CC"/>
                </a:solidFill>
                <a:ea typeface="楷体_GB2312" pitchFamily="49" charset="-122"/>
              </a:rPr>
              <a:t>柱面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72076" name="AutoShape 12"/>
          <p:cNvSpPr>
            <a:spLocks/>
          </p:cNvSpPr>
          <p:nvPr/>
        </p:nvSpPr>
        <p:spPr bwMode="auto">
          <a:xfrm>
            <a:off x="4637011" y="2128838"/>
            <a:ext cx="193675" cy="2168525"/>
          </a:xfrm>
          <a:prstGeom prst="rightBrace">
            <a:avLst>
              <a:gd name="adj1" fmla="val 93306"/>
              <a:gd name="adj2" fmla="val 43417"/>
            </a:avLst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129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72077" name="Rectangle 13"/>
          <p:cNvSpPr>
            <a:spLocks noChangeArrowheads="1"/>
          </p:cNvSpPr>
          <p:nvPr/>
        </p:nvSpPr>
        <p:spPr bwMode="auto">
          <a:xfrm>
            <a:off x="4924349" y="2200276"/>
            <a:ext cx="15113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能不能用高斯定理求场强？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81024" y="3279776"/>
            <a:ext cx="4103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3200">
                <a:solidFill>
                  <a:srgbClr val="CC0066"/>
                </a:solidFill>
                <a:ea typeface="黑体" pitchFamily="49" charset="-122"/>
              </a:rPr>
              <a:t>有限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长带电</a:t>
            </a:r>
            <a:r>
              <a:rPr lang="zh-CN" altLang="en-US" sz="3200">
                <a:solidFill>
                  <a:srgbClr val="FF33CC"/>
                </a:solidFill>
                <a:ea typeface="楷体_GB2312" pitchFamily="49" charset="-122"/>
              </a:rPr>
              <a:t>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75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75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75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3" grpId="0" autoUpdateAnimBg="0"/>
      <p:bldP spid="472074" grpId="0" autoUpdateAnimBg="0"/>
      <p:bldP spid="472075" grpId="0" autoUpdateAnimBg="0"/>
      <p:bldP spid="472076" grpId="0" animBg="1" autoUpdateAnimBg="0"/>
      <p:bldP spid="472077" grpId="0"/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07963" y="214313"/>
            <a:ext cx="6956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  <a:ea typeface="楷体_GB2312" pitchFamily="49" charset="-122"/>
              </a:rPr>
              <a:t>例</a:t>
            </a:r>
            <a:r>
              <a:rPr lang="en-US" altLang="zh-CN" sz="3200" dirty="0" smtClean="0">
                <a:solidFill>
                  <a:srgbClr val="0033CC"/>
                </a:solidFill>
                <a:ea typeface="楷体_GB2312" pitchFamily="49" charset="-122"/>
              </a:rPr>
              <a:t>4  </a:t>
            </a:r>
            <a:r>
              <a:rPr lang="zh-CN" altLang="en-US" sz="3200" dirty="0" smtClean="0">
                <a:solidFill>
                  <a:srgbClr val="FF0000"/>
                </a:solidFill>
                <a:ea typeface="楷体_GB2312" pitchFamily="49" charset="-122"/>
              </a:rPr>
              <a:t>无限长均匀带电圆柱面</a:t>
            </a:r>
            <a:r>
              <a:rPr lang="zh-CN" altLang="en-US" sz="3200" dirty="0">
                <a:solidFill>
                  <a:srgbClr val="0033CC"/>
                </a:solidFill>
                <a:ea typeface="楷体_GB2312" pitchFamily="49" charset="-122"/>
              </a:rPr>
              <a:t>的电场</a:t>
            </a:r>
          </a:p>
        </p:txBody>
      </p:sp>
      <p:grpSp>
        <p:nvGrpSpPr>
          <p:cNvPr id="450567" name="Group 7"/>
          <p:cNvGrpSpPr>
            <a:grpSpLocks/>
          </p:cNvGrpSpPr>
          <p:nvPr/>
        </p:nvGrpSpPr>
        <p:grpSpPr bwMode="auto">
          <a:xfrm>
            <a:off x="6473825" y="188913"/>
            <a:ext cx="2684463" cy="609600"/>
            <a:chOff x="4105" y="164"/>
            <a:chExt cx="1691" cy="384"/>
          </a:xfrm>
        </p:grpSpPr>
        <p:sp>
          <p:nvSpPr>
            <p:cNvPr id="450568" name="Text Box 8"/>
            <p:cNvSpPr txBox="1">
              <a:spLocks noChangeArrowheads="1"/>
            </p:cNvSpPr>
            <p:nvPr/>
          </p:nvSpPr>
          <p:spPr bwMode="auto">
            <a:xfrm>
              <a:off x="4105" y="172"/>
              <a:ext cx="14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33CC"/>
                  </a:solidFill>
                  <a:ea typeface="楷体_GB2312" pitchFamily="49" charset="-122"/>
                </a:rPr>
                <a:t>电荷线密度</a:t>
              </a:r>
            </a:p>
          </p:txBody>
        </p:sp>
        <p:graphicFrame>
          <p:nvGraphicFramePr>
            <p:cNvPr id="450569" name="Object 9"/>
            <p:cNvGraphicFramePr>
              <a:graphicFrameLocks noChangeAspect="1"/>
            </p:cNvGraphicFramePr>
            <p:nvPr/>
          </p:nvGraphicFramePr>
          <p:xfrm>
            <a:off x="5396" y="164"/>
            <a:ext cx="40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29" name="公式" r:id="rId4" imgW="139680" imgH="177480" progId="Equation.3">
                    <p:embed/>
                  </p:oleObj>
                </mc:Choice>
                <mc:Fallback>
                  <p:oleObj name="公式" r:id="rId4" imgW="1396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164"/>
                          <a:ext cx="40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026" name="Text Box 10"/>
          <p:cNvSpPr txBox="1">
            <a:spLocks noChangeArrowheads="1"/>
          </p:cNvSpPr>
          <p:nvPr/>
        </p:nvSpPr>
        <p:spPr bwMode="auto">
          <a:xfrm>
            <a:off x="984250" y="838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对称性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的分析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470050" name="Text Box 34"/>
          <p:cNvSpPr txBox="1">
            <a:spLocks noChangeArrowheads="1"/>
          </p:cNvSpPr>
          <p:nvPr/>
        </p:nvSpPr>
        <p:spPr bwMode="auto">
          <a:xfrm>
            <a:off x="3651250" y="838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取合适的高斯面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470054" name="Text Box 38"/>
          <p:cNvSpPr txBox="1">
            <a:spLocks noChangeArrowheads="1"/>
          </p:cNvSpPr>
          <p:nvPr/>
        </p:nvSpPr>
        <p:spPr bwMode="auto">
          <a:xfrm>
            <a:off x="984250" y="1524000"/>
            <a:ext cx="581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计算电通量      与例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3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同样得到</a:t>
            </a:r>
            <a:endParaRPr lang="zh-CN" altLang="en-US" sz="32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470069" name="Text Box 53"/>
          <p:cNvSpPr txBox="1">
            <a:spLocks noChangeArrowheads="1"/>
          </p:cNvSpPr>
          <p:nvPr/>
        </p:nvSpPr>
        <p:spPr bwMode="auto">
          <a:xfrm>
            <a:off x="889000" y="3141663"/>
            <a:ext cx="1595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当</a:t>
            </a:r>
            <a:endParaRPr lang="zh-CN" altLang="en-US" sz="3200" i="1" dirty="0">
              <a:solidFill>
                <a:srgbClr val="000099"/>
              </a:solidFill>
              <a:ea typeface="楷体_GB2312" pitchFamily="49" charset="-122"/>
            </a:endParaRPr>
          </a:p>
        </p:txBody>
      </p:sp>
      <p:grpSp>
        <p:nvGrpSpPr>
          <p:cNvPr id="450665" name="Group 105"/>
          <p:cNvGrpSpPr>
            <a:grpSpLocks/>
          </p:cNvGrpSpPr>
          <p:nvPr/>
        </p:nvGrpSpPr>
        <p:grpSpPr bwMode="auto">
          <a:xfrm>
            <a:off x="6227763" y="1790700"/>
            <a:ext cx="2235200" cy="3798888"/>
            <a:chOff x="3923" y="1128"/>
            <a:chExt cx="1408" cy="2393"/>
          </a:xfrm>
        </p:grpSpPr>
        <p:grpSp>
          <p:nvGrpSpPr>
            <p:cNvPr id="450603" name="Group 43"/>
            <p:cNvGrpSpPr>
              <a:grpSpLocks/>
            </p:cNvGrpSpPr>
            <p:nvPr/>
          </p:nvGrpSpPr>
          <p:grpSpPr bwMode="auto">
            <a:xfrm>
              <a:off x="4851" y="2289"/>
              <a:ext cx="480" cy="334"/>
              <a:chOff x="3696" y="3022"/>
              <a:chExt cx="480" cy="334"/>
            </a:xfrm>
          </p:grpSpPr>
          <p:sp>
            <p:nvSpPr>
              <p:cNvPr id="450604" name="Line 48"/>
              <p:cNvSpPr>
                <a:spLocks noChangeShapeType="1"/>
              </p:cNvSpPr>
              <p:nvPr/>
            </p:nvSpPr>
            <p:spPr bwMode="auto">
              <a:xfrm>
                <a:off x="3696" y="302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05" name="Object 49"/>
              <p:cNvGraphicFramePr>
                <a:graphicFrameLocks noChangeAspect="1"/>
              </p:cNvGraphicFramePr>
              <p:nvPr/>
            </p:nvGraphicFramePr>
            <p:xfrm>
              <a:off x="3923" y="3022"/>
              <a:ext cx="25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30" name="公式" r:id="rId6" imgW="152280" imgH="203040" progId="Equation.3">
                      <p:embed/>
                    </p:oleObj>
                  </mc:Choice>
                  <mc:Fallback>
                    <p:oleObj name="公式" r:id="rId6" imgW="15228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3022"/>
                            <a:ext cx="250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3923" y="1525"/>
              <a:ext cx="332" cy="801"/>
              <a:chOff x="3464" y="2160"/>
              <a:chExt cx="424" cy="960"/>
            </a:xfrm>
          </p:grpSpPr>
          <p:graphicFrame>
            <p:nvGraphicFramePr>
              <p:cNvPr id="450610" name="Object 58"/>
              <p:cNvGraphicFramePr>
                <a:graphicFrameLocks noChangeAspect="1"/>
              </p:cNvGraphicFramePr>
              <p:nvPr/>
            </p:nvGraphicFramePr>
            <p:xfrm>
              <a:off x="3464" y="2448"/>
              <a:ext cx="249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31" name="公式" r:id="rId8" imgW="101520" imgH="177480" progId="Equation.3">
                      <p:embed/>
                    </p:oleObj>
                  </mc:Choice>
                  <mc:Fallback>
                    <p:oleObj name="公式" r:id="rId8" imgW="101520" imgH="17748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4" y="2448"/>
                            <a:ext cx="249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611" name="Line 59"/>
              <p:cNvSpPr>
                <a:spLocks noChangeShapeType="1"/>
              </p:cNvSpPr>
              <p:nvPr/>
            </p:nvSpPr>
            <p:spPr bwMode="auto">
              <a:xfrm flipH="1" flipV="1">
                <a:off x="3552" y="21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12" name="Line 60"/>
              <p:cNvSpPr>
                <a:spLocks noChangeShapeType="1"/>
              </p:cNvSpPr>
              <p:nvPr/>
            </p:nvSpPr>
            <p:spPr bwMode="auto">
              <a:xfrm flipH="1">
                <a:off x="3552" y="31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13" name="Line 61"/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4422" y="1298"/>
              <a:ext cx="363" cy="2223"/>
              <a:chOff x="4176" y="1680"/>
              <a:chExt cx="192" cy="3076"/>
            </a:xfrm>
          </p:grpSpPr>
          <p:sp>
            <p:nvSpPr>
              <p:cNvPr id="470079" name="AutoShape 63"/>
              <p:cNvSpPr>
                <a:spLocks noChangeArrowheads="1"/>
              </p:cNvSpPr>
              <p:nvPr/>
            </p:nvSpPr>
            <p:spPr bwMode="auto">
              <a:xfrm>
                <a:off x="4176" y="1867"/>
                <a:ext cx="192" cy="1880"/>
              </a:xfrm>
              <a:prstGeom prst="can">
                <a:avLst>
                  <a:gd name="adj" fmla="val 5571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0616" name="Text Box 64"/>
              <p:cNvSpPr txBox="1">
                <a:spLocks noChangeArrowheads="1"/>
              </p:cNvSpPr>
              <p:nvPr/>
            </p:nvSpPr>
            <p:spPr bwMode="auto">
              <a:xfrm>
                <a:off x="4176" y="1971"/>
                <a:ext cx="119" cy="2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450617" name="Line 6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18" name="Line 66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19" name="Line 67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20" name="Line 68"/>
              <p:cNvSpPr>
                <a:spLocks noChangeShapeType="1"/>
              </p:cNvSpPr>
              <p:nvPr/>
            </p:nvSpPr>
            <p:spPr bwMode="auto">
              <a:xfrm>
                <a:off x="4368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0622" name="Group 70"/>
            <p:cNvGrpSpPr>
              <a:grpSpLocks/>
            </p:cNvGrpSpPr>
            <p:nvPr/>
          </p:nvGrpSpPr>
          <p:grpSpPr bwMode="auto">
            <a:xfrm>
              <a:off x="4149" y="1552"/>
              <a:ext cx="923" cy="602"/>
              <a:chOff x="2699" y="2315"/>
              <a:chExt cx="1179" cy="720"/>
            </a:xfrm>
          </p:grpSpPr>
          <p:sp>
            <p:nvSpPr>
              <p:cNvPr id="450623" name="Line 71"/>
              <p:cNvSpPr>
                <a:spLocks noChangeShapeType="1"/>
              </p:cNvSpPr>
              <p:nvPr/>
            </p:nvSpPr>
            <p:spPr bwMode="auto">
              <a:xfrm>
                <a:off x="2699" y="2568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24" name="Line 72"/>
              <p:cNvSpPr>
                <a:spLocks noChangeShapeType="1"/>
              </p:cNvSpPr>
              <p:nvPr/>
            </p:nvSpPr>
            <p:spPr bwMode="auto">
              <a:xfrm flipV="1">
                <a:off x="2699" y="2568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25" name="Line 73"/>
              <p:cNvSpPr>
                <a:spLocks noChangeShapeType="1"/>
              </p:cNvSpPr>
              <p:nvPr/>
            </p:nvSpPr>
            <p:spPr bwMode="auto">
              <a:xfrm flipH="1">
                <a:off x="2940" y="2315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26" name="Line 74"/>
              <p:cNvSpPr>
                <a:spLocks noChangeShapeType="1"/>
              </p:cNvSpPr>
              <p:nvPr/>
            </p:nvSpPr>
            <p:spPr bwMode="auto">
              <a:xfrm>
                <a:off x="2940" y="2315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50627" name="Object 75"/>
            <p:cNvGraphicFramePr>
              <a:graphicFrameLocks noChangeAspect="1"/>
            </p:cNvGraphicFramePr>
            <p:nvPr/>
          </p:nvGraphicFramePr>
          <p:xfrm>
            <a:off x="5057" y="1472"/>
            <a:ext cx="25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32" name="Equation" r:id="rId10" imgW="152280" imgH="190440" progId="Equation.3">
                    <p:embed/>
                  </p:oleObj>
                </mc:Choice>
                <mc:Fallback>
                  <p:oleObj name="Equation" r:id="rId10" imgW="152280" imgH="190440" progId="Equation.3">
                    <p:embed/>
                    <p:pic>
                      <p:nvPicPr>
                        <p:cNvPr id="0" name="Object 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472"/>
                          <a:ext cx="25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9" name="AutoShape 77"/>
            <p:cNvSpPr>
              <a:spLocks noChangeArrowheads="1"/>
            </p:cNvSpPr>
            <p:nvPr/>
          </p:nvSpPr>
          <p:spPr bwMode="auto">
            <a:xfrm>
              <a:off x="4299" y="1382"/>
              <a:ext cx="601" cy="1042"/>
            </a:xfrm>
            <a:prstGeom prst="can">
              <a:avLst>
                <a:gd name="adj" fmla="val 43344"/>
              </a:avLst>
            </a:prstGeom>
            <a:solidFill>
              <a:srgbClr val="EFC1EE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50630" name="Group 78"/>
            <p:cNvGrpSpPr>
              <a:grpSpLocks/>
            </p:cNvGrpSpPr>
            <p:nvPr/>
          </p:nvGrpSpPr>
          <p:grpSpPr bwMode="auto">
            <a:xfrm>
              <a:off x="4422" y="1128"/>
              <a:ext cx="362" cy="499"/>
              <a:chOff x="4176" y="1736"/>
              <a:chExt cx="192" cy="528"/>
            </a:xfrm>
          </p:grpSpPr>
          <p:sp>
            <p:nvSpPr>
              <p:cNvPr id="470095" name="AutoShape 79"/>
              <p:cNvSpPr>
                <a:spLocks noChangeArrowheads="1"/>
              </p:cNvSpPr>
              <p:nvPr/>
            </p:nvSpPr>
            <p:spPr bwMode="auto">
              <a:xfrm>
                <a:off x="4176" y="1736"/>
                <a:ext cx="192" cy="528"/>
              </a:xfrm>
              <a:prstGeom prst="can">
                <a:avLst>
                  <a:gd name="adj" fmla="val 55726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0632" name="Text Box 80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10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450635" name="Line 83"/>
            <p:cNvSpPr>
              <a:spLocks noChangeShapeType="1"/>
            </p:cNvSpPr>
            <p:nvPr/>
          </p:nvSpPr>
          <p:spPr bwMode="auto">
            <a:xfrm flipH="1">
              <a:off x="4340" y="1993"/>
              <a:ext cx="148" cy="1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57" name="Rectangle 97"/>
          <p:cNvSpPr>
            <a:spLocks noChangeArrowheads="1"/>
          </p:cNvSpPr>
          <p:nvPr/>
        </p:nvSpPr>
        <p:spPr bwMode="auto">
          <a:xfrm>
            <a:off x="230188" y="7985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33CC"/>
                </a:solidFill>
              </a:rPr>
              <a:t>解：</a:t>
            </a:r>
          </a:p>
        </p:txBody>
      </p:sp>
      <p:graphicFrame>
        <p:nvGraphicFramePr>
          <p:cNvPr id="470055" name="Object 39"/>
          <p:cNvGraphicFramePr>
            <a:graphicFrameLocks noChangeAspect="1"/>
          </p:cNvGraphicFramePr>
          <p:nvPr/>
        </p:nvGraphicFramePr>
        <p:xfrm>
          <a:off x="1681163" y="2205038"/>
          <a:ext cx="13684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3" name="公式" r:id="rId12" imgW="482400" imgH="380880" progId="Equation.3">
                  <p:embed/>
                </p:oleObj>
              </mc:Choice>
              <mc:Fallback>
                <p:oleObj name="公式" r:id="rId12" imgW="48240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205038"/>
                        <a:ext cx="13684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7" name="Object 41"/>
          <p:cNvGraphicFramePr>
            <a:graphicFrameLocks noChangeAspect="1"/>
          </p:cNvGraphicFramePr>
          <p:nvPr/>
        </p:nvGraphicFramePr>
        <p:xfrm>
          <a:off x="3049588" y="2278063"/>
          <a:ext cx="1512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4" name="Equation" r:id="rId14" imgW="545760" imgH="177480" progId="Equation.3">
                  <p:embed/>
                </p:oleObj>
              </mc:Choice>
              <mc:Fallback>
                <p:oleObj name="Equation" r:id="rId14" imgW="545760" imgH="177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278063"/>
                        <a:ext cx="15128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1"/>
          <p:cNvGraphicFramePr>
            <a:graphicFrameLocks noChangeAspect="1"/>
          </p:cNvGraphicFramePr>
          <p:nvPr/>
        </p:nvGraphicFramePr>
        <p:xfrm>
          <a:off x="1763713" y="3141663"/>
          <a:ext cx="3024187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5" name="公式" r:id="rId16" imgW="1143000" imgH="685800" progId="Equation.3">
                  <p:embed/>
                </p:oleObj>
              </mc:Choice>
              <mc:Fallback>
                <p:oleObj name="公式" r:id="rId16" imgW="1143000" imgH="685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3024187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83443"/>
              </p:ext>
            </p:extLst>
          </p:nvPr>
        </p:nvGraphicFramePr>
        <p:xfrm>
          <a:off x="3894137" y="4870452"/>
          <a:ext cx="2974975" cy="179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6" name="公式" r:id="rId18" imgW="1130040" imgH="685800" progId="Equation.3">
                  <p:embed/>
                </p:oleObj>
              </mc:Choice>
              <mc:Fallback>
                <p:oleObj name="公式" r:id="rId18" imgW="1130040" imgH="685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7" y="4870452"/>
                        <a:ext cx="2974975" cy="1791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64" name="Group 104"/>
          <p:cNvGrpSpPr>
            <a:grpSpLocks/>
          </p:cNvGrpSpPr>
          <p:nvPr/>
        </p:nvGrpSpPr>
        <p:grpSpPr bwMode="auto">
          <a:xfrm>
            <a:off x="6878638" y="4710113"/>
            <a:ext cx="2195512" cy="1743075"/>
            <a:chOff x="4333" y="2931"/>
            <a:chExt cx="1383" cy="1098"/>
          </a:xfrm>
        </p:grpSpPr>
        <p:sp>
          <p:nvSpPr>
            <p:cNvPr id="450651" name="Line 8"/>
            <p:cNvSpPr>
              <a:spLocks noChangeShapeType="1"/>
            </p:cNvSpPr>
            <p:nvPr/>
          </p:nvSpPr>
          <p:spPr bwMode="auto">
            <a:xfrm>
              <a:off x="4333" y="3793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52" name="Object 9"/>
            <p:cNvGraphicFramePr>
              <a:graphicFrameLocks noChangeAspect="1"/>
            </p:cNvGraphicFramePr>
            <p:nvPr/>
          </p:nvGraphicFramePr>
          <p:xfrm>
            <a:off x="5529" y="3783"/>
            <a:ext cx="16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37" name="公式" r:id="rId20" imgW="114120" imgH="126720" progId="Equation.3">
                    <p:embed/>
                  </p:oleObj>
                </mc:Choice>
                <mc:Fallback>
                  <p:oleObj name="公式" r:id="rId20" imgW="1141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9" y="3783"/>
                          <a:ext cx="16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3" name="Text Box 10"/>
            <p:cNvSpPr txBox="1">
              <a:spLocks noChangeArrowheads="1"/>
            </p:cNvSpPr>
            <p:nvPr/>
          </p:nvSpPr>
          <p:spPr bwMode="auto">
            <a:xfrm>
              <a:off x="4605" y="3702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b="0" i="1"/>
                <a:t>o</a:t>
              </a:r>
            </a:p>
          </p:txBody>
        </p:sp>
        <p:sp>
          <p:nvSpPr>
            <p:cNvPr id="450654" name="Line 11"/>
            <p:cNvSpPr>
              <a:spLocks noChangeShapeType="1"/>
            </p:cNvSpPr>
            <p:nvPr/>
          </p:nvSpPr>
          <p:spPr bwMode="auto">
            <a:xfrm flipV="1">
              <a:off x="4605" y="3022"/>
              <a:ext cx="0" cy="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5" name="Text Box 12"/>
            <p:cNvSpPr txBox="1">
              <a:spLocks noChangeArrowheads="1"/>
            </p:cNvSpPr>
            <p:nvPr/>
          </p:nvSpPr>
          <p:spPr bwMode="auto">
            <a:xfrm>
              <a:off x="4333" y="2931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2800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50656" name="Freeform 14"/>
            <p:cNvSpPr>
              <a:spLocks/>
            </p:cNvSpPr>
            <p:nvPr/>
          </p:nvSpPr>
          <p:spPr bwMode="auto">
            <a:xfrm>
              <a:off x="4793" y="3158"/>
              <a:ext cx="635" cy="499"/>
            </a:xfrm>
            <a:custGeom>
              <a:avLst/>
              <a:gdLst>
                <a:gd name="T0" fmla="*/ 0 w 916"/>
                <a:gd name="T1" fmla="*/ 0 h 767"/>
                <a:gd name="T2" fmla="*/ 110 w 916"/>
                <a:gd name="T3" fmla="*/ 275 h 767"/>
                <a:gd name="T4" fmla="*/ 284 w 916"/>
                <a:gd name="T5" fmla="*/ 503 h 767"/>
                <a:gd name="T6" fmla="*/ 430 w 916"/>
                <a:gd name="T7" fmla="*/ 613 h 767"/>
                <a:gd name="T8" fmla="*/ 631 w 916"/>
                <a:gd name="T9" fmla="*/ 714 h 767"/>
                <a:gd name="T10" fmla="*/ 778 w 916"/>
                <a:gd name="T11" fmla="*/ 750 h 767"/>
                <a:gd name="T12" fmla="*/ 916 w 916"/>
                <a:gd name="T13" fmla="*/ 767 h 7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6"/>
                <a:gd name="T22" fmla="*/ 0 h 767"/>
                <a:gd name="T23" fmla="*/ 916 w 916"/>
                <a:gd name="T24" fmla="*/ 767 h 7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6" h="767">
                  <a:moveTo>
                    <a:pt x="0" y="0"/>
                  </a:moveTo>
                  <a:cubicBezTo>
                    <a:pt x="18" y="46"/>
                    <a:pt x="63" y="191"/>
                    <a:pt x="110" y="275"/>
                  </a:cubicBezTo>
                  <a:cubicBezTo>
                    <a:pt x="157" y="359"/>
                    <a:pt x="231" y="447"/>
                    <a:pt x="284" y="503"/>
                  </a:cubicBezTo>
                  <a:cubicBezTo>
                    <a:pt x="337" y="559"/>
                    <a:pt x="372" y="578"/>
                    <a:pt x="430" y="613"/>
                  </a:cubicBezTo>
                  <a:cubicBezTo>
                    <a:pt x="488" y="648"/>
                    <a:pt x="573" y="691"/>
                    <a:pt x="631" y="714"/>
                  </a:cubicBezTo>
                  <a:cubicBezTo>
                    <a:pt x="689" y="737"/>
                    <a:pt x="731" y="741"/>
                    <a:pt x="778" y="750"/>
                  </a:cubicBezTo>
                  <a:cubicBezTo>
                    <a:pt x="825" y="759"/>
                    <a:pt x="887" y="764"/>
                    <a:pt x="916" y="76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50662" name="Line 102"/>
            <p:cNvSpPr>
              <a:spLocks noChangeShapeType="1"/>
            </p:cNvSpPr>
            <p:nvPr/>
          </p:nvSpPr>
          <p:spPr bwMode="auto">
            <a:xfrm>
              <a:off x="4604" y="3793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3" name="Line 103"/>
            <p:cNvSpPr>
              <a:spLocks noChangeShapeType="1"/>
            </p:cNvSpPr>
            <p:nvPr/>
          </p:nvSpPr>
          <p:spPr bwMode="auto">
            <a:xfrm>
              <a:off x="4785" y="315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181870" y="533466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33CC"/>
                </a:solidFill>
              </a:rPr>
              <a:t>得：</a:t>
            </a:r>
            <a:endParaRPr kumimoji="1" lang="zh-CN" altLang="en-US" dirty="0">
              <a:solidFill>
                <a:srgbClr val="0033CC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09337"/>
              </p:ext>
            </p:extLst>
          </p:nvPr>
        </p:nvGraphicFramePr>
        <p:xfrm>
          <a:off x="318220" y="4854576"/>
          <a:ext cx="2858342" cy="141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8" name="公式" r:id="rId22" imgW="1015920" imgH="558720" progId="Equation.3">
                  <p:embed/>
                </p:oleObj>
              </mc:Choice>
              <mc:Fallback>
                <p:oleObj name="公式" r:id="rId22" imgW="1015920" imgH="5587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20" y="4854576"/>
                        <a:ext cx="2858342" cy="1418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70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7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5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 autoUpdateAnimBg="0"/>
      <p:bldP spid="470026" grpId="0" build="p" autoUpdateAnimBg="0"/>
      <p:bldP spid="470054" grpId="0" build="p" autoUpdateAnimBg="0"/>
      <p:bldP spid="470069" grpId="0" autoUpdateAnimBg="0"/>
      <p:bldP spid="45065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89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33CC"/>
                </a:solidFill>
              </a:rPr>
              <a:t>例</a:t>
            </a:r>
            <a:r>
              <a:rPr kumimoji="1" lang="en-US" altLang="zh-CN" sz="2800" dirty="0">
                <a:solidFill>
                  <a:srgbClr val="0033CC"/>
                </a:solidFill>
              </a:rPr>
              <a:t>5.  </a:t>
            </a:r>
            <a:r>
              <a:rPr kumimoji="1" lang="zh-CN" altLang="en-US" sz="2800" dirty="0">
                <a:solidFill>
                  <a:srgbClr val="0033CC"/>
                </a:solidFill>
              </a:rPr>
              <a:t>求无限大均匀带电平面的场强。电荷面密度</a:t>
            </a:r>
            <a:r>
              <a:rPr kumimoji="1" lang="en-US" altLang="zh-CN" sz="2800" dirty="0">
                <a:solidFill>
                  <a:srgbClr val="0033CC"/>
                </a:solidFill>
              </a:rPr>
              <a:t>+</a:t>
            </a:r>
            <a:r>
              <a:rPr kumimoji="1" lang="en-US" altLang="zh-CN" sz="2800" i="1" dirty="0">
                <a:solidFill>
                  <a:srgbClr val="0033CC"/>
                </a:solidFill>
                <a:sym typeface="Symbol" pitchFamily="18" charset="2"/>
              </a:rPr>
              <a:t></a:t>
            </a:r>
            <a:r>
              <a:rPr kumimoji="1" lang="zh-CN" altLang="en-GB" sz="2800" i="1" dirty="0">
                <a:solidFill>
                  <a:srgbClr val="0033CC"/>
                </a:solidFill>
                <a:sym typeface="Symbol" pitchFamily="18" charset="2"/>
              </a:rPr>
              <a:t> 。</a:t>
            </a:r>
            <a:endParaRPr kumimoji="1" lang="zh-CN" altLang="en-US" sz="2800" dirty="0">
              <a:solidFill>
                <a:srgbClr val="0033CC"/>
              </a:solidFill>
            </a:endParaRP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179387" y="692150"/>
            <a:ext cx="681434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</a:rPr>
              <a:t> (1) </a:t>
            </a:r>
            <a:r>
              <a:rPr kumimoji="1" lang="zh-CN" altLang="en-US" sz="2800" dirty="0">
                <a:solidFill>
                  <a:schemeClr val="tx1"/>
                </a:solidFill>
              </a:rPr>
              <a:t>分析对称性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2800" i="1" dirty="0" smtClean="0">
                <a:solidFill>
                  <a:schemeClr val="tx1"/>
                </a:solidFill>
              </a:rPr>
              <a:t>E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处处沿垂直平面方向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179388" y="1192213"/>
            <a:ext cx="48958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</a:rPr>
              <a:t> (2) </a:t>
            </a:r>
            <a:r>
              <a:rPr kumimoji="1" lang="zh-CN" altLang="en-US" sz="2800" dirty="0">
                <a:solidFill>
                  <a:schemeClr val="tx1"/>
                </a:solidFill>
              </a:rPr>
              <a:t>取高斯面：</a:t>
            </a:r>
            <a:r>
              <a:rPr kumimoji="1" lang="zh-CN" altLang="en-US" sz="2800" dirty="0">
                <a:solidFill>
                  <a:srgbClr val="CC0066"/>
                </a:solidFill>
              </a:rPr>
              <a:t>柱面</a:t>
            </a:r>
            <a:r>
              <a:rPr kumimoji="1" lang="en-US" altLang="zh-CN" sz="2800" dirty="0">
                <a:solidFill>
                  <a:srgbClr val="CC0066"/>
                </a:solidFill>
              </a:rPr>
              <a:t>---</a:t>
            </a:r>
            <a:r>
              <a:rPr kumimoji="1" lang="zh-CN" altLang="en-US" sz="2800" dirty="0">
                <a:solidFill>
                  <a:srgbClr val="CC0066"/>
                </a:solidFill>
              </a:rPr>
              <a:t>两底面与带电平面平行，到平面等距</a:t>
            </a: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179388" y="2276475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</a:rPr>
              <a:t> (3) </a:t>
            </a:r>
            <a:r>
              <a:rPr kumimoji="1" lang="zh-CN" altLang="en-US" sz="2800">
                <a:solidFill>
                  <a:schemeClr val="tx1"/>
                </a:solidFill>
              </a:rPr>
              <a:t>计算通量、场强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539750" y="2924175"/>
          <a:ext cx="45370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55" name="公式" r:id="rId4" imgW="1955520" imgH="380880" progId="Equation.3">
                  <p:embed/>
                </p:oleObj>
              </mc:Choice>
              <mc:Fallback>
                <p:oleObj name="公式" r:id="rId4" imgW="19555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45370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55" name="Group 7"/>
          <p:cNvGrpSpPr>
            <a:grpSpLocks/>
          </p:cNvGrpSpPr>
          <p:nvPr/>
        </p:nvGrpSpPr>
        <p:grpSpPr bwMode="auto">
          <a:xfrm>
            <a:off x="5561013" y="620713"/>
            <a:ext cx="3582987" cy="2279650"/>
            <a:chOff x="3448" y="391"/>
            <a:chExt cx="2257" cy="1436"/>
          </a:xfrm>
        </p:grpSpPr>
        <p:sp>
          <p:nvSpPr>
            <p:cNvPr id="411656" name="Line 8"/>
            <p:cNvSpPr>
              <a:spLocks noChangeShapeType="1"/>
            </p:cNvSpPr>
            <p:nvPr/>
          </p:nvSpPr>
          <p:spPr bwMode="auto">
            <a:xfrm flipV="1">
              <a:off x="4438" y="914"/>
              <a:ext cx="959" cy="47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57" name="Line 9"/>
            <p:cNvSpPr>
              <a:spLocks noChangeShapeType="1"/>
            </p:cNvSpPr>
            <p:nvPr/>
          </p:nvSpPr>
          <p:spPr bwMode="auto">
            <a:xfrm>
              <a:off x="4438" y="848"/>
              <a:ext cx="951" cy="5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58" name="Line 10"/>
            <p:cNvSpPr>
              <a:spLocks noChangeShapeType="1"/>
            </p:cNvSpPr>
            <p:nvPr/>
          </p:nvSpPr>
          <p:spPr bwMode="auto">
            <a:xfrm>
              <a:off x="4953" y="1138"/>
              <a:ext cx="384" cy="216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59" name="Line 11"/>
            <p:cNvSpPr>
              <a:spLocks noChangeShapeType="1"/>
            </p:cNvSpPr>
            <p:nvPr/>
          </p:nvSpPr>
          <p:spPr bwMode="auto">
            <a:xfrm flipV="1">
              <a:off x="4953" y="930"/>
              <a:ext cx="396" cy="20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60" name="Freeform 12"/>
            <p:cNvSpPr>
              <a:spLocks/>
            </p:cNvSpPr>
            <p:nvPr/>
          </p:nvSpPr>
          <p:spPr bwMode="auto">
            <a:xfrm>
              <a:off x="4013" y="392"/>
              <a:ext cx="675" cy="1409"/>
            </a:xfrm>
            <a:custGeom>
              <a:avLst/>
              <a:gdLst>
                <a:gd name="T0" fmla="*/ 818 w 818"/>
                <a:gd name="T1" fmla="*/ 7 h 1629"/>
                <a:gd name="T2" fmla="*/ 736 w 818"/>
                <a:gd name="T3" fmla="*/ 16 h 1629"/>
                <a:gd name="T4" fmla="*/ 616 w 818"/>
                <a:gd name="T5" fmla="*/ 103 h 1629"/>
                <a:gd name="T6" fmla="*/ 381 w 818"/>
                <a:gd name="T7" fmla="*/ 199 h 1629"/>
                <a:gd name="T8" fmla="*/ 261 w 818"/>
                <a:gd name="T9" fmla="*/ 295 h 1629"/>
                <a:gd name="T10" fmla="*/ 98 w 818"/>
                <a:gd name="T11" fmla="*/ 395 h 1629"/>
                <a:gd name="T12" fmla="*/ 21 w 818"/>
                <a:gd name="T13" fmla="*/ 472 h 1629"/>
                <a:gd name="T14" fmla="*/ 6 w 818"/>
                <a:gd name="T15" fmla="*/ 611 h 1629"/>
                <a:gd name="T16" fmla="*/ 59 w 818"/>
                <a:gd name="T17" fmla="*/ 832 h 1629"/>
                <a:gd name="T18" fmla="*/ 11 w 818"/>
                <a:gd name="T19" fmla="*/ 1024 h 1629"/>
                <a:gd name="T20" fmla="*/ 54 w 818"/>
                <a:gd name="T21" fmla="*/ 1336 h 1629"/>
                <a:gd name="T22" fmla="*/ 50 w 818"/>
                <a:gd name="T23" fmla="*/ 1490 h 1629"/>
                <a:gd name="T24" fmla="*/ 83 w 818"/>
                <a:gd name="T25" fmla="*/ 1591 h 1629"/>
                <a:gd name="T26" fmla="*/ 136 w 818"/>
                <a:gd name="T27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8" h="1629">
                  <a:moveTo>
                    <a:pt x="818" y="7"/>
                  </a:moveTo>
                  <a:cubicBezTo>
                    <a:pt x="805" y="8"/>
                    <a:pt x="769" y="0"/>
                    <a:pt x="736" y="16"/>
                  </a:cubicBezTo>
                  <a:cubicBezTo>
                    <a:pt x="703" y="32"/>
                    <a:pt x="675" y="73"/>
                    <a:pt x="616" y="103"/>
                  </a:cubicBezTo>
                  <a:cubicBezTo>
                    <a:pt x="557" y="133"/>
                    <a:pt x="440" y="167"/>
                    <a:pt x="381" y="199"/>
                  </a:cubicBezTo>
                  <a:cubicBezTo>
                    <a:pt x="322" y="231"/>
                    <a:pt x="308" y="262"/>
                    <a:pt x="261" y="295"/>
                  </a:cubicBezTo>
                  <a:cubicBezTo>
                    <a:pt x="214" y="328"/>
                    <a:pt x="138" y="366"/>
                    <a:pt x="98" y="395"/>
                  </a:cubicBezTo>
                  <a:cubicBezTo>
                    <a:pt x="58" y="424"/>
                    <a:pt x="36" y="436"/>
                    <a:pt x="21" y="472"/>
                  </a:cubicBezTo>
                  <a:cubicBezTo>
                    <a:pt x="6" y="508"/>
                    <a:pt x="0" y="551"/>
                    <a:pt x="6" y="611"/>
                  </a:cubicBezTo>
                  <a:cubicBezTo>
                    <a:pt x="12" y="671"/>
                    <a:pt x="58" y="763"/>
                    <a:pt x="59" y="832"/>
                  </a:cubicBezTo>
                  <a:cubicBezTo>
                    <a:pt x="60" y="901"/>
                    <a:pt x="12" y="940"/>
                    <a:pt x="11" y="1024"/>
                  </a:cubicBezTo>
                  <a:cubicBezTo>
                    <a:pt x="10" y="1108"/>
                    <a:pt x="48" y="1258"/>
                    <a:pt x="54" y="1336"/>
                  </a:cubicBezTo>
                  <a:cubicBezTo>
                    <a:pt x="60" y="1414"/>
                    <a:pt x="45" y="1448"/>
                    <a:pt x="50" y="1490"/>
                  </a:cubicBezTo>
                  <a:cubicBezTo>
                    <a:pt x="55" y="1532"/>
                    <a:pt x="69" y="1568"/>
                    <a:pt x="83" y="1591"/>
                  </a:cubicBezTo>
                  <a:cubicBezTo>
                    <a:pt x="97" y="1614"/>
                    <a:pt x="125" y="1621"/>
                    <a:pt x="136" y="1629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61" name="Freeform 13"/>
            <p:cNvSpPr>
              <a:spLocks/>
            </p:cNvSpPr>
            <p:nvPr/>
          </p:nvSpPr>
          <p:spPr bwMode="auto">
            <a:xfrm>
              <a:off x="4042" y="391"/>
              <a:ext cx="729" cy="1436"/>
            </a:xfrm>
            <a:custGeom>
              <a:avLst/>
              <a:gdLst>
                <a:gd name="T0" fmla="*/ 855 w 884"/>
                <a:gd name="T1" fmla="*/ 46 h 1660"/>
                <a:gd name="T2" fmla="*/ 768 w 884"/>
                <a:gd name="T3" fmla="*/ 12 h 1660"/>
                <a:gd name="T4" fmla="*/ 616 w 884"/>
                <a:gd name="T5" fmla="*/ 118 h 1660"/>
                <a:gd name="T6" fmla="*/ 381 w 884"/>
                <a:gd name="T7" fmla="*/ 214 h 1660"/>
                <a:gd name="T8" fmla="*/ 261 w 884"/>
                <a:gd name="T9" fmla="*/ 310 h 1660"/>
                <a:gd name="T10" fmla="*/ 98 w 884"/>
                <a:gd name="T11" fmla="*/ 410 h 1660"/>
                <a:gd name="T12" fmla="*/ 21 w 884"/>
                <a:gd name="T13" fmla="*/ 487 h 1660"/>
                <a:gd name="T14" fmla="*/ 6 w 884"/>
                <a:gd name="T15" fmla="*/ 626 h 1660"/>
                <a:gd name="T16" fmla="*/ 59 w 884"/>
                <a:gd name="T17" fmla="*/ 847 h 1660"/>
                <a:gd name="T18" fmla="*/ 11 w 884"/>
                <a:gd name="T19" fmla="*/ 1039 h 1660"/>
                <a:gd name="T20" fmla="*/ 53 w 884"/>
                <a:gd name="T21" fmla="*/ 1275 h 1660"/>
                <a:gd name="T22" fmla="*/ 82 w 884"/>
                <a:gd name="T23" fmla="*/ 1611 h 1660"/>
                <a:gd name="T24" fmla="*/ 279 w 884"/>
                <a:gd name="T25" fmla="*/ 1572 h 1660"/>
                <a:gd name="T26" fmla="*/ 423 w 884"/>
                <a:gd name="T27" fmla="*/ 1443 h 1660"/>
                <a:gd name="T28" fmla="*/ 591 w 884"/>
                <a:gd name="T29" fmla="*/ 1342 h 1660"/>
                <a:gd name="T30" fmla="*/ 783 w 884"/>
                <a:gd name="T31" fmla="*/ 1169 h 1660"/>
                <a:gd name="T32" fmla="*/ 859 w 884"/>
                <a:gd name="T33" fmla="*/ 1040 h 1660"/>
                <a:gd name="T34" fmla="*/ 874 w 884"/>
                <a:gd name="T35" fmla="*/ 824 h 1660"/>
                <a:gd name="T36" fmla="*/ 855 w 884"/>
                <a:gd name="T37" fmla="*/ 492 h 1660"/>
                <a:gd name="T38" fmla="*/ 883 w 884"/>
                <a:gd name="T39" fmla="*/ 195 h 1660"/>
                <a:gd name="T40" fmla="*/ 850 w 884"/>
                <a:gd name="T41" fmla="*/ 46 h 1660"/>
                <a:gd name="T42" fmla="*/ 845 w 884"/>
                <a:gd name="T43" fmla="*/ 36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4" h="1660">
                  <a:moveTo>
                    <a:pt x="855" y="46"/>
                  </a:moveTo>
                  <a:cubicBezTo>
                    <a:pt x="841" y="41"/>
                    <a:pt x="808" y="0"/>
                    <a:pt x="768" y="12"/>
                  </a:cubicBezTo>
                  <a:cubicBezTo>
                    <a:pt x="728" y="24"/>
                    <a:pt x="680" y="84"/>
                    <a:pt x="616" y="118"/>
                  </a:cubicBezTo>
                  <a:cubicBezTo>
                    <a:pt x="552" y="152"/>
                    <a:pt x="440" y="182"/>
                    <a:pt x="381" y="214"/>
                  </a:cubicBezTo>
                  <a:cubicBezTo>
                    <a:pt x="322" y="246"/>
                    <a:pt x="308" y="277"/>
                    <a:pt x="261" y="310"/>
                  </a:cubicBezTo>
                  <a:cubicBezTo>
                    <a:pt x="214" y="343"/>
                    <a:pt x="138" y="381"/>
                    <a:pt x="98" y="410"/>
                  </a:cubicBezTo>
                  <a:cubicBezTo>
                    <a:pt x="58" y="439"/>
                    <a:pt x="36" y="451"/>
                    <a:pt x="21" y="487"/>
                  </a:cubicBezTo>
                  <a:cubicBezTo>
                    <a:pt x="6" y="523"/>
                    <a:pt x="0" y="566"/>
                    <a:pt x="6" y="626"/>
                  </a:cubicBezTo>
                  <a:cubicBezTo>
                    <a:pt x="12" y="686"/>
                    <a:pt x="58" y="778"/>
                    <a:pt x="59" y="847"/>
                  </a:cubicBezTo>
                  <a:cubicBezTo>
                    <a:pt x="60" y="916"/>
                    <a:pt x="12" y="968"/>
                    <a:pt x="11" y="1039"/>
                  </a:cubicBezTo>
                  <a:cubicBezTo>
                    <a:pt x="10" y="1110"/>
                    <a:pt x="41" y="1180"/>
                    <a:pt x="53" y="1275"/>
                  </a:cubicBezTo>
                  <a:cubicBezTo>
                    <a:pt x="65" y="1370"/>
                    <a:pt x="44" y="1562"/>
                    <a:pt x="82" y="1611"/>
                  </a:cubicBezTo>
                  <a:cubicBezTo>
                    <a:pt x="120" y="1660"/>
                    <a:pt x="222" y="1600"/>
                    <a:pt x="279" y="1572"/>
                  </a:cubicBezTo>
                  <a:cubicBezTo>
                    <a:pt x="336" y="1544"/>
                    <a:pt x="371" y="1481"/>
                    <a:pt x="423" y="1443"/>
                  </a:cubicBezTo>
                  <a:cubicBezTo>
                    <a:pt x="475" y="1405"/>
                    <a:pt x="531" y="1388"/>
                    <a:pt x="591" y="1342"/>
                  </a:cubicBezTo>
                  <a:cubicBezTo>
                    <a:pt x="651" y="1296"/>
                    <a:pt x="738" y="1219"/>
                    <a:pt x="783" y="1169"/>
                  </a:cubicBezTo>
                  <a:cubicBezTo>
                    <a:pt x="828" y="1119"/>
                    <a:pt x="844" y="1097"/>
                    <a:pt x="859" y="1040"/>
                  </a:cubicBezTo>
                  <a:cubicBezTo>
                    <a:pt x="874" y="983"/>
                    <a:pt x="875" y="915"/>
                    <a:pt x="874" y="824"/>
                  </a:cubicBezTo>
                  <a:cubicBezTo>
                    <a:pt x="873" y="733"/>
                    <a:pt x="854" y="597"/>
                    <a:pt x="855" y="492"/>
                  </a:cubicBezTo>
                  <a:cubicBezTo>
                    <a:pt x="856" y="387"/>
                    <a:pt x="884" y="269"/>
                    <a:pt x="883" y="195"/>
                  </a:cubicBezTo>
                  <a:cubicBezTo>
                    <a:pt x="882" y="121"/>
                    <a:pt x="856" y="72"/>
                    <a:pt x="850" y="46"/>
                  </a:cubicBezTo>
                  <a:cubicBezTo>
                    <a:pt x="844" y="20"/>
                    <a:pt x="846" y="38"/>
                    <a:pt x="845" y="36"/>
                  </a:cubicBezTo>
                </a:path>
              </a:pathLst>
            </a:custGeom>
            <a:solidFill>
              <a:srgbClr val="00FFFF">
                <a:alpha val="50999"/>
              </a:srgbClr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62" name="Line 14"/>
            <p:cNvSpPr>
              <a:spLocks noChangeShapeType="1"/>
            </p:cNvSpPr>
            <p:nvPr/>
          </p:nvSpPr>
          <p:spPr bwMode="auto">
            <a:xfrm>
              <a:off x="3448" y="1134"/>
              <a:ext cx="20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63" name="Oval 15"/>
            <p:cNvSpPr>
              <a:spLocks noChangeArrowheads="1"/>
            </p:cNvSpPr>
            <p:nvPr/>
          </p:nvSpPr>
          <p:spPr bwMode="auto">
            <a:xfrm>
              <a:off x="4387" y="815"/>
              <a:ext cx="40" cy="41"/>
            </a:xfrm>
            <a:prstGeom prst="ellipse">
              <a:avLst/>
            </a:prstGeom>
            <a:solidFill>
              <a:srgbClr val="CCFF66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11664" name="Oval 16"/>
            <p:cNvSpPr>
              <a:spLocks noChangeArrowheads="1"/>
            </p:cNvSpPr>
            <p:nvPr/>
          </p:nvSpPr>
          <p:spPr bwMode="auto">
            <a:xfrm>
              <a:off x="4399" y="1371"/>
              <a:ext cx="39" cy="42"/>
            </a:xfrm>
            <a:prstGeom prst="ellipse">
              <a:avLst/>
            </a:prstGeom>
            <a:solidFill>
              <a:srgbClr val="CCFF66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11665" name="Line 17"/>
            <p:cNvSpPr>
              <a:spLocks noChangeShapeType="1"/>
            </p:cNvSpPr>
            <p:nvPr/>
          </p:nvSpPr>
          <p:spPr bwMode="auto">
            <a:xfrm flipV="1">
              <a:off x="4953" y="1133"/>
              <a:ext cx="69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666" name="Object 18"/>
            <p:cNvGraphicFramePr>
              <a:graphicFrameLocks noChangeAspect="1"/>
            </p:cNvGraphicFramePr>
            <p:nvPr/>
          </p:nvGraphicFramePr>
          <p:xfrm>
            <a:off x="5444" y="1151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56" name="公式" r:id="rId6" imgW="152280" imgH="152280" progId="Equation.3">
                    <p:embed/>
                  </p:oleObj>
                </mc:Choice>
                <mc:Fallback>
                  <p:oleObj name="公式" r:id="rId6" imgW="152280" imgH="1522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" y="1151"/>
                          <a:ext cx="2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5148263" y="1412875"/>
            <a:ext cx="2879725" cy="862013"/>
            <a:chOff x="3288" y="904"/>
            <a:chExt cx="1814" cy="543"/>
          </a:xfrm>
        </p:grpSpPr>
        <p:sp>
          <p:nvSpPr>
            <p:cNvPr id="411668" name="Oval 20"/>
            <p:cNvSpPr>
              <a:spLocks noChangeArrowheads="1"/>
            </p:cNvSpPr>
            <p:nvPr/>
          </p:nvSpPr>
          <p:spPr bwMode="auto">
            <a:xfrm>
              <a:off x="4948" y="996"/>
              <a:ext cx="154" cy="2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 flipV="1">
              <a:off x="4473" y="1265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670" name="Object 22"/>
            <p:cNvGraphicFramePr>
              <a:graphicFrameLocks noChangeAspect="1"/>
            </p:cNvGraphicFramePr>
            <p:nvPr/>
          </p:nvGraphicFramePr>
          <p:xfrm>
            <a:off x="3672" y="904"/>
            <a:ext cx="23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57" name="公式" r:id="rId8" imgW="228600" imgH="177480" progId="Equation.3">
                    <p:embed/>
                  </p:oleObj>
                </mc:Choice>
                <mc:Fallback>
                  <p:oleObj name="公式" r:id="rId8" imgW="22860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904"/>
                          <a:ext cx="23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71" name="Oval 23"/>
            <p:cNvSpPr>
              <a:spLocks noChangeArrowheads="1"/>
            </p:cNvSpPr>
            <p:nvPr/>
          </p:nvSpPr>
          <p:spPr bwMode="auto">
            <a:xfrm>
              <a:off x="4406" y="1000"/>
              <a:ext cx="154" cy="2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11672" name="Oval 24"/>
            <p:cNvSpPr>
              <a:spLocks noChangeArrowheads="1"/>
            </p:cNvSpPr>
            <p:nvPr/>
          </p:nvSpPr>
          <p:spPr bwMode="auto">
            <a:xfrm>
              <a:off x="3845" y="996"/>
              <a:ext cx="154" cy="2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11673" name="Line 25"/>
            <p:cNvSpPr>
              <a:spLocks noChangeShapeType="1"/>
            </p:cNvSpPr>
            <p:nvPr/>
          </p:nvSpPr>
          <p:spPr bwMode="auto">
            <a:xfrm flipV="1">
              <a:off x="4137" y="1265"/>
              <a:ext cx="33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74" name="Line 26"/>
            <p:cNvSpPr>
              <a:spLocks noChangeShapeType="1"/>
            </p:cNvSpPr>
            <p:nvPr/>
          </p:nvSpPr>
          <p:spPr bwMode="auto">
            <a:xfrm>
              <a:off x="3918" y="1269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75" name="Line 27"/>
            <p:cNvSpPr>
              <a:spLocks noChangeShapeType="1"/>
            </p:cNvSpPr>
            <p:nvPr/>
          </p:nvSpPr>
          <p:spPr bwMode="auto">
            <a:xfrm flipV="1">
              <a:off x="4469" y="988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76" name="Line 28"/>
            <p:cNvSpPr>
              <a:spLocks noChangeShapeType="1"/>
            </p:cNvSpPr>
            <p:nvPr/>
          </p:nvSpPr>
          <p:spPr bwMode="auto">
            <a:xfrm flipV="1">
              <a:off x="4133" y="992"/>
              <a:ext cx="33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77" name="Line 29"/>
            <p:cNvSpPr>
              <a:spLocks noChangeShapeType="1"/>
            </p:cNvSpPr>
            <p:nvPr/>
          </p:nvSpPr>
          <p:spPr bwMode="auto">
            <a:xfrm>
              <a:off x="3914" y="995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678" name="Object 30"/>
            <p:cNvGraphicFramePr>
              <a:graphicFrameLocks noChangeAspect="1"/>
            </p:cNvGraphicFramePr>
            <p:nvPr/>
          </p:nvGraphicFramePr>
          <p:xfrm>
            <a:off x="3288" y="1175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58" name="公式" r:id="rId10" imgW="152280" imgH="152280" progId="Equation.3">
                    <p:embed/>
                  </p:oleObj>
                </mc:Choice>
                <mc:Fallback>
                  <p:oleObj name="公式" r:id="rId10" imgW="152280" imgH="1522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175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79" name="Line 31"/>
            <p:cNvSpPr>
              <a:spLocks noChangeShapeType="1"/>
            </p:cNvSpPr>
            <p:nvPr/>
          </p:nvSpPr>
          <p:spPr bwMode="auto">
            <a:xfrm flipH="1" flipV="1">
              <a:off x="3326" y="1133"/>
              <a:ext cx="5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1680" name="Group 32"/>
          <p:cNvGrpSpPr>
            <a:grpSpLocks/>
          </p:cNvGrpSpPr>
          <p:nvPr/>
        </p:nvGrpSpPr>
        <p:grpSpPr bwMode="auto">
          <a:xfrm>
            <a:off x="2195513" y="3644900"/>
            <a:ext cx="1295400" cy="692150"/>
            <a:chOff x="1296" y="1872"/>
            <a:chExt cx="816" cy="436"/>
          </a:xfrm>
        </p:grpSpPr>
        <p:grpSp>
          <p:nvGrpSpPr>
            <p:cNvPr id="411681" name="Group 33"/>
            <p:cNvGrpSpPr>
              <a:grpSpLocks/>
            </p:cNvGrpSpPr>
            <p:nvPr/>
          </p:nvGrpSpPr>
          <p:grpSpPr bwMode="auto">
            <a:xfrm>
              <a:off x="1384" y="1872"/>
              <a:ext cx="700" cy="436"/>
              <a:chOff x="1336" y="1824"/>
              <a:chExt cx="700" cy="436"/>
            </a:xfrm>
          </p:grpSpPr>
          <p:graphicFrame>
            <p:nvGraphicFramePr>
              <p:cNvPr id="411682" name="Object 34"/>
              <p:cNvGraphicFramePr>
                <a:graphicFrameLocks noChangeAspect="1"/>
              </p:cNvGraphicFramePr>
              <p:nvPr/>
            </p:nvGraphicFramePr>
            <p:xfrm>
              <a:off x="1336" y="2016"/>
              <a:ext cx="700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59" name="公式" r:id="rId12" imgW="507960" imgH="177480" progId="Equation.3">
                      <p:embed/>
                    </p:oleObj>
                  </mc:Choice>
                  <mc:Fallback>
                    <p:oleObj name="公式" r:id="rId12" imgW="507960" imgH="1774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" y="2016"/>
                            <a:ext cx="700" cy="244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683" name="Line 35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84" name="Line 36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1685" name="Line 37"/>
            <p:cNvSpPr>
              <a:spLocks noChangeShapeType="1"/>
            </p:cNvSpPr>
            <p:nvPr/>
          </p:nvSpPr>
          <p:spPr bwMode="auto">
            <a:xfrm>
              <a:off x="1296" y="1872"/>
              <a:ext cx="81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686" name="Group 38"/>
          <p:cNvGrpSpPr>
            <a:grpSpLocks/>
          </p:cNvGrpSpPr>
          <p:nvPr/>
        </p:nvGrpSpPr>
        <p:grpSpPr bwMode="auto">
          <a:xfrm>
            <a:off x="3688329" y="2920208"/>
            <a:ext cx="1907829" cy="649288"/>
            <a:chOff x="2304" y="1440"/>
            <a:chExt cx="1069" cy="480"/>
          </a:xfrm>
        </p:grpSpPr>
        <p:graphicFrame>
          <p:nvGraphicFramePr>
            <p:cNvPr id="41168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954514"/>
                </p:ext>
              </p:extLst>
            </p:nvPr>
          </p:nvGraphicFramePr>
          <p:xfrm>
            <a:off x="3298" y="1478"/>
            <a:ext cx="7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0" name="公式" r:id="rId14" imgW="114120" imgH="215640" progId="Equation.3">
                    <p:embed/>
                  </p:oleObj>
                </mc:Choice>
                <mc:Fallback>
                  <p:oleObj name="公式" r:id="rId14" imgW="114120" imgH="215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1478"/>
                          <a:ext cx="7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88" name="Rectangle 40"/>
            <p:cNvSpPr>
              <a:spLocks noChangeArrowheads="1"/>
            </p:cNvSpPr>
            <p:nvPr/>
          </p:nvSpPr>
          <p:spPr bwMode="auto">
            <a:xfrm>
              <a:off x="2304" y="1440"/>
              <a:ext cx="864" cy="48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16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74262"/>
              </p:ext>
            </p:extLst>
          </p:nvPr>
        </p:nvGraphicFramePr>
        <p:xfrm>
          <a:off x="1989138" y="4609876"/>
          <a:ext cx="15113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1" name="Equation" r:id="rId16" imgW="596880" imgH="431640" progId="Equation.3">
                  <p:embed/>
                </p:oleObj>
              </mc:Choice>
              <mc:Fallback>
                <p:oleObj name="Equation" r:id="rId16" imgW="596880" imgH="431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609876"/>
                        <a:ext cx="15113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32990"/>
              </p:ext>
            </p:extLst>
          </p:nvPr>
        </p:nvGraphicFramePr>
        <p:xfrm>
          <a:off x="3500438" y="4682901"/>
          <a:ext cx="12827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2" name="公式" r:id="rId18" imgW="495000" imgH="431640" progId="Equation.3">
                  <p:embed/>
                </p:oleObj>
              </mc:Choice>
              <mc:Fallback>
                <p:oleObj name="公式" r:id="rId18" imgW="495000" imgH="431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682901"/>
                        <a:ext cx="12827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1" name="Object 43"/>
          <p:cNvGraphicFramePr>
            <a:graphicFrameLocks noChangeAspect="1"/>
          </p:cNvGraphicFramePr>
          <p:nvPr/>
        </p:nvGraphicFramePr>
        <p:xfrm>
          <a:off x="1763713" y="5659438"/>
          <a:ext cx="17287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3" name="公式" r:id="rId20" imgW="672840" imgH="431640" progId="Equation.3">
                  <p:embed/>
                </p:oleObj>
              </mc:Choice>
              <mc:Fallback>
                <p:oleObj name="公式" r:id="rId20" imgW="67284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659438"/>
                        <a:ext cx="17287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92" name="Group 44"/>
          <p:cNvGrpSpPr>
            <a:grpSpLocks/>
          </p:cNvGrpSpPr>
          <p:nvPr/>
        </p:nvGrpSpPr>
        <p:grpSpPr bwMode="auto">
          <a:xfrm>
            <a:off x="6227763" y="2997200"/>
            <a:ext cx="2663825" cy="1944688"/>
            <a:chOff x="68" y="2568"/>
            <a:chExt cx="1905" cy="1440"/>
          </a:xfrm>
        </p:grpSpPr>
        <p:sp>
          <p:nvSpPr>
            <p:cNvPr id="411693" name="Rectangle 45"/>
            <p:cNvSpPr>
              <a:spLocks noChangeArrowheads="1"/>
            </p:cNvSpPr>
            <p:nvPr/>
          </p:nvSpPr>
          <p:spPr bwMode="auto">
            <a:xfrm>
              <a:off x="68" y="2568"/>
              <a:ext cx="1905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94" name="Line 46"/>
            <p:cNvSpPr>
              <a:spLocks noChangeShapeType="1"/>
            </p:cNvSpPr>
            <p:nvPr/>
          </p:nvSpPr>
          <p:spPr bwMode="auto">
            <a:xfrm>
              <a:off x="113" y="3339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95" name="Line 47"/>
            <p:cNvSpPr>
              <a:spLocks noChangeShapeType="1"/>
            </p:cNvSpPr>
            <p:nvPr/>
          </p:nvSpPr>
          <p:spPr bwMode="auto">
            <a:xfrm flipV="1">
              <a:off x="929" y="2614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696" name="Object 48"/>
            <p:cNvGraphicFramePr>
              <a:graphicFrameLocks noChangeAspect="1"/>
            </p:cNvGraphicFramePr>
            <p:nvPr/>
          </p:nvGraphicFramePr>
          <p:xfrm>
            <a:off x="703" y="2568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4" name="Equation" r:id="rId22" imgW="152280" imgH="164880" progId="Equation.3">
                    <p:embed/>
                  </p:oleObj>
                </mc:Choice>
                <mc:Fallback>
                  <p:oleObj name="Equation" r:id="rId22" imgW="1522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568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7" name="Object 49"/>
            <p:cNvGraphicFramePr>
              <a:graphicFrameLocks noChangeAspect="1"/>
            </p:cNvGraphicFramePr>
            <p:nvPr/>
          </p:nvGraphicFramePr>
          <p:xfrm>
            <a:off x="929" y="3339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5" name="公式" r:id="rId24" imgW="126720" imgH="139680" progId="Equation.3">
                    <p:embed/>
                  </p:oleObj>
                </mc:Choice>
                <mc:Fallback>
                  <p:oleObj name="公式" r:id="rId24" imgW="126720" imgH="1396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3339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8" name="Line 50"/>
            <p:cNvSpPr>
              <a:spLocks noChangeShapeType="1"/>
            </p:cNvSpPr>
            <p:nvPr/>
          </p:nvSpPr>
          <p:spPr bwMode="auto">
            <a:xfrm>
              <a:off x="929" y="2976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99" name="Line 51"/>
            <p:cNvSpPr>
              <a:spLocks noChangeShapeType="1"/>
            </p:cNvSpPr>
            <p:nvPr/>
          </p:nvSpPr>
          <p:spPr bwMode="auto">
            <a:xfrm>
              <a:off x="158" y="3702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700" name="Object 52"/>
            <p:cNvGraphicFramePr>
              <a:graphicFrameLocks noChangeAspect="1"/>
            </p:cNvGraphicFramePr>
            <p:nvPr/>
          </p:nvGraphicFramePr>
          <p:xfrm>
            <a:off x="1156" y="3612"/>
            <a:ext cx="68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6" name="公式" r:id="rId26" imgW="482400" imgH="203040" progId="Equation.3">
                    <p:embed/>
                  </p:oleObj>
                </mc:Choice>
                <mc:Fallback>
                  <p:oleObj name="公式" r:id="rId26" imgW="48240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612"/>
                          <a:ext cx="689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701" name="Group 53"/>
          <p:cNvGrpSpPr>
            <a:grpSpLocks/>
          </p:cNvGrpSpPr>
          <p:nvPr/>
        </p:nvGrpSpPr>
        <p:grpSpPr bwMode="auto">
          <a:xfrm>
            <a:off x="7092950" y="5084763"/>
            <a:ext cx="1835150" cy="1628775"/>
            <a:chOff x="3923" y="2568"/>
            <a:chExt cx="1769" cy="1452"/>
          </a:xfrm>
        </p:grpSpPr>
        <p:sp>
          <p:nvSpPr>
            <p:cNvPr id="411702" name="Rectangle 54"/>
            <p:cNvSpPr>
              <a:spLocks noChangeArrowheads="1"/>
            </p:cNvSpPr>
            <p:nvPr/>
          </p:nvSpPr>
          <p:spPr bwMode="auto">
            <a:xfrm>
              <a:off x="3923" y="2568"/>
              <a:ext cx="1769" cy="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703" name="Object 55"/>
            <p:cNvGraphicFramePr>
              <a:graphicFrameLocks noChangeAspect="1"/>
            </p:cNvGraphicFramePr>
            <p:nvPr/>
          </p:nvGraphicFramePr>
          <p:xfrm>
            <a:off x="4649" y="2576"/>
            <a:ext cx="36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7" name="公式" r:id="rId28" imgW="266400" imgH="139680" progId="Equation.3">
                    <p:embed/>
                  </p:oleObj>
                </mc:Choice>
                <mc:Fallback>
                  <p:oleObj name="公式" r:id="rId28" imgW="26640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576"/>
                          <a:ext cx="36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04" name="Object 56"/>
            <p:cNvGraphicFramePr>
              <a:graphicFrameLocks noChangeAspect="1"/>
            </p:cNvGraphicFramePr>
            <p:nvPr/>
          </p:nvGraphicFramePr>
          <p:xfrm>
            <a:off x="5374" y="3657"/>
            <a:ext cx="2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8" name="Equation" r:id="rId30" imgW="152280" imgH="190440" progId="Equation.3">
                    <p:embed/>
                  </p:oleObj>
                </mc:Choice>
                <mc:Fallback>
                  <p:oleObj name="Equation" r:id="rId30" imgW="152280" imgH="1904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3657"/>
                          <a:ext cx="2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05" name="Line 57"/>
            <p:cNvSpPr>
              <a:spLocks noChangeShapeType="1"/>
            </p:cNvSpPr>
            <p:nvPr/>
          </p:nvSpPr>
          <p:spPr bwMode="auto">
            <a:xfrm>
              <a:off x="4785" y="2840"/>
              <a:ext cx="0" cy="116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06" name="Line 58"/>
            <p:cNvSpPr>
              <a:spLocks noChangeShapeType="1"/>
            </p:cNvSpPr>
            <p:nvPr/>
          </p:nvSpPr>
          <p:spPr bwMode="auto">
            <a:xfrm flipH="1">
              <a:off x="4785" y="2976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07" name="Line 59"/>
            <p:cNvSpPr>
              <a:spLocks noChangeShapeType="1"/>
            </p:cNvSpPr>
            <p:nvPr/>
          </p:nvSpPr>
          <p:spPr bwMode="auto">
            <a:xfrm flipH="1">
              <a:off x="4785" y="3158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08" name="Line 60"/>
            <p:cNvSpPr>
              <a:spLocks noChangeShapeType="1"/>
            </p:cNvSpPr>
            <p:nvPr/>
          </p:nvSpPr>
          <p:spPr bwMode="auto">
            <a:xfrm flipH="1">
              <a:off x="4785" y="3339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09" name="Line 61"/>
            <p:cNvSpPr>
              <a:spLocks noChangeShapeType="1"/>
            </p:cNvSpPr>
            <p:nvPr/>
          </p:nvSpPr>
          <p:spPr bwMode="auto">
            <a:xfrm flipH="1">
              <a:off x="4785" y="3520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0" name="Line 62"/>
            <p:cNvSpPr>
              <a:spLocks noChangeShapeType="1"/>
            </p:cNvSpPr>
            <p:nvPr/>
          </p:nvSpPr>
          <p:spPr bwMode="auto">
            <a:xfrm flipH="1">
              <a:off x="4785" y="3702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1" name="Line 63"/>
            <p:cNvSpPr>
              <a:spLocks noChangeShapeType="1"/>
            </p:cNvSpPr>
            <p:nvPr/>
          </p:nvSpPr>
          <p:spPr bwMode="auto">
            <a:xfrm flipH="1">
              <a:off x="4785" y="3884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2" name="Line 64"/>
            <p:cNvSpPr>
              <a:spLocks noChangeShapeType="1"/>
            </p:cNvSpPr>
            <p:nvPr/>
          </p:nvSpPr>
          <p:spPr bwMode="auto">
            <a:xfrm>
              <a:off x="4195" y="2976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3" name="Line 65"/>
            <p:cNvSpPr>
              <a:spLocks noChangeShapeType="1"/>
            </p:cNvSpPr>
            <p:nvPr/>
          </p:nvSpPr>
          <p:spPr bwMode="auto">
            <a:xfrm>
              <a:off x="4195" y="3158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4" name="Line 66"/>
            <p:cNvSpPr>
              <a:spLocks noChangeShapeType="1"/>
            </p:cNvSpPr>
            <p:nvPr/>
          </p:nvSpPr>
          <p:spPr bwMode="auto">
            <a:xfrm>
              <a:off x="4195" y="3339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5" name="Line 67"/>
            <p:cNvSpPr>
              <a:spLocks noChangeShapeType="1"/>
            </p:cNvSpPr>
            <p:nvPr/>
          </p:nvSpPr>
          <p:spPr bwMode="auto">
            <a:xfrm>
              <a:off x="4195" y="3520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6" name="Line 68"/>
            <p:cNvSpPr>
              <a:spLocks noChangeShapeType="1"/>
            </p:cNvSpPr>
            <p:nvPr/>
          </p:nvSpPr>
          <p:spPr bwMode="auto">
            <a:xfrm>
              <a:off x="4195" y="3702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17" name="Line 69"/>
            <p:cNvSpPr>
              <a:spLocks noChangeShapeType="1"/>
            </p:cNvSpPr>
            <p:nvPr/>
          </p:nvSpPr>
          <p:spPr bwMode="auto">
            <a:xfrm>
              <a:off x="4195" y="3884"/>
              <a:ext cx="59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718" name="Object 70"/>
            <p:cNvGraphicFramePr>
              <a:graphicFrameLocks noChangeAspect="1"/>
            </p:cNvGraphicFramePr>
            <p:nvPr/>
          </p:nvGraphicFramePr>
          <p:xfrm>
            <a:off x="3968" y="2704"/>
            <a:ext cx="2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9" name="Equation" r:id="rId32" imgW="152280" imgH="190440" progId="Equation.3">
                    <p:embed/>
                  </p:oleObj>
                </mc:Choice>
                <mc:Fallback>
                  <p:oleObj name="Equation" r:id="rId32" imgW="152280" imgH="19044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704"/>
                          <a:ext cx="2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719" name="Group 71"/>
          <p:cNvGrpSpPr>
            <a:grpSpLocks/>
          </p:cNvGrpSpPr>
          <p:nvPr/>
        </p:nvGrpSpPr>
        <p:grpSpPr bwMode="auto">
          <a:xfrm>
            <a:off x="5003800" y="5084763"/>
            <a:ext cx="1833563" cy="1628775"/>
            <a:chOff x="2064" y="2568"/>
            <a:chExt cx="1769" cy="1452"/>
          </a:xfrm>
        </p:grpSpPr>
        <p:sp>
          <p:nvSpPr>
            <p:cNvPr id="411720" name="Rectangle 72"/>
            <p:cNvSpPr>
              <a:spLocks noChangeArrowheads="1"/>
            </p:cNvSpPr>
            <p:nvPr/>
          </p:nvSpPr>
          <p:spPr bwMode="auto">
            <a:xfrm>
              <a:off x="2064" y="2568"/>
              <a:ext cx="1769" cy="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721" name="Object 73"/>
            <p:cNvGraphicFramePr>
              <a:graphicFrameLocks noChangeAspect="1"/>
            </p:cNvGraphicFramePr>
            <p:nvPr/>
          </p:nvGraphicFramePr>
          <p:xfrm>
            <a:off x="2104" y="2886"/>
            <a:ext cx="22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70" name="Equation" r:id="rId34" imgW="152280" imgH="190440" progId="Equation.3">
                    <p:embed/>
                  </p:oleObj>
                </mc:Choice>
                <mc:Fallback>
                  <p:oleObj name="Equation" r:id="rId34" imgW="152280" imgH="1904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2886"/>
                          <a:ext cx="22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22" name="Object 74"/>
            <p:cNvGraphicFramePr>
              <a:graphicFrameLocks noChangeAspect="1"/>
            </p:cNvGraphicFramePr>
            <p:nvPr/>
          </p:nvGraphicFramePr>
          <p:xfrm>
            <a:off x="2790" y="2614"/>
            <a:ext cx="36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71" name="Equation" r:id="rId36" imgW="266400" imgH="152280" progId="Equation.3">
                    <p:embed/>
                  </p:oleObj>
                </mc:Choice>
                <mc:Fallback>
                  <p:oleObj name="Equation" r:id="rId36" imgW="266400" imgH="15228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614"/>
                          <a:ext cx="36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23" name="Object 75"/>
            <p:cNvGraphicFramePr>
              <a:graphicFrameLocks noChangeAspect="1"/>
            </p:cNvGraphicFramePr>
            <p:nvPr/>
          </p:nvGraphicFramePr>
          <p:xfrm>
            <a:off x="3515" y="3566"/>
            <a:ext cx="23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72" name="Equation" r:id="rId38" imgW="152280" imgH="190440" progId="Equation.3">
                    <p:embed/>
                  </p:oleObj>
                </mc:Choice>
                <mc:Fallback>
                  <p:oleObj name="Equation" r:id="rId38" imgW="152280" imgH="19044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566"/>
                          <a:ext cx="23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24" name="Line 76"/>
            <p:cNvSpPr>
              <a:spLocks noChangeShapeType="1"/>
            </p:cNvSpPr>
            <p:nvPr/>
          </p:nvSpPr>
          <p:spPr bwMode="auto">
            <a:xfrm flipH="1">
              <a:off x="2339" y="2976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25" name="Line 77"/>
            <p:cNvSpPr>
              <a:spLocks noChangeShapeType="1"/>
            </p:cNvSpPr>
            <p:nvPr/>
          </p:nvSpPr>
          <p:spPr bwMode="auto">
            <a:xfrm flipH="1">
              <a:off x="2339" y="3158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26" name="Line 78"/>
            <p:cNvSpPr>
              <a:spLocks noChangeShapeType="1"/>
            </p:cNvSpPr>
            <p:nvPr/>
          </p:nvSpPr>
          <p:spPr bwMode="auto">
            <a:xfrm flipH="1">
              <a:off x="2339" y="3339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27" name="Line 79"/>
            <p:cNvSpPr>
              <a:spLocks noChangeShapeType="1"/>
            </p:cNvSpPr>
            <p:nvPr/>
          </p:nvSpPr>
          <p:spPr bwMode="auto">
            <a:xfrm flipH="1">
              <a:off x="2339" y="3520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28" name="Line 80"/>
            <p:cNvSpPr>
              <a:spLocks noChangeShapeType="1"/>
            </p:cNvSpPr>
            <p:nvPr/>
          </p:nvSpPr>
          <p:spPr bwMode="auto">
            <a:xfrm flipH="1">
              <a:off x="2339" y="3702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29" name="Line 81"/>
            <p:cNvSpPr>
              <a:spLocks noChangeShapeType="1"/>
            </p:cNvSpPr>
            <p:nvPr/>
          </p:nvSpPr>
          <p:spPr bwMode="auto">
            <a:xfrm flipH="1">
              <a:off x="2339" y="3884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0" name="Line 82"/>
            <p:cNvSpPr>
              <a:spLocks noChangeShapeType="1"/>
            </p:cNvSpPr>
            <p:nvPr/>
          </p:nvSpPr>
          <p:spPr bwMode="auto">
            <a:xfrm>
              <a:off x="2929" y="2976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1" name="Line 83"/>
            <p:cNvSpPr>
              <a:spLocks noChangeShapeType="1"/>
            </p:cNvSpPr>
            <p:nvPr/>
          </p:nvSpPr>
          <p:spPr bwMode="auto">
            <a:xfrm>
              <a:off x="2929" y="3158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2" name="Line 84"/>
            <p:cNvSpPr>
              <a:spLocks noChangeShapeType="1"/>
            </p:cNvSpPr>
            <p:nvPr/>
          </p:nvSpPr>
          <p:spPr bwMode="auto">
            <a:xfrm>
              <a:off x="2929" y="3339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3" name="Line 85"/>
            <p:cNvSpPr>
              <a:spLocks noChangeShapeType="1"/>
            </p:cNvSpPr>
            <p:nvPr/>
          </p:nvSpPr>
          <p:spPr bwMode="auto">
            <a:xfrm>
              <a:off x="2929" y="3520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4" name="Line 86"/>
            <p:cNvSpPr>
              <a:spLocks noChangeShapeType="1"/>
            </p:cNvSpPr>
            <p:nvPr/>
          </p:nvSpPr>
          <p:spPr bwMode="auto">
            <a:xfrm>
              <a:off x="2929" y="3702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5" name="Line 87"/>
            <p:cNvSpPr>
              <a:spLocks noChangeShapeType="1"/>
            </p:cNvSpPr>
            <p:nvPr/>
          </p:nvSpPr>
          <p:spPr bwMode="auto">
            <a:xfrm>
              <a:off x="2929" y="3884"/>
              <a:ext cx="5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36" name="Line 88"/>
            <p:cNvSpPr>
              <a:spLocks noChangeShapeType="1"/>
            </p:cNvSpPr>
            <p:nvPr/>
          </p:nvSpPr>
          <p:spPr bwMode="auto">
            <a:xfrm>
              <a:off x="2929" y="2840"/>
              <a:ext cx="0" cy="116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32"/>
          <p:cNvGrpSpPr>
            <a:grpSpLocks/>
          </p:cNvGrpSpPr>
          <p:nvPr/>
        </p:nvGrpSpPr>
        <p:grpSpPr bwMode="auto">
          <a:xfrm>
            <a:off x="3993437" y="3569496"/>
            <a:ext cx="1295400" cy="692150"/>
            <a:chOff x="1296" y="1872"/>
            <a:chExt cx="816" cy="436"/>
          </a:xfrm>
        </p:grpSpPr>
        <p:grpSp>
          <p:nvGrpSpPr>
            <p:cNvPr id="90" name="Group 33"/>
            <p:cNvGrpSpPr>
              <a:grpSpLocks/>
            </p:cNvGrpSpPr>
            <p:nvPr/>
          </p:nvGrpSpPr>
          <p:grpSpPr bwMode="auto">
            <a:xfrm>
              <a:off x="1646" y="1872"/>
              <a:ext cx="175" cy="436"/>
              <a:chOff x="1598" y="1824"/>
              <a:chExt cx="175" cy="436"/>
            </a:xfrm>
          </p:grpSpPr>
          <p:graphicFrame>
            <p:nvGraphicFramePr>
              <p:cNvPr id="9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3074886"/>
                  </p:ext>
                </p:extLst>
              </p:nvPr>
            </p:nvGraphicFramePr>
            <p:xfrm>
              <a:off x="1598" y="2016"/>
              <a:ext cx="1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73" name="公式" r:id="rId40" imgW="126720" imgH="177480" progId="Equation.3">
                      <p:embed/>
                    </p:oleObj>
                  </mc:Choice>
                  <mc:Fallback>
                    <p:oleObj name="公式" r:id="rId40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8" y="2016"/>
                            <a:ext cx="175" cy="244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Line 35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6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1296" y="1872"/>
              <a:ext cx="81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4482"/>
              </p:ext>
            </p:extLst>
          </p:nvPr>
        </p:nvGraphicFramePr>
        <p:xfrm>
          <a:off x="763701" y="4854223"/>
          <a:ext cx="1330312" cy="47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74" name="公式" r:id="rId42" imgW="495000" imgH="177480" progId="Equation.3">
                  <p:embed/>
                </p:oleObj>
              </mc:Choice>
              <mc:Fallback>
                <p:oleObj name="公式" r:id="rId42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01" y="4854223"/>
                        <a:ext cx="1330312" cy="47594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2"/>
          <p:cNvSpPr txBox="1">
            <a:spLocks noChangeArrowheads="1"/>
          </p:cNvSpPr>
          <p:nvPr/>
        </p:nvSpPr>
        <p:spPr bwMode="auto">
          <a:xfrm>
            <a:off x="30684" y="4825207"/>
            <a:ext cx="12374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33CC"/>
                </a:solidFill>
              </a:rPr>
              <a:t>则：</a:t>
            </a:r>
            <a:endParaRPr kumimoji="1" lang="zh-CN" altLang="en-US" sz="28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75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  <p:bldP spid="411652" grpId="0" autoUpdateAnimBg="0"/>
      <p:bldP spid="411653" grpId="0" autoUpdateAnimBg="0"/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1331913" y="174625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FA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GB" altLang="zh-CN">
                <a:solidFill>
                  <a:schemeClr val="tx1"/>
                </a:solidFill>
              </a:rPr>
              <a:t>1-4</a:t>
            </a:r>
            <a:r>
              <a:rPr kumimoji="1" lang="en-US" altLang="zh-CN">
                <a:solidFill>
                  <a:schemeClr val="tx1"/>
                </a:solidFill>
              </a:rPr>
              <a:t>   </a:t>
            </a:r>
            <a:r>
              <a:rPr kumimoji="1" lang="zh-CN" altLang="en-US">
                <a:solidFill>
                  <a:schemeClr val="tx1"/>
                </a:solidFill>
              </a:rPr>
              <a:t>静电场的环路定理　电势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3333CC"/>
                </a:solidFill>
              </a:rPr>
              <a:t>一、 静电场力所作的功</a:t>
            </a:r>
            <a:endParaRPr kumimoji="1" lang="zh-CN" altLang="en-US" sz="2800">
              <a:solidFill>
                <a:srgbClr val="3333CC"/>
              </a:solidFill>
            </a:endParaRPr>
          </a:p>
        </p:txBody>
      </p:sp>
      <p:graphicFrame>
        <p:nvGraphicFramePr>
          <p:cNvPr id="683012" name="Object 4"/>
          <p:cNvGraphicFramePr>
            <a:graphicFrameLocks noChangeAspect="1"/>
          </p:cNvGraphicFramePr>
          <p:nvPr/>
        </p:nvGraphicFramePr>
        <p:xfrm>
          <a:off x="820738" y="2352675"/>
          <a:ext cx="19510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0" name="Equation" r:id="rId4" imgW="711000" imgH="215640" progId="Equation.DSMT4">
                  <p:embed/>
                </p:oleObj>
              </mc:Choice>
              <mc:Fallback>
                <p:oleObj name="Equation" r:id="rId4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352675"/>
                        <a:ext cx="19510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/>
          <p:cNvGraphicFramePr>
            <a:graphicFrameLocks noChangeAspect="1"/>
          </p:cNvGraphicFramePr>
          <p:nvPr/>
        </p:nvGraphicFramePr>
        <p:xfrm>
          <a:off x="468313" y="3860800"/>
          <a:ext cx="2590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1" name="Equation" r:id="rId6" imgW="1091880" imgH="431640" progId="Equation.DSMT4">
                  <p:embed/>
                </p:oleObj>
              </mc:Choice>
              <mc:Fallback>
                <p:oleObj name="Equation" r:id="rId6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25908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4" name="Object 6"/>
          <p:cNvGraphicFramePr>
            <a:graphicFrameLocks noChangeAspect="1"/>
          </p:cNvGraphicFramePr>
          <p:nvPr/>
        </p:nvGraphicFramePr>
        <p:xfrm>
          <a:off x="2930525" y="3846513"/>
          <a:ext cx="25923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2" name="公式" r:id="rId8" imgW="952200" imgH="406080" progId="Equation.3">
                  <p:embed/>
                </p:oleObj>
              </mc:Choice>
              <mc:Fallback>
                <p:oleObj name="公式" r:id="rId8" imgW="952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846513"/>
                        <a:ext cx="25923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3015" name="Group 7"/>
          <p:cNvGrpSpPr>
            <a:grpSpLocks/>
          </p:cNvGrpSpPr>
          <p:nvPr/>
        </p:nvGrpSpPr>
        <p:grpSpPr bwMode="auto">
          <a:xfrm>
            <a:off x="5218113" y="549275"/>
            <a:ext cx="3817937" cy="3900488"/>
            <a:chOff x="3168" y="384"/>
            <a:chExt cx="2405" cy="2457"/>
          </a:xfrm>
        </p:grpSpPr>
        <p:graphicFrame>
          <p:nvGraphicFramePr>
            <p:cNvPr id="683016" name="Object 8"/>
            <p:cNvGraphicFramePr>
              <a:graphicFrameLocks noChangeAspect="1"/>
            </p:cNvGraphicFramePr>
            <p:nvPr/>
          </p:nvGraphicFramePr>
          <p:xfrm>
            <a:off x="4179" y="2575"/>
            <a:ext cx="19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3" name="Clip" r:id="rId10" imgW="380852" imgH="390270" progId="MS_ClipArt_Gallery.5">
                    <p:embed/>
                  </p:oleObj>
                </mc:Choice>
                <mc:Fallback>
                  <p:oleObj name="Clip" r:id="rId10" imgW="380852" imgH="39027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2000" contrast="2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2575"/>
                          <a:ext cx="19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3017" name="Freeform 9"/>
            <p:cNvSpPr>
              <a:spLocks/>
            </p:cNvSpPr>
            <p:nvPr/>
          </p:nvSpPr>
          <p:spPr bwMode="auto">
            <a:xfrm>
              <a:off x="3360" y="651"/>
              <a:ext cx="2124" cy="1542"/>
            </a:xfrm>
            <a:custGeom>
              <a:avLst/>
              <a:gdLst>
                <a:gd name="T0" fmla="*/ 0 w 2124"/>
                <a:gd name="T1" fmla="*/ 1542 h 1542"/>
                <a:gd name="T2" fmla="*/ 336 w 2124"/>
                <a:gd name="T3" fmla="*/ 1062 h 1542"/>
                <a:gd name="T4" fmla="*/ 796 w 2124"/>
                <a:gd name="T5" fmla="*/ 927 h 1542"/>
                <a:gd name="T6" fmla="*/ 1432 w 2124"/>
                <a:gd name="T7" fmla="*/ 693 h 1542"/>
                <a:gd name="T8" fmla="*/ 2124 w 2124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4" h="1542">
                  <a:moveTo>
                    <a:pt x="0" y="1542"/>
                  </a:moveTo>
                  <a:cubicBezTo>
                    <a:pt x="108" y="1350"/>
                    <a:pt x="203" y="1164"/>
                    <a:pt x="336" y="1062"/>
                  </a:cubicBezTo>
                  <a:cubicBezTo>
                    <a:pt x="469" y="960"/>
                    <a:pt x="613" y="988"/>
                    <a:pt x="796" y="927"/>
                  </a:cubicBezTo>
                  <a:cubicBezTo>
                    <a:pt x="979" y="866"/>
                    <a:pt x="1211" y="847"/>
                    <a:pt x="1432" y="693"/>
                  </a:cubicBezTo>
                  <a:cubicBezTo>
                    <a:pt x="1653" y="539"/>
                    <a:pt x="1980" y="144"/>
                    <a:pt x="21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8" name="Line 10"/>
            <p:cNvSpPr>
              <a:spLocks noChangeShapeType="1"/>
            </p:cNvSpPr>
            <p:nvPr/>
          </p:nvSpPr>
          <p:spPr bwMode="auto">
            <a:xfrm>
              <a:off x="3360" y="2187"/>
              <a:ext cx="85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 flipV="1">
              <a:off x="4273" y="640"/>
              <a:ext cx="1209" cy="2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3020" name="Object 12"/>
            <p:cNvGraphicFramePr>
              <a:graphicFrameLocks noChangeAspect="1"/>
            </p:cNvGraphicFramePr>
            <p:nvPr/>
          </p:nvGraphicFramePr>
          <p:xfrm>
            <a:off x="3805" y="2115"/>
            <a:ext cx="271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4" name="公式" r:id="rId12" imgW="126720" imgH="203040" progId="Equation.3">
                    <p:embed/>
                  </p:oleObj>
                </mc:Choice>
                <mc:Fallback>
                  <p:oleObj name="公式" r:id="rId12" imgW="126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2115"/>
                          <a:ext cx="271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1" name="Object 13"/>
            <p:cNvGraphicFramePr>
              <a:graphicFrameLocks noChangeAspect="1"/>
            </p:cNvGraphicFramePr>
            <p:nvPr/>
          </p:nvGraphicFramePr>
          <p:xfrm>
            <a:off x="4676" y="1979"/>
            <a:ext cx="24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5" name="公式" r:id="rId14" imgW="139680" imgH="228600" progId="Equation.3">
                    <p:embed/>
                  </p:oleObj>
                </mc:Choice>
                <mc:Fallback>
                  <p:oleObj name="公式" r:id="rId14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979"/>
                          <a:ext cx="248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2" name="Object 14"/>
            <p:cNvGraphicFramePr>
              <a:graphicFrameLocks noChangeAspect="1"/>
            </p:cNvGraphicFramePr>
            <p:nvPr/>
          </p:nvGraphicFramePr>
          <p:xfrm>
            <a:off x="3168" y="2139"/>
            <a:ext cx="2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6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139"/>
                          <a:ext cx="2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3" name="Object 15"/>
            <p:cNvGraphicFramePr>
              <a:graphicFrameLocks noChangeAspect="1"/>
            </p:cNvGraphicFramePr>
            <p:nvPr/>
          </p:nvGraphicFramePr>
          <p:xfrm>
            <a:off x="5376" y="384"/>
            <a:ext cx="19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7" name="公式" r:id="rId18" imgW="126720" imgH="177480" progId="Equation.3">
                    <p:embed/>
                  </p:oleObj>
                </mc:Choice>
                <mc:Fallback>
                  <p:oleObj name="公式" r:id="rId18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84"/>
                          <a:ext cx="19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4" name="Object 16"/>
            <p:cNvGraphicFramePr>
              <a:graphicFrameLocks noChangeAspect="1"/>
            </p:cNvGraphicFramePr>
            <p:nvPr/>
          </p:nvGraphicFramePr>
          <p:xfrm>
            <a:off x="4377" y="2614"/>
            <a:ext cx="17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88" name="公式" r:id="rId20" imgW="126720" imgH="164880" progId="Equation.3">
                    <p:embed/>
                  </p:oleObj>
                </mc:Choice>
                <mc:Fallback>
                  <p:oleObj name="公式" r:id="rId20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614"/>
                          <a:ext cx="17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3025" name="Object 17"/>
          <p:cNvGraphicFramePr>
            <a:graphicFrameLocks noChangeAspect="1"/>
          </p:cNvGraphicFramePr>
          <p:nvPr/>
        </p:nvGraphicFramePr>
        <p:xfrm>
          <a:off x="1354138" y="3068638"/>
          <a:ext cx="20970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9" name="Equation" r:id="rId22" imgW="876240" imgH="228600" progId="Equation.3">
                  <p:embed/>
                </p:oleObj>
              </mc:Choice>
              <mc:Fallback>
                <p:oleObj name="Equation" r:id="rId22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068638"/>
                        <a:ext cx="20970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3026" name="Group 18"/>
          <p:cNvGrpSpPr>
            <a:grpSpLocks/>
          </p:cNvGrpSpPr>
          <p:nvPr/>
        </p:nvGrpSpPr>
        <p:grpSpPr bwMode="auto">
          <a:xfrm>
            <a:off x="6742113" y="885825"/>
            <a:ext cx="1455737" cy="3287713"/>
            <a:chOff x="4128" y="596"/>
            <a:chExt cx="917" cy="2071"/>
          </a:xfrm>
        </p:grpSpPr>
        <p:graphicFrame>
          <p:nvGraphicFramePr>
            <p:cNvPr id="683027" name="Object 19"/>
            <p:cNvGraphicFramePr>
              <a:graphicFrameLocks noChangeAspect="1"/>
            </p:cNvGraphicFramePr>
            <p:nvPr/>
          </p:nvGraphicFramePr>
          <p:xfrm>
            <a:off x="4128" y="1227"/>
            <a:ext cx="22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0" name="公式" r:id="rId24" imgW="164880" imgH="228600" progId="Equation.3">
                    <p:embed/>
                  </p:oleObj>
                </mc:Choice>
                <mc:Fallback>
                  <p:oleObj name="公式" r:id="rId24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27"/>
                          <a:ext cx="22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28" name="Object 20"/>
            <p:cNvGraphicFramePr>
              <a:graphicFrameLocks noChangeAspect="1"/>
            </p:cNvGraphicFramePr>
            <p:nvPr/>
          </p:nvGraphicFramePr>
          <p:xfrm>
            <a:off x="4517" y="1702"/>
            <a:ext cx="5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1" name="公式" r:id="rId26" imgW="380880" imgH="164880" progId="Equation.3">
                    <p:embed/>
                  </p:oleObj>
                </mc:Choice>
                <mc:Fallback>
                  <p:oleObj name="公式" r:id="rId26" imgW="380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702"/>
                          <a:ext cx="528" cy="22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4272" y="1544"/>
              <a:ext cx="96" cy="1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rot="19777695" flipV="1">
              <a:off x="4196" y="865"/>
              <a:ext cx="432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3031" name="Object 23"/>
            <p:cNvGraphicFramePr>
              <a:graphicFrameLocks noChangeAspect="1"/>
            </p:cNvGraphicFramePr>
            <p:nvPr/>
          </p:nvGraphicFramePr>
          <p:xfrm>
            <a:off x="4176" y="1755"/>
            <a:ext cx="18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2" name="公式" r:id="rId28" imgW="114120" imgH="152280" progId="Equation.3">
                    <p:embed/>
                  </p:oleObj>
                </mc:Choice>
                <mc:Fallback>
                  <p:oleObj name="公式" r:id="rId28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55"/>
                          <a:ext cx="181" cy="24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32" name="Object 24"/>
            <p:cNvGraphicFramePr>
              <a:graphicFrameLocks noChangeAspect="1"/>
            </p:cNvGraphicFramePr>
            <p:nvPr/>
          </p:nvGraphicFramePr>
          <p:xfrm>
            <a:off x="4505" y="596"/>
            <a:ext cx="26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3" name="公式" r:id="rId30" imgW="152280" imgH="203040" progId="Equation.3">
                    <p:embed/>
                  </p:oleObj>
                </mc:Choice>
                <mc:Fallback>
                  <p:oleObj name="公式" r:id="rId30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596"/>
                          <a:ext cx="26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033" name="Object 25"/>
            <p:cNvGraphicFramePr>
              <a:graphicFrameLocks noChangeAspect="1"/>
            </p:cNvGraphicFramePr>
            <p:nvPr/>
          </p:nvGraphicFramePr>
          <p:xfrm>
            <a:off x="4512" y="1179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4" name="公式" r:id="rId32" imgW="203040" imgH="215640" progId="Equation.3">
                    <p:embed/>
                  </p:oleObj>
                </mc:Choice>
                <mc:Fallback>
                  <p:oleObj name="公式" r:id="rId32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79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 rot="2443196" flipV="1">
              <a:off x="4416" y="1380"/>
              <a:ext cx="138" cy="2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 flipH="1">
              <a:off x="4291" y="1462"/>
              <a:ext cx="302" cy="1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6" name="Arc 28"/>
            <p:cNvSpPr>
              <a:spLocks/>
            </p:cNvSpPr>
            <p:nvPr/>
          </p:nvSpPr>
          <p:spPr bwMode="auto">
            <a:xfrm>
              <a:off x="4397" y="1429"/>
              <a:ext cx="48" cy="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649"/>
                <a:gd name="T2" fmla="*/ 21001 w 21600"/>
                <a:gd name="T3" fmla="*/ 26649 h 26649"/>
                <a:gd name="T4" fmla="*/ 0 w 21600"/>
                <a:gd name="T5" fmla="*/ 21600 h 26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64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00"/>
                    <a:pt x="21399" y="24995"/>
                    <a:pt x="21001" y="26649"/>
                  </a:cubicBezTo>
                </a:path>
                <a:path w="21600" h="2664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00"/>
                    <a:pt x="21399" y="24995"/>
                    <a:pt x="21001" y="266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3037" name="Object 29"/>
            <p:cNvGraphicFramePr>
              <a:graphicFrameLocks noChangeAspect="1"/>
            </p:cNvGraphicFramePr>
            <p:nvPr/>
          </p:nvGraphicFramePr>
          <p:xfrm>
            <a:off x="4397" y="1275"/>
            <a:ext cx="15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5" name="公式" r:id="rId34" imgW="126720" imgH="164880" progId="Equation.3">
                    <p:embed/>
                  </p:oleObj>
                </mc:Choice>
                <mc:Fallback>
                  <p:oleObj name="公式" r:id="rId3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275"/>
                          <a:ext cx="15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3038" name="Group 30"/>
          <p:cNvGrpSpPr>
            <a:grpSpLocks/>
          </p:cNvGrpSpPr>
          <p:nvPr/>
        </p:nvGrpSpPr>
        <p:grpSpPr bwMode="auto">
          <a:xfrm>
            <a:off x="7123113" y="2216150"/>
            <a:ext cx="806450" cy="307975"/>
            <a:chOff x="4368" y="1434"/>
            <a:chExt cx="508" cy="194"/>
          </a:xfrm>
        </p:grpSpPr>
        <p:sp>
          <p:nvSpPr>
            <p:cNvPr id="683039" name="Line 31"/>
            <p:cNvSpPr>
              <a:spLocks noChangeShapeType="1"/>
            </p:cNvSpPr>
            <p:nvPr/>
          </p:nvSpPr>
          <p:spPr bwMode="auto">
            <a:xfrm>
              <a:off x="4368" y="1525"/>
              <a:ext cx="326" cy="4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>
              <a:off x="4608" y="1467"/>
              <a:ext cx="177" cy="1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3041" name="Object 33"/>
            <p:cNvGraphicFramePr>
              <a:graphicFrameLocks noChangeAspect="1"/>
            </p:cNvGraphicFramePr>
            <p:nvPr/>
          </p:nvGraphicFramePr>
          <p:xfrm>
            <a:off x="4649" y="1434"/>
            <a:ext cx="22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6" name="公式" r:id="rId36" imgW="190440" imgH="164880" progId="Equation.3">
                    <p:embed/>
                  </p:oleObj>
                </mc:Choice>
                <mc:Fallback>
                  <p:oleObj name="公式" r:id="rId36" imgW="1904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434"/>
                          <a:ext cx="22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3042" name="Group 34"/>
          <p:cNvGrpSpPr>
            <a:grpSpLocks/>
          </p:cNvGrpSpPr>
          <p:nvPr/>
        </p:nvGrpSpPr>
        <p:grpSpPr bwMode="auto">
          <a:xfrm>
            <a:off x="2268538" y="3068638"/>
            <a:ext cx="2036762" cy="533400"/>
            <a:chOff x="1303" y="1632"/>
            <a:chExt cx="1283" cy="336"/>
          </a:xfrm>
        </p:grpSpPr>
        <p:graphicFrame>
          <p:nvGraphicFramePr>
            <p:cNvPr id="683043" name="Object 35"/>
            <p:cNvGraphicFramePr>
              <a:graphicFrameLocks noChangeAspect="1"/>
            </p:cNvGraphicFramePr>
            <p:nvPr/>
          </p:nvGraphicFramePr>
          <p:xfrm>
            <a:off x="2303" y="1663"/>
            <a:ext cx="28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7" name="公式" r:id="rId38" imgW="177480" imgH="164880" progId="Equation.3">
                    <p:embed/>
                  </p:oleObj>
                </mc:Choice>
                <mc:Fallback>
                  <p:oleObj name="公式" r:id="rId38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1663"/>
                          <a:ext cx="28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3044" name="AutoShape 36"/>
            <p:cNvSpPr>
              <a:spLocks noChangeArrowheads="1"/>
            </p:cNvSpPr>
            <p:nvPr/>
          </p:nvSpPr>
          <p:spPr bwMode="auto">
            <a:xfrm>
              <a:off x="1303" y="1632"/>
              <a:ext cx="753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5" name="AutoShape 37"/>
            <p:cNvSpPr>
              <a:spLocks noChangeArrowheads="1"/>
            </p:cNvSpPr>
            <p:nvPr/>
          </p:nvSpPr>
          <p:spPr bwMode="auto">
            <a:xfrm>
              <a:off x="2303" y="1632"/>
              <a:ext cx="282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6" name="Line 38"/>
            <p:cNvSpPr>
              <a:spLocks noChangeShapeType="1"/>
            </p:cNvSpPr>
            <p:nvPr/>
          </p:nvSpPr>
          <p:spPr bwMode="auto">
            <a:xfrm>
              <a:off x="2056" y="1824"/>
              <a:ext cx="235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7" name="Line 39"/>
            <p:cNvSpPr>
              <a:spLocks noChangeShapeType="1"/>
            </p:cNvSpPr>
            <p:nvPr/>
          </p:nvSpPr>
          <p:spPr bwMode="auto">
            <a:xfrm>
              <a:off x="2056" y="1776"/>
              <a:ext cx="235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3048" name="Rectangle 40"/>
          <p:cNvSpPr>
            <a:spLocks noChangeArrowheads="1"/>
          </p:cNvSpPr>
          <p:nvPr/>
        </p:nvSpPr>
        <p:spPr bwMode="auto">
          <a:xfrm>
            <a:off x="755650" y="4941888"/>
            <a:ext cx="7632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>
                <a:solidFill>
                  <a:srgbClr val="FF33CC"/>
                </a:solidFill>
                <a:latin typeface="宋体" pitchFamily="2" charset="-122"/>
              </a:rPr>
              <a:t>静电场力作的功只与起、终点位置有关，与移动的路径无关。</a:t>
            </a:r>
          </a:p>
        </p:txBody>
      </p:sp>
      <p:sp>
        <p:nvSpPr>
          <p:cNvPr id="683049" name="Line 41"/>
          <p:cNvSpPr>
            <a:spLocks noChangeShapeType="1"/>
          </p:cNvSpPr>
          <p:nvPr/>
        </p:nvSpPr>
        <p:spPr bwMode="auto">
          <a:xfrm flipV="1">
            <a:off x="7137400" y="2216150"/>
            <a:ext cx="431800" cy="1444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3050" name="Rectangle 42"/>
          <p:cNvSpPr>
            <a:spLocks noChangeArrowheads="1"/>
          </p:cNvSpPr>
          <p:nvPr/>
        </p:nvSpPr>
        <p:spPr bwMode="auto">
          <a:xfrm>
            <a:off x="684213" y="1484313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>
                <a:solidFill>
                  <a:srgbClr val="0033CC"/>
                </a:solidFill>
                <a:latin typeface="宋体" pitchFamily="2" charset="-122"/>
              </a:rPr>
              <a:t>电荷沿任意路径由点</a:t>
            </a:r>
            <a:r>
              <a:rPr lang="en-US" altLang="zh-CN" i="1">
                <a:solidFill>
                  <a:srgbClr val="0033CC"/>
                </a:solidFill>
              </a:rPr>
              <a:t>a</a:t>
            </a:r>
            <a:r>
              <a:rPr lang="en-US" altLang="zh-CN">
                <a:solidFill>
                  <a:srgbClr val="0033CC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0033CC"/>
                </a:solidFill>
              </a:rPr>
              <a:t>b</a:t>
            </a:r>
            <a:r>
              <a:rPr lang="zh-CN" altLang="en-US" i="1">
                <a:solidFill>
                  <a:srgbClr val="0033CC"/>
                </a:solidFill>
                <a:latin typeface="宋体" pitchFamily="2" charset="-122"/>
              </a:rPr>
              <a:t>，</a:t>
            </a:r>
            <a:endParaRPr lang="zh-CN" altLang="en-US">
              <a:solidFill>
                <a:srgbClr val="0033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0480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6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/>
      <p:bldP spid="683048" grpId="0" autoUpdateAnimBg="0"/>
      <p:bldP spid="683049" grpId="0" animBg="1"/>
      <p:bldP spid="6830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80708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对于一般的带电体，可视为点电荷组</a:t>
            </a:r>
          </a:p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chemeClr val="tx1"/>
                </a:solidFill>
              </a:rPr>
              <a:t>q</a:t>
            </a:r>
            <a:r>
              <a:rPr kumimoji="1" lang="en-US" altLang="zh-CN" sz="2800" baseline="-25000">
                <a:solidFill>
                  <a:schemeClr val="tx1"/>
                </a:solidFill>
              </a:rPr>
              <a:t>1 </a:t>
            </a:r>
            <a:r>
              <a:rPr kumimoji="1" lang="zh-CN" altLang="en-US" baseline="-25000">
                <a:solidFill>
                  <a:schemeClr val="tx1"/>
                </a:solidFill>
              </a:rPr>
              <a:t>，</a:t>
            </a:r>
            <a:r>
              <a:rPr kumimoji="1" lang="en-US" altLang="zh-CN" i="1">
                <a:solidFill>
                  <a:schemeClr val="tx1"/>
                </a:solidFill>
              </a:rPr>
              <a:t>q</a:t>
            </a:r>
            <a:r>
              <a:rPr kumimoji="1" lang="en-US" altLang="zh-CN" sz="2800" baseline="-25000">
                <a:solidFill>
                  <a:schemeClr val="tx1"/>
                </a:solidFill>
              </a:rPr>
              <a:t>2 </a:t>
            </a:r>
            <a:r>
              <a:rPr kumimoji="1" lang="zh-CN" altLang="en-US" baseline="-25000">
                <a:solidFill>
                  <a:schemeClr val="tx1"/>
                </a:solidFill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……</a:t>
            </a:r>
            <a:r>
              <a:rPr kumimoji="1" lang="en-US" altLang="zh-CN" i="1">
                <a:solidFill>
                  <a:schemeClr val="tx1"/>
                </a:solidFill>
              </a:rPr>
              <a:t> q</a:t>
            </a:r>
            <a:r>
              <a:rPr kumimoji="1" lang="en-US" altLang="zh-CN" sz="2800" baseline="-25000">
                <a:solidFill>
                  <a:schemeClr val="tx1"/>
                </a:solidFill>
              </a:rPr>
              <a:t>n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  <a:endParaRPr kumimoji="1" lang="zh-CN" altLang="en-US" sz="2800" baseline="-25000">
              <a:solidFill>
                <a:schemeClr val="tx1"/>
              </a:solidFill>
            </a:endParaRPr>
          </a:p>
        </p:txBody>
      </p:sp>
      <p:graphicFrame>
        <p:nvGraphicFramePr>
          <p:cNvPr id="685059" name="Object 3"/>
          <p:cNvGraphicFramePr>
            <a:graphicFrameLocks noChangeAspect="1"/>
          </p:cNvGraphicFramePr>
          <p:nvPr/>
        </p:nvGraphicFramePr>
        <p:xfrm>
          <a:off x="971550" y="1700213"/>
          <a:ext cx="23764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9" name="Equation" r:id="rId4" imgW="927000" imgH="355320" progId="Equation.DSMT4">
                  <p:embed/>
                </p:oleObj>
              </mc:Choice>
              <mc:Fallback>
                <p:oleObj name="Equation" r:id="rId4" imgW="92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23764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0" name="Object 4"/>
          <p:cNvGraphicFramePr>
            <a:graphicFrameLocks noChangeAspect="1"/>
          </p:cNvGraphicFramePr>
          <p:nvPr/>
        </p:nvGraphicFramePr>
        <p:xfrm>
          <a:off x="1331913" y="2565400"/>
          <a:ext cx="68405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0" name="Equation" r:id="rId6" imgW="2768400" imgH="330120" progId="Equation.3">
                  <p:embed/>
                </p:oleObj>
              </mc:Choice>
              <mc:Fallback>
                <p:oleObj name="Equation" r:id="rId6" imgW="2768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68405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68313" y="3716338"/>
            <a:ext cx="5976937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结论</a:t>
            </a:r>
            <a:r>
              <a:rPr kumimoji="1" lang="en-US" altLang="zh-CN">
                <a:solidFill>
                  <a:srgbClr val="FF0000"/>
                </a:solidFill>
              </a:rPr>
              <a:t>:  </a:t>
            </a:r>
            <a:r>
              <a:rPr kumimoji="1" lang="zh-CN" altLang="en-US">
                <a:solidFill>
                  <a:srgbClr val="FF0000"/>
                </a:solidFill>
              </a:rPr>
              <a:t>静电力作功与路径无关。</a:t>
            </a:r>
          </a:p>
        </p:txBody>
      </p:sp>
      <p:grpSp>
        <p:nvGrpSpPr>
          <p:cNvPr id="685062" name="Group 6"/>
          <p:cNvGrpSpPr>
            <a:grpSpLocks/>
          </p:cNvGrpSpPr>
          <p:nvPr/>
        </p:nvGrpSpPr>
        <p:grpSpPr bwMode="auto">
          <a:xfrm>
            <a:off x="1706563" y="3467100"/>
            <a:ext cx="6624637" cy="866775"/>
            <a:chOff x="1020" y="3612"/>
            <a:chExt cx="3604" cy="546"/>
          </a:xfrm>
        </p:grpSpPr>
        <p:grpSp>
          <p:nvGrpSpPr>
            <p:cNvPr id="685063" name="Group 7"/>
            <p:cNvGrpSpPr>
              <a:grpSpLocks/>
            </p:cNvGrpSpPr>
            <p:nvPr/>
          </p:nvGrpSpPr>
          <p:grpSpPr bwMode="auto">
            <a:xfrm>
              <a:off x="3833" y="3793"/>
              <a:ext cx="791" cy="365"/>
              <a:chOff x="3833" y="3793"/>
              <a:chExt cx="791" cy="365"/>
            </a:xfrm>
          </p:grpSpPr>
          <p:sp>
            <p:nvSpPr>
              <p:cNvPr id="685064" name="AutoShape 8"/>
              <p:cNvSpPr>
                <a:spLocks noChangeArrowheads="1"/>
              </p:cNvSpPr>
              <p:nvPr/>
            </p:nvSpPr>
            <p:spPr bwMode="auto">
              <a:xfrm>
                <a:off x="3878" y="3838"/>
                <a:ext cx="681" cy="317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19050" algn="ctr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5065" name="Rectangle 9"/>
              <p:cNvSpPr>
                <a:spLocks noChangeArrowheads="1"/>
              </p:cNvSpPr>
              <p:nvPr/>
            </p:nvSpPr>
            <p:spPr bwMode="auto">
              <a:xfrm>
                <a:off x="3833" y="3793"/>
                <a:ext cx="79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FF0000"/>
                    </a:solidFill>
                  </a:rPr>
                  <a:t>保守力</a:t>
                </a:r>
              </a:p>
            </p:txBody>
          </p:sp>
        </p:grpSp>
        <p:sp>
          <p:nvSpPr>
            <p:cNvPr id="685066" name="AutoShape 10"/>
            <p:cNvSpPr>
              <a:spLocks noChangeArrowheads="1"/>
            </p:cNvSpPr>
            <p:nvPr/>
          </p:nvSpPr>
          <p:spPr bwMode="auto">
            <a:xfrm>
              <a:off x="1020" y="3793"/>
              <a:ext cx="681" cy="31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5067" name="Arc 11"/>
            <p:cNvSpPr>
              <a:spLocks/>
            </p:cNvSpPr>
            <p:nvPr/>
          </p:nvSpPr>
          <p:spPr bwMode="auto">
            <a:xfrm>
              <a:off x="1308" y="3612"/>
              <a:ext cx="2615" cy="408"/>
            </a:xfrm>
            <a:custGeom>
              <a:avLst/>
              <a:gdLst>
                <a:gd name="G0" fmla="+- 17859 0 0"/>
                <a:gd name="G1" fmla="+- 21600 0 0"/>
                <a:gd name="G2" fmla="+- 21600 0 0"/>
                <a:gd name="T0" fmla="*/ 0 w 36787"/>
                <a:gd name="T1" fmla="*/ 9450 h 21600"/>
                <a:gd name="T2" fmla="*/ 36787 w 36787"/>
                <a:gd name="T3" fmla="*/ 11193 h 21600"/>
                <a:gd name="T4" fmla="*/ 17859 w 367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787" h="21600" fill="none" extrusionOk="0">
                  <a:moveTo>
                    <a:pt x="0" y="9450"/>
                  </a:moveTo>
                  <a:cubicBezTo>
                    <a:pt x="4022" y="3538"/>
                    <a:pt x="10708" y="-1"/>
                    <a:pt x="17859" y="0"/>
                  </a:cubicBezTo>
                  <a:cubicBezTo>
                    <a:pt x="25737" y="0"/>
                    <a:pt x="32990" y="4289"/>
                    <a:pt x="36786" y="11193"/>
                  </a:cubicBezTo>
                </a:path>
                <a:path w="36787" h="21600" stroke="0" extrusionOk="0">
                  <a:moveTo>
                    <a:pt x="0" y="9450"/>
                  </a:moveTo>
                  <a:cubicBezTo>
                    <a:pt x="4022" y="3538"/>
                    <a:pt x="10708" y="-1"/>
                    <a:pt x="17859" y="0"/>
                  </a:cubicBezTo>
                  <a:cubicBezTo>
                    <a:pt x="25737" y="0"/>
                    <a:pt x="32990" y="4289"/>
                    <a:pt x="36786" y="11193"/>
                  </a:cubicBezTo>
                  <a:lnTo>
                    <a:pt x="17859" y="21600"/>
                  </a:lnTo>
                  <a:close/>
                </a:path>
              </a:pathLst>
            </a:custGeom>
            <a:noFill/>
            <a:ln w="50800" cmpd="dbl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85068" name="Object 12"/>
          <p:cNvGraphicFramePr>
            <a:graphicFrameLocks/>
          </p:cNvGraphicFramePr>
          <p:nvPr/>
        </p:nvGraphicFramePr>
        <p:xfrm>
          <a:off x="2555875" y="4508500"/>
          <a:ext cx="3567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1" name="Equation" r:id="rId8" imgW="1447560" imgH="368280" progId="Equation.3">
                  <p:embed/>
                </p:oleObj>
              </mc:Choice>
              <mc:Fallback>
                <p:oleObj name="Equation" r:id="rId8" imgW="14475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08500"/>
                        <a:ext cx="35671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9" name="Object 13"/>
          <p:cNvGraphicFramePr>
            <a:graphicFrameLocks/>
          </p:cNvGraphicFramePr>
          <p:nvPr/>
        </p:nvGraphicFramePr>
        <p:xfrm>
          <a:off x="4787900" y="5661025"/>
          <a:ext cx="2016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2" name="公式" r:id="rId10" imgW="698400" imgH="368280" progId="Equation.3">
                  <p:embed/>
                </p:oleObj>
              </mc:Choice>
              <mc:Fallback>
                <p:oleObj name="公式" r:id="rId10" imgW="69840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2016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70" name="Object 14"/>
          <p:cNvGraphicFramePr>
            <a:graphicFrameLocks/>
          </p:cNvGraphicFramePr>
          <p:nvPr/>
        </p:nvGraphicFramePr>
        <p:xfrm>
          <a:off x="4211638" y="5805488"/>
          <a:ext cx="4381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3" name="公式" r:id="rId12" imgW="177480" imgH="139680" progId="Equation.3">
                  <p:embed/>
                </p:oleObj>
              </mc:Choice>
              <mc:Fallback>
                <p:oleObj name="公式" r:id="rId12" imgW="177480" imgH="139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805488"/>
                        <a:ext cx="4381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1835150" y="5734050"/>
            <a:ext cx="2592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由于</a:t>
            </a:r>
            <a:r>
              <a:rPr kumimoji="1" lang="en-US" altLang="zh-CN" i="1">
                <a:solidFill>
                  <a:schemeClr val="tx1"/>
                </a:solidFill>
              </a:rPr>
              <a:t>q</a:t>
            </a:r>
            <a:r>
              <a:rPr kumimoji="1" lang="en-US" altLang="zh-CN">
                <a:solidFill>
                  <a:schemeClr val="tx1"/>
                </a:solidFill>
              </a:rPr>
              <a:t>≠0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endParaRPr kumimoji="1" lang="zh-CN" altLang="en-US" sz="2800" baseline="-2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3920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 autoUpdateAnimBg="0"/>
      <p:bldP spid="685061" grpId="0" animBg="1" autoUpdateAnimBg="0"/>
      <p:bldP spid="68507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323850" y="260350"/>
            <a:ext cx="8534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二、静电场的环路定理</a:t>
            </a:r>
          </a:p>
          <a:p>
            <a:pPr defTabSz="762000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1. 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表述：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静电场中场强沿任意闭合环路的</a:t>
            </a:r>
          </a:p>
          <a:p>
            <a:pPr defTabSz="762000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线积分恒等于零 。</a:t>
            </a:r>
          </a:p>
        </p:txBody>
      </p:sp>
      <p:graphicFrame>
        <p:nvGraphicFramePr>
          <p:cNvPr id="553987" name="Object 3"/>
          <p:cNvGraphicFramePr>
            <a:graphicFrameLocks/>
          </p:cNvGraphicFramePr>
          <p:nvPr/>
        </p:nvGraphicFramePr>
        <p:xfrm>
          <a:off x="2987675" y="2420938"/>
          <a:ext cx="2519363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3" name="Equation" r:id="rId4" imgW="685800" imgH="368280" progId="Equation.3">
                  <p:embed/>
                </p:oleObj>
              </mc:Choice>
              <mc:Fallback>
                <p:oleObj name="Equation" r:id="rId4" imgW="68580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519363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2063750" y="4724400"/>
            <a:ext cx="431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静电场的基本方程之一</a:t>
            </a:r>
            <a:endParaRPr lang="zh-CN" altLang="en-US" sz="3200">
              <a:solidFill>
                <a:srgbClr val="FF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1258888" y="3933825"/>
            <a:ext cx="6948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</a:rPr>
              <a:t>——</a:t>
            </a:r>
            <a:r>
              <a:rPr kumimoji="1" lang="zh-CN" altLang="en-US" b="0">
                <a:solidFill>
                  <a:srgbClr val="FF0000"/>
                </a:solidFill>
              </a:rPr>
              <a:t>表明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sym typeface="Monotype Sorts" pitchFamily="2" charset="2"/>
              </a:rPr>
              <a:t>静电场是保守场（有势场）</a:t>
            </a:r>
          </a:p>
        </p:txBody>
      </p:sp>
    </p:spTree>
    <p:extLst>
      <p:ext uri="{BB962C8B-B14F-4D97-AF65-F5344CB8AC3E}">
        <p14:creationId xmlns:p14="http://schemas.microsoft.com/office/powerpoint/2010/main" val="2411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53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build="p" autoUpdateAnimBg="0"/>
      <p:bldP spid="553993" grpId="0" build="p" autoUpdateAnimBg="0"/>
      <p:bldP spid="5539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357188" y="23495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3333CC"/>
                </a:solidFill>
                <a:ea typeface="楷体_GB2312" pitchFamily="49" charset="-122"/>
              </a:rPr>
              <a:t>三、电势能</a:t>
            </a:r>
          </a:p>
        </p:txBody>
      </p:sp>
      <p:graphicFrame>
        <p:nvGraphicFramePr>
          <p:cNvPr id="482307" name="Object 3"/>
          <p:cNvGraphicFramePr>
            <a:graphicFrameLocks noChangeAspect="1"/>
          </p:cNvGraphicFramePr>
          <p:nvPr/>
        </p:nvGraphicFramePr>
        <p:xfrm>
          <a:off x="3009900" y="1517650"/>
          <a:ext cx="4298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7" name="Equation" r:id="rId4" imgW="1701720" imgH="241200" progId="Equation.DSMT4">
                  <p:embed/>
                </p:oleObj>
              </mc:Choice>
              <mc:Fallback>
                <p:oleObj name="Equation" r:id="rId4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517650"/>
                        <a:ext cx="4298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1104900" y="1462088"/>
          <a:ext cx="1870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8" name="Equation" r:id="rId6" imgW="749160" imgH="330120" progId="Equation.3">
                  <p:embed/>
                </p:oleObj>
              </mc:Choice>
              <mc:Fallback>
                <p:oleObj name="Equation" r:id="rId6" imgW="749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62088"/>
                        <a:ext cx="18700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304800" y="393065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        </a:t>
            </a:r>
            <a:r>
              <a:rPr kumimoji="1" lang="zh-CN" altLang="en-US" sz="2800">
                <a:solidFill>
                  <a:srgbClr val="FF0000"/>
                </a:solidFill>
              </a:rPr>
              <a:t>电场中某点的电势能，等于把电荷</a:t>
            </a:r>
            <a:r>
              <a:rPr kumimoji="1" lang="en-US" altLang="zh-CN" sz="2800" i="1">
                <a:solidFill>
                  <a:srgbClr val="FF0000"/>
                </a:solidFill>
              </a:rPr>
              <a:t>q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0</a:t>
            </a:r>
            <a:r>
              <a:rPr kumimoji="1" lang="zh-CN" altLang="en-US" sz="2800">
                <a:solidFill>
                  <a:srgbClr val="FF0000"/>
                </a:solidFill>
              </a:rPr>
              <a:t>从该点移至电势能零点处时，静电场力所做的功。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684213" y="5949950"/>
            <a:ext cx="770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EFF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电荷分布为有限时，一般选∞处 为势能零点。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1192213" y="885825"/>
            <a:ext cx="6692900" cy="519113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</a:rPr>
              <a:t>保守力的功等于相应势能增量的负值。   </a:t>
            </a:r>
          </a:p>
        </p:txBody>
      </p:sp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1836738" y="2305050"/>
          <a:ext cx="31829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9" name="Equation" r:id="rId8" imgW="1295280" imgH="355320" progId="Equation.DSMT4">
                  <p:embed/>
                </p:oleObj>
              </mc:Choice>
              <mc:Fallback>
                <p:oleObj name="Equation" r:id="rId8" imgW="1295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305050"/>
                        <a:ext cx="31829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971550" y="5229225"/>
            <a:ext cx="7920038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</a:rPr>
              <a:t>电势能的</a:t>
            </a:r>
            <a:r>
              <a:rPr kumimoji="1" lang="zh-CN" altLang="en-US" sz="2800">
                <a:solidFill>
                  <a:srgbClr val="CC0000"/>
                </a:solidFill>
              </a:rPr>
              <a:t>大小</a:t>
            </a:r>
            <a:r>
              <a:rPr kumimoji="1" lang="zh-CN" altLang="en-US" sz="2800">
                <a:solidFill>
                  <a:schemeClr val="tx1"/>
                </a:solidFill>
              </a:rPr>
              <a:t>是</a:t>
            </a:r>
            <a:r>
              <a:rPr kumimoji="1" lang="zh-CN" altLang="en-US" sz="2800">
                <a:solidFill>
                  <a:srgbClr val="CC0000"/>
                </a:solidFill>
              </a:rPr>
              <a:t>相对</a:t>
            </a:r>
            <a:r>
              <a:rPr kumimoji="1" lang="zh-CN" altLang="en-US" sz="2800">
                <a:solidFill>
                  <a:schemeClr val="tx1"/>
                </a:solidFill>
              </a:rPr>
              <a:t>的，电势能的</a:t>
            </a:r>
            <a:r>
              <a:rPr kumimoji="1" lang="zh-CN" altLang="en-US" sz="2800">
                <a:solidFill>
                  <a:srgbClr val="CC0000"/>
                </a:solidFill>
              </a:rPr>
              <a:t>差</a:t>
            </a:r>
            <a:r>
              <a:rPr kumimoji="1" lang="zh-CN" altLang="en-US" sz="2800">
                <a:solidFill>
                  <a:schemeClr val="tx1"/>
                </a:solidFill>
              </a:rPr>
              <a:t>是</a:t>
            </a:r>
            <a:r>
              <a:rPr kumimoji="1" lang="zh-CN" altLang="en-US" sz="2800">
                <a:solidFill>
                  <a:srgbClr val="CC0000"/>
                </a:solidFill>
              </a:rPr>
              <a:t>绝对</a:t>
            </a:r>
            <a:r>
              <a:rPr kumimoji="1" lang="zh-CN" altLang="en-US" sz="2800">
                <a:solidFill>
                  <a:schemeClr val="tx1"/>
                </a:solidFill>
              </a:rPr>
              <a:t>的。</a:t>
            </a:r>
          </a:p>
        </p:txBody>
      </p:sp>
      <p:grpSp>
        <p:nvGrpSpPr>
          <p:cNvPr id="482314" name="Group 10"/>
          <p:cNvGrpSpPr>
            <a:grpSpLocks/>
          </p:cNvGrpSpPr>
          <p:nvPr/>
        </p:nvGrpSpPr>
        <p:grpSpPr bwMode="auto">
          <a:xfrm>
            <a:off x="1295400" y="3092450"/>
            <a:ext cx="5867400" cy="847725"/>
            <a:chOff x="816" y="1872"/>
            <a:chExt cx="3696" cy="534"/>
          </a:xfrm>
        </p:grpSpPr>
        <p:sp>
          <p:nvSpPr>
            <p:cNvPr id="482315" name="Text Box 11"/>
            <p:cNvSpPr txBox="1">
              <a:spLocks noChangeArrowheads="1"/>
            </p:cNvSpPr>
            <p:nvPr/>
          </p:nvSpPr>
          <p:spPr bwMode="auto">
            <a:xfrm>
              <a:off x="816" y="192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tx1"/>
                  </a:solidFill>
                  <a:latin typeface="Arial" charset="0"/>
                </a:rPr>
                <a:t>令：</a:t>
              </a:r>
            </a:p>
          </p:txBody>
        </p:sp>
        <p:graphicFrame>
          <p:nvGraphicFramePr>
            <p:cNvPr id="482316" name="Object 12"/>
            <p:cNvGraphicFramePr>
              <a:graphicFrameLocks noChangeAspect="1"/>
            </p:cNvGraphicFramePr>
            <p:nvPr/>
          </p:nvGraphicFramePr>
          <p:xfrm>
            <a:off x="1440" y="1968"/>
            <a:ext cx="72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0" name="Equation" r:id="rId10" imgW="444240" imgH="228600" progId="Equation.DSMT4">
                    <p:embed/>
                  </p:oleObj>
                </mc:Choice>
                <mc:Fallback>
                  <p:oleObj name="Equation" r:id="rId10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968"/>
                          <a:ext cx="720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17" name="Text Box 13"/>
            <p:cNvSpPr txBox="1">
              <a:spLocks noChangeArrowheads="1"/>
            </p:cNvSpPr>
            <p:nvPr/>
          </p:nvSpPr>
          <p:spPr bwMode="auto">
            <a:xfrm>
              <a:off x="2256" y="196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tx1"/>
                  </a:solidFill>
                  <a:latin typeface="Arial" charset="0"/>
                </a:rPr>
                <a:t>则：</a:t>
              </a:r>
            </a:p>
          </p:txBody>
        </p:sp>
        <p:graphicFrame>
          <p:nvGraphicFramePr>
            <p:cNvPr id="482318" name="Object 14"/>
            <p:cNvGraphicFramePr>
              <a:graphicFrameLocks noChangeAspect="1"/>
            </p:cNvGraphicFramePr>
            <p:nvPr/>
          </p:nvGraphicFramePr>
          <p:xfrm>
            <a:off x="2688" y="1872"/>
            <a:ext cx="182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1" name="Equation" r:id="rId12" imgW="1130040" imgH="330120" progId="Equation.DSMT4">
                    <p:embed/>
                  </p:oleObj>
                </mc:Choice>
                <mc:Fallback>
                  <p:oleObj name="Equation" r:id="rId12" imgW="1130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872"/>
                          <a:ext cx="1824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7250929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utoUpdateAnimBg="0"/>
      <p:bldP spid="482310" grpId="0"/>
      <p:bldP spid="482311" grpId="0" animBg="1" autoUpdateAnimBg="0"/>
      <p:bldP spid="48231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0131" name="Object 3"/>
          <p:cNvGraphicFramePr>
            <a:graphicFrameLocks/>
          </p:cNvGraphicFramePr>
          <p:nvPr/>
        </p:nvGraphicFramePr>
        <p:xfrm>
          <a:off x="1042988" y="1889125"/>
          <a:ext cx="482441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6" name="公式" r:id="rId4" imgW="1600200" imgH="495000" progId="Equation.3">
                  <p:embed/>
                </p:oleObj>
              </mc:Choice>
              <mc:Fallback>
                <p:oleObj name="公式" r:id="rId4" imgW="160020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25"/>
                        <a:ext cx="482441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58" name="Text Box 30"/>
          <p:cNvSpPr txBox="1">
            <a:spLocks noChangeArrowheads="1"/>
          </p:cNvSpPr>
          <p:nvPr/>
        </p:nvSpPr>
        <p:spPr bwMode="auto">
          <a:xfrm>
            <a:off x="395288" y="1125538"/>
            <a:ext cx="310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四、电势</a:t>
            </a:r>
          </a:p>
        </p:txBody>
      </p:sp>
      <p:sp>
        <p:nvSpPr>
          <p:cNvPr id="560161" name="Text Box 33"/>
          <p:cNvSpPr txBox="1">
            <a:spLocks noChangeArrowheads="1"/>
          </p:cNvSpPr>
          <p:nvPr/>
        </p:nvSpPr>
        <p:spPr bwMode="auto">
          <a:xfrm>
            <a:off x="6084888" y="1916113"/>
            <a:ext cx="2844800" cy="1323975"/>
          </a:xfrm>
          <a:prstGeom prst="rect">
            <a:avLst/>
          </a:prstGeom>
          <a:noFill/>
          <a:ln w="12700">
            <a:solidFill>
              <a:srgbClr val="CC33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与移动电荷无关反映了电场在</a:t>
            </a:r>
            <a:r>
              <a:rPr lang="en-US" altLang="zh-CN" sz="2800" i="1">
                <a:ea typeface="楷体_GB2312" pitchFamily="49" charset="-122"/>
              </a:rPr>
              <a:t>a</a:t>
            </a:r>
            <a:r>
              <a:rPr lang="en-US" altLang="zh-CN" sz="2800">
                <a:ea typeface="楷体_GB2312" pitchFamily="49" charset="-122"/>
              </a:rPr>
              <a:t> b</a:t>
            </a:r>
            <a:r>
              <a:rPr lang="zh-CN" altLang="en-US" sz="2800">
                <a:ea typeface="楷体_GB2312" pitchFamily="49" charset="-122"/>
              </a:rPr>
              <a:t>两点的性质</a:t>
            </a:r>
          </a:p>
        </p:txBody>
      </p:sp>
      <p:graphicFrame>
        <p:nvGraphicFramePr>
          <p:cNvPr id="560162" name="Object 34"/>
          <p:cNvGraphicFramePr>
            <a:graphicFrameLocks noChangeAspect="1"/>
          </p:cNvGraphicFramePr>
          <p:nvPr/>
        </p:nvGraphicFramePr>
        <p:xfrm>
          <a:off x="1403350" y="115888"/>
          <a:ext cx="68405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7" name="Equation" r:id="rId6" imgW="2539800" imgH="330120" progId="Equation.DSMT4">
                  <p:embed/>
                </p:oleObj>
              </mc:Choice>
              <mc:Fallback>
                <p:oleObj name="Equation" r:id="rId6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5888"/>
                        <a:ext cx="68405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63" name="Object 35"/>
          <p:cNvGraphicFramePr>
            <a:graphicFrameLocks/>
          </p:cNvGraphicFramePr>
          <p:nvPr/>
        </p:nvGraphicFramePr>
        <p:xfrm>
          <a:off x="823913" y="3284538"/>
          <a:ext cx="17002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8" name="Equation" r:id="rId8" imgW="482400" imgH="495000" progId="Equation.3">
                  <p:embed/>
                </p:oleObj>
              </mc:Choice>
              <mc:Fallback>
                <p:oleObj name="Equation" r:id="rId8" imgW="48240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284538"/>
                        <a:ext cx="170021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64" name="Object 36"/>
          <p:cNvGraphicFramePr>
            <a:graphicFrameLocks/>
          </p:cNvGraphicFramePr>
          <p:nvPr/>
        </p:nvGraphicFramePr>
        <p:xfrm>
          <a:off x="2411413" y="3532188"/>
          <a:ext cx="17986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9" name="Equation" r:id="rId10" imgW="596880" imgH="228600" progId="Equation.3">
                  <p:embed/>
                </p:oleObj>
              </mc:Choice>
              <mc:Fallback>
                <p:oleObj name="Equation" r:id="rId10" imgW="5968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32188"/>
                        <a:ext cx="17986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2855913" y="4351338"/>
            <a:ext cx="1193800" cy="1587"/>
          </a:xfrm>
          <a:prstGeom prst="line">
            <a:avLst/>
          </a:prstGeom>
          <a:noFill/>
          <a:ln w="38100">
            <a:solidFill>
              <a:srgbClr val="FF66FF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3851275" y="3741738"/>
            <a:ext cx="4967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ea typeface="楷体_GB2312" pitchFamily="49" charset="-122"/>
              </a:rPr>
              <a:t>    </a:t>
            </a:r>
            <a:r>
              <a:rPr lang="zh-CN" altLang="en-US" sz="3200">
                <a:ea typeface="楷体_GB2312" pitchFamily="49" charset="-122"/>
              </a:rPr>
              <a:t>称为</a:t>
            </a:r>
            <a:r>
              <a:rPr lang="en-US" altLang="zh-CN" sz="3200" i="1">
                <a:ea typeface="楷体_GB2312" pitchFamily="49" charset="-122"/>
              </a:rPr>
              <a:t>a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、</a:t>
            </a:r>
            <a:r>
              <a:rPr lang="en-US" altLang="zh-CN" sz="3200">
                <a:ea typeface="楷体_GB2312" pitchFamily="49" charset="-122"/>
              </a:rPr>
              <a:t>b</a:t>
            </a:r>
            <a:r>
              <a:rPr lang="zh-CN" altLang="en-US" sz="3200">
                <a:ea typeface="楷体_GB2312" pitchFamily="49" charset="-122"/>
              </a:rPr>
              <a:t>两点的</a:t>
            </a:r>
            <a:r>
              <a:rPr lang="zh-CN" altLang="en-US" sz="3200">
                <a:solidFill>
                  <a:srgbClr val="FF0000"/>
                </a:solidFill>
                <a:ea typeface="黑体" pitchFamily="49" charset="-122"/>
              </a:rPr>
              <a:t>电势差</a:t>
            </a:r>
          </a:p>
        </p:txBody>
      </p:sp>
      <p:sp>
        <p:nvSpPr>
          <p:cNvPr id="560167" name="Text Box 39"/>
          <p:cNvSpPr txBox="1">
            <a:spLocks noChangeArrowheads="1"/>
          </p:cNvSpPr>
          <p:nvPr/>
        </p:nvSpPr>
        <p:spPr bwMode="auto">
          <a:xfrm>
            <a:off x="323850" y="4868863"/>
            <a:ext cx="85883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静电场中任意两点间的电势差等于把单位正电荷从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点经任意路径移到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点时电场力做的功。</a:t>
            </a:r>
          </a:p>
        </p:txBody>
      </p:sp>
    </p:spTree>
    <p:extLst>
      <p:ext uri="{BB962C8B-B14F-4D97-AF65-F5344CB8AC3E}">
        <p14:creationId xmlns:p14="http://schemas.microsoft.com/office/powerpoint/2010/main" val="31468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0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8" grpId="0" autoUpdateAnimBg="0"/>
      <p:bldP spid="560161" grpId="0" build="allAtOnce" animBg="1"/>
      <p:bldP spid="560165" grpId="0" animBg="1"/>
      <p:bldP spid="560166" grpId="0" build="p" autoUpdateAnimBg="0"/>
      <p:bldP spid="5601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569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2.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高斯定理关系式的证明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1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）场源电荷为点电荷</a:t>
            </a:r>
            <a:r>
              <a:rPr lang="en-US" altLang="zh-CN" sz="3200" i="1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Q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，</a:t>
            </a:r>
            <a:r>
              <a:rPr lang="zh-CN" altLang="en-US" sz="3200">
                <a:solidFill>
                  <a:srgbClr val="C800C8"/>
                </a:solidFill>
                <a:ea typeface="楷体_GB2312" pitchFamily="49" charset="-122"/>
                <a:sym typeface="Monotype Sorts" pitchFamily="2" charset="2"/>
              </a:rPr>
              <a:t>高斯面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包围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  <a:sym typeface="Monotype Sorts" pitchFamily="2" charset="2"/>
              </a:rPr>
              <a:t>点电荷</a:t>
            </a:r>
            <a:endParaRPr lang="zh-CN" altLang="en-US" sz="32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en-US" altLang="zh-CN" sz="3200">
              <a:solidFill>
                <a:srgbClr val="00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29300" y="1917700"/>
            <a:ext cx="2514600" cy="2514600"/>
            <a:chOff x="3504" y="480"/>
            <a:chExt cx="1584" cy="1584"/>
          </a:xfrm>
        </p:grpSpPr>
        <p:grpSp>
          <p:nvGrpSpPr>
            <p:cNvPr id="389124" name="Group 29"/>
            <p:cNvGrpSpPr>
              <a:grpSpLocks/>
            </p:cNvGrpSpPr>
            <p:nvPr/>
          </p:nvGrpSpPr>
          <p:grpSpPr bwMode="auto">
            <a:xfrm>
              <a:off x="3504" y="480"/>
              <a:ext cx="1584" cy="1584"/>
              <a:chOff x="3504" y="480"/>
              <a:chExt cx="1584" cy="1584"/>
            </a:xfrm>
          </p:grpSpPr>
          <p:sp>
            <p:nvSpPr>
              <p:cNvPr id="389125" name="Oval 30"/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1584" cy="1584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C19A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9126" name="Oval 31"/>
              <p:cNvSpPr>
                <a:spLocks noChangeArrowheads="1"/>
              </p:cNvSpPr>
              <p:nvPr/>
            </p:nvSpPr>
            <p:spPr bwMode="auto">
              <a:xfrm>
                <a:off x="3504" y="1056"/>
                <a:ext cx="1584" cy="432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389127" name="Group 32"/>
            <p:cNvGrpSpPr>
              <a:grpSpLocks/>
            </p:cNvGrpSpPr>
            <p:nvPr/>
          </p:nvGrpSpPr>
          <p:grpSpPr bwMode="auto">
            <a:xfrm>
              <a:off x="4272" y="1488"/>
              <a:ext cx="624" cy="432"/>
              <a:chOff x="4080" y="2352"/>
              <a:chExt cx="624" cy="432"/>
            </a:xfrm>
          </p:grpSpPr>
          <p:sp>
            <p:nvSpPr>
              <p:cNvPr id="389128" name="Line 33"/>
              <p:cNvSpPr>
                <a:spLocks noChangeShapeType="1"/>
              </p:cNvSpPr>
              <p:nvPr/>
            </p:nvSpPr>
            <p:spPr bwMode="auto">
              <a:xfrm rot="17491447" flipH="1">
                <a:off x="4248" y="2184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29" name="Text Box 34"/>
              <p:cNvSpPr txBox="1">
                <a:spLocks noChangeArrowheads="1"/>
              </p:cNvSpPr>
              <p:nvPr/>
            </p:nvSpPr>
            <p:spPr bwMode="auto">
              <a:xfrm>
                <a:off x="4176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accent2"/>
                    </a:solidFill>
                  </a:rPr>
                  <a:t>R</a:t>
                </a:r>
              </a:p>
            </p:txBody>
          </p:sp>
        </p:grpSp>
      </p:grpSp>
      <p:sp>
        <p:nvSpPr>
          <p:cNvPr id="389130" name="Text Box 15"/>
          <p:cNvSpPr txBox="1">
            <a:spLocks noChangeArrowheads="1"/>
          </p:cNvSpPr>
          <p:nvPr/>
        </p:nvSpPr>
        <p:spPr bwMode="auto">
          <a:xfrm>
            <a:off x="539750" y="1484313"/>
            <a:ext cx="479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计算通过</a:t>
            </a:r>
            <a:r>
              <a:rPr lang="zh-CN" altLang="en-US" sz="3200">
                <a:solidFill>
                  <a:srgbClr val="B40000"/>
                </a:solidFill>
                <a:ea typeface="楷体_GB2312" pitchFamily="49" charset="-122"/>
              </a:rPr>
              <a:t>球面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的电通量：</a:t>
            </a:r>
          </a:p>
        </p:txBody>
      </p:sp>
      <p:sp>
        <p:nvSpPr>
          <p:cNvPr id="437265" name="Text Box 17"/>
          <p:cNvSpPr txBox="1">
            <a:spLocks noChangeArrowheads="1"/>
          </p:cNvSpPr>
          <p:nvPr/>
        </p:nvSpPr>
        <p:spPr bwMode="auto">
          <a:xfrm>
            <a:off x="323850" y="2276475"/>
            <a:ext cx="46085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437271" name="Object 23"/>
          <p:cNvGraphicFramePr>
            <a:graphicFrameLocks noChangeAspect="1"/>
          </p:cNvGraphicFramePr>
          <p:nvPr/>
        </p:nvGraphicFramePr>
        <p:xfrm>
          <a:off x="1187450" y="2219325"/>
          <a:ext cx="20875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2" name="公式" r:id="rId4" imgW="825480" imgH="241200" progId="Equation.3">
                  <p:embed/>
                </p:oleObj>
              </mc:Choice>
              <mc:Fallback>
                <p:oleObj name="公式" r:id="rId4" imgW="8254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19325"/>
                        <a:ext cx="20875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72" name="Object 24"/>
          <p:cNvGraphicFramePr>
            <a:graphicFrameLocks noChangeAspect="1"/>
          </p:cNvGraphicFramePr>
          <p:nvPr/>
        </p:nvGraphicFramePr>
        <p:xfrm>
          <a:off x="3275013" y="2290763"/>
          <a:ext cx="1254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3" name="公式" r:id="rId6" imgW="444240" imgH="177480" progId="Equation.3">
                  <p:embed/>
                </p:oleObj>
              </mc:Choice>
              <mc:Fallback>
                <p:oleObj name="公式" r:id="rId6" imgW="44424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290763"/>
                        <a:ext cx="1254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972300" y="2070100"/>
            <a:ext cx="938213" cy="508000"/>
            <a:chOff x="4032" y="1440"/>
            <a:chExt cx="591" cy="320"/>
          </a:xfrm>
        </p:grpSpPr>
        <p:sp>
          <p:nvSpPr>
            <p:cNvPr id="389135" name="Freeform 36"/>
            <p:cNvSpPr>
              <a:spLocks/>
            </p:cNvSpPr>
            <p:nvPr/>
          </p:nvSpPr>
          <p:spPr bwMode="auto">
            <a:xfrm rot="1592598">
              <a:off x="4320" y="1536"/>
              <a:ext cx="303" cy="113"/>
            </a:xfrm>
            <a:custGeom>
              <a:avLst/>
              <a:gdLst>
                <a:gd name="T0" fmla="*/ 45 w 1926"/>
                <a:gd name="T1" fmla="*/ 598 h 1315"/>
                <a:gd name="T2" fmla="*/ 274 w 1926"/>
                <a:gd name="T3" fmla="*/ 315 h 1315"/>
                <a:gd name="T4" fmla="*/ 393 w 1926"/>
                <a:gd name="T5" fmla="*/ 217 h 1315"/>
                <a:gd name="T6" fmla="*/ 589 w 1926"/>
                <a:gd name="T7" fmla="*/ 98 h 1315"/>
                <a:gd name="T8" fmla="*/ 774 w 1926"/>
                <a:gd name="T9" fmla="*/ 22 h 1315"/>
                <a:gd name="T10" fmla="*/ 806 w 1926"/>
                <a:gd name="T11" fmla="*/ 11 h 1315"/>
                <a:gd name="T12" fmla="*/ 839 w 1926"/>
                <a:gd name="T13" fmla="*/ 0 h 1315"/>
                <a:gd name="T14" fmla="*/ 1121 w 1926"/>
                <a:gd name="T15" fmla="*/ 76 h 1315"/>
                <a:gd name="T16" fmla="*/ 1230 w 1926"/>
                <a:gd name="T17" fmla="*/ 120 h 1315"/>
                <a:gd name="T18" fmla="*/ 1306 w 1926"/>
                <a:gd name="T19" fmla="*/ 152 h 1315"/>
                <a:gd name="T20" fmla="*/ 1469 w 1926"/>
                <a:gd name="T21" fmla="*/ 250 h 1315"/>
                <a:gd name="T22" fmla="*/ 1513 w 1926"/>
                <a:gd name="T23" fmla="*/ 272 h 1315"/>
                <a:gd name="T24" fmla="*/ 1676 w 1926"/>
                <a:gd name="T25" fmla="*/ 413 h 1315"/>
                <a:gd name="T26" fmla="*/ 1697 w 1926"/>
                <a:gd name="T27" fmla="*/ 446 h 1315"/>
                <a:gd name="T28" fmla="*/ 1730 w 1926"/>
                <a:gd name="T29" fmla="*/ 478 h 1315"/>
                <a:gd name="T30" fmla="*/ 1741 w 1926"/>
                <a:gd name="T31" fmla="*/ 511 h 1315"/>
                <a:gd name="T32" fmla="*/ 1795 w 1926"/>
                <a:gd name="T33" fmla="*/ 565 h 1315"/>
                <a:gd name="T34" fmla="*/ 1904 w 1926"/>
                <a:gd name="T35" fmla="*/ 685 h 1315"/>
                <a:gd name="T36" fmla="*/ 1839 w 1926"/>
                <a:gd name="T37" fmla="*/ 685 h 1315"/>
                <a:gd name="T38" fmla="*/ 1784 w 1926"/>
                <a:gd name="T39" fmla="*/ 696 h 1315"/>
                <a:gd name="T40" fmla="*/ 1697 w 1926"/>
                <a:gd name="T41" fmla="*/ 739 h 1315"/>
                <a:gd name="T42" fmla="*/ 1632 w 1926"/>
                <a:gd name="T43" fmla="*/ 761 h 1315"/>
                <a:gd name="T44" fmla="*/ 1491 w 1926"/>
                <a:gd name="T45" fmla="*/ 837 h 1315"/>
                <a:gd name="T46" fmla="*/ 1382 w 1926"/>
                <a:gd name="T47" fmla="*/ 913 h 1315"/>
                <a:gd name="T48" fmla="*/ 1317 w 1926"/>
                <a:gd name="T49" fmla="*/ 956 h 1315"/>
                <a:gd name="T50" fmla="*/ 1263 w 1926"/>
                <a:gd name="T51" fmla="*/ 1011 h 1315"/>
                <a:gd name="T52" fmla="*/ 1154 w 1926"/>
                <a:gd name="T53" fmla="*/ 1152 h 1315"/>
                <a:gd name="T54" fmla="*/ 1110 w 1926"/>
                <a:gd name="T55" fmla="*/ 1217 h 1315"/>
                <a:gd name="T56" fmla="*/ 1056 w 1926"/>
                <a:gd name="T57" fmla="*/ 1315 h 1315"/>
                <a:gd name="T58" fmla="*/ 1013 w 1926"/>
                <a:gd name="T59" fmla="*/ 1217 h 1315"/>
                <a:gd name="T60" fmla="*/ 882 w 1926"/>
                <a:gd name="T61" fmla="*/ 1065 h 1315"/>
                <a:gd name="T62" fmla="*/ 839 w 1926"/>
                <a:gd name="T63" fmla="*/ 1011 h 1315"/>
                <a:gd name="T64" fmla="*/ 795 w 1926"/>
                <a:gd name="T65" fmla="*/ 946 h 1315"/>
                <a:gd name="T66" fmla="*/ 534 w 1926"/>
                <a:gd name="T67" fmla="*/ 761 h 1315"/>
                <a:gd name="T68" fmla="*/ 371 w 1926"/>
                <a:gd name="T69" fmla="*/ 706 h 1315"/>
                <a:gd name="T70" fmla="*/ 306 w 1926"/>
                <a:gd name="T71" fmla="*/ 685 h 1315"/>
                <a:gd name="T72" fmla="*/ 45 w 1926"/>
                <a:gd name="T73" fmla="*/ 609 h 1315"/>
                <a:gd name="T74" fmla="*/ 45 w 1926"/>
                <a:gd name="T75" fmla="*/ 598 h 1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26"/>
                <a:gd name="T115" fmla="*/ 0 h 1315"/>
                <a:gd name="T116" fmla="*/ 1926 w 1926"/>
                <a:gd name="T117" fmla="*/ 1315 h 131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26" h="1315">
                  <a:moveTo>
                    <a:pt x="45" y="598"/>
                  </a:moveTo>
                  <a:cubicBezTo>
                    <a:pt x="111" y="500"/>
                    <a:pt x="174" y="382"/>
                    <a:pt x="274" y="315"/>
                  </a:cubicBezTo>
                  <a:cubicBezTo>
                    <a:pt x="301" y="273"/>
                    <a:pt x="346" y="233"/>
                    <a:pt x="393" y="217"/>
                  </a:cubicBezTo>
                  <a:cubicBezTo>
                    <a:pt x="449" y="163"/>
                    <a:pt x="516" y="122"/>
                    <a:pt x="589" y="98"/>
                  </a:cubicBezTo>
                  <a:cubicBezTo>
                    <a:pt x="642" y="62"/>
                    <a:pt x="713" y="42"/>
                    <a:pt x="774" y="22"/>
                  </a:cubicBezTo>
                  <a:cubicBezTo>
                    <a:pt x="785" y="18"/>
                    <a:pt x="795" y="15"/>
                    <a:pt x="806" y="11"/>
                  </a:cubicBezTo>
                  <a:cubicBezTo>
                    <a:pt x="817" y="7"/>
                    <a:pt x="839" y="0"/>
                    <a:pt x="839" y="0"/>
                  </a:cubicBezTo>
                  <a:cubicBezTo>
                    <a:pt x="936" y="16"/>
                    <a:pt x="1026" y="52"/>
                    <a:pt x="1121" y="76"/>
                  </a:cubicBezTo>
                  <a:cubicBezTo>
                    <a:pt x="1158" y="101"/>
                    <a:pt x="1187" y="109"/>
                    <a:pt x="1230" y="120"/>
                  </a:cubicBezTo>
                  <a:cubicBezTo>
                    <a:pt x="1319" y="176"/>
                    <a:pt x="1201" y="107"/>
                    <a:pt x="1306" y="152"/>
                  </a:cubicBezTo>
                  <a:cubicBezTo>
                    <a:pt x="1364" y="177"/>
                    <a:pt x="1413" y="222"/>
                    <a:pt x="1469" y="250"/>
                  </a:cubicBezTo>
                  <a:cubicBezTo>
                    <a:pt x="1484" y="257"/>
                    <a:pt x="1500" y="263"/>
                    <a:pt x="1513" y="272"/>
                  </a:cubicBezTo>
                  <a:cubicBezTo>
                    <a:pt x="1572" y="314"/>
                    <a:pt x="1616" y="373"/>
                    <a:pt x="1676" y="413"/>
                  </a:cubicBezTo>
                  <a:cubicBezTo>
                    <a:pt x="1683" y="424"/>
                    <a:pt x="1689" y="436"/>
                    <a:pt x="1697" y="446"/>
                  </a:cubicBezTo>
                  <a:cubicBezTo>
                    <a:pt x="1707" y="458"/>
                    <a:pt x="1721" y="465"/>
                    <a:pt x="1730" y="478"/>
                  </a:cubicBezTo>
                  <a:cubicBezTo>
                    <a:pt x="1736" y="488"/>
                    <a:pt x="1736" y="501"/>
                    <a:pt x="1741" y="511"/>
                  </a:cubicBezTo>
                  <a:cubicBezTo>
                    <a:pt x="1759" y="546"/>
                    <a:pt x="1764" y="544"/>
                    <a:pt x="1795" y="565"/>
                  </a:cubicBezTo>
                  <a:cubicBezTo>
                    <a:pt x="1825" y="609"/>
                    <a:pt x="1860" y="656"/>
                    <a:pt x="1904" y="685"/>
                  </a:cubicBezTo>
                  <a:cubicBezTo>
                    <a:pt x="1815" y="715"/>
                    <a:pt x="1926" y="685"/>
                    <a:pt x="1839" y="685"/>
                  </a:cubicBezTo>
                  <a:cubicBezTo>
                    <a:pt x="1820" y="685"/>
                    <a:pt x="1802" y="692"/>
                    <a:pt x="1784" y="696"/>
                  </a:cubicBezTo>
                  <a:cubicBezTo>
                    <a:pt x="1807" y="762"/>
                    <a:pt x="1803" y="718"/>
                    <a:pt x="1697" y="739"/>
                  </a:cubicBezTo>
                  <a:cubicBezTo>
                    <a:pt x="1675" y="744"/>
                    <a:pt x="1632" y="761"/>
                    <a:pt x="1632" y="761"/>
                  </a:cubicBezTo>
                  <a:cubicBezTo>
                    <a:pt x="1588" y="791"/>
                    <a:pt x="1537" y="808"/>
                    <a:pt x="1491" y="837"/>
                  </a:cubicBezTo>
                  <a:cubicBezTo>
                    <a:pt x="1449" y="863"/>
                    <a:pt x="1429" y="897"/>
                    <a:pt x="1382" y="913"/>
                  </a:cubicBezTo>
                  <a:cubicBezTo>
                    <a:pt x="1360" y="927"/>
                    <a:pt x="1331" y="934"/>
                    <a:pt x="1317" y="956"/>
                  </a:cubicBezTo>
                  <a:cubicBezTo>
                    <a:pt x="1288" y="1000"/>
                    <a:pt x="1306" y="982"/>
                    <a:pt x="1263" y="1011"/>
                  </a:cubicBezTo>
                  <a:cubicBezTo>
                    <a:pt x="1228" y="1060"/>
                    <a:pt x="1197" y="1109"/>
                    <a:pt x="1154" y="1152"/>
                  </a:cubicBezTo>
                  <a:cubicBezTo>
                    <a:pt x="1134" y="1212"/>
                    <a:pt x="1157" y="1161"/>
                    <a:pt x="1110" y="1217"/>
                  </a:cubicBezTo>
                  <a:cubicBezTo>
                    <a:pt x="1086" y="1246"/>
                    <a:pt x="1077" y="1283"/>
                    <a:pt x="1056" y="1315"/>
                  </a:cubicBezTo>
                  <a:cubicBezTo>
                    <a:pt x="1021" y="1263"/>
                    <a:pt x="1038" y="1295"/>
                    <a:pt x="1013" y="1217"/>
                  </a:cubicBezTo>
                  <a:cubicBezTo>
                    <a:pt x="997" y="1166"/>
                    <a:pt x="924" y="1093"/>
                    <a:pt x="882" y="1065"/>
                  </a:cubicBezTo>
                  <a:cubicBezTo>
                    <a:pt x="857" y="994"/>
                    <a:pt x="891" y="1071"/>
                    <a:pt x="839" y="1011"/>
                  </a:cubicBezTo>
                  <a:cubicBezTo>
                    <a:pt x="822" y="991"/>
                    <a:pt x="813" y="965"/>
                    <a:pt x="795" y="946"/>
                  </a:cubicBezTo>
                  <a:cubicBezTo>
                    <a:pt x="720" y="869"/>
                    <a:pt x="636" y="795"/>
                    <a:pt x="534" y="761"/>
                  </a:cubicBezTo>
                  <a:cubicBezTo>
                    <a:pt x="480" y="743"/>
                    <a:pt x="426" y="724"/>
                    <a:pt x="371" y="706"/>
                  </a:cubicBezTo>
                  <a:cubicBezTo>
                    <a:pt x="349" y="699"/>
                    <a:pt x="306" y="685"/>
                    <a:pt x="306" y="685"/>
                  </a:cubicBezTo>
                  <a:cubicBezTo>
                    <a:pt x="205" y="617"/>
                    <a:pt x="178" y="621"/>
                    <a:pt x="45" y="609"/>
                  </a:cubicBezTo>
                  <a:cubicBezTo>
                    <a:pt x="4" y="567"/>
                    <a:pt x="0" y="567"/>
                    <a:pt x="45" y="598"/>
                  </a:cubicBezTo>
                  <a:close/>
                </a:path>
              </a:pathLst>
            </a:custGeom>
            <a:gradFill rotWithShape="0">
              <a:gsLst>
                <a:gs pos="0">
                  <a:srgbClr val="93C9FF"/>
                </a:gs>
                <a:gs pos="100000">
                  <a:srgbClr val="003AF4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graphicFrame>
          <p:nvGraphicFramePr>
            <p:cNvPr id="389136" name="Object 37"/>
            <p:cNvGraphicFramePr>
              <a:graphicFrameLocks noChangeAspect="1"/>
            </p:cNvGraphicFramePr>
            <p:nvPr/>
          </p:nvGraphicFramePr>
          <p:xfrm>
            <a:off x="4032" y="1440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4" name="公式" r:id="rId8" imgW="215640" imgH="203040" progId="Equation.3">
                    <p:embed/>
                  </p:oleObj>
                </mc:Choice>
                <mc:Fallback>
                  <p:oleObj name="公式" r:id="rId8" imgW="21564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40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124700" y="1460500"/>
            <a:ext cx="1066800" cy="1676400"/>
            <a:chOff x="4320" y="192"/>
            <a:chExt cx="672" cy="1056"/>
          </a:xfrm>
        </p:grpSpPr>
        <p:sp>
          <p:nvSpPr>
            <p:cNvPr id="389138" name="Line 39"/>
            <p:cNvSpPr>
              <a:spLocks noChangeShapeType="1"/>
            </p:cNvSpPr>
            <p:nvPr/>
          </p:nvSpPr>
          <p:spPr bwMode="auto">
            <a:xfrm flipH="1">
              <a:off x="4656" y="192"/>
              <a:ext cx="336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9" name="Line 40"/>
            <p:cNvSpPr>
              <a:spLocks noChangeShapeType="1"/>
            </p:cNvSpPr>
            <p:nvPr/>
          </p:nvSpPr>
          <p:spPr bwMode="auto">
            <a:xfrm flipH="1">
              <a:off x="4320" y="720"/>
              <a:ext cx="336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672388" y="1673225"/>
            <a:ext cx="563562" cy="609600"/>
            <a:chOff x="4464" y="1200"/>
            <a:chExt cx="355" cy="384"/>
          </a:xfrm>
        </p:grpSpPr>
        <p:sp>
          <p:nvSpPr>
            <p:cNvPr id="389141" name="Line 42"/>
            <p:cNvSpPr>
              <a:spLocks noChangeShapeType="1"/>
            </p:cNvSpPr>
            <p:nvPr/>
          </p:nvSpPr>
          <p:spPr bwMode="auto">
            <a:xfrm flipH="1">
              <a:off x="4464" y="1200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42" name="Object 43"/>
            <p:cNvGraphicFramePr>
              <a:graphicFrameLocks noChangeAspect="1"/>
            </p:cNvGraphicFramePr>
            <p:nvPr/>
          </p:nvGraphicFramePr>
          <p:xfrm>
            <a:off x="4641" y="1219"/>
            <a:ext cx="17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5" name="公式" r:id="rId10" imgW="152280" imgH="228600" progId="Equation.3">
                    <p:embed/>
                  </p:oleObj>
                </mc:Choice>
                <mc:Fallback>
                  <p:oleObj name="公式" r:id="rId10" imgW="15228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1219"/>
                          <a:ext cx="17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219700" y="1412875"/>
            <a:ext cx="3870325" cy="3529013"/>
            <a:chOff x="3086" y="1071"/>
            <a:chExt cx="2438" cy="2223"/>
          </a:xfrm>
        </p:grpSpPr>
        <p:sp>
          <p:nvSpPr>
            <p:cNvPr id="389144" name="Line 45"/>
            <p:cNvSpPr>
              <a:spLocks noChangeShapeType="1"/>
            </p:cNvSpPr>
            <p:nvPr/>
          </p:nvSpPr>
          <p:spPr bwMode="auto">
            <a:xfrm flipH="1">
              <a:off x="3086" y="2205"/>
              <a:ext cx="22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45" name="Object 46"/>
            <p:cNvGraphicFramePr>
              <a:graphicFrameLocks noChangeAspect="1"/>
            </p:cNvGraphicFramePr>
            <p:nvPr/>
          </p:nvGraphicFramePr>
          <p:xfrm>
            <a:off x="5284" y="1570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6" name="Equation" r:id="rId12" imgW="152280" imgH="203040" progId="Equation.3">
                    <p:embed/>
                  </p:oleObj>
                </mc:Choice>
                <mc:Fallback>
                  <p:oleObj name="Equation" r:id="rId12" imgW="15228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570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46" name="Line 47"/>
            <p:cNvSpPr>
              <a:spLocks noChangeShapeType="1"/>
            </p:cNvSpPr>
            <p:nvPr/>
          </p:nvSpPr>
          <p:spPr bwMode="auto">
            <a:xfrm rot="16200000" flipH="1">
              <a:off x="3145" y="2183"/>
              <a:ext cx="222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7" name="Line 48"/>
            <p:cNvSpPr>
              <a:spLocks noChangeShapeType="1"/>
            </p:cNvSpPr>
            <p:nvPr/>
          </p:nvSpPr>
          <p:spPr bwMode="auto">
            <a:xfrm rot="2192446">
              <a:off x="3206" y="1744"/>
              <a:ext cx="2086" cy="8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8" name="Line 49"/>
            <p:cNvSpPr>
              <a:spLocks noChangeShapeType="1"/>
            </p:cNvSpPr>
            <p:nvPr/>
          </p:nvSpPr>
          <p:spPr bwMode="auto">
            <a:xfrm rot="-3207554">
              <a:off x="3231" y="1750"/>
              <a:ext cx="2086" cy="8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9" name="Line 50"/>
            <p:cNvSpPr>
              <a:spLocks noChangeShapeType="1"/>
            </p:cNvSpPr>
            <p:nvPr/>
          </p:nvSpPr>
          <p:spPr bwMode="auto">
            <a:xfrm rot="243962">
              <a:off x="3152" y="1734"/>
              <a:ext cx="2086" cy="8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0" name="Line 51"/>
            <p:cNvSpPr>
              <a:spLocks noChangeShapeType="1"/>
            </p:cNvSpPr>
            <p:nvPr/>
          </p:nvSpPr>
          <p:spPr bwMode="auto">
            <a:xfrm rot="-5156038">
              <a:off x="3231" y="1727"/>
              <a:ext cx="2086" cy="8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837363" y="2997200"/>
            <a:ext cx="457200" cy="381000"/>
            <a:chOff x="4032" y="2112"/>
            <a:chExt cx="288" cy="240"/>
          </a:xfrm>
        </p:grpSpPr>
        <p:sp>
          <p:nvSpPr>
            <p:cNvPr id="389152" name="Oval 53"/>
            <p:cNvSpPr>
              <a:spLocks noChangeArrowheads="1"/>
            </p:cNvSpPr>
            <p:nvPr/>
          </p:nvSpPr>
          <p:spPr bwMode="auto">
            <a:xfrm>
              <a:off x="4058" y="2112"/>
              <a:ext cx="236" cy="24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93E3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9153" name="Text Box 54"/>
            <p:cNvSpPr txBox="1">
              <a:spLocks noChangeArrowheads="1"/>
            </p:cNvSpPr>
            <p:nvPr/>
          </p:nvSpPr>
          <p:spPr bwMode="auto">
            <a:xfrm>
              <a:off x="4032" y="2112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600">
                  <a:solidFill>
                    <a:srgbClr val="000000"/>
                  </a:solidFill>
                </a:rPr>
                <a:t>+</a:t>
              </a:r>
              <a:r>
                <a:rPr kumimoji="0" lang="en-US" altLang="zh-CN" sz="1600" i="1">
                  <a:solidFill>
                    <a:srgbClr val="000000"/>
                  </a:solidFill>
                </a:rPr>
                <a:t>q</a:t>
              </a:r>
            </a:p>
          </p:txBody>
        </p:sp>
      </p:grpSp>
      <p:graphicFrame>
        <p:nvGraphicFramePr>
          <p:cNvPr id="437303" name="Object 55"/>
          <p:cNvGraphicFramePr>
            <a:graphicFrameLocks noChangeAspect="1"/>
          </p:cNvGraphicFramePr>
          <p:nvPr/>
        </p:nvGraphicFramePr>
        <p:xfrm>
          <a:off x="1244600" y="2997200"/>
          <a:ext cx="25923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7" name="Equation" r:id="rId14" imgW="990360" imgH="380880" progId="Equation.3">
                  <p:embed/>
                </p:oleObj>
              </mc:Choice>
              <mc:Fallback>
                <p:oleObj name="Equation" r:id="rId14" imgW="990360" imgH="3808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997200"/>
                        <a:ext cx="25923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04" name="Object 56"/>
          <p:cNvGraphicFramePr>
            <a:graphicFrameLocks noChangeAspect="1"/>
          </p:cNvGraphicFramePr>
          <p:nvPr/>
        </p:nvGraphicFramePr>
        <p:xfrm>
          <a:off x="755650" y="4175125"/>
          <a:ext cx="15843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8" name="公式" r:id="rId16" imgW="558720" imgH="203040" progId="Equation.3">
                  <p:embed/>
                </p:oleObj>
              </mc:Choice>
              <mc:Fallback>
                <p:oleObj name="公式" r:id="rId16" imgW="558720" imgH="2030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75125"/>
                        <a:ext cx="15843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05" name="Object 57"/>
          <p:cNvGraphicFramePr>
            <a:graphicFrameLocks noChangeAspect="1"/>
          </p:cNvGraphicFramePr>
          <p:nvPr/>
        </p:nvGraphicFramePr>
        <p:xfrm>
          <a:off x="2339975" y="4003675"/>
          <a:ext cx="23034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9" name="公式" r:id="rId18" imgW="914400" imgH="431640" progId="Equation.3">
                  <p:embed/>
                </p:oleObj>
              </mc:Choice>
              <mc:Fallback>
                <p:oleObj name="公式" r:id="rId18" imgW="914400" imgH="431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3675"/>
                        <a:ext cx="23034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06" name="Object 58"/>
          <p:cNvGraphicFramePr>
            <a:graphicFrameLocks noChangeAspect="1"/>
          </p:cNvGraphicFramePr>
          <p:nvPr/>
        </p:nvGraphicFramePr>
        <p:xfrm>
          <a:off x="4643438" y="4006850"/>
          <a:ext cx="8255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0" name="公式" r:id="rId20" imgW="330120" imgH="431640" progId="Equation.3">
                  <p:embed/>
                </p:oleObj>
              </mc:Choice>
              <mc:Fallback>
                <p:oleObj name="公式" r:id="rId20" imgW="330120" imgH="4316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06850"/>
                        <a:ext cx="8255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308" name="Text Box 60"/>
          <p:cNvSpPr txBox="1">
            <a:spLocks noChangeArrowheads="1"/>
          </p:cNvSpPr>
          <p:nvPr/>
        </p:nvSpPr>
        <p:spPr bwMode="auto">
          <a:xfrm>
            <a:off x="309563" y="2997200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有：</a:t>
            </a:r>
          </a:p>
        </p:txBody>
      </p:sp>
      <p:graphicFrame>
        <p:nvGraphicFramePr>
          <p:cNvPr id="437309" name="Object 61"/>
          <p:cNvGraphicFramePr>
            <a:graphicFrameLocks noChangeAspect="1"/>
          </p:cNvGraphicFramePr>
          <p:nvPr/>
        </p:nvGraphicFramePr>
        <p:xfrm>
          <a:off x="3779838" y="2998788"/>
          <a:ext cx="1368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1" name="Equation" r:id="rId22" imgW="520560" imgH="380880" progId="Equation.3">
                  <p:embed/>
                </p:oleObj>
              </mc:Choice>
              <mc:Fallback>
                <p:oleObj name="Equation" r:id="rId22" imgW="520560" imgH="3808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98788"/>
                        <a:ext cx="13684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0" name="Text Box 40"/>
          <p:cNvSpPr txBox="1">
            <a:spLocks noChangeArrowheads="1"/>
          </p:cNvSpPr>
          <p:nvPr/>
        </p:nvSpPr>
        <p:spPr bwMode="auto">
          <a:xfrm>
            <a:off x="539750" y="5876925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与球面半径无关。</a:t>
            </a: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611188" y="5229225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5050"/>
                </a:solidFill>
                <a:ea typeface="楷体_GB2312" pitchFamily="49" charset="-122"/>
              </a:rPr>
              <a:t>等于高斯面内电量代数和除以</a:t>
            </a:r>
            <a:r>
              <a:rPr lang="zh-CN" altLang="en-US" sz="3200" i="1">
                <a:solidFill>
                  <a:srgbClr val="FF5050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3200" baseline="-25000">
                <a:solidFill>
                  <a:srgbClr val="FF5050"/>
                </a:solidFill>
                <a:ea typeface="楷体_GB2312" pitchFamily="49" charset="-122"/>
                <a:sym typeface="Symbol" pitchFamily="18" charset="2"/>
              </a:rPr>
              <a:t>0</a:t>
            </a:r>
            <a:endParaRPr lang="en-US" altLang="zh-CN" sz="3200">
              <a:solidFill>
                <a:srgbClr val="FF505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437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3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4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4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4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 build="p" autoUpdateAnimBg="0"/>
      <p:bldP spid="389130" grpId="0"/>
      <p:bldP spid="437265" grpId="0" build="p" autoUpdateAnimBg="0"/>
      <p:bldP spid="437308" grpId="0"/>
      <p:bldP spid="389160" grpId="0" autoUpdateAnimBg="0"/>
      <p:bldP spid="4373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179" name="Object 3"/>
          <p:cNvGraphicFramePr>
            <a:graphicFrameLocks/>
          </p:cNvGraphicFramePr>
          <p:nvPr/>
        </p:nvGraphicFramePr>
        <p:xfrm>
          <a:off x="1763713" y="2205038"/>
          <a:ext cx="27368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75" name="Equation" r:id="rId4" imgW="914400" imgH="495000" progId="Equation.DSMT4">
                  <p:embed/>
                </p:oleObj>
              </mc:Choice>
              <mc:Fallback>
                <p:oleObj name="Equation" r:id="rId4" imgW="914400" imgH="495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2736850" cy="17287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95288" y="4076699"/>
            <a:ext cx="8641208" cy="246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 eaLnBrk="0" hangingPunct="0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_GB2312" pitchFamily="49" charset="-122"/>
                <a:sym typeface="Monotype Sorts" pitchFamily="2" charset="2"/>
              </a:rPr>
              <a:t>1</a:t>
            </a:r>
            <a:r>
              <a:rPr kumimoji="1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电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势零点</a:t>
            </a:r>
            <a:r>
              <a:rPr kumimoji="1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的选择</a:t>
            </a:r>
            <a:r>
              <a:rPr kumimoji="1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参考点</a:t>
            </a:r>
            <a:r>
              <a:rPr kumimoji="1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zh-CN" altLang="en-US" sz="2800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任意，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视</a:t>
            </a:r>
            <a:r>
              <a:rPr kumimoji="1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方便而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定。    参考点</a:t>
            </a:r>
            <a:r>
              <a:rPr kumimoji="1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不同电势不同</a:t>
            </a:r>
          </a:p>
          <a:p>
            <a:pPr defTabSz="762000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通常：</a:t>
            </a:r>
            <a:r>
              <a:rPr kumimoji="1" lang="zh-CN" altLang="en-US" sz="2800" dirty="0">
                <a:solidFill>
                  <a:srgbClr val="CC0000"/>
                </a:solidFill>
                <a:ea typeface="楷体_GB2312" pitchFamily="49" charset="-122"/>
              </a:rPr>
              <a:t>理论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r>
              <a:rPr kumimoji="1" lang="zh-CN" altLang="en-US" sz="2800" dirty="0">
                <a:solidFill>
                  <a:srgbClr val="CC0000"/>
                </a:solidFill>
                <a:ea typeface="楷体_GB2312" pitchFamily="49" charset="-122"/>
              </a:rPr>
              <a:t>有限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带电体电势时</a:t>
            </a:r>
            <a:r>
              <a:rPr kumimoji="1" lang="zh-CN" altLang="en-US" sz="2800" dirty="0">
                <a:solidFill>
                  <a:srgbClr val="FF0000"/>
                </a:solidFill>
                <a:ea typeface="楷体_GB2312" pitchFamily="49" charset="-122"/>
              </a:rPr>
              <a:t>选无限远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为参考点</a:t>
            </a:r>
            <a:r>
              <a:rPr kumimoji="1"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；      </a:t>
            </a:r>
            <a:r>
              <a:rPr kumimoji="1" lang="zh-CN" altLang="en-US" sz="2800" dirty="0" smtClean="0">
                <a:solidFill>
                  <a:srgbClr val="CC0000"/>
                </a:solidFill>
                <a:ea typeface="楷体_GB2312" pitchFamily="49" charset="-122"/>
              </a:rPr>
              <a:t>实际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应用中或研究电路问题时取</a:t>
            </a:r>
            <a:r>
              <a:rPr kumimoji="1"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大地</a:t>
            </a:r>
            <a:r>
              <a:rPr kumimoji="1" lang="zh-CN" altLang="en-US" sz="2800" dirty="0">
                <a:solidFill>
                  <a:schemeClr val="tx1"/>
                </a:solidFill>
                <a:ea typeface="楷体_GB2312" pitchFamily="49" charset="-122"/>
              </a:rPr>
              <a:t>、仪器</a:t>
            </a:r>
            <a:r>
              <a:rPr kumimoji="1"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外壳</a:t>
            </a:r>
            <a:r>
              <a:rPr kumimoji="1"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等为电势零点。</a:t>
            </a:r>
            <a:endParaRPr kumimoji="1"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1375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若选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b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点的电势为参考零点   则</a:t>
            </a:r>
            <a:r>
              <a:rPr lang="en-US" altLang="zh-CN" sz="3200" i="1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点的电势：</a:t>
            </a:r>
          </a:p>
        </p:txBody>
      </p:sp>
      <p:grpSp>
        <p:nvGrpSpPr>
          <p:cNvPr id="562185" name="Group 9"/>
          <p:cNvGrpSpPr>
            <a:grpSpLocks/>
          </p:cNvGrpSpPr>
          <p:nvPr/>
        </p:nvGrpSpPr>
        <p:grpSpPr bwMode="auto">
          <a:xfrm>
            <a:off x="0" y="3141663"/>
            <a:ext cx="1692275" cy="1066800"/>
            <a:chOff x="0" y="2448"/>
            <a:chExt cx="1056" cy="672"/>
          </a:xfrm>
        </p:grpSpPr>
        <p:sp>
          <p:nvSpPr>
            <p:cNvPr id="562186" name="AutoShape 10"/>
            <p:cNvSpPr>
              <a:spLocks noChangeArrowheads="1"/>
            </p:cNvSpPr>
            <p:nvPr/>
          </p:nvSpPr>
          <p:spPr bwMode="auto">
            <a:xfrm>
              <a:off x="0" y="2448"/>
              <a:ext cx="1056" cy="672"/>
            </a:xfrm>
            <a:prstGeom prst="irregularSeal1">
              <a:avLst/>
            </a:prstGeom>
            <a:solidFill>
              <a:srgbClr val="99FF99"/>
            </a:solidFill>
            <a:ln w="12700">
              <a:solidFill>
                <a:srgbClr val="99FF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7" name="Text Box 11"/>
            <p:cNvSpPr txBox="1">
              <a:spLocks noChangeArrowheads="1"/>
            </p:cNvSpPr>
            <p:nvPr/>
          </p:nvSpPr>
          <p:spPr bwMode="auto">
            <a:xfrm>
              <a:off x="192" y="2592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3200">
                  <a:solidFill>
                    <a:srgbClr val="CC0000"/>
                  </a:solidFill>
                  <a:ea typeface="楷体_GB2312" pitchFamily="49" charset="-122"/>
                </a:rPr>
                <a:t>讨论</a:t>
              </a:r>
            </a:p>
          </p:txBody>
        </p:sp>
      </p:grpSp>
      <p:graphicFrame>
        <p:nvGraphicFramePr>
          <p:cNvPr id="562188" name="Object 12"/>
          <p:cNvGraphicFramePr>
            <a:graphicFrameLocks/>
          </p:cNvGraphicFramePr>
          <p:nvPr/>
        </p:nvGraphicFramePr>
        <p:xfrm>
          <a:off x="827088" y="115888"/>
          <a:ext cx="15541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76" name="Equation" r:id="rId6" imgW="482400" imgH="495000" progId="Equation.3">
                  <p:embed/>
                </p:oleObj>
              </mc:Choice>
              <mc:Fallback>
                <p:oleObj name="Equation" r:id="rId6" imgW="48240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15541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9" name="Object 13"/>
          <p:cNvGraphicFramePr>
            <a:graphicFrameLocks/>
          </p:cNvGraphicFramePr>
          <p:nvPr/>
        </p:nvGraphicFramePr>
        <p:xfrm>
          <a:off x="2268538" y="333375"/>
          <a:ext cx="1727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77" name="Equation" r:id="rId8" imgW="596880" imgH="228600" progId="Equation.3">
                  <p:embed/>
                </p:oleObj>
              </mc:Choice>
              <mc:Fallback>
                <p:oleObj name="Equation" r:id="rId8" imgW="5968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3375"/>
                        <a:ext cx="1727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0" name="Line 14"/>
          <p:cNvSpPr>
            <a:spLocks noChangeShapeType="1"/>
          </p:cNvSpPr>
          <p:nvPr/>
        </p:nvSpPr>
        <p:spPr bwMode="auto">
          <a:xfrm>
            <a:off x="2700338" y="1052513"/>
            <a:ext cx="1193800" cy="1587"/>
          </a:xfrm>
          <a:prstGeom prst="line">
            <a:avLst/>
          </a:prstGeom>
          <a:noFill/>
          <a:ln w="38100">
            <a:solidFill>
              <a:srgbClr val="FF66FF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91" name="Text Box 15"/>
          <p:cNvSpPr txBox="1">
            <a:spLocks noChangeArrowheads="1"/>
          </p:cNvSpPr>
          <p:nvPr/>
        </p:nvSpPr>
        <p:spPr bwMode="auto">
          <a:xfrm>
            <a:off x="3708400" y="476250"/>
            <a:ext cx="4967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ea typeface="楷体_GB2312" pitchFamily="49" charset="-122"/>
              </a:rPr>
              <a:t>    </a:t>
            </a:r>
            <a:r>
              <a:rPr lang="zh-CN" altLang="en-US" sz="3200">
                <a:ea typeface="楷体_GB2312" pitchFamily="49" charset="-122"/>
              </a:rPr>
              <a:t>称为</a:t>
            </a:r>
            <a:r>
              <a:rPr lang="en-US" altLang="zh-CN" sz="3200" i="1">
                <a:ea typeface="楷体_GB2312" pitchFamily="49" charset="-122"/>
              </a:rPr>
              <a:t>a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、</a:t>
            </a:r>
            <a:r>
              <a:rPr lang="en-US" altLang="zh-CN" sz="3200">
                <a:ea typeface="楷体_GB2312" pitchFamily="49" charset="-122"/>
              </a:rPr>
              <a:t>b</a:t>
            </a:r>
            <a:r>
              <a:rPr lang="zh-CN" altLang="en-US" sz="3200">
                <a:ea typeface="楷体_GB2312" pitchFamily="49" charset="-122"/>
              </a:rPr>
              <a:t>两点的</a:t>
            </a:r>
            <a:r>
              <a:rPr lang="zh-CN" altLang="en-US" sz="3200">
                <a:solidFill>
                  <a:srgbClr val="FF0000"/>
                </a:solidFill>
                <a:ea typeface="黑体" pitchFamily="49" charset="-122"/>
              </a:rPr>
              <a:t>电势差</a:t>
            </a:r>
          </a:p>
        </p:txBody>
      </p:sp>
      <p:sp>
        <p:nvSpPr>
          <p:cNvPr id="562193" name="Rectangle 17"/>
          <p:cNvSpPr>
            <a:spLocks noChangeArrowheads="1"/>
          </p:cNvSpPr>
          <p:nvPr/>
        </p:nvSpPr>
        <p:spPr bwMode="auto">
          <a:xfrm>
            <a:off x="4859338" y="2230438"/>
            <a:ext cx="3816350" cy="1382712"/>
          </a:xfrm>
          <a:prstGeom prst="rect">
            <a:avLst/>
          </a:prstGeom>
          <a:noFill/>
          <a:ln w="9525">
            <a:solidFill>
              <a:srgbClr val="99003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3333CC"/>
                </a:solidFill>
                <a:ea typeface="楷体_GB2312" pitchFamily="49" charset="-122"/>
              </a:rPr>
              <a:t>把单位正电荷从 </a:t>
            </a:r>
            <a:r>
              <a:rPr kumimoji="1" lang="en-US" altLang="zh-CN" sz="2800">
                <a:solidFill>
                  <a:srgbClr val="3333CC"/>
                </a:solidFill>
                <a:ea typeface="楷体_GB2312" pitchFamily="49" charset="-122"/>
                <a:sym typeface="Symbol" pitchFamily="18" charset="2"/>
              </a:rPr>
              <a:t>a </a:t>
            </a:r>
            <a:r>
              <a:rPr kumimoji="1" lang="zh-CN" altLang="en-US" sz="2800">
                <a:solidFill>
                  <a:srgbClr val="3333CC"/>
                </a:solidFill>
                <a:ea typeface="楷体_GB2312" pitchFamily="49" charset="-122"/>
              </a:rPr>
              <a:t>点沿任意路径移到电势为零点处电场力所作的功。</a:t>
            </a:r>
          </a:p>
        </p:txBody>
      </p:sp>
    </p:spTree>
    <p:extLst>
      <p:ext uri="{BB962C8B-B14F-4D97-AF65-F5344CB8AC3E}">
        <p14:creationId xmlns:p14="http://schemas.microsoft.com/office/powerpoint/2010/main" val="215885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build="p" autoUpdateAnimBg="0"/>
      <p:bldP spid="562181" grpId="0" build="p" autoUpdateAnimBg="0"/>
      <p:bldP spid="5621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684213" y="549275"/>
            <a:ext cx="824388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</a:rPr>
              <a:t>2</a:t>
            </a:r>
            <a:r>
              <a:rPr kumimoji="1" lang="zh-CN" altLang="en-US" sz="2800">
                <a:solidFill>
                  <a:schemeClr val="tx1"/>
                </a:solidFill>
              </a:rPr>
              <a:t>）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电势差是绝对的，与电势零点的选择无关；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 电势大小是相对的，与电势零点的选择有关。</a:t>
            </a:r>
          </a:p>
        </p:txBody>
      </p:sp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684213" y="2133600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>
                <a:solidFill>
                  <a:srgbClr val="CC0000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静电场力的功与电势差：</a:t>
            </a:r>
          </a:p>
        </p:txBody>
      </p:sp>
      <p:graphicFrame>
        <p:nvGraphicFramePr>
          <p:cNvPr id="488460" name="Object 12"/>
          <p:cNvGraphicFramePr>
            <a:graphicFrameLocks noChangeAspect="1"/>
          </p:cNvGraphicFramePr>
          <p:nvPr/>
        </p:nvGraphicFramePr>
        <p:xfrm>
          <a:off x="1908175" y="2997200"/>
          <a:ext cx="56880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4" name="Equation" r:id="rId5" imgW="2120760" imgH="330120" progId="Equation.DSMT4">
                  <p:embed/>
                </p:oleObj>
              </mc:Choice>
              <mc:Fallback>
                <p:oleObj name="Equation" r:id="rId5" imgW="212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56880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4" name="Object 16"/>
          <p:cNvGraphicFramePr>
            <a:graphicFrameLocks/>
          </p:cNvGraphicFramePr>
          <p:nvPr/>
        </p:nvGraphicFramePr>
        <p:xfrm>
          <a:off x="4787900" y="3141663"/>
          <a:ext cx="33035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5" name="公式" r:id="rId7" imgW="1117440" imgH="228600" progId="Equation.3">
                  <p:embed/>
                </p:oleObj>
              </mc:Choice>
              <mc:Fallback>
                <p:oleObj name="公式" r:id="rId7" imgW="1117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41663"/>
                        <a:ext cx="3303588" cy="647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2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  <p:bldP spid="4884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434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33CC"/>
                </a:solidFill>
                <a:ea typeface="楷体_GB2312" pitchFamily="49" charset="-122"/>
              </a:rPr>
              <a:t>本次作业：</a:t>
            </a:r>
          </a:p>
        </p:txBody>
      </p:sp>
      <p:pic>
        <p:nvPicPr>
          <p:cNvPr id="342019" name="Picture 3" descr="SC_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29" y="4365104"/>
            <a:ext cx="2232248" cy="20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22" name="WordArt 6"/>
          <p:cNvSpPr>
            <a:spLocks noChangeArrowheads="1" noChangeShapeType="1" noTextEdit="1"/>
          </p:cNvSpPr>
          <p:nvPr/>
        </p:nvSpPr>
        <p:spPr bwMode="auto">
          <a:xfrm>
            <a:off x="1547664" y="4886326"/>
            <a:ext cx="38862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1875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谢谢大家！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602432" y="1373188"/>
            <a:ext cx="813670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solidFill>
                  <a:schemeClr val="accent2"/>
                </a:solidFill>
              </a:rPr>
              <a:t>2.1---- </a:t>
            </a:r>
            <a:r>
              <a:rPr lang="en-US" altLang="zh-CN" sz="6600" dirty="0" smtClean="0">
                <a:solidFill>
                  <a:schemeClr val="accent2"/>
                </a:solidFill>
              </a:rPr>
              <a:t>9,  10</a:t>
            </a:r>
            <a:r>
              <a:rPr lang="zh-CN" altLang="en-US" sz="6600" dirty="0">
                <a:solidFill>
                  <a:schemeClr val="accent2"/>
                </a:solidFill>
              </a:rPr>
              <a:t>，</a:t>
            </a:r>
            <a:r>
              <a:rPr lang="en-US" altLang="zh-CN" sz="6600" dirty="0" smtClean="0">
                <a:solidFill>
                  <a:schemeClr val="accent2"/>
                </a:solidFill>
              </a:rPr>
              <a:t>13</a:t>
            </a:r>
            <a:r>
              <a:rPr lang="en-US" altLang="zh-CN" sz="6600" dirty="0">
                <a:solidFill>
                  <a:schemeClr val="accent2"/>
                </a:solidFill>
              </a:rPr>
              <a:t>, </a:t>
            </a:r>
            <a:r>
              <a:rPr lang="en-US" altLang="zh-CN" sz="6600" dirty="0" smtClean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6600" dirty="0">
                <a:solidFill>
                  <a:schemeClr val="accent2"/>
                </a:solidFill>
              </a:rPr>
              <a:t> </a:t>
            </a:r>
            <a:r>
              <a:rPr lang="en-US" altLang="zh-CN" sz="6600" dirty="0" smtClean="0">
                <a:solidFill>
                  <a:schemeClr val="accent2"/>
                </a:solidFill>
              </a:rPr>
              <a:t>         29</a:t>
            </a:r>
            <a:r>
              <a:rPr lang="zh-CN" altLang="en-US" sz="6600" dirty="0" smtClean="0">
                <a:solidFill>
                  <a:schemeClr val="accent2"/>
                </a:solidFill>
              </a:rPr>
              <a:t>，</a:t>
            </a:r>
            <a:r>
              <a:rPr lang="en-US" altLang="zh-CN" sz="6600" dirty="0" smtClean="0">
                <a:solidFill>
                  <a:schemeClr val="accent2"/>
                </a:solidFill>
              </a:rPr>
              <a:t>31</a:t>
            </a:r>
            <a:endParaRPr lang="en-US" altLang="zh-CN" sz="6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250825" y="263525"/>
            <a:ext cx="4681538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场源电荷仍是点电荷</a:t>
            </a:r>
          </a:p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    但</a:t>
            </a:r>
            <a:r>
              <a:rPr lang="zh-CN" altLang="en-US" sz="3200">
                <a:solidFill>
                  <a:srgbClr val="FF21C5"/>
                </a:solidFill>
                <a:ea typeface="楷体_GB2312" pitchFamily="49" charset="-122"/>
              </a:rPr>
              <a:t>高斯面</a:t>
            </a:r>
            <a:r>
              <a:rPr lang="zh-CN" altLang="en-US" sz="3200">
                <a:solidFill>
                  <a:srgbClr val="B40000"/>
                </a:solidFill>
                <a:ea typeface="楷体_GB2312" pitchFamily="49" charset="-122"/>
              </a:rPr>
              <a:t>不包围</a:t>
            </a:r>
            <a:r>
              <a:rPr lang="zh-CN" altLang="en-US" sz="3200">
                <a:solidFill>
                  <a:srgbClr val="333399"/>
                </a:solidFill>
                <a:ea typeface="楷体_GB2312" pitchFamily="49" charset="-122"/>
              </a:rPr>
              <a:t>该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电荷</a:t>
            </a: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0" y="1730375"/>
            <a:ext cx="6948488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      </a:t>
            </a:r>
            <a:r>
              <a:rPr lang="zh-CN" altLang="en-US" sz="3200">
                <a:solidFill>
                  <a:srgbClr val="333399"/>
                </a:solidFill>
                <a:ea typeface="楷体_GB2312" pitchFamily="49" charset="-122"/>
              </a:rPr>
              <a:t>因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电力线连续</a:t>
            </a:r>
            <a:r>
              <a:rPr lang="zh-CN" altLang="en-US" sz="3200">
                <a:solidFill>
                  <a:srgbClr val="FF3399"/>
                </a:solidFill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333399"/>
                </a:solidFill>
                <a:ea typeface="楷体_GB2312" pitchFamily="49" charset="-122"/>
              </a:rPr>
              <a:t>通量为零</a:t>
            </a:r>
          </a:p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zh-CN" altLang="en-US" sz="3200">
                <a:solidFill>
                  <a:srgbClr val="FF5050"/>
                </a:solidFill>
                <a:ea typeface="楷体_GB2312" pitchFamily="49" charset="-122"/>
              </a:rPr>
              <a:t>等于高斯面内电量代数和除以</a:t>
            </a:r>
            <a:r>
              <a:rPr lang="zh-CN" altLang="en-US" sz="3200" i="1">
                <a:solidFill>
                  <a:srgbClr val="FF5050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3200" baseline="-25000">
                <a:solidFill>
                  <a:srgbClr val="FF5050"/>
                </a:solidFill>
                <a:ea typeface="楷体_GB2312" pitchFamily="49" charset="-122"/>
                <a:sym typeface="Symbol" pitchFamily="18" charset="2"/>
              </a:rPr>
              <a:t>0</a:t>
            </a:r>
            <a:endParaRPr lang="en-US" altLang="zh-CN" sz="3200">
              <a:solidFill>
                <a:srgbClr val="FF5050"/>
              </a:solidFill>
              <a:ea typeface="楷体_GB2312" pitchFamily="49" charset="-122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285750" y="3213100"/>
            <a:ext cx="587057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3</a:t>
            </a:r>
            <a:r>
              <a:rPr lang="en-US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推广到</a:t>
            </a:r>
            <a:r>
              <a:rPr lang="zh-CN" altLang="en-US" sz="3200"/>
              <a:t>场源为点电荷系，其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/>
              <a:t>中</a:t>
            </a:r>
            <a:r>
              <a:rPr lang="en-US" altLang="zh-CN" sz="3200" i="1"/>
              <a:t>n</a:t>
            </a:r>
            <a:r>
              <a:rPr lang="zh-CN" altLang="en-US" sz="3200"/>
              <a:t>个点电荷在</a:t>
            </a:r>
            <a:r>
              <a:rPr lang="en-US" altLang="zh-CN" sz="3200" i="1"/>
              <a:t>S</a:t>
            </a:r>
            <a:r>
              <a:rPr lang="zh-CN" altLang="en-US" sz="3200"/>
              <a:t>内，</a:t>
            </a:r>
            <a:r>
              <a:rPr lang="en-US" altLang="zh-CN" sz="3200" i="1"/>
              <a:t>m</a:t>
            </a:r>
            <a:r>
              <a:rPr lang="zh-CN" altLang="en-US" sz="3200"/>
              <a:t>个点电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/>
              <a:t>荷在</a:t>
            </a:r>
            <a:r>
              <a:rPr lang="en-US" altLang="zh-CN" sz="3200" i="1"/>
              <a:t>S</a:t>
            </a:r>
            <a:r>
              <a:rPr lang="zh-CN" altLang="en-US" sz="3200"/>
              <a:t>外</a:t>
            </a:r>
            <a:endParaRPr lang="zh-CN" altLang="en-US" sz="3200">
              <a:solidFill>
                <a:srgbClr val="1C1C1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57200" y="2582863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391174" name="Group 6"/>
          <p:cNvGrpSpPr>
            <a:grpSpLocks/>
          </p:cNvGrpSpPr>
          <p:nvPr/>
        </p:nvGrpSpPr>
        <p:grpSpPr bwMode="auto">
          <a:xfrm>
            <a:off x="6403975" y="785813"/>
            <a:ext cx="1830388" cy="1812925"/>
            <a:chOff x="3696" y="2928"/>
            <a:chExt cx="1153" cy="1142"/>
          </a:xfrm>
        </p:grpSpPr>
        <p:sp>
          <p:nvSpPr>
            <p:cNvPr id="391175" name="Oval 7"/>
            <p:cNvSpPr>
              <a:spLocks noChangeArrowheads="1"/>
            </p:cNvSpPr>
            <p:nvPr/>
          </p:nvSpPr>
          <p:spPr bwMode="auto">
            <a:xfrm>
              <a:off x="3708" y="2928"/>
              <a:ext cx="1141" cy="1142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6" name="Oval 8"/>
            <p:cNvSpPr>
              <a:spLocks noChangeArrowheads="1"/>
            </p:cNvSpPr>
            <p:nvPr/>
          </p:nvSpPr>
          <p:spPr bwMode="auto">
            <a:xfrm>
              <a:off x="3696" y="3343"/>
              <a:ext cx="114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1177" name="Group 9"/>
          <p:cNvGrpSpPr>
            <a:grpSpLocks/>
          </p:cNvGrpSpPr>
          <p:nvPr/>
        </p:nvGrpSpPr>
        <p:grpSpPr bwMode="auto">
          <a:xfrm>
            <a:off x="6169025" y="1109663"/>
            <a:ext cx="2324100" cy="1335087"/>
            <a:chOff x="3548" y="3132"/>
            <a:chExt cx="1464" cy="841"/>
          </a:xfrm>
        </p:grpSpPr>
        <p:sp>
          <p:nvSpPr>
            <p:cNvPr id="391178" name="Freeform 10"/>
            <p:cNvSpPr>
              <a:spLocks/>
            </p:cNvSpPr>
            <p:nvPr/>
          </p:nvSpPr>
          <p:spPr bwMode="auto">
            <a:xfrm rot="26023244">
              <a:off x="4483" y="3677"/>
              <a:ext cx="193" cy="231"/>
            </a:xfrm>
            <a:custGeom>
              <a:avLst/>
              <a:gdLst>
                <a:gd name="T0" fmla="*/ 45 w 1926"/>
                <a:gd name="T1" fmla="*/ 598 h 1315"/>
                <a:gd name="T2" fmla="*/ 274 w 1926"/>
                <a:gd name="T3" fmla="*/ 315 h 1315"/>
                <a:gd name="T4" fmla="*/ 393 w 1926"/>
                <a:gd name="T5" fmla="*/ 217 h 1315"/>
                <a:gd name="T6" fmla="*/ 589 w 1926"/>
                <a:gd name="T7" fmla="*/ 98 h 1315"/>
                <a:gd name="T8" fmla="*/ 774 w 1926"/>
                <a:gd name="T9" fmla="*/ 22 h 1315"/>
                <a:gd name="T10" fmla="*/ 806 w 1926"/>
                <a:gd name="T11" fmla="*/ 11 h 1315"/>
                <a:gd name="T12" fmla="*/ 839 w 1926"/>
                <a:gd name="T13" fmla="*/ 0 h 1315"/>
                <a:gd name="T14" fmla="*/ 1121 w 1926"/>
                <a:gd name="T15" fmla="*/ 76 h 1315"/>
                <a:gd name="T16" fmla="*/ 1230 w 1926"/>
                <a:gd name="T17" fmla="*/ 120 h 1315"/>
                <a:gd name="T18" fmla="*/ 1306 w 1926"/>
                <a:gd name="T19" fmla="*/ 152 h 1315"/>
                <a:gd name="T20" fmla="*/ 1469 w 1926"/>
                <a:gd name="T21" fmla="*/ 250 h 1315"/>
                <a:gd name="T22" fmla="*/ 1513 w 1926"/>
                <a:gd name="T23" fmla="*/ 272 h 1315"/>
                <a:gd name="T24" fmla="*/ 1676 w 1926"/>
                <a:gd name="T25" fmla="*/ 413 h 1315"/>
                <a:gd name="T26" fmla="*/ 1697 w 1926"/>
                <a:gd name="T27" fmla="*/ 446 h 1315"/>
                <a:gd name="T28" fmla="*/ 1730 w 1926"/>
                <a:gd name="T29" fmla="*/ 478 h 1315"/>
                <a:gd name="T30" fmla="*/ 1741 w 1926"/>
                <a:gd name="T31" fmla="*/ 511 h 1315"/>
                <a:gd name="T32" fmla="*/ 1795 w 1926"/>
                <a:gd name="T33" fmla="*/ 565 h 1315"/>
                <a:gd name="T34" fmla="*/ 1904 w 1926"/>
                <a:gd name="T35" fmla="*/ 685 h 1315"/>
                <a:gd name="T36" fmla="*/ 1839 w 1926"/>
                <a:gd name="T37" fmla="*/ 685 h 1315"/>
                <a:gd name="T38" fmla="*/ 1784 w 1926"/>
                <a:gd name="T39" fmla="*/ 696 h 1315"/>
                <a:gd name="T40" fmla="*/ 1697 w 1926"/>
                <a:gd name="T41" fmla="*/ 739 h 1315"/>
                <a:gd name="T42" fmla="*/ 1632 w 1926"/>
                <a:gd name="T43" fmla="*/ 761 h 1315"/>
                <a:gd name="T44" fmla="*/ 1491 w 1926"/>
                <a:gd name="T45" fmla="*/ 837 h 1315"/>
                <a:gd name="T46" fmla="*/ 1382 w 1926"/>
                <a:gd name="T47" fmla="*/ 913 h 1315"/>
                <a:gd name="T48" fmla="*/ 1317 w 1926"/>
                <a:gd name="T49" fmla="*/ 956 h 1315"/>
                <a:gd name="T50" fmla="*/ 1263 w 1926"/>
                <a:gd name="T51" fmla="*/ 1011 h 1315"/>
                <a:gd name="T52" fmla="*/ 1154 w 1926"/>
                <a:gd name="T53" fmla="*/ 1152 h 1315"/>
                <a:gd name="T54" fmla="*/ 1110 w 1926"/>
                <a:gd name="T55" fmla="*/ 1217 h 1315"/>
                <a:gd name="T56" fmla="*/ 1056 w 1926"/>
                <a:gd name="T57" fmla="*/ 1315 h 1315"/>
                <a:gd name="T58" fmla="*/ 1013 w 1926"/>
                <a:gd name="T59" fmla="*/ 1217 h 1315"/>
                <a:gd name="T60" fmla="*/ 882 w 1926"/>
                <a:gd name="T61" fmla="*/ 1065 h 1315"/>
                <a:gd name="T62" fmla="*/ 839 w 1926"/>
                <a:gd name="T63" fmla="*/ 1011 h 1315"/>
                <a:gd name="T64" fmla="*/ 795 w 1926"/>
                <a:gd name="T65" fmla="*/ 946 h 1315"/>
                <a:gd name="T66" fmla="*/ 534 w 1926"/>
                <a:gd name="T67" fmla="*/ 761 h 1315"/>
                <a:gd name="T68" fmla="*/ 371 w 1926"/>
                <a:gd name="T69" fmla="*/ 706 h 1315"/>
                <a:gd name="T70" fmla="*/ 306 w 1926"/>
                <a:gd name="T71" fmla="*/ 685 h 1315"/>
                <a:gd name="T72" fmla="*/ 45 w 1926"/>
                <a:gd name="T73" fmla="*/ 609 h 1315"/>
                <a:gd name="T74" fmla="*/ 45 w 1926"/>
                <a:gd name="T75" fmla="*/ 59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6" h="1315">
                  <a:moveTo>
                    <a:pt x="45" y="598"/>
                  </a:moveTo>
                  <a:cubicBezTo>
                    <a:pt x="111" y="500"/>
                    <a:pt x="174" y="382"/>
                    <a:pt x="274" y="315"/>
                  </a:cubicBezTo>
                  <a:cubicBezTo>
                    <a:pt x="301" y="273"/>
                    <a:pt x="346" y="233"/>
                    <a:pt x="393" y="217"/>
                  </a:cubicBezTo>
                  <a:cubicBezTo>
                    <a:pt x="449" y="163"/>
                    <a:pt x="516" y="122"/>
                    <a:pt x="589" y="98"/>
                  </a:cubicBezTo>
                  <a:cubicBezTo>
                    <a:pt x="642" y="62"/>
                    <a:pt x="713" y="42"/>
                    <a:pt x="774" y="22"/>
                  </a:cubicBezTo>
                  <a:cubicBezTo>
                    <a:pt x="785" y="18"/>
                    <a:pt x="795" y="15"/>
                    <a:pt x="806" y="11"/>
                  </a:cubicBezTo>
                  <a:cubicBezTo>
                    <a:pt x="817" y="7"/>
                    <a:pt x="839" y="0"/>
                    <a:pt x="839" y="0"/>
                  </a:cubicBezTo>
                  <a:cubicBezTo>
                    <a:pt x="936" y="16"/>
                    <a:pt x="1026" y="52"/>
                    <a:pt x="1121" y="76"/>
                  </a:cubicBezTo>
                  <a:cubicBezTo>
                    <a:pt x="1158" y="101"/>
                    <a:pt x="1187" y="109"/>
                    <a:pt x="1230" y="120"/>
                  </a:cubicBezTo>
                  <a:cubicBezTo>
                    <a:pt x="1319" y="176"/>
                    <a:pt x="1201" y="107"/>
                    <a:pt x="1306" y="152"/>
                  </a:cubicBezTo>
                  <a:cubicBezTo>
                    <a:pt x="1364" y="177"/>
                    <a:pt x="1413" y="222"/>
                    <a:pt x="1469" y="250"/>
                  </a:cubicBezTo>
                  <a:cubicBezTo>
                    <a:pt x="1484" y="257"/>
                    <a:pt x="1500" y="263"/>
                    <a:pt x="1513" y="272"/>
                  </a:cubicBezTo>
                  <a:cubicBezTo>
                    <a:pt x="1572" y="314"/>
                    <a:pt x="1616" y="373"/>
                    <a:pt x="1676" y="413"/>
                  </a:cubicBezTo>
                  <a:cubicBezTo>
                    <a:pt x="1683" y="424"/>
                    <a:pt x="1689" y="436"/>
                    <a:pt x="1697" y="446"/>
                  </a:cubicBezTo>
                  <a:cubicBezTo>
                    <a:pt x="1707" y="458"/>
                    <a:pt x="1721" y="465"/>
                    <a:pt x="1730" y="478"/>
                  </a:cubicBezTo>
                  <a:cubicBezTo>
                    <a:pt x="1736" y="488"/>
                    <a:pt x="1736" y="501"/>
                    <a:pt x="1741" y="511"/>
                  </a:cubicBezTo>
                  <a:cubicBezTo>
                    <a:pt x="1759" y="546"/>
                    <a:pt x="1764" y="544"/>
                    <a:pt x="1795" y="565"/>
                  </a:cubicBezTo>
                  <a:cubicBezTo>
                    <a:pt x="1825" y="609"/>
                    <a:pt x="1860" y="656"/>
                    <a:pt x="1904" y="685"/>
                  </a:cubicBezTo>
                  <a:cubicBezTo>
                    <a:pt x="1815" y="715"/>
                    <a:pt x="1926" y="685"/>
                    <a:pt x="1839" y="685"/>
                  </a:cubicBezTo>
                  <a:cubicBezTo>
                    <a:pt x="1820" y="685"/>
                    <a:pt x="1802" y="692"/>
                    <a:pt x="1784" y="696"/>
                  </a:cubicBezTo>
                  <a:cubicBezTo>
                    <a:pt x="1807" y="762"/>
                    <a:pt x="1803" y="718"/>
                    <a:pt x="1697" y="739"/>
                  </a:cubicBezTo>
                  <a:cubicBezTo>
                    <a:pt x="1675" y="744"/>
                    <a:pt x="1632" y="761"/>
                    <a:pt x="1632" y="761"/>
                  </a:cubicBezTo>
                  <a:cubicBezTo>
                    <a:pt x="1588" y="791"/>
                    <a:pt x="1537" y="808"/>
                    <a:pt x="1491" y="837"/>
                  </a:cubicBezTo>
                  <a:cubicBezTo>
                    <a:pt x="1449" y="863"/>
                    <a:pt x="1429" y="897"/>
                    <a:pt x="1382" y="913"/>
                  </a:cubicBezTo>
                  <a:cubicBezTo>
                    <a:pt x="1360" y="927"/>
                    <a:pt x="1331" y="934"/>
                    <a:pt x="1317" y="956"/>
                  </a:cubicBezTo>
                  <a:cubicBezTo>
                    <a:pt x="1288" y="1000"/>
                    <a:pt x="1306" y="982"/>
                    <a:pt x="1263" y="1011"/>
                  </a:cubicBezTo>
                  <a:cubicBezTo>
                    <a:pt x="1228" y="1060"/>
                    <a:pt x="1197" y="1109"/>
                    <a:pt x="1154" y="1152"/>
                  </a:cubicBezTo>
                  <a:cubicBezTo>
                    <a:pt x="1134" y="1212"/>
                    <a:pt x="1157" y="1161"/>
                    <a:pt x="1110" y="1217"/>
                  </a:cubicBezTo>
                  <a:cubicBezTo>
                    <a:pt x="1086" y="1246"/>
                    <a:pt x="1077" y="1283"/>
                    <a:pt x="1056" y="1315"/>
                  </a:cubicBezTo>
                  <a:cubicBezTo>
                    <a:pt x="1021" y="1263"/>
                    <a:pt x="1038" y="1295"/>
                    <a:pt x="1013" y="1217"/>
                  </a:cubicBezTo>
                  <a:cubicBezTo>
                    <a:pt x="997" y="1166"/>
                    <a:pt x="924" y="1093"/>
                    <a:pt x="882" y="1065"/>
                  </a:cubicBezTo>
                  <a:cubicBezTo>
                    <a:pt x="857" y="994"/>
                    <a:pt x="891" y="1071"/>
                    <a:pt x="839" y="1011"/>
                  </a:cubicBezTo>
                  <a:cubicBezTo>
                    <a:pt x="822" y="991"/>
                    <a:pt x="813" y="965"/>
                    <a:pt x="795" y="946"/>
                  </a:cubicBezTo>
                  <a:cubicBezTo>
                    <a:pt x="720" y="869"/>
                    <a:pt x="636" y="795"/>
                    <a:pt x="534" y="761"/>
                  </a:cubicBezTo>
                  <a:cubicBezTo>
                    <a:pt x="480" y="743"/>
                    <a:pt x="426" y="724"/>
                    <a:pt x="371" y="706"/>
                  </a:cubicBezTo>
                  <a:cubicBezTo>
                    <a:pt x="349" y="699"/>
                    <a:pt x="306" y="685"/>
                    <a:pt x="306" y="685"/>
                  </a:cubicBezTo>
                  <a:cubicBezTo>
                    <a:pt x="205" y="617"/>
                    <a:pt x="178" y="621"/>
                    <a:pt x="45" y="609"/>
                  </a:cubicBezTo>
                  <a:cubicBezTo>
                    <a:pt x="4" y="567"/>
                    <a:pt x="0" y="567"/>
                    <a:pt x="45" y="598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79" name="Freeform 11"/>
            <p:cNvSpPr>
              <a:spLocks/>
            </p:cNvSpPr>
            <p:nvPr/>
          </p:nvSpPr>
          <p:spPr bwMode="auto">
            <a:xfrm rot="17013750">
              <a:off x="3772" y="3171"/>
              <a:ext cx="245" cy="185"/>
            </a:xfrm>
            <a:custGeom>
              <a:avLst/>
              <a:gdLst>
                <a:gd name="T0" fmla="*/ 45 w 1926"/>
                <a:gd name="T1" fmla="*/ 598 h 1315"/>
                <a:gd name="T2" fmla="*/ 274 w 1926"/>
                <a:gd name="T3" fmla="*/ 315 h 1315"/>
                <a:gd name="T4" fmla="*/ 393 w 1926"/>
                <a:gd name="T5" fmla="*/ 217 h 1315"/>
                <a:gd name="T6" fmla="*/ 589 w 1926"/>
                <a:gd name="T7" fmla="*/ 98 h 1315"/>
                <a:gd name="T8" fmla="*/ 774 w 1926"/>
                <a:gd name="T9" fmla="*/ 22 h 1315"/>
                <a:gd name="T10" fmla="*/ 806 w 1926"/>
                <a:gd name="T11" fmla="*/ 11 h 1315"/>
                <a:gd name="T12" fmla="*/ 839 w 1926"/>
                <a:gd name="T13" fmla="*/ 0 h 1315"/>
                <a:gd name="T14" fmla="*/ 1121 w 1926"/>
                <a:gd name="T15" fmla="*/ 76 h 1315"/>
                <a:gd name="T16" fmla="*/ 1230 w 1926"/>
                <a:gd name="T17" fmla="*/ 120 h 1315"/>
                <a:gd name="T18" fmla="*/ 1306 w 1926"/>
                <a:gd name="T19" fmla="*/ 152 h 1315"/>
                <a:gd name="T20" fmla="*/ 1469 w 1926"/>
                <a:gd name="T21" fmla="*/ 250 h 1315"/>
                <a:gd name="T22" fmla="*/ 1513 w 1926"/>
                <a:gd name="T23" fmla="*/ 272 h 1315"/>
                <a:gd name="T24" fmla="*/ 1676 w 1926"/>
                <a:gd name="T25" fmla="*/ 413 h 1315"/>
                <a:gd name="T26" fmla="*/ 1697 w 1926"/>
                <a:gd name="T27" fmla="*/ 446 h 1315"/>
                <a:gd name="T28" fmla="*/ 1730 w 1926"/>
                <a:gd name="T29" fmla="*/ 478 h 1315"/>
                <a:gd name="T30" fmla="*/ 1741 w 1926"/>
                <a:gd name="T31" fmla="*/ 511 h 1315"/>
                <a:gd name="T32" fmla="*/ 1795 w 1926"/>
                <a:gd name="T33" fmla="*/ 565 h 1315"/>
                <a:gd name="T34" fmla="*/ 1904 w 1926"/>
                <a:gd name="T35" fmla="*/ 685 h 1315"/>
                <a:gd name="T36" fmla="*/ 1839 w 1926"/>
                <a:gd name="T37" fmla="*/ 685 h 1315"/>
                <a:gd name="T38" fmla="*/ 1784 w 1926"/>
                <a:gd name="T39" fmla="*/ 696 h 1315"/>
                <a:gd name="T40" fmla="*/ 1697 w 1926"/>
                <a:gd name="T41" fmla="*/ 739 h 1315"/>
                <a:gd name="T42" fmla="*/ 1632 w 1926"/>
                <a:gd name="T43" fmla="*/ 761 h 1315"/>
                <a:gd name="T44" fmla="*/ 1491 w 1926"/>
                <a:gd name="T45" fmla="*/ 837 h 1315"/>
                <a:gd name="T46" fmla="*/ 1382 w 1926"/>
                <a:gd name="T47" fmla="*/ 913 h 1315"/>
                <a:gd name="T48" fmla="*/ 1317 w 1926"/>
                <a:gd name="T49" fmla="*/ 956 h 1315"/>
                <a:gd name="T50" fmla="*/ 1263 w 1926"/>
                <a:gd name="T51" fmla="*/ 1011 h 1315"/>
                <a:gd name="T52" fmla="*/ 1154 w 1926"/>
                <a:gd name="T53" fmla="*/ 1152 h 1315"/>
                <a:gd name="T54" fmla="*/ 1110 w 1926"/>
                <a:gd name="T55" fmla="*/ 1217 h 1315"/>
                <a:gd name="T56" fmla="*/ 1056 w 1926"/>
                <a:gd name="T57" fmla="*/ 1315 h 1315"/>
                <a:gd name="T58" fmla="*/ 1013 w 1926"/>
                <a:gd name="T59" fmla="*/ 1217 h 1315"/>
                <a:gd name="T60" fmla="*/ 882 w 1926"/>
                <a:gd name="T61" fmla="*/ 1065 h 1315"/>
                <a:gd name="T62" fmla="*/ 839 w 1926"/>
                <a:gd name="T63" fmla="*/ 1011 h 1315"/>
                <a:gd name="T64" fmla="*/ 795 w 1926"/>
                <a:gd name="T65" fmla="*/ 946 h 1315"/>
                <a:gd name="T66" fmla="*/ 534 w 1926"/>
                <a:gd name="T67" fmla="*/ 761 h 1315"/>
                <a:gd name="T68" fmla="*/ 371 w 1926"/>
                <a:gd name="T69" fmla="*/ 706 h 1315"/>
                <a:gd name="T70" fmla="*/ 306 w 1926"/>
                <a:gd name="T71" fmla="*/ 685 h 1315"/>
                <a:gd name="T72" fmla="*/ 45 w 1926"/>
                <a:gd name="T73" fmla="*/ 609 h 1315"/>
                <a:gd name="T74" fmla="*/ 45 w 1926"/>
                <a:gd name="T75" fmla="*/ 59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6" h="1315">
                  <a:moveTo>
                    <a:pt x="45" y="598"/>
                  </a:moveTo>
                  <a:cubicBezTo>
                    <a:pt x="111" y="500"/>
                    <a:pt x="174" y="382"/>
                    <a:pt x="274" y="315"/>
                  </a:cubicBezTo>
                  <a:cubicBezTo>
                    <a:pt x="301" y="273"/>
                    <a:pt x="346" y="233"/>
                    <a:pt x="393" y="217"/>
                  </a:cubicBezTo>
                  <a:cubicBezTo>
                    <a:pt x="449" y="163"/>
                    <a:pt x="516" y="122"/>
                    <a:pt x="589" y="98"/>
                  </a:cubicBezTo>
                  <a:cubicBezTo>
                    <a:pt x="642" y="62"/>
                    <a:pt x="713" y="42"/>
                    <a:pt x="774" y="22"/>
                  </a:cubicBezTo>
                  <a:cubicBezTo>
                    <a:pt x="785" y="18"/>
                    <a:pt x="795" y="15"/>
                    <a:pt x="806" y="11"/>
                  </a:cubicBezTo>
                  <a:cubicBezTo>
                    <a:pt x="817" y="7"/>
                    <a:pt x="839" y="0"/>
                    <a:pt x="839" y="0"/>
                  </a:cubicBezTo>
                  <a:cubicBezTo>
                    <a:pt x="936" y="16"/>
                    <a:pt x="1026" y="52"/>
                    <a:pt x="1121" y="76"/>
                  </a:cubicBezTo>
                  <a:cubicBezTo>
                    <a:pt x="1158" y="101"/>
                    <a:pt x="1187" y="109"/>
                    <a:pt x="1230" y="120"/>
                  </a:cubicBezTo>
                  <a:cubicBezTo>
                    <a:pt x="1319" y="176"/>
                    <a:pt x="1201" y="107"/>
                    <a:pt x="1306" y="152"/>
                  </a:cubicBezTo>
                  <a:cubicBezTo>
                    <a:pt x="1364" y="177"/>
                    <a:pt x="1413" y="222"/>
                    <a:pt x="1469" y="250"/>
                  </a:cubicBezTo>
                  <a:cubicBezTo>
                    <a:pt x="1484" y="257"/>
                    <a:pt x="1500" y="263"/>
                    <a:pt x="1513" y="272"/>
                  </a:cubicBezTo>
                  <a:cubicBezTo>
                    <a:pt x="1572" y="314"/>
                    <a:pt x="1616" y="373"/>
                    <a:pt x="1676" y="413"/>
                  </a:cubicBezTo>
                  <a:cubicBezTo>
                    <a:pt x="1683" y="424"/>
                    <a:pt x="1689" y="436"/>
                    <a:pt x="1697" y="446"/>
                  </a:cubicBezTo>
                  <a:cubicBezTo>
                    <a:pt x="1707" y="458"/>
                    <a:pt x="1721" y="465"/>
                    <a:pt x="1730" y="478"/>
                  </a:cubicBezTo>
                  <a:cubicBezTo>
                    <a:pt x="1736" y="488"/>
                    <a:pt x="1736" y="501"/>
                    <a:pt x="1741" y="511"/>
                  </a:cubicBezTo>
                  <a:cubicBezTo>
                    <a:pt x="1759" y="546"/>
                    <a:pt x="1764" y="544"/>
                    <a:pt x="1795" y="565"/>
                  </a:cubicBezTo>
                  <a:cubicBezTo>
                    <a:pt x="1825" y="609"/>
                    <a:pt x="1860" y="656"/>
                    <a:pt x="1904" y="685"/>
                  </a:cubicBezTo>
                  <a:cubicBezTo>
                    <a:pt x="1815" y="715"/>
                    <a:pt x="1926" y="685"/>
                    <a:pt x="1839" y="685"/>
                  </a:cubicBezTo>
                  <a:cubicBezTo>
                    <a:pt x="1820" y="685"/>
                    <a:pt x="1802" y="692"/>
                    <a:pt x="1784" y="696"/>
                  </a:cubicBezTo>
                  <a:cubicBezTo>
                    <a:pt x="1807" y="762"/>
                    <a:pt x="1803" y="718"/>
                    <a:pt x="1697" y="739"/>
                  </a:cubicBezTo>
                  <a:cubicBezTo>
                    <a:pt x="1675" y="744"/>
                    <a:pt x="1632" y="761"/>
                    <a:pt x="1632" y="761"/>
                  </a:cubicBezTo>
                  <a:cubicBezTo>
                    <a:pt x="1588" y="791"/>
                    <a:pt x="1537" y="808"/>
                    <a:pt x="1491" y="837"/>
                  </a:cubicBezTo>
                  <a:cubicBezTo>
                    <a:pt x="1449" y="863"/>
                    <a:pt x="1429" y="897"/>
                    <a:pt x="1382" y="913"/>
                  </a:cubicBezTo>
                  <a:cubicBezTo>
                    <a:pt x="1360" y="927"/>
                    <a:pt x="1331" y="934"/>
                    <a:pt x="1317" y="956"/>
                  </a:cubicBezTo>
                  <a:cubicBezTo>
                    <a:pt x="1288" y="1000"/>
                    <a:pt x="1306" y="982"/>
                    <a:pt x="1263" y="1011"/>
                  </a:cubicBezTo>
                  <a:cubicBezTo>
                    <a:pt x="1228" y="1060"/>
                    <a:pt x="1197" y="1109"/>
                    <a:pt x="1154" y="1152"/>
                  </a:cubicBezTo>
                  <a:cubicBezTo>
                    <a:pt x="1134" y="1212"/>
                    <a:pt x="1157" y="1161"/>
                    <a:pt x="1110" y="1217"/>
                  </a:cubicBezTo>
                  <a:cubicBezTo>
                    <a:pt x="1086" y="1246"/>
                    <a:pt x="1077" y="1283"/>
                    <a:pt x="1056" y="1315"/>
                  </a:cubicBezTo>
                  <a:cubicBezTo>
                    <a:pt x="1021" y="1263"/>
                    <a:pt x="1038" y="1295"/>
                    <a:pt x="1013" y="1217"/>
                  </a:cubicBezTo>
                  <a:cubicBezTo>
                    <a:pt x="997" y="1166"/>
                    <a:pt x="924" y="1093"/>
                    <a:pt x="882" y="1065"/>
                  </a:cubicBezTo>
                  <a:cubicBezTo>
                    <a:pt x="857" y="994"/>
                    <a:pt x="891" y="1071"/>
                    <a:pt x="839" y="1011"/>
                  </a:cubicBezTo>
                  <a:cubicBezTo>
                    <a:pt x="822" y="991"/>
                    <a:pt x="813" y="965"/>
                    <a:pt x="795" y="946"/>
                  </a:cubicBezTo>
                  <a:cubicBezTo>
                    <a:pt x="720" y="869"/>
                    <a:pt x="636" y="795"/>
                    <a:pt x="534" y="761"/>
                  </a:cubicBezTo>
                  <a:cubicBezTo>
                    <a:pt x="480" y="743"/>
                    <a:pt x="426" y="724"/>
                    <a:pt x="371" y="706"/>
                  </a:cubicBezTo>
                  <a:cubicBezTo>
                    <a:pt x="349" y="699"/>
                    <a:pt x="306" y="685"/>
                    <a:pt x="306" y="685"/>
                  </a:cubicBezTo>
                  <a:cubicBezTo>
                    <a:pt x="205" y="617"/>
                    <a:pt x="178" y="621"/>
                    <a:pt x="45" y="609"/>
                  </a:cubicBezTo>
                  <a:cubicBezTo>
                    <a:pt x="4" y="567"/>
                    <a:pt x="0" y="567"/>
                    <a:pt x="45" y="598"/>
                  </a:cubicBez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1180" name="Group 12"/>
            <p:cNvGrpSpPr>
              <a:grpSpLocks/>
            </p:cNvGrpSpPr>
            <p:nvPr/>
          </p:nvGrpSpPr>
          <p:grpSpPr bwMode="auto">
            <a:xfrm>
              <a:off x="3548" y="3132"/>
              <a:ext cx="1464" cy="841"/>
              <a:chOff x="3548" y="3132"/>
              <a:chExt cx="1464" cy="841"/>
            </a:xfrm>
          </p:grpSpPr>
          <p:sp>
            <p:nvSpPr>
              <p:cNvPr id="391181" name="Line 13"/>
              <p:cNvSpPr>
                <a:spLocks noChangeShapeType="1"/>
              </p:cNvSpPr>
              <p:nvPr/>
            </p:nvSpPr>
            <p:spPr bwMode="auto">
              <a:xfrm rot="1306191">
                <a:off x="4656" y="3888"/>
                <a:ext cx="356" cy="8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1182" name="Group 14"/>
              <p:cNvGrpSpPr>
                <a:grpSpLocks/>
              </p:cNvGrpSpPr>
              <p:nvPr/>
            </p:nvGrpSpPr>
            <p:grpSpPr bwMode="auto">
              <a:xfrm>
                <a:off x="3548" y="3132"/>
                <a:ext cx="1109" cy="508"/>
                <a:chOff x="3548" y="3132"/>
                <a:chExt cx="1109" cy="508"/>
              </a:xfrm>
            </p:grpSpPr>
            <p:sp>
              <p:nvSpPr>
                <p:cNvPr id="391183" name="Line 15"/>
                <p:cNvSpPr>
                  <a:spLocks noChangeShapeType="1"/>
                </p:cNvSpPr>
                <p:nvPr/>
              </p:nvSpPr>
              <p:spPr bwMode="auto">
                <a:xfrm rot="1306191">
                  <a:off x="3820" y="3442"/>
                  <a:ext cx="837" cy="198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84" name="Line 16"/>
                <p:cNvSpPr>
                  <a:spLocks noChangeShapeType="1"/>
                </p:cNvSpPr>
                <p:nvPr/>
              </p:nvSpPr>
              <p:spPr bwMode="auto">
                <a:xfrm rot="1306191">
                  <a:off x="3548" y="3132"/>
                  <a:ext cx="356" cy="85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5580063" y="404813"/>
            <a:ext cx="3200400" cy="2438400"/>
            <a:chOff x="3168" y="2688"/>
            <a:chExt cx="2016" cy="1536"/>
          </a:xfrm>
        </p:grpSpPr>
        <p:grpSp>
          <p:nvGrpSpPr>
            <p:cNvPr id="391186" name="Group 18"/>
            <p:cNvGrpSpPr>
              <a:grpSpLocks/>
            </p:cNvGrpSpPr>
            <p:nvPr/>
          </p:nvGrpSpPr>
          <p:grpSpPr bwMode="auto">
            <a:xfrm>
              <a:off x="3168" y="2688"/>
              <a:ext cx="2016" cy="1536"/>
              <a:chOff x="3168" y="2688"/>
              <a:chExt cx="2016" cy="1536"/>
            </a:xfrm>
          </p:grpSpPr>
          <p:sp>
            <p:nvSpPr>
              <p:cNvPr id="391187" name="Line 19"/>
              <p:cNvSpPr>
                <a:spLocks noChangeShapeType="1"/>
              </p:cNvSpPr>
              <p:nvPr/>
            </p:nvSpPr>
            <p:spPr bwMode="auto">
              <a:xfrm flipH="1" flipV="1">
                <a:off x="3600" y="3120"/>
                <a:ext cx="144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88" name="Line 20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192" cy="33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89" name="Line 21"/>
              <p:cNvSpPr>
                <a:spLocks noChangeShapeType="1"/>
              </p:cNvSpPr>
              <p:nvPr/>
            </p:nvSpPr>
            <p:spPr bwMode="auto">
              <a:xfrm flipH="1" flipV="1">
                <a:off x="3168" y="3024"/>
                <a:ext cx="36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0" name="Line 22"/>
              <p:cNvSpPr>
                <a:spLocks noChangeShapeType="1"/>
              </p:cNvSpPr>
              <p:nvPr/>
            </p:nvSpPr>
            <p:spPr bwMode="auto">
              <a:xfrm rot="721566">
                <a:off x="3216" y="2880"/>
                <a:ext cx="320" cy="12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1" name="Line 23"/>
              <p:cNvSpPr>
                <a:spLocks noChangeShapeType="1"/>
              </p:cNvSpPr>
              <p:nvPr/>
            </p:nvSpPr>
            <p:spPr bwMode="auto">
              <a:xfrm>
                <a:off x="3648" y="3072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2" name="Line 24"/>
              <p:cNvSpPr>
                <a:spLocks noChangeShapeType="1"/>
              </p:cNvSpPr>
              <p:nvPr/>
            </p:nvSpPr>
            <p:spPr bwMode="auto">
              <a:xfrm>
                <a:off x="4800" y="3264"/>
                <a:ext cx="384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3" name="Line 25"/>
              <p:cNvSpPr>
                <a:spLocks noChangeShapeType="1"/>
              </p:cNvSpPr>
              <p:nvPr/>
            </p:nvSpPr>
            <p:spPr bwMode="auto">
              <a:xfrm flipH="1" flipV="1">
                <a:off x="4080" y="3888"/>
                <a:ext cx="192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4" name="Line 26"/>
              <p:cNvSpPr>
                <a:spLocks noChangeShapeType="1"/>
              </p:cNvSpPr>
              <p:nvPr/>
            </p:nvSpPr>
            <p:spPr bwMode="auto">
              <a:xfrm>
                <a:off x="3648" y="3120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95" name="Line 27"/>
              <p:cNvSpPr>
                <a:spLocks noChangeShapeType="1"/>
              </p:cNvSpPr>
              <p:nvPr/>
            </p:nvSpPr>
            <p:spPr bwMode="auto">
              <a:xfrm rot="1306191">
                <a:off x="4712" y="3922"/>
                <a:ext cx="281" cy="5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91196" name="Object 28"/>
            <p:cNvGraphicFramePr>
              <a:graphicFrameLocks noChangeAspect="1"/>
            </p:cNvGraphicFramePr>
            <p:nvPr/>
          </p:nvGraphicFramePr>
          <p:xfrm>
            <a:off x="4992" y="3840"/>
            <a:ext cx="17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98" name="Equation" r:id="rId4" imgW="152280" imgH="203040" progId="Equation.3">
                    <p:embed/>
                  </p:oleObj>
                </mc:Choice>
                <mc:Fallback>
                  <p:oleObj name="Equation" r:id="rId4" imgW="15228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840"/>
                          <a:ext cx="17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97" name="Group 29"/>
          <p:cNvGrpSpPr>
            <a:grpSpLocks/>
          </p:cNvGrpSpPr>
          <p:nvPr/>
        </p:nvGrpSpPr>
        <p:grpSpPr bwMode="auto">
          <a:xfrm>
            <a:off x="5946775" y="785813"/>
            <a:ext cx="514350" cy="327025"/>
            <a:chOff x="3408" y="624"/>
            <a:chExt cx="324" cy="206"/>
          </a:xfrm>
        </p:grpSpPr>
        <p:sp>
          <p:nvSpPr>
            <p:cNvPr id="391198" name="Oval 30"/>
            <p:cNvSpPr>
              <a:spLocks noChangeArrowheads="1"/>
            </p:cNvSpPr>
            <p:nvPr/>
          </p:nvSpPr>
          <p:spPr bwMode="auto">
            <a:xfrm>
              <a:off x="3488" y="658"/>
              <a:ext cx="172" cy="1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93E3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99" name="Text Box 31"/>
            <p:cNvSpPr txBox="1">
              <a:spLocks noChangeArrowheads="1"/>
            </p:cNvSpPr>
            <p:nvPr/>
          </p:nvSpPr>
          <p:spPr bwMode="auto">
            <a:xfrm>
              <a:off x="3408" y="624"/>
              <a:ext cx="3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1400" i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q</a:t>
              </a:r>
            </a:p>
          </p:txBody>
        </p:sp>
      </p:grpSp>
      <p:grpSp>
        <p:nvGrpSpPr>
          <p:cNvPr id="391200" name="Group 32"/>
          <p:cNvGrpSpPr>
            <a:grpSpLocks/>
          </p:cNvGrpSpPr>
          <p:nvPr/>
        </p:nvGrpSpPr>
        <p:grpSpPr bwMode="auto">
          <a:xfrm>
            <a:off x="6084888" y="3213100"/>
            <a:ext cx="2568575" cy="2786063"/>
            <a:chOff x="3969" y="164"/>
            <a:chExt cx="1618" cy="1755"/>
          </a:xfrm>
        </p:grpSpPr>
        <p:grpSp>
          <p:nvGrpSpPr>
            <p:cNvPr id="391201" name="Group 33"/>
            <p:cNvGrpSpPr>
              <a:grpSpLocks/>
            </p:cNvGrpSpPr>
            <p:nvPr/>
          </p:nvGrpSpPr>
          <p:grpSpPr bwMode="auto">
            <a:xfrm>
              <a:off x="3969" y="164"/>
              <a:ext cx="1618" cy="1755"/>
              <a:chOff x="3936" y="288"/>
              <a:chExt cx="1618" cy="1755"/>
            </a:xfrm>
          </p:grpSpPr>
          <p:graphicFrame>
            <p:nvGraphicFramePr>
              <p:cNvPr id="391202" name="Object 34"/>
              <p:cNvGraphicFramePr>
                <a:graphicFrameLocks noChangeAspect="1"/>
              </p:cNvGraphicFramePr>
              <p:nvPr/>
            </p:nvGraphicFramePr>
            <p:xfrm>
              <a:off x="5022" y="1728"/>
              <a:ext cx="397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99" name="公式" r:id="rId6" imgW="241200" imgH="203040" progId="Equation.3">
                      <p:embed/>
                    </p:oleObj>
                  </mc:Choice>
                  <mc:Fallback>
                    <p:oleObj name="公式" r:id="rId6" imgW="241200" imgH="20304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2" y="1728"/>
                            <a:ext cx="397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1203" name="Object 35"/>
              <p:cNvGraphicFramePr>
                <a:graphicFrameLocks noChangeAspect="1"/>
              </p:cNvGraphicFramePr>
              <p:nvPr/>
            </p:nvGraphicFramePr>
            <p:xfrm>
              <a:off x="4110" y="1344"/>
              <a:ext cx="336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400" name="公式" r:id="rId8" imgW="215640" imgH="203040" progId="Equation.3">
                      <p:embed/>
                    </p:oleObj>
                  </mc:Choice>
                  <mc:Fallback>
                    <p:oleObj name="公式" r:id="rId8" imgW="215640" imgH="20304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1344"/>
                            <a:ext cx="336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1204" name="Object 36"/>
              <p:cNvGraphicFramePr>
                <a:graphicFrameLocks noChangeAspect="1"/>
              </p:cNvGraphicFramePr>
              <p:nvPr/>
            </p:nvGraphicFramePr>
            <p:xfrm>
              <a:off x="4871" y="985"/>
              <a:ext cx="23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401" name="公式" r:id="rId10" imgW="152280" imgH="203040" progId="Equation.3">
                      <p:embed/>
                    </p:oleObj>
                  </mc:Choice>
                  <mc:Fallback>
                    <p:oleObj name="公式" r:id="rId10" imgW="152280" imgH="20304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1" y="985"/>
                            <a:ext cx="23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1205" name="Object 37"/>
              <p:cNvGraphicFramePr>
                <a:graphicFrameLocks noChangeAspect="1"/>
              </p:cNvGraphicFramePr>
              <p:nvPr/>
            </p:nvGraphicFramePr>
            <p:xfrm>
              <a:off x="4302" y="288"/>
              <a:ext cx="24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402" name="公式" r:id="rId12" imgW="152280" imgH="203040" progId="Equation.3">
                      <p:embed/>
                    </p:oleObj>
                  </mc:Choice>
                  <mc:Fallback>
                    <p:oleObj name="公式" r:id="rId12" imgW="152280" imgH="20304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2" y="288"/>
                            <a:ext cx="243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1206" name="Object 38"/>
              <p:cNvGraphicFramePr>
                <a:graphicFrameLocks noChangeAspect="1"/>
              </p:cNvGraphicFramePr>
              <p:nvPr/>
            </p:nvGraphicFramePr>
            <p:xfrm>
              <a:off x="4037" y="660"/>
              <a:ext cx="214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403" name="公式" r:id="rId14" imgW="139680" imgH="203040" progId="Equation.3">
                      <p:embed/>
                    </p:oleObj>
                  </mc:Choice>
                  <mc:Fallback>
                    <p:oleObj name="公式" r:id="rId14" imgW="139680" imgH="2030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" y="660"/>
                            <a:ext cx="214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1207" name="Oval 39"/>
              <p:cNvSpPr>
                <a:spLocks noChangeArrowheads="1"/>
              </p:cNvSpPr>
              <p:nvPr/>
            </p:nvSpPr>
            <p:spPr bwMode="auto">
              <a:xfrm>
                <a:off x="4241" y="890"/>
                <a:ext cx="90" cy="90"/>
              </a:xfrm>
              <a:prstGeom prst="ellipse">
                <a:avLst/>
              </a:prstGeom>
              <a:solidFill>
                <a:srgbClr val="00FF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08" name="Oval 40"/>
              <p:cNvSpPr>
                <a:spLocks noChangeArrowheads="1"/>
              </p:cNvSpPr>
              <p:nvPr/>
            </p:nvSpPr>
            <p:spPr bwMode="auto">
              <a:xfrm>
                <a:off x="4286" y="572"/>
                <a:ext cx="90" cy="90"/>
              </a:xfrm>
              <a:prstGeom prst="ellipse">
                <a:avLst/>
              </a:prstGeom>
              <a:solidFill>
                <a:srgbClr val="FF00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09" name="Oval 41"/>
              <p:cNvSpPr>
                <a:spLocks noChangeArrowheads="1"/>
              </p:cNvSpPr>
              <p:nvPr/>
            </p:nvSpPr>
            <p:spPr bwMode="auto">
              <a:xfrm>
                <a:off x="4694" y="663"/>
                <a:ext cx="90" cy="90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10" name="Oval 42"/>
              <p:cNvSpPr>
                <a:spLocks noChangeArrowheads="1"/>
              </p:cNvSpPr>
              <p:nvPr/>
            </p:nvSpPr>
            <p:spPr bwMode="auto">
              <a:xfrm>
                <a:off x="5057" y="981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11" name="Oval 43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90" cy="90"/>
              </a:xfrm>
              <a:prstGeom prst="ellipse">
                <a:avLst/>
              </a:prstGeom>
              <a:solidFill>
                <a:srgbClr val="6699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12" name="Oval 44"/>
              <p:cNvSpPr>
                <a:spLocks noChangeArrowheads="1"/>
              </p:cNvSpPr>
              <p:nvPr/>
            </p:nvSpPr>
            <p:spPr bwMode="auto">
              <a:xfrm>
                <a:off x="4649" y="1706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13" name="Oval 45"/>
              <p:cNvSpPr>
                <a:spLocks noChangeArrowheads="1"/>
              </p:cNvSpPr>
              <p:nvPr/>
            </p:nvSpPr>
            <p:spPr bwMode="auto">
              <a:xfrm>
                <a:off x="5103" y="1706"/>
                <a:ext cx="90" cy="90"/>
              </a:xfrm>
              <a:prstGeom prst="ellipse">
                <a:avLst/>
              </a:prstGeom>
              <a:solidFill>
                <a:srgbClr val="0066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1214" name="Freeform 46"/>
              <p:cNvSpPr>
                <a:spLocks/>
              </p:cNvSpPr>
              <p:nvPr/>
            </p:nvSpPr>
            <p:spPr bwMode="auto">
              <a:xfrm>
                <a:off x="3936" y="306"/>
                <a:ext cx="1618" cy="1246"/>
              </a:xfrm>
              <a:custGeom>
                <a:avLst/>
                <a:gdLst>
                  <a:gd name="T0" fmla="*/ 888 w 1618"/>
                  <a:gd name="T1" fmla="*/ 1246 h 1246"/>
                  <a:gd name="T2" fmla="*/ 653 w 1618"/>
                  <a:gd name="T3" fmla="*/ 1173 h 1246"/>
                  <a:gd name="T4" fmla="*/ 404 w 1618"/>
                  <a:gd name="T5" fmla="*/ 1077 h 1246"/>
                  <a:gd name="T6" fmla="*/ 36 w 1618"/>
                  <a:gd name="T7" fmla="*/ 682 h 1246"/>
                  <a:gd name="T8" fmla="*/ 149 w 1618"/>
                  <a:gd name="T9" fmla="*/ 117 h 1246"/>
                  <a:gd name="T10" fmla="*/ 273 w 1618"/>
                  <a:gd name="T11" fmla="*/ 34 h 1246"/>
                  <a:gd name="T12" fmla="*/ 545 w 1618"/>
                  <a:gd name="T13" fmla="*/ 19 h 1246"/>
                  <a:gd name="T14" fmla="*/ 1039 w 1618"/>
                  <a:gd name="T15" fmla="*/ 117 h 1246"/>
                  <a:gd name="T16" fmla="*/ 1124 w 1618"/>
                  <a:gd name="T17" fmla="*/ 174 h 1246"/>
                  <a:gd name="T18" fmla="*/ 1278 w 1618"/>
                  <a:gd name="T19" fmla="*/ 246 h 1246"/>
                  <a:gd name="T20" fmla="*/ 1434 w 1618"/>
                  <a:gd name="T21" fmla="*/ 343 h 1246"/>
                  <a:gd name="T22" fmla="*/ 1533 w 1618"/>
                  <a:gd name="T23" fmla="*/ 499 h 1246"/>
                  <a:gd name="T24" fmla="*/ 1561 w 1618"/>
                  <a:gd name="T25" fmla="*/ 541 h 1246"/>
                  <a:gd name="T26" fmla="*/ 1590 w 1618"/>
                  <a:gd name="T27" fmla="*/ 654 h 1246"/>
                  <a:gd name="T28" fmla="*/ 1618 w 1618"/>
                  <a:gd name="T29" fmla="*/ 767 h 1246"/>
                  <a:gd name="T30" fmla="*/ 1604 w 1618"/>
                  <a:gd name="T31" fmla="*/ 880 h 1246"/>
                  <a:gd name="T32" fmla="*/ 1547 w 1618"/>
                  <a:gd name="T33" fmla="*/ 950 h 1246"/>
                  <a:gd name="T34" fmla="*/ 1519 w 1618"/>
                  <a:gd name="T35" fmla="*/ 993 h 1246"/>
                  <a:gd name="T36" fmla="*/ 1350 w 1618"/>
                  <a:gd name="T37" fmla="*/ 1091 h 1246"/>
                  <a:gd name="T38" fmla="*/ 1266 w 1618"/>
                  <a:gd name="T39" fmla="*/ 1139 h 1246"/>
                  <a:gd name="T40" fmla="*/ 1096 w 1618"/>
                  <a:gd name="T41" fmla="*/ 1148 h 1246"/>
                  <a:gd name="T42" fmla="*/ 888 w 1618"/>
                  <a:gd name="T43" fmla="*/ 1246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18" h="1246">
                    <a:moveTo>
                      <a:pt x="888" y="1246"/>
                    </a:moveTo>
                    <a:cubicBezTo>
                      <a:pt x="800" y="1198"/>
                      <a:pt x="757" y="1183"/>
                      <a:pt x="653" y="1173"/>
                    </a:cubicBezTo>
                    <a:cubicBezTo>
                      <a:pt x="580" y="1149"/>
                      <a:pt x="480" y="1092"/>
                      <a:pt x="404" y="1077"/>
                    </a:cubicBezTo>
                    <a:cubicBezTo>
                      <a:pt x="253" y="978"/>
                      <a:pt x="118" y="844"/>
                      <a:pt x="36" y="682"/>
                    </a:cubicBezTo>
                    <a:cubicBezTo>
                      <a:pt x="0" y="497"/>
                      <a:pt x="45" y="274"/>
                      <a:pt x="149" y="117"/>
                    </a:cubicBezTo>
                    <a:cubicBezTo>
                      <a:pt x="165" y="92"/>
                      <a:pt x="245" y="43"/>
                      <a:pt x="273" y="34"/>
                    </a:cubicBezTo>
                    <a:cubicBezTo>
                      <a:pt x="377" y="0"/>
                      <a:pt x="436" y="33"/>
                      <a:pt x="545" y="19"/>
                    </a:cubicBezTo>
                    <a:cubicBezTo>
                      <a:pt x="762" y="31"/>
                      <a:pt x="859" y="27"/>
                      <a:pt x="1039" y="117"/>
                    </a:cubicBezTo>
                    <a:cubicBezTo>
                      <a:pt x="1167" y="248"/>
                      <a:pt x="1005" y="96"/>
                      <a:pt x="1124" y="174"/>
                    </a:cubicBezTo>
                    <a:cubicBezTo>
                      <a:pt x="1152" y="195"/>
                      <a:pt x="1226" y="218"/>
                      <a:pt x="1278" y="246"/>
                    </a:cubicBezTo>
                    <a:cubicBezTo>
                      <a:pt x="1347" y="286"/>
                      <a:pt x="1358" y="318"/>
                      <a:pt x="1434" y="343"/>
                    </a:cubicBezTo>
                    <a:cubicBezTo>
                      <a:pt x="1472" y="381"/>
                      <a:pt x="1502" y="453"/>
                      <a:pt x="1533" y="499"/>
                    </a:cubicBezTo>
                    <a:cubicBezTo>
                      <a:pt x="1542" y="513"/>
                      <a:pt x="1561" y="541"/>
                      <a:pt x="1561" y="541"/>
                    </a:cubicBezTo>
                    <a:cubicBezTo>
                      <a:pt x="1602" y="732"/>
                      <a:pt x="1554" y="521"/>
                      <a:pt x="1590" y="654"/>
                    </a:cubicBezTo>
                    <a:cubicBezTo>
                      <a:pt x="1600" y="691"/>
                      <a:pt x="1618" y="767"/>
                      <a:pt x="1618" y="767"/>
                    </a:cubicBezTo>
                    <a:cubicBezTo>
                      <a:pt x="1613" y="805"/>
                      <a:pt x="1614" y="843"/>
                      <a:pt x="1604" y="880"/>
                    </a:cubicBezTo>
                    <a:cubicBezTo>
                      <a:pt x="1594" y="915"/>
                      <a:pt x="1567" y="925"/>
                      <a:pt x="1547" y="950"/>
                    </a:cubicBezTo>
                    <a:cubicBezTo>
                      <a:pt x="1536" y="963"/>
                      <a:pt x="1532" y="982"/>
                      <a:pt x="1519" y="993"/>
                    </a:cubicBezTo>
                    <a:cubicBezTo>
                      <a:pt x="1471" y="1035"/>
                      <a:pt x="1410" y="1071"/>
                      <a:pt x="1350" y="1091"/>
                    </a:cubicBezTo>
                    <a:cubicBezTo>
                      <a:pt x="1340" y="1105"/>
                      <a:pt x="1283" y="1135"/>
                      <a:pt x="1266" y="1139"/>
                    </a:cubicBezTo>
                    <a:cubicBezTo>
                      <a:pt x="1193" y="1155"/>
                      <a:pt x="1171" y="1141"/>
                      <a:pt x="1096" y="1148"/>
                    </a:cubicBezTo>
                    <a:cubicBezTo>
                      <a:pt x="1021" y="1155"/>
                      <a:pt x="976" y="1238"/>
                      <a:pt x="888" y="12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tint val="66667"/>
                      <a:invGamma/>
                      <a:alpha val="53999"/>
                    </a:srgbClr>
                  </a:gs>
                  <a:gs pos="100000">
                    <a:srgbClr val="FF9900">
                      <a:alpha val="53999"/>
                    </a:srgbClr>
                  </a:gs>
                </a:gsLst>
                <a:path path="rect">
                  <a:fillToRect l="50000" t="50000" r="50000" b="50000"/>
                </a:path>
              </a:gradFill>
              <a:ln w="28575" cmpd="sng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91215" name="Object 47"/>
            <p:cNvGraphicFramePr>
              <a:graphicFrameLocks noChangeAspect="1"/>
            </p:cNvGraphicFramePr>
            <p:nvPr/>
          </p:nvGraphicFramePr>
          <p:xfrm>
            <a:off x="5284" y="255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04" name="公式" r:id="rId16" imgW="139680" imgH="177480" progId="Equation.3">
                    <p:embed/>
                  </p:oleObj>
                </mc:Choice>
                <mc:Fallback>
                  <p:oleObj name="公式" r:id="rId16" imgW="139680" imgH="1774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55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171" grpId="0" build="p" autoUpdateAnimBg="0"/>
      <p:bldP spid="391172" grpId="0" build="p" autoUpdateAnimBg="0"/>
      <p:bldP spid="3911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218" name="Object 2"/>
          <p:cNvGraphicFramePr>
            <a:graphicFrameLocks noChangeAspect="1"/>
          </p:cNvGraphicFramePr>
          <p:nvPr/>
        </p:nvGraphicFramePr>
        <p:xfrm>
          <a:off x="395288" y="1052513"/>
          <a:ext cx="42481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2" name="公式" r:id="rId4" imgW="1701720" imgH="368280" progId="Equation.3">
                  <p:embed/>
                </p:oleObj>
              </mc:Choice>
              <mc:Fallback>
                <p:oleObj name="公式" r:id="rId4" imgW="170172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42481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9" name="Object 3"/>
          <p:cNvGraphicFramePr>
            <a:graphicFrameLocks noChangeAspect="1"/>
          </p:cNvGraphicFramePr>
          <p:nvPr/>
        </p:nvGraphicFramePr>
        <p:xfrm>
          <a:off x="827088" y="3008313"/>
          <a:ext cx="64801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3" name="公式" r:id="rId6" imgW="2489040" imgH="241200" progId="Equation.3">
                  <p:embed/>
                </p:oleObj>
              </mc:Choice>
              <mc:Fallback>
                <p:oleObj name="公式" r:id="rId6" imgW="24890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08313"/>
                        <a:ext cx="64801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0" name="Object 4"/>
          <p:cNvGraphicFramePr>
            <a:graphicFrameLocks noChangeAspect="1"/>
          </p:cNvGraphicFramePr>
          <p:nvPr/>
        </p:nvGraphicFramePr>
        <p:xfrm>
          <a:off x="884238" y="5013325"/>
          <a:ext cx="15144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4" name="公式" r:id="rId8" imgW="571320" imgH="406080" progId="Equation.3">
                  <p:embed/>
                </p:oleObj>
              </mc:Choice>
              <mc:Fallback>
                <p:oleObj name="公式" r:id="rId8" imgW="5713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013325"/>
                        <a:ext cx="15144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5"/>
          <p:cNvGraphicFramePr>
            <a:graphicFrameLocks noChangeAspect="1"/>
          </p:cNvGraphicFramePr>
          <p:nvPr/>
        </p:nvGraphicFramePr>
        <p:xfrm>
          <a:off x="827088" y="3860800"/>
          <a:ext cx="473868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5" name="公式" r:id="rId10" imgW="1866600" imgH="431640" progId="Equation.3">
                  <p:embed/>
                </p:oleObj>
              </mc:Choice>
              <mc:Fallback>
                <p:oleObj name="公式" r:id="rId10" imgW="1866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473868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/>
        </p:nvGraphicFramePr>
        <p:xfrm>
          <a:off x="827088" y="1989138"/>
          <a:ext cx="54721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6" name="Equation" r:id="rId12" imgW="2260440" imgH="368280" progId="Equation.3">
                  <p:embed/>
                </p:oleObj>
              </mc:Choice>
              <mc:Fallback>
                <p:oleObj name="Equation" r:id="rId12" imgW="22604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54721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23" name="Group 7"/>
          <p:cNvGrpSpPr>
            <a:grpSpLocks/>
          </p:cNvGrpSpPr>
          <p:nvPr/>
        </p:nvGrpSpPr>
        <p:grpSpPr bwMode="auto">
          <a:xfrm>
            <a:off x="6300788" y="260350"/>
            <a:ext cx="2568575" cy="2786063"/>
            <a:chOff x="3969" y="164"/>
            <a:chExt cx="1618" cy="1755"/>
          </a:xfrm>
        </p:grpSpPr>
        <p:grpSp>
          <p:nvGrpSpPr>
            <p:cNvPr id="393224" name="Group 8"/>
            <p:cNvGrpSpPr>
              <a:grpSpLocks/>
            </p:cNvGrpSpPr>
            <p:nvPr/>
          </p:nvGrpSpPr>
          <p:grpSpPr bwMode="auto">
            <a:xfrm>
              <a:off x="3969" y="164"/>
              <a:ext cx="1618" cy="1755"/>
              <a:chOff x="3936" y="288"/>
              <a:chExt cx="1618" cy="1755"/>
            </a:xfrm>
          </p:grpSpPr>
          <p:graphicFrame>
            <p:nvGraphicFramePr>
              <p:cNvPr id="393225" name="Object 9"/>
              <p:cNvGraphicFramePr>
                <a:graphicFrameLocks noChangeAspect="1"/>
              </p:cNvGraphicFramePr>
              <p:nvPr/>
            </p:nvGraphicFramePr>
            <p:xfrm>
              <a:off x="5022" y="1728"/>
              <a:ext cx="397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87" name="公式" r:id="rId14" imgW="241200" imgH="203040" progId="Equation.3">
                      <p:embed/>
                    </p:oleObj>
                  </mc:Choice>
                  <mc:Fallback>
                    <p:oleObj name="公式" r:id="rId14" imgW="241200" imgH="2030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2" y="1728"/>
                            <a:ext cx="397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3226" name="Object 10"/>
              <p:cNvGraphicFramePr>
                <a:graphicFrameLocks noChangeAspect="1"/>
              </p:cNvGraphicFramePr>
              <p:nvPr/>
            </p:nvGraphicFramePr>
            <p:xfrm>
              <a:off x="4110" y="1344"/>
              <a:ext cx="336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88" name="公式" r:id="rId16" imgW="215640" imgH="203040" progId="Equation.3">
                      <p:embed/>
                    </p:oleObj>
                  </mc:Choice>
                  <mc:Fallback>
                    <p:oleObj name="公式" r:id="rId16" imgW="215640" imgH="2030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1344"/>
                            <a:ext cx="336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3227" name="Object 11"/>
              <p:cNvGraphicFramePr>
                <a:graphicFrameLocks noChangeAspect="1"/>
              </p:cNvGraphicFramePr>
              <p:nvPr/>
            </p:nvGraphicFramePr>
            <p:xfrm>
              <a:off x="4871" y="985"/>
              <a:ext cx="23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89" name="公式" r:id="rId18" imgW="152280" imgH="203040" progId="Equation.3">
                      <p:embed/>
                    </p:oleObj>
                  </mc:Choice>
                  <mc:Fallback>
                    <p:oleObj name="公式" r:id="rId18" imgW="152280" imgH="2030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1" y="985"/>
                            <a:ext cx="23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3228" name="Object 12"/>
              <p:cNvGraphicFramePr>
                <a:graphicFrameLocks noChangeAspect="1"/>
              </p:cNvGraphicFramePr>
              <p:nvPr/>
            </p:nvGraphicFramePr>
            <p:xfrm>
              <a:off x="4302" y="288"/>
              <a:ext cx="24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90" name="公式" r:id="rId20" imgW="152280" imgH="203040" progId="Equation.3">
                      <p:embed/>
                    </p:oleObj>
                  </mc:Choice>
                  <mc:Fallback>
                    <p:oleObj name="公式" r:id="rId20" imgW="15228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2" y="288"/>
                            <a:ext cx="243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3229" name="Object 13"/>
              <p:cNvGraphicFramePr>
                <a:graphicFrameLocks noChangeAspect="1"/>
              </p:cNvGraphicFramePr>
              <p:nvPr/>
            </p:nvGraphicFramePr>
            <p:xfrm>
              <a:off x="4037" y="660"/>
              <a:ext cx="214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91" name="公式" r:id="rId22" imgW="139680" imgH="203040" progId="Equation.3">
                      <p:embed/>
                    </p:oleObj>
                  </mc:Choice>
                  <mc:Fallback>
                    <p:oleObj name="公式" r:id="rId22" imgW="139680" imgH="2030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" y="660"/>
                            <a:ext cx="214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3230" name="Oval 14"/>
              <p:cNvSpPr>
                <a:spLocks noChangeArrowheads="1"/>
              </p:cNvSpPr>
              <p:nvPr/>
            </p:nvSpPr>
            <p:spPr bwMode="auto">
              <a:xfrm>
                <a:off x="4241" y="890"/>
                <a:ext cx="90" cy="90"/>
              </a:xfrm>
              <a:prstGeom prst="ellipse">
                <a:avLst/>
              </a:prstGeom>
              <a:solidFill>
                <a:srgbClr val="00FF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1" name="Oval 15"/>
              <p:cNvSpPr>
                <a:spLocks noChangeArrowheads="1"/>
              </p:cNvSpPr>
              <p:nvPr/>
            </p:nvSpPr>
            <p:spPr bwMode="auto">
              <a:xfrm>
                <a:off x="4286" y="572"/>
                <a:ext cx="90" cy="90"/>
              </a:xfrm>
              <a:prstGeom prst="ellipse">
                <a:avLst/>
              </a:prstGeom>
              <a:solidFill>
                <a:srgbClr val="FF00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2" name="Oval 16"/>
              <p:cNvSpPr>
                <a:spLocks noChangeArrowheads="1"/>
              </p:cNvSpPr>
              <p:nvPr/>
            </p:nvSpPr>
            <p:spPr bwMode="auto">
              <a:xfrm>
                <a:off x="4694" y="663"/>
                <a:ext cx="90" cy="90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3" name="Oval 17"/>
              <p:cNvSpPr>
                <a:spLocks noChangeArrowheads="1"/>
              </p:cNvSpPr>
              <p:nvPr/>
            </p:nvSpPr>
            <p:spPr bwMode="auto">
              <a:xfrm>
                <a:off x="5057" y="981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4" name="Oval 18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90" cy="90"/>
              </a:xfrm>
              <a:prstGeom prst="ellipse">
                <a:avLst/>
              </a:prstGeom>
              <a:solidFill>
                <a:srgbClr val="6699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5" name="Oval 19"/>
              <p:cNvSpPr>
                <a:spLocks noChangeArrowheads="1"/>
              </p:cNvSpPr>
              <p:nvPr/>
            </p:nvSpPr>
            <p:spPr bwMode="auto">
              <a:xfrm>
                <a:off x="4649" y="1706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6" name="Oval 20"/>
              <p:cNvSpPr>
                <a:spLocks noChangeArrowheads="1"/>
              </p:cNvSpPr>
              <p:nvPr/>
            </p:nvSpPr>
            <p:spPr bwMode="auto">
              <a:xfrm>
                <a:off x="5103" y="1706"/>
                <a:ext cx="90" cy="90"/>
              </a:xfrm>
              <a:prstGeom prst="ellipse">
                <a:avLst/>
              </a:prstGeom>
              <a:solidFill>
                <a:srgbClr val="0066FF"/>
              </a:solidFill>
              <a:ln w="19050" algn="ctr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37" name="Freeform 21"/>
              <p:cNvSpPr>
                <a:spLocks/>
              </p:cNvSpPr>
              <p:nvPr/>
            </p:nvSpPr>
            <p:spPr bwMode="auto">
              <a:xfrm>
                <a:off x="3936" y="306"/>
                <a:ext cx="1618" cy="1246"/>
              </a:xfrm>
              <a:custGeom>
                <a:avLst/>
                <a:gdLst>
                  <a:gd name="T0" fmla="*/ 888 w 1618"/>
                  <a:gd name="T1" fmla="*/ 1246 h 1246"/>
                  <a:gd name="T2" fmla="*/ 653 w 1618"/>
                  <a:gd name="T3" fmla="*/ 1173 h 1246"/>
                  <a:gd name="T4" fmla="*/ 404 w 1618"/>
                  <a:gd name="T5" fmla="*/ 1077 h 1246"/>
                  <a:gd name="T6" fmla="*/ 36 w 1618"/>
                  <a:gd name="T7" fmla="*/ 682 h 1246"/>
                  <a:gd name="T8" fmla="*/ 149 w 1618"/>
                  <a:gd name="T9" fmla="*/ 117 h 1246"/>
                  <a:gd name="T10" fmla="*/ 273 w 1618"/>
                  <a:gd name="T11" fmla="*/ 34 h 1246"/>
                  <a:gd name="T12" fmla="*/ 545 w 1618"/>
                  <a:gd name="T13" fmla="*/ 19 h 1246"/>
                  <a:gd name="T14" fmla="*/ 1039 w 1618"/>
                  <a:gd name="T15" fmla="*/ 117 h 1246"/>
                  <a:gd name="T16" fmla="*/ 1124 w 1618"/>
                  <a:gd name="T17" fmla="*/ 174 h 1246"/>
                  <a:gd name="T18" fmla="*/ 1278 w 1618"/>
                  <a:gd name="T19" fmla="*/ 246 h 1246"/>
                  <a:gd name="T20" fmla="*/ 1434 w 1618"/>
                  <a:gd name="T21" fmla="*/ 343 h 1246"/>
                  <a:gd name="T22" fmla="*/ 1533 w 1618"/>
                  <a:gd name="T23" fmla="*/ 499 h 1246"/>
                  <a:gd name="T24" fmla="*/ 1561 w 1618"/>
                  <a:gd name="T25" fmla="*/ 541 h 1246"/>
                  <a:gd name="T26" fmla="*/ 1590 w 1618"/>
                  <a:gd name="T27" fmla="*/ 654 h 1246"/>
                  <a:gd name="T28" fmla="*/ 1618 w 1618"/>
                  <a:gd name="T29" fmla="*/ 767 h 1246"/>
                  <a:gd name="T30" fmla="*/ 1604 w 1618"/>
                  <a:gd name="T31" fmla="*/ 880 h 1246"/>
                  <a:gd name="T32" fmla="*/ 1547 w 1618"/>
                  <a:gd name="T33" fmla="*/ 950 h 1246"/>
                  <a:gd name="T34" fmla="*/ 1519 w 1618"/>
                  <a:gd name="T35" fmla="*/ 993 h 1246"/>
                  <a:gd name="T36" fmla="*/ 1350 w 1618"/>
                  <a:gd name="T37" fmla="*/ 1091 h 1246"/>
                  <a:gd name="T38" fmla="*/ 1266 w 1618"/>
                  <a:gd name="T39" fmla="*/ 1139 h 1246"/>
                  <a:gd name="T40" fmla="*/ 1096 w 1618"/>
                  <a:gd name="T41" fmla="*/ 1148 h 1246"/>
                  <a:gd name="T42" fmla="*/ 888 w 1618"/>
                  <a:gd name="T43" fmla="*/ 1246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18" h="1246">
                    <a:moveTo>
                      <a:pt x="888" y="1246"/>
                    </a:moveTo>
                    <a:cubicBezTo>
                      <a:pt x="800" y="1198"/>
                      <a:pt x="757" y="1183"/>
                      <a:pt x="653" y="1173"/>
                    </a:cubicBezTo>
                    <a:cubicBezTo>
                      <a:pt x="580" y="1149"/>
                      <a:pt x="480" y="1092"/>
                      <a:pt x="404" y="1077"/>
                    </a:cubicBezTo>
                    <a:cubicBezTo>
                      <a:pt x="253" y="978"/>
                      <a:pt x="118" y="844"/>
                      <a:pt x="36" y="682"/>
                    </a:cubicBezTo>
                    <a:cubicBezTo>
                      <a:pt x="0" y="497"/>
                      <a:pt x="45" y="274"/>
                      <a:pt x="149" y="117"/>
                    </a:cubicBezTo>
                    <a:cubicBezTo>
                      <a:pt x="165" y="92"/>
                      <a:pt x="245" y="43"/>
                      <a:pt x="273" y="34"/>
                    </a:cubicBezTo>
                    <a:cubicBezTo>
                      <a:pt x="377" y="0"/>
                      <a:pt x="436" y="33"/>
                      <a:pt x="545" y="19"/>
                    </a:cubicBezTo>
                    <a:cubicBezTo>
                      <a:pt x="762" y="31"/>
                      <a:pt x="859" y="27"/>
                      <a:pt x="1039" y="117"/>
                    </a:cubicBezTo>
                    <a:cubicBezTo>
                      <a:pt x="1167" y="248"/>
                      <a:pt x="1005" y="96"/>
                      <a:pt x="1124" y="174"/>
                    </a:cubicBezTo>
                    <a:cubicBezTo>
                      <a:pt x="1152" y="195"/>
                      <a:pt x="1226" y="218"/>
                      <a:pt x="1278" y="246"/>
                    </a:cubicBezTo>
                    <a:cubicBezTo>
                      <a:pt x="1347" y="286"/>
                      <a:pt x="1358" y="318"/>
                      <a:pt x="1434" y="343"/>
                    </a:cubicBezTo>
                    <a:cubicBezTo>
                      <a:pt x="1472" y="381"/>
                      <a:pt x="1502" y="453"/>
                      <a:pt x="1533" y="499"/>
                    </a:cubicBezTo>
                    <a:cubicBezTo>
                      <a:pt x="1542" y="513"/>
                      <a:pt x="1561" y="541"/>
                      <a:pt x="1561" y="541"/>
                    </a:cubicBezTo>
                    <a:cubicBezTo>
                      <a:pt x="1602" y="732"/>
                      <a:pt x="1554" y="521"/>
                      <a:pt x="1590" y="654"/>
                    </a:cubicBezTo>
                    <a:cubicBezTo>
                      <a:pt x="1600" y="691"/>
                      <a:pt x="1618" y="767"/>
                      <a:pt x="1618" y="767"/>
                    </a:cubicBezTo>
                    <a:cubicBezTo>
                      <a:pt x="1613" y="805"/>
                      <a:pt x="1614" y="843"/>
                      <a:pt x="1604" y="880"/>
                    </a:cubicBezTo>
                    <a:cubicBezTo>
                      <a:pt x="1594" y="915"/>
                      <a:pt x="1567" y="925"/>
                      <a:pt x="1547" y="950"/>
                    </a:cubicBezTo>
                    <a:cubicBezTo>
                      <a:pt x="1536" y="963"/>
                      <a:pt x="1532" y="982"/>
                      <a:pt x="1519" y="993"/>
                    </a:cubicBezTo>
                    <a:cubicBezTo>
                      <a:pt x="1471" y="1035"/>
                      <a:pt x="1410" y="1071"/>
                      <a:pt x="1350" y="1091"/>
                    </a:cubicBezTo>
                    <a:cubicBezTo>
                      <a:pt x="1340" y="1105"/>
                      <a:pt x="1283" y="1135"/>
                      <a:pt x="1266" y="1139"/>
                    </a:cubicBezTo>
                    <a:cubicBezTo>
                      <a:pt x="1193" y="1155"/>
                      <a:pt x="1171" y="1141"/>
                      <a:pt x="1096" y="1148"/>
                    </a:cubicBezTo>
                    <a:cubicBezTo>
                      <a:pt x="1021" y="1155"/>
                      <a:pt x="976" y="1238"/>
                      <a:pt x="888" y="12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tint val="66667"/>
                      <a:invGamma/>
                      <a:alpha val="53999"/>
                    </a:srgbClr>
                  </a:gs>
                  <a:gs pos="100000">
                    <a:srgbClr val="FF9900">
                      <a:alpha val="53999"/>
                    </a:srgbClr>
                  </a:gs>
                </a:gsLst>
                <a:path path="rect">
                  <a:fillToRect l="50000" t="50000" r="50000" b="50000"/>
                </a:path>
              </a:gradFill>
              <a:ln w="28575" cmpd="sng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93238" name="Object 22"/>
            <p:cNvGraphicFramePr>
              <a:graphicFrameLocks noChangeAspect="1"/>
            </p:cNvGraphicFramePr>
            <p:nvPr/>
          </p:nvGraphicFramePr>
          <p:xfrm>
            <a:off x="5284" y="255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92" name="公式" r:id="rId24" imgW="139680" imgH="177480" progId="Equation.3">
                    <p:embed/>
                  </p:oleObj>
                </mc:Choice>
                <mc:Fallback>
                  <p:oleObj name="公式" r:id="rId24" imgW="13968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55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39" name="Rectangle 23"/>
          <p:cNvSpPr>
            <a:spLocks noChangeArrowheads="1"/>
          </p:cNvSpPr>
          <p:nvPr/>
        </p:nvSpPr>
        <p:spPr bwMode="auto">
          <a:xfrm>
            <a:off x="1114425" y="2997200"/>
            <a:ext cx="2952750" cy="598488"/>
          </a:xfrm>
          <a:prstGeom prst="rect">
            <a:avLst/>
          </a:prstGeom>
          <a:noFill/>
          <a:ln w="19050" algn="ctr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393240" name="Rectangle 24"/>
          <p:cNvSpPr>
            <a:spLocks noChangeArrowheads="1"/>
          </p:cNvSpPr>
          <p:nvPr/>
        </p:nvSpPr>
        <p:spPr bwMode="auto">
          <a:xfrm>
            <a:off x="4140200" y="2997200"/>
            <a:ext cx="3167063" cy="598488"/>
          </a:xfrm>
          <a:prstGeom prst="rect">
            <a:avLst/>
          </a:prstGeom>
          <a:noFill/>
          <a:ln w="19050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93241" name="Object 25"/>
          <p:cNvGraphicFramePr>
            <a:graphicFrameLocks noChangeAspect="1"/>
          </p:cNvGraphicFramePr>
          <p:nvPr/>
        </p:nvGraphicFramePr>
        <p:xfrm>
          <a:off x="2466975" y="5068888"/>
          <a:ext cx="20177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3" name="公式" r:id="rId26" imgW="647640" imgH="431640" progId="Equation.3">
                  <p:embed/>
                </p:oleObj>
              </mc:Choice>
              <mc:Fallback>
                <p:oleObj name="公式" r:id="rId26" imgW="64764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068888"/>
                        <a:ext cx="20177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42" name="Object 26"/>
          <p:cNvGraphicFramePr>
            <a:graphicFrameLocks/>
          </p:cNvGraphicFramePr>
          <p:nvPr/>
        </p:nvGraphicFramePr>
        <p:xfrm>
          <a:off x="5651500" y="4508500"/>
          <a:ext cx="2854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4" name="公式" r:id="rId28" imgW="1054080" imgH="571320" progId="Equation.3">
                  <p:embed/>
                </p:oleObj>
              </mc:Choice>
              <mc:Fallback>
                <p:oleObj name="公式" r:id="rId28" imgW="1054080" imgH="57132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508500"/>
                        <a:ext cx="28543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395288" y="188913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通过高斯面的电通量：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 animBg="1"/>
      <p:bldP spid="3932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685800" y="9906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闭合面内、外的电荷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762000" y="3954463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静电场性质的基本方程</a:t>
            </a:r>
          </a:p>
        </p:txBody>
      </p:sp>
      <p:grpSp>
        <p:nvGrpSpPr>
          <p:cNvPr id="395269" name="Group 5"/>
          <p:cNvGrpSpPr>
            <a:grpSpLocks/>
          </p:cNvGrpSpPr>
          <p:nvPr/>
        </p:nvGrpSpPr>
        <p:grpSpPr bwMode="auto">
          <a:xfrm>
            <a:off x="0" y="0"/>
            <a:ext cx="1874838" cy="990600"/>
            <a:chOff x="0" y="0"/>
            <a:chExt cx="1181" cy="624"/>
          </a:xfrm>
        </p:grpSpPr>
        <p:sp>
          <p:nvSpPr>
            <p:cNvPr id="395270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1152" cy="624"/>
            </a:xfrm>
            <a:prstGeom prst="irregularSeal1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259" y="144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>
                  <a:solidFill>
                    <a:srgbClr val="FF5050"/>
                  </a:solidFill>
                  <a:ea typeface="楷体_GB2312" pitchFamily="49" charset="-122"/>
                </a:rPr>
                <a:t>讨论</a:t>
              </a:r>
            </a:p>
          </p:txBody>
        </p:sp>
      </p:grpSp>
      <p:grpSp>
        <p:nvGrpSpPr>
          <p:cNvPr id="395272" name="Group 8"/>
          <p:cNvGrpSpPr>
            <a:grpSpLocks/>
          </p:cNvGrpSpPr>
          <p:nvPr/>
        </p:nvGrpSpPr>
        <p:grpSpPr bwMode="auto">
          <a:xfrm>
            <a:off x="1116013" y="1557338"/>
            <a:ext cx="3276600" cy="579437"/>
            <a:chOff x="480" y="1056"/>
            <a:chExt cx="2064" cy="365"/>
          </a:xfrm>
        </p:grpSpPr>
        <p:graphicFrame>
          <p:nvGraphicFramePr>
            <p:cNvPr id="395273" name="Object 9"/>
            <p:cNvGraphicFramePr>
              <a:graphicFrameLocks/>
            </p:cNvGraphicFramePr>
            <p:nvPr/>
          </p:nvGraphicFramePr>
          <p:xfrm>
            <a:off x="864" y="1056"/>
            <a:ext cx="29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62" name="公" r:id="rId4" imgW="164880" imgH="190440" progId="Equation.3">
                    <p:embed/>
                  </p:oleObj>
                </mc:Choice>
                <mc:Fallback>
                  <p:oleObj name="公" r:id="rId4" imgW="164880" imgH="1904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29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1200" y="1056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楷体_GB2312" pitchFamily="49" charset="-122"/>
                </a:rPr>
                <a:t>都有贡献</a:t>
              </a: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480" y="1056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>
                  <a:ea typeface="楷体_GB2312" pitchFamily="49" charset="-122"/>
                </a:rPr>
                <a:t>对</a:t>
              </a:r>
            </a:p>
          </p:txBody>
        </p:sp>
      </p:grpSp>
      <p:grpSp>
        <p:nvGrpSpPr>
          <p:cNvPr id="395276" name="Group 12"/>
          <p:cNvGrpSpPr>
            <a:grpSpLocks/>
          </p:cNvGrpSpPr>
          <p:nvPr/>
        </p:nvGrpSpPr>
        <p:grpSpPr bwMode="auto">
          <a:xfrm>
            <a:off x="1116013" y="2276475"/>
            <a:ext cx="6248400" cy="969963"/>
            <a:chOff x="480" y="1392"/>
            <a:chExt cx="3936" cy="611"/>
          </a:xfrm>
        </p:grpSpPr>
        <p:graphicFrame>
          <p:nvGraphicFramePr>
            <p:cNvPr id="395277" name="Object 13"/>
            <p:cNvGraphicFramePr>
              <a:graphicFrameLocks/>
            </p:cNvGraphicFramePr>
            <p:nvPr/>
          </p:nvGraphicFramePr>
          <p:xfrm>
            <a:off x="1632" y="1392"/>
            <a:ext cx="838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63" name="Equation" r:id="rId6" imgW="482400" imgH="380880" progId="Equation.3">
                    <p:embed/>
                  </p:oleObj>
                </mc:Choice>
                <mc:Fallback>
                  <p:oleObj name="Equation" r:id="rId6" imgW="482400" imgH="380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838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5278" name="Group 14"/>
            <p:cNvGrpSpPr>
              <a:grpSpLocks/>
            </p:cNvGrpSpPr>
            <p:nvPr/>
          </p:nvGrpSpPr>
          <p:grpSpPr bwMode="auto">
            <a:xfrm>
              <a:off x="480" y="1392"/>
              <a:ext cx="3936" cy="365"/>
              <a:chOff x="480" y="1392"/>
              <a:chExt cx="3936" cy="365"/>
            </a:xfrm>
          </p:grpSpPr>
          <p:sp>
            <p:nvSpPr>
              <p:cNvPr id="395279" name="Rectangle 15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15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chemeClr val="tx1"/>
                    </a:solidFill>
                    <a:ea typeface="楷体_GB2312" pitchFamily="49" charset="-122"/>
                  </a:rPr>
                  <a:t>对电通量</a:t>
                </a:r>
              </a:p>
            </p:txBody>
          </p:sp>
          <p:sp>
            <p:nvSpPr>
              <p:cNvPr id="395280" name="Text Box 16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192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3200">
                    <a:ea typeface="楷体_GB2312" pitchFamily="49" charset="-122"/>
                  </a:rPr>
                  <a:t>的贡献有差别</a:t>
                </a:r>
              </a:p>
            </p:txBody>
          </p:sp>
        </p:grpSp>
      </p:grpSp>
      <p:sp>
        <p:nvSpPr>
          <p:cNvPr id="395281" name="Text Box 17"/>
          <p:cNvSpPr txBox="1">
            <a:spLocks noChangeArrowheads="1"/>
          </p:cNvSpPr>
          <p:nvPr/>
        </p:nvSpPr>
        <p:spPr bwMode="auto">
          <a:xfrm>
            <a:off x="1090613" y="3167063"/>
            <a:ext cx="739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只有闭合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面</a:t>
            </a:r>
            <a:r>
              <a:rPr lang="zh-CN" altLang="en-US" sz="3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内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的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电量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对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电通量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有贡献</a:t>
            </a:r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1116013" y="4649788"/>
            <a:ext cx="6696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高斯定理表明</a:t>
            </a:r>
            <a:r>
              <a:rPr lang="zh-CN" altLang="en-US" sz="3200">
                <a:solidFill>
                  <a:srgbClr val="FF0000"/>
                </a:solidFill>
                <a:ea typeface="黑体" pitchFamily="49" charset="-122"/>
              </a:rPr>
              <a:t>静电场是有源场</a:t>
            </a:r>
          </a:p>
        </p:txBody>
      </p:sp>
      <p:graphicFrame>
        <p:nvGraphicFramePr>
          <p:cNvPr id="395283" name="Object 19"/>
          <p:cNvGraphicFramePr>
            <a:graphicFrameLocks noChangeAspect="1"/>
          </p:cNvGraphicFramePr>
          <p:nvPr/>
        </p:nvGraphicFramePr>
        <p:xfrm>
          <a:off x="6011863" y="260350"/>
          <a:ext cx="2803525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64" name="公式" r:id="rId8" imgW="1054080" imgH="571320" progId="Equation.3">
                  <p:embed/>
                </p:oleObj>
              </mc:Choice>
              <mc:Fallback>
                <p:oleObj name="公式" r:id="rId8" imgW="1054080" imgH="571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60350"/>
                        <a:ext cx="2803525" cy="1547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/>
      <p:bldP spid="395267" grpId="0" build="p" autoUpdateAnimBg="0"/>
      <p:bldP spid="395281" grpId="0" autoUpdateAnimBg="0"/>
      <p:bldP spid="3952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381000" y="2286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四、高斯定理在解场方面的应用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600200"/>
            <a:ext cx="5867400" cy="579438"/>
            <a:chOff x="384" y="1008"/>
            <a:chExt cx="3696" cy="365"/>
          </a:xfrm>
        </p:grpSpPr>
        <p:sp>
          <p:nvSpPr>
            <p:cNvPr id="397316" name="Rectangle 4"/>
            <p:cNvSpPr>
              <a:spLocks noChangeArrowheads="1"/>
            </p:cNvSpPr>
            <p:nvPr/>
          </p:nvSpPr>
          <p:spPr bwMode="auto">
            <a:xfrm>
              <a:off x="384" y="1008"/>
              <a:ext cx="21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楷体_GB2312" pitchFamily="49" charset="-122"/>
                </a:rPr>
                <a:t>利用高斯定理解</a:t>
              </a:r>
            </a:p>
          </p:txBody>
        </p:sp>
        <p:graphicFrame>
          <p:nvGraphicFramePr>
            <p:cNvPr id="397317" name="Object 5"/>
            <p:cNvGraphicFramePr>
              <a:graphicFrameLocks/>
            </p:cNvGraphicFramePr>
            <p:nvPr/>
          </p:nvGraphicFramePr>
          <p:xfrm>
            <a:off x="2304" y="1046"/>
            <a:ext cx="41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56" name="公式" r:id="rId4" imgW="164880" imgH="203040" progId="Equation.3">
                    <p:embed/>
                  </p:oleObj>
                </mc:Choice>
                <mc:Fallback>
                  <p:oleObj name="公式" r:id="rId4" imgW="164880" imgH="2030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46"/>
                          <a:ext cx="41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7318" name="Rectangle 6"/>
            <p:cNvSpPr>
              <a:spLocks noChangeArrowheads="1"/>
            </p:cNvSpPr>
            <p:nvPr/>
          </p:nvSpPr>
          <p:spPr bwMode="auto">
            <a:xfrm>
              <a:off x="2736" y="1008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楷体_GB2312" pitchFamily="49" charset="-122"/>
                </a:rPr>
                <a:t>较为方便</a:t>
              </a:r>
            </a:p>
          </p:txBody>
        </p:sp>
      </p:grp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457200" y="23622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常见的电量分布的对称性： 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        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球对称              </a:t>
            </a:r>
            <a:r>
              <a:rPr kumimoji="1" lang="zh-CN" altLang="en-US">
                <a:solidFill>
                  <a:srgbClr val="FF15C2"/>
                </a:solidFill>
                <a:ea typeface="楷体_GB2312" pitchFamily="49" charset="-122"/>
              </a:rPr>
              <a:t>柱对称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         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面对称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606425" y="3860800"/>
            <a:ext cx="914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CC0000"/>
                </a:solidFill>
                <a:ea typeface="楷体_GB2312" pitchFamily="49" charset="-122"/>
              </a:rPr>
              <a:t>均匀带电的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1541463" y="4076700"/>
            <a:ext cx="19050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球体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球面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点电荷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3563938" y="3716338"/>
            <a:ext cx="237013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15C2"/>
                </a:solidFill>
                <a:ea typeface="楷体_GB2312" pitchFamily="49" charset="-122"/>
              </a:rPr>
              <a:t>无限长的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15C2"/>
                </a:solidFill>
                <a:ea typeface="楷体_GB2312" pitchFamily="49" charset="-122"/>
              </a:rPr>
              <a:t>        柱体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15C2"/>
                </a:solidFill>
                <a:ea typeface="楷体_GB2312" pitchFamily="49" charset="-122"/>
              </a:rPr>
              <a:t>        柱面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15C2"/>
                </a:solidFill>
                <a:ea typeface="楷体_GB2312" pitchFamily="49" charset="-122"/>
              </a:rPr>
              <a:t>        带电线</a:t>
            </a:r>
          </a:p>
        </p:txBody>
      </p: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6443663" y="3933825"/>
            <a:ext cx="23050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无限大的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    平板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厚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平面</a:t>
            </a:r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>
            <a:off x="533400" y="9144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在电量的分布具有某种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对称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性的情况下</a:t>
            </a:r>
          </a:p>
        </p:txBody>
      </p:sp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468313" y="3068638"/>
            <a:ext cx="8305800" cy="3505200"/>
          </a:xfrm>
          <a:prstGeom prst="rect">
            <a:avLst/>
          </a:prstGeom>
          <a:noFill/>
          <a:ln w="12700">
            <a:solidFill>
              <a:srgbClr val="9900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468313" y="3644900"/>
            <a:ext cx="8305800" cy="0"/>
          </a:xfrm>
          <a:prstGeom prst="line">
            <a:avLst/>
          </a:prstGeom>
          <a:noFill/>
          <a:ln w="12700">
            <a:solidFill>
              <a:srgbClr val="99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7" name="Line 15"/>
          <p:cNvSpPr>
            <a:spLocks noChangeShapeType="1"/>
          </p:cNvSpPr>
          <p:nvPr/>
        </p:nvSpPr>
        <p:spPr bwMode="auto">
          <a:xfrm>
            <a:off x="3419475" y="3068638"/>
            <a:ext cx="0" cy="3505200"/>
          </a:xfrm>
          <a:prstGeom prst="line">
            <a:avLst/>
          </a:prstGeom>
          <a:noFill/>
          <a:ln w="12700">
            <a:solidFill>
              <a:srgbClr val="99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8" name="Line 16"/>
          <p:cNvSpPr>
            <a:spLocks noChangeShapeType="1"/>
          </p:cNvSpPr>
          <p:nvPr/>
        </p:nvSpPr>
        <p:spPr bwMode="auto">
          <a:xfrm>
            <a:off x="6227763" y="3068638"/>
            <a:ext cx="0" cy="3505200"/>
          </a:xfrm>
          <a:prstGeom prst="line">
            <a:avLst/>
          </a:prstGeom>
          <a:noFill/>
          <a:ln w="12700">
            <a:solidFill>
              <a:srgbClr val="99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>
            <a:off x="1258888" y="3068638"/>
            <a:ext cx="0" cy="3498850"/>
          </a:xfrm>
          <a:prstGeom prst="line">
            <a:avLst/>
          </a:prstGeom>
          <a:noFill/>
          <a:ln w="12700">
            <a:solidFill>
              <a:srgbClr val="99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3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3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43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43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43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43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3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3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3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3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build="p" autoUpdateAnimBg="0"/>
      <p:bldP spid="443399" grpId="0" build="p" autoUpdateAnimBg="0"/>
      <p:bldP spid="443400" grpId="0" build="p" autoUpdateAnimBg="0"/>
      <p:bldP spid="443401" grpId="0" build="p" autoUpdateAnimBg="0"/>
      <p:bldP spid="443402" grpId="0" build="p" autoUpdateAnimBg="0"/>
      <p:bldP spid="443403" grpId="0" build="p" autoUpdateAnimBg="0"/>
      <p:bldP spid="443404" grpId="0" autoUpdateAnimBg="0"/>
      <p:bldP spid="443405" grpId="0" animBg="1"/>
      <p:bldP spid="443406" grpId="0" animBg="1"/>
      <p:bldP spid="443407" grpId="0" animBg="1"/>
      <p:bldP spid="443408" grpId="0" animBg="1"/>
      <p:bldP spid="4434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228600" y="296863"/>
            <a:ext cx="852011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例</a:t>
            </a:r>
            <a:r>
              <a:rPr kumimoji="1" lang="en-US" altLang="zh-CN">
                <a:solidFill>
                  <a:srgbClr val="0033CC"/>
                </a:solidFill>
                <a:ea typeface="楷体_GB2312" pitchFamily="49" charset="-122"/>
              </a:rPr>
              <a:t>1  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求电量为</a:t>
            </a:r>
            <a:r>
              <a:rPr kumimoji="1" lang="en-US" altLang="zh-CN" i="1">
                <a:solidFill>
                  <a:srgbClr val="0033CC"/>
                </a:solidFill>
                <a:ea typeface="楷体_GB2312" pitchFamily="49" charset="-122"/>
              </a:rPr>
              <a:t>Q</a:t>
            </a:r>
            <a:r>
              <a:rPr kumimoji="1" lang="en-US" altLang="zh-CN">
                <a:solidFill>
                  <a:srgbClr val="0033CC"/>
                </a:solidFill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半径为</a:t>
            </a:r>
            <a:r>
              <a:rPr kumimoji="1" lang="en-US" altLang="zh-CN" i="1">
                <a:solidFill>
                  <a:srgbClr val="0033CC"/>
                </a:solidFill>
                <a:ea typeface="楷体_GB2312" pitchFamily="49" charset="-122"/>
              </a:rPr>
              <a:t>R  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的均匀带电球面的</a:t>
            </a:r>
          </a:p>
          <a:p>
            <a:pPr defTabSz="762000"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        场强分布  </a:t>
            </a:r>
          </a:p>
        </p:txBody>
      </p:sp>
      <p:sp>
        <p:nvSpPr>
          <p:cNvPr id="399363" name="Oval 3"/>
          <p:cNvSpPr>
            <a:spLocks noChangeArrowheads="1"/>
          </p:cNvSpPr>
          <p:nvPr/>
        </p:nvSpPr>
        <p:spPr bwMode="auto">
          <a:xfrm>
            <a:off x="6931025" y="1722438"/>
            <a:ext cx="1133475" cy="1133475"/>
          </a:xfrm>
          <a:prstGeom prst="ellipse">
            <a:avLst/>
          </a:prstGeom>
          <a:gradFill rotWithShape="1">
            <a:gsLst>
              <a:gs pos="0">
                <a:srgbClr val="03D4A8"/>
              </a:gs>
              <a:gs pos="12500">
                <a:srgbClr val="21D6E0">
                  <a:alpha val="99250"/>
                </a:srgbClr>
              </a:gs>
              <a:gs pos="37500">
                <a:srgbClr val="0087E6">
                  <a:alpha val="97750"/>
                </a:srgbClr>
              </a:gs>
              <a:gs pos="50000">
                <a:srgbClr val="005CBF">
                  <a:alpha val="97000"/>
                </a:srgbClr>
              </a:gs>
              <a:gs pos="62500">
                <a:srgbClr val="0087E6">
                  <a:alpha val="97750"/>
                </a:srgbClr>
              </a:gs>
              <a:gs pos="87500">
                <a:srgbClr val="21D6E0">
                  <a:alpha val="99250"/>
                </a:srgbClr>
              </a:gs>
              <a:gs pos="100000">
                <a:srgbClr val="03D4A8"/>
              </a:gs>
            </a:gsLst>
            <a:lin ang="5400000" scaled="1"/>
          </a:gradFill>
          <a:ln w="6350">
            <a:solidFill>
              <a:srgbClr val="990033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399364" name="Object 4"/>
          <p:cNvGraphicFramePr>
            <a:graphicFrameLocks/>
          </p:cNvGraphicFramePr>
          <p:nvPr/>
        </p:nvGraphicFramePr>
        <p:xfrm>
          <a:off x="6915150" y="1557338"/>
          <a:ext cx="5524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1" name="公式" r:id="rId4" imgW="164880" imgH="203040" progId="Equation.3">
                  <p:embed/>
                </p:oleObj>
              </mc:Choice>
              <mc:Fallback>
                <p:oleObj name="公式" r:id="rId4" imgW="164880" imgH="2030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557338"/>
                        <a:ext cx="5524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971550" y="1641475"/>
            <a:ext cx="571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第</a:t>
            </a:r>
            <a:r>
              <a:rPr kumimoji="1" lang="en-US" altLang="zh-CN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步</a:t>
            </a:r>
            <a:r>
              <a:rPr kumimoji="1" lang="en-US" altLang="zh-CN">
                <a:solidFill>
                  <a:srgbClr val="0033CC"/>
                </a:solidFill>
                <a:ea typeface="楷体_GB2312" pitchFamily="49" charset="-122"/>
              </a:rPr>
              <a:t>: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</a:rPr>
              <a:t>分析</a:t>
            </a:r>
            <a:r>
              <a:rPr kumimoji="1" lang="zh-CN" altLang="en-US">
                <a:solidFill>
                  <a:srgbClr val="0033CC"/>
                </a:solidFill>
                <a:ea typeface="楷体_GB2312" pitchFamily="49" charset="-122"/>
              </a:rPr>
              <a:t>电荷分布的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</a:rPr>
              <a:t>对称性</a:t>
            </a:r>
          </a:p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选取合适的高斯面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闭合面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50825" y="1628775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解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963613" y="4022725"/>
            <a:ext cx="7208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  <a:sym typeface="Symbol" pitchFamily="18" charset="2"/>
              </a:rPr>
              <a:t>取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过场点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P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、以</a:t>
            </a:r>
            <a:r>
              <a:rPr kumimoji="1" lang="en-US" altLang="zh-CN">
                <a:solidFill>
                  <a:srgbClr val="000099"/>
                </a:solidFill>
                <a:ea typeface="楷体_GB2312" pitchFamily="49" charset="-122"/>
              </a:rPr>
              <a:t>o </a:t>
            </a:r>
            <a:r>
              <a:rPr kumimoji="1" lang="zh-CN" altLang="en-US">
                <a:solidFill>
                  <a:srgbClr val="000099"/>
                </a:solidFill>
                <a:ea typeface="楷体_GB2312" pitchFamily="49" charset="-122"/>
              </a:rPr>
              <a:t>为中心的</a:t>
            </a:r>
            <a:r>
              <a:rPr kumimoji="1" lang="zh-CN" altLang="en-US">
                <a:solidFill>
                  <a:srgbClr val="FF0066"/>
                </a:solidFill>
                <a:ea typeface="楷体_GB2312" pitchFamily="49" charset="-122"/>
              </a:rPr>
              <a:t>球面</a:t>
            </a:r>
          </a:p>
        </p:txBody>
      </p:sp>
      <p:graphicFrame>
        <p:nvGraphicFramePr>
          <p:cNvPr id="399368" name="Object 8"/>
          <p:cNvGraphicFramePr>
            <a:graphicFrameLocks/>
          </p:cNvGraphicFramePr>
          <p:nvPr/>
        </p:nvGraphicFramePr>
        <p:xfrm>
          <a:off x="1319213" y="5607050"/>
          <a:ext cx="1250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2" name="公式" r:id="rId6" imgW="495000" imgH="380880" progId="Equation.3">
                  <p:embed/>
                </p:oleObj>
              </mc:Choice>
              <mc:Fallback>
                <p:oleObj name="公式" r:id="rId6" imgW="495000" imgH="3808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607050"/>
                        <a:ext cx="1250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/>
          <p:cNvGraphicFramePr>
            <a:graphicFrameLocks/>
          </p:cNvGraphicFramePr>
          <p:nvPr/>
        </p:nvGraphicFramePr>
        <p:xfrm>
          <a:off x="2538413" y="5607050"/>
          <a:ext cx="14589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3" name="公式" r:id="rId8" imgW="533160" imgH="380880" progId="Equation.3">
                  <p:embed/>
                </p:oleObj>
              </mc:Choice>
              <mc:Fallback>
                <p:oleObj name="公式" r:id="rId8" imgW="533160" imgH="3808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607050"/>
                        <a:ext cx="14589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0" name="Object 10"/>
          <p:cNvGraphicFramePr>
            <a:graphicFrameLocks/>
          </p:cNvGraphicFramePr>
          <p:nvPr/>
        </p:nvGraphicFramePr>
        <p:xfrm>
          <a:off x="3924300" y="5607050"/>
          <a:ext cx="1517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4" name="公式" r:id="rId10" imgW="545760" imgH="380880" progId="Equation.3">
                  <p:embed/>
                </p:oleObj>
              </mc:Choice>
              <mc:Fallback>
                <p:oleObj name="公式" r:id="rId10" imgW="545760" imgH="38088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607050"/>
                        <a:ext cx="15176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1" name="Object 11"/>
          <p:cNvGraphicFramePr>
            <a:graphicFrameLocks/>
          </p:cNvGraphicFramePr>
          <p:nvPr/>
        </p:nvGraphicFramePr>
        <p:xfrm>
          <a:off x="5365750" y="5607050"/>
          <a:ext cx="151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5" name="Equation" r:id="rId12" imgW="558720" imgH="228600" progId="Equation.3">
                  <p:embed/>
                </p:oleObj>
              </mc:Choice>
              <mc:Fallback>
                <p:oleObj name="Equation" r:id="rId12" imgW="558720" imgH="2286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607050"/>
                        <a:ext cx="1511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7318375" y="2205038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6" name="公式" r:id="rId14" imgW="126720" imgH="139680" progId="Equation.3">
                  <p:embed/>
                </p:oleObj>
              </mc:Choice>
              <mc:Fallback>
                <p:oleObj name="公式" r:id="rId14" imgW="12672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2205038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73" name="Group 13"/>
          <p:cNvGrpSpPr>
            <a:grpSpLocks/>
          </p:cNvGrpSpPr>
          <p:nvPr/>
        </p:nvGrpSpPr>
        <p:grpSpPr bwMode="auto">
          <a:xfrm>
            <a:off x="8112125" y="1058863"/>
            <a:ext cx="425450" cy="609600"/>
            <a:chOff x="5280" y="192"/>
            <a:chExt cx="268" cy="384"/>
          </a:xfrm>
        </p:grpSpPr>
        <p:sp>
          <p:nvSpPr>
            <p:cNvPr id="399374" name="Oval 14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375" name="Object 15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87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76" name="Group 16"/>
          <p:cNvGrpSpPr>
            <a:grpSpLocks/>
          </p:cNvGrpSpPr>
          <p:nvPr/>
        </p:nvGrpSpPr>
        <p:grpSpPr bwMode="auto">
          <a:xfrm>
            <a:off x="7502525" y="1443038"/>
            <a:ext cx="636588" cy="828675"/>
            <a:chOff x="4656" y="818"/>
            <a:chExt cx="401" cy="522"/>
          </a:xfrm>
        </p:grpSpPr>
        <p:graphicFrame>
          <p:nvGraphicFramePr>
            <p:cNvPr id="399377" name="Object 17"/>
            <p:cNvGraphicFramePr>
              <a:graphicFrameLocks/>
            </p:cNvGraphicFramePr>
            <p:nvPr/>
          </p:nvGraphicFramePr>
          <p:xfrm>
            <a:off x="4740" y="818"/>
            <a:ext cx="2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88" name="公" r:id="rId18" imgW="126720" imgH="164880" progId="Equation.3">
                    <p:embed/>
                  </p:oleObj>
                </mc:Choice>
                <mc:Fallback>
                  <p:oleObj name="公" r:id="rId18" imgW="126720" imgH="1648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818"/>
                          <a:ext cx="2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378" name="Line 18"/>
            <p:cNvSpPr>
              <a:spLocks noChangeShapeType="1"/>
            </p:cNvSpPr>
            <p:nvPr/>
          </p:nvSpPr>
          <p:spPr bwMode="auto">
            <a:xfrm flipV="1">
              <a:off x="4656" y="935"/>
              <a:ext cx="401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379" name="Group 19"/>
          <p:cNvGrpSpPr>
            <a:grpSpLocks/>
          </p:cNvGrpSpPr>
          <p:nvPr/>
        </p:nvGrpSpPr>
        <p:grpSpPr bwMode="auto">
          <a:xfrm>
            <a:off x="6588125" y="1363663"/>
            <a:ext cx="1816100" cy="1993900"/>
            <a:chOff x="3936" y="1104"/>
            <a:chExt cx="1144" cy="1152"/>
          </a:xfrm>
        </p:grpSpPr>
        <p:sp>
          <p:nvSpPr>
            <p:cNvPr id="399380" name="Oval 20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381" name="Object 21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89" name="公式" r:id="rId20" imgW="139680" imgH="177480" progId="Equation.3">
                    <p:embed/>
                  </p:oleObj>
                </mc:Choice>
                <mc:Fallback>
                  <p:oleObj name="公式" r:id="rId20" imgW="13968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8340725" y="2201863"/>
            <a:ext cx="742950" cy="650875"/>
            <a:chOff x="4992" y="1968"/>
            <a:chExt cx="468" cy="410"/>
          </a:xfrm>
        </p:grpSpPr>
        <p:graphicFrame>
          <p:nvGraphicFramePr>
            <p:cNvPr id="399383" name="Object 23"/>
            <p:cNvGraphicFramePr>
              <a:graphicFrameLocks/>
            </p:cNvGraphicFramePr>
            <p:nvPr/>
          </p:nvGraphicFramePr>
          <p:xfrm>
            <a:off x="5184" y="2064"/>
            <a:ext cx="27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90" name="Equation" r:id="rId22" imgW="203040" imgH="215640" progId="Equation.3">
                    <p:embed/>
                  </p:oleObj>
                </mc:Choice>
                <mc:Fallback>
                  <p:oleObj name="Equation" r:id="rId22" imgW="203040" imgH="215640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27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384" name="Group 24"/>
            <p:cNvGrpSpPr>
              <a:grpSpLocks/>
            </p:cNvGrpSpPr>
            <p:nvPr/>
          </p:nvGrpSpPr>
          <p:grpSpPr bwMode="auto">
            <a:xfrm>
              <a:off x="4992" y="1968"/>
              <a:ext cx="433" cy="144"/>
              <a:chOff x="5327" y="867"/>
              <a:chExt cx="433" cy="144"/>
            </a:xfrm>
          </p:grpSpPr>
          <p:sp>
            <p:nvSpPr>
              <p:cNvPr id="399385" name="Oval 25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386" name="Line 26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911225" y="4797425"/>
            <a:ext cx="7621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第</a:t>
            </a:r>
            <a:r>
              <a:rPr lang="en-US" altLang="zh-CN" sz="320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2</a:t>
            </a: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步：</a:t>
            </a:r>
            <a:r>
              <a:rPr lang="zh-CN" altLang="en-US" sz="3200">
                <a:solidFill>
                  <a:srgbClr val="CC0000"/>
                </a:solidFill>
                <a:ea typeface="楷体_GB2312" pitchFamily="49" charset="-122"/>
              </a:rPr>
              <a:t>计算</a:t>
            </a:r>
            <a:r>
              <a:rPr lang="zh-CN" altLang="en-US" sz="3200">
                <a:solidFill>
                  <a:srgbClr val="0033CC"/>
                </a:solidFill>
                <a:ea typeface="楷体_GB2312" pitchFamily="49" charset="-122"/>
              </a:rPr>
              <a:t>高斯定理等式左方的</a:t>
            </a:r>
            <a:r>
              <a:rPr lang="zh-CN" altLang="en-US" sz="3200">
                <a:solidFill>
                  <a:srgbClr val="CC0000"/>
                </a:solidFill>
                <a:ea typeface="楷体_GB2312" pitchFamily="49" charset="-122"/>
              </a:rPr>
              <a:t>电通量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 </a:t>
            </a:r>
            <a:endParaRPr lang="zh-CN" altLang="en-US" sz="32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399388" name="Rectangle 28"/>
          <p:cNvSpPr>
            <a:spLocks noChangeArrowheads="1"/>
          </p:cNvSpPr>
          <p:nvPr/>
        </p:nvSpPr>
        <p:spPr bwMode="auto">
          <a:xfrm>
            <a:off x="987425" y="3959225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399389" name="Group 29"/>
          <p:cNvGrpSpPr>
            <a:grpSpLocks/>
          </p:cNvGrpSpPr>
          <p:nvPr/>
        </p:nvGrpSpPr>
        <p:grpSpPr bwMode="auto">
          <a:xfrm>
            <a:off x="1403350" y="2420938"/>
            <a:ext cx="4608513" cy="1512887"/>
            <a:chOff x="884" y="1434"/>
            <a:chExt cx="2903" cy="953"/>
          </a:xfrm>
        </p:grpSpPr>
        <p:sp>
          <p:nvSpPr>
            <p:cNvPr id="399390" name="AutoShape 30"/>
            <p:cNvSpPr>
              <a:spLocks noChangeArrowheads="1"/>
            </p:cNvSpPr>
            <p:nvPr/>
          </p:nvSpPr>
          <p:spPr bwMode="auto">
            <a:xfrm>
              <a:off x="884" y="1888"/>
              <a:ext cx="2903" cy="499"/>
            </a:xfrm>
            <a:prstGeom prst="wedgeRectCallout">
              <a:avLst>
                <a:gd name="adj1" fmla="val -12657"/>
                <a:gd name="adj2" fmla="val -78056"/>
              </a:avLst>
            </a:prstGeom>
            <a:noFill/>
            <a:ln w="3175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>
                  <a:ea typeface="楷体_GB2312" pitchFamily="49" charset="-122"/>
                </a:rPr>
                <a:t>通过待求场点，且包围部分或者全部电荷；形状有场的对称性，</a:t>
              </a:r>
            </a:p>
          </p:txBody>
        </p:sp>
        <p:sp>
          <p:nvSpPr>
            <p:cNvPr id="399391" name="Rectangle 31"/>
            <p:cNvSpPr>
              <a:spLocks noChangeArrowheads="1"/>
            </p:cNvSpPr>
            <p:nvPr/>
          </p:nvSpPr>
          <p:spPr bwMode="auto">
            <a:xfrm>
              <a:off x="1170" y="1434"/>
              <a:ext cx="1542" cy="318"/>
            </a:xfrm>
            <a:prstGeom prst="rect">
              <a:avLst/>
            </a:prstGeom>
            <a:noFill/>
            <a:ln w="9525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99392" name="Group 32"/>
          <p:cNvGrpSpPr>
            <a:grpSpLocks/>
          </p:cNvGrpSpPr>
          <p:nvPr/>
        </p:nvGrpSpPr>
        <p:grpSpPr bwMode="auto">
          <a:xfrm>
            <a:off x="8243888" y="1701800"/>
            <a:ext cx="685800" cy="609600"/>
            <a:chOff x="4848" y="1824"/>
            <a:chExt cx="432" cy="384"/>
          </a:xfrm>
        </p:grpSpPr>
        <p:sp>
          <p:nvSpPr>
            <p:cNvPr id="399393" name="Line 33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394" name="Object 34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91" name="公" r:id="rId24" imgW="164880" imgH="190440" progId="Equation.3">
                    <p:embed/>
                  </p:oleObj>
                </mc:Choice>
                <mc:Fallback>
                  <p:oleObj name="公" r:id="rId24" imgW="164880" imgH="19044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399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3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animBg="1"/>
      <p:bldP spid="399365" grpId="0" build="p" autoUpdateAnimBg="0"/>
      <p:bldP spid="399366" grpId="0" autoUpdateAnimBg="0"/>
      <p:bldP spid="399367" grpId="0" build="p" autoUpdateAnimBg="0"/>
      <p:bldP spid="399387" grpId="0" build="p" autoUpdateAnimBg="0"/>
      <p:bldP spid="3993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39750" y="4221163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第</a:t>
            </a:r>
            <a:r>
              <a:rPr lang="en-US" altLang="zh-CN" sz="320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4</a:t>
            </a: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步：根据高斯定理列方程  解方程</a:t>
            </a:r>
            <a:endParaRPr lang="zh-CN" altLang="en-US" sz="320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1163638" y="4868863"/>
          <a:ext cx="29718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7" name="Equation" r:id="rId4" imgW="927000" imgH="558720" progId="Equation.3">
                  <p:embed/>
                </p:oleObj>
              </mc:Choice>
              <mc:Fallback>
                <p:oleObj name="Equation" r:id="rId4" imgW="92700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868863"/>
                        <a:ext cx="29718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4"/>
          <p:cNvGraphicFramePr>
            <a:graphicFrameLocks/>
          </p:cNvGraphicFramePr>
          <p:nvPr/>
        </p:nvGraphicFramePr>
        <p:xfrm>
          <a:off x="5526088" y="4899025"/>
          <a:ext cx="221456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8" name="公式" r:id="rId6" imgW="761760" imgH="558720" progId="Equation.3">
                  <p:embed/>
                </p:oleObj>
              </mc:Choice>
              <mc:Fallback>
                <p:oleObj name="公式" r:id="rId6" imgW="761760" imgH="5587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899025"/>
                        <a:ext cx="221456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7" name="AutoShape 5"/>
          <p:cNvSpPr>
            <a:spLocks noChangeArrowheads="1"/>
          </p:cNvSpPr>
          <p:nvPr/>
        </p:nvSpPr>
        <p:spPr bwMode="auto">
          <a:xfrm>
            <a:off x="4375150" y="5691188"/>
            <a:ext cx="792163" cy="152400"/>
          </a:xfrm>
          <a:prstGeom prst="rightArrow">
            <a:avLst>
              <a:gd name="adj1" fmla="val 50000"/>
              <a:gd name="adj2" fmla="val 129948"/>
            </a:avLst>
          </a:prstGeom>
          <a:solidFill>
            <a:srgbClr val="FF00CC"/>
          </a:solidFill>
          <a:ln w="12700">
            <a:solidFill>
              <a:srgbClr val="FF00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539750" y="1268413"/>
            <a:ext cx="7848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第</a:t>
            </a:r>
            <a:r>
              <a:rPr lang="en-US" altLang="zh-CN" sz="3200">
                <a:solidFill>
                  <a:srgbClr val="0033CC"/>
                </a:solidFill>
                <a:ea typeface="楷体_GB2312" pitchFamily="49" charset="-122"/>
                <a:sym typeface="Monotype Sorts" pitchFamily="2" charset="2"/>
              </a:rPr>
              <a:t>3</a:t>
            </a: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步：</a:t>
            </a:r>
            <a:r>
              <a:rPr lang="zh-CN" altLang="en-US" sz="3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求高斯面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2" charset="2"/>
              </a:rPr>
              <a:t>内</a:t>
            </a:r>
            <a:r>
              <a:rPr lang="zh-CN" altLang="en-US" sz="3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电量的代数和</a:t>
            </a:r>
          </a:p>
        </p:txBody>
      </p:sp>
      <p:graphicFrame>
        <p:nvGraphicFramePr>
          <p:cNvPr id="401415" name="Object 7"/>
          <p:cNvGraphicFramePr>
            <a:graphicFrameLocks/>
          </p:cNvGraphicFramePr>
          <p:nvPr/>
        </p:nvGraphicFramePr>
        <p:xfrm>
          <a:off x="2195513" y="260350"/>
          <a:ext cx="28194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9" name="Equation" r:id="rId8" imgW="1041120" imgH="380880" progId="Equation.3">
                  <p:embed/>
                </p:oleObj>
              </mc:Choice>
              <mc:Fallback>
                <p:oleObj name="Equation" r:id="rId8" imgW="1041120" imgH="3808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0350"/>
                        <a:ext cx="28194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14463" y="1979613"/>
            <a:ext cx="3311525" cy="1033462"/>
            <a:chOff x="445" y="3454"/>
            <a:chExt cx="2086" cy="651"/>
          </a:xfrm>
        </p:grpSpPr>
        <p:graphicFrame>
          <p:nvGraphicFramePr>
            <p:cNvPr id="401417" name="Object 9"/>
            <p:cNvGraphicFramePr>
              <a:graphicFrameLocks noChangeAspect="1"/>
            </p:cNvGraphicFramePr>
            <p:nvPr/>
          </p:nvGraphicFramePr>
          <p:xfrm>
            <a:off x="445" y="3454"/>
            <a:ext cx="2086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80" name="Equation" r:id="rId10" imgW="1117440" imgH="342720" progId="Equation.3">
                    <p:embed/>
                  </p:oleObj>
                </mc:Choice>
                <mc:Fallback>
                  <p:oleObj name="Equation" r:id="rId10" imgW="1117440" imgH="342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3454"/>
                          <a:ext cx="2086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1418" name="Text Box 10"/>
            <p:cNvSpPr txBox="1">
              <a:spLocks noChangeArrowheads="1"/>
            </p:cNvSpPr>
            <p:nvPr/>
          </p:nvSpPr>
          <p:spPr bwMode="auto">
            <a:xfrm>
              <a:off x="528" y="350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cs typeface="Times New Roman" pitchFamily="18" charset="0"/>
                </a:rPr>
                <a:t>&gt;</a:t>
              </a:r>
              <a:endParaRPr lang="en-US" altLang="zh-CN" sz="32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32538" y="1668463"/>
            <a:ext cx="1949450" cy="2298700"/>
            <a:chOff x="3937" y="2508"/>
            <a:chExt cx="1228" cy="1448"/>
          </a:xfrm>
        </p:grpSpPr>
        <p:sp>
          <p:nvSpPr>
            <p:cNvPr id="463884" name="Oval 12"/>
            <p:cNvSpPr>
              <a:spLocks noChangeArrowheads="1"/>
            </p:cNvSpPr>
            <p:nvPr/>
          </p:nvSpPr>
          <p:spPr bwMode="auto">
            <a:xfrm>
              <a:off x="4153" y="2926"/>
              <a:ext cx="714" cy="714"/>
            </a:xfrm>
            <a:prstGeom prst="ellipse">
              <a:avLst/>
            </a:prstGeom>
            <a:gradFill rotWithShape="1">
              <a:gsLst>
                <a:gs pos="0">
                  <a:srgbClr val="03D4A8"/>
                </a:gs>
                <a:gs pos="12500">
                  <a:srgbClr val="21D6E0">
                    <a:alpha val="99250"/>
                  </a:srgbClr>
                </a:gs>
                <a:gs pos="37500">
                  <a:srgbClr val="0087E6">
                    <a:alpha val="97750"/>
                  </a:srgbClr>
                </a:gs>
                <a:gs pos="50000">
                  <a:srgbClr val="005CBF">
                    <a:alpha val="97000"/>
                  </a:srgbClr>
                </a:gs>
                <a:gs pos="62500">
                  <a:srgbClr val="0087E6">
                    <a:alpha val="97750"/>
                  </a:srgbClr>
                </a:gs>
                <a:gs pos="87500">
                  <a:srgbClr val="21D6E0">
                    <a:alpha val="99250"/>
                  </a:srgbClr>
                </a:gs>
                <a:gs pos="100000">
                  <a:srgbClr val="03D4A8"/>
                </a:gs>
              </a:gsLst>
              <a:lin ang="5400000" scaled="1"/>
            </a:gradFill>
            <a:ln w="6350">
              <a:solidFill>
                <a:srgbClr val="990033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graphicFrame>
          <p:nvGraphicFramePr>
            <p:cNvPr id="401421" name="Object 13"/>
            <p:cNvGraphicFramePr>
              <a:graphicFrameLocks/>
            </p:cNvGraphicFramePr>
            <p:nvPr/>
          </p:nvGraphicFramePr>
          <p:xfrm>
            <a:off x="4143" y="2822"/>
            <a:ext cx="34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81" name="公式" r:id="rId12" imgW="164880" imgH="203040" progId="Equation.3">
                    <p:embed/>
                  </p:oleObj>
                </mc:Choice>
                <mc:Fallback>
                  <p:oleObj name="公式" r:id="rId12" imgW="164880" imgH="2030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2822"/>
                          <a:ext cx="34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422" name="Object 14"/>
            <p:cNvGraphicFramePr>
              <a:graphicFrameLocks noChangeAspect="1"/>
            </p:cNvGraphicFramePr>
            <p:nvPr/>
          </p:nvGraphicFramePr>
          <p:xfrm>
            <a:off x="4397" y="3230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82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3230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1423" name="Group 15"/>
            <p:cNvGrpSpPr>
              <a:grpSpLocks/>
            </p:cNvGrpSpPr>
            <p:nvPr/>
          </p:nvGrpSpPr>
          <p:grpSpPr bwMode="auto">
            <a:xfrm>
              <a:off x="4897" y="2508"/>
              <a:ext cx="268" cy="384"/>
              <a:chOff x="5280" y="192"/>
              <a:chExt cx="268" cy="384"/>
            </a:xfrm>
          </p:grpSpPr>
          <p:sp>
            <p:nvSpPr>
              <p:cNvPr id="401424" name="Oval 16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401425" name="Object 17"/>
              <p:cNvGraphicFramePr>
                <a:graphicFrameLocks noChangeAspect="1"/>
              </p:cNvGraphicFramePr>
              <p:nvPr/>
            </p:nvGraphicFramePr>
            <p:xfrm>
              <a:off x="5280" y="192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83" name="公式" r:id="rId16" imgW="152280" imgH="164880" progId="Equation.3">
                      <p:embed/>
                    </p:oleObj>
                  </mc:Choice>
                  <mc:Fallback>
                    <p:oleObj name="公式" r:id="rId16" imgW="152280" imgH="1648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1426" name="Group 18"/>
            <p:cNvGrpSpPr>
              <a:grpSpLocks/>
            </p:cNvGrpSpPr>
            <p:nvPr/>
          </p:nvGrpSpPr>
          <p:grpSpPr bwMode="auto">
            <a:xfrm>
              <a:off x="4513" y="2750"/>
              <a:ext cx="401" cy="522"/>
              <a:chOff x="4656" y="818"/>
              <a:chExt cx="401" cy="522"/>
            </a:xfrm>
          </p:grpSpPr>
          <p:graphicFrame>
            <p:nvGraphicFramePr>
              <p:cNvPr id="401427" name="Object 19"/>
              <p:cNvGraphicFramePr>
                <a:graphicFrameLocks/>
              </p:cNvGraphicFramePr>
              <p:nvPr/>
            </p:nvGraphicFramePr>
            <p:xfrm>
              <a:off x="4740" y="818"/>
              <a:ext cx="23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84" name="公" r:id="rId18" imgW="126720" imgH="164880" progId="Equation.3">
                      <p:embed/>
                    </p:oleObj>
                  </mc:Choice>
                  <mc:Fallback>
                    <p:oleObj name="公" r:id="rId18" imgW="126720" imgH="1648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818"/>
                            <a:ext cx="23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1428" name="Line 20"/>
              <p:cNvSpPr>
                <a:spLocks noChangeShapeType="1"/>
              </p:cNvSpPr>
              <p:nvPr/>
            </p:nvSpPr>
            <p:spPr bwMode="auto">
              <a:xfrm flipV="1">
                <a:off x="4656" y="935"/>
                <a:ext cx="401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1429" name="Group 21"/>
            <p:cNvGrpSpPr>
              <a:grpSpLocks/>
            </p:cNvGrpSpPr>
            <p:nvPr/>
          </p:nvGrpSpPr>
          <p:grpSpPr bwMode="auto">
            <a:xfrm>
              <a:off x="3937" y="2700"/>
              <a:ext cx="1144" cy="1256"/>
              <a:chOff x="3936" y="1104"/>
              <a:chExt cx="1144" cy="1152"/>
            </a:xfrm>
          </p:grpSpPr>
          <p:sp>
            <p:nvSpPr>
              <p:cNvPr id="401430" name="Oval 22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1144" cy="1048"/>
              </a:xfrm>
              <a:prstGeom prst="ellipse">
                <a:avLst/>
              </a:prstGeom>
              <a:noFill/>
              <a:ln w="38100">
                <a:solidFill>
                  <a:srgbClr val="FF33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401431" name="Object 23"/>
              <p:cNvGraphicFramePr>
                <a:graphicFrameLocks noChangeAspect="1"/>
              </p:cNvGraphicFramePr>
              <p:nvPr/>
            </p:nvGraphicFramePr>
            <p:xfrm>
              <a:off x="3984" y="1920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85" name="公式" r:id="rId20" imgW="139680" imgH="177480" progId="Equation.3">
                      <p:embed/>
                    </p:oleObj>
                  </mc:Choice>
                  <mc:Fallback>
                    <p:oleObj name="公式" r:id="rId20" imgW="139680" imgH="1774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0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CC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3896" name="Oval 24"/>
          <p:cNvSpPr>
            <a:spLocks noChangeArrowheads="1"/>
          </p:cNvSpPr>
          <p:nvPr/>
        </p:nvSpPr>
        <p:spPr bwMode="auto">
          <a:xfrm>
            <a:off x="6853238" y="2509838"/>
            <a:ext cx="792162" cy="792162"/>
          </a:xfrm>
          <a:prstGeom prst="ellipse">
            <a:avLst/>
          </a:prstGeom>
          <a:noFill/>
          <a:ln w="38100">
            <a:solidFill>
              <a:srgbClr val="FF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917700" y="3060700"/>
            <a:ext cx="2611438" cy="1101725"/>
            <a:chOff x="1111" y="3375"/>
            <a:chExt cx="1645" cy="694"/>
          </a:xfrm>
        </p:grpSpPr>
        <p:sp>
          <p:nvSpPr>
            <p:cNvPr id="401434" name="Rectangle 26"/>
            <p:cNvSpPr>
              <a:spLocks noChangeArrowheads="1"/>
            </p:cNvSpPr>
            <p:nvPr/>
          </p:nvSpPr>
          <p:spPr bwMode="auto">
            <a:xfrm>
              <a:off x="2612" y="348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600" b="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401435" name="Rectangle 27"/>
            <p:cNvSpPr>
              <a:spLocks noChangeArrowheads="1"/>
            </p:cNvSpPr>
            <p:nvPr/>
          </p:nvSpPr>
          <p:spPr bwMode="auto">
            <a:xfrm>
              <a:off x="2400" y="3452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6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01436" name="Rectangle 28"/>
            <p:cNvSpPr>
              <a:spLocks noChangeArrowheads="1"/>
            </p:cNvSpPr>
            <p:nvPr/>
          </p:nvSpPr>
          <p:spPr bwMode="auto">
            <a:xfrm>
              <a:off x="1788" y="3375"/>
              <a:ext cx="3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400" b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401437" name="Rectangle 29"/>
            <p:cNvSpPr>
              <a:spLocks noChangeArrowheads="1"/>
            </p:cNvSpPr>
            <p:nvPr/>
          </p:nvSpPr>
          <p:spPr bwMode="auto">
            <a:xfrm>
              <a:off x="1909" y="3867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401438" name="Rectangle 30"/>
            <p:cNvSpPr>
              <a:spLocks noChangeArrowheads="1"/>
            </p:cNvSpPr>
            <p:nvPr/>
          </p:nvSpPr>
          <p:spPr bwMode="auto">
            <a:xfrm>
              <a:off x="2258" y="3664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401439" name="Rectangle 31"/>
            <p:cNvSpPr>
              <a:spLocks noChangeArrowheads="1"/>
            </p:cNvSpPr>
            <p:nvPr/>
          </p:nvSpPr>
          <p:spPr bwMode="auto">
            <a:xfrm>
              <a:off x="2121" y="348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600" b="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401440" name="Rectangle 32"/>
            <p:cNvSpPr>
              <a:spLocks noChangeArrowheads="1"/>
            </p:cNvSpPr>
            <p:nvPr/>
          </p:nvSpPr>
          <p:spPr bwMode="auto">
            <a:xfrm>
              <a:off x="1111" y="3566"/>
              <a:ext cx="22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463905" name="Rectangle 33"/>
          <p:cNvSpPr>
            <a:spLocks noChangeArrowheads="1"/>
          </p:cNvSpPr>
          <p:nvPr/>
        </p:nvSpPr>
        <p:spPr bwMode="auto">
          <a:xfrm>
            <a:off x="1485900" y="3203575"/>
            <a:ext cx="112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0" i="1">
                <a:solidFill>
                  <a:schemeClr val="tx1"/>
                </a:solidFill>
              </a:rPr>
              <a:t>r </a:t>
            </a:r>
            <a:r>
              <a:rPr kumimoji="1" lang="en-US" altLang="zh-CN" sz="3600" b="0">
                <a:solidFill>
                  <a:schemeClr val="tx1"/>
                </a:solidFill>
              </a:rPr>
              <a:t>&lt; </a:t>
            </a:r>
            <a:r>
              <a:rPr kumimoji="1" lang="en-US" altLang="zh-CN" sz="3600" b="0" i="1">
                <a:solidFill>
                  <a:schemeClr val="tx1"/>
                </a:solidFill>
              </a:rPr>
              <a:t>R</a:t>
            </a:r>
            <a:endParaRPr kumimoji="1" lang="en-US" altLang="zh-CN" sz="3600" b="0">
              <a:solidFill>
                <a:schemeClr val="tx1"/>
              </a:solidFill>
            </a:endParaRPr>
          </a:p>
        </p:txBody>
      </p:sp>
      <p:sp>
        <p:nvSpPr>
          <p:cNvPr id="463906" name="Oval 34"/>
          <p:cNvSpPr>
            <a:spLocks noChangeArrowheads="1"/>
          </p:cNvSpPr>
          <p:nvPr/>
        </p:nvSpPr>
        <p:spPr bwMode="auto">
          <a:xfrm>
            <a:off x="6335713" y="1979613"/>
            <a:ext cx="1816100" cy="1814512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utoUpdateAnimBg="0"/>
      <p:bldP spid="463877" grpId="0" animBg="1"/>
      <p:bldP spid="463878" grpId="0" autoUpdateAnimBg="0"/>
      <p:bldP spid="463896" grpId="0" animBg="1"/>
      <p:bldP spid="463905" grpId="0"/>
      <p:bldP spid="4639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200">
                <a:solidFill>
                  <a:srgbClr val="0033CC"/>
                </a:solidFill>
                <a:ea typeface="楷体_GB2312" pitchFamily="49" charset="-122"/>
              </a:rPr>
              <a:t>5</a:t>
            </a: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步：得解</a:t>
            </a:r>
          </a:p>
        </p:txBody>
      </p:sp>
      <p:sp>
        <p:nvSpPr>
          <p:cNvPr id="465923" name="Line 3"/>
          <p:cNvSpPr>
            <a:spLocks noChangeShapeType="1"/>
          </p:cNvSpPr>
          <p:nvPr/>
        </p:nvSpPr>
        <p:spPr bwMode="auto">
          <a:xfrm>
            <a:off x="3822700" y="5143500"/>
            <a:ext cx="649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3575" y="2997200"/>
            <a:ext cx="4826000" cy="3235325"/>
            <a:chOff x="1008" y="2160"/>
            <a:chExt cx="3072" cy="1887"/>
          </a:xfrm>
        </p:grpSpPr>
        <p:grpSp>
          <p:nvGrpSpPr>
            <p:cNvPr id="403461" name="Group 5"/>
            <p:cNvGrpSpPr>
              <a:grpSpLocks/>
            </p:cNvGrpSpPr>
            <p:nvPr/>
          </p:nvGrpSpPr>
          <p:grpSpPr bwMode="auto">
            <a:xfrm>
              <a:off x="1008" y="2160"/>
              <a:ext cx="3072" cy="1887"/>
              <a:chOff x="1056" y="2160"/>
              <a:chExt cx="3072" cy="1887"/>
            </a:xfrm>
          </p:grpSpPr>
          <p:grpSp>
            <p:nvGrpSpPr>
              <p:cNvPr id="403462" name="Group 6"/>
              <p:cNvGrpSpPr>
                <a:grpSpLocks/>
              </p:cNvGrpSpPr>
              <p:nvPr/>
            </p:nvGrpSpPr>
            <p:grpSpPr bwMode="auto">
              <a:xfrm>
                <a:off x="1056" y="2160"/>
                <a:ext cx="2784" cy="1584"/>
                <a:chOff x="1104" y="2160"/>
                <a:chExt cx="2784" cy="1584"/>
              </a:xfrm>
            </p:grpSpPr>
            <p:sp>
              <p:nvSpPr>
                <p:cNvPr id="4034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52" y="3264"/>
                  <a:ext cx="336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 i="1"/>
                    <a:t>r</a:t>
                  </a:r>
                </a:p>
              </p:txBody>
            </p:sp>
            <p:grpSp>
              <p:nvGrpSpPr>
                <p:cNvPr id="403464" name="Group 8"/>
                <p:cNvGrpSpPr>
                  <a:grpSpLocks/>
                </p:cNvGrpSpPr>
                <p:nvPr/>
              </p:nvGrpSpPr>
              <p:grpSpPr bwMode="auto">
                <a:xfrm>
                  <a:off x="1104" y="2160"/>
                  <a:ext cx="2400" cy="1584"/>
                  <a:chOff x="1536" y="2160"/>
                  <a:chExt cx="2400" cy="1584"/>
                </a:xfrm>
              </p:grpSpPr>
              <p:sp>
                <p:nvSpPr>
                  <p:cNvPr id="40346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799" cy="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zh-CN"/>
                  </a:p>
                </p:txBody>
              </p:sp>
              <p:sp>
                <p:nvSpPr>
                  <p:cNvPr id="40346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160"/>
                    <a:ext cx="0" cy="12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46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3408"/>
                    <a:ext cx="20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46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2160"/>
                    <a:ext cx="57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i="1"/>
                      <a:t>E</a:t>
                    </a:r>
                  </a:p>
                </p:txBody>
              </p:sp>
              <p:sp>
                <p:nvSpPr>
                  <p:cNvPr id="40346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3408"/>
                    <a:ext cx="624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defTabSz="7620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defTabSz="7620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i="1"/>
                      <a:t>R</a:t>
                    </a:r>
                  </a:p>
                </p:txBody>
              </p:sp>
            </p:grpSp>
          </p:grpSp>
          <p:sp>
            <p:nvSpPr>
              <p:cNvPr id="403470" name="Text Box 14"/>
              <p:cNvSpPr txBox="1">
                <a:spLocks noChangeArrowheads="1"/>
              </p:cNvSpPr>
              <p:nvPr/>
            </p:nvSpPr>
            <p:spPr bwMode="auto">
              <a:xfrm>
                <a:off x="1248" y="3744"/>
                <a:ext cx="288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99"/>
                    </a:solidFill>
                    <a:ea typeface="楷体_GB2312" pitchFamily="49" charset="-122"/>
                  </a:rPr>
                  <a:t>均匀带电球面电场分布</a:t>
                </a:r>
              </a:p>
            </p:txBody>
          </p:sp>
        </p:grpSp>
        <p:sp>
          <p:nvSpPr>
            <p:cNvPr id="403471" name="Text Box 15"/>
            <p:cNvSpPr txBox="1">
              <a:spLocks noChangeArrowheads="1"/>
            </p:cNvSpPr>
            <p:nvPr/>
          </p:nvSpPr>
          <p:spPr bwMode="auto">
            <a:xfrm>
              <a:off x="1248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</p:grpSp>
      <p:sp>
        <p:nvSpPr>
          <p:cNvPr id="465936" name="Line 16"/>
          <p:cNvSpPr>
            <a:spLocks noChangeShapeType="1"/>
          </p:cNvSpPr>
          <p:nvPr/>
        </p:nvSpPr>
        <p:spPr bwMode="auto">
          <a:xfrm flipV="1">
            <a:off x="4462463" y="3860800"/>
            <a:ext cx="0" cy="1295400"/>
          </a:xfrm>
          <a:prstGeom prst="line">
            <a:avLst/>
          </a:prstGeom>
          <a:noFill/>
          <a:ln w="12700">
            <a:solidFill>
              <a:srgbClr val="000099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7" name="Freeform 17"/>
          <p:cNvSpPr>
            <a:spLocks/>
          </p:cNvSpPr>
          <p:nvPr/>
        </p:nvSpPr>
        <p:spPr bwMode="auto">
          <a:xfrm>
            <a:off x="4471988" y="4000500"/>
            <a:ext cx="1905000" cy="990600"/>
          </a:xfrm>
          <a:custGeom>
            <a:avLst/>
            <a:gdLst>
              <a:gd name="T0" fmla="*/ 0 w 1160"/>
              <a:gd name="T1" fmla="*/ 0 h 760"/>
              <a:gd name="T2" fmla="*/ 56 w 1160"/>
              <a:gd name="T3" fmla="*/ 104 h 760"/>
              <a:gd name="T4" fmla="*/ 160 w 1160"/>
              <a:gd name="T5" fmla="*/ 240 h 760"/>
              <a:gd name="T6" fmla="*/ 232 w 1160"/>
              <a:gd name="T7" fmla="*/ 320 h 760"/>
              <a:gd name="T8" fmla="*/ 320 w 1160"/>
              <a:gd name="T9" fmla="*/ 408 h 760"/>
              <a:gd name="T10" fmla="*/ 456 w 1160"/>
              <a:gd name="T11" fmla="*/ 512 h 760"/>
              <a:gd name="T12" fmla="*/ 944 w 1160"/>
              <a:gd name="T13" fmla="*/ 704 h 760"/>
              <a:gd name="T14" fmla="*/ 1088 w 1160"/>
              <a:gd name="T15" fmla="*/ 744 h 760"/>
              <a:gd name="T16" fmla="*/ 1160 w 1160"/>
              <a:gd name="T17" fmla="*/ 760 h 7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60"/>
              <a:gd name="T28" fmla="*/ 0 h 760"/>
              <a:gd name="T29" fmla="*/ 1160 w 1160"/>
              <a:gd name="T30" fmla="*/ 760 h 7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60" h="760">
                <a:moveTo>
                  <a:pt x="0" y="0"/>
                </a:moveTo>
                <a:cubicBezTo>
                  <a:pt x="10" y="41"/>
                  <a:pt x="33" y="69"/>
                  <a:pt x="56" y="104"/>
                </a:cubicBezTo>
                <a:cubicBezTo>
                  <a:pt x="87" y="151"/>
                  <a:pt x="113" y="209"/>
                  <a:pt x="160" y="240"/>
                </a:cubicBezTo>
                <a:cubicBezTo>
                  <a:pt x="171" y="274"/>
                  <a:pt x="204" y="297"/>
                  <a:pt x="232" y="320"/>
                </a:cubicBezTo>
                <a:cubicBezTo>
                  <a:pt x="265" y="348"/>
                  <a:pt x="283" y="383"/>
                  <a:pt x="320" y="408"/>
                </a:cubicBezTo>
                <a:cubicBezTo>
                  <a:pt x="351" y="454"/>
                  <a:pt x="410" y="481"/>
                  <a:pt x="456" y="512"/>
                </a:cubicBezTo>
                <a:cubicBezTo>
                  <a:pt x="603" y="610"/>
                  <a:pt x="776" y="654"/>
                  <a:pt x="944" y="704"/>
                </a:cubicBezTo>
                <a:cubicBezTo>
                  <a:pt x="994" y="719"/>
                  <a:pt x="1037" y="734"/>
                  <a:pt x="1088" y="744"/>
                </a:cubicBezTo>
                <a:cubicBezTo>
                  <a:pt x="1113" y="749"/>
                  <a:pt x="1135" y="760"/>
                  <a:pt x="1160" y="7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65938" name="Line 18"/>
          <p:cNvSpPr>
            <a:spLocks noChangeShapeType="1"/>
          </p:cNvSpPr>
          <p:nvPr/>
        </p:nvSpPr>
        <p:spPr bwMode="auto">
          <a:xfrm flipH="1">
            <a:off x="3822700" y="4005263"/>
            <a:ext cx="7493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5939" name="Object 19"/>
          <p:cNvGraphicFramePr>
            <a:graphicFrameLocks noChangeAspect="1"/>
          </p:cNvGraphicFramePr>
          <p:nvPr/>
        </p:nvGraphicFramePr>
        <p:xfrm>
          <a:off x="2484438" y="3429000"/>
          <a:ext cx="14049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87" name="Equation" r:id="rId4" imgW="533160" imgH="431640" progId="Equation.3">
                  <p:embed/>
                </p:oleObj>
              </mc:Choice>
              <mc:Fallback>
                <p:oleObj name="Equation" r:id="rId4" imgW="53316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1404937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0" name="Object 20"/>
          <p:cNvGraphicFramePr>
            <a:graphicFrameLocks noChangeAspect="1"/>
          </p:cNvGraphicFramePr>
          <p:nvPr/>
        </p:nvGraphicFramePr>
        <p:xfrm>
          <a:off x="4700588" y="3467100"/>
          <a:ext cx="8651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88" name="Equation" r:id="rId6" imgW="330120" imgH="431640" progId="Equation.3">
                  <p:embed/>
                </p:oleObj>
              </mc:Choice>
              <mc:Fallback>
                <p:oleObj name="Equation" r:id="rId6" imgW="33012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3467100"/>
                        <a:ext cx="86518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116013" y="1052513"/>
            <a:ext cx="2576512" cy="579437"/>
            <a:chOff x="841" y="720"/>
            <a:chExt cx="1623" cy="365"/>
          </a:xfrm>
        </p:grpSpPr>
        <p:graphicFrame>
          <p:nvGraphicFramePr>
            <p:cNvPr id="403478" name="Object 22"/>
            <p:cNvGraphicFramePr>
              <a:graphicFrameLocks noChangeAspect="1"/>
            </p:cNvGraphicFramePr>
            <p:nvPr/>
          </p:nvGraphicFramePr>
          <p:xfrm>
            <a:off x="841" y="720"/>
            <a:ext cx="162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89" name="公式" r:id="rId8" imgW="901440" imgH="203040" progId="Equation.3">
                    <p:embed/>
                  </p:oleObj>
                </mc:Choice>
                <mc:Fallback>
                  <p:oleObj name="公式" r:id="rId8" imgW="90144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720"/>
                          <a:ext cx="162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3479" name="Text Box 23"/>
            <p:cNvSpPr txBox="1">
              <a:spLocks noChangeArrowheads="1"/>
            </p:cNvSpPr>
            <p:nvPr/>
          </p:nvSpPr>
          <p:spPr bwMode="auto">
            <a:xfrm>
              <a:off x="1056" y="72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FF5050"/>
                  </a:solidFill>
                  <a:cs typeface="Times New Roman" pitchFamily="18" charset="0"/>
                </a:rPr>
                <a:t>&lt;</a:t>
              </a:r>
              <a:endParaRPr lang="en-US" altLang="zh-CN" sz="3200">
                <a:solidFill>
                  <a:srgbClr val="FF5050"/>
                </a:solidFill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16013" y="1557338"/>
            <a:ext cx="3290887" cy="1100137"/>
            <a:chOff x="854" y="1200"/>
            <a:chExt cx="2073" cy="693"/>
          </a:xfrm>
        </p:grpSpPr>
        <p:graphicFrame>
          <p:nvGraphicFramePr>
            <p:cNvPr id="403481" name="Object 25"/>
            <p:cNvGraphicFramePr>
              <a:graphicFrameLocks/>
            </p:cNvGraphicFramePr>
            <p:nvPr/>
          </p:nvGraphicFramePr>
          <p:xfrm>
            <a:off x="854" y="1200"/>
            <a:ext cx="2073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90" name="公式" r:id="rId10" imgW="1307880" imgH="431640" progId="Equation.3">
                    <p:embed/>
                  </p:oleObj>
                </mc:Choice>
                <mc:Fallback>
                  <p:oleObj name="公式" r:id="rId10" imgW="1307880" imgH="431640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1200"/>
                          <a:ext cx="2073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3482" name="Text Box 26"/>
            <p:cNvSpPr txBox="1">
              <a:spLocks noChangeArrowheads="1"/>
            </p:cNvSpPr>
            <p:nvPr/>
          </p:nvSpPr>
          <p:spPr bwMode="auto">
            <a:xfrm>
              <a:off x="864" y="1344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FF5050"/>
                  </a:solidFill>
                  <a:cs typeface="Times New Roman" pitchFamily="18" charset="0"/>
                </a:rPr>
                <a:t>&gt;</a:t>
              </a:r>
              <a:endParaRPr lang="en-US" altLang="zh-CN" sz="3200">
                <a:solidFill>
                  <a:srgbClr val="FF5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nimBg="1"/>
      <p:bldP spid="465936" grpId="0" animBg="1"/>
      <p:bldP spid="465937" grpId="0" animBg="1"/>
      <p:bldP spid="465938" grpId="0" animBg="1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BBLES">
  <a:themeElements>
    <a:clrScheme name="BUBBLES 1">
      <a:dk1>
        <a:srgbClr val="000080"/>
      </a:dk1>
      <a:lt1>
        <a:srgbClr val="FFFFFF"/>
      </a:lt1>
      <a:dk2>
        <a:srgbClr val="6699FF"/>
      </a:dk2>
      <a:lt2>
        <a:srgbClr val="00FFCC"/>
      </a:lt2>
      <a:accent1>
        <a:srgbClr val="00CCCC"/>
      </a:accent1>
      <a:accent2>
        <a:srgbClr val="FFFF66"/>
      </a:accent2>
      <a:accent3>
        <a:srgbClr val="B8CAFF"/>
      </a:accent3>
      <a:accent4>
        <a:srgbClr val="DADADA"/>
      </a:accent4>
      <a:accent5>
        <a:srgbClr val="AAE2E2"/>
      </a:accent5>
      <a:accent6>
        <a:srgbClr val="E7E75C"/>
      </a:accent6>
      <a:hlink>
        <a:srgbClr val="FF66CC"/>
      </a:hlink>
      <a:folHlink>
        <a:srgbClr val="99CCFF"/>
      </a:folHlink>
    </a:clrScheme>
    <a:fontScheme name="BUBB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UBBLES 1">
        <a:dk1>
          <a:srgbClr val="000080"/>
        </a:dk1>
        <a:lt1>
          <a:srgbClr val="FFFFFF"/>
        </a:lt1>
        <a:dk2>
          <a:srgbClr val="6699FF"/>
        </a:dk2>
        <a:lt2>
          <a:srgbClr val="00FFCC"/>
        </a:lt2>
        <a:accent1>
          <a:srgbClr val="00CCCC"/>
        </a:accent1>
        <a:accent2>
          <a:srgbClr val="FFFF66"/>
        </a:accent2>
        <a:accent3>
          <a:srgbClr val="B8CAFF"/>
        </a:accent3>
        <a:accent4>
          <a:srgbClr val="DADADA"/>
        </a:accent4>
        <a:accent5>
          <a:srgbClr val="AAE2E2"/>
        </a:accent5>
        <a:accent6>
          <a:srgbClr val="E7E75C"/>
        </a:accent6>
        <a:hlink>
          <a:srgbClr val="FF66CC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BBLES 2">
        <a:dk1>
          <a:srgbClr val="000000"/>
        </a:dk1>
        <a:lt1>
          <a:srgbClr val="FFFFFF"/>
        </a:lt1>
        <a:dk2>
          <a:srgbClr val="0000CC"/>
        </a:dk2>
        <a:lt2>
          <a:srgbClr val="CCCCFF"/>
        </a:lt2>
        <a:accent1>
          <a:srgbClr val="00CCCC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E75C"/>
        </a:accent6>
        <a:hlink>
          <a:srgbClr val="FF33CC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86868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6221</TotalTime>
  <Words>1013</Words>
  <Application>Microsoft Office PowerPoint</Application>
  <PresentationFormat>全屏显示(4:3)</PresentationFormat>
  <Paragraphs>193</Paragraphs>
  <Slides>22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Balloons</vt:lpstr>
      <vt:lpstr>BUBBLES</vt:lpstr>
      <vt:lpstr>Equation</vt:lpstr>
      <vt:lpstr>公式</vt:lpstr>
      <vt:lpstr>公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电场</dc:title>
  <dc:creator>lj</dc:creator>
  <cp:lastModifiedBy>Administrator</cp:lastModifiedBy>
  <cp:revision>280</cp:revision>
  <dcterms:created xsi:type="dcterms:W3CDTF">2001-03-15T01:39:43Z</dcterms:created>
  <dcterms:modified xsi:type="dcterms:W3CDTF">2016-05-20T01:54:50Z</dcterms:modified>
</cp:coreProperties>
</file>