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activeX/activeX2.xml" ContentType="application/vnd.ms-office.activeX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4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5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2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13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14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15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notesSlides/notesSlide16.xml" ContentType="application/vnd.openxmlformats-officedocument.presentationml.notesSlide+xml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notesSlides/notesSlide17.xml" ContentType="application/vnd.openxmlformats-officedocument.presentationml.notesSlide+xml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5" r:id="rId2"/>
  </p:sldMasterIdLst>
  <p:notesMasterIdLst>
    <p:notesMasterId r:id="rId23"/>
  </p:notesMasterIdLst>
  <p:sldIdLst>
    <p:sldId id="538" r:id="rId3"/>
    <p:sldId id="534" r:id="rId4"/>
    <p:sldId id="535" r:id="rId5"/>
    <p:sldId id="536" r:id="rId6"/>
    <p:sldId id="537" r:id="rId7"/>
    <p:sldId id="494" r:id="rId8"/>
    <p:sldId id="495" r:id="rId9"/>
    <p:sldId id="496" r:id="rId10"/>
    <p:sldId id="497" r:id="rId11"/>
    <p:sldId id="498" r:id="rId12"/>
    <p:sldId id="493" r:id="rId13"/>
    <p:sldId id="508" r:id="rId14"/>
    <p:sldId id="509" r:id="rId15"/>
    <p:sldId id="510" r:id="rId16"/>
    <p:sldId id="511" r:id="rId17"/>
    <p:sldId id="539" r:id="rId18"/>
    <p:sldId id="540" r:id="rId19"/>
    <p:sldId id="514" r:id="rId20"/>
    <p:sldId id="516" r:id="rId21"/>
    <p:sldId id="47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33CC"/>
    <a:srgbClr val="CC3300"/>
    <a:srgbClr val="FF0000"/>
    <a:srgbClr val="003399"/>
    <a:srgbClr val="66FF33"/>
    <a:srgbClr val="CC0066"/>
    <a:srgbClr val="99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3" autoAdjust="0"/>
    <p:restoredTop sz="99842" autoAdjust="0"/>
  </p:normalViewPr>
  <p:slideViewPr>
    <p:cSldViewPr>
      <p:cViewPr varScale="1">
        <p:scale>
          <a:sx n="77" d="100"/>
          <a:sy n="77" d="100"/>
        </p:scale>
        <p:origin x="-1152" y="-6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4.wmf"/><Relationship Id="rId18" Type="http://schemas.openxmlformats.org/officeDocument/2006/relationships/image" Target="../media/image99.wmf"/><Relationship Id="rId3" Type="http://schemas.openxmlformats.org/officeDocument/2006/relationships/image" Target="../media/image85.wmf"/><Relationship Id="rId21" Type="http://schemas.openxmlformats.org/officeDocument/2006/relationships/image" Target="../media/image102.wmf"/><Relationship Id="rId7" Type="http://schemas.openxmlformats.org/officeDocument/2006/relationships/image" Target="../media/image89.wmf"/><Relationship Id="rId12" Type="http://schemas.openxmlformats.org/officeDocument/2006/relationships/image" Target="../media/image93.wmf"/><Relationship Id="rId17" Type="http://schemas.openxmlformats.org/officeDocument/2006/relationships/image" Target="../media/image98.wmf"/><Relationship Id="rId2" Type="http://schemas.openxmlformats.org/officeDocument/2006/relationships/image" Target="../media/image84.wmf"/><Relationship Id="rId16" Type="http://schemas.openxmlformats.org/officeDocument/2006/relationships/image" Target="../media/image97.wmf"/><Relationship Id="rId20" Type="http://schemas.openxmlformats.org/officeDocument/2006/relationships/image" Target="../media/image101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2.wmf"/><Relationship Id="rId5" Type="http://schemas.openxmlformats.org/officeDocument/2006/relationships/image" Target="../media/image87.wmf"/><Relationship Id="rId15" Type="http://schemas.openxmlformats.org/officeDocument/2006/relationships/image" Target="../media/image96.wmf"/><Relationship Id="rId10" Type="http://schemas.openxmlformats.org/officeDocument/2006/relationships/image" Target="../media/image10.wmf"/><Relationship Id="rId19" Type="http://schemas.openxmlformats.org/officeDocument/2006/relationships/image" Target="../media/image100.png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95.wmf"/><Relationship Id="rId18" Type="http://schemas.openxmlformats.org/officeDocument/2006/relationships/image" Target="../media/image111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" Type="http://schemas.openxmlformats.org/officeDocument/2006/relationships/image" Target="../media/image104.wmf"/><Relationship Id="rId16" Type="http://schemas.openxmlformats.org/officeDocument/2006/relationships/image" Target="../media/image98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93.wmf"/><Relationship Id="rId5" Type="http://schemas.openxmlformats.org/officeDocument/2006/relationships/image" Target="../media/image107.wmf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19" Type="http://schemas.openxmlformats.org/officeDocument/2006/relationships/image" Target="../media/image102.wmf"/><Relationship Id="rId4" Type="http://schemas.openxmlformats.org/officeDocument/2006/relationships/image" Target="../media/image106.wmf"/><Relationship Id="rId9" Type="http://schemas.openxmlformats.org/officeDocument/2006/relationships/image" Target="../media/image10.wmf"/><Relationship Id="rId1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7" Type="http://schemas.openxmlformats.org/officeDocument/2006/relationships/image" Target="../media/image118.w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wmf"/><Relationship Id="rId4" Type="http://schemas.openxmlformats.org/officeDocument/2006/relationships/image" Target="../media/image11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28.wmf"/><Relationship Id="rId7" Type="http://schemas.openxmlformats.org/officeDocument/2006/relationships/image" Target="../media/image124.e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wmf"/><Relationship Id="rId7" Type="http://schemas.openxmlformats.org/officeDocument/2006/relationships/image" Target="../media/image33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55E20F-4482-49E0-A771-5B3038BDA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60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932C5-D6C1-481D-877C-07E4370D2B2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B1C15-3FB8-45C7-9525-2126C4C8674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8FDAA-4D6B-4C46-90D7-8599E2290CA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953B8-AC6C-4428-9E4E-5EB2C8599D7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C3C71-4D00-40CD-8794-38E90A9DD95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CCE9E-D703-43B1-A16A-F08F6909E7C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0EC8B-77E8-4AD7-AC6F-6C618EE0DCE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22EE2-DDC9-47A8-B1FF-7B0898E53A9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B593A-7867-4906-8AAD-39703CCD395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14AF2-9384-45B4-A94C-EBBE3FD54BB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7857F-F89D-4E47-9132-AC1CEB0DF67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B71B8-B4BC-4886-ADCA-35D410D1CD4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463AD-4C40-4FB7-A963-E2289FF8855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88B3C-56A4-4012-A815-D01C66F3BF4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C9B6F-7C30-4C3C-9743-738DA332582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8C4E8-7DAA-43EE-B5C4-92F607B6879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7D826-90E8-4DFD-80A0-7A38CD30958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DFAB2-39F1-4B13-BD4E-8C2427CC088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ADE85008-C414-4DC2-A121-E507C31225D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9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0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6350" y="615950"/>
            <a:ext cx="9118600" cy="6223000"/>
            <a:chOff x="4" y="388"/>
            <a:chExt cx="5744" cy="3920"/>
          </a:xfrm>
        </p:grpSpPr>
        <p:grpSp>
          <p:nvGrpSpPr>
            <p:cNvPr id="194563" name="Group 3"/>
            <p:cNvGrpSpPr>
              <a:grpSpLocks/>
            </p:cNvGrpSpPr>
            <p:nvPr/>
          </p:nvGrpSpPr>
          <p:grpSpPr bwMode="auto">
            <a:xfrm>
              <a:off x="4" y="3364"/>
              <a:ext cx="424" cy="424"/>
              <a:chOff x="4" y="3364"/>
              <a:chExt cx="424" cy="424"/>
            </a:xfrm>
          </p:grpSpPr>
          <p:sp>
            <p:nvSpPr>
              <p:cNvPr id="194564" name="Oval 4"/>
              <p:cNvSpPr>
                <a:spLocks noChangeArrowheads="1"/>
              </p:cNvSpPr>
              <p:nvPr/>
            </p:nvSpPr>
            <p:spPr bwMode="grayWhite">
              <a:xfrm>
                <a:off x="4" y="336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65" name="Oval 5"/>
              <p:cNvSpPr>
                <a:spLocks noChangeArrowheads="1"/>
              </p:cNvSpPr>
              <p:nvPr/>
            </p:nvSpPr>
            <p:spPr bwMode="grayWhite">
              <a:xfrm>
                <a:off x="100" y="346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66" name="Group 6"/>
            <p:cNvGrpSpPr>
              <a:grpSpLocks/>
            </p:cNvGrpSpPr>
            <p:nvPr/>
          </p:nvGrpSpPr>
          <p:grpSpPr bwMode="auto">
            <a:xfrm>
              <a:off x="340" y="3700"/>
              <a:ext cx="184" cy="184"/>
              <a:chOff x="340" y="3700"/>
              <a:chExt cx="184" cy="184"/>
            </a:xfrm>
          </p:grpSpPr>
          <p:sp>
            <p:nvSpPr>
              <p:cNvPr id="194567" name="Oval 7"/>
              <p:cNvSpPr>
                <a:spLocks noChangeArrowheads="1"/>
              </p:cNvSpPr>
              <p:nvPr/>
            </p:nvSpPr>
            <p:spPr bwMode="grayWhite">
              <a:xfrm>
                <a:off x="340" y="3700"/>
                <a:ext cx="184" cy="1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68" name="Oval 8"/>
              <p:cNvSpPr>
                <a:spLocks noChangeArrowheads="1"/>
              </p:cNvSpPr>
              <p:nvPr/>
            </p:nvSpPr>
            <p:spPr bwMode="grayWhite">
              <a:xfrm>
                <a:off x="382" y="3742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69" name="Group 9"/>
            <p:cNvGrpSpPr>
              <a:grpSpLocks/>
            </p:cNvGrpSpPr>
            <p:nvPr/>
          </p:nvGrpSpPr>
          <p:grpSpPr bwMode="auto">
            <a:xfrm>
              <a:off x="3875" y="3612"/>
              <a:ext cx="280" cy="280"/>
              <a:chOff x="3875" y="3612"/>
              <a:chExt cx="280" cy="280"/>
            </a:xfrm>
          </p:grpSpPr>
          <p:sp>
            <p:nvSpPr>
              <p:cNvPr id="194570" name="Oval 10"/>
              <p:cNvSpPr>
                <a:spLocks noChangeArrowheads="1"/>
              </p:cNvSpPr>
              <p:nvPr/>
            </p:nvSpPr>
            <p:spPr bwMode="grayWhite">
              <a:xfrm>
                <a:off x="3875" y="3612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1" name="Oval 11"/>
              <p:cNvSpPr>
                <a:spLocks noChangeArrowheads="1"/>
              </p:cNvSpPr>
              <p:nvPr/>
            </p:nvSpPr>
            <p:spPr bwMode="grayWhite">
              <a:xfrm>
                <a:off x="3939" y="3676"/>
                <a:ext cx="39" cy="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2" name="Group 12"/>
            <p:cNvGrpSpPr>
              <a:grpSpLocks/>
            </p:cNvGrpSpPr>
            <p:nvPr/>
          </p:nvGrpSpPr>
          <p:grpSpPr bwMode="auto">
            <a:xfrm>
              <a:off x="1560" y="4076"/>
              <a:ext cx="232" cy="232"/>
              <a:chOff x="1560" y="4076"/>
              <a:chExt cx="232" cy="232"/>
            </a:xfrm>
          </p:grpSpPr>
          <p:sp>
            <p:nvSpPr>
              <p:cNvPr id="194573" name="Oval 13"/>
              <p:cNvSpPr>
                <a:spLocks noChangeArrowheads="1"/>
              </p:cNvSpPr>
              <p:nvPr/>
            </p:nvSpPr>
            <p:spPr bwMode="grayWhite">
              <a:xfrm>
                <a:off x="1560" y="407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4" name="Oval 14"/>
              <p:cNvSpPr>
                <a:spLocks noChangeArrowheads="1"/>
              </p:cNvSpPr>
              <p:nvPr/>
            </p:nvSpPr>
            <p:spPr bwMode="grayWhite">
              <a:xfrm>
                <a:off x="1613" y="412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5" name="Group 15"/>
            <p:cNvGrpSpPr>
              <a:grpSpLocks/>
            </p:cNvGrpSpPr>
            <p:nvPr/>
          </p:nvGrpSpPr>
          <p:grpSpPr bwMode="auto">
            <a:xfrm>
              <a:off x="4" y="2788"/>
              <a:ext cx="232" cy="232"/>
              <a:chOff x="4" y="2788"/>
              <a:chExt cx="232" cy="232"/>
            </a:xfrm>
          </p:grpSpPr>
          <p:sp>
            <p:nvSpPr>
              <p:cNvPr id="194576" name="Oval 16"/>
              <p:cNvSpPr>
                <a:spLocks noChangeArrowheads="1"/>
              </p:cNvSpPr>
              <p:nvPr/>
            </p:nvSpPr>
            <p:spPr bwMode="grayWhite">
              <a:xfrm>
                <a:off x="4" y="27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7" name="Oval 17"/>
              <p:cNvSpPr>
                <a:spLocks noChangeArrowheads="1"/>
              </p:cNvSpPr>
              <p:nvPr/>
            </p:nvSpPr>
            <p:spPr bwMode="grayWhite">
              <a:xfrm>
                <a:off x="57" y="28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8" name="Group 18"/>
            <p:cNvGrpSpPr>
              <a:grpSpLocks/>
            </p:cNvGrpSpPr>
            <p:nvPr/>
          </p:nvGrpSpPr>
          <p:grpSpPr bwMode="auto">
            <a:xfrm>
              <a:off x="3460" y="388"/>
              <a:ext cx="424" cy="424"/>
              <a:chOff x="3460" y="388"/>
              <a:chExt cx="424" cy="424"/>
            </a:xfrm>
          </p:grpSpPr>
          <p:sp>
            <p:nvSpPr>
              <p:cNvPr id="194579" name="Oval 19"/>
              <p:cNvSpPr>
                <a:spLocks noChangeArrowheads="1"/>
              </p:cNvSpPr>
              <p:nvPr/>
            </p:nvSpPr>
            <p:spPr bwMode="grayWhite">
              <a:xfrm>
                <a:off x="3460" y="388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0" name="Oval 20"/>
              <p:cNvSpPr>
                <a:spLocks noChangeArrowheads="1"/>
              </p:cNvSpPr>
              <p:nvPr/>
            </p:nvSpPr>
            <p:spPr bwMode="grayWhite">
              <a:xfrm>
                <a:off x="3556" y="484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1" name="Group 21"/>
            <p:cNvGrpSpPr>
              <a:grpSpLocks/>
            </p:cNvGrpSpPr>
            <p:nvPr/>
          </p:nvGrpSpPr>
          <p:grpSpPr bwMode="auto">
            <a:xfrm>
              <a:off x="3220" y="580"/>
              <a:ext cx="232" cy="232"/>
              <a:chOff x="3220" y="580"/>
              <a:chExt cx="232" cy="232"/>
            </a:xfrm>
          </p:grpSpPr>
          <p:sp>
            <p:nvSpPr>
              <p:cNvPr id="194582" name="Oval 22"/>
              <p:cNvSpPr>
                <a:spLocks noChangeArrowheads="1"/>
              </p:cNvSpPr>
              <p:nvPr/>
            </p:nvSpPr>
            <p:spPr bwMode="grayWhite">
              <a:xfrm>
                <a:off x="3220" y="580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3" name="Oval 23"/>
              <p:cNvSpPr>
                <a:spLocks noChangeArrowheads="1"/>
              </p:cNvSpPr>
              <p:nvPr/>
            </p:nvSpPr>
            <p:spPr bwMode="grayWhite">
              <a:xfrm>
                <a:off x="3273" y="633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4" name="Group 24"/>
            <p:cNvGrpSpPr>
              <a:grpSpLocks/>
            </p:cNvGrpSpPr>
            <p:nvPr/>
          </p:nvGrpSpPr>
          <p:grpSpPr bwMode="auto">
            <a:xfrm>
              <a:off x="3892" y="388"/>
              <a:ext cx="232" cy="232"/>
              <a:chOff x="3892" y="388"/>
              <a:chExt cx="232" cy="232"/>
            </a:xfrm>
          </p:grpSpPr>
          <p:sp>
            <p:nvSpPr>
              <p:cNvPr id="194585" name="Oval 25"/>
              <p:cNvSpPr>
                <a:spLocks noChangeArrowheads="1"/>
              </p:cNvSpPr>
              <p:nvPr/>
            </p:nvSpPr>
            <p:spPr bwMode="grayWhite">
              <a:xfrm>
                <a:off x="3892" y="3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6" name="Oval 26"/>
              <p:cNvSpPr>
                <a:spLocks noChangeArrowheads="1"/>
              </p:cNvSpPr>
              <p:nvPr/>
            </p:nvSpPr>
            <p:spPr bwMode="grayWhite">
              <a:xfrm>
                <a:off x="3945" y="4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7" name="Group 27"/>
            <p:cNvGrpSpPr>
              <a:grpSpLocks/>
            </p:cNvGrpSpPr>
            <p:nvPr/>
          </p:nvGrpSpPr>
          <p:grpSpPr bwMode="auto">
            <a:xfrm>
              <a:off x="5420" y="1139"/>
              <a:ext cx="328" cy="328"/>
              <a:chOff x="5420" y="1139"/>
              <a:chExt cx="328" cy="328"/>
            </a:xfrm>
          </p:grpSpPr>
          <p:sp>
            <p:nvSpPr>
              <p:cNvPr id="194588" name="Oval 28"/>
              <p:cNvSpPr>
                <a:spLocks noChangeArrowheads="1"/>
              </p:cNvSpPr>
              <p:nvPr/>
            </p:nvSpPr>
            <p:spPr bwMode="grayWhite">
              <a:xfrm>
                <a:off x="5420" y="1139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9" name="Oval 29"/>
              <p:cNvSpPr>
                <a:spLocks noChangeArrowheads="1"/>
              </p:cNvSpPr>
              <p:nvPr/>
            </p:nvSpPr>
            <p:spPr bwMode="grayWhite">
              <a:xfrm>
                <a:off x="5495" y="121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0" name="Group 30"/>
            <p:cNvGrpSpPr>
              <a:grpSpLocks/>
            </p:cNvGrpSpPr>
            <p:nvPr/>
          </p:nvGrpSpPr>
          <p:grpSpPr bwMode="auto">
            <a:xfrm>
              <a:off x="5476" y="1588"/>
              <a:ext cx="136" cy="136"/>
              <a:chOff x="5476" y="1588"/>
              <a:chExt cx="136" cy="136"/>
            </a:xfrm>
          </p:grpSpPr>
          <p:sp>
            <p:nvSpPr>
              <p:cNvPr id="194591" name="Oval 31"/>
              <p:cNvSpPr>
                <a:spLocks noChangeArrowheads="1"/>
              </p:cNvSpPr>
              <p:nvPr/>
            </p:nvSpPr>
            <p:spPr bwMode="grayWhite">
              <a:xfrm>
                <a:off x="5476" y="1588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2" name="Oval 32"/>
              <p:cNvSpPr>
                <a:spLocks noChangeArrowheads="1"/>
              </p:cNvSpPr>
              <p:nvPr/>
            </p:nvSpPr>
            <p:spPr bwMode="grayWhite">
              <a:xfrm>
                <a:off x="5508" y="1620"/>
                <a:ext cx="16" cy="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3" name="Group 33"/>
            <p:cNvGrpSpPr>
              <a:grpSpLocks/>
            </p:cNvGrpSpPr>
            <p:nvPr/>
          </p:nvGrpSpPr>
          <p:grpSpPr bwMode="auto">
            <a:xfrm>
              <a:off x="772" y="772"/>
              <a:ext cx="328" cy="328"/>
              <a:chOff x="772" y="772"/>
              <a:chExt cx="328" cy="328"/>
            </a:xfrm>
          </p:grpSpPr>
          <p:sp>
            <p:nvSpPr>
              <p:cNvPr id="194594" name="Oval 34"/>
              <p:cNvSpPr>
                <a:spLocks noChangeArrowheads="1"/>
              </p:cNvSpPr>
              <p:nvPr/>
            </p:nvSpPr>
            <p:spPr bwMode="grayWhite">
              <a:xfrm>
                <a:off x="772" y="772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5" name="Oval 35"/>
              <p:cNvSpPr>
                <a:spLocks noChangeArrowheads="1"/>
              </p:cNvSpPr>
              <p:nvPr/>
            </p:nvSpPr>
            <p:spPr bwMode="grayWhite">
              <a:xfrm>
                <a:off x="846" y="84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6" name="Group 36"/>
            <p:cNvGrpSpPr>
              <a:grpSpLocks/>
            </p:cNvGrpSpPr>
            <p:nvPr/>
          </p:nvGrpSpPr>
          <p:grpSpPr bwMode="auto">
            <a:xfrm>
              <a:off x="1108" y="868"/>
              <a:ext cx="232" cy="232"/>
              <a:chOff x="1108" y="868"/>
              <a:chExt cx="232" cy="232"/>
            </a:xfrm>
          </p:grpSpPr>
          <p:sp>
            <p:nvSpPr>
              <p:cNvPr id="194597" name="Oval 37"/>
              <p:cNvSpPr>
                <a:spLocks noChangeArrowheads="1"/>
              </p:cNvSpPr>
              <p:nvPr/>
            </p:nvSpPr>
            <p:spPr bwMode="grayWhite">
              <a:xfrm>
                <a:off x="1108" y="86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8" name="Oval 38"/>
              <p:cNvSpPr>
                <a:spLocks noChangeArrowheads="1"/>
              </p:cNvSpPr>
              <p:nvPr/>
            </p:nvSpPr>
            <p:spPr bwMode="grayWhite">
              <a:xfrm>
                <a:off x="1161" y="92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459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460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94601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02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03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FE253C-2014-48CC-B374-5750F79A05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52BC1-665E-4CF4-9CEB-ED97EE156D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9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EB005-60E7-4B5E-9466-15E1C2D234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896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71E7E-A360-4FAC-9594-6599648C6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79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69711-E673-4AAA-9061-C0BBF7209F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43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F6EF6-06D7-49C9-B160-AA6C161643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86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DC9D5-9E21-456E-9B12-4E87BD81DE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08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69ACB-45C9-40F7-AB5E-5CC2889880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9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53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5AA1C-F109-477B-A16F-A67662031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E6743-799F-4CB7-B5F9-384E7A91D1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074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4256F-AC55-4646-AC78-24148B9DD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1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75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96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791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036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control" Target="../activeX/activeX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2284" r:id="rId14" imgW="1142857" imgH="380852"/>
        </mc:Choice>
        <mc:Fallback>
          <p:control r:id="rId14" imgW="1142857" imgH="38085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1000" y="6477000"/>
                  <a:ext cx="11430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fld id="{023E351A-51CE-4633-B67A-7955C49D707B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93543" name="Group 7"/>
          <p:cNvGrpSpPr>
            <a:grpSpLocks/>
          </p:cNvGrpSpPr>
          <p:nvPr/>
        </p:nvGrpSpPr>
        <p:grpSpPr bwMode="auto">
          <a:xfrm>
            <a:off x="6350" y="6350"/>
            <a:ext cx="9118600" cy="6832600"/>
            <a:chOff x="4" y="4"/>
            <a:chExt cx="5744" cy="4304"/>
          </a:xfrm>
        </p:grpSpPr>
        <p:grpSp>
          <p:nvGrpSpPr>
            <p:cNvPr id="193544" name="Group 8"/>
            <p:cNvGrpSpPr>
              <a:grpSpLocks/>
            </p:cNvGrpSpPr>
            <p:nvPr/>
          </p:nvGrpSpPr>
          <p:grpSpPr bwMode="auto">
            <a:xfrm>
              <a:off x="4" y="3364"/>
              <a:ext cx="424" cy="424"/>
              <a:chOff x="4" y="3364"/>
              <a:chExt cx="424" cy="424"/>
            </a:xfrm>
          </p:grpSpPr>
          <p:sp>
            <p:nvSpPr>
              <p:cNvPr id="193545" name="Oval 9"/>
              <p:cNvSpPr>
                <a:spLocks noChangeArrowheads="1"/>
              </p:cNvSpPr>
              <p:nvPr/>
            </p:nvSpPr>
            <p:spPr bwMode="grayWhite">
              <a:xfrm>
                <a:off x="4" y="336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6" name="Oval 10"/>
              <p:cNvSpPr>
                <a:spLocks noChangeArrowheads="1"/>
              </p:cNvSpPr>
              <p:nvPr/>
            </p:nvSpPr>
            <p:spPr bwMode="grayWhite">
              <a:xfrm>
                <a:off x="100" y="346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47" name="Group 11"/>
            <p:cNvGrpSpPr>
              <a:grpSpLocks/>
            </p:cNvGrpSpPr>
            <p:nvPr/>
          </p:nvGrpSpPr>
          <p:grpSpPr bwMode="auto">
            <a:xfrm>
              <a:off x="340" y="3700"/>
              <a:ext cx="184" cy="184"/>
              <a:chOff x="340" y="3700"/>
              <a:chExt cx="184" cy="184"/>
            </a:xfrm>
          </p:grpSpPr>
          <p:sp>
            <p:nvSpPr>
              <p:cNvPr id="193548" name="Oval 12"/>
              <p:cNvSpPr>
                <a:spLocks noChangeArrowheads="1"/>
              </p:cNvSpPr>
              <p:nvPr/>
            </p:nvSpPr>
            <p:spPr bwMode="grayWhite">
              <a:xfrm>
                <a:off x="340" y="3700"/>
                <a:ext cx="184" cy="1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9" name="Oval 13"/>
              <p:cNvSpPr>
                <a:spLocks noChangeArrowheads="1"/>
              </p:cNvSpPr>
              <p:nvPr/>
            </p:nvSpPr>
            <p:spPr bwMode="grayWhite">
              <a:xfrm>
                <a:off x="382" y="3742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0" name="Group 14"/>
            <p:cNvGrpSpPr>
              <a:grpSpLocks/>
            </p:cNvGrpSpPr>
            <p:nvPr/>
          </p:nvGrpSpPr>
          <p:grpSpPr bwMode="auto">
            <a:xfrm>
              <a:off x="83" y="3804"/>
              <a:ext cx="280" cy="280"/>
              <a:chOff x="83" y="3804"/>
              <a:chExt cx="280" cy="280"/>
            </a:xfrm>
          </p:grpSpPr>
          <p:sp>
            <p:nvSpPr>
              <p:cNvPr id="193551" name="Oval 15"/>
              <p:cNvSpPr>
                <a:spLocks noChangeArrowheads="1"/>
              </p:cNvSpPr>
              <p:nvPr/>
            </p:nvSpPr>
            <p:spPr bwMode="grayWhite">
              <a:xfrm>
                <a:off x="83" y="3804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2" name="Oval 16"/>
              <p:cNvSpPr>
                <a:spLocks noChangeArrowheads="1"/>
              </p:cNvSpPr>
              <p:nvPr/>
            </p:nvSpPr>
            <p:spPr bwMode="grayWhite">
              <a:xfrm>
                <a:off x="147" y="3868"/>
                <a:ext cx="39" cy="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3" name="Group 17"/>
            <p:cNvGrpSpPr>
              <a:grpSpLocks/>
            </p:cNvGrpSpPr>
            <p:nvPr/>
          </p:nvGrpSpPr>
          <p:grpSpPr bwMode="auto">
            <a:xfrm>
              <a:off x="1560" y="4076"/>
              <a:ext cx="232" cy="232"/>
              <a:chOff x="1560" y="4076"/>
              <a:chExt cx="232" cy="232"/>
            </a:xfrm>
          </p:grpSpPr>
          <p:sp>
            <p:nvSpPr>
              <p:cNvPr id="193554" name="Oval 18"/>
              <p:cNvSpPr>
                <a:spLocks noChangeArrowheads="1"/>
              </p:cNvSpPr>
              <p:nvPr/>
            </p:nvSpPr>
            <p:spPr bwMode="grayWhite">
              <a:xfrm>
                <a:off x="1560" y="407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5" name="Oval 19"/>
              <p:cNvSpPr>
                <a:spLocks noChangeArrowheads="1"/>
              </p:cNvSpPr>
              <p:nvPr/>
            </p:nvSpPr>
            <p:spPr bwMode="grayWhite">
              <a:xfrm>
                <a:off x="1613" y="412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6" name="Group 20"/>
            <p:cNvGrpSpPr>
              <a:grpSpLocks/>
            </p:cNvGrpSpPr>
            <p:nvPr/>
          </p:nvGrpSpPr>
          <p:grpSpPr bwMode="auto">
            <a:xfrm>
              <a:off x="4" y="2788"/>
              <a:ext cx="232" cy="232"/>
              <a:chOff x="4" y="2788"/>
              <a:chExt cx="232" cy="232"/>
            </a:xfrm>
          </p:grpSpPr>
          <p:sp>
            <p:nvSpPr>
              <p:cNvPr id="193557" name="Oval 21"/>
              <p:cNvSpPr>
                <a:spLocks noChangeArrowheads="1"/>
              </p:cNvSpPr>
              <p:nvPr/>
            </p:nvSpPr>
            <p:spPr bwMode="grayWhite">
              <a:xfrm>
                <a:off x="4" y="27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8" name="Oval 22"/>
              <p:cNvSpPr>
                <a:spLocks noChangeArrowheads="1"/>
              </p:cNvSpPr>
              <p:nvPr/>
            </p:nvSpPr>
            <p:spPr bwMode="grayWhite">
              <a:xfrm>
                <a:off x="57" y="28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9" name="Group 23"/>
            <p:cNvGrpSpPr>
              <a:grpSpLocks/>
            </p:cNvGrpSpPr>
            <p:nvPr/>
          </p:nvGrpSpPr>
          <p:grpSpPr bwMode="auto">
            <a:xfrm>
              <a:off x="4132" y="3844"/>
              <a:ext cx="424" cy="424"/>
              <a:chOff x="4132" y="3844"/>
              <a:chExt cx="424" cy="424"/>
            </a:xfrm>
          </p:grpSpPr>
          <p:sp>
            <p:nvSpPr>
              <p:cNvPr id="193560" name="Oval 24"/>
              <p:cNvSpPr>
                <a:spLocks noChangeArrowheads="1"/>
              </p:cNvSpPr>
              <p:nvPr/>
            </p:nvSpPr>
            <p:spPr bwMode="grayWhite">
              <a:xfrm>
                <a:off x="4132" y="384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1" name="Oval 25"/>
              <p:cNvSpPr>
                <a:spLocks noChangeArrowheads="1"/>
              </p:cNvSpPr>
              <p:nvPr/>
            </p:nvSpPr>
            <p:spPr bwMode="grayWhite">
              <a:xfrm>
                <a:off x="4228" y="394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2" name="Group 26"/>
            <p:cNvGrpSpPr>
              <a:grpSpLocks/>
            </p:cNvGrpSpPr>
            <p:nvPr/>
          </p:nvGrpSpPr>
          <p:grpSpPr bwMode="auto">
            <a:xfrm>
              <a:off x="3892" y="4036"/>
              <a:ext cx="232" cy="232"/>
              <a:chOff x="3892" y="4036"/>
              <a:chExt cx="232" cy="232"/>
            </a:xfrm>
          </p:grpSpPr>
          <p:sp>
            <p:nvSpPr>
              <p:cNvPr id="193563" name="Oval 27"/>
              <p:cNvSpPr>
                <a:spLocks noChangeArrowheads="1"/>
              </p:cNvSpPr>
              <p:nvPr/>
            </p:nvSpPr>
            <p:spPr bwMode="grayWhite">
              <a:xfrm>
                <a:off x="3892" y="403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4" name="Oval 28"/>
              <p:cNvSpPr>
                <a:spLocks noChangeArrowheads="1"/>
              </p:cNvSpPr>
              <p:nvPr/>
            </p:nvSpPr>
            <p:spPr bwMode="grayWhite">
              <a:xfrm>
                <a:off x="3945" y="408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5" name="Group 29"/>
            <p:cNvGrpSpPr>
              <a:grpSpLocks/>
            </p:cNvGrpSpPr>
            <p:nvPr/>
          </p:nvGrpSpPr>
          <p:grpSpPr bwMode="auto">
            <a:xfrm>
              <a:off x="4564" y="3844"/>
              <a:ext cx="232" cy="232"/>
              <a:chOff x="4564" y="3844"/>
              <a:chExt cx="232" cy="232"/>
            </a:xfrm>
          </p:grpSpPr>
          <p:sp>
            <p:nvSpPr>
              <p:cNvPr id="193566" name="Oval 30"/>
              <p:cNvSpPr>
                <a:spLocks noChangeArrowheads="1"/>
              </p:cNvSpPr>
              <p:nvPr/>
            </p:nvSpPr>
            <p:spPr bwMode="grayWhite">
              <a:xfrm>
                <a:off x="4564" y="3844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7" name="Oval 31"/>
              <p:cNvSpPr>
                <a:spLocks noChangeArrowheads="1"/>
              </p:cNvSpPr>
              <p:nvPr/>
            </p:nvSpPr>
            <p:spPr bwMode="grayWhite">
              <a:xfrm>
                <a:off x="4617" y="389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8" name="Group 32"/>
            <p:cNvGrpSpPr>
              <a:grpSpLocks/>
            </p:cNvGrpSpPr>
            <p:nvPr/>
          </p:nvGrpSpPr>
          <p:grpSpPr bwMode="auto">
            <a:xfrm>
              <a:off x="5420" y="1139"/>
              <a:ext cx="328" cy="328"/>
              <a:chOff x="5420" y="1139"/>
              <a:chExt cx="328" cy="328"/>
            </a:xfrm>
          </p:grpSpPr>
          <p:sp>
            <p:nvSpPr>
              <p:cNvPr id="193569" name="Oval 33"/>
              <p:cNvSpPr>
                <a:spLocks noChangeArrowheads="1"/>
              </p:cNvSpPr>
              <p:nvPr/>
            </p:nvSpPr>
            <p:spPr bwMode="grayWhite">
              <a:xfrm>
                <a:off x="5420" y="1139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0" name="Oval 34"/>
              <p:cNvSpPr>
                <a:spLocks noChangeArrowheads="1"/>
              </p:cNvSpPr>
              <p:nvPr/>
            </p:nvSpPr>
            <p:spPr bwMode="grayWhite">
              <a:xfrm>
                <a:off x="5495" y="121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1" name="Group 35"/>
            <p:cNvGrpSpPr>
              <a:grpSpLocks/>
            </p:cNvGrpSpPr>
            <p:nvPr/>
          </p:nvGrpSpPr>
          <p:grpSpPr bwMode="auto">
            <a:xfrm>
              <a:off x="5476" y="1588"/>
              <a:ext cx="136" cy="136"/>
              <a:chOff x="5476" y="1588"/>
              <a:chExt cx="136" cy="136"/>
            </a:xfrm>
          </p:grpSpPr>
          <p:sp>
            <p:nvSpPr>
              <p:cNvPr id="193572" name="Oval 36"/>
              <p:cNvSpPr>
                <a:spLocks noChangeArrowheads="1"/>
              </p:cNvSpPr>
              <p:nvPr/>
            </p:nvSpPr>
            <p:spPr bwMode="grayWhite">
              <a:xfrm>
                <a:off x="5476" y="1588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3" name="Oval 37"/>
              <p:cNvSpPr>
                <a:spLocks noChangeArrowheads="1"/>
              </p:cNvSpPr>
              <p:nvPr/>
            </p:nvSpPr>
            <p:spPr bwMode="grayWhite">
              <a:xfrm>
                <a:off x="5508" y="1620"/>
                <a:ext cx="16" cy="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4" name="Group 38"/>
            <p:cNvGrpSpPr>
              <a:grpSpLocks/>
            </p:cNvGrpSpPr>
            <p:nvPr/>
          </p:nvGrpSpPr>
          <p:grpSpPr bwMode="auto">
            <a:xfrm>
              <a:off x="868" y="4"/>
              <a:ext cx="328" cy="328"/>
              <a:chOff x="868" y="4"/>
              <a:chExt cx="328" cy="328"/>
            </a:xfrm>
          </p:grpSpPr>
          <p:sp>
            <p:nvSpPr>
              <p:cNvPr id="193575" name="Oval 39"/>
              <p:cNvSpPr>
                <a:spLocks noChangeArrowheads="1"/>
              </p:cNvSpPr>
              <p:nvPr/>
            </p:nvSpPr>
            <p:spPr bwMode="grayWhite">
              <a:xfrm>
                <a:off x="868" y="4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6" name="Oval 40"/>
              <p:cNvSpPr>
                <a:spLocks noChangeArrowheads="1"/>
              </p:cNvSpPr>
              <p:nvPr/>
            </p:nvSpPr>
            <p:spPr bwMode="grayWhite">
              <a:xfrm>
                <a:off x="942" y="7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7" name="Group 41"/>
            <p:cNvGrpSpPr>
              <a:grpSpLocks/>
            </p:cNvGrpSpPr>
            <p:nvPr/>
          </p:nvGrpSpPr>
          <p:grpSpPr bwMode="auto">
            <a:xfrm>
              <a:off x="1204" y="100"/>
              <a:ext cx="232" cy="232"/>
              <a:chOff x="1204" y="100"/>
              <a:chExt cx="232" cy="232"/>
            </a:xfrm>
          </p:grpSpPr>
          <p:sp>
            <p:nvSpPr>
              <p:cNvPr id="193578" name="Oval 42"/>
              <p:cNvSpPr>
                <a:spLocks noChangeArrowheads="1"/>
              </p:cNvSpPr>
              <p:nvPr/>
            </p:nvSpPr>
            <p:spPr bwMode="grayWhite">
              <a:xfrm>
                <a:off x="1204" y="100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9" name="Oval 43"/>
              <p:cNvSpPr>
                <a:spLocks noChangeArrowheads="1"/>
              </p:cNvSpPr>
              <p:nvPr/>
            </p:nvSpPr>
            <p:spPr bwMode="grayWhite">
              <a:xfrm>
                <a:off x="1257" y="153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controls>
      <mc:AlternateContent xmlns:mc="http://schemas.openxmlformats.org/markup-compatibility/2006">
        <mc:Choice xmlns:v="urn:schemas-microsoft-com:vml" Requires="v">
          <p:control spid="193582" r:id="rId14" imgW="1142857" imgH="380852"/>
        </mc:Choice>
        <mc:Fallback>
          <p:control r:id="rId14" imgW="1142857" imgH="38085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1000" y="6477000"/>
                  <a:ext cx="11430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66.jpeg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9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0.wmf"/><Relationship Id="rId26" Type="http://schemas.openxmlformats.org/officeDocument/2006/relationships/image" Target="../media/image93.wmf"/><Relationship Id="rId39" Type="http://schemas.openxmlformats.org/officeDocument/2006/relationships/oleObject" Target="../embeddings/oleObject94.bin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97.wmf"/><Relationship Id="rId42" Type="http://schemas.openxmlformats.org/officeDocument/2006/relationships/image" Target="../media/image102.w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38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89.bin"/><Relationship Id="rId41" Type="http://schemas.openxmlformats.org/officeDocument/2006/relationships/oleObject" Target="../embeddings/oleObject9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93.bin"/><Relationship Id="rId40" Type="http://schemas.openxmlformats.org/officeDocument/2006/relationships/image" Target="../media/image101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8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0.wmf"/><Relationship Id="rId26" Type="http://schemas.openxmlformats.org/officeDocument/2006/relationships/oleObject" Target="../embeddings/oleObject108.bin"/><Relationship Id="rId39" Type="http://schemas.openxmlformats.org/officeDocument/2006/relationships/image" Target="../media/image111.wmf"/><Relationship Id="rId3" Type="http://schemas.openxmlformats.org/officeDocument/2006/relationships/oleObject" Target="../embeddings/oleObject96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12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3.bin"/><Relationship Id="rId25" Type="http://schemas.openxmlformats.org/officeDocument/2006/relationships/image" Target="../media/image93.wmf"/><Relationship Id="rId33" Type="http://schemas.openxmlformats.org/officeDocument/2006/relationships/image" Target="../media/image97.wmf"/><Relationship Id="rId38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95.wmf"/><Relationship Id="rId41" Type="http://schemas.openxmlformats.org/officeDocument/2006/relationships/image" Target="../media/image10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0.bin"/><Relationship Id="rId24" Type="http://schemas.openxmlformats.org/officeDocument/2006/relationships/oleObject" Target="../embeddings/oleObject107.bin"/><Relationship Id="rId32" Type="http://schemas.openxmlformats.org/officeDocument/2006/relationships/oleObject" Target="../embeddings/oleObject111.bin"/><Relationship Id="rId37" Type="http://schemas.openxmlformats.org/officeDocument/2006/relationships/image" Target="../media/image99.wmf"/><Relationship Id="rId40" Type="http://schemas.openxmlformats.org/officeDocument/2006/relationships/oleObject" Target="../embeddings/oleObject115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image" Target="../media/image92.wmf"/><Relationship Id="rId28" Type="http://schemas.openxmlformats.org/officeDocument/2006/relationships/oleObject" Target="../embeddings/oleObject109.bin"/><Relationship Id="rId36" Type="http://schemas.openxmlformats.org/officeDocument/2006/relationships/oleObject" Target="../embeddings/oleObject113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04.bin"/><Relationship Id="rId31" Type="http://schemas.openxmlformats.org/officeDocument/2006/relationships/image" Target="../media/image9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8.wmf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94.wmf"/><Relationship Id="rId30" Type="http://schemas.openxmlformats.org/officeDocument/2006/relationships/oleObject" Target="../embeddings/oleObject110.bin"/><Relationship Id="rId35" Type="http://schemas.openxmlformats.org/officeDocument/2006/relationships/image" Target="../media/image9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6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5.emf"/><Relationship Id="rId5" Type="http://schemas.openxmlformats.org/officeDocument/2006/relationships/image" Target="../media/image112.emf"/><Relationship Id="rId15" Type="http://schemas.openxmlformats.org/officeDocument/2006/relationships/image" Target="../media/image117.e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4.emf"/><Relationship Id="rId14" Type="http://schemas.openxmlformats.org/officeDocument/2006/relationships/oleObject" Target="../embeddings/oleObject1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28.bin"/><Relationship Id="rId18" Type="http://schemas.openxmlformats.org/officeDocument/2006/relationships/oleObject" Target="../embeddings/oleObject131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25.e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1.wmf"/><Relationship Id="rId5" Type="http://schemas.openxmlformats.org/officeDocument/2006/relationships/image" Target="../media/image119.wmf"/><Relationship Id="rId15" Type="http://schemas.openxmlformats.org/officeDocument/2006/relationships/image" Target="../media/image122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24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2.w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5.e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4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4" Type="http://schemas.openxmlformats.org/officeDocument/2006/relationships/image" Target="../media/image43.jpe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1682" name="Object 2"/>
          <p:cNvGraphicFramePr>
            <a:graphicFrameLocks noChangeAspect="1"/>
          </p:cNvGraphicFramePr>
          <p:nvPr/>
        </p:nvGraphicFramePr>
        <p:xfrm>
          <a:off x="4716463" y="1196975"/>
          <a:ext cx="3311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07" name="公式" r:id="rId4" imgW="1269720" imgH="203040" progId="Equation.3">
                  <p:embed/>
                </p:oleObj>
              </mc:Choice>
              <mc:Fallback>
                <p:oleObj name="公式" r:id="rId4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196975"/>
                        <a:ext cx="3311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3" name="Object 3"/>
          <p:cNvGraphicFramePr>
            <a:graphicFrameLocks noChangeAspect="1"/>
          </p:cNvGraphicFramePr>
          <p:nvPr/>
        </p:nvGraphicFramePr>
        <p:xfrm>
          <a:off x="1524000" y="1630363"/>
          <a:ext cx="3048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08" name="公式" r:id="rId6" imgW="1269720" imgH="457200" progId="Equation.3">
                  <p:embed/>
                </p:oleObj>
              </mc:Choice>
              <mc:Fallback>
                <p:oleObj name="公式" r:id="rId6" imgW="1269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30363"/>
                        <a:ext cx="3048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4" name="Object 4"/>
          <p:cNvGraphicFramePr>
            <a:graphicFrameLocks noChangeAspect="1"/>
          </p:cNvGraphicFramePr>
          <p:nvPr/>
        </p:nvGraphicFramePr>
        <p:xfrm>
          <a:off x="1524000" y="2743200"/>
          <a:ext cx="29352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09" name="公式" r:id="rId8" imgW="1193760" imgH="419040" progId="Equation.3">
                  <p:embed/>
                </p:oleObj>
              </mc:Choice>
              <mc:Fallback>
                <p:oleObj name="公式" r:id="rId8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29352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5" name="Object 5"/>
          <p:cNvGraphicFramePr>
            <a:graphicFrameLocks noChangeAspect="1"/>
          </p:cNvGraphicFramePr>
          <p:nvPr/>
        </p:nvGraphicFramePr>
        <p:xfrm>
          <a:off x="2411413" y="4797425"/>
          <a:ext cx="2159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10" name="公式" r:id="rId10" imgW="749160" imgH="304560" progId="Equation.3">
                  <p:embed/>
                </p:oleObj>
              </mc:Choice>
              <mc:Fallback>
                <p:oleObj name="公式" r:id="rId10" imgW="749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97425"/>
                        <a:ext cx="2159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6" name="Object 6"/>
          <p:cNvGraphicFramePr>
            <a:graphicFrameLocks noChangeAspect="1"/>
          </p:cNvGraphicFramePr>
          <p:nvPr/>
        </p:nvGraphicFramePr>
        <p:xfrm>
          <a:off x="1652588" y="3716338"/>
          <a:ext cx="32385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11" name="公式" r:id="rId12" imgW="1346040" imgH="431640" progId="Equation.3">
                  <p:embed/>
                </p:oleObj>
              </mc:Choice>
              <mc:Fallback>
                <p:oleObj name="公式" r:id="rId12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716338"/>
                        <a:ext cx="32385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7" name="Object 7"/>
          <p:cNvGraphicFramePr>
            <a:graphicFrameLocks noChangeAspect="1"/>
          </p:cNvGraphicFramePr>
          <p:nvPr/>
        </p:nvGraphicFramePr>
        <p:xfrm>
          <a:off x="2843213" y="5661025"/>
          <a:ext cx="30241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12" name="公式" r:id="rId14" imgW="1193760" imgH="406080" progId="Equation.3">
                  <p:embed/>
                </p:oleObj>
              </mc:Choice>
              <mc:Fallback>
                <p:oleObj name="公式" r:id="rId14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661025"/>
                        <a:ext cx="30241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88" name="Text Box 8"/>
          <p:cNvSpPr txBox="1">
            <a:spLocks noChangeArrowheads="1"/>
          </p:cNvSpPr>
          <p:nvPr/>
        </p:nvSpPr>
        <p:spPr bwMode="auto">
          <a:xfrm>
            <a:off x="304800" y="1524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zh-CN" altLang="en-US" sz="2800" dirty="0">
                <a:solidFill>
                  <a:schemeClr val="tx1"/>
                </a:solidFill>
              </a:rPr>
              <a:t>例</a:t>
            </a:r>
            <a:r>
              <a:rPr kumimoji="1" lang="en-US" altLang="zh-CN" sz="2800" dirty="0">
                <a:solidFill>
                  <a:schemeClr val="tx1"/>
                </a:solidFill>
              </a:rPr>
              <a:t>3   </a:t>
            </a:r>
            <a:r>
              <a:rPr kumimoji="1" lang="zh-CN" altLang="en-US" sz="2800" dirty="0">
                <a:solidFill>
                  <a:schemeClr val="tx1"/>
                </a:solidFill>
              </a:rPr>
              <a:t>一个半径为</a:t>
            </a:r>
            <a:r>
              <a:rPr kumimoji="1" lang="en-US" altLang="zh-CN" sz="2800" i="1" dirty="0">
                <a:solidFill>
                  <a:schemeClr val="tx1"/>
                </a:solidFill>
              </a:rPr>
              <a:t>R</a:t>
            </a:r>
            <a:r>
              <a:rPr kumimoji="1" lang="zh-CN" altLang="en-US" sz="2800" dirty="0">
                <a:solidFill>
                  <a:schemeClr val="tx1"/>
                </a:solidFill>
              </a:rPr>
              <a:t>均匀带电薄圆盘，其电荷面密度为</a:t>
            </a:r>
            <a:r>
              <a:rPr kumimoji="1" lang="zh-CN" altLang="en-US" sz="2800" i="1" dirty="0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kumimoji="1" lang="zh-CN" altLang="en-US" sz="2800" dirty="0">
                <a:solidFill>
                  <a:schemeClr val="tx1"/>
                </a:solidFill>
              </a:rPr>
              <a:t> ，求圆盘轴线上电势的分布。</a:t>
            </a:r>
          </a:p>
        </p:txBody>
      </p:sp>
      <p:grpSp>
        <p:nvGrpSpPr>
          <p:cNvPr id="711689" name="Group 9"/>
          <p:cNvGrpSpPr>
            <a:grpSpLocks/>
          </p:cNvGrpSpPr>
          <p:nvPr/>
        </p:nvGrpSpPr>
        <p:grpSpPr bwMode="auto">
          <a:xfrm>
            <a:off x="5580063" y="1939925"/>
            <a:ext cx="2927350" cy="2209800"/>
            <a:chOff x="3696" y="1056"/>
            <a:chExt cx="1844" cy="1392"/>
          </a:xfrm>
        </p:grpSpPr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>
              <a:off x="3696" y="1056"/>
              <a:ext cx="624" cy="1392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91" name="Oval 11"/>
            <p:cNvSpPr>
              <a:spLocks noChangeArrowheads="1"/>
            </p:cNvSpPr>
            <p:nvPr/>
          </p:nvSpPr>
          <p:spPr bwMode="auto">
            <a:xfrm>
              <a:off x="3894" y="1358"/>
              <a:ext cx="240" cy="768"/>
            </a:xfrm>
            <a:prstGeom prst="ellipse">
              <a:avLst/>
            </a:prstGeom>
            <a:noFill/>
            <a:ln w="57150" cmpd="thickThin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92" name="Line 12"/>
            <p:cNvSpPr>
              <a:spLocks noChangeShapeType="1"/>
            </p:cNvSpPr>
            <p:nvPr/>
          </p:nvSpPr>
          <p:spPr bwMode="auto">
            <a:xfrm>
              <a:off x="4004" y="1742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1693" name="Object 13"/>
            <p:cNvGraphicFramePr>
              <a:graphicFrameLocks noChangeAspect="1"/>
            </p:cNvGraphicFramePr>
            <p:nvPr/>
          </p:nvGraphicFramePr>
          <p:xfrm>
            <a:off x="3985" y="1502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13" name="公式" r:id="rId16" imgW="114120" imgH="126720" progId="Equation.3">
                    <p:embed/>
                  </p:oleObj>
                </mc:Choice>
                <mc:Fallback>
                  <p:oleObj name="公式" r:id="rId16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1502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1694" name="Object 14"/>
            <p:cNvGraphicFramePr>
              <a:graphicFrameLocks noChangeAspect="1"/>
            </p:cNvGraphicFramePr>
            <p:nvPr/>
          </p:nvGraphicFramePr>
          <p:xfrm>
            <a:off x="5325" y="1838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14"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1838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1695" name="Line 15"/>
            <p:cNvSpPr>
              <a:spLocks noChangeShapeType="1"/>
            </p:cNvSpPr>
            <p:nvPr/>
          </p:nvSpPr>
          <p:spPr bwMode="auto">
            <a:xfrm>
              <a:off x="4916" y="1717"/>
              <a:ext cx="0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1696" name="Object 16"/>
            <p:cNvGraphicFramePr>
              <a:graphicFrameLocks noChangeAspect="1"/>
            </p:cNvGraphicFramePr>
            <p:nvPr/>
          </p:nvGraphicFramePr>
          <p:xfrm>
            <a:off x="4820" y="1790"/>
            <a:ext cx="18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15" name="公式" r:id="rId20" imgW="139680" imgH="152280" progId="Equation.3">
                    <p:embed/>
                  </p:oleObj>
                </mc:Choice>
                <mc:Fallback>
                  <p:oleObj name="公式" r:id="rId20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" y="1790"/>
                          <a:ext cx="186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1697" name="Object 17"/>
            <p:cNvGraphicFramePr>
              <a:graphicFrameLocks noChangeAspect="1"/>
            </p:cNvGraphicFramePr>
            <p:nvPr/>
          </p:nvGraphicFramePr>
          <p:xfrm>
            <a:off x="4484" y="179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16" name="公式" r:id="rId22" imgW="126720" imgH="126720" progId="Equation.3">
                    <p:embed/>
                  </p:oleObj>
                </mc:Choice>
                <mc:Fallback>
                  <p:oleObj name="公式" r:id="rId22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79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1698" name="Line 18"/>
            <p:cNvSpPr>
              <a:spLocks noChangeShapeType="1"/>
            </p:cNvSpPr>
            <p:nvPr/>
          </p:nvSpPr>
          <p:spPr bwMode="auto">
            <a:xfrm>
              <a:off x="4028" y="1363"/>
              <a:ext cx="888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99" name="Line 19"/>
            <p:cNvSpPr>
              <a:spLocks noChangeShapeType="1"/>
            </p:cNvSpPr>
            <p:nvPr/>
          </p:nvSpPr>
          <p:spPr bwMode="auto">
            <a:xfrm flipV="1">
              <a:off x="4004" y="1358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1700" name="Object 20"/>
          <p:cNvGraphicFramePr>
            <a:graphicFrameLocks noChangeAspect="1"/>
          </p:cNvGraphicFramePr>
          <p:nvPr/>
        </p:nvGraphicFramePr>
        <p:xfrm>
          <a:off x="4500563" y="4724400"/>
          <a:ext cx="38877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17" name="公式" r:id="rId24" imgW="1447560" imgH="406080" progId="Equation.3">
                  <p:embed/>
                </p:oleObj>
              </mc:Choice>
              <mc:Fallback>
                <p:oleObj name="公式" r:id="rId24" imgW="1447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24400"/>
                        <a:ext cx="3887787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701" name="Text Box 21"/>
          <p:cNvSpPr txBox="1">
            <a:spLocks noChangeArrowheads="1"/>
          </p:cNvSpPr>
          <p:nvPr/>
        </p:nvSpPr>
        <p:spPr bwMode="auto">
          <a:xfrm>
            <a:off x="762000" y="1135063"/>
            <a:ext cx="1217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</a:rPr>
              <a:t>解：</a:t>
            </a:r>
          </a:p>
        </p:txBody>
      </p:sp>
      <p:sp>
        <p:nvSpPr>
          <p:cNvPr id="711702" name="Line 22"/>
          <p:cNvSpPr>
            <a:spLocks noChangeShapeType="1"/>
          </p:cNvSpPr>
          <p:nvPr/>
        </p:nvSpPr>
        <p:spPr bwMode="auto">
          <a:xfrm>
            <a:off x="684213" y="4797425"/>
            <a:ext cx="80645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1703" name="Rectangle 23"/>
          <p:cNvSpPr>
            <a:spLocks noChangeArrowheads="1"/>
          </p:cNvSpPr>
          <p:nvPr/>
        </p:nvSpPr>
        <p:spPr bwMode="auto">
          <a:xfrm>
            <a:off x="6084888" y="549275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电势叠加法</a:t>
            </a:r>
          </a:p>
        </p:txBody>
      </p:sp>
      <p:sp>
        <p:nvSpPr>
          <p:cNvPr id="711704" name="Text Box 24"/>
          <p:cNvSpPr txBox="1">
            <a:spLocks noChangeArrowheads="1"/>
          </p:cNvSpPr>
          <p:nvPr/>
        </p:nvSpPr>
        <p:spPr bwMode="auto">
          <a:xfrm>
            <a:off x="1568450" y="1112838"/>
            <a:ext cx="3579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</a:rPr>
              <a:t>取细圆环电荷元</a:t>
            </a:r>
          </a:p>
        </p:txBody>
      </p:sp>
      <p:sp>
        <p:nvSpPr>
          <p:cNvPr id="711705" name="Rectangle 25"/>
          <p:cNvSpPr>
            <a:spLocks noChangeArrowheads="1"/>
          </p:cNvSpPr>
          <p:nvPr/>
        </p:nvSpPr>
        <p:spPr bwMode="auto">
          <a:xfrm>
            <a:off x="250825" y="486886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场强积分法</a:t>
            </a:r>
          </a:p>
        </p:txBody>
      </p:sp>
      <p:sp>
        <p:nvSpPr>
          <p:cNvPr id="711706" name="Rectangle 26"/>
          <p:cNvSpPr>
            <a:spLocks noChangeArrowheads="1"/>
          </p:cNvSpPr>
          <p:nvPr/>
        </p:nvSpPr>
        <p:spPr bwMode="auto">
          <a:xfrm>
            <a:off x="5194300" y="4868863"/>
            <a:ext cx="2736850" cy="8651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656323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7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7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71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702" grpId="0" animBg="1"/>
      <p:bldP spid="711703" grpId="0"/>
      <p:bldP spid="711704" grpId="0"/>
      <p:bldP spid="711705" grpId="0"/>
      <p:bldP spid="71170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538" name="Group 2"/>
          <p:cNvGrpSpPr>
            <a:grpSpLocks/>
          </p:cNvGrpSpPr>
          <p:nvPr/>
        </p:nvGrpSpPr>
        <p:grpSpPr bwMode="auto">
          <a:xfrm>
            <a:off x="0" y="0"/>
            <a:ext cx="8940800" cy="6858000"/>
            <a:chOff x="0" y="0"/>
            <a:chExt cx="5632" cy="4320"/>
          </a:xfrm>
        </p:grpSpPr>
        <p:pic>
          <p:nvPicPr>
            <p:cNvPr id="705539" name="Picture 3" descr="心脏等电位线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23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5540" name="Text Box 4"/>
            <p:cNvSpPr txBox="1">
              <a:spLocks noChangeArrowheads="1"/>
            </p:cNvSpPr>
            <p:nvPr/>
          </p:nvSpPr>
          <p:spPr bwMode="auto">
            <a:xfrm>
              <a:off x="3688" y="1693"/>
              <a:ext cx="194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>
                  <a:solidFill>
                    <a:srgbClr val="0033CC"/>
                  </a:solidFill>
                  <a:ea typeface="黑体" pitchFamily="49" charset="-122"/>
                </a:rPr>
                <a:t>人心脏的等电势线，类似于电偶极子。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457200" y="304800"/>
            <a:ext cx="78486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2.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电力线与等势面的关系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电力线处处垂直等势面。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证明：在</a:t>
            </a:r>
            <a:r>
              <a:rPr kumimoji="1" lang="zh-CN" altLang="en-US">
                <a:solidFill>
                  <a:srgbClr val="FF33CC"/>
                </a:solidFill>
                <a:ea typeface="楷体_GB2312" pitchFamily="49" charset="-122"/>
              </a:rPr>
              <a:t>等势面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上任取两点 </a:t>
            </a:r>
            <a:r>
              <a:rPr kumimoji="1" lang="en-US" altLang="zh-CN" i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，则</a:t>
            </a:r>
            <a:endParaRPr kumimoji="1" lang="zh-CN" altLang="en-US">
              <a:solidFill>
                <a:srgbClr val="000099"/>
              </a:solidFill>
              <a:ea typeface="楷体_GB2312" pitchFamily="49" charset="-122"/>
            </a:endParaRPr>
          </a:p>
        </p:txBody>
      </p:sp>
      <p:graphicFrame>
        <p:nvGraphicFramePr>
          <p:cNvPr id="695299" name="Object 3"/>
          <p:cNvGraphicFramePr>
            <a:graphicFrameLocks/>
          </p:cNvGraphicFramePr>
          <p:nvPr/>
        </p:nvGraphicFramePr>
        <p:xfrm>
          <a:off x="849313" y="2349500"/>
          <a:ext cx="27797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22" name="公式" r:id="rId4" imgW="1117440" imgH="469800" progId="Equation.3">
                  <p:embed/>
                </p:oleObj>
              </mc:Choice>
              <mc:Fallback>
                <p:oleObj name="公式" r:id="rId4" imgW="1117440" imgH="4698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349500"/>
                        <a:ext cx="2779712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0" name="Object 4"/>
          <p:cNvGraphicFramePr>
            <a:graphicFrameLocks/>
          </p:cNvGraphicFramePr>
          <p:nvPr/>
        </p:nvGraphicFramePr>
        <p:xfrm>
          <a:off x="2700338" y="4365625"/>
          <a:ext cx="1511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23" name="Equation" r:id="rId6" imgW="469800" imgH="215640" progId="Equation.3">
                  <p:embed/>
                </p:oleObj>
              </mc:Choice>
              <mc:Fallback>
                <p:oleObj name="Equation" r:id="rId6" imgW="469800" imgH="215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65625"/>
                        <a:ext cx="1511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8313" y="5229225"/>
            <a:ext cx="64801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en-US" altLang="zh-CN" dirty="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kumimoji="1" lang="en-US" altLang="zh-CN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电力线指向电势</a:t>
            </a:r>
            <a:r>
              <a:rPr kumimoji="1"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降低的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方向。</a:t>
            </a:r>
          </a:p>
        </p:txBody>
      </p:sp>
      <p:grpSp>
        <p:nvGrpSpPr>
          <p:cNvPr id="695302" name="Group 6"/>
          <p:cNvGrpSpPr>
            <a:grpSpLocks/>
          </p:cNvGrpSpPr>
          <p:nvPr/>
        </p:nvGrpSpPr>
        <p:grpSpPr bwMode="auto">
          <a:xfrm>
            <a:off x="3768725" y="2582863"/>
            <a:ext cx="1447800" cy="609600"/>
            <a:chOff x="2640" y="1680"/>
            <a:chExt cx="912" cy="384"/>
          </a:xfrm>
        </p:grpSpPr>
        <p:sp>
          <p:nvSpPr>
            <p:cNvPr id="695303" name="AutoShape 7"/>
            <p:cNvSpPr>
              <a:spLocks noChangeArrowheads="1"/>
            </p:cNvSpPr>
            <p:nvPr/>
          </p:nvSpPr>
          <p:spPr bwMode="auto">
            <a:xfrm>
              <a:off x="2640" y="1968"/>
              <a:ext cx="912" cy="96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CC00CC"/>
            </a:solidFill>
            <a:ln w="12700">
              <a:solidFill>
                <a:srgbClr val="CC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4" name="Text Box 8"/>
            <p:cNvSpPr txBox="1">
              <a:spLocks noChangeArrowheads="1"/>
            </p:cNvSpPr>
            <p:nvPr/>
          </p:nvSpPr>
          <p:spPr bwMode="auto">
            <a:xfrm>
              <a:off x="2736" y="168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  <a:ea typeface="楷体_GB2312" pitchFamily="49" charset="-122"/>
                </a:rPr>
                <a:t>等势</a:t>
              </a:r>
            </a:p>
          </p:txBody>
        </p:sp>
      </p:grpSp>
      <p:sp>
        <p:nvSpPr>
          <p:cNvPr id="695305" name="Text Box 9"/>
          <p:cNvSpPr txBox="1">
            <a:spLocks noChangeArrowheads="1"/>
          </p:cNvSpPr>
          <p:nvPr/>
        </p:nvSpPr>
        <p:spPr bwMode="auto">
          <a:xfrm>
            <a:off x="5445125" y="27352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ea typeface="楷体_GB2312" pitchFamily="49" charset="-122"/>
              </a:rPr>
              <a:t>= 0</a:t>
            </a:r>
          </a:p>
        </p:txBody>
      </p:sp>
      <p:sp>
        <p:nvSpPr>
          <p:cNvPr id="695306" name="Text Box 10"/>
          <p:cNvSpPr txBox="1">
            <a:spLocks noChangeArrowheads="1"/>
          </p:cNvSpPr>
          <p:nvPr/>
        </p:nvSpPr>
        <p:spPr bwMode="auto">
          <a:xfrm>
            <a:off x="838200" y="3733800"/>
            <a:ext cx="3124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ea typeface="楷体_GB2312" pitchFamily="49" charset="-122"/>
                <a:sym typeface="MT Extra" pitchFamily="18" charset="2"/>
              </a:rPr>
              <a:t></a:t>
            </a:r>
            <a:r>
              <a:rPr lang="en-US" altLang="zh-CN" sz="3200" i="1">
                <a:ea typeface="楷体_GB2312" pitchFamily="49" charset="-122"/>
                <a:sym typeface="MT Extra" pitchFamily="18" charset="2"/>
              </a:rPr>
              <a:t>a</a:t>
            </a:r>
            <a:r>
              <a:rPr lang="zh-CN" altLang="en-US" sz="3200">
                <a:ea typeface="楷体_GB2312" pitchFamily="49" charset="-122"/>
                <a:sym typeface="MT Extra" pitchFamily="18" charset="2"/>
              </a:rPr>
              <a:t>、</a:t>
            </a:r>
            <a:r>
              <a:rPr lang="en-US" altLang="zh-CN" sz="3200">
                <a:ea typeface="楷体_GB2312" pitchFamily="49" charset="-122"/>
                <a:sym typeface="MT Extra" pitchFamily="18" charset="2"/>
              </a:rPr>
              <a:t>b </a:t>
            </a:r>
            <a:r>
              <a:rPr lang="zh-CN" altLang="en-US" sz="3200">
                <a:ea typeface="楷体_GB2312" pitchFamily="49" charset="-122"/>
                <a:sym typeface="MT Extra" pitchFamily="18" charset="2"/>
              </a:rPr>
              <a:t>是</a:t>
            </a:r>
            <a:r>
              <a:rPr lang="zh-CN" altLang="en-US" sz="3200">
                <a:ea typeface="楷体_GB2312" pitchFamily="49" charset="-122"/>
              </a:rPr>
              <a:t>任取的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  <a:sym typeface="Symbol" pitchFamily="18" charset="2"/>
              </a:rPr>
              <a:t> 处处有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695307" name="Text Box 11"/>
          <p:cNvSpPr txBox="1">
            <a:spLocks noChangeArrowheads="1"/>
          </p:cNvSpPr>
          <p:nvPr/>
        </p:nvSpPr>
        <p:spPr bwMode="auto">
          <a:xfrm>
            <a:off x="6732588" y="2565400"/>
            <a:ext cx="1727200" cy="18097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即沿等势面移动电荷，电场力不作功。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75"/>
                                        <p:tgtEl>
                                          <p:spTgt spid="6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9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69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8" grpId="0" build="p" autoUpdateAnimBg="0"/>
      <p:bldP spid="695301" grpId="0" build="p" autoUpdateAnimBg="0"/>
      <p:bldP spid="695305" grpId="0" autoUpdateAnimBg="0"/>
      <p:bldP spid="695306" grpId="0" build="p" autoUpdateAnimBg="0"/>
      <p:bldP spid="69530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42" name="Group 2"/>
          <p:cNvGrpSpPr>
            <a:grpSpLocks/>
          </p:cNvGrpSpPr>
          <p:nvPr/>
        </p:nvGrpSpPr>
        <p:grpSpPr bwMode="auto">
          <a:xfrm>
            <a:off x="5364163" y="1628775"/>
            <a:ext cx="3575050" cy="3316288"/>
            <a:chOff x="3348" y="936"/>
            <a:chExt cx="2252" cy="2089"/>
          </a:xfrm>
        </p:grpSpPr>
        <p:pic>
          <p:nvPicPr>
            <p:cNvPr id="727043" name="Picture 3" descr="图形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" y="936"/>
              <a:ext cx="2252" cy="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7044" name="Text Box 4"/>
            <p:cNvSpPr txBox="1">
              <a:spLocks noChangeArrowheads="1"/>
            </p:cNvSpPr>
            <p:nvPr/>
          </p:nvSpPr>
          <p:spPr bwMode="auto">
            <a:xfrm>
              <a:off x="3861" y="180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i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727045" name="Text Box 5"/>
            <p:cNvSpPr txBox="1">
              <a:spLocks noChangeArrowheads="1"/>
            </p:cNvSpPr>
            <p:nvPr/>
          </p:nvSpPr>
          <p:spPr bwMode="auto">
            <a:xfrm>
              <a:off x="4332" y="1020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i="1">
                  <a:solidFill>
                    <a:schemeClr val="bg1"/>
                  </a:solidFill>
                </a:rPr>
                <a:t>u</a:t>
              </a:r>
              <a:r>
                <a:rPr kumimoji="1" lang="en-US" altLang="zh-CN" sz="2400">
                  <a:solidFill>
                    <a:schemeClr val="bg1"/>
                  </a:solidFill>
                </a:rPr>
                <a:t>+d</a:t>
              </a:r>
              <a:r>
                <a:rPr kumimoji="1" lang="en-US" altLang="zh-CN" sz="2400" i="1">
                  <a:solidFill>
                    <a:schemeClr val="bg1"/>
                  </a:solidFill>
                </a:rPr>
                <a:t>u</a:t>
              </a:r>
            </a:p>
          </p:txBody>
        </p:sp>
      </p:grpSp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344488" y="679450"/>
            <a:ext cx="7180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  <a:latin typeface="宋体" pitchFamily="2" charset="-122"/>
              </a:rPr>
              <a:t>取两个相邻且</a:t>
            </a:r>
            <a:r>
              <a:rPr kumimoji="1" lang="zh-CN" altLang="en-US" sz="2800" dirty="0">
                <a:solidFill>
                  <a:srgbClr val="FF33CC"/>
                </a:solidFill>
                <a:latin typeface="宋体" pitchFamily="2" charset="-122"/>
              </a:rPr>
              <a:t>距离很近</a:t>
            </a:r>
            <a:r>
              <a:rPr kumimoji="1" lang="zh-CN" altLang="en-US" sz="2800" dirty="0">
                <a:solidFill>
                  <a:schemeClr val="tx1"/>
                </a:solidFill>
                <a:latin typeface="宋体" pitchFamily="2" charset="-122"/>
              </a:rPr>
              <a:t>的等势面，</a:t>
            </a:r>
          </a:p>
        </p:txBody>
      </p:sp>
      <p:graphicFrame>
        <p:nvGraphicFramePr>
          <p:cNvPr id="727047" name="Object 7"/>
          <p:cNvGraphicFramePr>
            <a:graphicFrameLocks/>
          </p:cNvGraphicFramePr>
          <p:nvPr/>
        </p:nvGraphicFramePr>
        <p:xfrm>
          <a:off x="2771775" y="2420938"/>
          <a:ext cx="1065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1" name="Equation" r:id="rId5" imgW="1066680" imgH="393480" progId="Equation.3">
                  <p:embed/>
                </p:oleObj>
              </mc:Choice>
              <mc:Fallback>
                <p:oleObj name="Equation" r:id="rId5" imgW="1066680" imgH="39348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20938"/>
                        <a:ext cx="1065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8" name="Object 8"/>
          <p:cNvGraphicFramePr>
            <a:graphicFrameLocks/>
          </p:cNvGraphicFramePr>
          <p:nvPr/>
        </p:nvGraphicFramePr>
        <p:xfrm>
          <a:off x="965200" y="1843088"/>
          <a:ext cx="35829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2" name="Equation" r:id="rId7" imgW="3479760" imgH="444240" progId="Equation.3">
                  <p:embed/>
                </p:oleObj>
              </mc:Choice>
              <mc:Fallback>
                <p:oleObj name="Equation" r:id="rId7" imgW="3479760" imgH="4442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843088"/>
                        <a:ext cx="35829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/>
          <p:cNvGraphicFramePr>
            <a:graphicFrameLocks/>
          </p:cNvGraphicFramePr>
          <p:nvPr/>
        </p:nvGraphicFramePr>
        <p:xfrm>
          <a:off x="958850" y="2924175"/>
          <a:ext cx="3887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3" name="Equation" r:id="rId9" imgW="3898800" imgH="393480" progId="Equation.3">
                  <p:embed/>
                </p:oleObj>
              </mc:Choice>
              <mc:Fallback>
                <p:oleObj name="Equation" r:id="rId9" imgW="3898800" imgH="3934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924175"/>
                        <a:ext cx="3887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1" name="Object 11"/>
          <p:cNvGraphicFramePr>
            <a:graphicFrameLocks/>
          </p:cNvGraphicFramePr>
          <p:nvPr/>
        </p:nvGraphicFramePr>
        <p:xfrm>
          <a:off x="1692275" y="4076700"/>
          <a:ext cx="16557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4" name="Equation" r:id="rId11" imgW="1269720" imgH="825480" progId="Equation.3">
                  <p:embed/>
                </p:oleObj>
              </mc:Choice>
              <mc:Fallback>
                <p:oleObj name="Equation" r:id="rId11" imgW="1269720" imgH="82548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1655763" cy="1008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2" name="Object 12"/>
          <p:cNvGraphicFramePr>
            <a:graphicFrameLocks/>
          </p:cNvGraphicFramePr>
          <p:nvPr/>
        </p:nvGraphicFramePr>
        <p:xfrm>
          <a:off x="1619250" y="3500438"/>
          <a:ext cx="172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5" name="公式" r:id="rId13" imgW="698400" imgH="177480" progId="Equation.3">
                  <p:embed/>
                </p:oleObj>
              </mc:Choice>
              <mc:Fallback>
                <p:oleObj name="公式" r:id="rId13" imgW="698400" imgH="17748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0438"/>
                        <a:ext cx="1727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53" name="Line 13"/>
          <p:cNvSpPr>
            <a:spLocks noChangeShapeType="1"/>
          </p:cNvSpPr>
          <p:nvPr/>
        </p:nvSpPr>
        <p:spPr bwMode="auto">
          <a:xfrm flipH="1">
            <a:off x="6859588" y="1628775"/>
            <a:ext cx="1600200" cy="2057400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054" name="Object 14"/>
          <p:cNvGraphicFramePr>
            <a:graphicFrameLocks noChangeAspect="1"/>
          </p:cNvGraphicFramePr>
          <p:nvPr/>
        </p:nvGraphicFramePr>
        <p:xfrm>
          <a:off x="8316913" y="1700213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6" name="Equation" r:id="rId15" imgW="152280" imgH="190440" progId="Equation.3">
                  <p:embed/>
                </p:oleObj>
              </mc:Choice>
              <mc:Fallback>
                <p:oleObj name="Equation" r:id="rId15" imgW="152280" imgH="190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700213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55" name="Freeform 15"/>
          <p:cNvSpPr>
            <a:spLocks/>
          </p:cNvSpPr>
          <p:nvPr/>
        </p:nvSpPr>
        <p:spPr bwMode="auto">
          <a:xfrm>
            <a:off x="7131050" y="3371850"/>
            <a:ext cx="120650" cy="142875"/>
          </a:xfrm>
          <a:custGeom>
            <a:avLst/>
            <a:gdLst>
              <a:gd name="T0" fmla="*/ 0 w 46"/>
              <a:gd name="T1" fmla="*/ 0 h 68"/>
              <a:gd name="T2" fmla="*/ 45 w 46"/>
              <a:gd name="T3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" h="68">
                <a:moveTo>
                  <a:pt x="0" y="0"/>
                </a:moveTo>
                <a:cubicBezTo>
                  <a:pt x="46" y="15"/>
                  <a:pt x="45" y="20"/>
                  <a:pt x="45" y="68"/>
                </a:cubicBezTo>
              </a:path>
            </a:pathLst>
          </a:custGeom>
          <a:noFill/>
          <a:ln w="28575" cmpd="sng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056" name="Object 16"/>
          <p:cNvGraphicFramePr>
            <a:graphicFrameLocks noChangeAspect="1"/>
          </p:cNvGraphicFramePr>
          <p:nvPr/>
        </p:nvGraphicFramePr>
        <p:xfrm>
          <a:off x="7308850" y="3141663"/>
          <a:ext cx="2159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7" name="公式" r:id="rId17" imgW="228600" imgH="317160" progId="Equation.3">
                  <p:embed/>
                </p:oleObj>
              </mc:Choice>
              <mc:Fallback>
                <p:oleObj name="公式" r:id="rId17" imgW="22860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141663"/>
                        <a:ext cx="2159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57" name="Line 17"/>
          <p:cNvSpPr>
            <a:spLocks noChangeShapeType="1"/>
          </p:cNvSpPr>
          <p:nvPr/>
        </p:nvSpPr>
        <p:spPr bwMode="auto">
          <a:xfrm flipV="1">
            <a:off x="6859587" y="2899460"/>
            <a:ext cx="592137" cy="798513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058" name="Object 18"/>
          <p:cNvGraphicFramePr>
            <a:graphicFrameLocks noChangeAspect="1"/>
          </p:cNvGraphicFramePr>
          <p:nvPr/>
        </p:nvGraphicFramePr>
        <p:xfrm>
          <a:off x="7019925" y="2565400"/>
          <a:ext cx="4524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8" name="Equation" r:id="rId19" imgW="406080" imgH="317160" progId="Equation.3">
                  <p:embed/>
                </p:oleObj>
              </mc:Choice>
              <mc:Fallback>
                <p:oleObj name="Equation" r:id="rId19" imgW="40608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565400"/>
                        <a:ext cx="4524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59" name="Rectangle 19"/>
          <p:cNvSpPr>
            <a:spLocks noChangeArrowheads="1"/>
          </p:cNvSpPr>
          <p:nvPr/>
        </p:nvSpPr>
        <p:spPr bwMode="auto">
          <a:xfrm>
            <a:off x="179388" y="5165725"/>
            <a:ext cx="8763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>
                <a:solidFill>
                  <a:srgbClr val="800000"/>
                </a:solidFill>
                <a:latin typeface="宋体" pitchFamily="2" charset="-122"/>
              </a:rPr>
              <a:t>点</a:t>
            </a:r>
            <a:r>
              <a:rPr kumimoji="1" lang="en-US" altLang="zh-CN" sz="2800">
                <a:solidFill>
                  <a:srgbClr val="800000"/>
                </a:solidFill>
                <a:latin typeface="宋体" pitchFamily="2" charset="-122"/>
              </a:rPr>
              <a:t>P</a:t>
            </a:r>
            <a:r>
              <a:rPr kumimoji="1" lang="zh-CN" altLang="en-US" sz="2800">
                <a:solidFill>
                  <a:srgbClr val="800000"/>
                </a:solidFill>
                <a:latin typeface="宋体" pitchFamily="2" charset="-122"/>
              </a:rPr>
              <a:t>处电场强度的大小等于沿过该点等势面法线方向上电势的变化率，负号表明场强的方向沿电势减小的方向。 </a:t>
            </a:r>
          </a:p>
        </p:txBody>
      </p:sp>
      <p:sp>
        <p:nvSpPr>
          <p:cNvPr id="727060" name="AutoShape 20"/>
          <p:cNvSpPr>
            <a:spLocks noChangeArrowheads="1"/>
          </p:cNvSpPr>
          <p:nvPr/>
        </p:nvSpPr>
        <p:spPr bwMode="auto">
          <a:xfrm rot="5400000">
            <a:off x="377032" y="3232944"/>
            <a:ext cx="715962" cy="533400"/>
          </a:xfrm>
          <a:custGeom>
            <a:avLst/>
            <a:gdLst>
              <a:gd name="G0" fmla="+- 12633 0 0"/>
              <a:gd name="G1" fmla="+- 19061 0 0"/>
              <a:gd name="G2" fmla="+- 7071 0 0"/>
              <a:gd name="G3" fmla="*/ 12633 1 2"/>
              <a:gd name="G4" fmla="+- G3 10800 0"/>
              <a:gd name="G5" fmla="+- 21600 12633 19061"/>
              <a:gd name="G6" fmla="+- 19061 7071 0"/>
              <a:gd name="G7" fmla="*/ G6 1 2"/>
              <a:gd name="G8" fmla="*/ 19061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9061 1 2"/>
              <a:gd name="G15" fmla="+- G5 0 G4"/>
              <a:gd name="G16" fmla="+- G0 0 G4"/>
              <a:gd name="G17" fmla="*/ G2 G15 G16"/>
              <a:gd name="T0" fmla="*/ 17117 w 21600"/>
              <a:gd name="T1" fmla="*/ 0 h 21600"/>
              <a:gd name="T2" fmla="*/ 12633 w 21600"/>
              <a:gd name="T3" fmla="*/ 7071 h 21600"/>
              <a:gd name="T4" fmla="*/ 0 w 21600"/>
              <a:gd name="T5" fmla="*/ 19397 h 21600"/>
              <a:gd name="T6" fmla="*/ 9531 w 21600"/>
              <a:gd name="T7" fmla="*/ 21600 h 21600"/>
              <a:gd name="T8" fmla="*/ 19061 w 21600"/>
              <a:gd name="T9" fmla="*/ 14806 h 21600"/>
              <a:gd name="T10" fmla="*/ 21600 w 21600"/>
              <a:gd name="T11" fmla="*/ 707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117" y="0"/>
                </a:moveTo>
                <a:lnTo>
                  <a:pt x="12633" y="7071"/>
                </a:lnTo>
                <a:lnTo>
                  <a:pt x="15172" y="7071"/>
                </a:lnTo>
                <a:lnTo>
                  <a:pt x="15172" y="17193"/>
                </a:lnTo>
                <a:lnTo>
                  <a:pt x="0" y="17193"/>
                </a:lnTo>
                <a:lnTo>
                  <a:pt x="0" y="21600"/>
                </a:lnTo>
                <a:lnTo>
                  <a:pt x="19061" y="21600"/>
                </a:lnTo>
                <a:lnTo>
                  <a:pt x="19061" y="7071"/>
                </a:lnTo>
                <a:lnTo>
                  <a:pt x="21600" y="7071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727061" name="Object 21"/>
          <p:cNvGraphicFramePr>
            <a:graphicFrameLocks noChangeAspect="1"/>
          </p:cNvGraphicFramePr>
          <p:nvPr/>
        </p:nvGraphicFramePr>
        <p:xfrm>
          <a:off x="8027988" y="162877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9" name="Equation" r:id="rId21" imgW="228600" imgH="279360" progId="Equation.3">
                  <p:embed/>
                </p:oleObj>
              </mc:Choice>
              <mc:Fallback>
                <p:oleObj name="Equation" r:id="rId21" imgW="2286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1628775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62" name="Rectangle 22"/>
          <p:cNvSpPr>
            <a:spLocks noChangeArrowheads="1"/>
          </p:cNvSpPr>
          <p:nvPr/>
        </p:nvSpPr>
        <p:spPr bwMode="auto">
          <a:xfrm>
            <a:off x="323850" y="1196975"/>
            <a:ext cx="530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tx1"/>
                </a:solidFill>
              </a:rPr>
              <a:t>点电荷从</a:t>
            </a:r>
            <a:r>
              <a:rPr kumimoji="1" lang="en-US" altLang="zh-CN" sz="2800">
                <a:solidFill>
                  <a:schemeClr val="tx1"/>
                </a:solidFill>
              </a:rPr>
              <a:t>P</a:t>
            </a:r>
            <a:r>
              <a:rPr kumimoji="1" lang="zh-CN" altLang="en-US" sz="2800">
                <a:solidFill>
                  <a:schemeClr val="tx1"/>
                </a:solidFill>
              </a:rPr>
              <a:t>到</a:t>
            </a:r>
            <a:r>
              <a:rPr kumimoji="1" lang="en-US" altLang="zh-CN" sz="2800">
                <a:solidFill>
                  <a:schemeClr val="tx1"/>
                </a:solidFill>
              </a:rPr>
              <a:t>Q</a:t>
            </a:r>
            <a:r>
              <a:rPr kumimoji="1" lang="zh-CN" altLang="en-US" sz="2800">
                <a:solidFill>
                  <a:schemeClr val="tx1"/>
                </a:solidFill>
              </a:rPr>
              <a:t>，</a:t>
            </a:r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电场力作功为：</a:t>
            </a:r>
          </a:p>
        </p:txBody>
      </p:sp>
      <p:graphicFrame>
        <p:nvGraphicFramePr>
          <p:cNvPr id="727063" name="Object 23"/>
          <p:cNvGraphicFramePr>
            <a:graphicFrameLocks noChangeAspect="1"/>
          </p:cNvGraphicFramePr>
          <p:nvPr/>
        </p:nvGraphicFramePr>
        <p:xfrm>
          <a:off x="6113463" y="679450"/>
          <a:ext cx="3667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0" name="Equation" r:id="rId23" imgW="152280" imgH="190440" progId="Equation.3">
                  <p:embed/>
                </p:oleObj>
              </mc:Choice>
              <mc:Fallback>
                <p:oleObj name="Equation" r:id="rId23" imgW="152280" imgH="1904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679450"/>
                        <a:ext cx="3667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64" name="Text Box 24"/>
          <p:cNvSpPr txBox="1">
            <a:spLocks noChangeArrowheads="1"/>
          </p:cNvSpPr>
          <p:nvPr/>
        </p:nvSpPr>
        <p:spPr bwMode="auto">
          <a:xfrm>
            <a:off x="6372225" y="69215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tx1"/>
                </a:solidFill>
              </a:rPr>
              <a:t>的方向相同</a:t>
            </a:r>
            <a:r>
              <a:rPr kumimoji="1" lang="en-US" altLang="zh-CN" sz="280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727065" name="Text Box 25"/>
          <p:cNvSpPr txBox="1">
            <a:spLocks noChangeArrowheads="1"/>
          </p:cNvSpPr>
          <p:nvPr/>
        </p:nvSpPr>
        <p:spPr bwMode="auto">
          <a:xfrm>
            <a:off x="388938" y="115888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3. 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电势梯度</a:t>
            </a:r>
          </a:p>
        </p:txBody>
      </p:sp>
      <p:graphicFrame>
        <p:nvGraphicFramePr>
          <p:cNvPr id="727066" name="Object 26"/>
          <p:cNvGraphicFramePr>
            <a:graphicFrameLocks noChangeAspect="1"/>
          </p:cNvGraphicFramePr>
          <p:nvPr/>
        </p:nvGraphicFramePr>
        <p:xfrm>
          <a:off x="5681663" y="752475"/>
          <a:ext cx="460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1" name="公式" r:id="rId25" imgW="190440" imgH="177480" progId="Equation.3">
                  <p:embed/>
                </p:oleObj>
              </mc:Choice>
              <mc:Fallback>
                <p:oleObj name="公式" r:id="rId25" imgW="19044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752475"/>
                        <a:ext cx="460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067" name="Group 27"/>
          <p:cNvGrpSpPr>
            <a:grpSpLocks/>
          </p:cNvGrpSpPr>
          <p:nvPr/>
        </p:nvGrpSpPr>
        <p:grpSpPr bwMode="auto">
          <a:xfrm>
            <a:off x="6804025" y="2420938"/>
            <a:ext cx="1647825" cy="1733550"/>
            <a:chOff x="4159" y="1643"/>
            <a:chExt cx="1038" cy="1092"/>
          </a:xfrm>
        </p:grpSpPr>
        <p:sp>
          <p:nvSpPr>
            <p:cNvPr id="727068" name="Line 28"/>
            <p:cNvSpPr>
              <a:spLocks noChangeShapeType="1"/>
            </p:cNvSpPr>
            <p:nvPr/>
          </p:nvSpPr>
          <p:spPr bwMode="auto">
            <a:xfrm flipV="1">
              <a:off x="4224" y="1955"/>
              <a:ext cx="864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69" name="Oval 29"/>
            <p:cNvSpPr>
              <a:spLocks noChangeArrowheads="1"/>
            </p:cNvSpPr>
            <p:nvPr/>
          </p:nvSpPr>
          <p:spPr bwMode="auto">
            <a:xfrm>
              <a:off x="4176" y="2411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70" name="Oval 30"/>
            <p:cNvSpPr>
              <a:spLocks noChangeArrowheads="1"/>
            </p:cNvSpPr>
            <p:nvPr/>
          </p:nvSpPr>
          <p:spPr bwMode="auto">
            <a:xfrm>
              <a:off x="5040" y="1943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71" name="Text Box 31"/>
            <p:cNvSpPr txBox="1">
              <a:spLocks noChangeArrowheads="1"/>
            </p:cNvSpPr>
            <p:nvPr/>
          </p:nvSpPr>
          <p:spPr bwMode="auto">
            <a:xfrm>
              <a:off x="4159" y="244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727072" name="Text Box 32"/>
            <p:cNvSpPr txBox="1">
              <a:spLocks noChangeArrowheads="1"/>
            </p:cNvSpPr>
            <p:nvPr/>
          </p:nvSpPr>
          <p:spPr bwMode="auto">
            <a:xfrm>
              <a:off x="4932" y="164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Q</a:t>
              </a:r>
            </a:p>
          </p:txBody>
        </p:sp>
        <p:graphicFrame>
          <p:nvGraphicFramePr>
            <p:cNvPr id="727073" name="Object 33"/>
            <p:cNvGraphicFramePr>
              <a:graphicFrameLocks noChangeAspect="1"/>
            </p:cNvGraphicFramePr>
            <p:nvPr/>
          </p:nvGraphicFramePr>
          <p:xfrm>
            <a:off x="4536" y="2223"/>
            <a:ext cx="2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82" name="Equation" r:id="rId27" imgW="393480" imgH="368280" progId="Equation.3">
                    <p:embed/>
                  </p:oleObj>
                </mc:Choice>
                <mc:Fallback>
                  <p:oleObj name="Equation" r:id="rId27" imgW="393480" imgH="3682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223"/>
                          <a:ext cx="24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074" name="AutoShape 34"/>
          <p:cNvSpPr>
            <a:spLocks/>
          </p:cNvSpPr>
          <p:nvPr/>
        </p:nvSpPr>
        <p:spPr bwMode="auto">
          <a:xfrm>
            <a:off x="611188" y="2060575"/>
            <a:ext cx="215900" cy="1081088"/>
          </a:xfrm>
          <a:prstGeom prst="leftBrace">
            <a:avLst>
              <a:gd name="adj1" fmla="val 41728"/>
              <a:gd name="adj2" fmla="val 513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2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2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6" grpId="0" autoUpdateAnimBg="0"/>
      <p:bldP spid="727053" grpId="0" animBg="1"/>
      <p:bldP spid="727055" grpId="0" animBg="1"/>
      <p:bldP spid="727057" grpId="0" animBg="1"/>
      <p:bldP spid="727059" grpId="0" autoUpdateAnimBg="0"/>
      <p:bldP spid="727060" grpId="0" animBg="1"/>
      <p:bldP spid="727062" grpId="0" autoUpdateAnimBg="0"/>
      <p:bldP spid="727064" grpId="0" autoUpdateAnimBg="0"/>
      <p:bldP spid="7270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395288" y="42211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33CC"/>
                </a:solidFill>
              </a:rPr>
              <a:t>在直角坐标系中</a:t>
            </a:r>
          </a:p>
        </p:txBody>
      </p:sp>
      <p:graphicFrame>
        <p:nvGraphicFramePr>
          <p:cNvPr id="729091" name="Object 3"/>
          <p:cNvGraphicFramePr>
            <a:graphicFrameLocks/>
          </p:cNvGraphicFramePr>
          <p:nvPr/>
        </p:nvGraphicFramePr>
        <p:xfrm>
          <a:off x="1042988" y="5013325"/>
          <a:ext cx="1657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65" name="公式" r:id="rId4" imgW="672840" imgH="393480" progId="Equation.3">
                  <p:embed/>
                </p:oleObj>
              </mc:Choice>
              <mc:Fallback>
                <p:oleObj name="公式" r:id="rId4" imgW="672840" imgH="3934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165735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2" name="Object 4"/>
          <p:cNvGraphicFramePr>
            <a:graphicFrameLocks/>
          </p:cNvGraphicFramePr>
          <p:nvPr/>
        </p:nvGraphicFramePr>
        <p:xfrm>
          <a:off x="3276600" y="5013325"/>
          <a:ext cx="14398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66" name="Equation" r:id="rId6" imgW="1396800" imgH="901440" progId="Equation.3">
                  <p:embed/>
                </p:oleObj>
              </mc:Choice>
              <mc:Fallback>
                <p:oleObj name="Equation" r:id="rId6" imgW="1396800" imgH="9014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lum bright="-100000" contrast="-10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13325"/>
                        <a:ext cx="143986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/>
          <p:cNvGraphicFramePr>
            <a:graphicFrameLocks/>
          </p:cNvGraphicFramePr>
          <p:nvPr/>
        </p:nvGraphicFramePr>
        <p:xfrm>
          <a:off x="5435600" y="5013325"/>
          <a:ext cx="1512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67" name="Equation" r:id="rId8" imgW="1384200" imgH="825480" progId="Equation.3">
                  <p:embed/>
                </p:oleObj>
              </mc:Choice>
              <mc:Fallback>
                <p:oleObj name="Equation" r:id="rId8" imgW="1384200" imgH="82548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lum bright="-100000" contrast="-10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13325"/>
                        <a:ext cx="15128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9094" name="Group 6"/>
          <p:cNvGrpSpPr>
            <a:grpSpLocks/>
          </p:cNvGrpSpPr>
          <p:nvPr/>
        </p:nvGrpSpPr>
        <p:grpSpPr bwMode="auto">
          <a:xfrm>
            <a:off x="684213" y="115888"/>
            <a:ext cx="7826375" cy="3206750"/>
            <a:chOff x="662" y="800"/>
            <a:chExt cx="4930" cy="2020"/>
          </a:xfrm>
        </p:grpSpPr>
        <p:sp>
          <p:nvSpPr>
            <p:cNvPr id="729095" name="Rectangle 7"/>
            <p:cNvSpPr>
              <a:spLocks noChangeArrowheads="1"/>
            </p:cNvSpPr>
            <p:nvPr/>
          </p:nvSpPr>
          <p:spPr bwMode="auto">
            <a:xfrm>
              <a:off x="703" y="804"/>
              <a:ext cx="488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993300"/>
                  </a:solidFill>
                  <a:ea typeface="黑体" pitchFamily="49" charset="-122"/>
                </a:rPr>
                <a:t>        </a:t>
              </a:r>
              <a:r>
                <a:rPr lang="zh-CN" altLang="en-US">
                  <a:solidFill>
                    <a:srgbClr val="FF0000"/>
                  </a:solidFill>
                  <a:ea typeface="华文新魏" pitchFamily="2" charset="-122"/>
                </a:rPr>
                <a:t>静电场中某点的电场强度，等于该点电势梯度的负值</a:t>
              </a:r>
            </a:p>
          </p:txBody>
        </p:sp>
        <p:graphicFrame>
          <p:nvGraphicFramePr>
            <p:cNvPr id="729096" name="Object 8"/>
            <p:cNvGraphicFramePr>
              <a:graphicFrameLocks noChangeAspect="1"/>
            </p:cNvGraphicFramePr>
            <p:nvPr/>
          </p:nvGraphicFramePr>
          <p:xfrm>
            <a:off x="1573" y="1661"/>
            <a:ext cx="2399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68" name="公式" r:id="rId10" imgW="2197080" imgH="990360" progId="Equation.3">
                    <p:embed/>
                  </p:oleObj>
                </mc:Choice>
                <mc:Fallback>
                  <p:oleObj name="公式" r:id="rId10" imgW="2197080" imgH="9903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1661"/>
                          <a:ext cx="2399" cy="10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097" name="Rectangle 9"/>
            <p:cNvSpPr>
              <a:spLocks noChangeArrowheads="1"/>
            </p:cNvSpPr>
            <p:nvPr/>
          </p:nvSpPr>
          <p:spPr bwMode="auto">
            <a:xfrm>
              <a:off x="662" y="800"/>
              <a:ext cx="4840" cy="2020"/>
            </a:xfrm>
            <a:prstGeom prst="rect">
              <a:avLst/>
            </a:prstGeom>
            <a:noFill/>
            <a:ln w="19050">
              <a:solidFill>
                <a:srgbClr val="0033CC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9098" name="Group 10"/>
          <p:cNvGrpSpPr>
            <a:grpSpLocks/>
          </p:cNvGrpSpPr>
          <p:nvPr/>
        </p:nvGrpSpPr>
        <p:grpSpPr bwMode="auto">
          <a:xfrm>
            <a:off x="395288" y="3357563"/>
            <a:ext cx="3467100" cy="579437"/>
            <a:chOff x="420" y="3456"/>
            <a:chExt cx="2184" cy="365"/>
          </a:xfrm>
        </p:grpSpPr>
        <p:sp>
          <p:nvSpPr>
            <p:cNvPr id="729099" name="Rectangle 11"/>
            <p:cNvSpPr>
              <a:spLocks noChangeArrowheads="1"/>
            </p:cNvSpPr>
            <p:nvPr/>
          </p:nvSpPr>
          <p:spPr bwMode="auto">
            <a:xfrm>
              <a:off x="420" y="3456"/>
              <a:ext cx="19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>
                  <a:solidFill>
                    <a:srgbClr val="993300"/>
                  </a:solidFill>
                  <a:ea typeface="黑体" pitchFamily="49" charset="-122"/>
                </a:rPr>
                <a:t>电势梯度矢量</a:t>
              </a:r>
              <a:r>
                <a:rPr lang="zh-CN" altLang="en-US">
                  <a:solidFill>
                    <a:srgbClr val="993300"/>
                  </a:solidFill>
                  <a:ea typeface="黑体" pitchFamily="49" charset="-122"/>
                </a:rPr>
                <a:t>：</a:t>
              </a:r>
            </a:p>
          </p:txBody>
        </p:sp>
        <p:graphicFrame>
          <p:nvGraphicFramePr>
            <p:cNvPr id="729100" name="Object 12"/>
            <p:cNvGraphicFramePr>
              <a:graphicFrameLocks noChangeAspect="1"/>
            </p:cNvGraphicFramePr>
            <p:nvPr/>
          </p:nvGraphicFramePr>
          <p:xfrm>
            <a:off x="2244" y="3541"/>
            <a:ext cx="36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69" name="公式" r:id="rId12" imgW="330120" imgH="228600" progId="Equation.3">
                    <p:embed/>
                  </p:oleObj>
                </mc:Choice>
                <mc:Fallback>
                  <p:oleObj name="公式" r:id="rId12" imgW="33012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3541"/>
                          <a:ext cx="36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6443663" y="1700213"/>
            <a:ext cx="2068512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宋体" pitchFamily="2" charset="-122"/>
              </a:rPr>
              <a:t>场强方向沿电势</a:t>
            </a:r>
            <a:r>
              <a: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降低</a:t>
            </a:r>
            <a:r>
              <a:rPr kumimoji="1" lang="zh-CN" altLang="en-US">
                <a:solidFill>
                  <a:srgbClr val="FF3300"/>
                </a:solidFill>
                <a:latin typeface="宋体" pitchFamily="2" charset="-122"/>
              </a:rPr>
              <a:t>的方向</a:t>
            </a:r>
          </a:p>
        </p:txBody>
      </p:sp>
      <p:sp>
        <p:nvSpPr>
          <p:cNvPr id="729102" name="Text Box 14"/>
          <p:cNvSpPr txBox="1">
            <a:spLocks noChangeArrowheads="1"/>
          </p:cNvSpPr>
          <p:nvPr/>
        </p:nvSpPr>
        <p:spPr bwMode="auto">
          <a:xfrm>
            <a:off x="4665663" y="3421063"/>
            <a:ext cx="460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</a:rPr>
              <a:t>—</a:t>
            </a:r>
            <a:r>
              <a:rPr kumimoji="1" lang="zh-CN" altLang="en-US" sz="2800">
                <a:solidFill>
                  <a:schemeClr val="tx1"/>
                </a:solidFill>
              </a:rPr>
              <a:t>哈密尔顿算子   梯度算符</a:t>
            </a:r>
          </a:p>
        </p:txBody>
      </p:sp>
      <p:grpSp>
        <p:nvGrpSpPr>
          <p:cNvPr id="729103" name="Group 15"/>
          <p:cNvGrpSpPr>
            <a:grpSpLocks/>
          </p:cNvGrpSpPr>
          <p:nvPr/>
        </p:nvGrpSpPr>
        <p:grpSpPr bwMode="auto">
          <a:xfrm>
            <a:off x="539750" y="6056313"/>
            <a:ext cx="7924800" cy="612775"/>
            <a:chOff x="340" y="3838"/>
            <a:chExt cx="4992" cy="386"/>
          </a:xfrm>
        </p:grpSpPr>
        <p:sp>
          <p:nvSpPr>
            <p:cNvPr id="729104" name="Rectangle 16"/>
            <p:cNvSpPr>
              <a:spLocks noChangeArrowheads="1"/>
            </p:cNvSpPr>
            <p:nvPr/>
          </p:nvSpPr>
          <p:spPr bwMode="auto">
            <a:xfrm>
              <a:off x="340" y="3859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i="1">
                  <a:solidFill>
                    <a:schemeClr val="tx1"/>
                  </a:solidFill>
                </a:rPr>
                <a:t>u</a:t>
              </a:r>
              <a:r>
                <a:rPr kumimoji="1" lang="zh-CN" altLang="zh-CN">
                  <a:solidFill>
                    <a:schemeClr val="tx1"/>
                  </a:solidFill>
                </a:rPr>
                <a:t>与   的微分关系       计算场强的又一方法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729105" name="Object 17"/>
            <p:cNvGraphicFramePr>
              <a:graphicFrameLocks noChangeAspect="1"/>
            </p:cNvGraphicFramePr>
            <p:nvPr/>
          </p:nvGraphicFramePr>
          <p:xfrm>
            <a:off x="731" y="3838"/>
            <a:ext cx="31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70" name="公式" r:id="rId14" imgW="164880" imgH="215640" progId="Equation.3">
                    <p:embed/>
                  </p:oleObj>
                </mc:Choice>
                <mc:Fallback>
                  <p:oleObj name="公式" r:id="rId14" imgW="16488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" y="3838"/>
                          <a:ext cx="31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106" name="AutoShape 18"/>
            <p:cNvSpPr>
              <a:spLocks noChangeArrowheads="1"/>
            </p:cNvSpPr>
            <p:nvPr/>
          </p:nvSpPr>
          <p:spPr bwMode="auto">
            <a:xfrm>
              <a:off x="2426" y="3969"/>
              <a:ext cx="240" cy="14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9107" name="Object 19"/>
          <p:cNvGraphicFramePr>
            <a:graphicFrameLocks noChangeAspect="1"/>
          </p:cNvGraphicFramePr>
          <p:nvPr/>
        </p:nvGraphicFramePr>
        <p:xfrm>
          <a:off x="4211638" y="4005263"/>
          <a:ext cx="33845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71" name="Equation" r:id="rId16" imgW="1384200" imgH="419040" progId="Equation.3">
                  <p:embed/>
                </p:oleObj>
              </mc:Choice>
              <mc:Fallback>
                <p:oleObj name="Equation" r:id="rId16" imgW="138420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005263"/>
                        <a:ext cx="33845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08" name="Object 20"/>
          <p:cNvGraphicFramePr>
            <a:graphicFrameLocks noChangeAspect="1"/>
          </p:cNvGraphicFramePr>
          <p:nvPr/>
        </p:nvGraphicFramePr>
        <p:xfrm>
          <a:off x="4340225" y="3516313"/>
          <a:ext cx="396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72" name="公式" r:id="rId18" imgW="152280" imgH="177480" progId="Equation.3">
                  <p:embed/>
                </p:oleObj>
              </mc:Choice>
              <mc:Fallback>
                <p:oleObj name="公式" r:id="rId18" imgW="15228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3516313"/>
                        <a:ext cx="3968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0" grpId="0" autoUpdateAnimBg="0"/>
      <p:bldP spid="729101" grpId="0"/>
      <p:bldP spid="729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138" name="Object 2"/>
          <p:cNvGraphicFramePr>
            <a:graphicFrameLocks/>
          </p:cNvGraphicFramePr>
          <p:nvPr/>
        </p:nvGraphicFramePr>
        <p:xfrm>
          <a:off x="1908175" y="333375"/>
          <a:ext cx="56165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91" name="公式" r:id="rId4" imgW="2031840" imgH="419040" progId="Equation.3">
                  <p:embed/>
                </p:oleObj>
              </mc:Choice>
              <mc:Fallback>
                <p:oleObj name="公式" r:id="rId4" imgW="2031840" imgH="4190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3375"/>
                        <a:ext cx="5616575" cy="1152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544513" y="1773238"/>
            <a:ext cx="836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33CC"/>
                </a:solidFill>
              </a:rPr>
              <a:t>例</a:t>
            </a:r>
            <a:r>
              <a:rPr kumimoji="1" lang="en-US" altLang="zh-CN" sz="2800">
                <a:solidFill>
                  <a:srgbClr val="0033CC"/>
                </a:solidFill>
              </a:rPr>
              <a:t>1: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1347788" y="227806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33CC"/>
                </a:solidFill>
              </a:rPr>
              <a:t>求</a:t>
            </a:r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1779588" y="23495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33CC"/>
                </a:solidFill>
                <a:ea typeface="仿宋_GB2312" pitchFamily="49" charset="-122"/>
              </a:rPr>
              <a:t>（</a:t>
            </a:r>
            <a:r>
              <a:rPr kumimoji="1" lang="en-US" altLang="zh-CN" sz="2800">
                <a:solidFill>
                  <a:srgbClr val="0033CC"/>
                </a:solidFill>
                <a:ea typeface="仿宋_GB2312" pitchFamily="49" charset="-122"/>
              </a:rPr>
              <a:t>2</a:t>
            </a:r>
            <a:r>
              <a:rPr kumimoji="1" lang="zh-CN" altLang="en-US" sz="2800">
                <a:solidFill>
                  <a:srgbClr val="0033CC"/>
                </a:solidFill>
                <a:ea typeface="仿宋_GB2312" pitchFamily="49" charset="-122"/>
              </a:rPr>
              <a:t>，</a:t>
            </a:r>
            <a:r>
              <a:rPr kumimoji="1" lang="en-US" altLang="zh-CN" sz="2800">
                <a:solidFill>
                  <a:srgbClr val="0033CC"/>
                </a:solidFill>
                <a:ea typeface="仿宋_GB2312" pitchFamily="49" charset="-122"/>
              </a:rPr>
              <a:t>3</a:t>
            </a:r>
            <a:r>
              <a:rPr kumimoji="1" lang="zh-CN" altLang="en-US" sz="2800">
                <a:solidFill>
                  <a:srgbClr val="0033CC"/>
                </a:solidFill>
                <a:ea typeface="仿宋_GB2312" pitchFamily="49" charset="-122"/>
              </a:rPr>
              <a:t>，</a:t>
            </a:r>
            <a:r>
              <a:rPr kumimoji="1" lang="en-US" altLang="zh-CN" sz="2800">
                <a:solidFill>
                  <a:srgbClr val="0033CC"/>
                </a:solidFill>
                <a:ea typeface="仿宋_GB2312" pitchFamily="49" charset="-122"/>
              </a:rPr>
              <a:t>0</a:t>
            </a:r>
            <a:r>
              <a:rPr kumimoji="1" lang="zh-CN" altLang="en-US" sz="2800">
                <a:solidFill>
                  <a:srgbClr val="0033CC"/>
                </a:solidFill>
                <a:ea typeface="仿宋_GB2312" pitchFamily="49" charset="-122"/>
              </a:rPr>
              <a:t>）</a:t>
            </a:r>
            <a:r>
              <a:rPr kumimoji="1" lang="zh-CN" altLang="en-US" sz="2800">
                <a:solidFill>
                  <a:srgbClr val="0033CC"/>
                </a:solidFill>
                <a:latin typeface="宋体" pitchFamily="2" charset="-122"/>
              </a:rPr>
              <a:t>点的电场强度。</a:t>
            </a:r>
            <a:r>
              <a:rPr kumimoji="1" lang="zh-CN" altLang="en-US" sz="2800">
                <a:solidFill>
                  <a:srgbClr val="0033CC"/>
                </a:solidFill>
              </a:rPr>
              <a:t>                                         </a:t>
            </a: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1368425" y="17494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33CC"/>
                </a:solidFill>
              </a:rPr>
              <a:t>已知</a:t>
            </a:r>
          </a:p>
        </p:txBody>
      </p:sp>
      <p:graphicFrame>
        <p:nvGraphicFramePr>
          <p:cNvPr id="731143" name="Object 7"/>
          <p:cNvGraphicFramePr>
            <a:graphicFrameLocks/>
          </p:cNvGraphicFramePr>
          <p:nvPr/>
        </p:nvGraphicFramePr>
        <p:xfrm>
          <a:off x="2700338" y="1773238"/>
          <a:ext cx="2741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92" name="Equation" r:id="rId6" imgW="2743200" imgH="469800" progId="Equation.3">
                  <p:embed/>
                </p:oleObj>
              </mc:Choice>
              <mc:Fallback>
                <p:oleObj name="Equation" r:id="rId6" imgW="2743200" imgH="4698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27416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627063" y="3135313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33CC"/>
                </a:solidFill>
              </a:rPr>
              <a:t>解</a:t>
            </a:r>
            <a:r>
              <a:rPr kumimoji="1" lang="en-US" altLang="zh-CN" sz="2800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731145" name="Object 9"/>
          <p:cNvGraphicFramePr>
            <a:graphicFrameLocks/>
          </p:cNvGraphicFramePr>
          <p:nvPr/>
        </p:nvGraphicFramePr>
        <p:xfrm>
          <a:off x="1566863" y="3049588"/>
          <a:ext cx="40481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93" name="Equation" r:id="rId8" imgW="4051080" imgH="825480" progId="Equation.3">
                  <p:embed/>
                </p:oleObj>
              </mc:Choice>
              <mc:Fallback>
                <p:oleObj name="Equation" r:id="rId8" imgW="4051080" imgH="8254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049588"/>
                        <a:ext cx="40481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6" name="Object 10"/>
          <p:cNvGraphicFramePr>
            <a:graphicFrameLocks/>
          </p:cNvGraphicFramePr>
          <p:nvPr/>
        </p:nvGraphicFramePr>
        <p:xfrm>
          <a:off x="1535113" y="4041775"/>
          <a:ext cx="29829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94" name="Equation" r:id="rId10" imgW="2984400" imgH="901440" progId="Equation.3">
                  <p:embed/>
                </p:oleObj>
              </mc:Choice>
              <mc:Fallback>
                <p:oleObj name="Equation" r:id="rId10" imgW="2984400" imgH="90144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041775"/>
                        <a:ext cx="29829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7" name="Object 11"/>
          <p:cNvGraphicFramePr>
            <a:graphicFrameLocks/>
          </p:cNvGraphicFramePr>
          <p:nvPr/>
        </p:nvGraphicFramePr>
        <p:xfrm>
          <a:off x="1476375" y="5157788"/>
          <a:ext cx="4464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95" name="Equation" r:id="rId12" imgW="3822480" imgH="482400" progId="Equation.3">
                  <p:embed/>
                </p:oleObj>
              </mc:Choice>
              <mc:Fallback>
                <p:oleObj name="Equation" r:id="rId12" imgW="3822480" imgH="4824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44640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8" name="Object 12"/>
          <p:cNvGraphicFramePr>
            <a:graphicFrameLocks/>
          </p:cNvGraphicFramePr>
          <p:nvPr/>
        </p:nvGraphicFramePr>
        <p:xfrm>
          <a:off x="5319713" y="4043363"/>
          <a:ext cx="299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96" name="Equation" r:id="rId14" imgW="2997000" imgH="825480" progId="Equation.3">
                  <p:embed/>
                </p:oleObj>
              </mc:Choice>
              <mc:Fallback>
                <p:oleObj name="Equation" r:id="rId14" imgW="2997000" imgH="82548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lum bright="-100000" contras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4043363"/>
                        <a:ext cx="2997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autoUpdateAnimBg="0"/>
      <p:bldP spid="731140" grpId="0" autoUpdateAnimBg="0"/>
      <p:bldP spid="731141" grpId="0" autoUpdateAnimBg="0"/>
      <p:bldP spid="731142" grpId="0" autoUpdateAnimBg="0"/>
      <p:bldP spid="7311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57150" y="230188"/>
            <a:ext cx="897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47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8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66CC"/>
                </a:solidFill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rgbClr val="0066CC"/>
                </a:solidFill>
                <a:ea typeface="华文新魏" pitchFamily="2" charset="-122"/>
              </a:rPr>
              <a:t>例</a:t>
            </a:r>
            <a:r>
              <a:rPr kumimoji="0" lang="en-US" altLang="zh-CN" sz="3200">
                <a:solidFill>
                  <a:srgbClr val="0066CC"/>
                </a:solidFill>
                <a:ea typeface="华文新魏" pitchFamily="2" charset="-122"/>
              </a:rPr>
              <a:t>2</a:t>
            </a:r>
            <a:r>
              <a:rPr kumimoji="0" lang="zh-CN" altLang="en-US" sz="3200">
                <a:solidFill>
                  <a:srgbClr val="0066CC"/>
                </a:solidFill>
                <a:ea typeface="黑体" pitchFamily="49" charset="-122"/>
              </a:rPr>
              <a:t>：</a:t>
            </a:r>
            <a:r>
              <a:rPr kumimoji="0" lang="zh-CN" altLang="en-US" sz="3200">
                <a:solidFill>
                  <a:srgbClr val="0066CC"/>
                </a:solidFill>
                <a:ea typeface="华文新魏" pitchFamily="2" charset="-122"/>
              </a:rPr>
              <a:t>均匀带电球面，由电势分布求场强分布。</a:t>
            </a: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1042988" y="3357563"/>
            <a:ext cx="714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>
                <a:solidFill>
                  <a:srgbClr val="FF0066"/>
                </a:solidFill>
                <a:ea typeface="黑体" pitchFamily="49" charset="-122"/>
              </a:rPr>
              <a:t>场强沿径向 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  <a:sym typeface="Symbol" pitchFamily="18" charset="2"/>
              </a:rPr>
              <a:t>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</a:rPr>
              <a:t>只要计算径向分量</a:t>
            </a:r>
          </a:p>
        </p:txBody>
      </p:sp>
      <p:grpSp>
        <p:nvGrpSpPr>
          <p:cNvPr id="733188" name="Group 4"/>
          <p:cNvGrpSpPr>
            <a:grpSpLocks/>
          </p:cNvGrpSpPr>
          <p:nvPr/>
        </p:nvGrpSpPr>
        <p:grpSpPr bwMode="auto">
          <a:xfrm>
            <a:off x="5794375" y="874713"/>
            <a:ext cx="3098800" cy="2590800"/>
            <a:chOff x="6600" y="5804"/>
            <a:chExt cx="3740" cy="3000"/>
          </a:xfrm>
        </p:grpSpPr>
        <p:sp>
          <p:nvSpPr>
            <p:cNvPr id="733189" name="Text Box 5"/>
            <p:cNvSpPr txBox="1">
              <a:spLocks noChangeArrowheads="1"/>
            </p:cNvSpPr>
            <p:nvPr/>
          </p:nvSpPr>
          <p:spPr bwMode="auto">
            <a:xfrm>
              <a:off x="6940" y="8344"/>
              <a:ext cx="600" cy="4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733190" name="Text Box 6"/>
            <p:cNvSpPr txBox="1">
              <a:spLocks noChangeArrowheads="1"/>
            </p:cNvSpPr>
            <p:nvPr/>
          </p:nvSpPr>
          <p:spPr bwMode="auto">
            <a:xfrm>
              <a:off x="9740" y="8304"/>
              <a:ext cx="600" cy="4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733191" name="Text Box 7"/>
            <p:cNvSpPr txBox="1">
              <a:spLocks noChangeArrowheads="1"/>
            </p:cNvSpPr>
            <p:nvPr/>
          </p:nvSpPr>
          <p:spPr bwMode="auto">
            <a:xfrm>
              <a:off x="6840" y="7204"/>
              <a:ext cx="600" cy="4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1" lang="en-US" altLang="zh-CN" sz="2000" i="1">
                  <a:solidFill>
                    <a:srgbClr val="0000FF"/>
                  </a:solidFill>
                  <a:ea typeface="黑体" pitchFamily="49" charset="-122"/>
                </a:rPr>
                <a:t>U</a:t>
              </a:r>
            </a:p>
          </p:txBody>
        </p:sp>
        <p:sp>
          <p:nvSpPr>
            <p:cNvPr id="733192" name="Oval 8"/>
            <p:cNvSpPr>
              <a:spLocks noChangeArrowheads="1"/>
            </p:cNvSpPr>
            <p:nvPr/>
          </p:nvSpPr>
          <p:spPr bwMode="auto">
            <a:xfrm>
              <a:off x="6600" y="5804"/>
              <a:ext cx="1460" cy="1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3" name="Line 9"/>
            <p:cNvSpPr>
              <a:spLocks noChangeShapeType="1"/>
            </p:cNvSpPr>
            <p:nvPr/>
          </p:nvSpPr>
          <p:spPr bwMode="auto">
            <a:xfrm flipV="1">
              <a:off x="7340" y="7364"/>
              <a:ext cx="0" cy="1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4" name="Line 10"/>
            <p:cNvSpPr>
              <a:spLocks noChangeShapeType="1"/>
            </p:cNvSpPr>
            <p:nvPr/>
          </p:nvSpPr>
          <p:spPr bwMode="auto">
            <a:xfrm flipV="1">
              <a:off x="7340" y="8607"/>
              <a:ext cx="246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5" name="Line 11"/>
            <p:cNvSpPr>
              <a:spLocks noChangeShapeType="1"/>
            </p:cNvSpPr>
            <p:nvPr/>
          </p:nvSpPr>
          <p:spPr bwMode="auto">
            <a:xfrm>
              <a:off x="7340" y="6544"/>
              <a:ext cx="0" cy="8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6" name="Line 12"/>
            <p:cNvSpPr>
              <a:spLocks noChangeShapeType="1"/>
            </p:cNvSpPr>
            <p:nvPr/>
          </p:nvSpPr>
          <p:spPr bwMode="auto">
            <a:xfrm>
              <a:off x="8060" y="6544"/>
              <a:ext cx="0" cy="20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7" name="Line 13"/>
            <p:cNvSpPr>
              <a:spLocks noChangeShapeType="1"/>
            </p:cNvSpPr>
            <p:nvPr/>
          </p:nvSpPr>
          <p:spPr bwMode="auto">
            <a:xfrm>
              <a:off x="7340" y="7964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8" name="Freeform 14"/>
            <p:cNvSpPr>
              <a:spLocks/>
            </p:cNvSpPr>
            <p:nvPr/>
          </p:nvSpPr>
          <p:spPr bwMode="auto">
            <a:xfrm>
              <a:off x="8040" y="7964"/>
              <a:ext cx="1560" cy="500"/>
            </a:xfrm>
            <a:custGeom>
              <a:avLst/>
              <a:gdLst>
                <a:gd name="T0" fmla="*/ 0 w 1560"/>
                <a:gd name="T1" fmla="*/ 0 h 500"/>
                <a:gd name="T2" fmla="*/ 420 w 1560"/>
                <a:gd name="T3" fmla="*/ 260 h 500"/>
                <a:gd name="T4" fmla="*/ 900 w 1560"/>
                <a:gd name="T5" fmla="*/ 400 h 500"/>
                <a:gd name="T6" fmla="*/ 1560 w 1560"/>
                <a:gd name="T7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0" h="500">
                  <a:moveTo>
                    <a:pt x="0" y="0"/>
                  </a:moveTo>
                  <a:cubicBezTo>
                    <a:pt x="135" y="96"/>
                    <a:pt x="270" y="193"/>
                    <a:pt x="420" y="260"/>
                  </a:cubicBezTo>
                  <a:cubicBezTo>
                    <a:pt x="570" y="327"/>
                    <a:pt x="710" y="360"/>
                    <a:pt x="900" y="400"/>
                  </a:cubicBezTo>
                  <a:cubicBezTo>
                    <a:pt x="1090" y="440"/>
                    <a:pt x="1450" y="483"/>
                    <a:pt x="1560" y="5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9" name="Line 15"/>
            <p:cNvSpPr>
              <a:spLocks noChangeShapeType="1"/>
            </p:cNvSpPr>
            <p:nvPr/>
          </p:nvSpPr>
          <p:spPr bwMode="auto">
            <a:xfrm flipV="1">
              <a:off x="7340" y="6540"/>
              <a:ext cx="740" cy="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200" name="Text Box 16"/>
            <p:cNvSpPr txBox="1">
              <a:spLocks noChangeArrowheads="1"/>
            </p:cNvSpPr>
            <p:nvPr/>
          </p:nvSpPr>
          <p:spPr bwMode="auto">
            <a:xfrm>
              <a:off x="7400" y="6104"/>
              <a:ext cx="52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1" lang="en-US" altLang="zh-CN" sz="2000" i="1">
                  <a:solidFill>
                    <a:srgbClr val="0000FF"/>
                  </a:solidFill>
                  <a:ea typeface="黑体" pitchFamily="49" charset="-122"/>
                </a:rPr>
                <a:t>R</a:t>
              </a:r>
            </a:p>
          </p:txBody>
        </p:sp>
        <p:sp>
          <p:nvSpPr>
            <p:cNvPr id="733201" name="Text Box 17"/>
            <p:cNvSpPr txBox="1">
              <a:spLocks noChangeArrowheads="1"/>
            </p:cNvSpPr>
            <p:nvPr/>
          </p:nvSpPr>
          <p:spPr bwMode="auto">
            <a:xfrm>
              <a:off x="8000" y="6064"/>
              <a:ext cx="5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1" lang="en-US" altLang="zh-CN" sz="2000" i="1">
                  <a:solidFill>
                    <a:srgbClr val="0000FF"/>
                  </a:solidFill>
                  <a:ea typeface="黑体" pitchFamily="49" charset="-122"/>
                </a:rPr>
                <a:t>q</a:t>
              </a:r>
            </a:p>
          </p:txBody>
        </p:sp>
      </p:grpSp>
      <p:graphicFrame>
        <p:nvGraphicFramePr>
          <p:cNvPr id="733202" name="Object 18"/>
          <p:cNvGraphicFramePr>
            <a:graphicFrameLocks noChangeAspect="1"/>
          </p:cNvGraphicFramePr>
          <p:nvPr/>
        </p:nvGraphicFramePr>
        <p:xfrm>
          <a:off x="1373188" y="908050"/>
          <a:ext cx="4351337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18" name="Equation" r:id="rId4" imgW="2323800" imgH="1320480" progId="Equation.3">
                  <p:embed/>
                </p:oleObj>
              </mc:Choice>
              <mc:Fallback>
                <p:oleObj name="Equation" r:id="rId4" imgW="2323800" imgH="1320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908050"/>
                        <a:ext cx="4351337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03" name="Object 19"/>
          <p:cNvGraphicFramePr>
            <a:graphicFrameLocks noChangeAspect="1"/>
          </p:cNvGraphicFramePr>
          <p:nvPr/>
        </p:nvGraphicFramePr>
        <p:xfrm>
          <a:off x="900113" y="3994150"/>
          <a:ext cx="74168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19" name="公式" r:id="rId6" imgW="4267080" imgH="1447560" progId="Equation.3">
                  <p:embed/>
                </p:oleObj>
              </mc:Choice>
              <mc:Fallback>
                <p:oleObj name="公式" r:id="rId6" imgW="4267080" imgH="1447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94150"/>
                        <a:ext cx="74168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 autoUpdateAnimBg="0"/>
      <p:bldP spid="7331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b="1" dirty="0">
                <a:latin typeface="Times New Roman" pitchFamily="18" charset="0"/>
              </a:rPr>
              <a:t>求电偶极子电场中远区任意点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</a:rPr>
              <a:t>的电势和电场强度。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524000" y="1219200"/>
          <a:ext cx="1857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4" name="Equation" r:id="rId3" imgW="799920" imgH="431640" progId="Equation.3">
                  <p:embed/>
                </p:oleObj>
              </mc:Choice>
              <mc:Fallback>
                <p:oleObj name="Equation" r:id="rId3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18573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810000" y="1190625"/>
          <a:ext cx="20526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5" name="公式" r:id="rId5" imgW="825480" imgH="406080" progId="Equation.3">
                  <p:embed/>
                </p:oleObj>
              </mc:Choice>
              <mc:Fallback>
                <p:oleObj name="公式" r:id="rId5" imgW="825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90625"/>
                        <a:ext cx="20526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797109"/>
              </p:ext>
            </p:extLst>
          </p:nvPr>
        </p:nvGraphicFramePr>
        <p:xfrm>
          <a:off x="1219200" y="2105025"/>
          <a:ext cx="3136776" cy="1051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6" name="公式" r:id="rId7" imgW="1206360" imgH="406080" progId="Equation.3">
                  <p:embed/>
                </p:oleObj>
              </mc:Choice>
              <mc:Fallback>
                <p:oleObj name="公式" r:id="rId7" imgW="120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05025"/>
                        <a:ext cx="3136776" cy="1051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94809"/>
              </p:ext>
            </p:extLst>
          </p:nvPr>
        </p:nvGraphicFramePr>
        <p:xfrm>
          <a:off x="1600200" y="3200401"/>
          <a:ext cx="1747664" cy="105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7" name="公式" r:id="rId9" imgW="672840" imgH="406080" progId="Equation.3">
                  <p:embed/>
                </p:oleObj>
              </mc:Choice>
              <mc:Fallback>
                <p:oleObj name="公式" r:id="rId9" imgW="672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1"/>
                        <a:ext cx="1747664" cy="105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48951"/>
              </p:ext>
            </p:extLst>
          </p:nvPr>
        </p:nvGraphicFramePr>
        <p:xfrm>
          <a:off x="3347864" y="3251787"/>
          <a:ext cx="1531625" cy="104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8" name="公式" r:id="rId11" imgW="596880" imgH="406080" progId="Equation.3">
                  <p:embed/>
                </p:oleObj>
              </mc:Choice>
              <mc:Fallback>
                <p:oleObj name="公式" r:id="rId11" imgW="596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251787"/>
                        <a:ext cx="1531625" cy="104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50685"/>
              </p:ext>
            </p:extLst>
          </p:nvPr>
        </p:nvGraphicFramePr>
        <p:xfrm>
          <a:off x="2048544" y="5355803"/>
          <a:ext cx="1752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9" name="公式" r:id="rId13" imgW="698400" imgH="406080" progId="Equation.3">
                  <p:embed/>
                </p:oleObj>
              </mc:Choice>
              <mc:Fallback>
                <p:oleObj name="公式" r:id="rId13" imgW="698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544" y="5355803"/>
                        <a:ext cx="1752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474126"/>
              </p:ext>
            </p:extLst>
          </p:nvPr>
        </p:nvGraphicFramePr>
        <p:xfrm>
          <a:off x="3877344" y="5355803"/>
          <a:ext cx="27828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0" name="Equation" r:id="rId15" imgW="1168200" imgH="431640" progId="Equation.3">
                  <p:embed/>
                </p:oleObj>
              </mc:Choice>
              <mc:Fallback>
                <p:oleObj name="Equation" r:id="rId15" imgW="116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344" y="5355803"/>
                        <a:ext cx="27828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53898"/>
              </p:ext>
            </p:extLst>
          </p:nvPr>
        </p:nvGraphicFramePr>
        <p:xfrm>
          <a:off x="1143000" y="4419600"/>
          <a:ext cx="1268760" cy="50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1" name="公式" r:id="rId17" imgW="482400" imgH="190440" progId="Equation.3">
                  <p:embed/>
                </p:oleObj>
              </mc:Choice>
              <mc:Fallback>
                <p:oleObj name="公式" r:id="rId17" imgW="482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1268760" cy="50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72903"/>
              </p:ext>
            </p:extLst>
          </p:nvPr>
        </p:nvGraphicFramePr>
        <p:xfrm>
          <a:off x="2819400" y="4419601"/>
          <a:ext cx="4248408" cy="52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2" name="公式" r:id="rId19" imgW="1638000" imgH="203040" progId="Equation.3">
                  <p:embed/>
                </p:oleObj>
              </mc:Choice>
              <mc:Fallback>
                <p:oleObj name="公式" r:id="rId19" imgW="1638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1"/>
                        <a:ext cx="4248408" cy="521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6019800" y="838200"/>
            <a:ext cx="3060700" cy="2917825"/>
            <a:chOff x="3792" y="528"/>
            <a:chExt cx="1928" cy="1838"/>
          </a:xfrm>
        </p:grpSpPr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4128" y="786"/>
              <a:ext cx="1027" cy="1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4550" y="763"/>
              <a:ext cx="619" cy="1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V="1">
              <a:off x="4326" y="576"/>
              <a:ext cx="0" cy="14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4337" y="2064"/>
              <a:ext cx="1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5548" y="192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03" name="公式" r:id="rId21" imgW="126720" imgH="139680" progId="Equation.3">
                    <p:embed/>
                  </p:oleObj>
                </mc:Choice>
                <mc:Fallback>
                  <p:oleObj name="公式" r:id="rId2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8" y="192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/>
          </p:nvGraphicFramePr>
          <p:xfrm>
            <a:off x="4111" y="528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04" name="公式" r:id="rId23" imgW="139680" imgH="164880" progId="Equation.3">
                    <p:embed/>
                  </p:oleObj>
                </mc:Choice>
                <mc:Fallback>
                  <p:oleObj name="公式" r:id="rId2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528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flipV="1">
              <a:off x="4327" y="768"/>
              <a:ext cx="843" cy="12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6" name="Object 20"/>
            <p:cNvGraphicFramePr>
              <a:graphicFrameLocks noChangeAspect="1"/>
            </p:cNvGraphicFramePr>
            <p:nvPr/>
          </p:nvGraphicFramePr>
          <p:xfrm>
            <a:off x="4621" y="1541"/>
            <a:ext cx="17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05" name="公式" r:id="rId25" imgW="114120" imgH="114120" progId="Equation.3">
                    <p:embed/>
                  </p:oleObj>
                </mc:Choice>
                <mc:Fallback>
                  <p:oleObj name="公式" r:id="rId25" imgW="11412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1541"/>
                          <a:ext cx="17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21"/>
            <p:cNvGraphicFramePr>
              <a:graphicFrameLocks noChangeAspect="1"/>
            </p:cNvGraphicFramePr>
            <p:nvPr/>
          </p:nvGraphicFramePr>
          <p:xfrm>
            <a:off x="5184" y="72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06" name="公式" r:id="rId27" imgW="152280" imgH="152280" progId="Equation.3">
                    <p:embed/>
                  </p:oleObj>
                </mc:Choice>
                <mc:Fallback>
                  <p:oleObj name="公式" r:id="rId27" imgW="1522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72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8" name="Arc 22"/>
            <p:cNvSpPr>
              <a:spLocks/>
            </p:cNvSpPr>
            <p:nvPr/>
          </p:nvSpPr>
          <p:spPr bwMode="auto">
            <a:xfrm>
              <a:off x="4377" y="1944"/>
              <a:ext cx="115" cy="149"/>
            </a:xfrm>
            <a:custGeom>
              <a:avLst/>
              <a:gdLst>
                <a:gd name="G0" fmla="+- 0 0 0"/>
                <a:gd name="G1" fmla="+- 21262 0 0"/>
                <a:gd name="G2" fmla="+- 21600 0 0"/>
                <a:gd name="T0" fmla="*/ 3806 w 21523"/>
                <a:gd name="T1" fmla="*/ 0 h 21262"/>
                <a:gd name="T2" fmla="*/ 21523 w 21523"/>
                <a:gd name="T3" fmla="*/ 19434 h 21262"/>
                <a:gd name="T4" fmla="*/ 0 w 21523"/>
                <a:gd name="T5" fmla="*/ 21262 h 2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23" h="21262" fill="none" extrusionOk="0">
                  <a:moveTo>
                    <a:pt x="3806" y="-1"/>
                  </a:moveTo>
                  <a:cubicBezTo>
                    <a:pt x="13428" y="1722"/>
                    <a:pt x="20695" y="9693"/>
                    <a:pt x="21522" y="19434"/>
                  </a:cubicBezTo>
                </a:path>
                <a:path w="21523" h="21262" stroke="0" extrusionOk="0">
                  <a:moveTo>
                    <a:pt x="3806" y="-1"/>
                  </a:moveTo>
                  <a:cubicBezTo>
                    <a:pt x="13428" y="1722"/>
                    <a:pt x="20695" y="9693"/>
                    <a:pt x="21522" y="19434"/>
                  </a:cubicBezTo>
                  <a:lnTo>
                    <a:pt x="0" y="21262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9" name="Object 23"/>
            <p:cNvGraphicFramePr>
              <a:graphicFrameLocks noChangeAspect="1"/>
            </p:cNvGraphicFramePr>
            <p:nvPr/>
          </p:nvGraphicFramePr>
          <p:xfrm>
            <a:off x="4464" y="1788"/>
            <a:ext cx="18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07" name="公式" r:id="rId29" imgW="139680" imgH="177480" progId="Equation.3">
                    <p:embed/>
                  </p:oleObj>
                </mc:Choice>
                <mc:Fallback>
                  <p:oleObj name="公式" r:id="rId29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88"/>
                          <a:ext cx="18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0" name="Oval 24"/>
            <p:cNvSpPr>
              <a:spLocks noChangeArrowheads="1"/>
            </p:cNvSpPr>
            <p:nvPr/>
          </p:nvSpPr>
          <p:spPr bwMode="auto">
            <a:xfrm>
              <a:off x="4104" y="2042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 flipV="1">
              <a:off x="4152" y="2064"/>
              <a:ext cx="366" cy="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2" name="Object 26"/>
            <p:cNvGraphicFramePr>
              <a:graphicFrameLocks noChangeAspect="1"/>
            </p:cNvGraphicFramePr>
            <p:nvPr/>
          </p:nvGraphicFramePr>
          <p:xfrm>
            <a:off x="4848" y="1344"/>
            <a:ext cx="19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08" name="公式" r:id="rId31" imgW="126720" imgH="203040" progId="Equation.3">
                    <p:embed/>
                  </p:oleObj>
                </mc:Choice>
                <mc:Fallback>
                  <p:oleObj name="公式" r:id="rId31" imgW="126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44"/>
                          <a:ext cx="19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3" name="Object 27"/>
            <p:cNvGraphicFramePr>
              <a:graphicFrameLocks noChangeAspect="1"/>
            </p:cNvGraphicFramePr>
            <p:nvPr/>
          </p:nvGraphicFramePr>
          <p:xfrm>
            <a:off x="4464" y="1152"/>
            <a:ext cx="2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09" name="公式" r:id="rId33" imgW="126720" imgH="203040" progId="Equation.3">
                    <p:embed/>
                  </p:oleObj>
                </mc:Choice>
                <mc:Fallback>
                  <p:oleObj name="公式" r:id="rId33" imgW="126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152"/>
                          <a:ext cx="20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4" name="Object 28"/>
            <p:cNvGraphicFramePr>
              <a:graphicFrameLocks noChangeAspect="1"/>
            </p:cNvGraphicFramePr>
            <p:nvPr/>
          </p:nvGraphicFramePr>
          <p:xfrm>
            <a:off x="3792" y="1920"/>
            <a:ext cx="31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10" name="公式" r:id="rId35" imgW="228600" imgH="152280" progId="Equation.3">
                    <p:embed/>
                  </p:oleObj>
                </mc:Choice>
                <mc:Fallback>
                  <p:oleObj name="公式" r:id="rId35" imgW="22860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920"/>
                          <a:ext cx="31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5" name="Object 29"/>
            <p:cNvGraphicFramePr>
              <a:graphicFrameLocks noChangeAspect="1"/>
            </p:cNvGraphicFramePr>
            <p:nvPr/>
          </p:nvGraphicFramePr>
          <p:xfrm>
            <a:off x="4608" y="1872"/>
            <a:ext cx="31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11" name="公式" r:id="rId37" imgW="228600" imgH="164880" progId="Equation.3">
                    <p:embed/>
                  </p:oleObj>
                </mc:Choice>
                <mc:Fallback>
                  <p:oleObj name="公式" r:id="rId37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72"/>
                          <a:ext cx="31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408865"/>
                </p:ext>
              </p:extLst>
            </p:nvPr>
          </p:nvGraphicFramePr>
          <p:xfrm>
            <a:off x="4368" y="2103"/>
            <a:ext cx="13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12" name="公式" r:id="rId39" imgW="88560" imgH="177480" progId="Equation.3">
                    <p:embed/>
                  </p:oleObj>
                </mc:Choice>
                <mc:Fallback>
                  <p:oleObj name="公式" r:id="rId39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03"/>
                          <a:ext cx="130" cy="263"/>
                        </a:xfrm>
                        <a:prstGeom prst="rect">
                          <a:avLst/>
                        </a:prstGeom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31"/>
            <p:cNvGraphicFramePr>
              <a:graphicFrameLocks noChangeAspect="1"/>
            </p:cNvGraphicFramePr>
            <p:nvPr/>
          </p:nvGraphicFramePr>
          <p:xfrm>
            <a:off x="4224" y="2064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713" name="公式" r:id="rId41" imgW="114120" imgH="126720" progId="Equation.3">
                    <p:embed/>
                  </p:oleObj>
                </mc:Choice>
                <mc:Fallback>
                  <p:oleObj name="公式" r:id="rId41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64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Oval 32"/>
            <p:cNvSpPr>
              <a:spLocks noChangeArrowheads="1"/>
            </p:cNvSpPr>
            <p:nvPr/>
          </p:nvSpPr>
          <p:spPr bwMode="auto">
            <a:xfrm>
              <a:off x="4528" y="2042"/>
              <a:ext cx="48" cy="48"/>
            </a:xfrm>
            <a:prstGeom prst="ellipse">
              <a:avLst/>
            </a:prstGeom>
            <a:solidFill>
              <a:srgbClr val="669900"/>
            </a:solidFill>
            <a:ln w="19050">
              <a:solidFill>
                <a:srgbClr val="66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641648" y="1412776"/>
            <a:ext cx="122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解：</a:t>
            </a:r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H="1" flipV="1">
            <a:off x="6772275" y="2963863"/>
            <a:ext cx="447675" cy="33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295400" y="381000"/>
          <a:ext cx="31845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18" name="Equation" r:id="rId3" imgW="1320480" imgH="431640" progId="Equation.3">
                  <p:embed/>
                </p:oleObj>
              </mc:Choice>
              <mc:Fallback>
                <p:oleObj name="Equation" r:id="rId3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"/>
                        <a:ext cx="31845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09600" y="1676400"/>
          <a:ext cx="44751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19" name="Equation" r:id="rId5" imgW="1854000" imgH="444240" progId="Equation.3">
                  <p:embed/>
                </p:oleObj>
              </mc:Choice>
              <mc:Fallback>
                <p:oleObj name="Equation" r:id="rId5" imgW="1854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44751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09600" y="2895600"/>
          <a:ext cx="43862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20" name="Equation" r:id="rId7" imgW="1828800" imgH="431640" progId="Equation.3">
                  <p:embed/>
                </p:oleObj>
              </mc:Choice>
              <mc:Fallback>
                <p:oleObj name="Equation" r:id="rId7" imgW="1828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438626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55650" y="4829175"/>
          <a:ext cx="26638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21" name="公式" r:id="rId9" imgW="1117440" imgH="215640" progId="Equation.3">
                  <p:embed/>
                </p:oleObj>
              </mc:Choice>
              <mc:Fallback>
                <p:oleObj name="公式" r:id="rId9" imgW="1117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29175"/>
                        <a:ext cx="26638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827088" y="5805488"/>
          <a:ext cx="2632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22" name="公式" r:id="rId11" imgW="1104840" imgH="203040" progId="Equation.3">
                  <p:embed/>
                </p:oleObj>
              </mc:Choice>
              <mc:Fallback>
                <p:oleObj name="公式" r:id="rId11" imgW="1104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05488"/>
                        <a:ext cx="2632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343400" y="4648200"/>
          <a:ext cx="20574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23" name="Equation" r:id="rId13" imgW="863280" imgH="431640" progId="Equation.3">
                  <p:embed/>
                </p:oleObj>
              </mc:Choice>
              <mc:Fallback>
                <p:oleObj name="Equation" r:id="rId13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20574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4343400" y="5562600"/>
          <a:ext cx="21828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24" name="Equation" r:id="rId15" imgW="927000" imgH="444240" progId="Equation.3">
                  <p:embed/>
                </p:oleObj>
              </mc:Choice>
              <mc:Fallback>
                <p:oleObj name="Equation" r:id="rId15" imgW="92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62600"/>
                        <a:ext cx="21828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57200" y="4114800"/>
            <a:ext cx="137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讨论：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162800" y="4953000"/>
          <a:ext cx="938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25" name="Equation" r:id="rId17" imgW="431640" imgH="241200" progId="Equation.3">
                  <p:embed/>
                </p:oleObj>
              </mc:Choice>
              <mc:Fallback>
                <p:oleObj name="Equation" r:id="rId17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953000"/>
                        <a:ext cx="938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7239000" y="5791200"/>
          <a:ext cx="938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26" name="Equation" r:id="rId19" imgW="431640" imgH="241200" progId="Equation.3">
                  <p:embed/>
                </p:oleObj>
              </mc:Choice>
              <mc:Fallback>
                <p:oleObj name="Equation" r:id="rId19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91200"/>
                        <a:ext cx="938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5791200" y="762000"/>
            <a:ext cx="3060700" cy="2901950"/>
            <a:chOff x="3792" y="528"/>
            <a:chExt cx="1928" cy="1828"/>
          </a:xfrm>
        </p:grpSpPr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V="1">
              <a:off x="4128" y="786"/>
              <a:ext cx="1027" cy="1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V="1">
              <a:off x="4550" y="763"/>
              <a:ext cx="619" cy="1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V="1">
              <a:off x="4326" y="576"/>
              <a:ext cx="0" cy="14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4337" y="2064"/>
              <a:ext cx="1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7" name="Object 17"/>
            <p:cNvGraphicFramePr>
              <a:graphicFrameLocks noChangeAspect="1"/>
            </p:cNvGraphicFramePr>
            <p:nvPr/>
          </p:nvGraphicFramePr>
          <p:xfrm>
            <a:off x="5548" y="192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27" name="公式" r:id="rId20" imgW="126720" imgH="139680" progId="Equation.3">
                    <p:embed/>
                  </p:oleObj>
                </mc:Choice>
                <mc:Fallback>
                  <p:oleObj name="公式" r:id="rId20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8" y="192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8"/>
            <p:cNvGraphicFramePr>
              <a:graphicFrameLocks noChangeAspect="1"/>
            </p:cNvGraphicFramePr>
            <p:nvPr/>
          </p:nvGraphicFramePr>
          <p:xfrm>
            <a:off x="4111" y="528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28" name="公式" r:id="rId22" imgW="139680" imgH="164880" progId="Equation.3">
                    <p:embed/>
                  </p:oleObj>
                </mc:Choice>
                <mc:Fallback>
                  <p:oleObj name="公式" r:id="rId22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528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flipV="1">
              <a:off x="4327" y="768"/>
              <a:ext cx="843" cy="12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0" name="Object 20"/>
            <p:cNvGraphicFramePr>
              <a:graphicFrameLocks noChangeAspect="1"/>
            </p:cNvGraphicFramePr>
            <p:nvPr/>
          </p:nvGraphicFramePr>
          <p:xfrm>
            <a:off x="4621" y="1541"/>
            <a:ext cx="17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29" name="公式" r:id="rId24" imgW="114120" imgH="114120" progId="Equation.3">
                    <p:embed/>
                  </p:oleObj>
                </mc:Choice>
                <mc:Fallback>
                  <p:oleObj name="公式" r:id="rId24" imgW="11412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1541"/>
                          <a:ext cx="17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21"/>
            <p:cNvGraphicFramePr>
              <a:graphicFrameLocks noChangeAspect="1"/>
            </p:cNvGraphicFramePr>
            <p:nvPr/>
          </p:nvGraphicFramePr>
          <p:xfrm>
            <a:off x="5184" y="72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30" name="公式" r:id="rId26" imgW="152280" imgH="152280" progId="Equation.3">
                    <p:embed/>
                  </p:oleObj>
                </mc:Choice>
                <mc:Fallback>
                  <p:oleObj name="公式" r:id="rId26" imgW="1522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72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Arc 22"/>
            <p:cNvSpPr>
              <a:spLocks/>
            </p:cNvSpPr>
            <p:nvPr/>
          </p:nvSpPr>
          <p:spPr bwMode="auto">
            <a:xfrm>
              <a:off x="4377" y="1944"/>
              <a:ext cx="115" cy="149"/>
            </a:xfrm>
            <a:custGeom>
              <a:avLst/>
              <a:gdLst>
                <a:gd name="G0" fmla="+- 0 0 0"/>
                <a:gd name="G1" fmla="+- 21262 0 0"/>
                <a:gd name="G2" fmla="+- 21600 0 0"/>
                <a:gd name="T0" fmla="*/ 3806 w 21523"/>
                <a:gd name="T1" fmla="*/ 0 h 21262"/>
                <a:gd name="T2" fmla="*/ 21523 w 21523"/>
                <a:gd name="T3" fmla="*/ 19434 h 21262"/>
                <a:gd name="T4" fmla="*/ 0 w 21523"/>
                <a:gd name="T5" fmla="*/ 21262 h 2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23" h="21262" fill="none" extrusionOk="0">
                  <a:moveTo>
                    <a:pt x="3806" y="-1"/>
                  </a:moveTo>
                  <a:cubicBezTo>
                    <a:pt x="13428" y="1722"/>
                    <a:pt x="20695" y="9693"/>
                    <a:pt x="21522" y="19434"/>
                  </a:cubicBezTo>
                </a:path>
                <a:path w="21523" h="21262" stroke="0" extrusionOk="0">
                  <a:moveTo>
                    <a:pt x="3806" y="-1"/>
                  </a:moveTo>
                  <a:cubicBezTo>
                    <a:pt x="13428" y="1722"/>
                    <a:pt x="20695" y="9693"/>
                    <a:pt x="21522" y="19434"/>
                  </a:cubicBezTo>
                  <a:lnTo>
                    <a:pt x="0" y="21262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3" name="Object 23"/>
            <p:cNvGraphicFramePr>
              <a:graphicFrameLocks noChangeAspect="1"/>
            </p:cNvGraphicFramePr>
            <p:nvPr/>
          </p:nvGraphicFramePr>
          <p:xfrm>
            <a:off x="4464" y="1788"/>
            <a:ext cx="18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31" name="公式" r:id="rId28" imgW="139680" imgH="177480" progId="Equation.3">
                    <p:embed/>
                  </p:oleObj>
                </mc:Choice>
                <mc:Fallback>
                  <p:oleObj name="公式" r:id="rId28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88"/>
                          <a:ext cx="18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Oval 24"/>
            <p:cNvSpPr>
              <a:spLocks noChangeArrowheads="1"/>
            </p:cNvSpPr>
            <p:nvPr/>
          </p:nvSpPr>
          <p:spPr bwMode="auto">
            <a:xfrm>
              <a:off x="4104" y="2042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 flipV="1">
              <a:off x="4152" y="2064"/>
              <a:ext cx="366" cy="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6" name="Object 26"/>
            <p:cNvGraphicFramePr>
              <a:graphicFrameLocks noChangeAspect="1"/>
            </p:cNvGraphicFramePr>
            <p:nvPr/>
          </p:nvGraphicFramePr>
          <p:xfrm>
            <a:off x="4848" y="1344"/>
            <a:ext cx="19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32" name="公式" r:id="rId30" imgW="126720" imgH="203040" progId="Equation.3">
                    <p:embed/>
                  </p:oleObj>
                </mc:Choice>
                <mc:Fallback>
                  <p:oleObj name="公式" r:id="rId30" imgW="126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44"/>
                          <a:ext cx="19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27"/>
            <p:cNvGraphicFramePr>
              <a:graphicFrameLocks noChangeAspect="1"/>
            </p:cNvGraphicFramePr>
            <p:nvPr/>
          </p:nvGraphicFramePr>
          <p:xfrm>
            <a:off x="4464" y="1152"/>
            <a:ext cx="2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33" name="公式" r:id="rId32" imgW="126720" imgH="203040" progId="Equation.3">
                    <p:embed/>
                  </p:oleObj>
                </mc:Choice>
                <mc:Fallback>
                  <p:oleObj name="公式" r:id="rId32" imgW="126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152"/>
                          <a:ext cx="20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28"/>
            <p:cNvGraphicFramePr>
              <a:graphicFrameLocks noChangeAspect="1"/>
            </p:cNvGraphicFramePr>
            <p:nvPr/>
          </p:nvGraphicFramePr>
          <p:xfrm>
            <a:off x="3792" y="1920"/>
            <a:ext cx="31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34" name="公式" r:id="rId34" imgW="228600" imgH="152280" progId="Equation.3">
                    <p:embed/>
                  </p:oleObj>
                </mc:Choice>
                <mc:Fallback>
                  <p:oleObj name="公式" r:id="rId34" imgW="22860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920"/>
                          <a:ext cx="31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29"/>
            <p:cNvGraphicFramePr>
              <a:graphicFrameLocks noChangeAspect="1"/>
            </p:cNvGraphicFramePr>
            <p:nvPr/>
          </p:nvGraphicFramePr>
          <p:xfrm>
            <a:off x="4608" y="1872"/>
            <a:ext cx="31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35" name="公式" r:id="rId36" imgW="228600" imgH="164880" progId="Equation.3">
                    <p:embed/>
                  </p:oleObj>
                </mc:Choice>
                <mc:Fallback>
                  <p:oleObj name="公式" r:id="rId36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72"/>
                          <a:ext cx="31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30"/>
            <p:cNvGraphicFramePr>
              <a:graphicFrameLocks noChangeAspect="1"/>
            </p:cNvGraphicFramePr>
            <p:nvPr/>
          </p:nvGraphicFramePr>
          <p:xfrm>
            <a:off x="4368" y="2112"/>
            <a:ext cx="13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36" name="公式" r:id="rId38" imgW="88560" imgH="164880" progId="Equation.3">
                    <p:embed/>
                  </p:oleObj>
                </mc:Choice>
                <mc:Fallback>
                  <p:oleObj name="公式" r:id="rId38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12"/>
                          <a:ext cx="13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Object 31"/>
            <p:cNvGraphicFramePr>
              <a:graphicFrameLocks noChangeAspect="1"/>
            </p:cNvGraphicFramePr>
            <p:nvPr/>
          </p:nvGraphicFramePr>
          <p:xfrm>
            <a:off x="4224" y="2064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737" name="公式" r:id="rId40" imgW="114120" imgH="126720" progId="Equation.3">
                    <p:embed/>
                  </p:oleObj>
                </mc:Choice>
                <mc:Fallback>
                  <p:oleObj name="公式" r:id="rId40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64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Oval 32"/>
            <p:cNvSpPr>
              <a:spLocks noChangeArrowheads="1"/>
            </p:cNvSpPr>
            <p:nvPr/>
          </p:nvSpPr>
          <p:spPr bwMode="auto">
            <a:xfrm>
              <a:off x="4528" y="2042"/>
              <a:ext cx="48" cy="48"/>
            </a:xfrm>
            <a:prstGeom prst="ellipse">
              <a:avLst/>
            </a:prstGeom>
            <a:solidFill>
              <a:srgbClr val="669900"/>
            </a:solidFill>
            <a:ln w="19050">
              <a:solidFill>
                <a:srgbClr val="66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8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Text Box 2"/>
          <p:cNvSpPr txBox="1">
            <a:spLocks noChangeArrowheads="1"/>
          </p:cNvSpPr>
          <p:nvPr/>
        </p:nvSpPr>
        <p:spPr bwMode="auto">
          <a:xfrm>
            <a:off x="250825" y="908050"/>
            <a:ext cx="39624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1.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两个重要的物理量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2771775" y="9366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真空中的静电场小结</a:t>
            </a:r>
          </a:p>
        </p:txBody>
      </p:sp>
      <p:graphicFrame>
        <p:nvGraphicFramePr>
          <p:cNvPr id="73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6249"/>
              </p:ext>
            </p:extLst>
          </p:nvPr>
        </p:nvGraphicFramePr>
        <p:xfrm>
          <a:off x="4427538" y="692151"/>
          <a:ext cx="1368598" cy="724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2" name="公式" r:id="rId4" imgW="431640" imgH="228600" progId="Equation.3">
                  <p:embed/>
                </p:oleObj>
              </mc:Choice>
              <mc:Fallback>
                <p:oleObj name="公式" r:id="rId4" imgW="431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92151"/>
                        <a:ext cx="1368598" cy="724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461208"/>
              </p:ext>
            </p:extLst>
          </p:nvPr>
        </p:nvGraphicFramePr>
        <p:xfrm>
          <a:off x="6588224" y="1851697"/>
          <a:ext cx="194468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3" name="公式" r:id="rId6" imgW="723600" imgH="380880" progId="Equation.3">
                  <p:embed/>
                </p:oleObj>
              </mc:Choice>
              <mc:Fallback>
                <p:oleObj name="公式" r:id="rId6" imgW="72360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851697"/>
                        <a:ext cx="1944687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17907"/>
              </p:ext>
            </p:extLst>
          </p:nvPr>
        </p:nvGraphicFramePr>
        <p:xfrm>
          <a:off x="3779912" y="3212976"/>
          <a:ext cx="3816424" cy="1090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4" name="公式" r:id="rId8" imgW="1485720" imgH="419040" progId="Equation.3">
                  <p:embed/>
                </p:oleObj>
              </mc:Choice>
              <mc:Fallback>
                <p:oleObj name="公式" r:id="rId8" imgW="14857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12976"/>
                        <a:ext cx="3816424" cy="1090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398038"/>
              </p:ext>
            </p:extLst>
          </p:nvPr>
        </p:nvGraphicFramePr>
        <p:xfrm>
          <a:off x="3491880" y="4076521"/>
          <a:ext cx="51125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5" name="公式" r:id="rId10" imgW="2158920" imgH="495000" progId="Equation.3">
                  <p:embed/>
                </p:oleObj>
              </mc:Choice>
              <mc:Fallback>
                <p:oleObj name="公式" r:id="rId10" imgW="215892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076521"/>
                        <a:ext cx="511256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539552" y="3341191"/>
            <a:ext cx="34559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叠加法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FF"/>
                </a:solidFill>
                <a:ea typeface="楷体_GB2312" pitchFamily="49" charset="-122"/>
              </a:rPr>
              <a:t>定理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、定义法</a:t>
            </a:r>
          </a:p>
        </p:txBody>
      </p:sp>
      <p:graphicFrame>
        <p:nvGraphicFramePr>
          <p:cNvPr id="73933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904784"/>
              </p:ext>
            </p:extLst>
          </p:nvPr>
        </p:nvGraphicFramePr>
        <p:xfrm>
          <a:off x="3347665" y="5733256"/>
          <a:ext cx="5040759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6" name="公式" r:id="rId12" imgW="2031840" imgH="419040" progId="Equation.3">
                  <p:embed/>
                </p:oleObj>
              </mc:Choice>
              <mc:Fallback>
                <p:oleObj name="公式" r:id="rId12" imgW="2031840" imgH="4190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lum bright="-100000" contras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65" y="5733256"/>
                        <a:ext cx="5040759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8" name="Text Box 10"/>
          <p:cNvSpPr txBox="1">
            <a:spLocks noChangeArrowheads="1"/>
          </p:cNvSpPr>
          <p:nvPr/>
        </p:nvSpPr>
        <p:spPr bwMode="auto">
          <a:xfrm>
            <a:off x="250825" y="919290"/>
            <a:ext cx="53292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endParaRPr lang="en-US" altLang="zh-CN" sz="3200" dirty="0">
              <a:solidFill>
                <a:srgbClr val="000099"/>
              </a:solidFill>
              <a:ea typeface="楷体_GB2312" pitchFamily="49" charset="-122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99"/>
                </a:solidFill>
                <a:ea typeface="楷体_GB2312" pitchFamily="49" charset="-122"/>
              </a:rPr>
              <a:t>2.</a:t>
            </a:r>
            <a:r>
              <a:rPr lang="zh-CN" altLang="en-US" sz="3200" dirty="0">
                <a:solidFill>
                  <a:srgbClr val="000099"/>
                </a:solidFill>
                <a:ea typeface="楷体_GB2312" pitchFamily="49" charset="-122"/>
              </a:rPr>
              <a:t>两个电场基本性质方程</a:t>
            </a:r>
          </a:p>
        </p:txBody>
      </p:sp>
      <p:sp>
        <p:nvSpPr>
          <p:cNvPr id="739339" name="Text Box 11"/>
          <p:cNvSpPr txBox="1">
            <a:spLocks noChangeArrowheads="1"/>
          </p:cNvSpPr>
          <p:nvPr/>
        </p:nvSpPr>
        <p:spPr bwMode="auto">
          <a:xfrm>
            <a:off x="250825" y="2426843"/>
            <a:ext cx="39624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endParaRPr lang="en-US" altLang="zh-CN" sz="3200" dirty="0">
              <a:solidFill>
                <a:srgbClr val="000099"/>
              </a:solidFill>
              <a:ea typeface="楷体_GB2312" pitchFamily="49" charset="-122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99"/>
                </a:solidFill>
                <a:ea typeface="楷体_GB2312" pitchFamily="49" charset="-122"/>
              </a:rPr>
              <a:t>3.</a:t>
            </a:r>
            <a:r>
              <a:rPr lang="zh-CN" altLang="en-US" sz="3200" dirty="0">
                <a:solidFill>
                  <a:srgbClr val="000099"/>
                </a:solidFill>
                <a:ea typeface="楷体_GB2312" pitchFamily="49" charset="-122"/>
              </a:rPr>
              <a:t>两种计算方法</a:t>
            </a:r>
          </a:p>
        </p:txBody>
      </p:sp>
      <p:graphicFrame>
        <p:nvGraphicFramePr>
          <p:cNvPr id="739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5050"/>
              </p:ext>
            </p:extLst>
          </p:nvPr>
        </p:nvGraphicFramePr>
        <p:xfrm>
          <a:off x="2627784" y="1700808"/>
          <a:ext cx="3528392" cy="11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7" name="公式" r:id="rId14" imgW="1384200" imgH="444240" progId="Equation.3">
                  <p:embed/>
                </p:oleObj>
              </mc:Choice>
              <mc:Fallback>
                <p:oleObj name="公式" r:id="rId14" imgW="13842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00808"/>
                        <a:ext cx="3528392" cy="119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0074" y="4774039"/>
            <a:ext cx="3962400" cy="98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endParaRPr lang="en-US" altLang="zh-CN" sz="3200" dirty="0">
              <a:solidFill>
                <a:srgbClr val="000099"/>
              </a:solidFill>
              <a:ea typeface="楷体_GB2312" pitchFamily="49" charset="-122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ea typeface="楷体_GB2312" pitchFamily="49" charset="-122"/>
              </a:rPr>
              <a:t>4.</a:t>
            </a:r>
            <a:r>
              <a:rPr lang="en-US" altLang="zh-CN" sz="3200" i="1" dirty="0" smtClean="0">
                <a:solidFill>
                  <a:srgbClr val="000099"/>
                </a:solidFill>
                <a:ea typeface="楷体_GB2312" pitchFamily="49" charset="-122"/>
              </a:rPr>
              <a:t>E</a:t>
            </a:r>
            <a:r>
              <a:rPr lang="zh-CN" altLang="en-US" sz="3200" dirty="0" smtClean="0">
                <a:solidFill>
                  <a:srgbClr val="000099"/>
                </a:solidFill>
                <a:ea typeface="楷体_GB2312" pitchFamily="49" charset="-122"/>
              </a:rPr>
              <a:t>和</a:t>
            </a:r>
            <a:r>
              <a:rPr lang="en-US" altLang="zh-CN" sz="3200" i="1" dirty="0" smtClean="0">
                <a:solidFill>
                  <a:srgbClr val="000099"/>
                </a:solidFill>
                <a:ea typeface="楷体_GB2312" pitchFamily="49" charset="-122"/>
              </a:rPr>
              <a:t>U</a:t>
            </a:r>
            <a:r>
              <a:rPr lang="zh-CN" altLang="en-US" sz="3200" dirty="0">
                <a:solidFill>
                  <a:srgbClr val="000099"/>
                </a:solidFill>
                <a:ea typeface="楷体_GB2312" pitchFamily="49" charset="-122"/>
              </a:rPr>
              <a:t>的</a:t>
            </a:r>
            <a:r>
              <a:rPr lang="zh-CN" altLang="en-US" sz="3200" dirty="0" smtClean="0">
                <a:solidFill>
                  <a:srgbClr val="000099"/>
                </a:solidFill>
                <a:ea typeface="楷体_GB2312" pitchFamily="49" charset="-122"/>
              </a:rPr>
              <a:t>两种关系</a:t>
            </a:r>
            <a:endParaRPr lang="zh-CN" altLang="en-US" sz="32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363599"/>
              </p:ext>
            </p:extLst>
          </p:nvPr>
        </p:nvGraphicFramePr>
        <p:xfrm>
          <a:off x="962025" y="5614988"/>
          <a:ext cx="180975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8" name="公式" r:id="rId16" imgW="761760" imgH="495000" progId="Equation.3">
                  <p:embed/>
                </p:oleObj>
              </mc:Choice>
              <mc:Fallback>
                <p:oleObj name="公式" r:id="rId16" imgW="76176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5614988"/>
                        <a:ext cx="180975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3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39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3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0" grpId="0" build="p" autoUpdateAnimBg="0"/>
      <p:bldP spid="739336" grpId="0" autoUpdateAnimBg="0"/>
      <p:bldP spid="739338" grpId="0" build="p" autoUpdateAnimBg="0"/>
      <p:bldP spid="739339" grpId="0" build="p" autoUpdateAnimBg="0"/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468313" y="1413222"/>
            <a:ext cx="1947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点电荷</a:t>
            </a:r>
          </a:p>
        </p:txBody>
      </p:sp>
      <p:sp>
        <p:nvSpPr>
          <p:cNvPr id="743427" name="Oval 3"/>
          <p:cNvSpPr>
            <a:spLocks noChangeArrowheads="1"/>
          </p:cNvSpPr>
          <p:nvPr/>
        </p:nvSpPr>
        <p:spPr bwMode="auto">
          <a:xfrm>
            <a:off x="4356100" y="1583085"/>
            <a:ext cx="360363" cy="3603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743477" name="Group 53"/>
          <p:cNvGrpSpPr>
            <a:grpSpLocks/>
          </p:cNvGrpSpPr>
          <p:nvPr/>
        </p:nvGrpSpPr>
        <p:grpSpPr bwMode="auto">
          <a:xfrm>
            <a:off x="4068763" y="1438622"/>
            <a:ext cx="576262" cy="504825"/>
            <a:chOff x="2971" y="1026"/>
            <a:chExt cx="363" cy="318"/>
          </a:xfrm>
        </p:grpSpPr>
        <p:sp>
          <p:nvSpPr>
            <p:cNvPr id="743429" name="Line 5"/>
            <p:cNvSpPr>
              <a:spLocks noChangeShapeType="1"/>
            </p:cNvSpPr>
            <p:nvPr/>
          </p:nvSpPr>
          <p:spPr bwMode="auto">
            <a:xfrm flipV="1">
              <a:off x="3198" y="1117"/>
              <a:ext cx="130" cy="22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3430" name="Object 6"/>
            <p:cNvGraphicFramePr>
              <a:graphicFrameLocks noChangeAspect="1"/>
            </p:cNvGraphicFramePr>
            <p:nvPr/>
          </p:nvGraphicFramePr>
          <p:xfrm>
            <a:off x="2971" y="1026"/>
            <a:ext cx="36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576" name="公式" r:id="rId4" imgW="139680" imgH="177480" progId="Equation.3">
                    <p:embed/>
                  </p:oleObj>
                </mc:Choice>
                <mc:Fallback>
                  <p:oleObj name="公式" r:id="rId4" imgW="13968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026"/>
                          <a:ext cx="36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3431" name="Group 7"/>
          <p:cNvGrpSpPr>
            <a:grpSpLocks/>
          </p:cNvGrpSpPr>
          <p:nvPr/>
        </p:nvGrpSpPr>
        <p:grpSpPr bwMode="auto">
          <a:xfrm>
            <a:off x="4332787" y="3390689"/>
            <a:ext cx="720725" cy="1368425"/>
            <a:chOff x="3360" y="3360"/>
            <a:chExt cx="240" cy="624"/>
          </a:xfrm>
        </p:grpSpPr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>
              <a:off x="3360" y="35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3" name="Line 9"/>
            <p:cNvSpPr>
              <a:spLocks noChangeShapeType="1"/>
            </p:cNvSpPr>
            <p:nvPr/>
          </p:nvSpPr>
          <p:spPr bwMode="auto">
            <a:xfrm flipV="1">
              <a:off x="3360" y="33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4" name="Line 10"/>
            <p:cNvSpPr>
              <a:spLocks noChangeShapeType="1"/>
            </p:cNvSpPr>
            <p:nvPr/>
          </p:nvSpPr>
          <p:spPr bwMode="auto">
            <a:xfrm>
              <a:off x="3600" y="336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5" name="Line 11"/>
            <p:cNvSpPr>
              <a:spLocks noChangeShapeType="1"/>
            </p:cNvSpPr>
            <p:nvPr/>
          </p:nvSpPr>
          <p:spPr bwMode="auto">
            <a:xfrm flipH="1">
              <a:off x="3360" y="3792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3436" name="Group 12"/>
          <p:cNvGrpSpPr>
            <a:grpSpLocks/>
          </p:cNvGrpSpPr>
          <p:nvPr/>
        </p:nvGrpSpPr>
        <p:grpSpPr bwMode="auto">
          <a:xfrm>
            <a:off x="4034694" y="3620885"/>
            <a:ext cx="890234" cy="936626"/>
            <a:chOff x="3781" y="3600"/>
            <a:chExt cx="347" cy="432"/>
          </a:xfrm>
        </p:grpSpPr>
        <p:graphicFrame>
          <p:nvGraphicFramePr>
            <p:cNvPr id="74343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2242939"/>
                </p:ext>
              </p:extLst>
            </p:nvPr>
          </p:nvGraphicFramePr>
          <p:xfrm>
            <a:off x="3781" y="3812"/>
            <a:ext cx="15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577" name="公式" r:id="rId6" imgW="126720" imgH="139680" progId="Equation.3">
                    <p:embed/>
                  </p:oleObj>
                </mc:Choice>
                <mc:Fallback>
                  <p:oleObj name="公式" r:id="rId6" imgW="126720" imgH="1396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3812"/>
                          <a:ext cx="15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3438" name="Group 14"/>
            <p:cNvGrpSpPr>
              <a:grpSpLocks/>
            </p:cNvGrpSpPr>
            <p:nvPr/>
          </p:nvGrpSpPr>
          <p:grpSpPr bwMode="auto">
            <a:xfrm>
              <a:off x="3888" y="3600"/>
              <a:ext cx="240" cy="432"/>
              <a:chOff x="4272" y="3456"/>
              <a:chExt cx="240" cy="432"/>
            </a:xfrm>
          </p:grpSpPr>
          <p:sp>
            <p:nvSpPr>
              <p:cNvPr id="743439" name="Line 15"/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3440" name="Line 16"/>
              <p:cNvSpPr>
                <a:spLocks noChangeShapeType="1"/>
              </p:cNvSpPr>
              <p:nvPr/>
            </p:nvSpPr>
            <p:spPr bwMode="auto">
              <a:xfrm>
                <a:off x="4416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2555875" y="1413222"/>
            <a:ext cx="143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i="1" dirty="0">
                <a:solidFill>
                  <a:schemeClr val="tx1"/>
                </a:solidFill>
              </a:rPr>
              <a:t>r </a:t>
            </a:r>
            <a:r>
              <a:rPr kumimoji="1" lang="en-US" altLang="zh-CN" dirty="0">
                <a:solidFill>
                  <a:schemeClr val="tx1"/>
                </a:solidFill>
                <a:cs typeface="Times New Roman" pitchFamily="18" charset="0"/>
              </a:rPr>
              <a:t>&gt;&gt;</a:t>
            </a:r>
            <a:r>
              <a:rPr kumimoji="1" lang="en-US" altLang="zh-CN" i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2681291" y="2379935"/>
            <a:ext cx="145866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i="1" dirty="0">
                <a:solidFill>
                  <a:schemeClr val="tx1"/>
                </a:solidFill>
              </a:rPr>
              <a:t>r </a:t>
            </a:r>
            <a:r>
              <a:rPr kumimoji="1" lang="en-US" altLang="zh-CN" dirty="0">
                <a:solidFill>
                  <a:schemeClr val="tx1"/>
                </a:solidFill>
                <a:cs typeface="Times New Roman" pitchFamily="18" charset="0"/>
              </a:rPr>
              <a:t>&lt;&lt; </a:t>
            </a:r>
            <a:r>
              <a:rPr kumimoji="1" lang="en-US" altLang="zh-CN" i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43443" name="Text Box 19"/>
          <p:cNvSpPr txBox="1">
            <a:spLocks noChangeArrowheads="1"/>
          </p:cNvSpPr>
          <p:nvPr/>
        </p:nvSpPr>
        <p:spPr bwMode="auto">
          <a:xfrm>
            <a:off x="2629400" y="3565314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i="1" dirty="0">
                <a:solidFill>
                  <a:schemeClr val="tx1"/>
                </a:solidFill>
              </a:rPr>
              <a:t>r </a:t>
            </a:r>
            <a:r>
              <a:rPr kumimoji="1" lang="en-US" altLang="zh-CN" dirty="0">
                <a:solidFill>
                  <a:schemeClr val="tx1"/>
                </a:solidFill>
                <a:cs typeface="Times New Roman" pitchFamily="18" charset="0"/>
              </a:rPr>
              <a:t>&lt;&lt; </a:t>
            </a:r>
            <a:r>
              <a:rPr kumimoji="1" lang="en-US" altLang="zh-CN" i="1" dirty="0" smtClean="0">
                <a:solidFill>
                  <a:schemeClr val="tx1"/>
                </a:solidFill>
                <a:cs typeface="Times New Roman" pitchFamily="18" charset="0"/>
              </a:rPr>
              <a:t>a</a:t>
            </a:r>
            <a:endParaRPr kumimoji="1" lang="en-US" altLang="zh-CN" i="1" dirty="0">
              <a:solidFill>
                <a:schemeClr val="tx1"/>
              </a:solidFill>
            </a:endParaRPr>
          </a:p>
        </p:txBody>
      </p:sp>
      <p:grpSp>
        <p:nvGrpSpPr>
          <p:cNvPr id="743444" name="Group 20"/>
          <p:cNvGrpSpPr>
            <a:grpSpLocks/>
          </p:cNvGrpSpPr>
          <p:nvPr/>
        </p:nvGrpSpPr>
        <p:grpSpPr bwMode="auto">
          <a:xfrm>
            <a:off x="4560888" y="1390997"/>
            <a:ext cx="2376487" cy="533400"/>
            <a:chOff x="3840" y="1200"/>
            <a:chExt cx="1632" cy="336"/>
          </a:xfrm>
        </p:grpSpPr>
        <p:grpSp>
          <p:nvGrpSpPr>
            <p:cNvPr id="743445" name="Group 21"/>
            <p:cNvGrpSpPr>
              <a:grpSpLocks/>
            </p:cNvGrpSpPr>
            <p:nvPr/>
          </p:nvGrpSpPr>
          <p:grpSpPr bwMode="auto">
            <a:xfrm>
              <a:off x="3840" y="1200"/>
              <a:ext cx="1440" cy="240"/>
              <a:chOff x="3744" y="336"/>
              <a:chExt cx="1488" cy="336"/>
            </a:xfrm>
          </p:grpSpPr>
          <p:sp>
            <p:nvSpPr>
              <p:cNvPr id="743446" name="Line 22"/>
              <p:cNvSpPr>
                <a:spLocks noChangeShapeType="1"/>
              </p:cNvSpPr>
              <p:nvPr/>
            </p:nvSpPr>
            <p:spPr bwMode="auto">
              <a:xfrm>
                <a:off x="3744" y="672"/>
                <a:ext cx="148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43447" name="Object 23"/>
              <p:cNvGraphicFramePr>
                <a:graphicFrameLocks noChangeAspect="1"/>
              </p:cNvGraphicFramePr>
              <p:nvPr/>
            </p:nvGraphicFramePr>
            <p:xfrm>
              <a:off x="4368" y="336"/>
              <a:ext cx="2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3578" name="公式" r:id="rId8" imgW="114120" imgH="126720" progId="Equation.3">
                      <p:embed/>
                    </p:oleObj>
                  </mc:Choice>
                  <mc:Fallback>
                    <p:oleObj name="公式" r:id="rId8" imgW="114120" imgH="12672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36"/>
                            <a:ext cx="2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3448" name="Text Box 24"/>
            <p:cNvSpPr txBox="1">
              <a:spLocks noChangeArrowheads="1"/>
            </p:cNvSpPr>
            <p:nvPr/>
          </p:nvSpPr>
          <p:spPr bwMode="auto">
            <a:xfrm>
              <a:off x="5184" y="12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743449" name="Group 25"/>
          <p:cNvGrpSpPr>
            <a:grpSpLocks/>
          </p:cNvGrpSpPr>
          <p:nvPr/>
        </p:nvGrpSpPr>
        <p:grpSpPr bwMode="auto">
          <a:xfrm>
            <a:off x="4222750" y="2060848"/>
            <a:ext cx="1066800" cy="1368425"/>
            <a:chOff x="2563" y="1592"/>
            <a:chExt cx="672" cy="795"/>
          </a:xfrm>
        </p:grpSpPr>
        <p:sp>
          <p:nvSpPr>
            <p:cNvPr id="743450" name="Line 26"/>
            <p:cNvSpPr>
              <a:spLocks noChangeShapeType="1"/>
            </p:cNvSpPr>
            <p:nvPr/>
          </p:nvSpPr>
          <p:spPr bwMode="auto">
            <a:xfrm>
              <a:off x="2789" y="1661"/>
              <a:ext cx="0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3451" name="Object 27"/>
            <p:cNvGraphicFramePr>
              <a:graphicFrameLocks noChangeAspect="1"/>
            </p:cNvGraphicFramePr>
            <p:nvPr/>
          </p:nvGraphicFramePr>
          <p:xfrm>
            <a:off x="2563" y="1592"/>
            <a:ext cx="19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579" name="公式" r:id="rId10" imgW="139680" imgH="164880" progId="Equation.3">
                    <p:embed/>
                  </p:oleObj>
                </mc:Choice>
                <mc:Fallback>
                  <p:oleObj name="公式" r:id="rId10" imgW="139680" imgH="164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1592"/>
                          <a:ext cx="19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3452" name="Group 28"/>
            <p:cNvGrpSpPr>
              <a:grpSpLocks/>
            </p:cNvGrpSpPr>
            <p:nvPr/>
          </p:nvGrpSpPr>
          <p:grpSpPr bwMode="auto">
            <a:xfrm>
              <a:off x="2803" y="1754"/>
              <a:ext cx="432" cy="458"/>
              <a:chOff x="3600" y="2640"/>
              <a:chExt cx="432" cy="458"/>
            </a:xfrm>
          </p:grpSpPr>
          <p:sp>
            <p:nvSpPr>
              <p:cNvPr id="743453" name="Line 29"/>
              <p:cNvSpPr>
                <a:spLocks noChangeShapeType="1"/>
              </p:cNvSpPr>
              <p:nvPr/>
            </p:nvSpPr>
            <p:spPr bwMode="auto">
              <a:xfrm>
                <a:off x="3600" y="29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43454" name="Object 30"/>
              <p:cNvGraphicFramePr>
                <a:graphicFrameLocks noChangeAspect="1"/>
              </p:cNvGraphicFramePr>
              <p:nvPr/>
            </p:nvGraphicFramePr>
            <p:xfrm>
              <a:off x="3696" y="264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3580" name="公式" r:id="rId12" imgW="114120" imgH="126720" progId="Equation.3">
                      <p:embed/>
                    </p:oleObj>
                  </mc:Choice>
                  <mc:Fallback>
                    <p:oleObj name="公式" r:id="rId12" imgW="114120" imgH="12672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64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3455" name="Text Box 31"/>
              <p:cNvSpPr txBox="1">
                <a:spLocks noChangeArrowheads="1"/>
              </p:cNvSpPr>
              <p:nvPr/>
            </p:nvSpPr>
            <p:spPr bwMode="auto">
              <a:xfrm>
                <a:off x="3744" y="2832"/>
                <a:ext cx="288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800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</p:grpSp>
      <p:grpSp>
        <p:nvGrpSpPr>
          <p:cNvPr id="743456" name="Group 32"/>
          <p:cNvGrpSpPr>
            <a:grpSpLocks/>
          </p:cNvGrpSpPr>
          <p:nvPr/>
        </p:nvGrpSpPr>
        <p:grpSpPr bwMode="auto">
          <a:xfrm>
            <a:off x="4696325" y="3743114"/>
            <a:ext cx="935037" cy="593725"/>
            <a:chOff x="3600" y="3562"/>
            <a:chExt cx="672" cy="374"/>
          </a:xfrm>
        </p:grpSpPr>
        <p:sp>
          <p:nvSpPr>
            <p:cNvPr id="743457" name="Line 33"/>
            <p:cNvSpPr>
              <a:spLocks noChangeShapeType="1"/>
            </p:cNvSpPr>
            <p:nvPr/>
          </p:nvSpPr>
          <p:spPr bwMode="auto">
            <a:xfrm>
              <a:off x="3600" y="3744"/>
              <a:ext cx="384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345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3238334"/>
                </p:ext>
              </p:extLst>
            </p:nvPr>
          </p:nvGraphicFramePr>
          <p:xfrm>
            <a:off x="3699" y="3562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581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" y="3562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3459" name="Text Box 35"/>
            <p:cNvSpPr txBox="1">
              <a:spLocks noChangeArrowheads="1"/>
            </p:cNvSpPr>
            <p:nvPr/>
          </p:nvSpPr>
          <p:spPr bwMode="auto">
            <a:xfrm>
              <a:off x="3744" y="364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743460" name="Group 36"/>
          <p:cNvGrpSpPr>
            <a:grpSpLocks/>
          </p:cNvGrpSpPr>
          <p:nvPr/>
        </p:nvGrpSpPr>
        <p:grpSpPr bwMode="auto">
          <a:xfrm>
            <a:off x="395288" y="576163"/>
            <a:ext cx="2133600" cy="836613"/>
            <a:chOff x="480" y="96"/>
            <a:chExt cx="1344" cy="672"/>
          </a:xfrm>
        </p:grpSpPr>
        <p:sp>
          <p:nvSpPr>
            <p:cNvPr id="743461" name="Text Box 37"/>
            <p:cNvSpPr txBox="1">
              <a:spLocks noChangeArrowheads="1"/>
            </p:cNvSpPr>
            <p:nvPr/>
          </p:nvSpPr>
          <p:spPr bwMode="auto">
            <a:xfrm>
              <a:off x="528" y="192"/>
              <a:ext cx="129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理想模型</a:t>
              </a:r>
            </a:p>
          </p:txBody>
        </p:sp>
        <p:sp>
          <p:nvSpPr>
            <p:cNvPr id="743462" name="AutoShape 38"/>
            <p:cNvSpPr>
              <a:spLocks noChangeArrowheads="1"/>
            </p:cNvSpPr>
            <p:nvPr/>
          </p:nvSpPr>
          <p:spPr bwMode="auto">
            <a:xfrm>
              <a:off x="480" y="96"/>
              <a:ext cx="1296" cy="672"/>
            </a:xfrm>
            <a:prstGeom prst="cloudCallout">
              <a:avLst>
                <a:gd name="adj1" fmla="val -32718"/>
                <a:gd name="adj2" fmla="val 33778"/>
              </a:avLst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743463" name="Text Box 39"/>
          <p:cNvSpPr txBox="1">
            <a:spLocks noChangeArrowheads="1"/>
          </p:cNvSpPr>
          <p:nvPr/>
        </p:nvSpPr>
        <p:spPr bwMode="auto">
          <a:xfrm>
            <a:off x="2700338" y="765076"/>
            <a:ext cx="619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条件    带电体       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场点       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场强</a:t>
            </a:r>
          </a:p>
        </p:txBody>
      </p:sp>
      <p:sp>
        <p:nvSpPr>
          <p:cNvPr id="743464" name="Rectangle 40"/>
          <p:cNvSpPr>
            <a:spLocks noChangeArrowheads="1"/>
          </p:cNvSpPr>
          <p:nvPr/>
        </p:nvSpPr>
        <p:spPr bwMode="auto">
          <a:xfrm>
            <a:off x="179388" y="2211660"/>
            <a:ext cx="28082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无限长带电线</a:t>
            </a:r>
            <a:r>
              <a:rPr kumimoji="1"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柱面 柱体）</a:t>
            </a:r>
          </a:p>
        </p:txBody>
      </p:sp>
      <p:sp>
        <p:nvSpPr>
          <p:cNvPr id="743465" name="Rectangle 41"/>
          <p:cNvSpPr>
            <a:spLocks noChangeArrowheads="1"/>
          </p:cNvSpPr>
          <p:nvPr/>
        </p:nvSpPr>
        <p:spPr bwMode="auto">
          <a:xfrm>
            <a:off x="167530" y="3546264"/>
            <a:ext cx="28924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无限大带电</a:t>
            </a:r>
            <a:r>
              <a:rPr kumimoji="1" lang="zh-CN" altLang="en-US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面</a:t>
            </a:r>
            <a:endParaRPr kumimoji="1" lang="zh-CN" altLang="en-US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3466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793151"/>
              </p:ext>
            </p:extLst>
          </p:nvPr>
        </p:nvGraphicFramePr>
        <p:xfrm>
          <a:off x="7019926" y="1344513"/>
          <a:ext cx="1944562" cy="103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82" name="公式" r:id="rId14" imgW="863280" imgH="431640" progId="Equation.3">
                  <p:embed/>
                </p:oleObj>
              </mc:Choice>
              <mc:Fallback>
                <p:oleObj name="公式" r:id="rId14" imgW="863280" imgH="431640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6" y="1344513"/>
                        <a:ext cx="1944562" cy="1035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6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188040"/>
              </p:ext>
            </p:extLst>
          </p:nvPr>
        </p:nvGraphicFramePr>
        <p:xfrm>
          <a:off x="6136824" y="4549579"/>
          <a:ext cx="2971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83" name="公式" r:id="rId16" imgW="1422360" imgH="431640" progId="Equation.3">
                  <p:embed/>
                </p:oleObj>
              </mc:Choice>
              <mc:Fallback>
                <p:oleObj name="公式" r:id="rId16" imgW="142236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824" y="4549579"/>
                        <a:ext cx="2971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68" name="Rectangle 44"/>
          <p:cNvSpPr>
            <a:spLocks noChangeArrowheads="1"/>
          </p:cNvSpPr>
          <p:nvPr/>
        </p:nvSpPr>
        <p:spPr bwMode="auto">
          <a:xfrm>
            <a:off x="144012" y="4660704"/>
            <a:ext cx="28082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带电细圆环</a:t>
            </a:r>
            <a:endParaRPr kumimoji="1" lang="zh-CN" altLang="en-US" i="1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43469" name="Group 45"/>
          <p:cNvGrpSpPr>
            <a:grpSpLocks/>
          </p:cNvGrpSpPr>
          <p:nvPr/>
        </p:nvGrpSpPr>
        <p:grpSpPr bwMode="auto">
          <a:xfrm>
            <a:off x="4109783" y="4768497"/>
            <a:ext cx="1875823" cy="763740"/>
            <a:chOff x="2548" y="3265"/>
            <a:chExt cx="1141" cy="413"/>
          </a:xfrm>
        </p:grpSpPr>
        <p:sp>
          <p:nvSpPr>
            <p:cNvPr id="743470" name="Oval 46"/>
            <p:cNvSpPr>
              <a:spLocks noChangeArrowheads="1"/>
            </p:cNvSpPr>
            <p:nvPr/>
          </p:nvSpPr>
          <p:spPr bwMode="auto">
            <a:xfrm>
              <a:off x="2608" y="3270"/>
              <a:ext cx="288" cy="4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43471" name="Line 47"/>
            <p:cNvSpPr>
              <a:spLocks noChangeShapeType="1"/>
            </p:cNvSpPr>
            <p:nvPr/>
          </p:nvSpPr>
          <p:spPr bwMode="auto">
            <a:xfrm>
              <a:off x="2744" y="347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2548" y="3274"/>
              <a:ext cx="27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i="1" dirty="0"/>
                <a:t>R</a:t>
              </a:r>
            </a:p>
          </p:txBody>
        </p:sp>
        <p:sp>
          <p:nvSpPr>
            <p:cNvPr id="743473" name="Text Box 49"/>
            <p:cNvSpPr txBox="1">
              <a:spLocks noChangeArrowheads="1"/>
            </p:cNvSpPr>
            <p:nvPr/>
          </p:nvSpPr>
          <p:spPr bwMode="auto">
            <a:xfrm>
              <a:off x="3417" y="3265"/>
              <a:ext cx="27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dirty="0"/>
                <a:t>P</a:t>
              </a:r>
            </a:p>
          </p:txBody>
        </p:sp>
        <p:sp>
          <p:nvSpPr>
            <p:cNvPr id="743474" name="Text Box 50"/>
            <p:cNvSpPr txBox="1">
              <a:spLocks noChangeArrowheads="1"/>
            </p:cNvSpPr>
            <p:nvPr/>
          </p:nvSpPr>
          <p:spPr bwMode="auto">
            <a:xfrm>
              <a:off x="3036" y="3272"/>
              <a:ext cx="27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i="1" dirty="0"/>
                <a:t>x</a:t>
              </a:r>
            </a:p>
          </p:txBody>
        </p:sp>
      </p:grpSp>
      <p:graphicFrame>
        <p:nvGraphicFramePr>
          <p:cNvPr id="74347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50904"/>
              </p:ext>
            </p:extLst>
          </p:nvPr>
        </p:nvGraphicFramePr>
        <p:xfrm>
          <a:off x="6948264" y="3349414"/>
          <a:ext cx="1584325" cy="108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84" name="公式" r:id="rId18" imgW="596880" imgH="431640" progId="Equation.3">
                  <p:embed/>
                </p:oleObj>
              </mc:Choice>
              <mc:Fallback>
                <p:oleObj name="公式" r:id="rId18" imgW="59688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349414"/>
                        <a:ext cx="1584325" cy="1087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7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307134"/>
              </p:ext>
            </p:extLst>
          </p:nvPr>
        </p:nvGraphicFramePr>
        <p:xfrm>
          <a:off x="7019925" y="2334928"/>
          <a:ext cx="1728539" cy="104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85" name="公式" r:id="rId20" imgW="698400" imgH="431640" progId="Equation.3">
                  <p:embed/>
                </p:oleObj>
              </mc:Choice>
              <mc:Fallback>
                <p:oleObj name="公式" r:id="rId20" imgW="698400" imgH="431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334928"/>
                        <a:ext cx="1728539" cy="1047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78" name="Text Box 54"/>
          <p:cNvSpPr txBox="1">
            <a:spLocks noChangeArrowheads="1"/>
          </p:cNvSpPr>
          <p:nvPr/>
        </p:nvSpPr>
        <p:spPr bwMode="auto">
          <a:xfrm>
            <a:off x="323850" y="122238"/>
            <a:ext cx="813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ea typeface="楷体_GB2312" pitchFamily="49" charset="-122"/>
              </a:rPr>
              <a:t>5.</a:t>
            </a:r>
            <a:r>
              <a:rPr lang="zh-CN" altLang="en-US" sz="3200" dirty="0">
                <a:solidFill>
                  <a:srgbClr val="000099"/>
                </a:solidFill>
                <a:ea typeface="楷体_GB2312" pitchFamily="49" charset="-122"/>
              </a:rPr>
              <a:t>强调两句话：注重典型场； 注重叠加原理                              </a:t>
            </a:r>
            <a:endParaRPr lang="zh-CN" altLang="en-US" sz="32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743479" name="Rectangle 55"/>
          <p:cNvSpPr>
            <a:spLocks noChangeArrowheads="1"/>
          </p:cNvSpPr>
          <p:nvPr/>
        </p:nvSpPr>
        <p:spPr bwMode="auto">
          <a:xfrm>
            <a:off x="186284" y="5661248"/>
            <a:ext cx="2443116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带电</a:t>
            </a:r>
            <a:r>
              <a:rPr kumimoji="1" lang="zh-CN" altLang="en-US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球面 外（体）</a:t>
            </a:r>
            <a:endParaRPr kumimoji="1" lang="zh-CN" altLang="en-US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5" name="Group 45"/>
          <p:cNvGrpSpPr>
            <a:grpSpLocks/>
          </p:cNvGrpSpPr>
          <p:nvPr/>
        </p:nvGrpSpPr>
        <p:grpSpPr bwMode="auto">
          <a:xfrm>
            <a:off x="4071522" y="5786876"/>
            <a:ext cx="2012646" cy="795178"/>
            <a:chOff x="2889" y="3248"/>
            <a:chExt cx="800" cy="430"/>
          </a:xfrm>
        </p:grpSpPr>
        <p:sp>
          <p:nvSpPr>
            <p:cNvPr id="56" name="Oval 46"/>
            <p:cNvSpPr>
              <a:spLocks noChangeArrowheads="1"/>
            </p:cNvSpPr>
            <p:nvPr/>
          </p:nvSpPr>
          <p:spPr bwMode="auto">
            <a:xfrm>
              <a:off x="2896" y="3270"/>
              <a:ext cx="288" cy="4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3261" y="3475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48"/>
            <p:cNvSpPr txBox="1">
              <a:spLocks noChangeArrowheads="1"/>
            </p:cNvSpPr>
            <p:nvPr/>
          </p:nvSpPr>
          <p:spPr bwMode="auto">
            <a:xfrm>
              <a:off x="2889" y="3287"/>
              <a:ext cx="27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i="1" dirty="0"/>
                <a:t>R</a:t>
              </a:r>
            </a:p>
          </p:txBody>
        </p:sp>
        <p:sp>
          <p:nvSpPr>
            <p:cNvPr id="59" name="Text Box 49"/>
            <p:cNvSpPr txBox="1">
              <a:spLocks noChangeArrowheads="1"/>
            </p:cNvSpPr>
            <p:nvPr/>
          </p:nvSpPr>
          <p:spPr bwMode="auto">
            <a:xfrm>
              <a:off x="3417" y="3265"/>
              <a:ext cx="27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dirty="0"/>
                <a:t>P</a:t>
              </a:r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3233" y="3248"/>
              <a:ext cx="27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i="1" dirty="0" smtClean="0"/>
                <a:t>r</a:t>
              </a:r>
              <a:endParaRPr lang="en-US" altLang="zh-CN" sz="2400" i="1" dirty="0"/>
            </a:p>
          </p:txBody>
        </p:sp>
      </p:grp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787903"/>
              </p:ext>
            </p:extLst>
          </p:nvPr>
        </p:nvGraphicFramePr>
        <p:xfrm>
          <a:off x="6372200" y="5714179"/>
          <a:ext cx="1873250" cy="971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86" name="公式" r:id="rId22" imgW="857216" imgH="419100" progId="Equation.3">
                  <p:embed/>
                </p:oleObj>
              </mc:Choice>
              <mc:Fallback>
                <p:oleObj name="公式" r:id="rId22" imgW="857216" imgH="419100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714179"/>
                        <a:ext cx="1873250" cy="971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AutoShape 38"/>
          <p:cNvSpPr>
            <a:spLocks noChangeArrowheads="1"/>
          </p:cNvSpPr>
          <p:nvPr/>
        </p:nvSpPr>
        <p:spPr bwMode="auto">
          <a:xfrm>
            <a:off x="-61748" y="1924397"/>
            <a:ext cx="4201700" cy="4814711"/>
          </a:xfrm>
          <a:prstGeom prst="cloudCallout">
            <a:avLst>
              <a:gd name="adj1" fmla="val -32718"/>
              <a:gd name="adj2" fmla="val 33778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2528888" y="2835429"/>
            <a:ext cx="658842" cy="280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CC"/>
                </a:solidFill>
                <a:latin typeface="华文行楷" pitchFamily="2" charset="-122"/>
                <a:ea typeface="华文行楷" pitchFamily="2" charset="-122"/>
              </a:rPr>
              <a:t>均</a:t>
            </a:r>
            <a:endParaRPr kumimoji="1" lang="en-US" altLang="zh-CN" dirty="0" smtClean="0">
              <a:solidFill>
                <a:srgbClr val="FF33CC"/>
              </a:solidFill>
              <a:latin typeface="华文行楷" pitchFamily="2" charset="-122"/>
              <a:ea typeface="华文行楷" pitchFamily="2" charset="-122"/>
            </a:endParaRP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CC"/>
                </a:solidFill>
                <a:latin typeface="华文行楷" pitchFamily="2" charset="-122"/>
                <a:ea typeface="华文行楷" pitchFamily="2" charset="-122"/>
              </a:rPr>
              <a:t>匀</a:t>
            </a:r>
            <a:endParaRPr kumimoji="1" lang="en-US" altLang="zh-CN" dirty="0" smtClean="0">
              <a:solidFill>
                <a:srgbClr val="FF33CC"/>
              </a:solidFill>
              <a:latin typeface="华文行楷" pitchFamily="2" charset="-122"/>
              <a:ea typeface="华文行楷" pitchFamily="2" charset="-122"/>
            </a:endParaRP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CC"/>
                </a:solidFill>
                <a:latin typeface="华文行楷" pitchFamily="2" charset="-122"/>
                <a:ea typeface="华文行楷" pitchFamily="2" charset="-122"/>
              </a:rPr>
              <a:t>带</a:t>
            </a:r>
            <a:endParaRPr kumimoji="1" lang="en-US" altLang="zh-CN" dirty="0" smtClean="0">
              <a:solidFill>
                <a:srgbClr val="FF33CC"/>
              </a:solidFill>
              <a:latin typeface="华文行楷" pitchFamily="2" charset="-122"/>
              <a:ea typeface="华文行楷" pitchFamily="2" charset="-122"/>
            </a:endParaRP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CC"/>
                </a:solidFill>
                <a:latin typeface="华文行楷" pitchFamily="2" charset="-122"/>
                <a:ea typeface="华文行楷" pitchFamily="2" charset="-122"/>
              </a:rPr>
              <a:t>电</a:t>
            </a:r>
            <a:endParaRPr kumimoji="1" lang="zh-CN" altLang="en-US" dirty="0">
              <a:solidFill>
                <a:srgbClr val="FF33CC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4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4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4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4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4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4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6" grpId="0"/>
      <p:bldP spid="743427" grpId="0" animBg="1"/>
      <p:bldP spid="743441" grpId="0"/>
      <p:bldP spid="743442" grpId="0"/>
      <p:bldP spid="743443" grpId="0"/>
      <p:bldP spid="743463" grpId="0"/>
      <p:bldP spid="743464" grpId="0"/>
      <p:bldP spid="743465" grpId="0"/>
      <p:bldP spid="743468" grpId="0"/>
      <p:bldP spid="743479" grpId="0"/>
      <p:bldP spid="63" grpId="0" animBg="1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314" name="Group 2"/>
          <p:cNvGrpSpPr>
            <a:grpSpLocks/>
          </p:cNvGrpSpPr>
          <p:nvPr/>
        </p:nvGrpSpPr>
        <p:grpSpPr bwMode="auto">
          <a:xfrm>
            <a:off x="6732588" y="620713"/>
            <a:ext cx="1981200" cy="1976437"/>
            <a:chOff x="4512" y="2478"/>
            <a:chExt cx="1248" cy="1200"/>
          </a:xfrm>
        </p:grpSpPr>
        <p:grpSp>
          <p:nvGrpSpPr>
            <p:cNvPr id="781315" name="Group 3"/>
            <p:cNvGrpSpPr>
              <a:grpSpLocks/>
            </p:cNvGrpSpPr>
            <p:nvPr/>
          </p:nvGrpSpPr>
          <p:grpSpPr bwMode="auto">
            <a:xfrm>
              <a:off x="4512" y="2478"/>
              <a:ext cx="1248" cy="1200"/>
              <a:chOff x="4512" y="2478"/>
              <a:chExt cx="1248" cy="1200"/>
            </a:xfrm>
          </p:grpSpPr>
          <p:sp>
            <p:nvSpPr>
              <p:cNvPr id="781316" name="Oval 4"/>
              <p:cNvSpPr>
                <a:spLocks noChangeArrowheads="1"/>
              </p:cNvSpPr>
              <p:nvPr/>
            </p:nvSpPr>
            <p:spPr bwMode="auto">
              <a:xfrm>
                <a:off x="4512" y="2478"/>
                <a:ext cx="1248" cy="1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33CC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400" b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81317" name="Text Box 5"/>
              <p:cNvSpPr txBox="1">
                <a:spLocks noChangeArrowheads="1"/>
              </p:cNvSpPr>
              <p:nvPr/>
            </p:nvSpPr>
            <p:spPr bwMode="auto">
              <a:xfrm>
                <a:off x="5148" y="2976"/>
                <a:ext cx="288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0">
                    <a:solidFill>
                      <a:schemeClr val="tx1"/>
                    </a:solidFill>
                    <a:cs typeface="Times New Roman" pitchFamily="18" charset="0"/>
                  </a:rPr>
                  <a:t>O</a:t>
                </a:r>
                <a:endParaRPr kumimoji="1" lang="en-US" altLang="zh-CN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1318" name="Text Box 6"/>
              <p:cNvSpPr txBox="1">
                <a:spLocks noChangeArrowheads="1"/>
              </p:cNvSpPr>
              <p:nvPr/>
            </p:nvSpPr>
            <p:spPr bwMode="auto">
              <a:xfrm>
                <a:off x="5313" y="2659"/>
                <a:ext cx="22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sp>
          <p:nvSpPr>
            <p:cNvPr id="781319" name="Oval 7"/>
            <p:cNvSpPr>
              <a:spLocks noChangeArrowheads="1"/>
            </p:cNvSpPr>
            <p:nvPr/>
          </p:nvSpPr>
          <p:spPr bwMode="auto">
            <a:xfrm>
              <a:off x="5157" y="3022"/>
              <a:ext cx="48" cy="48"/>
            </a:xfrm>
            <a:prstGeom prst="ellipse">
              <a:avLst/>
            </a:prstGeom>
            <a:solidFill>
              <a:srgbClr val="996633"/>
            </a:solidFill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81320" name="Line 8"/>
            <p:cNvSpPr>
              <a:spLocks noChangeShapeType="1"/>
            </p:cNvSpPr>
            <p:nvPr/>
          </p:nvSpPr>
          <p:spPr bwMode="auto">
            <a:xfrm flipV="1">
              <a:off x="5176" y="2552"/>
              <a:ext cx="273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21" name="Rectangle 9"/>
          <p:cNvSpPr>
            <a:spLocks noChangeArrowheads="1"/>
          </p:cNvSpPr>
          <p:nvPr/>
        </p:nvSpPr>
        <p:spPr bwMode="auto">
          <a:xfrm>
            <a:off x="304800" y="203200"/>
            <a:ext cx="7867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4 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求均匀带电球面的电势（</a:t>
            </a:r>
            <a:r>
              <a:rPr kumimoji="1" lang="en-US" altLang="zh-CN" i="1">
                <a:solidFill>
                  <a:schemeClr val="tx1"/>
                </a:solidFill>
                <a:ea typeface="楷体_GB2312" pitchFamily="49" charset="-122"/>
              </a:rPr>
              <a:t>Q   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）。</a:t>
            </a:r>
          </a:p>
        </p:txBody>
      </p:sp>
      <p:graphicFrame>
        <p:nvGraphicFramePr>
          <p:cNvPr id="781322" name="Object 10"/>
          <p:cNvGraphicFramePr>
            <a:graphicFrameLocks/>
          </p:cNvGraphicFramePr>
          <p:nvPr/>
        </p:nvGraphicFramePr>
        <p:xfrm>
          <a:off x="2339975" y="3860800"/>
          <a:ext cx="41052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48" name="公式" r:id="rId4" imgW="1422360" imgH="469800" progId="Equation.3">
                  <p:embed/>
                </p:oleObj>
              </mc:Choice>
              <mc:Fallback>
                <p:oleObj name="公式" r:id="rId4" imgW="1422360" imgH="4698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41052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3" name="Object 11"/>
          <p:cNvGraphicFramePr>
            <a:graphicFrameLocks/>
          </p:cNvGraphicFramePr>
          <p:nvPr/>
        </p:nvGraphicFramePr>
        <p:xfrm>
          <a:off x="8567738" y="549275"/>
          <a:ext cx="576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49" name="公式" r:id="rId6" imgW="164880" imgH="203040" progId="Equation.3">
                  <p:embed/>
                </p:oleObj>
              </mc:Choice>
              <mc:Fallback>
                <p:oleObj name="公式" r:id="rId6" imgW="164880" imgH="20304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7738" y="549275"/>
                        <a:ext cx="576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24" name="Text Box 12"/>
          <p:cNvSpPr txBox="1">
            <a:spLocks noChangeArrowheads="1"/>
          </p:cNvSpPr>
          <p:nvPr/>
        </p:nvSpPr>
        <p:spPr bwMode="auto">
          <a:xfrm>
            <a:off x="323850" y="811213"/>
            <a:ext cx="6408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解：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已知</a:t>
            </a:r>
            <a:r>
              <a:rPr lang="zh-CN" altLang="en-US" sz="3200">
                <a:ea typeface="楷体_GB2312" pitchFamily="49" charset="-122"/>
              </a:rPr>
              <a:t>均匀带电球面的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场强分布</a:t>
            </a:r>
          </a:p>
        </p:txBody>
      </p:sp>
      <p:grpSp>
        <p:nvGrpSpPr>
          <p:cNvPr id="781325" name="Group 13"/>
          <p:cNvGrpSpPr>
            <a:grpSpLocks/>
          </p:cNvGrpSpPr>
          <p:nvPr/>
        </p:nvGrpSpPr>
        <p:grpSpPr bwMode="auto">
          <a:xfrm>
            <a:off x="2916238" y="3317875"/>
            <a:ext cx="4586287" cy="609600"/>
            <a:chOff x="336" y="2352"/>
            <a:chExt cx="2889" cy="384"/>
          </a:xfrm>
        </p:grpSpPr>
        <p:grpSp>
          <p:nvGrpSpPr>
            <p:cNvPr id="781326" name="Group 14"/>
            <p:cNvGrpSpPr>
              <a:grpSpLocks/>
            </p:cNvGrpSpPr>
            <p:nvPr/>
          </p:nvGrpSpPr>
          <p:grpSpPr bwMode="auto">
            <a:xfrm>
              <a:off x="2496" y="2352"/>
              <a:ext cx="729" cy="384"/>
              <a:chOff x="384" y="2304"/>
              <a:chExt cx="729" cy="384"/>
            </a:xfrm>
          </p:grpSpPr>
          <p:graphicFrame>
            <p:nvGraphicFramePr>
              <p:cNvPr id="781327" name="Object 15"/>
              <p:cNvGraphicFramePr>
                <a:graphicFrameLocks/>
              </p:cNvGraphicFramePr>
              <p:nvPr/>
            </p:nvGraphicFramePr>
            <p:xfrm>
              <a:off x="384" y="2304"/>
              <a:ext cx="7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1450" name="公式" r:id="rId8" imgW="253800" imgH="203040" progId="Equation.3">
                      <p:embed/>
                    </p:oleObj>
                  </mc:Choice>
                  <mc:Fallback>
                    <p:oleObj name="公式" r:id="rId8" imgW="25380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04"/>
                            <a:ext cx="72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1328" name="Text Box 16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3200">
                    <a:ea typeface="楷体_GB2312" pitchFamily="49" charset="-122"/>
                  </a:rPr>
                  <a:t>&lt;</a:t>
                </a:r>
              </a:p>
            </p:txBody>
          </p:sp>
        </p:grpSp>
        <p:sp>
          <p:nvSpPr>
            <p:cNvPr id="781329" name="Text Box 17"/>
            <p:cNvSpPr txBox="1">
              <a:spLocks noChangeArrowheads="1"/>
            </p:cNvSpPr>
            <p:nvPr/>
          </p:nvSpPr>
          <p:spPr bwMode="auto">
            <a:xfrm>
              <a:off x="336" y="2352"/>
              <a:ext cx="23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>
                  <a:ea typeface="楷体_GB2312" pitchFamily="49" charset="-122"/>
                </a:rPr>
                <a:t>若场点在球</a:t>
              </a:r>
              <a:r>
                <a:rPr lang="zh-CN" altLang="en-US" sz="3200">
                  <a:solidFill>
                    <a:srgbClr val="FF5050"/>
                  </a:solidFill>
                  <a:ea typeface="楷体_GB2312" pitchFamily="49" charset="-122"/>
                </a:rPr>
                <a:t>内</a:t>
              </a:r>
              <a:r>
                <a:rPr lang="zh-CN" altLang="en-US" sz="3200">
                  <a:ea typeface="楷体_GB2312" pitchFamily="49" charset="-122"/>
                </a:rPr>
                <a:t>   即</a:t>
              </a:r>
            </a:p>
          </p:txBody>
        </p:sp>
      </p:grpSp>
      <p:grpSp>
        <p:nvGrpSpPr>
          <p:cNvPr id="781330" name="Group 18"/>
          <p:cNvGrpSpPr>
            <a:grpSpLocks/>
          </p:cNvGrpSpPr>
          <p:nvPr/>
        </p:nvGrpSpPr>
        <p:grpSpPr bwMode="auto">
          <a:xfrm>
            <a:off x="7124700" y="1214438"/>
            <a:ext cx="1600200" cy="1905000"/>
            <a:chOff x="4464" y="720"/>
            <a:chExt cx="1008" cy="1200"/>
          </a:xfrm>
        </p:grpSpPr>
        <p:grpSp>
          <p:nvGrpSpPr>
            <p:cNvPr id="781331" name="Group 19"/>
            <p:cNvGrpSpPr>
              <a:grpSpLocks/>
            </p:cNvGrpSpPr>
            <p:nvPr/>
          </p:nvGrpSpPr>
          <p:grpSpPr bwMode="auto">
            <a:xfrm>
              <a:off x="4464" y="720"/>
              <a:ext cx="268" cy="384"/>
              <a:chOff x="5280" y="1536"/>
              <a:chExt cx="268" cy="384"/>
            </a:xfrm>
          </p:grpSpPr>
          <p:sp>
            <p:nvSpPr>
              <p:cNvPr id="781332" name="Oval 20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81333" name="Object 21"/>
              <p:cNvGraphicFramePr>
                <a:graphicFrameLocks noChangeAspect="1"/>
              </p:cNvGraphicFramePr>
              <p:nvPr/>
            </p:nvGraphicFramePr>
            <p:xfrm>
              <a:off x="5280" y="1536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1451" name="公式" r:id="rId10" imgW="152280" imgH="164880" progId="Equation.3">
                      <p:embed/>
                    </p:oleObj>
                  </mc:Choice>
                  <mc:Fallback>
                    <p:oleObj name="公式" r:id="rId10" imgW="152280" imgH="1648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36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81334" name="Line 22"/>
            <p:cNvSpPr>
              <a:spLocks noChangeShapeType="1"/>
            </p:cNvSpPr>
            <p:nvPr/>
          </p:nvSpPr>
          <p:spPr bwMode="auto">
            <a:xfrm flipH="1">
              <a:off x="4608" y="912"/>
              <a:ext cx="288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1335" name="Group 23"/>
            <p:cNvGrpSpPr>
              <a:grpSpLocks/>
            </p:cNvGrpSpPr>
            <p:nvPr/>
          </p:nvGrpSpPr>
          <p:grpSpPr bwMode="auto">
            <a:xfrm>
              <a:off x="5088" y="1488"/>
              <a:ext cx="384" cy="432"/>
              <a:chOff x="5088" y="1488"/>
              <a:chExt cx="384" cy="432"/>
            </a:xfrm>
          </p:grpSpPr>
          <p:graphicFrame>
            <p:nvGraphicFramePr>
              <p:cNvPr id="781336" name="Object 24"/>
              <p:cNvGraphicFramePr>
                <a:graphicFrameLocks/>
              </p:cNvGraphicFramePr>
              <p:nvPr/>
            </p:nvGraphicFramePr>
            <p:xfrm>
              <a:off x="5136" y="1488"/>
              <a:ext cx="32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1452" name="公式" r:id="rId12" imgW="126720" imgH="164880" progId="Equation.3">
                      <p:embed/>
                    </p:oleObj>
                  </mc:Choice>
                  <mc:Fallback>
                    <p:oleObj name="公式" r:id="rId12" imgW="126720" imgH="164880" progId="Equation.3">
                      <p:embed/>
                      <p:pic>
                        <p:nvPicPr>
                          <p:cNvPr id="0" name="Object 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488"/>
                            <a:ext cx="32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1337" name="AutoShape 25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384" cy="384"/>
              </a:xfrm>
              <a:prstGeom prst="wedgeEllipseCallout">
                <a:avLst>
                  <a:gd name="adj1" fmla="val -133074"/>
                  <a:gd name="adj2" fmla="val -179949"/>
                </a:avLst>
              </a:prstGeom>
              <a:noFill/>
              <a:ln w="9525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2000" eaLnBrk="0" hangingPunct="0"/>
                <a:endParaRPr kumimoji="1"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781338" name="Text Box 26"/>
          <p:cNvSpPr txBox="1">
            <a:spLocks noChangeArrowheads="1"/>
          </p:cNvSpPr>
          <p:nvPr/>
        </p:nvSpPr>
        <p:spPr bwMode="auto">
          <a:xfrm>
            <a:off x="7496175" y="3284538"/>
            <a:ext cx="1084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如图</a:t>
            </a:r>
          </a:p>
        </p:txBody>
      </p:sp>
      <p:grpSp>
        <p:nvGrpSpPr>
          <p:cNvPr id="781339" name="Group 27"/>
          <p:cNvGrpSpPr>
            <a:grpSpLocks/>
          </p:cNvGrpSpPr>
          <p:nvPr/>
        </p:nvGrpSpPr>
        <p:grpSpPr bwMode="auto">
          <a:xfrm>
            <a:off x="5743575" y="1770063"/>
            <a:ext cx="1676400" cy="1371600"/>
            <a:chOff x="3552" y="1104"/>
            <a:chExt cx="1056" cy="864"/>
          </a:xfrm>
        </p:grpSpPr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 flipH="1">
              <a:off x="3696" y="1104"/>
              <a:ext cx="912" cy="62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1341" name="Object 29"/>
            <p:cNvGraphicFramePr>
              <a:graphicFrameLocks noChangeAspect="1"/>
            </p:cNvGraphicFramePr>
            <p:nvPr/>
          </p:nvGraphicFramePr>
          <p:xfrm>
            <a:off x="3552" y="1688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53" name="公式" r:id="rId14" imgW="152280" imgH="126720" progId="Equation.3">
                    <p:embed/>
                  </p:oleObj>
                </mc:Choice>
                <mc:Fallback>
                  <p:oleObj name="公式" r:id="rId14" imgW="152280" imgH="1267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88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1342" name="Group 30"/>
          <p:cNvGrpSpPr>
            <a:grpSpLocks/>
          </p:cNvGrpSpPr>
          <p:nvPr/>
        </p:nvGrpSpPr>
        <p:grpSpPr bwMode="auto">
          <a:xfrm>
            <a:off x="1042988" y="1557338"/>
            <a:ext cx="4105275" cy="1728787"/>
            <a:chOff x="657" y="981"/>
            <a:chExt cx="2586" cy="1089"/>
          </a:xfrm>
        </p:grpSpPr>
        <p:graphicFrame>
          <p:nvGraphicFramePr>
            <p:cNvPr id="781343" name="Object 31"/>
            <p:cNvGraphicFramePr>
              <a:graphicFrameLocks/>
            </p:cNvGraphicFramePr>
            <p:nvPr/>
          </p:nvGraphicFramePr>
          <p:xfrm>
            <a:off x="748" y="981"/>
            <a:ext cx="2495" cy="1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54" name="Equation" r:id="rId16" imgW="1333440" imgH="660240" progId="Equation.3">
                    <p:embed/>
                  </p:oleObj>
                </mc:Choice>
                <mc:Fallback>
                  <p:oleObj name="Equation" r:id="rId16" imgW="1333440" imgH="66024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981"/>
                          <a:ext cx="2495" cy="1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1344" name="Text Box 32"/>
            <p:cNvSpPr txBox="1">
              <a:spLocks noChangeArrowheads="1"/>
            </p:cNvSpPr>
            <p:nvPr/>
          </p:nvSpPr>
          <p:spPr bwMode="auto">
            <a:xfrm>
              <a:off x="657" y="981"/>
              <a:ext cx="78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cs typeface="Times New Roman" pitchFamily="18" charset="0"/>
                </a:rPr>
                <a:t>&lt;</a:t>
              </a:r>
              <a:endParaRPr kumimoji="1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81345" name="Text Box 33"/>
            <p:cNvSpPr txBox="1">
              <a:spLocks noChangeArrowheads="1"/>
            </p:cNvSpPr>
            <p:nvPr/>
          </p:nvSpPr>
          <p:spPr bwMode="auto">
            <a:xfrm>
              <a:off x="801" y="1517"/>
              <a:ext cx="5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cs typeface="Times New Roman" pitchFamily="18" charset="0"/>
                </a:rPr>
                <a:t>&gt;</a:t>
              </a:r>
              <a:endParaRPr kumimoji="1" lang="en-US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81346" name="Object 34"/>
          <p:cNvGraphicFramePr>
            <a:graphicFrameLocks/>
          </p:cNvGraphicFramePr>
          <p:nvPr/>
        </p:nvGraphicFramePr>
        <p:xfrm>
          <a:off x="539750" y="2997200"/>
          <a:ext cx="20161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55" name="公式" r:id="rId18" imgW="749160" imgH="495000" progId="Equation.3">
                  <p:embed/>
                </p:oleObj>
              </mc:Choice>
              <mc:Fallback>
                <p:oleObj name="公式" r:id="rId18" imgW="749160" imgH="49500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97200"/>
                        <a:ext cx="20161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47" name="Object 35"/>
          <p:cNvGraphicFramePr>
            <a:graphicFrameLocks noChangeAspect="1"/>
          </p:cNvGraphicFramePr>
          <p:nvPr/>
        </p:nvGraphicFramePr>
        <p:xfrm>
          <a:off x="6443663" y="3933825"/>
          <a:ext cx="1944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56" name="Equation" r:id="rId20" imgW="583920" imgH="431640" progId="Equation.3">
                  <p:embed/>
                </p:oleObj>
              </mc:Choice>
              <mc:Fallback>
                <p:oleObj name="Equation" r:id="rId20" imgW="583920" imgH="431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933825"/>
                        <a:ext cx="1944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48" name="Text Box 36"/>
          <p:cNvSpPr txBox="1">
            <a:spLocks noChangeArrowheads="1"/>
          </p:cNvSpPr>
          <p:nvPr/>
        </p:nvSpPr>
        <p:spPr bwMode="auto">
          <a:xfrm>
            <a:off x="395288" y="5084763"/>
            <a:ext cx="206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球外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即</a:t>
            </a:r>
          </a:p>
        </p:txBody>
      </p:sp>
      <p:grpSp>
        <p:nvGrpSpPr>
          <p:cNvPr id="781349" name="Group 37"/>
          <p:cNvGrpSpPr>
            <a:grpSpLocks/>
          </p:cNvGrpSpPr>
          <p:nvPr/>
        </p:nvGrpSpPr>
        <p:grpSpPr bwMode="auto">
          <a:xfrm>
            <a:off x="1717675" y="5124450"/>
            <a:ext cx="1270000" cy="609600"/>
            <a:chOff x="2736" y="2352"/>
            <a:chExt cx="800" cy="384"/>
          </a:xfrm>
        </p:grpSpPr>
        <p:graphicFrame>
          <p:nvGraphicFramePr>
            <p:cNvPr id="781350" name="Object 38"/>
            <p:cNvGraphicFramePr>
              <a:graphicFrameLocks noChangeAspect="1"/>
            </p:cNvGraphicFramePr>
            <p:nvPr/>
          </p:nvGraphicFramePr>
          <p:xfrm>
            <a:off x="2784" y="2352"/>
            <a:ext cx="7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57" name="公式" r:id="rId22" imgW="253800" imgH="203040" progId="Equation.3">
                    <p:embed/>
                  </p:oleObj>
                </mc:Choice>
                <mc:Fallback>
                  <p:oleObj name="公式" r:id="rId22" imgW="253800" imgH="2030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352"/>
                          <a:ext cx="75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1351" name="Text Box 39"/>
            <p:cNvSpPr txBox="1">
              <a:spLocks noChangeArrowheads="1"/>
            </p:cNvSpPr>
            <p:nvPr/>
          </p:nvSpPr>
          <p:spPr bwMode="auto">
            <a:xfrm>
              <a:off x="2736" y="2352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cs typeface="Times New Roman" pitchFamily="18" charset="0"/>
                </a:rPr>
                <a:t>&gt;</a:t>
              </a:r>
              <a:endParaRPr kumimoji="1" lang="en-US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81352" name="Object 40"/>
          <p:cNvGraphicFramePr>
            <a:graphicFrameLocks/>
          </p:cNvGraphicFramePr>
          <p:nvPr/>
        </p:nvGraphicFramePr>
        <p:xfrm>
          <a:off x="2987675" y="5229225"/>
          <a:ext cx="24495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58" name="公式" r:id="rId24" imgW="939600" imgH="469800" progId="Equation.3">
                  <p:embed/>
                </p:oleObj>
              </mc:Choice>
              <mc:Fallback>
                <p:oleObj name="公式" r:id="rId24" imgW="939600" imgH="46980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29225"/>
                        <a:ext cx="244951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53" name="Object 41"/>
          <p:cNvGraphicFramePr>
            <a:graphicFrameLocks/>
          </p:cNvGraphicFramePr>
          <p:nvPr/>
        </p:nvGraphicFramePr>
        <p:xfrm>
          <a:off x="5437188" y="5300663"/>
          <a:ext cx="16557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59" name="公式" r:id="rId26" imgW="596880" imgH="431640" progId="Equation.3">
                  <p:embed/>
                </p:oleObj>
              </mc:Choice>
              <mc:Fallback>
                <p:oleObj name="公式" r:id="rId26" imgW="596880" imgH="43164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5300663"/>
                        <a:ext cx="16557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1354" name="Group 42"/>
          <p:cNvGrpSpPr>
            <a:grpSpLocks/>
          </p:cNvGrpSpPr>
          <p:nvPr/>
        </p:nvGrpSpPr>
        <p:grpSpPr bwMode="auto">
          <a:xfrm>
            <a:off x="5435600" y="1484313"/>
            <a:ext cx="1023938" cy="720725"/>
            <a:chOff x="3379" y="935"/>
            <a:chExt cx="645" cy="454"/>
          </a:xfrm>
        </p:grpSpPr>
        <p:sp>
          <p:nvSpPr>
            <p:cNvPr id="781355" name="Line 43"/>
            <p:cNvSpPr>
              <a:spLocks noChangeShapeType="1"/>
            </p:cNvSpPr>
            <p:nvPr/>
          </p:nvSpPr>
          <p:spPr bwMode="auto">
            <a:xfrm flipH="1">
              <a:off x="3379" y="1207"/>
              <a:ext cx="624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1356" name="Object 44"/>
            <p:cNvGraphicFramePr>
              <a:graphicFrameLocks noChangeAspect="1"/>
            </p:cNvGraphicFramePr>
            <p:nvPr/>
          </p:nvGraphicFramePr>
          <p:xfrm>
            <a:off x="3833" y="935"/>
            <a:ext cx="1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60" name="公式" r:id="rId28" imgW="164880" imgH="164880" progId="Equation.3">
                    <p:embed/>
                  </p:oleObj>
                </mc:Choice>
                <mc:Fallback>
                  <p:oleObj name="公式" r:id="rId28" imgW="164880" imgH="1648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935"/>
                          <a:ext cx="1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78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78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8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78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7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7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8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8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8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78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78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autoUpdateAnimBg="0"/>
      <p:bldP spid="781324" grpId="0" build="p" autoUpdateAnimBg="0"/>
      <p:bldP spid="781338" grpId="0" build="p" autoUpdateAnimBg="0"/>
      <p:bldP spid="78134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4343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rgbClr val="FF33CC"/>
                </a:solidFill>
                <a:ea typeface="楷体_GB2312" pitchFamily="49" charset="-122"/>
              </a:rPr>
              <a:t>本次作业：</a:t>
            </a:r>
          </a:p>
        </p:txBody>
      </p:sp>
      <p:pic>
        <p:nvPicPr>
          <p:cNvPr id="660483" name="Picture 3" descr="SC_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437063"/>
            <a:ext cx="2232025" cy="19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684213" y="1844675"/>
            <a:ext cx="60483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6000">
                <a:solidFill>
                  <a:schemeClr val="accent2"/>
                </a:solidFill>
              </a:rPr>
              <a:t>2.1---7</a:t>
            </a:r>
            <a:r>
              <a:rPr lang="zh-CN" altLang="en-US" sz="6000">
                <a:solidFill>
                  <a:schemeClr val="accent2"/>
                </a:solidFill>
              </a:rPr>
              <a:t>，</a:t>
            </a:r>
            <a:r>
              <a:rPr lang="en-US" altLang="zh-CN" sz="6000">
                <a:solidFill>
                  <a:schemeClr val="accent2"/>
                </a:solidFill>
              </a:rPr>
              <a:t>15</a:t>
            </a:r>
            <a:r>
              <a:rPr lang="zh-CN" altLang="en-US" sz="6000">
                <a:solidFill>
                  <a:schemeClr val="accent2"/>
                </a:solidFill>
              </a:rPr>
              <a:t>， </a:t>
            </a:r>
            <a:r>
              <a:rPr lang="en-US" altLang="zh-CN" sz="6000">
                <a:solidFill>
                  <a:schemeClr val="accent2"/>
                </a:solidFill>
              </a:rPr>
              <a:t>25</a:t>
            </a:r>
            <a:r>
              <a:rPr lang="en-US" altLang="zh-CN" sz="4800">
                <a:solidFill>
                  <a:schemeClr val="accent2"/>
                </a:solidFill>
              </a:rPr>
              <a:t>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8800">
                <a:solidFill>
                  <a:schemeClr val="accent2"/>
                </a:solidFill>
              </a:rPr>
              <a:t>      </a:t>
            </a:r>
            <a:r>
              <a:rPr lang="en-US" altLang="zh-CN" sz="6000">
                <a:solidFill>
                  <a:schemeClr val="accent2"/>
                </a:solidFill>
              </a:rPr>
              <a:t>30</a:t>
            </a:r>
            <a:r>
              <a:rPr lang="zh-CN" altLang="en-US" sz="6000">
                <a:solidFill>
                  <a:schemeClr val="accent2"/>
                </a:solidFill>
              </a:rPr>
              <a:t>，</a:t>
            </a:r>
            <a:r>
              <a:rPr lang="en-US" altLang="zh-CN" sz="6000">
                <a:solidFill>
                  <a:schemeClr val="accent2"/>
                </a:solidFill>
              </a:rPr>
              <a:t>33</a:t>
            </a:r>
          </a:p>
        </p:txBody>
      </p:sp>
      <p:sp>
        <p:nvSpPr>
          <p:cNvPr id="660486" name="WordArt 6"/>
          <p:cNvSpPr>
            <a:spLocks noChangeArrowheads="1" noChangeShapeType="1" noTextEdit="1"/>
          </p:cNvSpPr>
          <p:nvPr/>
        </p:nvSpPr>
        <p:spPr bwMode="auto">
          <a:xfrm>
            <a:off x="1476375" y="4941888"/>
            <a:ext cx="3886200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1875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谢谢大家！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5113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3333CC"/>
                </a:solidFill>
                <a:ea typeface="楷体_GB2312" pitchFamily="49" charset="-122"/>
                <a:sym typeface="Monotype Sorts" pitchFamily="2" charset="2"/>
              </a:rPr>
              <a:t>结果：</a:t>
            </a:r>
            <a:r>
              <a:rPr lang="en-US" altLang="zh-CN" sz="3200">
                <a:solidFill>
                  <a:srgbClr val="3333CC"/>
                </a:solidFill>
                <a:ea typeface="楷体_GB2312" pitchFamily="49" charset="-122"/>
                <a:sym typeface="Monotype Sorts" pitchFamily="2" charset="2"/>
              </a:rPr>
              <a:t>1</a:t>
            </a:r>
            <a:r>
              <a:rPr lang="zh-CN" altLang="en-US" sz="3200">
                <a:solidFill>
                  <a:srgbClr val="3333CC"/>
                </a:solidFill>
                <a:ea typeface="楷体_GB2312" pitchFamily="49" charset="-122"/>
                <a:sym typeface="Monotype Sorts" pitchFamily="2" charset="2"/>
              </a:rPr>
              <a:t>）电势分布函数</a:t>
            </a:r>
            <a:endParaRPr lang="zh-CN" altLang="en-US" sz="320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4267200" y="2060575"/>
            <a:ext cx="48768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与电量集中在球心的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ea typeface="楷体_GB2312" pitchFamily="49" charset="-122"/>
              </a:rPr>
              <a:t>点电荷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的电势分布相同</a:t>
            </a: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3333CC"/>
                </a:solidFill>
                <a:ea typeface="楷体_GB2312" pitchFamily="49" charset="-122"/>
                <a:sym typeface="Monotype Sorts" pitchFamily="2" charset="2"/>
              </a:rPr>
              <a:t>2</a:t>
            </a:r>
            <a:r>
              <a:rPr lang="en-US" altLang="zh-CN" sz="32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)</a:t>
            </a:r>
            <a:r>
              <a:rPr lang="zh-CN" altLang="en-US" sz="3200">
                <a:solidFill>
                  <a:srgbClr val="3333CC"/>
                </a:solidFill>
                <a:ea typeface="楷体_GB2312" pitchFamily="49" charset="-122"/>
              </a:rPr>
              <a:t>曲线</a:t>
            </a:r>
          </a:p>
        </p:txBody>
      </p:sp>
      <p:grpSp>
        <p:nvGrpSpPr>
          <p:cNvPr id="783365" name="Group 5"/>
          <p:cNvGrpSpPr>
            <a:grpSpLocks/>
          </p:cNvGrpSpPr>
          <p:nvPr/>
        </p:nvGrpSpPr>
        <p:grpSpPr bwMode="auto">
          <a:xfrm>
            <a:off x="2195513" y="3429000"/>
            <a:ext cx="3846512" cy="3240088"/>
            <a:chOff x="1701" y="2251"/>
            <a:chExt cx="2423" cy="1996"/>
          </a:xfrm>
        </p:grpSpPr>
        <p:sp>
          <p:nvSpPr>
            <p:cNvPr id="783366" name="Oval 6"/>
            <p:cNvSpPr>
              <a:spLocks noChangeArrowheads="1"/>
            </p:cNvSpPr>
            <p:nvPr/>
          </p:nvSpPr>
          <p:spPr bwMode="auto">
            <a:xfrm>
              <a:off x="1701" y="2251"/>
              <a:ext cx="816" cy="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83367" name="Line 7"/>
            <p:cNvSpPr>
              <a:spLocks noChangeShapeType="1"/>
            </p:cNvSpPr>
            <p:nvPr/>
          </p:nvSpPr>
          <p:spPr bwMode="auto">
            <a:xfrm>
              <a:off x="2117" y="2568"/>
              <a:ext cx="3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3368" name="Line 8"/>
            <p:cNvSpPr>
              <a:spLocks noChangeShapeType="1"/>
            </p:cNvSpPr>
            <p:nvPr/>
          </p:nvSpPr>
          <p:spPr bwMode="auto">
            <a:xfrm>
              <a:off x="2101" y="3974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3369" name="Object 9"/>
            <p:cNvGraphicFramePr>
              <a:graphicFrameLocks noChangeAspect="1"/>
            </p:cNvGraphicFramePr>
            <p:nvPr/>
          </p:nvGraphicFramePr>
          <p:xfrm>
            <a:off x="1882" y="2432"/>
            <a:ext cx="21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60" name="公式" r:id="rId4" imgW="126720" imgH="139680" progId="Equation.3">
                    <p:embed/>
                  </p:oleObj>
                </mc:Choice>
                <mc:Fallback>
                  <p:oleObj name="公式" r:id="rId4" imgW="126720" imgH="1396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432"/>
                          <a:ext cx="21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3370" name="Object 10"/>
            <p:cNvGraphicFramePr>
              <a:graphicFrameLocks noChangeAspect="1"/>
            </p:cNvGraphicFramePr>
            <p:nvPr/>
          </p:nvGraphicFramePr>
          <p:xfrm>
            <a:off x="3878" y="3657"/>
            <a:ext cx="24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61" name="公式" r:id="rId6" imgW="114120" imgH="126720" progId="Equation.3">
                    <p:embed/>
                  </p:oleObj>
                </mc:Choice>
                <mc:Fallback>
                  <p:oleObj name="公式" r:id="rId6" imgW="114120" imgH="1267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657"/>
                          <a:ext cx="24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3371" name="Object 11"/>
            <p:cNvGraphicFramePr>
              <a:graphicFrameLocks noChangeAspect="1"/>
            </p:cNvGraphicFramePr>
            <p:nvPr/>
          </p:nvGraphicFramePr>
          <p:xfrm>
            <a:off x="1797" y="3595"/>
            <a:ext cx="21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62" name="公式" r:id="rId8" imgW="126720" imgH="177480" progId="Equation.3">
                    <p:embed/>
                  </p:oleObj>
                </mc:Choice>
                <mc:Fallback>
                  <p:oleObj name="公式" r:id="rId8" imgW="126720" imgH="177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3595"/>
                          <a:ext cx="21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3372" name="Group 12"/>
            <p:cNvGrpSpPr>
              <a:grpSpLocks/>
            </p:cNvGrpSpPr>
            <p:nvPr/>
          </p:nvGrpSpPr>
          <p:grpSpPr bwMode="auto">
            <a:xfrm>
              <a:off x="2418" y="2614"/>
              <a:ext cx="232" cy="1633"/>
              <a:chOff x="2418" y="2614"/>
              <a:chExt cx="232" cy="1633"/>
            </a:xfrm>
          </p:grpSpPr>
          <p:sp>
            <p:nvSpPr>
              <p:cNvPr id="783373" name="Line 13"/>
              <p:cNvSpPr>
                <a:spLocks noChangeShapeType="1"/>
              </p:cNvSpPr>
              <p:nvPr/>
            </p:nvSpPr>
            <p:spPr bwMode="auto">
              <a:xfrm flipH="1">
                <a:off x="2517" y="2614"/>
                <a:ext cx="0" cy="1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83374" name="Object 14"/>
              <p:cNvGraphicFramePr>
                <a:graphicFrameLocks noChangeAspect="1"/>
              </p:cNvGraphicFramePr>
              <p:nvPr/>
            </p:nvGraphicFramePr>
            <p:xfrm>
              <a:off x="2418" y="3974"/>
              <a:ext cx="23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3463" name="公式" r:id="rId10" imgW="152280" imgH="164880" progId="Equation.3">
                      <p:embed/>
                    </p:oleObj>
                  </mc:Choice>
                  <mc:Fallback>
                    <p:oleObj name="公式" r:id="rId10" imgW="152280" imgH="1648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8" y="3974"/>
                            <a:ext cx="232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>
              <a:off x="2096" y="3203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3376" name="Freeform 16"/>
            <p:cNvSpPr>
              <a:spLocks/>
            </p:cNvSpPr>
            <p:nvPr/>
          </p:nvSpPr>
          <p:spPr bwMode="auto">
            <a:xfrm>
              <a:off x="2512" y="3195"/>
              <a:ext cx="1134" cy="499"/>
            </a:xfrm>
            <a:custGeom>
              <a:avLst/>
              <a:gdLst>
                <a:gd name="T0" fmla="*/ 0 w 550"/>
                <a:gd name="T1" fmla="*/ 0 h 275"/>
                <a:gd name="T2" fmla="*/ 187 w 550"/>
                <a:gd name="T3" fmla="*/ 137 h 275"/>
                <a:gd name="T4" fmla="*/ 550 w 550"/>
                <a:gd name="T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0" h="275">
                  <a:moveTo>
                    <a:pt x="0" y="0"/>
                  </a:moveTo>
                  <a:cubicBezTo>
                    <a:pt x="52" y="52"/>
                    <a:pt x="116" y="114"/>
                    <a:pt x="187" y="137"/>
                  </a:cubicBezTo>
                  <a:cubicBezTo>
                    <a:pt x="288" y="204"/>
                    <a:pt x="427" y="275"/>
                    <a:pt x="550" y="27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3377" name="Text Box 17"/>
          <p:cNvSpPr txBox="1">
            <a:spLocks noChangeArrowheads="1"/>
          </p:cNvSpPr>
          <p:nvPr/>
        </p:nvSpPr>
        <p:spPr bwMode="auto">
          <a:xfrm>
            <a:off x="4284663" y="1052513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等势体</a:t>
            </a:r>
          </a:p>
        </p:txBody>
      </p:sp>
      <p:grpSp>
        <p:nvGrpSpPr>
          <p:cNvPr id="783378" name="Group 18"/>
          <p:cNvGrpSpPr>
            <a:grpSpLocks/>
          </p:cNvGrpSpPr>
          <p:nvPr/>
        </p:nvGrpSpPr>
        <p:grpSpPr bwMode="auto">
          <a:xfrm>
            <a:off x="468313" y="765175"/>
            <a:ext cx="3816350" cy="2519363"/>
            <a:chOff x="295" y="482"/>
            <a:chExt cx="2313" cy="1606"/>
          </a:xfrm>
        </p:grpSpPr>
        <p:graphicFrame>
          <p:nvGraphicFramePr>
            <p:cNvPr id="783379" name="Object 19"/>
            <p:cNvGraphicFramePr>
              <a:graphicFrameLocks/>
            </p:cNvGraphicFramePr>
            <p:nvPr/>
          </p:nvGraphicFramePr>
          <p:xfrm>
            <a:off x="295" y="1207"/>
            <a:ext cx="41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64" name="公式" r:id="rId12" imgW="253800" imgH="139680" progId="Equation.3">
                    <p:embed/>
                  </p:oleObj>
                </mc:Choice>
                <mc:Fallback>
                  <p:oleObj name="公式" r:id="rId12" imgW="253800" imgH="13968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207"/>
                          <a:ext cx="41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3380" name="Object 20"/>
            <p:cNvGraphicFramePr>
              <a:graphicFrameLocks/>
            </p:cNvGraphicFramePr>
            <p:nvPr/>
          </p:nvGraphicFramePr>
          <p:xfrm>
            <a:off x="1882" y="709"/>
            <a:ext cx="7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65" name="公式" r:id="rId14" imgW="253800" imgH="203040" progId="Equation.3">
                    <p:embed/>
                  </p:oleObj>
                </mc:Choice>
                <mc:Fallback>
                  <p:oleObj name="公式" r:id="rId14" imgW="253800" imgH="203040" progId="Equation.3">
                    <p:embed/>
                    <p:pic>
                      <p:nvPicPr>
                        <p:cNvPr id="0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709"/>
                          <a:ext cx="72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2018" y="709"/>
              <a:ext cx="4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solidFill>
                    <a:srgbClr val="FF5050"/>
                  </a:solidFill>
                  <a:ea typeface="楷体_GB2312" pitchFamily="49" charset="-122"/>
                </a:rPr>
                <a:t>&lt;</a:t>
              </a:r>
            </a:p>
          </p:txBody>
        </p:sp>
        <p:graphicFrame>
          <p:nvGraphicFramePr>
            <p:cNvPr id="783382" name="Object 22"/>
            <p:cNvGraphicFramePr>
              <a:graphicFrameLocks/>
            </p:cNvGraphicFramePr>
            <p:nvPr/>
          </p:nvGraphicFramePr>
          <p:xfrm>
            <a:off x="1024" y="1298"/>
            <a:ext cx="817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66" name="公式" r:id="rId16" imgW="495000" imgH="444240" progId="Equation.3">
                    <p:embed/>
                  </p:oleObj>
                </mc:Choice>
                <mc:Fallback>
                  <p:oleObj name="公式" r:id="rId16" imgW="495000" imgH="44424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298"/>
                          <a:ext cx="817" cy="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3383" name="Text Box 23"/>
            <p:cNvSpPr txBox="1">
              <a:spLocks noChangeArrowheads="1"/>
            </p:cNvSpPr>
            <p:nvPr/>
          </p:nvSpPr>
          <p:spPr bwMode="auto">
            <a:xfrm>
              <a:off x="1982" y="1533"/>
              <a:ext cx="34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solidFill>
                    <a:srgbClr val="FF5050"/>
                  </a:solidFill>
                  <a:ea typeface="楷体_GB2312" pitchFamily="49" charset="-122"/>
                </a:rPr>
                <a:t>&gt;</a:t>
              </a:r>
            </a:p>
          </p:txBody>
        </p:sp>
        <p:graphicFrame>
          <p:nvGraphicFramePr>
            <p:cNvPr id="783384" name="Object 24"/>
            <p:cNvGraphicFramePr>
              <a:graphicFrameLocks noChangeAspect="1"/>
            </p:cNvGraphicFramePr>
            <p:nvPr/>
          </p:nvGraphicFramePr>
          <p:xfrm>
            <a:off x="1834" y="1533"/>
            <a:ext cx="77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67" name="公式" r:id="rId18" imgW="253800" imgH="203040" progId="Equation.3">
                    <p:embed/>
                  </p:oleObj>
                </mc:Choice>
                <mc:Fallback>
                  <p:oleObj name="公式" r:id="rId18" imgW="2538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1533"/>
                          <a:ext cx="77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3385" name="AutoShape 25"/>
            <p:cNvSpPr>
              <a:spLocks/>
            </p:cNvSpPr>
            <p:nvPr/>
          </p:nvSpPr>
          <p:spPr bwMode="auto">
            <a:xfrm>
              <a:off x="839" y="754"/>
              <a:ext cx="136" cy="1134"/>
            </a:xfrm>
            <a:prstGeom prst="leftBrace">
              <a:avLst>
                <a:gd name="adj1" fmla="val 69485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  <p:graphicFrame>
          <p:nvGraphicFramePr>
            <p:cNvPr id="783386" name="Object 26"/>
            <p:cNvGraphicFramePr>
              <a:graphicFrameLocks/>
            </p:cNvGraphicFramePr>
            <p:nvPr/>
          </p:nvGraphicFramePr>
          <p:xfrm>
            <a:off x="978" y="482"/>
            <a:ext cx="881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68" name="公式" r:id="rId20" imgW="533160" imgH="444240" progId="Equation.3">
                    <p:embed/>
                  </p:oleObj>
                </mc:Choice>
                <mc:Fallback>
                  <p:oleObj name="公式" r:id="rId20" imgW="533160" imgH="444240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482"/>
                          <a:ext cx="881" cy="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3387" name="Object 27"/>
          <p:cNvGraphicFramePr>
            <a:graphicFrameLocks/>
          </p:cNvGraphicFramePr>
          <p:nvPr/>
        </p:nvGraphicFramePr>
        <p:xfrm>
          <a:off x="5867400" y="3933825"/>
          <a:ext cx="2749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69" name="公式" r:id="rId22" imgW="952200" imgH="444240" progId="Equation.3">
                  <p:embed/>
                </p:oleObj>
              </mc:Choice>
              <mc:Fallback>
                <p:oleObj name="公式" r:id="rId22" imgW="952200" imgH="44424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33825"/>
                        <a:ext cx="27495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3388" name="Text Box 28"/>
          <p:cNvSpPr txBox="1">
            <a:spLocks noChangeArrowheads="1"/>
          </p:cNvSpPr>
          <p:nvPr/>
        </p:nvSpPr>
        <p:spPr bwMode="auto">
          <a:xfrm>
            <a:off x="5508625" y="3370263"/>
            <a:ext cx="3097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3333CC"/>
                </a:solidFill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3333CC"/>
                </a:solidFill>
                <a:ea typeface="楷体_GB2312" pitchFamily="49" charset="-122"/>
              </a:rPr>
              <a:t>）在球面内</a:t>
            </a:r>
          </a:p>
        </p:txBody>
      </p:sp>
      <p:sp>
        <p:nvSpPr>
          <p:cNvPr id="783389" name="Text Box 29"/>
          <p:cNvSpPr txBox="1">
            <a:spLocks noChangeArrowheads="1"/>
          </p:cNvSpPr>
          <p:nvPr/>
        </p:nvSpPr>
        <p:spPr bwMode="auto">
          <a:xfrm>
            <a:off x="6227763" y="5229225"/>
            <a:ext cx="2663825" cy="1079500"/>
          </a:xfrm>
          <a:prstGeom prst="rect">
            <a:avLst/>
          </a:prstGeom>
          <a:noFill/>
          <a:ln w="12700">
            <a:solidFill>
              <a:srgbClr val="CC0066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FF33CC"/>
                </a:solidFill>
                <a:ea typeface="楷体_GB2312" pitchFamily="49" charset="-122"/>
              </a:rPr>
              <a:t>场强为零处电势不一定为零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8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78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33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8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 autoUpdateAnimBg="0"/>
      <p:bldP spid="783364" grpId="0" autoUpdateAnimBg="0"/>
      <p:bldP spid="783377" grpId="0" autoUpdateAnimBg="0"/>
      <p:bldP spid="783388" grpId="0" build="p" autoUpdateAnimBg="0"/>
      <p:bldP spid="783389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Oval 2" descr="斜纹布"/>
          <p:cNvSpPr>
            <a:spLocks noChangeArrowheads="1"/>
          </p:cNvSpPr>
          <p:nvPr/>
        </p:nvSpPr>
        <p:spPr bwMode="auto">
          <a:xfrm>
            <a:off x="6205538" y="787400"/>
            <a:ext cx="985837" cy="98583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000" b="0" i="1">
              <a:solidFill>
                <a:schemeClr val="tx1"/>
              </a:solidFill>
              <a:ea typeface="方正舒体" pitchFamily="2" charset="-122"/>
            </a:endParaRP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6477000" y="109696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66FFFF"/>
                </a:solidFill>
                <a:ea typeface="幼圆" pitchFamily="49" charset="-122"/>
              </a:rPr>
              <a:t>o</a:t>
            </a:r>
          </a:p>
        </p:txBody>
      </p:sp>
      <p:sp>
        <p:nvSpPr>
          <p:cNvPr id="785412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750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例</a:t>
            </a:r>
            <a:r>
              <a:rPr kumimoji="1" lang="en-US" altLang="zh-CN">
                <a:solidFill>
                  <a:schemeClr val="tx1"/>
                </a:solidFill>
              </a:rPr>
              <a:t>5</a:t>
            </a:r>
            <a:r>
              <a:rPr kumimoji="1" lang="en-US" altLang="zh-CN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均匀带电球</a:t>
            </a:r>
            <a:r>
              <a:rPr kumimoji="1" lang="zh-CN" altLang="en-US">
                <a:solidFill>
                  <a:srgbClr val="FF33CC"/>
                </a:solidFill>
                <a:latin typeface="宋体" pitchFamily="2" charset="-122"/>
              </a:rPr>
              <a:t>体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的电势分布。（</a:t>
            </a:r>
            <a:r>
              <a:rPr kumimoji="1" lang="en-US" altLang="zh-CN" i="1">
                <a:solidFill>
                  <a:schemeClr val="tx1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en-US" altLang="zh-CN" i="1">
                <a:solidFill>
                  <a:schemeClr val="tx1"/>
                </a:solidFill>
              </a:rPr>
              <a:t>q</a:t>
            </a:r>
            <a:r>
              <a:rPr kumimoji="1" lang="zh-CN" altLang="en-US">
                <a:solidFill>
                  <a:schemeClr val="tx1"/>
                </a:solidFill>
              </a:rPr>
              <a:t>）</a:t>
            </a:r>
            <a:endParaRPr kumimoji="1" lang="zh-CN" altLang="en-US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323850" y="1008063"/>
            <a:ext cx="226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解    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由</a:t>
            </a:r>
          </a:p>
        </p:txBody>
      </p:sp>
      <p:sp>
        <p:nvSpPr>
          <p:cNvPr id="785414" name="Line 6"/>
          <p:cNvSpPr>
            <a:spLocks noChangeShapeType="1"/>
          </p:cNvSpPr>
          <p:nvPr/>
        </p:nvSpPr>
        <p:spPr bwMode="auto">
          <a:xfrm>
            <a:off x="7180263" y="1189038"/>
            <a:ext cx="58737" cy="24034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304800" y="4889500"/>
            <a:ext cx="220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当</a:t>
            </a:r>
            <a:r>
              <a:rPr kumimoji="1" lang="en-US" altLang="zh-CN" i="1">
                <a:solidFill>
                  <a:schemeClr val="tx1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＜</a:t>
            </a:r>
            <a:r>
              <a:rPr kumimoji="1" lang="en-US" altLang="zh-CN" i="1">
                <a:solidFill>
                  <a:schemeClr val="tx1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785416" name="Text Box 8"/>
          <p:cNvSpPr txBox="1">
            <a:spLocks noChangeArrowheads="1"/>
          </p:cNvSpPr>
          <p:nvPr/>
        </p:nvSpPr>
        <p:spPr bwMode="auto">
          <a:xfrm>
            <a:off x="323850" y="3573463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当</a:t>
            </a:r>
            <a:r>
              <a:rPr kumimoji="1" lang="en-US" altLang="zh-CN" i="1">
                <a:solidFill>
                  <a:schemeClr val="tx1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＞</a:t>
            </a:r>
            <a:r>
              <a:rPr kumimoji="1" lang="en-US" altLang="zh-CN" i="1">
                <a:solidFill>
                  <a:schemeClr val="tx1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</a:p>
        </p:txBody>
      </p:sp>
      <p:graphicFrame>
        <p:nvGraphicFramePr>
          <p:cNvPr id="785417" name="Object 9"/>
          <p:cNvGraphicFramePr>
            <a:graphicFrameLocks noChangeAspect="1"/>
          </p:cNvGraphicFramePr>
          <p:nvPr/>
        </p:nvGraphicFramePr>
        <p:xfrm>
          <a:off x="1763713" y="3357563"/>
          <a:ext cx="43576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78" name="公式" r:id="rId5" imgW="1854000" imgH="431640" progId="Equation.3">
                  <p:embed/>
                </p:oleObj>
              </mc:Choice>
              <mc:Fallback>
                <p:oleObj name="公式" r:id="rId5" imgW="18540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43576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8" name="Text Box 10"/>
          <p:cNvSpPr txBox="1">
            <a:spLocks noChangeArrowheads="1"/>
          </p:cNvSpPr>
          <p:nvPr/>
        </p:nvSpPr>
        <p:spPr bwMode="auto">
          <a:xfrm>
            <a:off x="6629400" y="8683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66FFFF"/>
                </a:solidFill>
                <a:ea typeface="幼圆" pitchFamily="49" charset="-122"/>
              </a:rPr>
              <a:t>R</a:t>
            </a:r>
          </a:p>
        </p:txBody>
      </p:sp>
      <p:graphicFrame>
        <p:nvGraphicFramePr>
          <p:cNvPr id="785419" name="Object 11"/>
          <p:cNvGraphicFramePr>
            <a:graphicFrameLocks noChangeAspect="1"/>
          </p:cNvGraphicFramePr>
          <p:nvPr/>
        </p:nvGraphicFramePr>
        <p:xfrm>
          <a:off x="2916238" y="2060575"/>
          <a:ext cx="244792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79" name="Equation" r:id="rId7" imgW="990360" imgH="431640" progId="Equation.3">
                  <p:embed/>
                </p:oleObj>
              </mc:Choice>
              <mc:Fallback>
                <p:oleObj name="Equation" r:id="rId7" imgW="9903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60575"/>
                        <a:ext cx="244792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5420" name="Object 12"/>
          <p:cNvGraphicFramePr>
            <a:graphicFrameLocks noChangeAspect="1"/>
          </p:cNvGraphicFramePr>
          <p:nvPr/>
        </p:nvGraphicFramePr>
        <p:xfrm>
          <a:off x="1692275" y="1773238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80" name="公式" r:id="rId9" imgW="291960" imgH="164880" progId="Equation.3">
                  <p:embed/>
                </p:oleObj>
              </mc:Choice>
              <mc:Fallback>
                <p:oleObj name="公式" r:id="rId9" imgW="29196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80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21" name="Text Box 13"/>
          <p:cNvSpPr txBox="1">
            <a:spLocks noChangeArrowheads="1"/>
          </p:cNvSpPr>
          <p:nvPr/>
        </p:nvSpPr>
        <p:spPr bwMode="auto">
          <a:xfrm>
            <a:off x="2268538" y="1125538"/>
            <a:ext cx="7191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600" b="0">
                <a:solidFill>
                  <a:schemeClr val="tx1"/>
                </a:solidFill>
                <a:ea typeface="方正舒体" pitchFamily="2" charset="-122"/>
              </a:rPr>
              <a:t>{</a:t>
            </a:r>
          </a:p>
        </p:txBody>
      </p:sp>
      <p:graphicFrame>
        <p:nvGraphicFramePr>
          <p:cNvPr id="785422" name="Object 14"/>
          <p:cNvGraphicFramePr>
            <a:graphicFrameLocks noChangeAspect="1"/>
          </p:cNvGraphicFramePr>
          <p:nvPr/>
        </p:nvGraphicFramePr>
        <p:xfrm>
          <a:off x="1908175" y="4581525"/>
          <a:ext cx="50403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81" name="公式" r:id="rId11" imgW="2133360" imgH="457200" progId="Equation.3">
                  <p:embed/>
                </p:oleObj>
              </mc:Choice>
              <mc:Fallback>
                <p:oleObj name="公式" r:id="rId11" imgW="21333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81525"/>
                        <a:ext cx="504031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23" name="Line 15"/>
          <p:cNvSpPr>
            <a:spLocks noChangeShapeType="1"/>
          </p:cNvSpPr>
          <p:nvPr/>
        </p:nvSpPr>
        <p:spPr bwMode="auto">
          <a:xfrm>
            <a:off x="6705600" y="1284288"/>
            <a:ext cx="496888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85424" name="Object 16"/>
          <p:cNvGraphicFramePr>
            <a:graphicFrameLocks noChangeAspect="1"/>
          </p:cNvGraphicFramePr>
          <p:nvPr/>
        </p:nvGraphicFramePr>
        <p:xfrm>
          <a:off x="2987675" y="908050"/>
          <a:ext cx="24479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82" name="Equation" r:id="rId13" imgW="977760" imgH="457200" progId="Equation.3">
                  <p:embed/>
                </p:oleObj>
              </mc:Choice>
              <mc:Fallback>
                <p:oleObj name="Equation" r:id="rId13" imgW="97776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908050"/>
                        <a:ext cx="24479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5425" name="Group 17"/>
          <p:cNvGrpSpPr>
            <a:grpSpLocks/>
          </p:cNvGrpSpPr>
          <p:nvPr/>
        </p:nvGrpSpPr>
        <p:grpSpPr bwMode="auto">
          <a:xfrm>
            <a:off x="6156325" y="1700213"/>
            <a:ext cx="2987675" cy="2395537"/>
            <a:chOff x="3878" y="1071"/>
            <a:chExt cx="1882" cy="1509"/>
          </a:xfrm>
        </p:grpSpPr>
        <p:sp>
          <p:nvSpPr>
            <p:cNvPr id="785426" name="Line 18"/>
            <p:cNvSpPr>
              <a:spLocks noChangeShapeType="1"/>
            </p:cNvSpPr>
            <p:nvPr/>
          </p:nvSpPr>
          <p:spPr bwMode="auto">
            <a:xfrm>
              <a:off x="4224" y="2263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5427" name="Text Box 19"/>
            <p:cNvSpPr txBox="1">
              <a:spLocks noChangeArrowheads="1"/>
            </p:cNvSpPr>
            <p:nvPr/>
          </p:nvSpPr>
          <p:spPr bwMode="auto">
            <a:xfrm>
              <a:off x="5472" y="2215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ea typeface="幼圆" pitchFamily="49" charset="-122"/>
                </a:rPr>
                <a:t>r</a:t>
              </a:r>
            </a:p>
          </p:txBody>
        </p:sp>
        <p:sp>
          <p:nvSpPr>
            <p:cNvPr id="785428" name="Text Box 20"/>
            <p:cNvSpPr txBox="1">
              <a:spLocks noChangeArrowheads="1"/>
            </p:cNvSpPr>
            <p:nvPr/>
          </p:nvSpPr>
          <p:spPr bwMode="auto">
            <a:xfrm>
              <a:off x="4032" y="221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ea typeface="幼圆" pitchFamily="49" charset="-122"/>
                </a:rPr>
                <a:t>O</a:t>
              </a:r>
              <a:endParaRPr kumimoji="1" lang="en-US" altLang="zh-CN" sz="2800">
                <a:solidFill>
                  <a:srgbClr val="FF0000"/>
                </a:solidFill>
                <a:ea typeface="幼圆" pitchFamily="49" charset="-122"/>
              </a:endParaRPr>
            </a:p>
          </p:txBody>
        </p: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4416" y="2215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ea typeface="幼圆" pitchFamily="49" charset="-122"/>
                </a:rPr>
                <a:t>R</a:t>
              </a:r>
              <a:endParaRPr kumimoji="1" lang="en-US" altLang="zh-CN" sz="2800" i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785430" name="Text Box 22"/>
            <p:cNvSpPr txBox="1">
              <a:spLocks noChangeArrowheads="1"/>
            </p:cNvSpPr>
            <p:nvPr/>
          </p:nvSpPr>
          <p:spPr bwMode="auto">
            <a:xfrm>
              <a:off x="3878" y="1071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ea typeface="幼圆" pitchFamily="49" charset="-122"/>
                </a:rPr>
                <a:t>V</a:t>
              </a:r>
            </a:p>
          </p:txBody>
        </p:sp>
        <p:sp>
          <p:nvSpPr>
            <p:cNvPr id="785431" name="Line 23"/>
            <p:cNvSpPr>
              <a:spLocks noChangeShapeType="1"/>
            </p:cNvSpPr>
            <p:nvPr/>
          </p:nvSpPr>
          <p:spPr bwMode="auto">
            <a:xfrm>
              <a:off x="4224" y="1184"/>
              <a:ext cx="0" cy="10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5432" name="Freeform 24"/>
            <p:cNvSpPr>
              <a:spLocks/>
            </p:cNvSpPr>
            <p:nvPr/>
          </p:nvSpPr>
          <p:spPr bwMode="auto">
            <a:xfrm>
              <a:off x="4534" y="1639"/>
              <a:ext cx="842" cy="551"/>
            </a:xfrm>
            <a:custGeom>
              <a:avLst/>
              <a:gdLst>
                <a:gd name="T0" fmla="*/ 0 w 816"/>
                <a:gd name="T1" fmla="*/ 0 h 720"/>
                <a:gd name="T2" fmla="*/ 240 w 816"/>
                <a:gd name="T3" fmla="*/ 528 h 720"/>
                <a:gd name="T4" fmla="*/ 816 w 8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720">
                  <a:moveTo>
                    <a:pt x="0" y="0"/>
                  </a:moveTo>
                  <a:cubicBezTo>
                    <a:pt x="52" y="204"/>
                    <a:pt x="104" y="408"/>
                    <a:pt x="240" y="528"/>
                  </a:cubicBezTo>
                  <a:cubicBezTo>
                    <a:pt x="376" y="648"/>
                    <a:pt x="720" y="688"/>
                    <a:pt x="816" y="72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5433" name="Freeform 25"/>
            <p:cNvSpPr>
              <a:spLocks/>
            </p:cNvSpPr>
            <p:nvPr/>
          </p:nvSpPr>
          <p:spPr bwMode="auto">
            <a:xfrm>
              <a:off x="4224" y="1447"/>
              <a:ext cx="311" cy="216"/>
            </a:xfrm>
            <a:custGeom>
              <a:avLst/>
              <a:gdLst>
                <a:gd name="T0" fmla="*/ 0 w 528"/>
                <a:gd name="T1" fmla="*/ 0 h 288"/>
                <a:gd name="T2" fmla="*/ 336 w 528"/>
                <a:gd name="T3" fmla="*/ 96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cubicBezTo>
                    <a:pt x="124" y="24"/>
                    <a:pt x="248" y="48"/>
                    <a:pt x="336" y="96"/>
                  </a:cubicBezTo>
                  <a:cubicBezTo>
                    <a:pt x="424" y="144"/>
                    <a:pt x="496" y="256"/>
                    <a:pt x="528" y="28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85434" name="Object 26"/>
          <p:cNvGraphicFramePr>
            <a:graphicFrameLocks noChangeAspect="1"/>
          </p:cNvGraphicFramePr>
          <p:nvPr/>
        </p:nvGraphicFramePr>
        <p:xfrm>
          <a:off x="6962775" y="4652963"/>
          <a:ext cx="2079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83" name="Equation" r:id="rId15" imgW="914400" imgH="457200" progId="Equation.3">
                  <p:embed/>
                </p:oleObj>
              </mc:Choice>
              <mc:Fallback>
                <p:oleObj name="Equation" r:id="rId15" imgW="9144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4652963"/>
                        <a:ext cx="2079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35" name="Rectangle 27"/>
          <p:cNvSpPr>
            <a:spLocks noChangeArrowheads="1"/>
          </p:cNvSpPr>
          <p:nvPr/>
        </p:nvSpPr>
        <p:spPr bwMode="auto">
          <a:xfrm>
            <a:off x="2268538" y="5876925"/>
            <a:ext cx="4586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FF33CC"/>
                </a:solidFill>
              </a:rPr>
              <a:t>根据场强，分段积分！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8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8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8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3" grpId="0"/>
      <p:bldP spid="785414" grpId="0" animBg="1"/>
      <p:bldP spid="785415" grpId="0"/>
      <p:bldP spid="785416" grpId="0"/>
      <p:bldP spid="785421" grpId="0"/>
      <p:bldP spid="7854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ChangeArrowheads="1"/>
          </p:cNvSpPr>
          <p:nvPr/>
        </p:nvSpPr>
        <p:spPr bwMode="auto">
          <a:xfrm>
            <a:off x="323850" y="914400"/>
            <a:ext cx="79248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33CC"/>
                </a:solidFill>
                <a:ea typeface="楷体_GB2312" pitchFamily="49" charset="-122"/>
              </a:rPr>
              <a:t>  1.</a:t>
            </a: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等势面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  由电势相等的点组成的面叫等势面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  满足方程</a:t>
            </a:r>
          </a:p>
        </p:txBody>
      </p:sp>
      <p:grpSp>
        <p:nvGrpSpPr>
          <p:cNvPr id="788483" name="Group 3"/>
          <p:cNvGrpSpPr>
            <a:grpSpLocks/>
          </p:cNvGrpSpPr>
          <p:nvPr/>
        </p:nvGrpSpPr>
        <p:grpSpPr bwMode="auto">
          <a:xfrm>
            <a:off x="6300788" y="2932113"/>
            <a:ext cx="2211387" cy="2209800"/>
            <a:chOff x="4176" y="672"/>
            <a:chExt cx="1393" cy="1392"/>
          </a:xfrm>
        </p:grpSpPr>
        <p:sp>
          <p:nvSpPr>
            <p:cNvPr id="788484" name="Arc 4"/>
            <p:cNvSpPr>
              <a:spLocks/>
            </p:cNvSpPr>
            <p:nvPr/>
          </p:nvSpPr>
          <p:spPr bwMode="auto">
            <a:xfrm>
              <a:off x="4560" y="1584"/>
              <a:ext cx="1008" cy="4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5" name="Arc 5"/>
            <p:cNvSpPr>
              <a:spLocks/>
            </p:cNvSpPr>
            <p:nvPr/>
          </p:nvSpPr>
          <p:spPr bwMode="auto">
            <a:xfrm>
              <a:off x="4176" y="1104"/>
              <a:ext cx="433" cy="912"/>
            </a:xfrm>
            <a:custGeom>
              <a:avLst/>
              <a:gdLst>
                <a:gd name="G0" fmla="+- 50 0 0"/>
                <a:gd name="G1" fmla="+- 21600 0 0"/>
                <a:gd name="G2" fmla="+- 21600 0 0"/>
                <a:gd name="T0" fmla="*/ 0 w 21650"/>
                <a:gd name="T1" fmla="*/ 0 h 21600"/>
                <a:gd name="T2" fmla="*/ 21650 w 21650"/>
                <a:gd name="T3" fmla="*/ 21600 h 21600"/>
                <a:gd name="T4" fmla="*/ 50 w 21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6" name="Arc 6"/>
            <p:cNvSpPr>
              <a:spLocks/>
            </p:cNvSpPr>
            <p:nvPr/>
          </p:nvSpPr>
          <p:spPr bwMode="auto">
            <a:xfrm>
              <a:off x="5136" y="672"/>
              <a:ext cx="433" cy="912"/>
            </a:xfrm>
            <a:custGeom>
              <a:avLst/>
              <a:gdLst>
                <a:gd name="G0" fmla="+- 50 0 0"/>
                <a:gd name="G1" fmla="+- 21600 0 0"/>
                <a:gd name="G2" fmla="+- 21600 0 0"/>
                <a:gd name="T0" fmla="*/ 0 w 21650"/>
                <a:gd name="T1" fmla="*/ 0 h 21600"/>
                <a:gd name="T2" fmla="*/ 21650 w 21650"/>
                <a:gd name="T3" fmla="*/ 21600 h 21600"/>
                <a:gd name="T4" fmla="*/ 50 w 21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7" name="Arc 7"/>
            <p:cNvSpPr>
              <a:spLocks/>
            </p:cNvSpPr>
            <p:nvPr/>
          </p:nvSpPr>
          <p:spPr bwMode="auto">
            <a:xfrm>
              <a:off x="4224" y="672"/>
              <a:ext cx="1008" cy="4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488" name="Group 8"/>
          <p:cNvGrpSpPr>
            <a:grpSpLocks/>
          </p:cNvGrpSpPr>
          <p:nvPr/>
        </p:nvGrpSpPr>
        <p:grpSpPr bwMode="auto">
          <a:xfrm>
            <a:off x="6750050" y="1484313"/>
            <a:ext cx="2286000" cy="2286000"/>
            <a:chOff x="4320" y="240"/>
            <a:chExt cx="1440" cy="1440"/>
          </a:xfrm>
        </p:grpSpPr>
        <p:sp>
          <p:nvSpPr>
            <p:cNvPr id="788489" name="Arc 9"/>
            <p:cNvSpPr>
              <a:spLocks/>
            </p:cNvSpPr>
            <p:nvPr/>
          </p:nvSpPr>
          <p:spPr bwMode="auto">
            <a:xfrm>
              <a:off x="4320" y="240"/>
              <a:ext cx="1008" cy="4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90" name="Arc 10"/>
            <p:cNvSpPr>
              <a:spLocks/>
            </p:cNvSpPr>
            <p:nvPr/>
          </p:nvSpPr>
          <p:spPr bwMode="auto">
            <a:xfrm>
              <a:off x="4320" y="720"/>
              <a:ext cx="433" cy="912"/>
            </a:xfrm>
            <a:custGeom>
              <a:avLst/>
              <a:gdLst>
                <a:gd name="G0" fmla="+- 50 0 0"/>
                <a:gd name="G1" fmla="+- 21600 0 0"/>
                <a:gd name="G2" fmla="+- 21600 0 0"/>
                <a:gd name="T0" fmla="*/ 0 w 21650"/>
                <a:gd name="T1" fmla="*/ 0 h 21600"/>
                <a:gd name="T2" fmla="*/ 21650 w 21650"/>
                <a:gd name="T3" fmla="*/ 21600 h 21600"/>
                <a:gd name="T4" fmla="*/ 50 w 21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91" name="Arc 11"/>
            <p:cNvSpPr>
              <a:spLocks/>
            </p:cNvSpPr>
            <p:nvPr/>
          </p:nvSpPr>
          <p:spPr bwMode="auto">
            <a:xfrm>
              <a:off x="4752" y="1200"/>
              <a:ext cx="1008" cy="4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92" name="Arc 12"/>
            <p:cNvSpPr>
              <a:spLocks/>
            </p:cNvSpPr>
            <p:nvPr/>
          </p:nvSpPr>
          <p:spPr bwMode="auto">
            <a:xfrm>
              <a:off x="5327" y="240"/>
              <a:ext cx="433" cy="912"/>
            </a:xfrm>
            <a:custGeom>
              <a:avLst/>
              <a:gdLst>
                <a:gd name="G0" fmla="+- 50 0 0"/>
                <a:gd name="G1" fmla="+- 21600 0 0"/>
                <a:gd name="G2" fmla="+- 21600 0 0"/>
                <a:gd name="T0" fmla="*/ 0 w 21650"/>
                <a:gd name="T1" fmla="*/ 0 h 21600"/>
                <a:gd name="T2" fmla="*/ 21650 w 21650"/>
                <a:gd name="T3" fmla="*/ 21600 h 21600"/>
                <a:gd name="T4" fmla="*/ 50 w 21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8493" name="Object 13"/>
            <p:cNvGraphicFramePr>
              <a:graphicFrameLocks/>
            </p:cNvGraphicFramePr>
            <p:nvPr/>
          </p:nvGraphicFramePr>
          <p:xfrm>
            <a:off x="4540" y="432"/>
            <a:ext cx="37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46"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432"/>
                          <a:ext cx="37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494" name="Object 14"/>
          <p:cNvGraphicFramePr>
            <a:graphicFrameLocks/>
          </p:cNvGraphicFramePr>
          <p:nvPr/>
        </p:nvGraphicFramePr>
        <p:xfrm>
          <a:off x="2916238" y="3860800"/>
          <a:ext cx="2016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7" name="公式" r:id="rId6" imgW="863280" imgH="228600" progId="Equation.3">
                  <p:embed/>
                </p:oleObj>
              </mc:Choice>
              <mc:Fallback>
                <p:oleObj name="公式" r:id="rId6" imgW="863280" imgH="2286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60800"/>
                        <a:ext cx="2016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98" name="Object 18"/>
          <p:cNvGraphicFramePr>
            <a:graphicFrameLocks noChangeAspect="1"/>
          </p:cNvGraphicFramePr>
          <p:nvPr/>
        </p:nvGraphicFramePr>
        <p:xfrm>
          <a:off x="2555875" y="2420938"/>
          <a:ext cx="2476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8" name="公式" r:id="rId8" imgW="901440" imgH="215640" progId="Equation.3">
                  <p:embed/>
                </p:oleObj>
              </mc:Choice>
              <mc:Fallback>
                <p:oleObj name="公式" r:id="rId8" imgW="90144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20938"/>
                        <a:ext cx="2476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481013" y="3357563"/>
            <a:ext cx="5562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</a:rPr>
              <a:t>当等间隔地取一系列等势面，即满足要求</a:t>
            </a:r>
          </a:p>
        </p:txBody>
      </p:sp>
      <p:grpSp>
        <p:nvGrpSpPr>
          <p:cNvPr id="788500" name="Group 20"/>
          <p:cNvGrpSpPr>
            <a:grpSpLocks/>
          </p:cNvGrpSpPr>
          <p:nvPr/>
        </p:nvGrpSpPr>
        <p:grpSpPr bwMode="auto">
          <a:xfrm>
            <a:off x="6376988" y="2246313"/>
            <a:ext cx="2057400" cy="2209800"/>
            <a:chOff x="3504" y="1872"/>
            <a:chExt cx="1296" cy="1392"/>
          </a:xfrm>
        </p:grpSpPr>
        <p:sp>
          <p:nvSpPr>
            <p:cNvPr id="788501" name="Arc 21"/>
            <p:cNvSpPr>
              <a:spLocks/>
            </p:cNvSpPr>
            <p:nvPr/>
          </p:nvSpPr>
          <p:spPr bwMode="auto">
            <a:xfrm>
              <a:off x="3936" y="2784"/>
              <a:ext cx="864" cy="4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2" name="Arc 22"/>
            <p:cNvSpPr>
              <a:spLocks/>
            </p:cNvSpPr>
            <p:nvPr/>
          </p:nvSpPr>
          <p:spPr bwMode="auto">
            <a:xfrm>
              <a:off x="3504" y="1872"/>
              <a:ext cx="864" cy="4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3" name="Arc 23"/>
            <p:cNvSpPr>
              <a:spLocks/>
            </p:cNvSpPr>
            <p:nvPr/>
          </p:nvSpPr>
          <p:spPr bwMode="auto">
            <a:xfrm>
              <a:off x="4368" y="1872"/>
              <a:ext cx="385" cy="912"/>
            </a:xfrm>
            <a:custGeom>
              <a:avLst/>
              <a:gdLst>
                <a:gd name="G0" fmla="+- 50 0 0"/>
                <a:gd name="G1" fmla="+- 21600 0 0"/>
                <a:gd name="G2" fmla="+- 21600 0 0"/>
                <a:gd name="T0" fmla="*/ 0 w 21650"/>
                <a:gd name="T1" fmla="*/ 0 h 21600"/>
                <a:gd name="T2" fmla="*/ 21650 w 21650"/>
                <a:gd name="T3" fmla="*/ 21600 h 21600"/>
                <a:gd name="T4" fmla="*/ 50 w 21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4" name="Arc 24"/>
            <p:cNvSpPr>
              <a:spLocks/>
            </p:cNvSpPr>
            <p:nvPr/>
          </p:nvSpPr>
          <p:spPr bwMode="auto">
            <a:xfrm>
              <a:off x="3504" y="2304"/>
              <a:ext cx="433" cy="912"/>
            </a:xfrm>
            <a:custGeom>
              <a:avLst/>
              <a:gdLst>
                <a:gd name="G0" fmla="+- 50 0 0"/>
                <a:gd name="G1" fmla="+- 21600 0 0"/>
                <a:gd name="G2" fmla="+- 21600 0 0"/>
                <a:gd name="T0" fmla="*/ 0 w 21650"/>
                <a:gd name="T1" fmla="*/ 0 h 21600"/>
                <a:gd name="T2" fmla="*/ 21650 w 21650"/>
                <a:gd name="T3" fmla="*/ 21600 h 21600"/>
                <a:gd name="T4" fmla="*/ 50 w 21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88505" name="Object 25"/>
          <p:cNvGraphicFramePr>
            <a:graphicFrameLocks noChangeAspect="1"/>
          </p:cNvGraphicFramePr>
          <p:nvPr/>
        </p:nvGraphicFramePr>
        <p:xfrm>
          <a:off x="6396038" y="2551113"/>
          <a:ext cx="5651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9" name="Equation" r:id="rId10" imgW="190440" imgH="215640" progId="Equation.3">
                  <p:embed/>
                </p:oleObj>
              </mc:Choice>
              <mc:Fallback>
                <p:oleObj name="Equation" r:id="rId10" imgW="19044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2551113"/>
                        <a:ext cx="5651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6" name="Object 26"/>
          <p:cNvGraphicFramePr>
            <a:graphicFrameLocks noChangeAspect="1"/>
          </p:cNvGraphicFramePr>
          <p:nvPr/>
        </p:nvGraphicFramePr>
        <p:xfrm>
          <a:off x="6346825" y="3389313"/>
          <a:ext cx="530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0" name="Equation" r:id="rId12" imgW="177480" imgH="228600" progId="Equation.3">
                  <p:embed/>
                </p:oleObj>
              </mc:Choice>
              <mc:Fallback>
                <p:oleObj name="Equation" r:id="rId12" imgW="17748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3389313"/>
                        <a:ext cx="530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07" name="Text Box 27"/>
          <p:cNvSpPr txBox="1">
            <a:spLocks noChangeArrowheads="1"/>
          </p:cNvSpPr>
          <p:nvPr/>
        </p:nvSpPr>
        <p:spPr bwMode="auto">
          <a:xfrm>
            <a:off x="5435600" y="5157788"/>
            <a:ext cx="350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</a:rPr>
              <a:t>等势面的疏密反映了场的强弱</a:t>
            </a:r>
          </a:p>
        </p:txBody>
      </p:sp>
      <p:sp>
        <p:nvSpPr>
          <p:cNvPr id="788508" name="Text Box 28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EFF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1-5  </a:t>
            </a:r>
            <a:r>
              <a:rPr kumimoji="1" lang="zh-CN" altLang="en-US">
                <a:solidFill>
                  <a:schemeClr val="tx1"/>
                </a:solidFill>
              </a:rPr>
              <a:t>等势面   电势梯度</a:t>
            </a:r>
          </a:p>
        </p:txBody>
      </p:sp>
      <p:sp>
        <p:nvSpPr>
          <p:cNvPr id="788509" name="Text Box 29"/>
          <p:cNvSpPr txBox="1">
            <a:spLocks noChangeArrowheads="1"/>
          </p:cNvSpPr>
          <p:nvPr/>
        </p:nvSpPr>
        <p:spPr bwMode="auto">
          <a:xfrm>
            <a:off x="468313" y="4365625"/>
            <a:ext cx="5183187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rgbClr val="0033CC"/>
                </a:solidFill>
                <a:ea typeface="楷体_GB2312" pitchFamily="49" charset="-122"/>
              </a:rPr>
              <a:t>时，就能用等势面图形象描绘电场。</a:t>
            </a:r>
          </a:p>
          <a:p>
            <a:pPr eaLnBrk="0" hangingPunct="0">
              <a:spcBef>
                <a:spcPct val="50000"/>
              </a:spcBef>
            </a:pPr>
            <a:endParaRPr lang="en-US" altLang="zh-CN" sz="3200" dirty="0">
              <a:solidFill>
                <a:srgbClr val="0033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78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78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8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78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788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88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2" grpId="0" build="p" autoUpdateAnimBg="0"/>
      <p:bldP spid="788499" grpId="0" build="p" autoUpdateAnimBg="0"/>
      <p:bldP spid="788507" grpId="0" build="p" autoUpdateAnimBg="0"/>
      <p:bldP spid="78850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346" name="Group 2"/>
          <p:cNvGrpSpPr>
            <a:grpSpLocks/>
          </p:cNvGrpSpPr>
          <p:nvPr/>
        </p:nvGrpSpPr>
        <p:grpSpPr bwMode="auto">
          <a:xfrm>
            <a:off x="2411413" y="1341438"/>
            <a:ext cx="3962400" cy="3962400"/>
            <a:chOff x="3264" y="935"/>
            <a:chExt cx="2496" cy="2496"/>
          </a:xfrm>
        </p:grpSpPr>
        <p:grpSp>
          <p:nvGrpSpPr>
            <p:cNvPr id="697347" name="Group 3"/>
            <p:cNvGrpSpPr>
              <a:grpSpLocks/>
            </p:cNvGrpSpPr>
            <p:nvPr/>
          </p:nvGrpSpPr>
          <p:grpSpPr bwMode="auto">
            <a:xfrm>
              <a:off x="3264" y="2198"/>
              <a:ext cx="576" cy="48"/>
              <a:chOff x="1495" y="3126"/>
              <a:chExt cx="528" cy="67"/>
            </a:xfrm>
          </p:grpSpPr>
          <p:sp>
            <p:nvSpPr>
              <p:cNvPr id="697348" name="Line 4"/>
              <p:cNvSpPr>
                <a:spLocks noChangeShapeType="1"/>
              </p:cNvSpPr>
              <p:nvPr/>
            </p:nvSpPr>
            <p:spPr bwMode="auto">
              <a:xfrm flipH="1">
                <a:off x="1495" y="3159"/>
                <a:ext cx="462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49" name="Freeform 5"/>
              <p:cNvSpPr>
                <a:spLocks/>
              </p:cNvSpPr>
              <p:nvPr/>
            </p:nvSpPr>
            <p:spPr bwMode="auto">
              <a:xfrm>
                <a:off x="1924" y="3126"/>
                <a:ext cx="99" cy="67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50" name="Group 6"/>
            <p:cNvGrpSpPr>
              <a:grpSpLocks/>
            </p:cNvGrpSpPr>
            <p:nvPr/>
          </p:nvGrpSpPr>
          <p:grpSpPr bwMode="auto">
            <a:xfrm>
              <a:off x="3312" y="1751"/>
              <a:ext cx="528" cy="240"/>
              <a:chOff x="1543" y="2727"/>
              <a:chExt cx="480" cy="192"/>
            </a:xfrm>
          </p:grpSpPr>
          <p:sp>
            <p:nvSpPr>
              <p:cNvPr id="697351" name="Line 7"/>
              <p:cNvSpPr>
                <a:spLocks noChangeShapeType="1"/>
              </p:cNvSpPr>
              <p:nvPr/>
            </p:nvSpPr>
            <p:spPr bwMode="auto">
              <a:xfrm flipH="1" flipV="1">
                <a:off x="1543" y="2727"/>
                <a:ext cx="419" cy="16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52" name="Freeform 8"/>
              <p:cNvSpPr>
                <a:spLocks/>
              </p:cNvSpPr>
              <p:nvPr/>
            </p:nvSpPr>
            <p:spPr bwMode="auto">
              <a:xfrm>
                <a:off x="1918" y="2852"/>
                <a:ext cx="105" cy="67"/>
              </a:xfrm>
              <a:custGeom>
                <a:avLst/>
                <a:gdLst>
                  <a:gd name="T0" fmla="*/ 0 w 105"/>
                  <a:gd name="T1" fmla="*/ 62 h 67"/>
                  <a:gd name="T2" fmla="*/ 105 w 105"/>
                  <a:gd name="T3" fmla="*/ 67 h 67"/>
                  <a:gd name="T4" fmla="*/ 25 w 105"/>
                  <a:gd name="T5" fmla="*/ 0 h 67"/>
                  <a:gd name="T6" fmla="*/ 42 w 105"/>
                  <a:gd name="T7" fmla="*/ 42 h 67"/>
                  <a:gd name="T8" fmla="*/ 0 w 105"/>
                  <a:gd name="T9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7">
                    <a:moveTo>
                      <a:pt x="0" y="62"/>
                    </a:moveTo>
                    <a:lnTo>
                      <a:pt x="105" y="67"/>
                    </a:lnTo>
                    <a:lnTo>
                      <a:pt x="25" y="0"/>
                    </a:lnTo>
                    <a:lnTo>
                      <a:pt x="42" y="4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53" name="Group 9"/>
            <p:cNvGrpSpPr>
              <a:grpSpLocks/>
            </p:cNvGrpSpPr>
            <p:nvPr/>
          </p:nvGrpSpPr>
          <p:grpSpPr bwMode="auto">
            <a:xfrm>
              <a:off x="3584" y="1358"/>
              <a:ext cx="400" cy="393"/>
              <a:chOff x="1767" y="2286"/>
              <a:chExt cx="400" cy="393"/>
            </a:xfrm>
          </p:grpSpPr>
          <p:sp>
            <p:nvSpPr>
              <p:cNvPr id="697354" name="Line 10"/>
              <p:cNvSpPr>
                <a:spLocks noChangeShapeType="1"/>
              </p:cNvSpPr>
              <p:nvPr/>
            </p:nvSpPr>
            <p:spPr bwMode="auto">
              <a:xfrm flipH="1" flipV="1">
                <a:off x="1767" y="2286"/>
                <a:ext cx="353" cy="34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55" name="Freeform 11"/>
              <p:cNvSpPr>
                <a:spLocks/>
              </p:cNvSpPr>
              <p:nvPr/>
            </p:nvSpPr>
            <p:spPr bwMode="auto">
              <a:xfrm>
                <a:off x="2072" y="2586"/>
                <a:ext cx="95" cy="93"/>
              </a:xfrm>
              <a:custGeom>
                <a:avLst/>
                <a:gdLst>
                  <a:gd name="T0" fmla="*/ 0 w 95"/>
                  <a:gd name="T1" fmla="*/ 48 h 93"/>
                  <a:gd name="T2" fmla="*/ 95 w 95"/>
                  <a:gd name="T3" fmla="*/ 93 h 93"/>
                  <a:gd name="T4" fmla="*/ 47 w 95"/>
                  <a:gd name="T5" fmla="*/ 0 h 93"/>
                  <a:gd name="T6" fmla="*/ 46 w 95"/>
                  <a:gd name="T7" fmla="*/ 45 h 93"/>
                  <a:gd name="T8" fmla="*/ 0 w 95"/>
                  <a:gd name="T9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3">
                    <a:moveTo>
                      <a:pt x="0" y="48"/>
                    </a:moveTo>
                    <a:lnTo>
                      <a:pt x="95" y="93"/>
                    </a:lnTo>
                    <a:lnTo>
                      <a:pt x="47" y="0"/>
                    </a:lnTo>
                    <a:lnTo>
                      <a:pt x="46" y="4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56" name="Group 12"/>
            <p:cNvGrpSpPr>
              <a:grpSpLocks/>
            </p:cNvGrpSpPr>
            <p:nvPr/>
          </p:nvGrpSpPr>
          <p:grpSpPr bwMode="auto">
            <a:xfrm>
              <a:off x="3984" y="2807"/>
              <a:ext cx="240" cy="528"/>
              <a:chOff x="2197" y="3735"/>
              <a:chExt cx="210" cy="470"/>
            </a:xfrm>
          </p:grpSpPr>
          <p:sp>
            <p:nvSpPr>
              <p:cNvPr id="697357" name="Line 13"/>
              <p:cNvSpPr>
                <a:spLocks noChangeShapeType="1"/>
              </p:cNvSpPr>
              <p:nvPr/>
            </p:nvSpPr>
            <p:spPr bwMode="auto">
              <a:xfrm flipH="1">
                <a:off x="2197" y="3795"/>
                <a:ext cx="182" cy="41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58" name="Freeform 14"/>
              <p:cNvSpPr>
                <a:spLocks/>
              </p:cNvSpPr>
              <p:nvPr/>
            </p:nvSpPr>
            <p:spPr bwMode="auto">
              <a:xfrm>
                <a:off x="2336" y="3735"/>
                <a:ext cx="71" cy="104"/>
              </a:xfrm>
              <a:custGeom>
                <a:avLst/>
                <a:gdLst>
                  <a:gd name="T0" fmla="*/ 61 w 71"/>
                  <a:gd name="T1" fmla="*/ 104 h 104"/>
                  <a:gd name="T2" fmla="*/ 71 w 71"/>
                  <a:gd name="T3" fmla="*/ 0 h 104"/>
                  <a:gd name="T4" fmla="*/ 0 w 71"/>
                  <a:gd name="T5" fmla="*/ 77 h 104"/>
                  <a:gd name="T6" fmla="*/ 43 w 71"/>
                  <a:gd name="T7" fmla="*/ 62 h 104"/>
                  <a:gd name="T8" fmla="*/ 61 w 71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4">
                    <a:moveTo>
                      <a:pt x="61" y="104"/>
                    </a:moveTo>
                    <a:lnTo>
                      <a:pt x="71" y="0"/>
                    </a:lnTo>
                    <a:lnTo>
                      <a:pt x="0" y="77"/>
                    </a:lnTo>
                    <a:lnTo>
                      <a:pt x="43" y="62"/>
                    </a:lnTo>
                    <a:lnTo>
                      <a:pt x="61" y="104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59" name="Group 15"/>
            <p:cNvGrpSpPr>
              <a:grpSpLocks/>
            </p:cNvGrpSpPr>
            <p:nvPr/>
          </p:nvGrpSpPr>
          <p:grpSpPr bwMode="auto">
            <a:xfrm>
              <a:off x="3312" y="2467"/>
              <a:ext cx="576" cy="196"/>
              <a:chOff x="1546" y="3395"/>
              <a:chExt cx="525" cy="158"/>
            </a:xfrm>
          </p:grpSpPr>
          <p:sp>
            <p:nvSpPr>
              <p:cNvPr id="697360" name="Line 16"/>
              <p:cNvSpPr>
                <a:spLocks noChangeShapeType="1"/>
              </p:cNvSpPr>
              <p:nvPr/>
            </p:nvSpPr>
            <p:spPr bwMode="auto">
              <a:xfrm flipH="1">
                <a:off x="1546" y="3418"/>
                <a:ext cx="462" cy="13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61" name="Freeform 17"/>
              <p:cNvSpPr>
                <a:spLocks/>
              </p:cNvSpPr>
              <p:nvPr/>
            </p:nvSpPr>
            <p:spPr bwMode="auto">
              <a:xfrm>
                <a:off x="1967" y="3395"/>
                <a:ext cx="104" cy="64"/>
              </a:xfrm>
              <a:custGeom>
                <a:avLst/>
                <a:gdLst>
                  <a:gd name="T0" fmla="*/ 19 w 104"/>
                  <a:gd name="T1" fmla="*/ 64 h 64"/>
                  <a:gd name="T2" fmla="*/ 104 w 104"/>
                  <a:gd name="T3" fmla="*/ 4 h 64"/>
                  <a:gd name="T4" fmla="*/ 0 w 104"/>
                  <a:gd name="T5" fmla="*/ 0 h 64"/>
                  <a:gd name="T6" fmla="*/ 39 w 104"/>
                  <a:gd name="T7" fmla="*/ 23 h 64"/>
                  <a:gd name="T8" fmla="*/ 19 w 104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4">
                    <a:moveTo>
                      <a:pt x="19" y="64"/>
                    </a:moveTo>
                    <a:lnTo>
                      <a:pt x="104" y="4"/>
                    </a:lnTo>
                    <a:lnTo>
                      <a:pt x="0" y="0"/>
                    </a:lnTo>
                    <a:lnTo>
                      <a:pt x="39" y="23"/>
                    </a:lnTo>
                    <a:lnTo>
                      <a:pt x="19" y="64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62" name="Group 18"/>
            <p:cNvGrpSpPr>
              <a:grpSpLocks/>
            </p:cNvGrpSpPr>
            <p:nvPr/>
          </p:nvGrpSpPr>
          <p:grpSpPr bwMode="auto">
            <a:xfrm>
              <a:off x="3552" y="2663"/>
              <a:ext cx="432" cy="432"/>
              <a:chOff x="1815" y="3591"/>
              <a:chExt cx="352" cy="346"/>
            </a:xfrm>
          </p:grpSpPr>
          <p:sp>
            <p:nvSpPr>
              <p:cNvPr id="697363" name="Line 19"/>
              <p:cNvSpPr>
                <a:spLocks noChangeShapeType="1"/>
              </p:cNvSpPr>
              <p:nvPr/>
            </p:nvSpPr>
            <p:spPr bwMode="auto">
              <a:xfrm flipV="1">
                <a:off x="1815" y="3637"/>
                <a:ext cx="306" cy="3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64" name="Freeform 20"/>
              <p:cNvSpPr>
                <a:spLocks/>
              </p:cNvSpPr>
              <p:nvPr/>
            </p:nvSpPr>
            <p:spPr bwMode="auto">
              <a:xfrm>
                <a:off x="2074" y="3591"/>
                <a:ext cx="93" cy="94"/>
              </a:xfrm>
              <a:custGeom>
                <a:avLst/>
                <a:gdLst>
                  <a:gd name="T0" fmla="*/ 47 w 93"/>
                  <a:gd name="T1" fmla="*/ 94 h 94"/>
                  <a:gd name="T2" fmla="*/ 93 w 93"/>
                  <a:gd name="T3" fmla="*/ 0 h 94"/>
                  <a:gd name="T4" fmla="*/ 0 w 93"/>
                  <a:gd name="T5" fmla="*/ 47 h 94"/>
                  <a:gd name="T6" fmla="*/ 45 w 93"/>
                  <a:gd name="T7" fmla="*/ 48 h 94"/>
                  <a:gd name="T8" fmla="*/ 47 w 93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94">
                    <a:moveTo>
                      <a:pt x="47" y="94"/>
                    </a:moveTo>
                    <a:lnTo>
                      <a:pt x="93" y="0"/>
                    </a:lnTo>
                    <a:lnTo>
                      <a:pt x="0" y="47"/>
                    </a:lnTo>
                    <a:lnTo>
                      <a:pt x="45" y="48"/>
                    </a:lnTo>
                    <a:lnTo>
                      <a:pt x="47" y="94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65" name="Group 21"/>
            <p:cNvGrpSpPr>
              <a:grpSpLocks/>
            </p:cNvGrpSpPr>
            <p:nvPr/>
          </p:nvGrpSpPr>
          <p:grpSpPr bwMode="auto">
            <a:xfrm>
              <a:off x="4416" y="2855"/>
              <a:ext cx="82" cy="576"/>
              <a:chOff x="2614" y="3783"/>
              <a:chExt cx="67" cy="529"/>
            </a:xfrm>
          </p:grpSpPr>
          <p:sp>
            <p:nvSpPr>
              <p:cNvPr id="697366" name="Line 22"/>
              <p:cNvSpPr>
                <a:spLocks noChangeShapeType="1"/>
              </p:cNvSpPr>
              <p:nvPr/>
            </p:nvSpPr>
            <p:spPr bwMode="auto">
              <a:xfrm flipV="1">
                <a:off x="2647" y="3849"/>
                <a:ext cx="1" cy="46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67" name="Freeform 23"/>
              <p:cNvSpPr>
                <a:spLocks/>
              </p:cNvSpPr>
              <p:nvPr/>
            </p:nvSpPr>
            <p:spPr bwMode="auto">
              <a:xfrm>
                <a:off x="2614" y="3783"/>
                <a:ext cx="67" cy="99"/>
              </a:xfrm>
              <a:custGeom>
                <a:avLst/>
                <a:gdLst>
                  <a:gd name="T0" fmla="*/ 67 w 67"/>
                  <a:gd name="T1" fmla="*/ 99 h 99"/>
                  <a:gd name="T2" fmla="*/ 33 w 67"/>
                  <a:gd name="T3" fmla="*/ 0 h 99"/>
                  <a:gd name="T4" fmla="*/ 0 w 67"/>
                  <a:gd name="T5" fmla="*/ 99 h 99"/>
                  <a:gd name="T6" fmla="*/ 33 w 67"/>
                  <a:gd name="T7" fmla="*/ 68 h 99"/>
                  <a:gd name="T8" fmla="*/ 6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67" y="99"/>
                    </a:moveTo>
                    <a:lnTo>
                      <a:pt x="33" y="0"/>
                    </a:lnTo>
                    <a:lnTo>
                      <a:pt x="0" y="99"/>
                    </a:lnTo>
                    <a:lnTo>
                      <a:pt x="33" y="68"/>
                    </a:lnTo>
                    <a:lnTo>
                      <a:pt x="67" y="99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68" name="Group 24"/>
            <p:cNvGrpSpPr>
              <a:grpSpLocks/>
            </p:cNvGrpSpPr>
            <p:nvPr/>
          </p:nvGrpSpPr>
          <p:grpSpPr bwMode="auto">
            <a:xfrm>
              <a:off x="3967" y="1041"/>
              <a:ext cx="209" cy="518"/>
              <a:chOff x="2150" y="1969"/>
              <a:chExt cx="209" cy="518"/>
            </a:xfrm>
          </p:grpSpPr>
          <p:sp>
            <p:nvSpPr>
              <p:cNvPr id="697369" name="Line 25"/>
              <p:cNvSpPr>
                <a:spLocks noChangeShapeType="1"/>
              </p:cNvSpPr>
              <p:nvPr/>
            </p:nvSpPr>
            <p:spPr bwMode="auto">
              <a:xfrm flipH="1" flipV="1">
                <a:off x="2150" y="1969"/>
                <a:ext cx="184" cy="45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70" name="Freeform 26"/>
              <p:cNvSpPr>
                <a:spLocks/>
              </p:cNvSpPr>
              <p:nvPr/>
            </p:nvSpPr>
            <p:spPr bwMode="auto">
              <a:xfrm>
                <a:off x="2291" y="2383"/>
                <a:ext cx="68" cy="104"/>
              </a:xfrm>
              <a:custGeom>
                <a:avLst/>
                <a:gdLst>
                  <a:gd name="T0" fmla="*/ 0 w 68"/>
                  <a:gd name="T1" fmla="*/ 25 h 104"/>
                  <a:gd name="T2" fmla="*/ 68 w 68"/>
                  <a:gd name="T3" fmla="*/ 104 h 104"/>
                  <a:gd name="T4" fmla="*/ 62 w 68"/>
                  <a:gd name="T5" fmla="*/ 0 h 104"/>
                  <a:gd name="T6" fmla="*/ 43 w 68"/>
                  <a:gd name="T7" fmla="*/ 41 h 104"/>
                  <a:gd name="T8" fmla="*/ 0 w 68"/>
                  <a:gd name="T9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04">
                    <a:moveTo>
                      <a:pt x="0" y="25"/>
                    </a:moveTo>
                    <a:lnTo>
                      <a:pt x="68" y="104"/>
                    </a:lnTo>
                    <a:lnTo>
                      <a:pt x="62" y="0"/>
                    </a:lnTo>
                    <a:lnTo>
                      <a:pt x="43" y="4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371" name="Oval 27"/>
            <p:cNvSpPr>
              <a:spLocks noChangeArrowheads="1"/>
            </p:cNvSpPr>
            <p:nvPr/>
          </p:nvSpPr>
          <p:spPr bwMode="auto">
            <a:xfrm>
              <a:off x="4372" y="2091"/>
              <a:ext cx="234" cy="234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7372" name="Group 28"/>
            <p:cNvGrpSpPr>
              <a:grpSpLocks/>
            </p:cNvGrpSpPr>
            <p:nvPr/>
          </p:nvGrpSpPr>
          <p:grpSpPr bwMode="auto">
            <a:xfrm>
              <a:off x="5232" y="2197"/>
              <a:ext cx="528" cy="67"/>
              <a:chOff x="3415" y="3125"/>
              <a:chExt cx="528" cy="67"/>
            </a:xfrm>
          </p:grpSpPr>
          <p:sp>
            <p:nvSpPr>
              <p:cNvPr id="697373" name="Line 29"/>
              <p:cNvSpPr>
                <a:spLocks noChangeShapeType="1"/>
              </p:cNvSpPr>
              <p:nvPr/>
            </p:nvSpPr>
            <p:spPr bwMode="auto">
              <a:xfrm>
                <a:off x="3481" y="3159"/>
                <a:ext cx="462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74" name="Freeform 30"/>
              <p:cNvSpPr>
                <a:spLocks/>
              </p:cNvSpPr>
              <p:nvPr/>
            </p:nvSpPr>
            <p:spPr bwMode="auto">
              <a:xfrm>
                <a:off x="3415" y="3125"/>
                <a:ext cx="99" cy="67"/>
              </a:xfrm>
              <a:custGeom>
                <a:avLst/>
                <a:gdLst>
                  <a:gd name="T0" fmla="*/ 99 w 99"/>
                  <a:gd name="T1" fmla="*/ 0 h 67"/>
                  <a:gd name="T2" fmla="*/ 0 w 99"/>
                  <a:gd name="T3" fmla="*/ 34 h 67"/>
                  <a:gd name="T4" fmla="*/ 99 w 99"/>
                  <a:gd name="T5" fmla="*/ 67 h 67"/>
                  <a:gd name="T6" fmla="*/ 68 w 99"/>
                  <a:gd name="T7" fmla="*/ 34 h 67"/>
                  <a:gd name="T8" fmla="*/ 99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99" y="0"/>
                    </a:moveTo>
                    <a:lnTo>
                      <a:pt x="0" y="34"/>
                    </a:lnTo>
                    <a:lnTo>
                      <a:pt x="99" y="67"/>
                    </a:lnTo>
                    <a:lnTo>
                      <a:pt x="68" y="3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75" name="Group 31"/>
            <p:cNvGrpSpPr>
              <a:grpSpLocks/>
            </p:cNvGrpSpPr>
            <p:nvPr/>
          </p:nvGrpSpPr>
          <p:grpSpPr bwMode="auto">
            <a:xfrm>
              <a:off x="4944" y="2711"/>
              <a:ext cx="432" cy="384"/>
              <a:chOff x="3127" y="3639"/>
              <a:chExt cx="384" cy="336"/>
            </a:xfrm>
          </p:grpSpPr>
          <p:sp>
            <p:nvSpPr>
              <p:cNvPr id="697376" name="Line 32"/>
              <p:cNvSpPr>
                <a:spLocks noChangeShapeType="1"/>
              </p:cNvSpPr>
              <p:nvPr/>
            </p:nvSpPr>
            <p:spPr bwMode="auto">
              <a:xfrm>
                <a:off x="3176" y="3682"/>
                <a:ext cx="335" cy="29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77" name="Freeform 33"/>
              <p:cNvSpPr>
                <a:spLocks/>
              </p:cNvSpPr>
              <p:nvPr/>
            </p:nvSpPr>
            <p:spPr bwMode="auto">
              <a:xfrm>
                <a:off x="3127" y="3639"/>
                <a:ext cx="97" cy="90"/>
              </a:xfrm>
              <a:custGeom>
                <a:avLst/>
                <a:gdLst>
                  <a:gd name="T0" fmla="*/ 97 w 97"/>
                  <a:gd name="T1" fmla="*/ 40 h 90"/>
                  <a:gd name="T2" fmla="*/ 0 w 97"/>
                  <a:gd name="T3" fmla="*/ 0 h 90"/>
                  <a:gd name="T4" fmla="*/ 52 w 97"/>
                  <a:gd name="T5" fmla="*/ 90 h 90"/>
                  <a:gd name="T6" fmla="*/ 51 w 97"/>
                  <a:gd name="T7" fmla="*/ 45 h 90"/>
                  <a:gd name="T8" fmla="*/ 97 w 97"/>
                  <a:gd name="T9" fmla="*/ 4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7" y="40"/>
                    </a:moveTo>
                    <a:lnTo>
                      <a:pt x="0" y="0"/>
                    </a:lnTo>
                    <a:lnTo>
                      <a:pt x="52" y="90"/>
                    </a:lnTo>
                    <a:lnTo>
                      <a:pt x="51" y="45"/>
                    </a:lnTo>
                    <a:lnTo>
                      <a:pt x="97" y="40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78" name="Group 34"/>
            <p:cNvGrpSpPr>
              <a:grpSpLocks/>
            </p:cNvGrpSpPr>
            <p:nvPr/>
          </p:nvGrpSpPr>
          <p:grpSpPr bwMode="auto">
            <a:xfrm>
              <a:off x="4438" y="935"/>
              <a:ext cx="52" cy="528"/>
              <a:chOff x="2613" y="1815"/>
              <a:chExt cx="67" cy="576"/>
            </a:xfrm>
          </p:grpSpPr>
          <p:sp>
            <p:nvSpPr>
              <p:cNvPr id="697379" name="Line 35"/>
              <p:cNvSpPr>
                <a:spLocks noChangeShapeType="1"/>
              </p:cNvSpPr>
              <p:nvPr/>
            </p:nvSpPr>
            <p:spPr bwMode="auto">
              <a:xfrm flipV="1">
                <a:off x="2647" y="1815"/>
                <a:ext cx="1" cy="51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80" name="Freeform 36"/>
              <p:cNvSpPr>
                <a:spLocks/>
              </p:cNvSpPr>
              <p:nvPr/>
            </p:nvSpPr>
            <p:spPr bwMode="auto">
              <a:xfrm>
                <a:off x="2613" y="2292"/>
                <a:ext cx="67" cy="99"/>
              </a:xfrm>
              <a:custGeom>
                <a:avLst/>
                <a:gdLst>
                  <a:gd name="T0" fmla="*/ 0 w 67"/>
                  <a:gd name="T1" fmla="*/ 0 h 99"/>
                  <a:gd name="T2" fmla="*/ 34 w 67"/>
                  <a:gd name="T3" fmla="*/ 99 h 99"/>
                  <a:gd name="T4" fmla="*/ 67 w 67"/>
                  <a:gd name="T5" fmla="*/ 0 h 99"/>
                  <a:gd name="T6" fmla="*/ 34 w 67"/>
                  <a:gd name="T7" fmla="*/ 31 h 99"/>
                  <a:gd name="T8" fmla="*/ 0 w 6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81" name="Group 37"/>
            <p:cNvGrpSpPr>
              <a:grpSpLocks/>
            </p:cNvGrpSpPr>
            <p:nvPr/>
          </p:nvGrpSpPr>
          <p:grpSpPr bwMode="auto">
            <a:xfrm>
              <a:off x="5040" y="1319"/>
              <a:ext cx="432" cy="384"/>
              <a:chOff x="3223" y="2247"/>
              <a:chExt cx="432" cy="384"/>
            </a:xfrm>
          </p:grpSpPr>
          <p:sp>
            <p:nvSpPr>
              <p:cNvPr id="697382" name="Line 38"/>
              <p:cNvSpPr>
                <a:spLocks noChangeShapeType="1"/>
              </p:cNvSpPr>
              <p:nvPr/>
            </p:nvSpPr>
            <p:spPr bwMode="auto">
              <a:xfrm flipV="1">
                <a:off x="3272" y="2247"/>
                <a:ext cx="383" cy="34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83" name="Freeform 39"/>
              <p:cNvSpPr>
                <a:spLocks/>
              </p:cNvSpPr>
              <p:nvPr/>
            </p:nvSpPr>
            <p:spPr bwMode="auto">
              <a:xfrm>
                <a:off x="3223" y="2540"/>
                <a:ext cx="96" cy="91"/>
              </a:xfrm>
              <a:custGeom>
                <a:avLst/>
                <a:gdLst>
                  <a:gd name="T0" fmla="*/ 52 w 96"/>
                  <a:gd name="T1" fmla="*/ 0 h 91"/>
                  <a:gd name="T2" fmla="*/ 0 w 96"/>
                  <a:gd name="T3" fmla="*/ 91 h 91"/>
                  <a:gd name="T4" fmla="*/ 96 w 96"/>
                  <a:gd name="T5" fmla="*/ 50 h 91"/>
                  <a:gd name="T6" fmla="*/ 51 w 96"/>
                  <a:gd name="T7" fmla="*/ 46 h 91"/>
                  <a:gd name="T8" fmla="*/ 52 w 96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52" y="0"/>
                    </a:moveTo>
                    <a:lnTo>
                      <a:pt x="0" y="91"/>
                    </a:lnTo>
                    <a:lnTo>
                      <a:pt x="96" y="50"/>
                    </a:lnTo>
                    <a:lnTo>
                      <a:pt x="51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84" name="Group 40"/>
            <p:cNvGrpSpPr>
              <a:grpSpLocks/>
            </p:cNvGrpSpPr>
            <p:nvPr/>
          </p:nvGrpSpPr>
          <p:grpSpPr bwMode="auto">
            <a:xfrm>
              <a:off x="5184" y="1799"/>
              <a:ext cx="528" cy="192"/>
              <a:chOff x="3367" y="2727"/>
              <a:chExt cx="528" cy="192"/>
            </a:xfrm>
          </p:grpSpPr>
          <p:sp>
            <p:nvSpPr>
              <p:cNvPr id="697385" name="Line 41"/>
              <p:cNvSpPr>
                <a:spLocks noChangeShapeType="1"/>
              </p:cNvSpPr>
              <p:nvPr/>
            </p:nvSpPr>
            <p:spPr bwMode="auto">
              <a:xfrm flipV="1">
                <a:off x="3429" y="2727"/>
                <a:ext cx="466" cy="16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86" name="Freeform 42"/>
              <p:cNvSpPr>
                <a:spLocks/>
              </p:cNvSpPr>
              <p:nvPr/>
            </p:nvSpPr>
            <p:spPr bwMode="auto">
              <a:xfrm>
                <a:off x="3367" y="2854"/>
                <a:ext cx="104" cy="65"/>
              </a:xfrm>
              <a:custGeom>
                <a:avLst/>
                <a:gdLst>
                  <a:gd name="T0" fmla="*/ 82 w 104"/>
                  <a:gd name="T1" fmla="*/ 0 h 65"/>
                  <a:gd name="T2" fmla="*/ 0 w 104"/>
                  <a:gd name="T3" fmla="*/ 65 h 65"/>
                  <a:gd name="T4" fmla="*/ 104 w 104"/>
                  <a:gd name="T5" fmla="*/ 63 h 65"/>
                  <a:gd name="T6" fmla="*/ 64 w 104"/>
                  <a:gd name="T7" fmla="*/ 42 h 65"/>
                  <a:gd name="T8" fmla="*/ 82 w 10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5">
                    <a:moveTo>
                      <a:pt x="82" y="0"/>
                    </a:moveTo>
                    <a:lnTo>
                      <a:pt x="0" y="65"/>
                    </a:lnTo>
                    <a:lnTo>
                      <a:pt x="104" y="63"/>
                    </a:lnTo>
                    <a:lnTo>
                      <a:pt x="64" y="42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87" name="Group 43"/>
            <p:cNvGrpSpPr>
              <a:grpSpLocks/>
            </p:cNvGrpSpPr>
            <p:nvPr/>
          </p:nvGrpSpPr>
          <p:grpSpPr bwMode="auto">
            <a:xfrm>
              <a:off x="4704" y="2807"/>
              <a:ext cx="192" cy="576"/>
              <a:chOff x="2887" y="3735"/>
              <a:chExt cx="192" cy="528"/>
            </a:xfrm>
          </p:grpSpPr>
          <p:sp>
            <p:nvSpPr>
              <p:cNvPr id="697388" name="Line 44"/>
              <p:cNvSpPr>
                <a:spLocks noChangeShapeType="1"/>
              </p:cNvSpPr>
              <p:nvPr/>
            </p:nvSpPr>
            <p:spPr bwMode="auto">
              <a:xfrm>
                <a:off x="2910" y="3797"/>
                <a:ext cx="169" cy="4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89" name="Freeform 45"/>
              <p:cNvSpPr>
                <a:spLocks/>
              </p:cNvSpPr>
              <p:nvPr/>
            </p:nvSpPr>
            <p:spPr bwMode="auto">
              <a:xfrm>
                <a:off x="2887" y="3735"/>
                <a:ext cx="65" cy="104"/>
              </a:xfrm>
              <a:custGeom>
                <a:avLst/>
                <a:gdLst>
                  <a:gd name="T0" fmla="*/ 65 w 65"/>
                  <a:gd name="T1" fmla="*/ 82 h 104"/>
                  <a:gd name="T2" fmla="*/ 0 w 65"/>
                  <a:gd name="T3" fmla="*/ 0 h 104"/>
                  <a:gd name="T4" fmla="*/ 2 w 65"/>
                  <a:gd name="T5" fmla="*/ 104 h 104"/>
                  <a:gd name="T6" fmla="*/ 23 w 65"/>
                  <a:gd name="T7" fmla="*/ 64 h 104"/>
                  <a:gd name="T8" fmla="*/ 65 w 65"/>
                  <a:gd name="T9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4">
                    <a:moveTo>
                      <a:pt x="65" y="82"/>
                    </a:moveTo>
                    <a:lnTo>
                      <a:pt x="0" y="0"/>
                    </a:lnTo>
                    <a:lnTo>
                      <a:pt x="2" y="104"/>
                    </a:lnTo>
                    <a:lnTo>
                      <a:pt x="23" y="64"/>
                    </a:lnTo>
                    <a:lnTo>
                      <a:pt x="65" y="82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390" name="Group 46"/>
            <p:cNvGrpSpPr>
              <a:grpSpLocks/>
            </p:cNvGrpSpPr>
            <p:nvPr/>
          </p:nvGrpSpPr>
          <p:grpSpPr bwMode="auto">
            <a:xfrm>
              <a:off x="5136" y="2519"/>
              <a:ext cx="480" cy="192"/>
              <a:chOff x="3319" y="3447"/>
              <a:chExt cx="480" cy="192"/>
            </a:xfrm>
          </p:grpSpPr>
          <p:sp>
            <p:nvSpPr>
              <p:cNvPr id="697391" name="Line 47"/>
              <p:cNvSpPr>
                <a:spLocks noChangeShapeType="1"/>
              </p:cNvSpPr>
              <p:nvPr/>
            </p:nvSpPr>
            <p:spPr bwMode="auto">
              <a:xfrm>
                <a:off x="3380" y="3472"/>
                <a:ext cx="419" cy="16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92" name="Freeform 48"/>
              <p:cNvSpPr>
                <a:spLocks/>
              </p:cNvSpPr>
              <p:nvPr/>
            </p:nvSpPr>
            <p:spPr bwMode="auto">
              <a:xfrm>
                <a:off x="3319" y="3447"/>
                <a:ext cx="105" cy="67"/>
              </a:xfrm>
              <a:custGeom>
                <a:avLst/>
                <a:gdLst>
                  <a:gd name="T0" fmla="*/ 105 w 105"/>
                  <a:gd name="T1" fmla="*/ 5 h 67"/>
                  <a:gd name="T2" fmla="*/ 0 w 105"/>
                  <a:gd name="T3" fmla="*/ 0 h 67"/>
                  <a:gd name="T4" fmla="*/ 80 w 105"/>
                  <a:gd name="T5" fmla="*/ 67 h 67"/>
                  <a:gd name="T6" fmla="*/ 63 w 105"/>
                  <a:gd name="T7" fmla="*/ 25 h 67"/>
                  <a:gd name="T8" fmla="*/ 105 w 105"/>
                  <a:gd name="T9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7">
                    <a:moveTo>
                      <a:pt x="105" y="5"/>
                    </a:moveTo>
                    <a:lnTo>
                      <a:pt x="0" y="0"/>
                    </a:lnTo>
                    <a:lnTo>
                      <a:pt x="80" y="67"/>
                    </a:lnTo>
                    <a:lnTo>
                      <a:pt x="63" y="25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393" name="Rectangle 49"/>
            <p:cNvSpPr>
              <a:spLocks noChangeArrowheads="1"/>
            </p:cNvSpPr>
            <p:nvPr/>
          </p:nvSpPr>
          <p:spPr bwMode="auto">
            <a:xfrm>
              <a:off x="4416" y="2198"/>
              <a:ext cx="145" cy="33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7394" name="Group 50"/>
            <p:cNvGrpSpPr>
              <a:grpSpLocks/>
            </p:cNvGrpSpPr>
            <p:nvPr/>
          </p:nvGrpSpPr>
          <p:grpSpPr bwMode="auto">
            <a:xfrm>
              <a:off x="4799" y="1073"/>
              <a:ext cx="240" cy="480"/>
              <a:chOff x="2998" y="1985"/>
              <a:chExt cx="240" cy="480"/>
            </a:xfrm>
          </p:grpSpPr>
          <p:sp>
            <p:nvSpPr>
              <p:cNvPr id="697395" name="Line 51"/>
              <p:cNvSpPr>
                <a:spLocks noChangeShapeType="1"/>
              </p:cNvSpPr>
              <p:nvPr/>
            </p:nvSpPr>
            <p:spPr bwMode="auto">
              <a:xfrm flipV="1">
                <a:off x="3028" y="1985"/>
                <a:ext cx="210" cy="42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96" name="Freeform 52"/>
              <p:cNvSpPr>
                <a:spLocks/>
              </p:cNvSpPr>
              <p:nvPr/>
            </p:nvSpPr>
            <p:spPr bwMode="auto">
              <a:xfrm>
                <a:off x="2998" y="2361"/>
                <a:ext cx="73" cy="104"/>
              </a:xfrm>
              <a:custGeom>
                <a:avLst/>
                <a:gdLst>
                  <a:gd name="T0" fmla="*/ 13 w 73"/>
                  <a:gd name="T1" fmla="*/ 0 h 104"/>
                  <a:gd name="T2" fmla="*/ 0 w 73"/>
                  <a:gd name="T3" fmla="*/ 104 h 104"/>
                  <a:gd name="T4" fmla="*/ 73 w 73"/>
                  <a:gd name="T5" fmla="*/ 30 h 104"/>
                  <a:gd name="T6" fmla="*/ 30 w 73"/>
                  <a:gd name="T7" fmla="*/ 43 h 104"/>
                  <a:gd name="T8" fmla="*/ 13 w 73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04">
                    <a:moveTo>
                      <a:pt x="13" y="0"/>
                    </a:moveTo>
                    <a:lnTo>
                      <a:pt x="0" y="104"/>
                    </a:lnTo>
                    <a:lnTo>
                      <a:pt x="73" y="30"/>
                    </a:lnTo>
                    <a:lnTo>
                      <a:pt x="30" y="4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33CC"/>
              </a:solidFill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397" name="Line 53"/>
            <p:cNvSpPr>
              <a:spLocks noChangeShapeType="1"/>
            </p:cNvSpPr>
            <p:nvPr/>
          </p:nvSpPr>
          <p:spPr bwMode="auto">
            <a:xfrm>
              <a:off x="4608" y="2231"/>
              <a:ext cx="62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98" name="Line 54"/>
            <p:cNvSpPr>
              <a:spLocks noChangeShapeType="1"/>
            </p:cNvSpPr>
            <p:nvPr/>
          </p:nvSpPr>
          <p:spPr bwMode="auto">
            <a:xfrm flipH="1">
              <a:off x="4608" y="1991"/>
              <a:ext cx="576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99" name="Line 55"/>
            <p:cNvSpPr>
              <a:spLocks noChangeShapeType="1"/>
            </p:cNvSpPr>
            <p:nvPr/>
          </p:nvSpPr>
          <p:spPr bwMode="auto">
            <a:xfrm flipH="1">
              <a:off x="4560" y="1703"/>
              <a:ext cx="48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0" name="Line 56"/>
            <p:cNvSpPr>
              <a:spLocks noChangeShapeType="1"/>
            </p:cNvSpPr>
            <p:nvPr/>
          </p:nvSpPr>
          <p:spPr bwMode="auto">
            <a:xfrm flipH="1">
              <a:off x="4512" y="1559"/>
              <a:ext cx="288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1" name="Line 57"/>
            <p:cNvSpPr>
              <a:spLocks noChangeShapeType="1"/>
            </p:cNvSpPr>
            <p:nvPr/>
          </p:nvSpPr>
          <p:spPr bwMode="auto">
            <a:xfrm>
              <a:off x="4464" y="1463"/>
              <a:ext cx="1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2" name="Line 58"/>
            <p:cNvSpPr>
              <a:spLocks noChangeShapeType="1"/>
            </p:cNvSpPr>
            <p:nvPr/>
          </p:nvSpPr>
          <p:spPr bwMode="auto">
            <a:xfrm>
              <a:off x="4176" y="1559"/>
              <a:ext cx="24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3" name="Line 59"/>
            <p:cNvSpPr>
              <a:spLocks noChangeShapeType="1"/>
            </p:cNvSpPr>
            <p:nvPr/>
          </p:nvSpPr>
          <p:spPr bwMode="auto">
            <a:xfrm>
              <a:off x="3792" y="2231"/>
              <a:ext cx="576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4" name="Line 60"/>
            <p:cNvSpPr>
              <a:spLocks noChangeShapeType="1"/>
            </p:cNvSpPr>
            <p:nvPr/>
          </p:nvSpPr>
          <p:spPr bwMode="auto">
            <a:xfrm>
              <a:off x="3840" y="1991"/>
              <a:ext cx="52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5" name="Line 61"/>
            <p:cNvSpPr>
              <a:spLocks noChangeShapeType="1"/>
            </p:cNvSpPr>
            <p:nvPr/>
          </p:nvSpPr>
          <p:spPr bwMode="auto">
            <a:xfrm>
              <a:off x="3984" y="1751"/>
              <a:ext cx="384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6" name="Line 62"/>
            <p:cNvSpPr>
              <a:spLocks noChangeShapeType="1"/>
            </p:cNvSpPr>
            <p:nvPr/>
          </p:nvSpPr>
          <p:spPr bwMode="auto">
            <a:xfrm flipV="1">
              <a:off x="3840" y="2279"/>
              <a:ext cx="52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7" name="Line 63"/>
            <p:cNvSpPr>
              <a:spLocks noChangeShapeType="1"/>
            </p:cNvSpPr>
            <p:nvPr/>
          </p:nvSpPr>
          <p:spPr bwMode="auto">
            <a:xfrm flipV="1">
              <a:off x="3984" y="2279"/>
              <a:ext cx="43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8" name="Line 64"/>
            <p:cNvSpPr>
              <a:spLocks noChangeShapeType="1"/>
            </p:cNvSpPr>
            <p:nvPr/>
          </p:nvSpPr>
          <p:spPr bwMode="auto">
            <a:xfrm flipV="1">
              <a:off x="4224" y="2327"/>
              <a:ext cx="192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09" name="Line 65"/>
            <p:cNvSpPr>
              <a:spLocks noChangeShapeType="1"/>
            </p:cNvSpPr>
            <p:nvPr/>
          </p:nvSpPr>
          <p:spPr bwMode="auto">
            <a:xfrm flipV="1">
              <a:off x="4464" y="2327"/>
              <a:ext cx="1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10" name="Line 66"/>
            <p:cNvSpPr>
              <a:spLocks noChangeShapeType="1"/>
            </p:cNvSpPr>
            <p:nvPr/>
          </p:nvSpPr>
          <p:spPr bwMode="auto">
            <a:xfrm>
              <a:off x="4512" y="2327"/>
              <a:ext cx="192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11" name="Line 67"/>
            <p:cNvSpPr>
              <a:spLocks noChangeShapeType="1"/>
            </p:cNvSpPr>
            <p:nvPr/>
          </p:nvSpPr>
          <p:spPr bwMode="auto">
            <a:xfrm>
              <a:off x="4560" y="2327"/>
              <a:ext cx="384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12" name="Line 68"/>
            <p:cNvSpPr>
              <a:spLocks noChangeShapeType="1"/>
            </p:cNvSpPr>
            <p:nvPr/>
          </p:nvSpPr>
          <p:spPr bwMode="auto">
            <a:xfrm>
              <a:off x="4608" y="2279"/>
              <a:ext cx="528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13" name="Oval 69"/>
            <p:cNvSpPr>
              <a:spLocks noChangeArrowheads="1"/>
            </p:cNvSpPr>
            <p:nvPr/>
          </p:nvSpPr>
          <p:spPr bwMode="auto">
            <a:xfrm>
              <a:off x="3792" y="1511"/>
              <a:ext cx="1392" cy="13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414" name="Oval 70"/>
            <p:cNvSpPr>
              <a:spLocks noChangeArrowheads="1"/>
            </p:cNvSpPr>
            <p:nvPr/>
          </p:nvSpPr>
          <p:spPr bwMode="auto">
            <a:xfrm>
              <a:off x="4080" y="1799"/>
              <a:ext cx="816" cy="8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415" name="Oval 71"/>
            <p:cNvSpPr>
              <a:spLocks noChangeArrowheads="1"/>
            </p:cNvSpPr>
            <p:nvPr/>
          </p:nvSpPr>
          <p:spPr bwMode="auto">
            <a:xfrm>
              <a:off x="4224" y="1943"/>
              <a:ext cx="528" cy="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416" name="Oval 72"/>
            <p:cNvSpPr>
              <a:spLocks noChangeArrowheads="1"/>
            </p:cNvSpPr>
            <p:nvPr/>
          </p:nvSpPr>
          <p:spPr bwMode="auto">
            <a:xfrm>
              <a:off x="4320" y="2039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417" name="Oval 73"/>
            <p:cNvSpPr>
              <a:spLocks noChangeArrowheads="1"/>
            </p:cNvSpPr>
            <p:nvPr/>
          </p:nvSpPr>
          <p:spPr bwMode="auto">
            <a:xfrm>
              <a:off x="3360" y="1079"/>
              <a:ext cx="2256" cy="22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418" name="Rectangle 74"/>
          <p:cNvSpPr>
            <a:spLocks noChangeArrowheads="1"/>
          </p:cNvSpPr>
          <p:nvPr/>
        </p:nvSpPr>
        <p:spPr bwMode="auto">
          <a:xfrm>
            <a:off x="1752600" y="381000"/>
            <a:ext cx="5411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Bookman Old Style" pitchFamily="18" charset="0"/>
                <a:ea typeface="楷体_GB2312" pitchFamily="49" charset="-122"/>
              </a:rPr>
              <a:t>点电荷的电场线与等势面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418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394" name="Group 2"/>
          <p:cNvGrpSpPr>
            <a:grpSpLocks/>
          </p:cNvGrpSpPr>
          <p:nvPr/>
        </p:nvGrpSpPr>
        <p:grpSpPr bwMode="auto">
          <a:xfrm>
            <a:off x="395288" y="-26988"/>
            <a:ext cx="7924800" cy="6184901"/>
            <a:chOff x="384" y="232"/>
            <a:chExt cx="4992" cy="3896"/>
          </a:xfrm>
        </p:grpSpPr>
        <p:sp>
          <p:nvSpPr>
            <p:cNvPr id="699395" name="Rectangle 3"/>
            <p:cNvSpPr>
              <a:spLocks noChangeArrowheads="1"/>
            </p:cNvSpPr>
            <p:nvPr/>
          </p:nvSpPr>
          <p:spPr bwMode="auto">
            <a:xfrm>
              <a:off x="384" y="432"/>
              <a:ext cx="4992" cy="3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396" name="Rectangle 4"/>
            <p:cNvSpPr>
              <a:spLocks noChangeArrowheads="1"/>
            </p:cNvSpPr>
            <p:nvPr/>
          </p:nvSpPr>
          <p:spPr bwMode="auto">
            <a:xfrm>
              <a:off x="957" y="232"/>
              <a:ext cx="3563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397" name="Rectangle 5"/>
            <p:cNvSpPr>
              <a:spLocks noChangeArrowheads="1"/>
            </p:cNvSpPr>
            <p:nvPr/>
          </p:nvSpPr>
          <p:spPr bwMode="auto">
            <a:xfrm>
              <a:off x="960" y="499"/>
              <a:ext cx="422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800">
                  <a:solidFill>
                    <a:srgbClr val="CC0000"/>
                  </a:solidFill>
                  <a:latin typeface="宋体" pitchFamily="2" charset="-122"/>
                </a:rPr>
                <a:t>一对等量异号点电荷（</a:t>
              </a:r>
              <a:r>
                <a:rPr lang="zh-CN" altLang="en-US" sz="2800">
                  <a:solidFill>
                    <a:srgbClr val="0033CC"/>
                  </a:solidFill>
                  <a:latin typeface="Arial" charset="0"/>
                </a:rPr>
                <a:t>电偶极子</a:t>
              </a:r>
              <a:r>
                <a:rPr kumimoji="1" lang="zh-CN" altLang="en-US" sz="2800">
                  <a:solidFill>
                    <a:srgbClr val="CC0000"/>
                  </a:solidFill>
                  <a:latin typeface="宋体" pitchFamily="2" charset="-122"/>
                </a:rPr>
                <a:t>）的电场线和等势面</a:t>
              </a:r>
            </a:p>
          </p:txBody>
        </p:sp>
        <p:grpSp>
          <p:nvGrpSpPr>
            <p:cNvPr id="699398" name="Group 6"/>
            <p:cNvGrpSpPr>
              <a:grpSpLocks/>
            </p:cNvGrpSpPr>
            <p:nvPr/>
          </p:nvGrpSpPr>
          <p:grpSpPr bwMode="auto">
            <a:xfrm>
              <a:off x="624" y="1008"/>
              <a:ext cx="4368" cy="2976"/>
              <a:chOff x="624" y="912"/>
              <a:chExt cx="4368" cy="2976"/>
            </a:xfrm>
          </p:grpSpPr>
          <p:sp>
            <p:nvSpPr>
              <p:cNvPr id="699399" name="Freeform 7"/>
              <p:cNvSpPr>
                <a:spLocks/>
              </p:cNvSpPr>
              <p:nvPr/>
            </p:nvSpPr>
            <p:spPr bwMode="auto">
              <a:xfrm>
                <a:off x="2203" y="2415"/>
                <a:ext cx="1445" cy="1473"/>
              </a:xfrm>
              <a:custGeom>
                <a:avLst/>
                <a:gdLst>
                  <a:gd name="T0" fmla="*/ 1620 w 1620"/>
                  <a:gd name="T1" fmla="*/ 16 h 1759"/>
                  <a:gd name="T2" fmla="*/ 1619 w 1620"/>
                  <a:gd name="T3" fmla="*/ 120 h 1759"/>
                  <a:gd name="T4" fmla="*/ 1610 w 1620"/>
                  <a:gd name="T5" fmla="*/ 294 h 1759"/>
                  <a:gd name="T6" fmla="*/ 1593 w 1620"/>
                  <a:gd name="T7" fmla="*/ 463 h 1759"/>
                  <a:gd name="T8" fmla="*/ 1568 w 1620"/>
                  <a:gd name="T9" fmla="*/ 625 h 1759"/>
                  <a:gd name="T10" fmla="*/ 1535 w 1620"/>
                  <a:gd name="T11" fmla="*/ 780 h 1759"/>
                  <a:gd name="T12" fmla="*/ 1495 w 1620"/>
                  <a:gd name="T13" fmla="*/ 927 h 1759"/>
                  <a:gd name="T14" fmla="*/ 1448 w 1620"/>
                  <a:gd name="T15" fmla="*/ 1065 h 1759"/>
                  <a:gd name="T16" fmla="*/ 1396 w 1620"/>
                  <a:gd name="T17" fmla="*/ 1193 h 1759"/>
                  <a:gd name="T18" fmla="*/ 1337 w 1620"/>
                  <a:gd name="T19" fmla="*/ 1310 h 1759"/>
                  <a:gd name="T20" fmla="*/ 1273 w 1620"/>
                  <a:gd name="T21" fmla="*/ 1416 h 1759"/>
                  <a:gd name="T22" fmla="*/ 1204 w 1620"/>
                  <a:gd name="T23" fmla="*/ 1509 h 1759"/>
                  <a:gd name="T24" fmla="*/ 1131 w 1620"/>
                  <a:gd name="T25" fmla="*/ 1589 h 1759"/>
                  <a:gd name="T26" fmla="*/ 1053 w 1620"/>
                  <a:gd name="T27" fmla="*/ 1654 h 1759"/>
                  <a:gd name="T28" fmla="*/ 972 w 1620"/>
                  <a:gd name="T29" fmla="*/ 1705 h 1759"/>
                  <a:gd name="T30" fmla="*/ 930 w 1620"/>
                  <a:gd name="T31" fmla="*/ 1724 h 1759"/>
                  <a:gd name="T32" fmla="*/ 888 w 1620"/>
                  <a:gd name="T33" fmla="*/ 1739 h 1759"/>
                  <a:gd name="T34" fmla="*/ 844 w 1620"/>
                  <a:gd name="T35" fmla="*/ 1750 h 1759"/>
                  <a:gd name="T36" fmla="*/ 800 w 1620"/>
                  <a:gd name="T37" fmla="*/ 1757 h 1759"/>
                  <a:gd name="T38" fmla="*/ 756 w 1620"/>
                  <a:gd name="T39" fmla="*/ 1759 h 1759"/>
                  <a:gd name="T40" fmla="*/ 697 w 1620"/>
                  <a:gd name="T41" fmla="*/ 1755 h 1759"/>
                  <a:gd name="T42" fmla="*/ 639 w 1620"/>
                  <a:gd name="T43" fmla="*/ 1743 h 1759"/>
                  <a:gd name="T44" fmla="*/ 582 w 1620"/>
                  <a:gd name="T45" fmla="*/ 1724 h 1759"/>
                  <a:gd name="T46" fmla="*/ 526 w 1620"/>
                  <a:gd name="T47" fmla="*/ 1697 h 1759"/>
                  <a:gd name="T48" fmla="*/ 472 w 1620"/>
                  <a:gd name="T49" fmla="*/ 1663 h 1759"/>
                  <a:gd name="T50" fmla="*/ 418 w 1620"/>
                  <a:gd name="T51" fmla="*/ 1622 h 1759"/>
                  <a:gd name="T52" fmla="*/ 366 w 1620"/>
                  <a:gd name="T53" fmla="*/ 1574 h 1759"/>
                  <a:gd name="T54" fmla="*/ 317 w 1620"/>
                  <a:gd name="T55" fmla="*/ 1519 h 1759"/>
                  <a:gd name="T56" fmla="*/ 268 w 1620"/>
                  <a:gd name="T57" fmla="*/ 1458 h 1759"/>
                  <a:gd name="T58" fmla="*/ 223 w 1620"/>
                  <a:gd name="T59" fmla="*/ 1391 h 1759"/>
                  <a:gd name="T60" fmla="*/ 179 w 1620"/>
                  <a:gd name="T61" fmla="*/ 1318 h 1759"/>
                  <a:gd name="T62" fmla="*/ 138 w 1620"/>
                  <a:gd name="T63" fmla="*/ 1239 h 1759"/>
                  <a:gd name="T64" fmla="*/ 99 w 1620"/>
                  <a:gd name="T65" fmla="*/ 1154 h 1759"/>
                  <a:gd name="T66" fmla="*/ 63 w 1620"/>
                  <a:gd name="T67" fmla="*/ 1064 h 1759"/>
                  <a:gd name="T68" fmla="*/ 30 w 1620"/>
                  <a:gd name="T69" fmla="*/ 969 h 1759"/>
                  <a:gd name="T70" fmla="*/ 0 w 1620"/>
                  <a:gd name="T71" fmla="*/ 869 h 1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20" h="1759">
                    <a:moveTo>
                      <a:pt x="1620" y="0"/>
                    </a:moveTo>
                    <a:lnTo>
                      <a:pt x="1620" y="16"/>
                    </a:lnTo>
                    <a:lnTo>
                      <a:pt x="1620" y="31"/>
                    </a:lnTo>
                    <a:lnTo>
                      <a:pt x="1619" y="120"/>
                    </a:lnTo>
                    <a:lnTo>
                      <a:pt x="1616" y="208"/>
                    </a:lnTo>
                    <a:lnTo>
                      <a:pt x="1610" y="294"/>
                    </a:lnTo>
                    <a:lnTo>
                      <a:pt x="1602" y="379"/>
                    </a:lnTo>
                    <a:lnTo>
                      <a:pt x="1593" y="463"/>
                    </a:lnTo>
                    <a:lnTo>
                      <a:pt x="1581" y="545"/>
                    </a:lnTo>
                    <a:lnTo>
                      <a:pt x="1568" y="625"/>
                    </a:lnTo>
                    <a:lnTo>
                      <a:pt x="1552" y="704"/>
                    </a:lnTo>
                    <a:lnTo>
                      <a:pt x="1535" y="780"/>
                    </a:lnTo>
                    <a:lnTo>
                      <a:pt x="1516" y="855"/>
                    </a:lnTo>
                    <a:lnTo>
                      <a:pt x="1495" y="927"/>
                    </a:lnTo>
                    <a:lnTo>
                      <a:pt x="1472" y="997"/>
                    </a:lnTo>
                    <a:lnTo>
                      <a:pt x="1448" y="1065"/>
                    </a:lnTo>
                    <a:lnTo>
                      <a:pt x="1423" y="1130"/>
                    </a:lnTo>
                    <a:lnTo>
                      <a:pt x="1396" y="1193"/>
                    </a:lnTo>
                    <a:lnTo>
                      <a:pt x="1367" y="1253"/>
                    </a:lnTo>
                    <a:lnTo>
                      <a:pt x="1337" y="1310"/>
                    </a:lnTo>
                    <a:lnTo>
                      <a:pt x="1306" y="1364"/>
                    </a:lnTo>
                    <a:lnTo>
                      <a:pt x="1273" y="1416"/>
                    </a:lnTo>
                    <a:lnTo>
                      <a:pt x="1239" y="1464"/>
                    </a:lnTo>
                    <a:lnTo>
                      <a:pt x="1204" y="1509"/>
                    </a:lnTo>
                    <a:lnTo>
                      <a:pt x="1168" y="1550"/>
                    </a:lnTo>
                    <a:lnTo>
                      <a:pt x="1131" y="1589"/>
                    </a:lnTo>
                    <a:lnTo>
                      <a:pt x="1092" y="1623"/>
                    </a:lnTo>
                    <a:lnTo>
                      <a:pt x="1053" y="1654"/>
                    </a:lnTo>
                    <a:lnTo>
                      <a:pt x="1013" y="1681"/>
                    </a:lnTo>
                    <a:lnTo>
                      <a:pt x="972" y="1705"/>
                    </a:lnTo>
                    <a:lnTo>
                      <a:pt x="951" y="1715"/>
                    </a:lnTo>
                    <a:lnTo>
                      <a:pt x="930" y="1724"/>
                    </a:lnTo>
                    <a:lnTo>
                      <a:pt x="909" y="1732"/>
                    </a:lnTo>
                    <a:lnTo>
                      <a:pt x="888" y="1739"/>
                    </a:lnTo>
                    <a:lnTo>
                      <a:pt x="866" y="1745"/>
                    </a:lnTo>
                    <a:lnTo>
                      <a:pt x="844" y="1750"/>
                    </a:lnTo>
                    <a:lnTo>
                      <a:pt x="822" y="1754"/>
                    </a:lnTo>
                    <a:lnTo>
                      <a:pt x="800" y="1757"/>
                    </a:lnTo>
                    <a:lnTo>
                      <a:pt x="778" y="1758"/>
                    </a:lnTo>
                    <a:lnTo>
                      <a:pt x="756" y="1759"/>
                    </a:lnTo>
                    <a:lnTo>
                      <a:pt x="727" y="1758"/>
                    </a:lnTo>
                    <a:lnTo>
                      <a:pt x="697" y="1755"/>
                    </a:lnTo>
                    <a:lnTo>
                      <a:pt x="668" y="1750"/>
                    </a:lnTo>
                    <a:lnTo>
                      <a:pt x="639" y="1743"/>
                    </a:lnTo>
                    <a:lnTo>
                      <a:pt x="611" y="1734"/>
                    </a:lnTo>
                    <a:lnTo>
                      <a:pt x="582" y="1724"/>
                    </a:lnTo>
                    <a:lnTo>
                      <a:pt x="554" y="1711"/>
                    </a:lnTo>
                    <a:lnTo>
                      <a:pt x="526" y="1697"/>
                    </a:lnTo>
                    <a:lnTo>
                      <a:pt x="499" y="1681"/>
                    </a:lnTo>
                    <a:lnTo>
                      <a:pt x="472" y="1663"/>
                    </a:lnTo>
                    <a:lnTo>
                      <a:pt x="445" y="1643"/>
                    </a:lnTo>
                    <a:lnTo>
                      <a:pt x="418" y="1622"/>
                    </a:lnTo>
                    <a:lnTo>
                      <a:pt x="392" y="1599"/>
                    </a:lnTo>
                    <a:lnTo>
                      <a:pt x="366" y="1574"/>
                    </a:lnTo>
                    <a:lnTo>
                      <a:pt x="341" y="1547"/>
                    </a:lnTo>
                    <a:lnTo>
                      <a:pt x="317" y="1519"/>
                    </a:lnTo>
                    <a:lnTo>
                      <a:pt x="292" y="1489"/>
                    </a:lnTo>
                    <a:lnTo>
                      <a:pt x="268" y="1458"/>
                    </a:lnTo>
                    <a:lnTo>
                      <a:pt x="245" y="1425"/>
                    </a:lnTo>
                    <a:lnTo>
                      <a:pt x="223" y="1391"/>
                    </a:lnTo>
                    <a:lnTo>
                      <a:pt x="200" y="1355"/>
                    </a:lnTo>
                    <a:lnTo>
                      <a:pt x="179" y="1318"/>
                    </a:lnTo>
                    <a:lnTo>
                      <a:pt x="158" y="1279"/>
                    </a:lnTo>
                    <a:lnTo>
                      <a:pt x="138" y="1239"/>
                    </a:lnTo>
                    <a:lnTo>
                      <a:pt x="118" y="1197"/>
                    </a:lnTo>
                    <a:lnTo>
                      <a:pt x="99" y="1154"/>
                    </a:lnTo>
                    <a:lnTo>
                      <a:pt x="81" y="1110"/>
                    </a:lnTo>
                    <a:lnTo>
                      <a:pt x="63" y="1064"/>
                    </a:lnTo>
                    <a:lnTo>
                      <a:pt x="46" y="1017"/>
                    </a:lnTo>
                    <a:lnTo>
                      <a:pt x="30" y="969"/>
                    </a:lnTo>
                    <a:lnTo>
                      <a:pt x="15" y="920"/>
                    </a:lnTo>
                    <a:lnTo>
                      <a:pt x="0" y="86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0" name="Freeform 8"/>
              <p:cNvSpPr>
                <a:spLocks/>
              </p:cNvSpPr>
              <p:nvPr/>
            </p:nvSpPr>
            <p:spPr bwMode="auto">
              <a:xfrm>
                <a:off x="2148" y="2928"/>
                <a:ext cx="60" cy="87"/>
              </a:xfrm>
              <a:custGeom>
                <a:avLst/>
                <a:gdLst>
                  <a:gd name="T0" fmla="*/ 65 w 65"/>
                  <a:gd name="T1" fmla="*/ 87 h 104"/>
                  <a:gd name="T2" fmla="*/ 7 w 65"/>
                  <a:gd name="T3" fmla="*/ 0 h 104"/>
                  <a:gd name="T4" fmla="*/ 0 w 65"/>
                  <a:gd name="T5" fmla="*/ 104 h 104"/>
                  <a:gd name="T6" fmla="*/ 24 w 65"/>
                  <a:gd name="T7" fmla="*/ 66 h 104"/>
                  <a:gd name="T8" fmla="*/ 65 w 65"/>
                  <a:gd name="T9" fmla="*/ 8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4">
                    <a:moveTo>
                      <a:pt x="65" y="87"/>
                    </a:moveTo>
                    <a:lnTo>
                      <a:pt x="7" y="0"/>
                    </a:lnTo>
                    <a:lnTo>
                      <a:pt x="0" y="104"/>
                    </a:lnTo>
                    <a:lnTo>
                      <a:pt x="24" y="66"/>
                    </a:lnTo>
                    <a:lnTo>
                      <a:pt x="65" y="87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1" name="Freeform 9"/>
              <p:cNvSpPr>
                <a:spLocks/>
              </p:cNvSpPr>
              <p:nvPr/>
            </p:nvSpPr>
            <p:spPr bwMode="auto">
              <a:xfrm>
                <a:off x="2104" y="2440"/>
                <a:ext cx="1544" cy="1448"/>
              </a:xfrm>
              <a:custGeom>
                <a:avLst/>
                <a:gdLst>
                  <a:gd name="T0" fmla="*/ 1726 w 1728"/>
                  <a:gd name="T1" fmla="*/ 106 h 1728"/>
                  <a:gd name="T2" fmla="*/ 1717 w 1728"/>
                  <a:gd name="T3" fmla="*/ 279 h 1728"/>
                  <a:gd name="T4" fmla="*/ 1699 w 1728"/>
                  <a:gd name="T5" fmla="*/ 446 h 1728"/>
                  <a:gd name="T6" fmla="*/ 1673 w 1728"/>
                  <a:gd name="T7" fmla="*/ 607 h 1728"/>
                  <a:gd name="T8" fmla="*/ 1640 w 1728"/>
                  <a:gd name="T9" fmla="*/ 761 h 1728"/>
                  <a:gd name="T10" fmla="*/ 1600 w 1728"/>
                  <a:gd name="T11" fmla="*/ 906 h 1728"/>
                  <a:gd name="T12" fmla="*/ 1553 w 1728"/>
                  <a:gd name="T13" fmla="*/ 1042 h 1728"/>
                  <a:gd name="T14" fmla="*/ 1500 w 1728"/>
                  <a:gd name="T15" fmla="*/ 1169 h 1728"/>
                  <a:gd name="T16" fmla="*/ 1442 w 1728"/>
                  <a:gd name="T17" fmla="*/ 1285 h 1728"/>
                  <a:gd name="T18" fmla="*/ 1378 w 1728"/>
                  <a:gd name="T19" fmla="*/ 1389 h 1728"/>
                  <a:gd name="T20" fmla="*/ 1309 w 1728"/>
                  <a:gd name="T21" fmla="*/ 1481 h 1728"/>
                  <a:gd name="T22" fmla="*/ 1236 w 1728"/>
                  <a:gd name="T23" fmla="*/ 1560 h 1728"/>
                  <a:gd name="T24" fmla="*/ 1159 w 1728"/>
                  <a:gd name="T25" fmla="*/ 1625 h 1728"/>
                  <a:gd name="T26" fmla="*/ 1079 w 1728"/>
                  <a:gd name="T27" fmla="*/ 1674 h 1728"/>
                  <a:gd name="T28" fmla="*/ 1037 w 1728"/>
                  <a:gd name="T29" fmla="*/ 1693 h 1728"/>
                  <a:gd name="T30" fmla="*/ 995 w 1728"/>
                  <a:gd name="T31" fmla="*/ 1708 h 1728"/>
                  <a:gd name="T32" fmla="*/ 952 w 1728"/>
                  <a:gd name="T33" fmla="*/ 1719 h 1728"/>
                  <a:gd name="T34" fmla="*/ 908 w 1728"/>
                  <a:gd name="T35" fmla="*/ 1726 h 1728"/>
                  <a:gd name="T36" fmla="*/ 864 w 1728"/>
                  <a:gd name="T37" fmla="*/ 1728 h 1728"/>
                  <a:gd name="T38" fmla="*/ 820 w 1728"/>
                  <a:gd name="T39" fmla="*/ 1726 h 1728"/>
                  <a:gd name="T40" fmla="*/ 776 w 1728"/>
                  <a:gd name="T41" fmla="*/ 1719 h 1728"/>
                  <a:gd name="T42" fmla="*/ 732 w 1728"/>
                  <a:gd name="T43" fmla="*/ 1708 h 1728"/>
                  <a:gd name="T44" fmla="*/ 690 w 1728"/>
                  <a:gd name="T45" fmla="*/ 1693 h 1728"/>
                  <a:gd name="T46" fmla="*/ 648 w 1728"/>
                  <a:gd name="T47" fmla="*/ 1674 h 1728"/>
                  <a:gd name="T48" fmla="*/ 567 w 1728"/>
                  <a:gd name="T49" fmla="*/ 1623 h 1728"/>
                  <a:gd name="T50" fmla="*/ 490 w 1728"/>
                  <a:gd name="T51" fmla="*/ 1558 h 1728"/>
                  <a:gd name="T52" fmla="*/ 416 w 1728"/>
                  <a:gd name="T53" fmla="*/ 1478 h 1728"/>
                  <a:gd name="T54" fmla="*/ 347 w 1728"/>
                  <a:gd name="T55" fmla="*/ 1385 h 1728"/>
                  <a:gd name="T56" fmla="*/ 283 w 1728"/>
                  <a:gd name="T57" fmla="*/ 1279 h 1728"/>
                  <a:gd name="T58" fmla="*/ 225 w 1728"/>
                  <a:gd name="T59" fmla="*/ 1162 h 1728"/>
                  <a:gd name="T60" fmla="*/ 172 w 1728"/>
                  <a:gd name="T61" fmla="*/ 1034 h 1728"/>
                  <a:gd name="T62" fmla="*/ 125 w 1728"/>
                  <a:gd name="T63" fmla="*/ 896 h 1728"/>
                  <a:gd name="T64" fmla="*/ 85 w 1728"/>
                  <a:gd name="T65" fmla="*/ 749 h 1728"/>
                  <a:gd name="T66" fmla="*/ 52 w 1728"/>
                  <a:gd name="T67" fmla="*/ 594 h 1728"/>
                  <a:gd name="T68" fmla="*/ 27 w 1728"/>
                  <a:gd name="T69" fmla="*/ 432 h 1728"/>
                  <a:gd name="T70" fmla="*/ 10 w 1728"/>
                  <a:gd name="T71" fmla="*/ 263 h 1728"/>
                  <a:gd name="T72" fmla="*/ 1 w 1728"/>
                  <a:gd name="T73" fmla="*/ 89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8" h="1728">
                    <a:moveTo>
                      <a:pt x="1728" y="18"/>
                    </a:moveTo>
                    <a:lnTo>
                      <a:pt x="1726" y="106"/>
                    </a:lnTo>
                    <a:lnTo>
                      <a:pt x="1723" y="193"/>
                    </a:lnTo>
                    <a:lnTo>
                      <a:pt x="1717" y="279"/>
                    </a:lnTo>
                    <a:lnTo>
                      <a:pt x="1709" y="363"/>
                    </a:lnTo>
                    <a:lnTo>
                      <a:pt x="1699" y="446"/>
                    </a:lnTo>
                    <a:lnTo>
                      <a:pt x="1687" y="527"/>
                    </a:lnTo>
                    <a:lnTo>
                      <a:pt x="1673" y="607"/>
                    </a:lnTo>
                    <a:lnTo>
                      <a:pt x="1658" y="685"/>
                    </a:lnTo>
                    <a:lnTo>
                      <a:pt x="1640" y="761"/>
                    </a:lnTo>
                    <a:lnTo>
                      <a:pt x="1621" y="834"/>
                    </a:lnTo>
                    <a:lnTo>
                      <a:pt x="1600" y="906"/>
                    </a:lnTo>
                    <a:lnTo>
                      <a:pt x="1577" y="975"/>
                    </a:lnTo>
                    <a:lnTo>
                      <a:pt x="1553" y="1042"/>
                    </a:lnTo>
                    <a:lnTo>
                      <a:pt x="1528" y="1107"/>
                    </a:lnTo>
                    <a:lnTo>
                      <a:pt x="1500" y="1169"/>
                    </a:lnTo>
                    <a:lnTo>
                      <a:pt x="1472" y="1228"/>
                    </a:lnTo>
                    <a:lnTo>
                      <a:pt x="1442" y="1285"/>
                    </a:lnTo>
                    <a:lnTo>
                      <a:pt x="1411" y="1338"/>
                    </a:lnTo>
                    <a:lnTo>
                      <a:pt x="1378" y="1389"/>
                    </a:lnTo>
                    <a:lnTo>
                      <a:pt x="1344" y="1437"/>
                    </a:lnTo>
                    <a:lnTo>
                      <a:pt x="1309" y="1481"/>
                    </a:lnTo>
                    <a:lnTo>
                      <a:pt x="1273" y="1522"/>
                    </a:lnTo>
                    <a:lnTo>
                      <a:pt x="1236" y="1560"/>
                    </a:lnTo>
                    <a:lnTo>
                      <a:pt x="1198" y="1594"/>
                    </a:lnTo>
                    <a:lnTo>
                      <a:pt x="1159" y="1625"/>
                    </a:lnTo>
                    <a:lnTo>
                      <a:pt x="1119" y="1651"/>
                    </a:lnTo>
                    <a:lnTo>
                      <a:pt x="1079" y="1674"/>
                    </a:lnTo>
                    <a:lnTo>
                      <a:pt x="1058" y="1684"/>
                    </a:lnTo>
                    <a:lnTo>
                      <a:pt x="1037" y="1693"/>
                    </a:lnTo>
                    <a:lnTo>
                      <a:pt x="1016" y="1701"/>
                    </a:lnTo>
                    <a:lnTo>
                      <a:pt x="995" y="1708"/>
                    </a:lnTo>
                    <a:lnTo>
                      <a:pt x="973" y="1714"/>
                    </a:lnTo>
                    <a:lnTo>
                      <a:pt x="952" y="1719"/>
                    </a:lnTo>
                    <a:lnTo>
                      <a:pt x="930" y="1723"/>
                    </a:lnTo>
                    <a:lnTo>
                      <a:pt x="908" y="1726"/>
                    </a:lnTo>
                    <a:lnTo>
                      <a:pt x="886" y="1727"/>
                    </a:lnTo>
                    <a:lnTo>
                      <a:pt x="864" y="1728"/>
                    </a:lnTo>
                    <a:lnTo>
                      <a:pt x="842" y="1727"/>
                    </a:lnTo>
                    <a:lnTo>
                      <a:pt x="820" y="1726"/>
                    </a:lnTo>
                    <a:lnTo>
                      <a:pt x="798" y="1723"/>
                    </a:lnTo>
                    <a:lnTo>
                      <a:pt x="776" y="1719"/>
                    </a:lnTo>
                    <a:lnTo>
                      <a:pt x="754" y="1714"/>
                    </a:lnTo>
                    <a:lnTo>
                      <a:pt x="732" y="1708"/>
                    </a:lnTo>
                    <a:lnTo>
                      <a:pt x="711" y="1701"/>
                    </a:lnTo>
                    <a:lnTo>
                      <a:pt x="690" y="1693"/>
                    </a:lnTo>
                    <a:lnTo>
                      <a:pt x="669" y="1684"/>
                    </a:lnTo>
                    <a:lnTo>
                      <a:pt x="648" y="1674"/>
                    </a:lnTo>
                    <a:lnTo>
                      <a:pt x="607" y="1650"/>
                    </a:lnTo>
                    <a:lnTo>
                      <a:pt x="567" y="1623"/>
                    </a:lnTo>
                    <a:lnTo>
                      <a:pt x="528" y="1592"/>
                    </a:lnTo>
                    <a:lnTo>
                      <a:pt x="490" y="1558"/>
                    </a:lnTo>
                    <a:lnTo>
                      <a:pt x="452" y="1519"/>
                    </a:lnTo>
                    <a:lnTo>
                      <a:pt x="416" y="1478"/>
                    </a:lnTo>
                    <a:lnTo>
                      <a:pt x="381" y="1433"/>
                    </a:lnTo>
                    <a:lnTo>
                      <a:pt x="347" y="1385"/>
                    </a:lnTo>
                    <a:lnTo>
                      <a:pt x="315" y="1333"/>
                    </a:lnTo>
                    <a:lnTo>
                      <a:pt x="283" y="1279"/>
                    </a:lnTo>
                    <a:lnTo>
                      <a:pt x="253" y="1222"/>
                    </a:lnTo>
                    <a:lnTo>
                      <a:pt x="225" y="1162"/>
                    </a:lnTo>
                    <a:lnTo>
                      <a:pt x="197" y="1099"/>
                    </a:lnTo>
                    <a:lnTo>
                      <a:pt x="172" y="1034"/>
                    </a:lnTo>
                    <a:lnTo>
                      <a:pt x="148" y="966"/>
                    </a:lnTo>
                    <a:lnTo>
                      <a:pt x="125" y="896"/>
                    </a:lnTo>
                    <a:lnTo>
                      <a:pt x="104" y="824"/>
                    </a:lnTo>
                    <a:lnTo>
                      <a:pt x="85" y="749"/>
                    </a:lnTo>
                    <a:lnTo>
                      <a:pt x="68" y="673"/>
                    </a:lnTo>
                    <a:lnTo>
                      <a:pt x="52" y="594"/>
                    </a:lnTo>
                    <a:lnTo>
                      <a:pt x="39" y="514"/>
                    </a:lnTo>
                    <a:lnTo>
                      <a:pt x="27" y="432"/>
                    </a:lnTo>
                    <a:lnTo>
                      <a:pt x="18" y="348"/>
                    </a:lnTo>
                    <a:lnTo>
                      <a:pt x="10" y="263"/>
                    </a:lnTo>
                    <a:lnTo>
                      <a:pt x="4" y="177"/>
                    </a:lnTo>
                    <a:lnTo>
                      <a:pt x="1" y="89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2" name="Freeform 10"/>
              <p:cNvSpPr>
                <a:spLocks/>
              </p:cNvSpPr>
              <p:nvPr/>
            </p:nvSpPr>
            <p:spPr bwMode="auto">
              <a:xfrm>
                <a:off x="2184" y="2039"/>
                <a:ext cx="1353" cy="250"/>
              </a:xfrm>
              <a:custGeom>
                <a:avLst/>
                <a:gdLst>
                  <a:gd name="T0" fmla="*/ 0 w 1506"/>
                  <a:gd name="T1" fmla="*/ 298 h 298"/>
                  <a:gd name="T2" fmla="*/ 43 w 1506"/>
                  <a:gd name="T3" fmla="*/ 263 h 298"/>
                  <a:gd name="T4" fmla="*/ 86 w 1506"/>
                  <a:gd name="T5" fmla="*/ 230 h 298"/>
                  <a:gd name="T6" fmla="*/ 131 w 1506"/>
                  <a:gd name="T7" fmla="*/ 199 h 298"/>
                  <a:gd name="T8" fmla="*/ 176 w 1506"/>
                  <a:gd name="T9" fmla="*/ 170 h 298"/>
                  <a:gd name="T10" fmla="*/ 223 w 1506"/>
                  <a:gd name="T11" fmla="*/ 143 h 298"/>
                  <a:gd name="T12" fmla="*/ 270 w 1506"/>
                  <a:gd name="T13" fmla="*/ 119 h 298"/>
                  <a:gd name="T14" fmla="*/ 318 w 1506"/>
                  <a:gd name="T15" fmla="*/ 97 h 298"/>
                  <a:gd name="T16" fmla="*/ 367 w 1506"/>
                  <a:gd name="T17" fmla="*/ 77 h 298"/>
                  <a:gd name="T18" fmla="*/ 416 w 1506"/>
                  <a:gd name="T19" fmla="*/ 59 h 298"/>
                  <a:gd name="T20" fmla="*/ 467 w 1506"/>
                  <a:gd name="T21" fmla="*/ 43 h 298"/>
                  <a:gd name="T22" fmla="*/ 517 w 1506"/>
                  <a:gd name="T23" fmla="*/ 30 h 298"/>
                  <a:gd name="T24" fmla="*/ 568 w 1506"/>
                  <a:gd name="T25" fmla="*/ 19 h 298"/>
                  <a:gd name="T26" fmla="*/ 620 w 1506"/>
                  <a:gd name="T27" fmla="*/ 11 h 298"/>
                  <a:gd name="T28" fmla="*/ 671 w 1506"/>
                  <a:gd name="T29" fmla="*/ 5 h 298"/>
                  <a:gd name="T30" fmla="*/ 724 w 1506"/>
                  <a:gd name="T31" fmla="*/ 1 h 298"/>
                  <a:gd name="T32" fmla="*/ 776 w 1506"/>
                  <a:gd name="T33" fmla="*/ 0 h 298"/>
                  <a:gd name="T34" fmla="*/ 825 w 1506"/>
                  <a:gd name="T35" fmla="*/ 1 h 298"/>
                  <a:gd name="T36" fmla="*/ 873 w 1506"/>
                  <a:gd name="T37" fmla="*/ 4 h 298"/>
                  <a:gd name="T38" fmla="*/ 922 w 1506"/>
                  <a:gd name="T39" fmla="*/ 10 h 298"/>
                  <a:gd name="T40" fmla="*/ 970 w 1506"/>
                  <a:gd name="T41" fmla="*/ 17 h 298"/>
                  <a:gd name="T42" fmla="*/ 1017 w 1506"/>
                  <a:gd name="T43" fmla="*/ 26 h 298"/>
                  <a:gd name="T44" fmla="*/ 1065 w 1506"/>
                  <a:gd name="T45" fmla="*/ 38 h 298"/>
                  <a:gd name="T46" fmla="*/ 1111 w 1506"/>
                  <a:gd name="T47" fmla="*/ 51 h 298"/>
                  <a:gd name="T48" fmla="*/ 1158 w 1506"/>
                  <a:gd name="T49" fmla="*/ 67 h 298"/>
                  <a:gd name="T50" fmla="*/ 1204 w 1506"/>
                  <a:gd name="T51" fmla="*/ 84 h 298"/>
                  <a:gd name="T52" fmla="*/ 1249 w 1506"/>
                  <a:gd name="T53" fmla="*/ 104 h 298"/>
                  <a:gd name="T54" fmla="*/ 1294 w 1506"/>
                  <a:gd name="T55" fmla="*/ 125 h 298"/>
                  <a:gd name="T56" fmla="*/ 1338 w 1506"/>
                  <a:gd name="T57" fmla="*/ 149 h 298"/>
                  <a:gd name="T58" fmla="*/ 1381 w 1506"/>
                  <a:gd name="T59" fmla="*/ 174 h 298"/>
                  <a:gd name="T60" fmla="*/ 1424 w 1506"/>
                  <a:gd name="T61" fmla="*/ 201 h 298"/>
                  <a:gd name="T62" fmla="*/ 1465 w 1506"/>
                  <a:gd name="T63" fmla="*/ 230 h 298"/>
                  <a:gd name="T64" fmla="*/ 1506 w 1506"/>
                  <a:gd name="T65" fmla="*/ 2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6" h="298">
                    <a:moveTo>
                      <a:pt x="0" y="298"/>
                    </a:moveTo>
                    <a:lnTo>
                      <a:pt x="43" y="263"/>
                    </a:lnTo>
                    <a:lnTo>
                      <a:pt x="86" y="230"/>
                    </a:lnTo>
                    <a:lnTo>
                      <a:pt x="131" y="199"/>
                    </a:lnTo>
                    <a:lnTo>
                      <a:pt x="176" y="170"/>
                    </a:lnTo>
                    <a:lnTo>
                      <a:pt x="223" y="143"/>
                    </a:lnTo>
                    <a:lnTo>
                      <a:pt x="270" y="119"/>
                    </a:lnTo>
                    <a:lnTo>
                      <a:pt x="318" y="97"/>
                    </a:lnTo>
                    <a:lnTo>
                      <a:pt x="367" y="77"/>
                    </a:lnTo>
                    <a:lnTo>
                      <a:pt x="416" y="59"/>
                    </a:lnTo>
                    <a:lnTo>
                      <a:pt x="467" y="43"/>
                    </a:lnTo>
                    <a:lnTo>
                      <a:pt x="517" y="30"/>
                    </a:lnTo>
                    <a:lnTo>
                      <a:pt x="568" y="19"/>
                    </a:lnTo>
                    <a:lnTo>
                      <a:pt x="620" y="11"/>
                    </a:lnTo>
                    <a:lnTo>
                      <a:pt x="671" y="5"/>
                    </a:lnTo>
                    <a:lnTo>
                      <a:pt x="724" y="1"/>
                    </a:lnTo>
                    <a:lnTo>
                      <a:pt x="776" y="0"/>
                    </a:lnTo>
                    <a:lnTo>
                      <a:pt x="825" y="1"/>
                    </a:lnTo>
                    <a:lnTo>
                      <a:pt x="873" y="4"/>
                    </a:lnTo>
                    <a:lnTo>
                      <a:pt x="922" y="10"/>
                    </a:lnTo>
                    <a:lnTo>
                      <a:pt x="970" y="17"/>
                    </a:lnTo>
                    <a:lnTo>
                      <a:pt x="1017" y="26"/>
                    </a:lnTo>
                    <a:lnTo>
                      <a:pt x="1065" y="38"/>
                    </a:lnTo>
                    <a:lnTo>
                      <a:pt x="1111" y="51"/>
                    </a:lnTo>
                    <a:lnTo>
                      <a:pt x="1158" y="67"/>
                    </a:lnTo>
                    <a:lnTo>
                      <a:pt x="1204" y="84"/>
                    </a:lnTo>
                    <a:lnTo>
                      <a:pt x="1249" y="104"/>
                    </a:lnTo>
                    <a:lnTo>
                      <a:pt x="1294" y="125"/>
                    </a:lnTo>
                    <a:lnTo>
                      <a:pt x="1338" y="149"/>
                    </a:lnTo>
                    <a:lnTo>
                      <a:pt x="1381" y="174"/>
                    </a:lnTo>
                    <a:lnTo>
                      <a:pt x="1424" y="201"/>
                    </a:lnTo>
                    <a:lnTo>
                      <a:pt x="1465" y="230"/>
                    </a:lnTo>
                    <a:lnTo>
                      <a:pt x="1506" y="261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3" name="Freeform 11"/>
              <p:cNvSpPr>
                <a:spLocks/>
              </p:cNvSpPr>
              <p:nvPr/>
            </p:nvSpPr>
            <p:spPr bwMode="auto">
              <a:xfrm>
                <a:off x="1056" y="1104"/>
                <a:ext cx="960" cy="1157"/>
              </a:xfrm>
              <a:custGeom>
                <a:avLst/>
                <a:gdLst>
                  <a:gd name="T0" fmla="*/ 576 w 576"/>
                  <a:gd name="T1" fmla="*/ 533 h 533"/>
                  <a:gd name="T2" fmla="*/ 535 w 576"/>
                  <a:gd name="T3" fmla="*/ 512 h 533"/>
                  <a:gd name="T4" fmla="*/ 495 w 576"/>
                  <a:gd name="T5" fmla="*/ 488 h 533"/>
                  <a:gd name="T6" fmla="*/ 455 w 576"/>
                  <a:gd name="T7" fmla="*/ 464 h 533"/>
                  <a:gd name="T8" fmla="*/ 415 w 576"/>
                  <a:gd name="T9" fmla="*/ 437 h 533"/>
                  <a:gd name="T10" fmla="*/ 377 w 576"/>
                  <a:gd name="T11" fmla="*/ 409 h 533"/>
                  <a:gd name="T12" fmla="*/ 339 w 576"/>
                  <a:gd name="T13" fmla="*/ 379 h 533"/>
                  <a:gd name="T14" fmla="*/ 301 w 576"/>
                  <a:gd name="T15" fmla="*/ 348 h 533"/>
                  <a:gd name="T16" fmla="*/ 265 w 576"/>
                  <a:gd name="T17" fmla="*/ 315 h 533"/>
                  <a:gd name="T18" fmla="*/ 229 w 576"/>
                  <a:gd name="T19" fmla="*/ 281 h 533"/>
                  <a:gd name="T20" fmla="*/ 194 w 576"/>
                  <a:gd name="T21" fmla="*/ 245 h 533"/>
                  <a:gd name="T22" fmla="*/ 159 w 576"/>
                  <a:gd name="T23" fmla="*/ 208 h 533"/>
                  <a:gd name="T24" fmla="*/ 126 w 576"/>
                  <a:gd name="T25" fmla="*/ 169 h 533"/>
                  <a:gd name="T26" fmla="*/ 93 w 576"/>
                  <a:gd name="T27" fmla="*/ 129 h 533"/>
                  <a:gd name="T28" fmla="*/ 61 w 576"/>
                  <a:gd name="T29" fmla="*/ 87 h 533"/>
                  <a:gd name="T30" fmla="*/ 30 w 576"/>
                  <a:gd name="T31" fmla="*/ 44 h 533"/>
                  <a:gd name="T32" fmla="*/ 0 w 576"/>
                  <a:gd name="T33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6" h="533">
                    <a:moveTo>
                      <a:pt x="576" y="533"/>
                    </a:moveTo>
                    <a:lnTo>
                      <a:pt x="535" y="512"/>
                    </a:lnTo>
                    <a:lnTo>
                      <a:pt x="495" y="488"/>
                    </a:lnTo>
                    <a:lnTo>
                      <a:pt x="455" y="464"/>
                    </a:lnTo>
                    <a:lnTo>
                      <a:pt x="415" y="437"/>
                    </a:lnTo>
                    <a:lnTo>
                      <a:pt x="377" y="409"/>
                    </a:lnTo>
                    <a:lnTo>
                      <a:pt x="339" y="379"/>
                    </a:lnTo>
                    <a:lnTo>
                      <a:pt x="301" y="348"/>
                    </a:lnTo>
                    <a:lnTo>
                      <a:pt x="265" y="315"/>
                    </a:lnTo>
                    <a:lnTo>
                      <a:pt x="229" y="281"/>
                    </a:lnTo>
                    <a:lnTo>
                      <a:pt x="194" y="245"/>
                    </a:lnTo>
                    <a:lnTo>
                      <a:pt x="159" y="208"/>
                    </a:lnTo>
                    <a:lnTo>
                      <a:pt x="126" y="169"/>
                    </a:lnTo>
                    <a:lnTo>
                      <a:pt x="93" y="129"/>
                    </a:lnTo>
                    <a:lnTo>
                      <a:pt x="61" y="87"/>
                    </a:lnTo>
                    <a:lnTo>
                      <a:pt x="30" y="44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4" name="Freeform 12"/>
              <p:cNvSpPr>
                <a:spLocks/>
              </p:cNvSpPr>
              <p:nvPr/>
            </p:nvSpPr>
            <p:spPr bwMode="auto">
              <a:xfrm>
                <a:off x="768" y="1584"/>
                <a:ext cx="1249" cy="696"/>
              </a:xfrm>
              <a:custGeom>
                <a:avLst/>
                <a:gdLst>
                  <a:gd name="T0" fmla="*/ 803 w 803"/>
                  <a:gd name="T1" fmla="*/ 241 h 241"/>
                  <a:gd name="T2" fmla="*/ 750 w 803"/>
                  <a:gd name="T3" fmla="*/ 240 h 241"/>
                  <a:gd name="T4" fmla="*/ 698 w 803"/>
                  <a:gd name="T5" fmla="*/ 237 h 241"/>
                  <a:gd name="T6" fmla="*/ 645 w 803"/>
                  <a:gd name="T7" fmla="*/ 232 h 241"/>
                  <a:gd name="T8" fmla="*/ 593 w 803"/>
                  <a:gd name="T9" fmla="*/ 226 h 241"/>
                  <a:gd name="T10" fmla="*/ 541 w 803"/>
                  <a:gd name="T11" fmla="*/ 217 h 241"/>
                  <a:gd name="T12" fmla="*/ 490 w 803"/>
                  <a:gd name="T13" fmla="*/ 206 h 241"/>
                  <a:gd name="T14" fmla="*/ 438 w 803"/>
                  <a:gd name="T15" fmla="*/ 194 h 241"/>
                  <a:gd name="T16" fmla="*/ 388 w 803"/>
                  <a:gd name="T17" fmla="*/ 180 h 241"/>
                  <a:gd name="T18" fmla="*/ 337 w 803"/>
                  <a:gd name="T19" fmla="*/ 164 h 241"/>
                  <a:gd name="T20" fmla="*/ 287 w 803"/>
                  <a:gd name="T21" fmla="*/ 146 h 241"/>
                  <a:gd name="T22" fmla="*/ 238 w 803"/>
                  <a:gd name="T23" fmla="*/ 126 h 241"/>
                  <a:gd name="T24" fmla="*/ 189 w 803"/>
                  <a:gd name="T25" fmla="*/ 104 h 241"/>
                  <a:gd name="T26" fmla="*/ 141 w 803"/>
                  <a:gd name="T27" fmla="*/ 81 h 241"/>
                  <a:gd name="T28" fmla="*/ 93 w 803"/>
                  <a:gd name="T29" fmla="*/ 56 h 241"/>
                  <a:gd name="T30" fmla="*/ 46 w 803"/>
                  <a:gd name="T31" fmla="*/ 29 h 241"/>
                  <a:gd name="T32" fmla="*/ 0 w 80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3" h="241">
                    <a:moveTo>
                      <a:pt x="803" y="241"/>
                    </a:moveTo>
                    <a:lnTo>
                      <a:pt x="750" y="240"/>
                    </a:lnTo>
                    <a:lnTo>
                      <a:pt x="698" y="237"/>
                    </a:lnTo>
                    <a:lnTo>
                      <a:pt x="645" y="232"/>
                    </a:lnTo>
                    <a:lnTo>
                      <a:pt x="593" y="226"/>
                    </a:lnTo>
                    <a:lnTo>
                      <a:pt x="541" y="217"/>
                    </a:lnTo>
                    <a:lnTo>
                      <a:pt x="490" y="206"/>
                    </a:lnTo>
                    <a:lnTo>
                      <a:pt x="438" y="194"/>
                    </a:lnTo>
                    <a:lnTo>
                      <a:pt x="388" y="180"/>
                    </a:lnTo>
                    <a:lnTo>
                      <a:pt x="337" y="164"/>
                    </a:lnTo>
                    <a:lnTo>
                      <a:pt x="287" y="146"/>
                    </a:lnTo>
                    <a:lnTo>
                      <a:pt x="238" y="126"/>
                    </a:lnTo>
                    <a:lnTo>
                      <a:pt x="189" y="104"/>
                    </a:lnTo>
                    <a:lnTo>
                      <a:pt x="141" y="81"/>
                    </a:lnTo>
                    <a:lnTo>
                      <a:pt x="93" y="56"/>
                    </a:lnTo>
                    <a:lnTo>
                      <a:pt x="46" y="29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5" name="Freeform 13"/>
              <p:cNvSpPr>
                <a:spLocks/>
              </p:cNvSpPr>
              <p:nvPr/>
            </p:nvSpPr>
            <p:spPr bwMode="auto">
              <a:xfrm>
                <a:off x="1864" y="1677"/>
                <a:ext cx="195" cy="563"/>
              </a:xfrm>
              <a:custGeom>
                <a:avLst/>
                <a:gdLst>
                  <a:gd name="T0" fmla="*/ 217 w 217"/>
                  <a:gd name="T1" fmla="*/ 673 h 673"/>
                  <a:gd name="T2" fmla="*/ 200 w 217"/>
                  <a:gd name="T3" fmla="*/ 646 h 673"/>
                  <a:gd name="T4" fmla="*/ 184 w 217"/>
                  <a:gd name="T5" fmla="*/ 616 h 673"/>
                  <a:gd name="T6" fmla="*/ 168 w 217"/>
                  <a:gd name="T7" fmla="*/ 584 h 673"/>
                  <a:gd name="T8" fmla="*/ 152 w 217"/>
                  <a:gd name="T9" fmla="*/ 550 h 673"/>
                  <a:gd name="T10" fmla="*/ 137 w 217"/>
                  <a:gd name="T11" fmla="*/ 514 h 673"/>
                  <a:gd name="T12" fmla="*/ 122 w 217"/>
                  <a:gd name="T13" fmla="*/ 476 h 673"/>
                  <a:gd name="T14" fmla="*/ 108 w 217"/>
                  <a:gd name="T15" fmla="*/ 437 h 673"/>
                  <a:gd name="T16" fmla="*/ 94 w 217"/>
                  <a:gd name="T17" fmla="*/ 395 h 673"/>
                  <a:gd name="T18" fmla="*/ 80 w 217"/>
                  <a:gd name="T19" fmla="*/ 352 h 673"/>
                  <a:gd name="T20" fmla="*/ 67 w 217"/>
                  <a:gd name="T21" fmla="*/ 306 h 673"/>
                  <a:gd name="T22" fmla="*/ 55 w 217"/>
                  <a:gd name="T23" fmla="*/ 259 h 673"/>
                  <a:gd name="T24" fmla="*/ 43 w 217"/>
                  <a:gd name="T25" fmla="*/ 211 h 673"/>
                  <a:gd name="T26" fmla="*/ 31 w 217"/>
                  <a:gd name="T27" fmla="*/ 160 h 673"/>
                  <a:gd name="T28" fmla="*/ 20 w 217"/>
                  <a:gd name="T29" fmla="*/ 108 h 673"/>
                  <a:gd name="T30" fmla="*/ 10 w 217"/>
                  <a:gd name="T31" fmla="*/ 55 h 673"/>
                  <a:gd name="T32" fmla="*/ 0 w 217"/>
                  <a:gd name="T33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673">
                    <a:moveTo>
                      <a:pt x="217" y="673"/>
                    </a:moveTo>
                    <a:lnTo>
                      <a:pt x="200" y="646"/>
                    </a:lnTo>
                    <a:lnTo>
                      <a:pt x="184" y="616"/>
                    </a:lnTo>
                    <a:lnTo>
                      <a:pt x="168" y="584"/>
                    </a:lnTo>
                    <a:lnTo>
                      <a:pt x="152" y="550"/>
                    </a:lnTo>
                    <a:lnTo>
                      <a:pt x="137" y="514"/>
                    </a:lnTo>
                    <a:lnTo>
                      <a:pt x="122" y="476"/>
                    </a:lnTo>
                    <a:lnTo>
                      <a:pt x="108" y="437"/>
                    </a:lnTo>
                    <a:lnTo>
                      <a:pt x="94" y="395"/>
                    </a:lnTo>
                    <a:lnTo>
                      <a:pt x="80" y="352"/>
                    </a:lnTo>
                    <a:lnTo>
                      <a:pt x="67" y="306"/>
                    </a:lnTo>
                    <a:lnTo>
                      <a:pt x="55" y="259"/>
                    </a:lnTo>
                    <a:lnTo>
                      <a:pt x="43" y="211"/>
                    </a:lnTo>
                    <a:lnTo>
                      <a:pt x="31" y="160"/>
                    </a:lnTo>
                    <a:lnTo>
                      <a:pt x="20" y="108"/>
                    </a:lnTo>
                    <a:lnTo>
                      <a:pt x="10" y="55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6" name="Freeform 14"/>
              <p:cNvSpPr>
                <a:spLocks/>
              </p:cNvSpPr>
              <p:nvPr/>
            </p:nvSpPr>
            <p:spPr bwMode="auto">
              <a:xfrm>
                <a:off x="2629" y="2365"/>
                <a:ext cx="934" cy="132"/>
              </a:xfrm>
              <a:custGeom>
                <a:avLst/>
                <a:gdLst>
                  <a:gd name="T0" fmla="*/ 1089 w 1089"/>
                  <a:gd name="T1" fmla="*/ 0 h 114"/>
                  <a:gd name="T2" fmla="*/ 1002 w 1089"/>
                  <a:gd name="T3" fmla="*/ 26 h 114"/>
                  <a:gd name="T4" fmla="*/ 912 w 1089"/>
                  <a:gd name="T5" fmla="*/ 49 h 114"/>
                  <a:gd name="T6" fmla="*/ 820 w 1089"/>
                  <a:gd name="T7" fmla="*/ 69 h 114"/>
                  <a:gd name="T8" fmla="*/ 726 w 1089"/>
                  <a:gd name="T9" fmla="*/ 85 h 114"/>
                  <a:gd name="T10" fmla="*/ 630 w 1089"/>
                  <a:gd name="T11" fmla="*/ 98 h 114"/>
                  <a:gd name="T12" fmla="*/ 532 w 1089"/>
                  <a:gd name="T13" fmla="*/ 107 h 114"/>
                  <a:gd name="T14" fmla="*/ 434 w 1089"/>
                  <a:gd name="T15" fmla="*/ 112 h 114"/>
                  <a:gd name="T16" fmla="*/ 335 w 1089"/>
                  <a:gd name="T17" fmla="*/ 114 h 114"/>
                  <a:gd name="T18" fmla="*/ 250 w 1089"/>
                  <a:gd name="T19" fmla="*/ 113 h 114"/>
                  <a:gd name="T20" fmla="*/ 166 w 1089"/>
                  <a:gd name="T21" fmla="*/ 109 h 114"/>
                  <a:gd name="T22" fmla="*/ 83 w 1089"/>
                  <a:gd name="T23" fmla="*/ 102 h 114"/>
                  <a:gd name="T24" fmla="*/ 0 w 1089"/>
                  <a:gd name="T25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9" h="114">
                    <a:moveTo>
                      <a:pt x="1089" y="0"/>
                    </a:moveTo>
                    <a:lnTo>
                      <a:pt x="1002" y="26"/>
                    </a:lnTo>
                    <a:lnTo>
                      <a:pt x="912" y="49"/>
                    </a:lnTo>
                    <a:lnTo>
                      <a:pt x="820" y="69"/>
                    </a:lnTo>
                    <a:lnTo>
                      <a:pt x="726" y="85"/>
                    </a:lnTo>
                    <a:lnTo>
                      <a:pt x="630" y="98"/>
                    </a:lnTo>
                    <a:lnTo>
                      <a:pt x="532" y="107"/>
                    </a:lnTo>
                    <a:lnTo>
                      <a:pt x="434" y="112"/>
                    </a:lnTo>
                    <a:lnTo>
                      <a:pt x="335" y="114"/>
                    </a:lnTo>
                    <a:lnTo>
                      <a:pt x="250" y="113"/>
                    </a:lnTo>
                    <a:lnTo>
                      <a:pt x="166" y="109"/>
                    </a:lnTo>
                    <a:lnTo>
                      <a:pt x="83" y="102"/>
                    </a:lnTo>
                    <a:lnTo>
                      <a:pt x="0" y="92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7" name="Freeform 15"/>
              <p:cNvSpPr>
                <a:spLocks/>
              </p:cNvSpPr>
              <p:nvPr/>
            </p:nvSpPr>
            <p:spPr bwMode="auto">
              <a:xfrm>
                <a:off x="2592" y="2439"/>
                <a:ext cx="88" cy="76"/>
              </a:xfrm>
              <a:custGeom>
                <a:avLst/>
                <a:gdLst>
                  <a:gd name="T0" fmla="*/ 103 w 103"/>
                  <a:gd name="T1" fmla="*/ 0 h 66"/>
                  <a:gd name="T2" fmla="*/ 0 w 103"/>
                  <a:gd name="T3" fmla="*/ 19 h 66"/>
                  <a:gd name="T4" fmla="*/ 93 w 103"/>
                  <a:gd name="T5" fmla="*/ 66 h 66"/>
                  <a:gd name="T6" fmla="*/ 67 w 103"/>
                  <a:gd name="T7" fmla="*/ 29 h 66"/>
                  <a:gd name="T8" fmla="*/ 103 w 10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66">
                    <a:moveTo>
                      <a:pt x="103" y="0"/>
                    </a:moveTo>
                    <a:lnTo>
                      <a:pt x="0" y="19"/>
                    </a:lnTo>
                    <a:lnTo>
                      <a:pt x="93" y="66"/>
                    </a:lnTo>
                    <a:lnTo>
                      <a:pt x="67" y="29"/>
                    </a:lnTo>
                    <a:lnTo>
                      <a:pt x="10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8" name="Freeform 16"/>
              <p:cNvSpPr>
                <a:spLocks/>
              </p:cNvSpPr>
              <p:nvPr/>
            </p:nvSpPr>
            <p:spPr bwMode="auto">
              <a:xfrm>
                <a:off x="3703" y="1210"/>
                <a:ext cx="770" cy="1043"/>
              </a:xfrm>
              <a:custGeom>
                <a:avLst/>
                <a:gdLst>
                  <a:gd name="T0" fmla="*/ 858 w 858"/>
                  <a:gd name="T1" fmla="*/ 0 h 1246"/>
                  <a:gd name="T2" fmla="*/ 855 w 858"/>
                  <a:gd name="T3" fmla="*/ 52 h 1246"/>
                  <a:gd name="T4" fmla="*/ 850 w 858"/>
                  <a:gd name="T5" fmla="*/ 103 h 1246"/>
                  <a:gd name="T6" fmla="*/ 843 w 858"/>
                  <a:gd name="T7" fmla="*/ 154 h 1246"/>
                  <a:gd name="T8" fmla="*/ 834 w 858"/>
                  <a:gd name="T9" fmla="*/ 205 h 1246"/>
                  <a:gd name="T10" fmla="*/ 824 w 858"/>
                  <a:gd name="T11" fmla="*/ 255 h 1246"/>
                  <a:gd name="T12" fmla="*/ 812 w 858"/>
                  <a:gd name="T13" fmla="*/ 304 h 1246"/>
                  <a:gd name="T14" fmla="*/ 799 w 858"/>
                  <a:gd name="T15" fmla="*/ 352 h 1246"/>
                  <a:gd name="T16" fmla="*/ 783 w 858"/>
                  <a:gd name="T17" fmla="*/ 400 h 1246"/>
                  <a:gd name="T18" fmla="*/ 766 w 858"/>
                  <a:gd name="T19" fmla="*/ 448 h 1246"/>
                  <a:gd name="T20" fmla="*/ 748 w 858"/>
                  <a:gd name="T21" fmla="*/ 494 h 1246"/>
                  <a:gd name="T22" fmla="*/ 728 w 858"/>
                  <a:gd name="T23" fmla="*/ 540 h 1246"/>
                  <a:gd name="T24" fmla="*/ 707 w 858"/>
                  <a:gd name="T25" fmla="*/ 585 h 1246"/>
                  <a:gd name="T26" fmla="*/ 684 w 858"/>
                  <a:gd name="T27" fmla="*/ 629 h 1246"/>
                  <a:gd name="T28" fmla="*/ 659 w 858"/>
                  <a:gd name="T29" fmla="*/ 672 h 1246"/>
                  <a:gd name="T30" fmla="*/ 633 w 858"/>
                  <a:gd name="T31" fmla="*/ 714 h 1246"/>
                  <a:gd name="T32" fmla="*/ 606 w 858"/>
                  <a:gd name="T33" fmla="*/ 755 h 1246"/>
                  <a:gd name="T34" fmla="*/ 577 w 858"/>
                  <a:gd name="T35" fmla="*/ 796 h 1246"/>
                  <a:gd name="T36" fmla="*/ 547 w 858"/>
                  <a:gd name="T37" fmla="*/ 835 h 1246"/>
                  <a:gd name="T38" fmla="*/ 516 w 858"/>
                  <a:gd name="T39" fmla="*/ 873 h 1246"/>
                  <a:gd name="T40" fmla="*/ 483 w 858"/>
                  <a:gd name="T41" fmla="*/ 909 h 1246"/>
                  <a:gd name="T42" fmla="*/ 449 w 858"/>
                  <a:gd name="T43" fmla="*/ 945 h 1246"/>
                  <a:gd name="T44" fmla="*/ 414 w 858"/>
                  <a:gd name="T45" fmla="*/ 979 h 1246"/>
                  <a:gd name="T46" fmla="*/ 378 w 858"/>
                  <a:gd name="T47" fmla="*/ 1012 h 1246"/>
                  <a:gd name="T48" fmla="*/ 340 w 858"/>
                  <a:gd name="T49" fmla="*/ 1044 h 1246"/>
                  <a:gd name="T50" fmla="*/ 302 w 858"/>
                  <a:gd name="T51" fmla="*/ 1075 h 1246"/>
                  <a:gd name="T52" fmla="*/ 262 w 858"/>
                  <a:gd name="T53" fmla="*/ 1104 h 1246"/>
                  <a:gd name="T54" fmla="*/ 221 w 858"/>
                  <a:gd name="T55" fmla="*/ 1131 h 1246"/>
                  <a:gd name="T56" fmla="*/ 179 w 858"/>
                  <a:gd name="T57" fmla="*/ 1157 h 1246"/>
                  <a:gd name="T58" fmla="*/ 135 w 858"/>
                  <a:gd name="T59" fmla="*/ 1182 h 1246"/>
                  <a:gd name="T60" fmla="*/ 91 w 858"/>
                  <a:gd name="T61" fmla="*/ 1205 h 1246"/>
                  <a:gd name="T62" fmla="*/ 46 w 858"/>
                  <a:gd name="T63" fmla="*/ 1226 h 1246"/>
                  <a:gd name="T64" fmla="*/ 0 w 858"/>
                  <a:gd name="T65" fmla="*/ 1246 h 1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8" h="1246">
                    <a:moveTo>
                      <a:pt x="858" y="0"/>
                    </a:moveTo>
                    <a:lnTo>
                      <a:pt x="855" y="52"/>
                    </a:lnTo>
                    <a:lnTo>
                      <a:pt x="850" y="103"/>
                    </a:lnTo>
                    <a:lnTo>
                      <a:pt x="843" y="154"/>
                    </a:lnTo>
                    <a:lnTo>
                      <a:pt x="834" y="205"/>
                    </a:lnTo>
                    <a:lnTo>
                      <a:pt x="824" y="255"/>
                    </a:lnTo>
                    <a:lnTo>
                      <a:pt x="812" y="304"/>
                    </a:lnTo>
                    <a:lnTo>
                      <a:pt x="799" y="352"/>
                    </a:lnTo>
                    <a:lnTo>
                      <a:pt x="783" y="400"/>
                    </a:lnTo>
                    <a:lnTo>
                      <a:pt x="766" y="448"/>
                    </a:lnTo>
                    <a:lnTo>
                      <a:pt x="748" y="494"/>
                    </a:lnTo>
                    <a:lnTo>
                      <a:pt x="728" y="540"/>
                    </a:lnTo>
                    <a:lnTo>
                      <a:pt x="707" y="585"/>
                    </a:lnTo>
                    <a:lnTo>
                      <a:pt x="684" y="629"/>
                    </a:lnTo>
                    <a:lnTo>
                      <a:pt x="659" y="672"/>
                    </a:lnTo>
                    <a:lnTo>
                      <a:pt x="633" y="714"/>
                    </a:lnTo>
                    <a:lnTo>
                      <a:pt x="606" y="755"/>
                    </a:lnTo>
                    <a:lnTo>
                      <a:pt x="577" y="796"/>
                    </a:lnTo>
                    <a:lnTo>
                      <a:pt x="547" y="835"/>
                    </a:lnTo>
                    <a:lnTo>
                      <a:pt x="516" y="873"/>
                    </a:lnTo>
                    <a:lnTo>
                      <a:pt x="483" y="909"/>
                    </a:lnTo>
                    <a:lnTo>
                      <a:pt x="449" y="945"/>
                    </a:lnTo>
                    <a:lnTo>
                      <a:pt x="414" y="979"/>
                    </a:lnTo>
                    <a:lnTo>
                      <a:pt x="378" y="1012"/>
                    </a:lnTo>
                    <a:lnTo>
                      <a:pt x="340" y="1044"/>
                    </a:lnTo>
                    <a:lnTo>
                      <a:pt x="302" y="1075"/>
                    </a:lnTo>
                    <a:lnTo>
                      <a:pt x="262" y="1104"/>
                    </a:lnTo>
                    <a:lnTo>
                      <a:pt x="221" y="1131"/>
                    </a:lnTo>
                    <a:lnTo>
                      <a:pt x="179" y="1157"/>
                    </a:lnTo>
                    <a:lnTo>
                      <a:pt x="135" y="1182"/>
                    </a:lnTo>
                    <a:lnTo>
                      <a:pt x="91" y="1205"/>
                    </a:lnTo>
                    <a:lnTo>
                      <a:pt x="46" y="1226"/>
                    </a:lnTo>
                    <a:lnTo>
                      <a:pt x="0" y="1246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09" name="Freeform 17"/>
              <p:cNvSpPr>
                <a:spLocks/>
              </p:cNvSpPr>
              <p:nvPr/>
            </p:nvSpPr>
            <p:spPr bwMode="auto">
              <a:xfrm>
                <a:off x="4443" y="1154"/>
                <a:ext cx="60" cy="84"/>
              </a:xfrm>
              <a:custGeom>
                <a:avLst/>
                <a:gdLst>
                  <a:gd name="T0" fmla="*/ 67 w 67"/>
                  <a:gd name="T1" fmla="*/ 100 h 100"/>
                  <a:gd name="T2" fmla="*/ 36 w 67"/>
                  <a:gd name="T3" fmla="*/ 0 h 100"/>
                  <a:gd name="T4" fmla="*/ 0 w 67"/>
                  <a:gd name="T5" fmla="*/ 98 h 100"/>
                  <a:gd name="T6" fmla="*/ 34 w 67"/>
                  <a:gd name="T7" fmla="*/ 68 h 100"/>
                  <a:gd name="T8" fmla="*/ 67 w 67"/>
                  <a:gd name="T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0">
                    <a:moveTo>
                      <a:pt x="67" y="100"/>
                    </a:moveTo>
                    <a:lnTo>
                      <a:pt x="36" y="0"/>
                    </a:lnTo>
                    <a:lnTo>
                      <a:pt x="0" y="98"/>
                    </a:lnTo>
                    <a:lnTo>
                      <a:pt x="34" y="68"/>
                    </a:lnTo>
                    <a:lnTo>
                      <a:pt x="67" y="10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0" name="Freeform 18"/>
              <p:cNvSpPr>
                <a:spLocks/>
              </p:cNvSpPr>
              <p:nvPr/>
            </p:nvSpPr>
            <p:spPr bwMode="auto">
              <a:xfrm>
                <a:off x="3725" y="2398"/>
                <a:ext cx="763" cy="1194"/>
              </a:xfrm>
              <a:custGeom>
                <a:avLst/>
                <a:gdLst>
                  <a:gd name="T0" fmla="*/ 0 w 850"/>
                  <a:gd name="T1" fmla="*/ 0 h 1424"/>
                  <a:gd name="T2" fmla="*/ 40 w 850"/>
                  <a:gd name="T3" fmla="*/ 25 h 1424"/>
                  <a:gd name="T4" fmla="*/ 80 w 850"/>
                  <a:gd name="T5" fmla="*/ 51 h 1424"/>
                  <a:gd name="T6" fmla="*/ 118 w 850"/>
                  <a:gd name="T7" fmla="*/ 79 h 1424"/>
                  <a:gd name="T8" fmla="*/ 156 w 850"/>
                  <a:gd name="T9" fmla="*/ 108 h 1424"/>
                  <a:gd name="T10" fmla="*/ 194 w 850"/>
                  <a:gd name="T11" fmla="*/ 139 h 1424"/>
                  <a:gd name="T12" fmla="*/ 230 w 850"/>
                  <a:gd name="T13" fmla="*/ 171 h 1424"/>
                  <a:gd name="T14" fmla="*/ 266 w 850"/>
                  <a:gd name="T15" fmla="*/ 205 h 1424"/>
                  <a:gd name="T16" fmla="*/ 301 w 850"/>
                  <a:gd name="T17" fmla="*/ 240 h 1424"/>
                  <a:gd name="T18" fmla="*/ 335 w 850"/>
                  <a:gd name="T19" fmla="*/ 276 h 1424"/>
                  <a:gd name="T20" fmla="*/ 368 w 850"/>
                  <a:gd name="T21" fmla="*/ 314 h 1424"/>
                  <a:gd name="T22" fmla="*/ 401 w 850"/>
                  <a:gd name="T23" fmla="*/ 353 h 1424"/>
                  <a:gd name="T24" fmla="*/ 432 w 850"/>
                  <a:gd name="T25" fmla="*/ 394 h 1424"/>
                  <a:gd name="T26" fmla="*/ 463 w 850"/>
                  <a:gd name="T27" fmla="*/ 435 h 1424"/>
                  <a:gd name="T28" fmla="*/ 493 w 850"/>
                  <a:gd name="T29" fmla="*/ 478 h 1424"/>
                  <a:gd name="T30" fmla="*/ 521 w 850"/>
                  <a:gd name="T31" fmla="*/ 522 h 1424"/>
                  <a:gd name="T32" fmla="*/ 549 w 850"/>
                  <a:gd name="T33" fmla="*/ 568 h 1424"/>
                  <a:gd name="T34" fmla="*/ 576 w 850"/>
                  <a:gd name="T35" fmla="*/ 614 h 1424"/>
                  <a:gd name="T36" fmla="*/ 602 w 850"/>
                  <a:gd name="T37" fmla="*/ 662 h 1424"/>
                  <a:gd name="T38" fmla="*/ 627 w 850"/>
                  <a:gd name="T39" fmla="*/ 710 h 1424"/>
                  <a:gd name="T40" fmla="*/ 651 w 850"/>
                  <a:gd name="T41" fmla="*/ 760 h 1424"/>
                  <a:gd name="T42" fmla="*/ 673 w 850"/>
                  <a:gd name="T43" fmla="*/ 810 h 1424"/>
                  <a:gd name="T44" fmla="*/ 695 w 850"/>
                  <a:gd name="T45" fmla="*/ 862 h 1424"/>
                  <a:gd name="T46" fmla="*/ 716 w 850"/>
                  <a:gd name="T47" fmla="*/ 914 h 1424"/>
                  <a:gd name="T48" fmla="*/ 735 w 850"/>
                  <a:gd name="T49" fmla="*/ 968 h 1424"/>
                  <a:gd name="T50" fmla="*/ 754 w 850"/>
                  <a:gd name="T51" fmla="*/ 1022 h 1424"/>
                  <a:gd name="T52" fmla="*/ 771 w 850"/>
                  <a:gd name="T53" fmla="*/ 1077 h 1424"/>
                  <a:gd name="T54" fmla="*/ 787 w 850"/>
                  <a:gd name="T55" fmla="*/ 1133 h 1424"/>
                  <a:gd name="T56" fmla="*/ 802 w 850"/>
                  <a:gd name="T57" fmla="*/ 1190 h 1424"/>
                  <a:gd name="T58" fmla="*/ 816 w 850"/>
                  <a:gd name="T59" fmla="*/ 1247 h 1424"/>
                  <a:gd name="T60" fmla="*/ 829 w 850"/>
                  <a:gd name="T61" fmla="*/ 1306 h 1424"/>
                  <a:gd name="T62" fmla="*/ 840 w 850"/>
                  <a:gd name="T63" fmla="*/ 1364 h 1424"/>
                  <a:gd name="T64" fmla="*/ 850 w 850"/>
                  <a:gd name="T65" fmla="*/ 1424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0" h="1424">
                    <a:moveTo>
                      <a:pt x="0" y="0"/>
                    </a:moveTo>
                    <a:lnTo>
                      <a:pt x="40" y="25"/>
                    </a:lnTo>
                    <a:lnTo>
                      <a:pt x="80" y="51"/>
                    </a:lnTo>
                    <a:lnTo>
                      <a:pt x="118" y="79"/>
                    </a:lnTo>
                    <a:lnTo>
                      <a:pt x="156" y="108"/>
                    </a:lnTo>
                    <a:lnTo>
                      <a:pt x="194" y="139"/>
                    </a:lnTo>
                    <a:lnTo>
                      <a:pt x="230" y="171"/>
                    </a:lnTo>
                    <a:lnTo>
                      <a:pt x="266" y="205"/>
                    </a:lnTo>
                    <a:lnTo>
                      <a:pt x="301" y="240"/>
                    </a:lnTo>
                    <a:lnTo>
                      <a:pt x="335" y="276"/>
                    </a:lnTo>
                    <a:lnTo>
                      <a:pt x="368" y="314"/>
                    </a:lnTo>
                    <a:lnTo>
                      <a:pt x="401" y="353"/>
                    </a:lnTo>
                    <a:lnTo>
                      <a:pt x="432" y="394"/>
                    </a:lnTo>
                    <a:lnTo>
                      <a:pt x="463" y="435"/>
                    </a:lnTo>
                    <a:lnTo>
                      <a:pt x="493" y="478"/>
                    </a:lnTo>
                    <a:lnTo>
                      <a:pt x="521" y="522"/>
                    </a:lnTo>
                    <a:lnTo>
                      <a:pt x="549" y="568"/>
                    </a:lnTo>
                    <a:lnTo>
                      <a:pt x="576" y="614"/>
                    </a:lnTo>
                    <a:lnTo>
                      <a:pt x="602" y="662"/>
                    </a:lnTo>
                    <a:lnTo>
                      <a:pt x="627" y="710"/>
                    </a:lnTo>
                    <a:lnTo>
                      <a:pt x="651" y="760"/>
                    </a:lnTo>
                    <a:lnTo>
                      <a:pt x="673" y="810"/>
                    </a:lnTo>
                    <a:lnTo>
                      <a:pt x="695" y="862"/>
                    </a:lnTo>
                    <a:lnTo>
                      <a:pt x="716" y="914"/>
                    </a:lnTo>
                    <a:lnTo>
                      <a:pt x="735" y="968"/>
                    </a:lnTo>
                    <a:lnTo>
                      <a:pt x="754" y="1022"/>
                    </a:lnTo>
                    <a:lnTo>
                      <a:pt x="771" y="1077"/>
                    </a:lnTo>
                    <a:lnTo>
                      <a:pt x="787" y="1133"/>
                    </a:lnTo>
                    <a:lnTo>
                      <a:pt x="802" y="1190"/>
                    </a:lnTo>
                    <a:lnTo>
                      <a:pt x="816" y="1247"/>
                    </a:lnTo>
                    <a:lnTo>
                      <a:pt x="829" y="1306"/>
                    </a:lnTo>
                    <a:lnTo>
                      <a:pt x="840" y="1364"/>
                    </a:lnTo>
                    <a:lnTo>
                      <a:pt x="850" y="142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1" name="Freeform 19"/>
              <p:cNvSpPr>
                <a:spLocks/>
              </p:cNvSpPr>
              <p:nvPr/>
            </p:nvSpPr>
            <p:spPr bwMode="auto">
              <a:xfrm>
                <a:off x="4455" y="3563"/>
                <a:ext cx="59" cy="86"/>
              </a:xfrm>
              <a:custGeom>
                <a:avLst/>
                <a:gdLst>
                  <a:gd name="T0" fmla="*/ 0 w 66"/>
                  <a:gd name="T1" fmla="*/ 10 h 103"/>
                  <a:gd name="T2" fmla="*/ 48 w 66"/>
                  <a:gd name="T3" fmla="*/ 103 h 103"/>
                  <a:gd name="T4" fmla="*/ 66 w 66"/>
                  <a:gd name="T5" fmla="*/ 0 h 103"/>
                  <a:gd name="T6" fmla="*/ 38 w 66"/>
                  <a:gd name="T7" fmla="*/ 36 h 103"/>
                  <a:gd name="T8" fmla="*/ 0 w 66"/>
                  <a:gd name="T9" fmla="*/ 1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3">
                    <a:moveTo>
                      <a:pt x="0" y="10"/>
                    </a:moveTo>
                    <a:lnTo>
                      <a:pt x="48" y="103"/>
                    </a:lnTo>
                    <a:lnTo>
                      <a:pt x="66" y="0"/>
                    </a:lnTo>
                    <a:lnTo>
                      <a:pt x="38" y="36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2" name="Freeform 20"/>
              <p:cNvSpPr>
                <a:spLocks/>
              </p:cNvSpPr>
              <p:nvPr/>
            </p:nvSpPr>
            <p:spPr bwMode="auto">
              <a:xfrm>
                <a:off x="3663" y="969"/>
                <a:ext cx="294" cy="1281"/>
              </a:xfrm>
              <a:custGeom>
                <a:avLst/>
                <a:gdLst>
                  <a:gd name="T0" fmla="*/ 327 w 327"/>
                  <a:gd name="T1" fmla="*/ 0 h 1529"/>
                  <a:gd name="T2" fmla="*/ 324 w 327"/>
                  <a:gd name="T3" fmla="*/ 129 h 1529"/>
                  <a:gd name="T4" fmla="*/ 318 w 327"/>
                  <a:gd name="T5" fmla="*/ 256 h 1529"/>
                  <a:gd name="T6" fmla="*/ 310 w 327"/>
                  <a:gd name="T7" fmla="*/ 381 h 1529"/>
                  <a:gd name="T8" fmla="*/ 299 w 327"/>
                  <a:gd name="T9" fmla="*/ 501 h 1529"/>
                  <a:gd name="T10" fmla="*/ 293 w 327"/>
                  <a:gd name="T11" fmla="*/ 560 h 1529"/>
                  <a:gd name="T12" fmla="*/ 286 w 327"/>
                  <a:gd name="T13" fmla="*/ 618 h 1529"/>
                  <a:gd name="T14" fmla="*/ 278 w 327"/>
                  <a:gd name="T15" fmla="*/ 675 h 1529"/>
                  <a:gd name="T16" fmla="*/ 270 w 327"/>
                  <a:gd name="T17" fmla="*/ 731 h 1529"/>
                  <a:gd name="T18" fmla="*/ 261 w 327"/>
                  <a:gd name="T19" fmla="*/ 786 h 1529"/>
                  <a:gd name="T20" fmla="*/ 252 w 327"/>
                  <a:gd name="T21" fmla="*/ 839 h 1529"/>
                  <a:gd name="T22" fmla="*/ 242 w 327"/>
                  <a:gd name="T23" fmla="*/ 891 h 1529"/>
                  <a:gd name="T24" fmla="*/ 231 w 327"/>
                  <a:gd name="T25" fmla="*/ 942 h 1529"/>
                  <a:gd name="T26" fmla="*/ 220 w 327"/>
                  <a:gd name="T27" fmla="*/ 992 h 1529"/>
                  <a:gd name="T28" fmla="*/ 209 w 327"/>
                  <a:gd name="T29" fmla="*/ 1040 h 1529"/>
                  <a:gd name="T30" fmla="*/ 197 w 327"/>
                  <a:gd name="T31" fmla="*/ 1086 h 1529"/>
                  <a:gd name="T32" fmla="*/ 184 w 327"/>
                  <a:gd name="T33" fmla="*/ 1131 h 1529"/>
                  <a:gd name="T34" fmla="*/ 171 w 327"/>
                  <a:gd name="T35" fmla="*/ 1175 h 1529"/>
                  <a:gd name="T36" fmla="*/ 158 w 327"/>
                  <a:gd name="T37" fmla="*/ 1216 h 1529"/>
                  <a:gd name="T38" fmla="*/ 144 w 327"/>
                  <a:gd name="T39" fmla="*/ 1256 h 1529"/>
                  <a:gd name="T40" fmla="*/ 130 w 327"/>
                  <a:gd name="T41" fmla="*/ 1294 h 1529"/>
                  <a:gd name="T42" fmla="*/ 115 w 327"/>
                  <a:gd name="T43" fmla="*/ 1331 h 1529"/>
                  <a:gd name="T44" fmla="*/ 100 w 327"/>
                  <a:gd name="T45" fmla="*/ 1365 h 1529"/>
                  <a:gd name="T46" fmla="*/ 84 w 327"/>
                  <a:gd name="T47" fmla="*/ 1398 h 1529"/>
                  <a:gd name="T48" fmla="*/ 68 w 327"/>
                  <a:gd name="T49" fmla="*/ 1428 h 1529"/>
                  <a:gd name="T50" fmla="*/ 52 w 327"/>
                  <a:gd name="T51" fmla="*/ 1457 h 1529"/>
                  <a:gd name="T52" fmla="*/ 35 w 327"/>
                  <a:gd name="T53" fmla="*/ 1483 h 1529"/>
                  <a:gd name="T54" fmla="*/ 18 w 327"/>
                  <a:gd name="T55" fmla="*/ 1507 h 1529"/>
                  <a:gd name="T56" fmla="*/ 0 w 327"/>
                  <a:gd name="T57" fmla="*/ 1529 h 1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7" h="1529">
                    <a:moveTo>
                      <a:pt x="327" y="0"/>
                    </a:moveTo>
                    <a:lnTo>
                      <a:pt x="324" y="129"/>
                    </a:lnTo>
                    <a:lnTo>
                      <a:pt x="318" y="256"/>
                    </a:lnTo>
                    <a:lnTo>
                      <a:pt x="310" y="381"/>
                    </a:lnTo>
                    <a:lnTo>
                      <a:pt x="299" y="501"/>
                    </a:lnTo>
                    <a:lnTo>
                      <a:pt x="293" y="560"/>
                    </a:lnTo>
                    <a:lnTo>
                      <a:pt x="286" y="618"/>
                    </a:lnTo>
                    <a:lnTo>
                      <a:pt x="278" y="675"/>
                    </a:lnTo>
                    <a:lnTo>
                      <a:pt x="270" y="731"/>
                    </a:lnTo>
                    <a:lnTo>
                      <a:pt x="261" y="786"/>
                    </a:lnTo>
                    <a:lnTo>
                      <a:pt x="252" y="839"/>
                    </a:lnTo>
                    <a:lnTo>
                      <a:pt x="242" y="891"/>
                    </a:lnTo>
                    <a:lnTo>
                      <a:pt x="231" y="942"/>
                    </a:lnTo>
                    <a:lnTo>
                      <a:pt x="220" y="992"/>
                    </a:lnTo>
                    <a:lnTo>
                      <a:pt x="209" y="1040"/>
                    </a:lnTo>
                    <a:lnTo>
                      <a:pt x="197" y="1086"/>
                    </a:lnTo>
                    <a:lnTo>
                      <a:pt x="184" y="1131"/>
                    </a:lnTo>
                    <a:lnTo>
                      <a:pt x="171" y="1175"/>
                    </a:lnTo>
                    <a:lnTo>
                      <a:pt x="158" y="1216"/>
                    </a:lnTo>
                    <a:lnTo>
                      <a:pt x="144" y="1256"/>
                    </a:lnTo>
                    <a:lnTo>
                      <a:pt x="130" y="1294"/>
                    </a:lnTo>
                    <a:lnTo>
                      <a:pt x="115" y="1331"/>
                    </a:lnTo>
                    <a:lnTo>
                      <a:pt x="100" y="1365"/>
                    </a:lnTo>
                    <a:lnTo>
                      <a:pt x="84" y="1398"/>
                    </a:lnTo>
                    <a:lnTo>
                      <a:pt x="68" y="1428"/>
                    </a:lnTo>
                    <a:lnTo>
                      <a:pt x="52" y="1457"/>
                    </a:lnTo>
                    <a:lnTo>
                      <a:pt x="35" y="1483"/>
                    </a:lnTo>
                    <a:lnTo>
                      <a:pt x="18" y="1507"/>
                    </a:lnTo>
                    <a:lnTo>
                      <a:pt x="0" y="152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3" name="Freeform 21"/>
              <p:cNvSpPr>
                <a:spLocks/>
              </p:cNvSpPr>
              <p:nvPr/>
            </p:nvSpPr>
            <p:spPr bwMode="auto">
              <a:xfrm>
                <a:off x="3928" y="912"/>
                <a:ext cx="60" cy="83"/>
              </a:xfrm>
              <a:custGeom>
                <a:avLst/>
                <a:gdLst>
                  <a:gd name="T0" fmla="*/ 67 w 67"/>
                  <a:gd name="T1" fmla="*/ 99 h 99"/>
                  <a:gd name="T2" fmla="*/ 33 w 67"/>
                  <a:gd name="T3" fmla="*/ 0 h 99"/>
                  <a:gd name="T4" fmla="*/ 0 w 67"/>
                  <a:gd name="T5" fmla="*/ 99 h 99"/>
                  <a:gd name="T6" fmla="*/ 33 w 67"/>
                  <a:gd name="T7" fmla="*/ 68 h 99"/>
                  <a:gd name="T8" fmla="*/ 6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67" y="99"/>
                    </a:moveTo>
                    <a:lnTo>
                      <a:pt x="33" y="0"/>
                    </a:lnTo>
                    <a:lnTo>
                      <a:pt x="0" y="99"/>
                    </a:lnTo>
                    <a:lnTo>
                      <a:pt x="33" y="68"/>
                    </a:lnTo>
                    <a:lnTo>
                      <a:pt x="67" y="99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4" name="Freeform 22"/>
              <p:cNvSpPr>
                <a:spLocks/>
              </p:cNvSpPr>
              <p:nvPr/>
            </p:nvSpPr>
            <p:spPr bwMode="auto">
              <a:xfrm>
                <a:off x="3698" y="2428"/>
                <a:ext cx="302" cy="1290"/>
              </a:xfrm>
              <a:custGeom>
                <a:avLst/>
                <a:gdLst>
                  <a:gd name="T0" fmla="*/ 0 w 337"/>
                  <a:gd name="T1" fmla="*/ 0 h 1539"/>
                  <a:gd name="T2" fmla="*/ 18 w 337"/>
                  <a:gd name="T3" fmla="*/ 21 h 1539"/>
                  <a:gd name="T4" fmla="*/ 36 w 337"/>
                  <a:gd name="T5" fmla="*/ 44 h 1539"/>
                  <a:gd name="T6" fmla="*/ 53 w 337"/>
                  <a:gd name="T7" fmla="*/ 70 h 1539"/>
                  <a:gd name="T8" fmla="*/ 70 w 337"/>
                  <a:gd name="T9" fmla="*/ 98 h 1539"/>
                  <a:gd name="T10" fmla="*/ 86 w 337"/>
                  <a:gd name="T11" fmla="*/ 128 h 1539"/>
                  <a:gd name="T12" fmla="*/ 102 w 337"/>
                  <a:gd name="T13" fmla="*/ 160 h 1539"/>
                  <a:gd name="T14" fmla="*/ 118 w 337"/>
                  <a:gd name="T15" fmla="*/ 194 h 1539"/>
                  <a:gd name="T16" fmla="*/ 133 w 337"/>
                  <a:gd name="T17" fmla="*/ 230 h 1539"/>
                  <a:gd name="T18" fmla="*/ 148 w 337"/>
                  <a:gd name="T19" fmla="*/ 268 h 1539"/>
                  <a:gd name="T20" fmla="*/ 163 w 337"/>
                  <a:gd name="T21" fmla="*/ 307 h 1539"/>
                  <a:gd name="T22" fmla="*/ 176 w 337"/>
                  <a:gd name="T23" fmla="*/ 349 h 1539"/>
                  <a:gd name="T24" fmla="*/ 190 w 337"/>
                  <a:gd name="T25" fmla="*/ 392 h 1539"/>
                  <a:gd name="T26" fmla="*/ 203 w 337"/>
                  <a:gd name="T27" fmla="*/ 438 h 1539"/>
                  <a:gd name="T28" fmla="*/ 215 w 337"/>
                  <a:gd name="T29" fmla="*/ 484 h 1539"/>
                  <a:gd name="T30" fmla="*/ 227 w 337"/>
                  <a:gd name="T31" fmla="*/ 533 h 1539"/>
                  <a:gd name="T32" fmla="*/ 238 w 337"/>
                  <a:gd name="T33" fmla="*/ 582 h 1539"/>
                  <a:gd name="T34" fmla="*/ 249 w 337"/>
                  <a:gd name="T35" fmla="*/ 634 h 1539"/>
                  <a:gd name="T36" fmla="*/ 259 w 337"/>
                  <a:gd name="T37" fmla="*/ 686 h 1539"/>
                  <a:gd name="T38" fmla="*/ 269 w 337"/>
                  <a:gd name="T39" fmla="*/ 740 h 1539"/>
                  <a:gd name="T40" fmla="*/ 278 w 337"/>
                  <a:gd name="T41" fmla="*/ 796 h 1539"/>
                  <a:gd name="T42" fmla="*/ 287 w 337"/>
                  <a:gd name="T43" fmla="*/ 852 h 1539"/>
                  <a:gd name="T44" fmla="*/ 294 w 337"/>
                  <a:gd name="T45" fmla="*/ 910 h 1539"/>
                  <a:gd name="T46" fmla="*/ 302 w 337"/>
                  <a:gd name="T47" fmla="*/ 969 h 1539"/>
                  <a:gd name="T48" fmla="*/ 308 w 337"/>
                  <a:gd name="T49" fmla="*/ 1029 h 1539"/>
                  <a:gd name="T50" fmla="*/ 314 w 337"/>
                  <a:gd name="T51" fmla="*/ 1090 h 1539"/>
                  <a:gd name="T52" fmla="*/ 320 w 337"/>
                  <a:gd name="T53" fmla="*/ 1151 h 1539"/>
                  <a:gd name="T54" fmla="*/ 328 w 337"/>
                  <a:gd name="T55" fmla="*/ 1278 h 1539"/>
                  <a:gd name="T56" fmla="*/ 334 w 337"/>
                  <a:gd name="T57" fmla="*/ 1407 h 1539"/>
                  <a:gd name="T58" fmla="*/ 337 w 337"/>
                  <a:gd name="T59" fmla="*/ 1539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7" h="1539">
                    <a:moveTo>
                      <a:pt x="0" y="0"/>
                    </a:moveTo>
                    <a:lnTo>
                      <a:pt x="18" y="21"/>
                    </a:lnTo>
                    <a:lnTo>
                      <a:pt x="36" y="44"/>
                    </a:lnTo>
                    <a:lnTo>
                      <a:pt x="53" y="70"/>
                    </a:lnTo>
                    <a:lnTo>
                      <a:pt x="70" y="98"/>
                    </a:lnTo>
                    <a:lnTo>
                      <a:pt x="86" y="128"/>
                    </a:lnTo>
                    <a:lnTo>
                      <a:pt x="102" y="160"/>
                    </a:lnTo>
                    <a:lnTo>
                      <a:pt x="118" y="194"/>
                    </a:lnTo>
                    <a:lnTo>
                      <a:pt x="133" y="230"/>
                    </a:lnTo>
                    <a:lnTo>
                      <a:pt x="148" y="268"/>
                    </a:lnTo>
                    <a:lnTo>
                      <a:pt x="163" y="307"/>
                    </a:lnTo>
                    <a:lnTo>
                      <a:pt x="176" y="349"/>
                    </a:lnTo>
                    <a:lnTo>
                      <a:pt x="190" y="392"/>
                    </a:lnTo>
                    <a:lnTo>
                      <a:pt x="203" y="438"/>
                    </a:lnTo>
                    <a:lnTo>
                      <a:pt x="215" y="484"/>
                    </a:lnTo>
                    <a:lnTo>
                      <a:pt x="227" y="533"/>
                    </a:lnTo>
                    <a:lnTo>
                      <a:pt x="238" y="582"/>
                    </a:lnTo>
                    <a:lnTo>
                      <a:pt x="249" y="634"/>
                    </a:lnTo>
                    <a:lnTo>
                      <a:pt x="259" y="686"/>
                    </a:lnTo>
                    <a:lnTo>
                      <a:pt x="269" y="740"/>
                    </a:lnTo>
                    <a:lnTo>
                      <a:pt x="278" y="796"/>
                    </a:lnTo>
                    <a:lnTo>
                      <a:pt x="287" y="852"/>
                    </a:lnTo>
                    <a:lnTo>
                      <a:pt x="294" y="910"/>
                    </a:lnTo>
                    <a:lnTo>
                      <a:pt x="302" y="969"/>
                    </a:lnTo>
                    <a:lnTo>
                      <a:pt x="308" y="1029"/>
                    </a:lnTo>
                    <a:lnTo>
                      <a:pt x="314" y="1090"/>
                    </a:lnTo>
                    <a:lnTo>
                      <a:pt x="320" y="1151"/>
                    </a:lnTo>
                    <a:lnTo>
                      <a:pt x="328" y="1278"/>
                    </a:lnTo>
                    <a:lnTo>
                      <a:pt x="334" y="1407"/>
                    </a:lnTo>
                    <a:lnTo>
                      <a:pt x="337" y="153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5" name="Freeform 23"/>
              <p:cNvSpPr>
                <a:spLocks/>
              </p:cNvSpPr>
              <p:nvPr/>
            </p:nvSpPr>
            <p:spPr bwMode="auto">
              <a:xfrm>
                <a:off x="3971" y="3693"/>
                <a:ext cx="60" cy="83"/>
              </a:xfrm>
              <a:custGeom>
                <a:avLst/>
                <a:gdLst>
                  <a:gd name="T0" fmla="*/ 0 w 67"/>
                  <a:gd name="T1" fmla="*/ 0 h 99"/>
                  <a:gd name="T2" fmla="*/ 34 w 67"/>
                  <a:gd name="T3" fmla="*/ 99 h 99"/>
                  <a:gd name="T4" fmla="*/ 67 w 67"/>
                  <a:gd name="T5" fmla="*/ 0 h 99"/>
                  <a:gd name="T6" fmla="*/ 34 w 67"/>
                  <a:gd name="T7" fmla="*/ 31 h 99"/>
                  <a:gd name="T8" fmla="*/ 0 w 6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6" name="Freeform 24"/>
              <p:cNvSpPr>
                <a:spLocks/>
              </p:cNvSpPr>
              <p:nvPr/>
            </p:nvSpPr>
            <p:spPr bwMode="auto">
              <a:xfrm>
                <a:off x="3742" y="1866"/>
                <a:ext cx="992" cy="414"/>
              </a:xfrm>
              <a:custGeom>
                <a:avLst/>
                <a:gdLst>
                  <a:gd name="T0" fmla="*/ 1105 w 1105"/>
                  <a:gd name="T1" fmla="*/ 0 h 494"/>
                  <a:gd name="T2" fmla="*/ 1048 w 1105"/>
                  <a:gd name="T3" fmla="*/ 58 h 494"/>
                  <a:gd name="T4" fmla="*/ 989 w 1105"/>
                  <a:gd name="T5" fmla="*/ 112 h 494"/>
                  <a:gd name="T6" fmla="*/ 927 w 1105"/>
                  <a:gd name="T7" fmla="*/ 163 h 494"/>
                  <a:gd name="T8" fmla="*/ 864 w 1105"/>
                  <a:gd name="T9" fmla="*/ 211 h 494"/>
                  <a:gd name="T10" fmla="*/ 799 w 1105"/>
                  <a:gd name="T11" fmla="*/ 255 h 494"/>
                  <a:gd name="T12" fmla="*/ 732 w 1105"/>
                  <a:gd name="T13" fmla="*/ 296 h 494"/>
                  <a:gd name="T14" fmla="*/ 664 w 1105"/>
                  <a:gd name="T15" fmla="*/ 333 h 494"/>
                  <a:gd name="T16" fmla="*/ 595 w 1105"/>
                  <a:gd name="T17" fmla="*/ 366 h 494"/>
                  <a:gd name="T18" fmla="*/ 524 w 1105"/>
                  <a:gd name="T19" fmla="*/ 395 h 494"/>
                  <a:gd name="T20" fmla="*/ 451 w 1105"/>
                  <a:gd name="T21" fmla="*/ 421 h 494"/>
                  <a:gd name="T22" fmla="*/ 378 w 1105"/>
                  <a:gd name="T23" fmla="*/ 443 h 494"/>
                  <a:gd name="T24" fmla="*/ 304 w 1105"/>
                  <a:gd name="T25" fmla="*/ 461 h 494"/>
                  <a:gd name="T26" fmla="*/ 229 w 1105"/>
                  <a:gd name="T27" fmla="*/ 476 h 494"/>
                  <a:gd name="T28" fmla="*/ 191 w 1105"/>
                  <a:gd name="T29" fmla="*/ 481 h 494"/>
                  <a:gd name="T30" fmla="*/ 153 w 1105"/>
                  <a:gd name="T31" fmla="*/ 486 h 494"/>
                  <a:gd name="T32" fmla="*/ 115 w 1105"/>
                  <a:gd name="T33" fmla="*/ 489 h 494"/>
                  <a:gd name="T34" fmla="*/ 77 w 1105"/>
                  <a:gd name="T35" fmla="*/ 492 h 494"/>
                  <a:gd name="T36" fmla="*/ 39 w 1105"/>
                  <a:gd name="T37" fmla="*/ 494 h 494"/>
                  <a:gd name="T38" fmla="*/ 0 w 1105"/>
                  <a:gd name="T39" fmla="*/ 494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5" h="494">
                    <a:moveTo>
                      <a:pt x="1105" y="0"/>
                    </a:moveTo>
                    <a:lnTo>
                      <a:pt x="1048" y="58"/>
                    </a:lnTo>
                    <a:lnTo>
                      <a:pt x="989" y="112"/>
                    </a:lnTo>
                    <a:lnTo>
                      <a:pt x="927" y="163"/>
                    </a:lnTo>
                    <a:lnTo>
                      <a:pt x="864" y="211"/>
                    </a:lnTo>
                    <a:lnTo>
                      <a:pt x="799" y="255"/>
                    </a:lnTo>
                    <a:lnTo>
                      <a:pt x="732" y="296"/>
                    </a:lnTo>
                    <a:lnTo>
                      <a:pt x="664" y="333"/>
                    </a:lnTo>
                    <a:lnTo>
                      <a:pt x="595" y="366"/>
                    </a:lnTo>
                    <a:lnTo>
                      <a:pt x="524" y="395"/>
                    </a:lnTo>
                    <a:lnTo>
                      <a:pt x="451" y="421"/>
                    </a:lnTo>
                    <a:lnTo>
                      <a:pt x="378" y="443"/>
                    </a:lnTo>
                    <a:lnTo>
                      <a:pt x="304" y="461"/>
                    </a:lnTo>
                    <a:lnTo>
                      <a:pt x="229" y="476"/>
                    </a:lnTo>
                    <a:lnTo>
                      <a:pt x="191" y="481"/>
                    </a:lnTo>
                    <a:lnTo>
                      <a:pt x="153" y="486"/>
                    </a:lnTo>
                    <a:lnTo>
                      <a:pt x="115" y="489"/>
                    </a:lnTo>
                    <a:lnTo>
                      <a:pt x="77" y="492"/>
                    </a:lnTo>
                    <a:lnTo>
                      <a:pt x="39" y="494"/>
                    </a:lnTo>
                    <a:lnTo>
                      <a:pt x="0" y="49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7" name="Freeform 25"/>
              <p:cNvSpPr>
                <a:spLocks/>
              </p:cNvSpPr>
              <p:nvPr/>
            </p:nvSpPr>
            <p:spPr bwMode="auto">
              <a:xfrm>
                <a:off x="4694" y="1825"/>
                <a:ext cx="81" cy="80"/>
              </a:xfrm>
              <a:custGeom>
                <a:avLst/>
                <a:gdLst>
                  <a:gd name="T0" fmla="*/ 50 w 91"/>
                  <a:gd name="T1" fmla="*/ 96 h 96"/>
                  <a:gd name="T2" fmla="*/ 91 w 91"/>
                  <a:gd name="T3" fmla="*/ 0 h 96"/>
                  <a:gd name="T4" fmla="*/ 0 w 91"/>
                  <a:gd name="T5" fmla="*/ 52 h 96"/>
                  <a:gd name="T6" fmla="*/ 46 w 91"/>
                  <a:gd name="T7" fmla="*/ 51 h 96"/>
                  <a:gd name="T8" fmla="*/ 50 w 91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6">
                    <a:moveTo>
                      <a:pt x="50" y="96"/>
                    </a:moveTo>
                    <a:lnTo>
                      <a:pt x="91" y="0"/>
                    </a:lnTo>
                    <a:lnTo>
                      <a:pt x="0" y="52"/>
                    </a:lnTo>
                    <a:lnTo>
                      <a:pt x="46" y="51"/>
                    </a:lnTo>
                    <a:lnTo>
                      <a:pt x="50" y="9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8" name="Freeform 26"/>
              <p:cNvSpPr>
                <a:spLocks/>
              </p:cNvSpPr>
              <p:nvPr/>
            </p:nvSpPr>
            <p:spPr bwMode="auto">
              <a:xfrm>
                <a:off x="3699" y="2360"/>
                <a:ext cx="993" cy="413"/>
              </a:xfrm>
              <a:custGeom>
                <a:avLst/>
                <a:gdLst>
                  <a:gd name="T0" fmla="*/ 0 w 1106"/>
                  <a:gd name="T1" fmla="*/ 0 h 493"/>
                  <a:gd name="T2" fmla="*/ 39 w 1106"/>
                  <a:gd name="T3" fmla="*/ 1 h 493"/>
                  <a:gd name="T4" fmla="*/ 77 w 1106"/>
                  <a:gd name="T5" fmla="*/ 2 h 493"/>
                  <a:gd name="T6" fmla="*/ 115 w 1106"/>
                  <a:gd name="T7" fmla="*/ 5 h 493"/>
                  <a:gd name="T8" fmla="*/ 153 w 1106"/>
                  <a:gd name="T9" fmla="*/ 8 h 493"/>
                  <a:gd name="T10" fmla="*/ 191 w 1106"/>
                  <a:gd name="T11" fmla="*/ 13 h 493"/>
                  <a:gd name="T12" fmla="*/ 229 w 1106"/>
                  <a:gd name="T13" fmla="*/ 18 h 493"/>
                  <a:gd name="T14" fmla="*/ 304 w 1106"/>
                  <a:gd name="T15" fmla="*/ 33 h 493"/>
                  <a:gd name="T16" fmla="*/ 378 w 1106"/>
                  <a:gd name="T17" fmla="*/ 51 h 493"/>
                  <a:gd name="T18" fmla="*/ 452 w 1106"/>
                  <a:gd name="T19" fmla="*/ 73 h 493"/>
                  <a:gd name="T20" fmla="*/ 524 w 1106"/>
                  <a:gd name="T21" fmla="*/ 98 h 493"/>
                  <a:gd name="T22" fmla="*/ 595 w 1106"/>
                  <a:gd name="T23" fmla="*/ 128 h 493"/>
                  <a:gd name="T24" fmla="*/ 665 w 1106"/>
                  <a:gd name="T25" fmla="*/ 161 h 493"/>
                  <a:gd name="T26" fmla="*/ 733 w 1106"/>
                  <a:gd name="T27" fmla="*/ 198 h 493"/>
                  <a:gd name="T28" fmla="*/ 800 w 1106"/>
                  <a:gd name="T29" fmla="*/ 239 h 493"/>
                  <a:gd name="T30" fmla="*/ 865 w 1106"/>
                  <a:gd name="T31" fmla="*/ 283 h 493"/>
                  <a:gd name="T32" fmla="*/ 928 w 1106"/>
                  <a:gd name="T33" fmla="*/ 330 h 493"/>
                  <a:gd name="T34" fmla="*/ 990 w 1106"/>
                  <a:gd name="T35" fmla="*/ 381 h 493"/>
                  <a:gd name="T36" fmla="*/ 1049 w 1106"/>
                  <a:gd name="T37" fmla="*/ 435 h 493"/>
                  <a:gd name="T38" fmla="*/ 1106 w 1106"/>
                  <a:gd name="T39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6" h="493">
                    <a:moveTo>
                      <a:pt x="0" y="0"/>
                    </a:moveTo>
                    <a:lnTo>
                      <a:pt x="39" y="1"/>
                    </a:lnTo>
                    <a:lnTo>
                      <a:pt x="77" y="2"/>
                    </a:lnTo>
                    <a:lnTo>
                      <a:pt x="115" y="5"/>
                    </a:lnTo>
                    <a:lnTo>
                      <a:pt x="153" y="8"/>
                    </a:lnTo>
                    <a:lnTo>
                      <a:pt x="191" y="13"/>
                    </a:lnTo>
                    <a:lnTo>
                      <a:pt x="229" y="18"/>
                    </a:lnTo>
                    <a:lnTo>
                      <a:pt x="304" y="33"/>
                    </a:lnTo>
                    <a:lnTo>
                      <a:pt x="378" y="51"/>
                    </a:lnTo>
                    <a:lnTo>
                      <a:pt x="452" y="73"/>
                    </a:lnTo>
                    <a:lnTo>
                      <a:pt x="524" y="98"/>
                    </a:lnTo>
                    <a:lnTo>
                      <a:pt x="595" y="128"/>
                    </a:lnTo>
                    <a:lnTo>
                      <a:pt x="665" y="161"/>
                    </a:lnTo>
                    <a:lnTo>
                      <a:pt x="733" y="198"/>
                    </a:lnTo>
                    <a:lnTo>
                      <a:pt x="800" y="239"/>
                    </a:lnTo>
                    <a:lnTo>
                      <a:pt x="865" y="283"/>
                    </a:lnTo>
                    <a:lnTo>
                      <a:pt x="928" y="330"/>
                    </a:lnTo>
                    <a:lnTo>
                      <a:pt x="990" y="381"/>
                    </a:lnTo>
                    <a:lnTo>
                      <a:pt x="1049" y="435"/>
                    </a:lnTo>
                    <a:lnTo>
                      <a:pt x="1106" y="493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19" name="Freeform 27"/>
              <p:cNvSpPr>
                <a:spLocks/>
              </p:cNvSpPr>
              <p:nvPr/>
            </p:nvSpPr>
            <p:spPr bwMode="auto">
              <a:xfrm>
                <a:off x="4652" y="2735"/>
                <a:ext cx="81" cy="80"/>
              </a:xfrm>
              <a:custGeom>
                <a:avLst/>
                <a:gdLst>
                  <a:gd name="T0" fmla="*/ 0 w 91"/>
                  <a:gd name="T1" fmla="*/ 45 h 96"/>
                  <a:gd name="T2" fmla="*/ 91 w 91"/>
                  <a:gd name="T3" fmla="*/ 96 h 96"/>
                  <a:gd name="T4" fmla="*/ 49 w 91"/>
                  <a:gd name="T5" fmla="*/ 0 h 96"/>
                  <a:gd name="T6" fmla="*/ 46 w 91"/>
                  <a:gd name="T7" fmla="*/ 45 h 96"/>
                  <a:gd name="T8" fmla="*/ 0 w 91"/>
                  <a:gd name="T9" fmla="*/ 4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6">
                    <a:moveTo>
                      <a:pt x="0" y="45"/>
                    </a:moveTo>
                    <a:lnTo>
                      <a:pt x="91" y="96"/>
                    </a:lnTo>
                    <a:lnTo>
                      <a:pt x="49" y="0"/>
                    </a:lnTo>
                    <a:lnTo>
                      <a:pt x="46" y="45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0" name="Freeform 28"/>
              <p:cNvSpPr>
                <a:spLocks/>
              </p:cNvSpPr>
              <p:nvPr/>
            </p:nvSpPr>
            <p:spPr bwMode="auto">
              <a:xfrm>
                <a:off x="4903" y="2292"/>
                <a:ext cx="89" cy="56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1" name="Freeform 29"/>
              <p:cNvSpPr>
                <a:spLocks/>
              </p:cNvSpPr>
              <p:nvPr/>
            </p:nvSpPr>
            <p:spPr bwMode="auto">
              <a:xfrm>
                <a:off x="2538" y="2405"/>
                <a:ext cx="1025" cy="282"/>
              </a:xfrm>
              <a:custGeom>
                <a:avLst/>
                <a:gdLst>
                  <a:gd name="T0" fmla="*/ 1182 w 1182"/>
                  <a:gd name="T1" fmla="*/ 0 h 261"/>
                  <a:gd name="T2" fmla="*/ 1141 w 1182"/>
                  <a:gd name="T3" fmla="*/ 31 h 261"/>
                  <a:gd name="T4" fmla="*/ 1100 w 1182"/>
                  <a:gd name="T5" fmla="*/ 60 h 261"/>
                  <a:gd name="T6" fmla="*/ 1057 w 1182"/>
                  <a:gd name="T7" fmla="*/ 87 h 261"/>
                  <a:gd name="T8" fmla="*/ 1014 w 1182"/>
                  <a:gd name="T9" fmla="*/ 113 h 261"/>
                  <a:gd name="T10" fmla="*/ 970 w 1182"/>
                  <a:gd name="T11" fmla="*/ 136 h 261"/>
                  <a:gd name="T12" fmla="*/ 925 w 1182"/>
                  <a:gd name="T13" fmla="*/ 157 h 261"/>
                  <a:gd name="T14" fmla="*/ 880 w 1182"/>
                  <a:gd name="T15" fmla="*/ 177 h 261"/>
                  <a:gd name="T16" fmla="*/ 834 w 1182"/>
                  <a:gd name="T17" fmla="*/ 194 h 261"/>
                  <a:gd name="T18" fmla="*/ 787 w 1182"/>
                  <a:gd name="T19" fmla="*/ 210 h 261"/>
                  <a:gd name="T20" fmla="*/ 740 w 1182"/>
                  <a:gd name="T21" fmla="*/ 223 h 261"/>
                  <a:gd name="T22" fmla="*/ 693 w 1182"/>
                  <a:gd name="T23" fmla="*/ 235 h 261"/>
                  <a:gd name="T24" fmla="*/ 645 w 1182"/>
                  <a:gd name="T25" fmla="*/ 244 h 261"/>
                  <a:gd name="T26" fmla="*/ 597 w 1182"/>
                  <a:gd name="T27" fmla="*/ 252 h 261"/>
                  <a:gd name="T28" fmla="*/ 549 w 1182"/>
                  <a:gd name="T29" fmla="*/ 257 h 261"/>
                  <a:gd name="T30" fmla="*/ 500 w 1182"/>
                  <a:gd name="T31" fmla="*/ 260 h 261"/>
                  <a:gd name="T32" fmla="*/ 451 w 1182"/>
                  <a:gd name="T33" fmla="*/ 261 h 261"/>
                  <a:gd name="T34" fmla="*/ 393 w 1182"/>
                  <a:gd name="T35" fmla="*/ 260 h 261"/>
                  <a:gd name="T36" fmla="*/ 336 w 1182"/>
                  <a:gd name="T37" fmla="*/ 255 h 261"/>
                  <a:gd name="T38" fmla="*/ 279 w 1182"/>
                  <a:gd name="T39" fmla="*/ 248 h 261"/>
                  <a:gd name="T40" fmla="*/ 222 w 1182"/>
                  <a:gd name="T41" fmla="*/ 237 h 261"/>
                  <a:gd name="T42" fmla="*/ 165 w 1182"/>
                  <a:gd name="T43" fmla="*/ 224 h 261"/>
                  <a:gd name="T44" fmla="*/ 110 w 1182"/>
                  <a:gd name="T45" fmla="*/ 208 h 261"/>
                  <a:gd name="T46" fmla="*/ 54 w 1182"/>
                  <a:gd name="T47" fmla="*/ 190 h 261"/>
                  <a:gd name="T48" fmla="*/ 0 w 1182"/>
                  <a:gd name="T49" fmla="*/ 16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2" h="261">
                    <a:moveTo>
                      <a:pt x="1182" y="0"/>
                    </a:moveTo>
                    <a:lnTo>
                      <a:pt x="1141" y="31"/>
                    </a:lnTo>
                    <a:lnTo>
                      <a:pt x="1100" y="60"/>
                    </a:lnTo>
                    <a:lnTo>
                      <a:pt x="1057" y="87"/>
                    </a:lnTo>
                    <a:lnTo>
                      <a:pt x="1014" y="113"/>
                    </a:lnTo>
                    <a:lnTo>
                      <a:pt x="970" y="136"/>
                    </a:lnTo>
                    <a:lnTo>
                      <a:pt x="925" y="157"/>
                    </a:lnTo>
                    <a:lnTo>
                      <a:pt x="880" y="177"/>
                    </a:lnTo>
                    <a:lnTo>
                      <a:pt x="834" y="194"/>
                    </a:lnTo>
                    <a:lnTo>
                      <a:pt x="787" y="210"/>
                    </a:lnTo>
                    <a:lnTo>
                      <a:pt x="740" y="223"/>
                    </a:lnTo>
                    <a:lnTo>
                      <a:pt x="693" y="235"/>
                    </a:lnTo>
                    <a:lnTo>
                      <a:pt x="645" y="244"/>
                    </a:lnTo>
                    <a:lnTo>
                      <a:pt x="597" y="252"/>
                    </a:lnTo>
                    <a:lnTo>
                      <a:pt x="549" y="257"/>
                    </a:lnTo>
                    <a:lnTo>
                      <a:pt x="500" y="260"/>
                    </a:lnTo>
                    <a:lnTo>
                      <a:pt x="451" y="261"/>
                    </a:lnTo>
                    <a:lnTo>
                      <a:pt x="393" y="260"/>
                    </a:lnTo>
                    <a:lnTo>
                      <a:pt x="336" y="255"/>
                    </a:lnTo>
                    <a:lnTo>
                      <a:pt x="279" y="248"/>
                    </a:lnTo>
                    <a:lnTo>
                      <a:pt x="222" y="237"/>
                    </a:lnTo>
                    <a:lnTo>
                      <a:pt x="165" y="224"/>
                    </a:lnTo>
                    <a:lnTo>
                      <a:pt x="110" y="208"/>
                    </a:lnTo>
                    <a:lnTo>
                      <a:pt x="54" y="190"/>
                    </a:lnTo>
                    <a:lnTo>
                      <a:pt x="0" y="16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2" name="Freeform 30"/>
              <p:cNvSpPr>
                <a:spLocks/>
              </p:cNvSpPr>
              <p:nvPr/>
            </p:nvSpPr>
            <p:spPr bwMode="auto">
              <a:xfrm>
                <a:off x="2544" y="2564"/>
                <a:ext cx="90" cy="76"/>
              </a:xfrm>
              <a:custGeom>
                <a:avLst/>
                <a:gdLst>
                  <a:gd name="T0" fmla="*/ 104 w 104"/>
                  <a:gd name="T1" fmla="*/ 10 h 71"/>
                  <a:gd name="T2" fmla="*/ 0 w 104"/>
                  <a:gd name="T3" fmla="*/ 0 h 71"/>
                  <a:gd name="T4" fmla="*/ 76 w 104"/>
                  <a:gd name="T5" fmla="*/ 71 h 71"/>
                  <a:gd name="T6" fmla="*/ 62 w 104"/>
                  <a:gd name="T7" fmla="*/ 28 h 71"/>
                  <a:gd name="T8" fmla="*/ 104 w 104"/>
                  <a:gd name="T9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71">
                    <a:moveTo>
                      <a:pt x="104" y="10"/>
                    </a:moveTo>
                    <a:lnTo>
                      <a:pt x="0" y="0"/>
                    </a:lnTo>
                    <a:lnTo>
                      <a:pt x="76" y="71"/>
                    </a:lnTo>
                    <a:lnTo>
                      <a:pt x="62" y="28"/>
                    </a:lnTo>
                    <a:lnTo>
                      <a:pt x="104" y="1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3" name="Freeform 31"/>
              <p:cNvSpPr>
                <a:spLocks/>
              </p:cNvSpPr>
              <p:nvPr/>
            </p:nvSpPr>
            <p:spPr bwMode="auto">
              <a:xfrm>
                <a:off x="2098" y="917"/>
                <a:ext cx="1551" cy="1291"/>
              </a:xfrm>
              <a:custGeom>
                <a:avLst/>
                <a:gdLst>
                  <a:gd name="T0" fmla="*/ 1 w 1680"/>
                  <a:gd name="T1" fmla="*/ 1493 h 1539"/>
                  <a:gd name="T2" fmla="*/ 1 w 1680"/>
                  <a:gd name="T3" fmla="*/ 1373 h 1539"/>
                  <a:gd name="T4" fmla="*/ 10 w 1680"/>
                  <a:gd name="T5" fmla="*/ 1227 h 1539"/>
                  <a:gd name="T6" fmla="*/ 26 w 1680"/>
                  <a:gd name="T7" fmla="*/ 1085 h 1539"/>
                  <a:gd name="T8" fmla="*/ 51 w 1680"/>
                  <a:gd name="T9" fmla="*/ 950 h 1539"/>
                  <a:gd name="T10" fmla="*/ 83 w 1680"/>
                  <a:gd name="T11" fmla="*/ 820 h 1539"/>
                  <a:gd name="T12" fmla="*/ 122 w 1680"/>
                  <a:gd name="T13" fmla="*/ 697 h 1539"/>
                  <a:gd name="T14" fmla="*/ 167 w 1680"/>
                  <a:gd name="T15" fmla="*/ 581 h 1539"/>
                  <a:gd name="T16" fmla="*/ 218 w 1680"/>
                  <a:gd name="T17" fmla="*/ 474 h 1539"/>
                  <a:gd name="T18" fmla="*/ 275 w 1680"/>
                  <a:gd name="T19" fmla="*/ 376 h 1539"/>
                  <a:gd name="T20" fmla="*/ 337 w 1680"/>
                  <a:gd name="T21" fmla="*/ 288 h 1539"/>
                  <a:gd name="T22" fmla="*/ 404 w 1680"/>
                  <a:gd name="T23" fmla="*/ 210 h 1539"/>
                  <a:gd name="T24" fmla="*/ 476 w 1680"/>
                  <a:gd name="T25" fmla="*/ 143 h 1539"/>
                  <a:gd name="T26" fmla="*/ 551 w 1680"/>
                  <a:gd name="T27" fmla="*/ 88 h 1539"/>
                  <a:gd name="T28" fmla="*/ 630 w 1680"/>
                  <a:gd name="T29" fmla="*/ 46 h 1539"/>
                  <a:gd name="T30" fmla="*/ 712 w 1680"/>
                  <a:gd name="T31" fmla="*/ 17 h 1539"/>
                  <a:gd name="T32" fmla="*/ 797 w 1680"/>
                  <a:gd name="T33" fmla="*/ 2 h 1539"/>
                  <a:gd name="T34" fmla="*/ 883 w 1680"/>
                  <a:gd name="T35" fmla="*/ 2 h 1539"/>
                  <a:gd name="T36" fmla="*/ 968 w 1680"/>
                  <a:gd name="T37" fmla="*/ 17 h 1539"/>
                  <a:gd name="T38" fmla="*/ 1050 w 1680"/>
                  <a:gd name="T39" fmla="*/ 46 h 1539"/>
                  <a:gd name="T40" fmla="*/ 1129 w 1680"/>
                  <a:gd name="T41" fmla="*/ 88 h 1539"/>
                  <a:gd name="T42" fmla="*/ 1204 w 1680"/>
                  <a:gd name="T43" fmla="*/ 143 h 1539"/>
                  <a:gd name="T44" fmla="*/ 1276 w 1680"/>
                  <a:gd name="T45" fmla="*/ 210 h 1539"/>
                  <a:gd name="T46" fmla="*/ 1343 w 1680"/>
                  <a:gd name="T47" fmla="*/ 288 h 1539"/>
                  <a:gd name="T48" fmla="*/ 1405 w 1680"/>
                  <a:gd name="T49" fmla="*/ 376 h 1539"/>
                  <a:gd name="T50" fmla="*/ 1462 w 1680"/>
                  <a:gd name="T51" fmla="*/ 474 h 1539"/>
                  <a:gd name="T52" fmla="*/ 1513 w 1680"/>
                  <a:gd name="T53" fmla="*/ 581 h 1539"/>
                  <a:gd name="T54" fmla="*/ 1558 w 1680"/>
                  <a:gd name="T55" fmla="*/ 697 h 1539"/>
                  <a:gd name="T56" fmla="*/ 1597 w 1680"/>
                  <a:gd name="T57" fmla="*/ 820 h 1539"/>
                  <a:gd name="T58" fmla="*/ 1629 w 1680"/>
                  <a:gd name="T59" fmla="*/ 950 h 1539"/>
                  <a:gd name="T60" fmla="*/ 1654 w 1680"/>
                  <a:gd name="T61" fmla="*/ 1085 h 1539"/>
                  <a:gd name="T62" fmla="*/ 1670 w 1680"/>
                  <a:gd name="T63" fmla="*/ 1227 h 1539"/>
                  <a:gd name="T64" fmla="*/ 1679 w 1680"/>
                  <a:gd name="T65" fmla="*/ 1373 h 1539"/>
                  <a:gd name="T66" fmla="*/ 1680 w 1680"/>
                  <a:gd name="T67" fmla="*/ 1467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80" h="1539">
                    <a:moveTo>
                      <a:pt x="2" y="1539"/>
                    </a:moveTo>
                    <a:lnTo>
                      <a:pt x="1" y="1493"/>
                    </a:lnTo>
                    <a:lnTo>
                      <a:pt x="0" y="1447"/>
                    </a:lnTo>
                    <a:lnTo>
                      <a:pt x="1" y="1373"/>
                    </a:lnTo>
                    <a:lnTo>
                      <a:pt x="4" y="1299"/>
                    </a:lnTo>
                    <a:lnTo>
                      <a:pt x="10" y="1227"/>
                    </a:lnTo>
                    <a:lnTo>
                      <a:pt x="17" y="1155"/>
                    </a:lnTo>
                    <a:lnTo>
                      <a:pt x="26" y="1085"/>
                    </a:lnTo>
                    <a:lnTo>
                      <a:pt x="38" y="1017"/>
                    </a:lnTo>
                    <a:lnTo>
                      <a:pt x="51" y="950"/>
                    </a:lnTo>
                    <a:lnTo>
                      <a:pt x="66" y="884"/>
                    </a:lnTo>
                    <a:lnTo>
                      <a:pt x="83" y="820"/>
                    </a:lnTo>
                    <a:lnTo>
                      <a:pt x="101" y="757"/>
                    </a:lnTo>
                    <a:lnTo>
                      <a:pt x="122" y="697"/>
                    </a:lnTo>
                    <a:lnTo>
                      <a:pt x="143" y="638"/>
                    </a:lnTo>
                    <a:lnTo>
                      <a:pt x="167" y="581"/>
                    </a:lnTo>
                    <a:lnTo>
                      <a:pt x="192" y="527"/>
                    </a:lnTo>
                    <a:lnTo>
                      <a:pt x="218" y="474"/>
                    </a:lnTo>
                    <a:lnTo>
                      <a:pt x="246" y="424"/>
                    </a:lnTo>
                    <a:lnTo>
                      <a:pt x="275" y="376"/>
                    </a:lnTo>
                    <a:lnTo>
                      <a:pt x="306" y="331"/>
                    </a:lnTo>
                    <a:lnTo>
                      <a:pt x="337" y="288"/>
                    </a:lnTo>
                    <a:lnTo>
                      <a:pt x="370" y="247"/>
                    </a:lnTo>
                    <a:lnTo>
                      <a:pt x="404" y="210"/>
                    </a:lnTo>
                    <a:lnTo>
                      <a:pt x="440" y="175"/>
                    </a:lnTo>
                    <a:lnTo>
                      <a:pt x="476" y="143"/>
                    </a:lnTo>
                    <a:lnTo>
                      <a:pt x="513" y="114"/>
                    </a:lnTo>
                    <a:lnTo>
                      <a:pt x="551" y="88"/>
                    </a:lnTo>
                    <a:lnTo>
                      <a:pt x="590" y="65"/>
                    </a:lnTo>
                    <a:lnTo>
                      <a:pt x="630" y="46"/>
                    </a:lnTo>
                    <a:lnTo>
                      <a:pt x="671" y="29"/>
                    </a:lnTo>
                    <a:lnTo>
                      <a:pt x="712" y="17"/>
                    </a:lnTo>
                    <a:lnTo>
                      <a:pt x="754" y="8"/>
                    </a:lnTo>
                    <a:lnTo>
                      <a:pt x="797" y="2"/>
                    </a:lnTo>
                    <a:lnTo>
                      <a:pt x="840" y="0"/>
                    </a:lnTo>
                    <a:lnTo>
                      <a:pt x="883" y="2"/>
                    </a:lnTo>
                    <a:lnTo>
                      <a:pt x="926" y="8"/>
                    </a:lnTo>
                    <a:lnTo>
                      <a:pt x="968" y="17"/>
                    </a:lnTo>
                    <a:lnTo>
                      <a:pt x="1009" y="29"/>
                    </a:lnTo>
                    <a:lnTo>
                      <a:pt x="1050" y="46"/>
                    </a:lnTo>
                    <a:lnTo>
                      <a:pt x="1090" y="65"/>
                    </a:lnTo>
                    <a:lnTo>
                      <a:pt x="1129" y="88"/>
                    </a:lnTo>
                    <a:lnTo>
                      <a:pt x="1167" y="114"/>
                    </a:lnTo>
                    <a:lnTo>
                      <a:pt x="1204" y="143"/>
                    </a:lnTo>
                    <a:lnTo>
                      <a:pt x="1240" y="175"/>
                    </a:lnTo>
                    <a:lnTo>
                      <a:pt x="1276" y="210"/>
                    </a:lnTo>
                    <a:lnTo>
                      <a:pt x="1310" y="247"/>
                    </a:lnTo>
                    <a:lnTo>
                      <a:pt x="1343" y="288"/>
                    </a:lnTo>
                    <a:lnTo>
                      <a:pt x="1374" y="331"/>
                    </a:lnTo>
                    <a:lnTo>
                      <a:pt x="1405" y="376"/>
                    </a:lnTo>
                    <a:lnTo>
                      <a:pt x="1434" y="424"/>
                    </a:lnTo>
                    <a:lnTo>
                      <a:pt x="1462" y="474"/>
                    </a:lnTo>
                    <a:lnTo>
                      <a:pt x="1488" y="527"/>
                    </a:lnTo>
                    <a:lnTo>
                      <a:pt x="1513" y="581"/>
                    </a:lnTo>
                    <a:lnTo>
                      <a:pt x="1537" y="638"/>
                    </a:lnTo>
                    <a:lnTo>
                      <a:pt x="1558" y="697"/>
                    </a:lnTo>
                    <a:lnTo>
                      <a:pt x="1579" y="757"/>
                    </a:lnTo>
                    <a:lnTo>
                      <a:pt x="1597" y="820"/>
                    </a:lnTo>
                    <a:lnTo>
                      <a:pt x="1614" y="884"/>
                    </a:lnTo>
                    <a:lnTo>
                      <a:pt x="1629" y="950"/>
                    </a:lnTo>
                    <a:lnTo>
                      <a:pt x="1642" y="1017"/>
                    </a:lnTo>
                    <a:lnTo>
                      <a:pt x="1654" y="1085"/>
                    </a:lnTo>
                    <a:lnTo>
                      <a:pt x="1663" y="1155"/>
                    </a:lnTo>
                    <a:lnTo>
                      <a:pt x="1670" y="1227"/>
                    </a:lnTo>
                    <a:lnTo>
                      <a:pt x="1676" y="1299"/>
                    </a:lnTo>
                    <a:lnTo>
                      <a:pt x="1679" y="1373"/>
                    </a:lnTo>
                    <a:lnTo>
                      <a:pt x="1680" y="1447"/>
                    </a:lnTo>
                    <a:lnTo>
                      <a:pt x="1680" y="1467"/>
                    </a:lnTo>
                    <a:lnTo>
                      <a:pt x="1680" y="1487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4" name="Freeform 32"/>
              <p:cNvSpPr>
                <a:spLocks/>
              </p:cNvSpPr>
              <p:nvPr/>
            </p:nvSpPr>
            <p:spPr bwMode="auto">
              <a:xfrm>
                <a:off x="2175" y="913"/>
                <a:ext cx="1473" cy="1292"/>
              </a:xfrm>
              <a:custGeom>
                <a:avLst/>
                <a:gdLst>
                  <a:gd name="T0" fmla="*/ 13 w 1603"/>
                  <a:gd name="T1" fmla="*/ 791 h 1488"/>
                  <a:gd name="T2" fmla="*/ 43 w 1603"/>
                  <a:gd name="T3" fmla="*/ 700 h 1488"/>
                  <a:gd name="T4" fmla="*/ 75 w 1603"/>
                  <a:gd name="T5" fmla="*/ 613 h 1488"/>
                  <a:gd name="T6" fmla="*/ 112 w 1603"/>
                  <a:gd name="T7" fmla="*/ 531 h 1488"/>
                  <a:gd name="T8" fmla="*/ 151 w 1603"/>
                  <a:gd name="T9" fmla="*/ 455 h 1488"/>
                  <a:gd name="T10" fmla="*/ 193 w 1603"/>
                  <a:gd name="T11" fmla="*/ 383 h 1488"/>
                  <a:gd name="T12" fmla="*/ 238 w 1603"/>
                  <a:gd name="T13" fmla="*/ 317 h 1488"/>
                  <a:gd name="T14" fmla="*/ 285 w 1603"/>
                  <a:gd name="T15" fmla="*/ 256 h 1488"/>
                  <a:gd name="T16" fmla="*/ 335 w 1603"/>
                  <a:gd name="T17" fmla="*/ 202 h 1488"/>
                  <a:gd name="T18" fmla="*/ 386 w 1603"/>
                  <a:gd name="T19" fmla="*/ 153 h 1488"/>
                  <a:gd name="T20" fmla="*/ 440 w 1603"/>
                  <a:gd name="T21" fmla="*/ 111 h 1488"/>
                  <a:gd name="T22" fmla="*/ 496 w 1603"/>
                  <a:gd name="T23" fmla="*/ 75 h 1488"/>
                  <a:gd name="T24" fmla="*/ 553 w 1603"/>
                  <a:gd name="T25" fmla="*/ 46 h 1488"/>
                  <a:gd name="T26" fmla="*/ 612 w 1603"/>
                  <a:gd name="T27" fmla="*/ 24 h 1488"/>
                  <a:gd name="T28" fmla="*/ 671 w 1603"/>
                  <a:gd name="T29" fmla="*/ 9 h 1488"/>
                  <a:gd name="T30" fmla="*/ 732 w 1603"/>
                  <a:gd name="T31" fmla="*/ 1 h 1488"/>
                  <a:gd name="T32" fmla="*/ 806 w 1603"/>
                  <a:gd name="T33" fmla="*/ 2 h 1488"/>
                  <a:gd name="T34" fmla="*/ 891 w 1603"/>
                  <a:gd name="T35" fmla="*/ 17 h 1488"/>
                  <a:gd name="T36" fmla="*/ 973 w 1603"/>
                  <a:gd name="T37" fmla="*/ 46 h 1488"/>
                  <a:gd name="T38" fmla="*/ 1052 w 1603"/>
                  <a:gd name="T39" fmla="*/ 88 h 1488"/>
                  <a:gd name="T40" fmla="*/ 1127 w 1603"/>
                  <a:gd name="T41" fmla="*/ 143 h 1488"/>
                  <a:gd name="T42" fmla="*/ 1199 w 1603"/>
                  <a:gd name="T43" fmla="*/ 210 h 1488"/>
                  <a:gd name="T44" fmla="*/ 1266 w 1603"/>
                  <a:gd name="T45" fmla="*/ 288 h 1488"/>
                  <a:gd name="T46" fmla="*/ 1328 w 1603"/>
                  <a:gd name="T47" fmla="*/ 376 h 1488"/>
                  <a:gd name="T48" fmla="*/ 1385 w 1603"/>
                  <a:gd name="T49" fmla="*/ 474 h 1488"/>
                  <a:gd name="T50" fmla="*/ 1436 w 1603"/>
                  <a:gd name="T51" fmla="*/ 582 h 1488"/>
                  <a:gd name="T52" fmla="*/ 1481 w 1603"/>
                  <a:gd name="T53" fmla="*/ 697 h 1488"/>
                  <a:gd name="T54" fmla="*/ 1520 w 1603"/>
                  <a:gd name="T55" fmla="*/ 820 h 1488"/>
                  <a:gd name="T56" fmla="*/ 1552 w 1603"/>
                  <a:gd name="T57" fmla="*/ 950 h 1488"/>
                  <a:gd name="T58" fmla="*/ 1577 w 1603"/>
                  <a:gd name="T59" fmla="*/ 1086 h 1488"/>
                  <a:gd name="T60" fmla="*/ 1593 w 1603"/>
                  <a:gd name="T61" fmla="*/ 1227 h 1488"/>
                  <a:gd name="T62" fmla="*/ 1602 w 1603"/>
                  <a:gd name="T63" fmla="*/ 1373 h 1488"/>
                  <a:gd name="T64" fmla="*/ 1603 w 1603"/>
                  <a:gd name="T65" fmla="*/ 1468 h 1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3" h="1488">
                    <a:moveTo>
                      <a:pt x="0" y="838"/>
                    </a:moveTo>
                    <a:lnTo>
                      <a:pt x="13" y="791"/>
                    </a:lnTo>
                    <a:lnTo>
                      <a:pt x="28" y="745"/>
                    </a:lnTo>
                    <a:lnTo>
                      <a:pt x="43" y="700"/>
                    </a:lnTo>
                    <a:lnTo>
                      <a:pt x="59" y="656"/>
                    </a:lnTo>
                    <a:lnTo>
                      <a:pt x="75" y="613"/>
                    </a:lnTo>
                    <a:lnTo>
                      <a:pt x="93" y="572"/>
                    </a:lnTo>
                    <a:lnTo>
                      <a:pt x="112" y="531"/>
                    </a:lnTo>
                    <a:lnTo>
                      <a:pt x="131" y="492"/>
                    </a:lnTo>
                    <a:lnTo>
                      <a:pt x="151" y="455"/>
                    </a:lnTo>
                    <a:lnTo>
                      <a:pt x="171" y="418"/>
                    </a:lnTo>
                    <a:lnTo>
                      <a:pt x="193" y="383"/>
                    </a:lnTo>
                    <a:lnTo>
                      <a:pt x="215" y="349"/>
                    </a:lnTo>
                    <a:lnTo>
                      <a:pt x="238" y="317"/>
                    </a:lnTo>
                    <a:lnTo>
                      <a:pt x="261" y="286"/>
                    </a:lnTo>
                    <a:lnTo>
                      <a:pt x="285" y="256"/>
                    </a:lnTo>
                    <a:lnTo>
                      <a:pt x="310" y="228"/>
                    </a:lnTo>
                    <a:lnTo>
                      <a:pt x="335" y="202"/>
                    </a:lnTo>
                    <a:lnTo>
                      <a:pt x="360" y="176"/>
                    </a:lnTo>
                    <a:lnTo>
                      <a:pt x="386" y="153"/>
                    </a:lnTo>
                    <a:lnTo>
                      <a:pt x="413" y="131"/>
                    </a:lnTo>
                    <a:lnTo>
                      <a:pt x="440" y="111"/>
                    </a:lnTo>
                    <a:lnTo>
                      <a:pt x="468" y="92"/>
                    </a:lnTo>
                    <a:lnTo>
                      <a:pt x="496" y="75"/>
                    </a:lnTo>
                    <a:lnTo>
                      <a:pt x="524" y="59"/>
                    </a:lnTo>
                    <a:lnTo>
                      <a:pt x="553" y="46"/>
                    </a:lnTo>
                    <a:lnTo>
                      <a:pt x="582" y="34"/>
                    </a:lnTo>
                    <a:lnTo>
                      <a:pt x="612" y="24"/>
                    </a:lnTo>
                    <a:lnTo>
                      <a:pt x="641" y="15"/>
                    </a:lnTo>
                    <a:lnTo>
                      <a:pt x="671" y="9"/>
                    </a:lnTo>
                    <a:lnTo>
                      <a:pt x="702" y="4"/>
                    </a:lnTo>
                    <a:lnTo>
                      <a:pt x="732" y="1"/>
                    </a:lnTo>
                    <a:lnTo>
                      <a:pt x="763" y="0"/>
                    </a:lnTo>
                    <a:lnTo>
                      <a:pt x="806" y="2"/>
                    </a:lnTo>
                    <a:lnTo>
                      <a:pt x="849" y="8"/>
                    </a:lnTo>
                    <a:lnTo>
                      <a:pt x="891" y="17"/>
                    </a:lnTo>
                    <a:lnTo>
                      <a:pt x="932" y="29"/>
                    </a:lnTo>
                    <a:lnTo>
                      <a:pt x="973" y="46"/>
                    </a:lnTo>
                    <a:lnTo>
                      <a:pt x="1013" y="65"/>
                    </a:lnTo>
                    <a:lnTo>
                      <a:pt x="1052" y="88"/>
                    </a:lnTo>
                    <a:lnTo>
                      <a:pt x="1090" y="114"/>
                    </a:lnTo>
                    <a:lnTo>
                      <a:pt x="1127" y="143"/>
                    </a:lnTo>
                    <a:lnTo>
                      <a:pt x="1163" y="175"/>
                    </a:lnTo>
                    <a:lnTo>
                      <a:pt x="1199" y="210"/>
                    </a:lnTo>
                    <a:lnTo>
                      <a:pt x="1233" y="247"/>
                    </a:lnTo>
                    <a:lnTo>
                      <a:pt x="1266" y="288"/>
                    </a:lnTo>
                    <a:lnTo>
                      <a:pt x="1297" y="331"/>
                    </a:lnTo>
                    <a:lnTo>
                      <a:pt x="1328" y="376"/>
                    </a:lnTo>
                    <a:lnTo>
                      <a:pt x="1357" y="424"/>
                    </a:lnTo>
                    <a:lnTo>
                      <a:pt x="1385" y="474"/>
                    </a:lnTo>
                    <a:lnTo>
                      <a:pt x="1411" y="527"/>
                    </a:lnTo>
                    <a:lnTo>
                      <a:pt x="1436" y="582"/>
                    </a:lnTo>
                    <a:lnTo>
                      <a:pt x="1460" y="638"/>
                    </a:lnTo>
                    <a:lnTo>
                      <a:pt x="1481" y="697"/>
                    </a:lnTo>
                    <a:lnTo>
                      <a:pt x="1502" y="758"/>
                    </a:lnTo>
                    <a:lnTo>
                      <a:pt x="1520" y="820"/>
                    </a:lnTo>
                    <a:lnTo>
                      <a:pt x="1537" y="884"/>
                    </a:lnTo>
                    <a:lnTo>
                      <a:pt x="1552" y="950"/>
                    </a:lnTo>
                    <a:lnTo>
                      <a:pt x="1565" y="1017"/>
                    </a:lnTo>
                    <a:lnTo>
                      <a:pt x="1577" y="1086"/>
                    </a:lnTo>
                    <a:lnTo>
                      <a:pt x="1586" y="1156"/>
                    </a:lnTo>
                    <a:lnTo>
                      <a:pt x="1593" y="1227"/>
                    </a:lnTo>
                    <a:lnTo>
                      <a:pt x="1599" y="1300"/>
                    </a:lnTo>
                    <a:lnTo>
                      <a:pt x="1602" y="1373"/>
                    </a:lnTo>
                    <a:lnTo>
                      <a:pt x="1603" y="1448"/>
                    </a:lnTo>
                    <a:lnTo>
                      <a:pt x="1603" y="1468"/>
                    </a:lnTo>
                    <a:lnTo>
                      <a:pt x="1603" y="148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5" name="Freeform 33"/>
              <p:cNvSpPr>
                <a:spLocks/>
              </p:cNvSpPr>
              <p:nvPr/>
            </p:nvSpPr>
            <p:spPr bwMode="auto">
              <a:xfrm>
                <a:off x="2148" y="1632"/>
                <a:ext cx="60" cy="90"/>
              </a:xfrm>
              <a:custGeom>
                <a:avLst/>
                <a:gdLst>
                  <a:gd name="T0" fmla="*/ 0 w 65"/>
                  <a:gd name="T1" fmla="*/ 0 h 104"/>
                  <a:gd name="T2" fmla="*/ 8 w 65"/>
                  <a:gd name="T3" fmla="*/ 104 h 104"/>
                  <a:gd name="T4" fmla="*/ 65 w 65"/>
                  <a:gd name="T5" fmla="*/ 16 h 104"/>
                  <a:gd name="T6" fmla="*/ 25 w 65"/>
                  <a:gd name="T7" fmla="*/ 38 h 104"/>
                  <a:gd name="T8" fmla="*/ 0 w 65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4">
                    <a:moveTo>
                      <a:pt x="0" y="0"/>
                    </a:moveTo>
                    <a:lnTo>
                      <a:pt x="8" y="104"/>
                    </a:lnTo>
                    <a:lnTo>
                      <a:pt x="65" y="16"/>
                    </a:lnTo>
                    <a:lnTo>
                      <a:pt x="25" y="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6" name="Freeform 34"/>
              <p:cNvSpPr>
                <a:spLocks/>
              </p:cNvSpPr>
              <p:nvPr/>
            </p:nvSpPr>
            <p:spPr bwMode="auto">
              <a:xfrm>
                <a:off x="2206" y="2199"/>
                <a:ext cx="1323" cy="95"/>
              </a:xfrm>
              <a:custGeom>
                <a:avLst/>
                <a:gdLst>
                  <a:gd name="T0" fmla="*/ 0 w 1473"/>
                  <a:gd name="T1" fmla="*/ 113 h 113"/>
                  <a:gd name="T2" fmla="*/ 87 w 1473"/>
                  <a:gd name="T3" fmla="*/ 87 h 113"/>
                  <a:gd name="T4" fmla="*/ 176 w 1473"/>
                  <a:gd name="T5" fmla="*/ 64 h 113"/>
                  <a:gd name="T6" fmla="*/ 268 w 1473"/>
                  <a:gd name="T7" fmla="*/ 45 h 113"/>
                  <a:gd name="T8" fmla="*/ 362 w 1473"/>
                  <a:gd name="T9" fmla="*/ 29 h 113"/>
                  <a:gd name="T10" fmla="*/ 457 w 1473"/>
                  <a:gd name="T11" fmla="*/ 16 h 113"/>
                  <a:gd name="T12" fmla="*/ 554 w 1473"/>
                  <a:gd name="T13" fmla="*/ 7 h 113"/>
                  <a:gd name="T14" fmla="*/ 651 w 1473"/>
                  <a:gd name="T15" fmla="*/ 2 h 113"/>
                  <a:gd name="T16" fmla="*/ 750 w 1473"/>
                  <a:gd name="T17" fmla="*/ 0 h 113"/>
                  <a:gd name="T18" fmla="*/ 845 w 1473"/>
                  <a:gd name="T19" fmla="*/ 2 h 113"/>
                  <a:gd name="T20" fmla="*/ 939 w 1473"/>
                  <a:gd name="T21" fmla="*/ 7 h 113"/>
                  <a:gd name="T22" fmla="*/ 1032 w 1473"/>
                  <a:gd name="T23" fmla="*/ 15 h 113"/>
                  <a:gd name="T24" fmla="*/ 1124 w 1473"/>
                  <a:gd name="T25" fmla="*/ 27 h 113"/>
                  <a:gd name="T26" fmla="*/ 1214 w 1473"/>
                  <a:gd name="T27" fmla="*/ 41 h 113"/>
                  <a:gd name="T28" fmla="*/ 1302 w 1473"/>
                  <a:gd name="T29" fmla="*/ 59 h 113"/>
                  <a:gd name="T30" fmla="*/ 1389 w 1473"/>
                  <a:gd name="T31" fmla="*/ 80 h 113"/>
                  <a:gd name="T32" fmla="*/ 1473 w 1473"/>
                  <a:gd name="T33" fmla="*/ 104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3" h="113">
                    <a:moveTo>
                      <a:pt x="0" y="113"/>
                    </a:moveTo>
                    <a:lnTo>
                      <a:pt x="87" y="87"/>
                    </a:lnTo>
                    <a:lnTo>
                      <a:pt x="176" y="64"/>
                    </a:lnTo>
                    <a:lnTo>
                      <a:pt x="268" y="45"/>
                    </a:lnTo>
                    <a:lnTo>
                      <a:pt x="362" y="29"/>
                    </a:lnTo>
                    <a:lnTo>
                      <a:pt x="457" y="16"/>
                    </a:lnTo>
                    <a:lnTo>
                      <a:pt x="554" y="7"/>
                    </a:lnTo>
                    <a:lnTo>
                      <a:pt x="651" y="2"/>
                    </a:lnTo>
                    <a:lnTo>
                      <a:pt x="750" y="0"/>
                    </a:lnTo>
                    <a:lnTo>
                      <a:pt x="845" y="2"/>
                    </a:lnTo>
                    <a:lnTo>
                      <a:pt x="939" y="7"/>
                    </a:lnTo>
                    <a:lnTo>
                      <a:pt x="1032" y="15"/>
                    </a:lnTo>
                    <a:lnTo>
                      <a:pt x="1124" y="27"/>
                    </a:lnTo>
                    <a:lnTo>
                      <a:pt x="1214" y="41"/>
                    </a:lnTo>
                    <a:lnTo>
                      <a:pt x="1302" y="59"/>
                    </a:lnTo>
                    <a:lnTo>
                      <a:pt x="1389" y="80"/>
                    </a:lnTo>
                    <a:lnTo>
                      <a:pt x="1473" y="10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7" name="Freeform 35"/>
              <p:cNvSpPr>
                <a:spLocks/>
              </p:cNvSpPr>
              <p:nvPr/>
            </p:nvSpPr>
            <p:spPr bwMode="auto">
              <a:xfrm>
                <a:off x="2208" y="2365"/>
                <a:ext cx="367" cy="106"/>
              </a:xfrm>
              <a:custGeom>
                <a:avLst/>
                <a:gdLst>
                  <a:gd name="T0" fmla="*/ 381 w 381"/>
                  <a:gd name="T1" fmla="*/ 86 h 86"/>
                  <a:gd name="T2" fmla="*/ 282 w 381"/>
                  <a:gd name="T3" fmla="*/ 70 h 86"/>
                  <a:gd name="T4" fmla="*/ 185 w 381"/>
                  <a:gd name="T5" fmla="*/ 50 h 86"/>
                  <a:gd name="T6" fmla="*/ 91 w 381"/>
                  <a:gd name="T7" fmla="*/ 27 h 86"/>
                  <a:gd name="T8" fmla="*/ 0 w 381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86">
                    <a:moveTo>
                      <a:pt x="381" y="86"/>
                    </a:moveTo>
                    <a:lnTo>
                      <a:pt x="282" y="70"/>
                    </a:lnTo>
                    <a:lnTo>
                      <a:pt x="185" y="50"/>
                    </a:lnTo>
                    <a:lnTo>
                      <a:pt x="91" y="27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8" name="Freeform 36"/>
              <p:cNvSpPr>
                <a:spLocks/>
              </p:cNvSpPr>
              <p:nvPr/>
            </p:nvSpPr>
            <p:spPr bwMode="auto">
              <a:xfrm>
                <a:off x="2184" y="2405"/>
                <a:ext cx="350" cy="176"/>
              </a:xfrm>
              <a:custGeom>
                <a:avLst/>
                <a:gdLst>
                  <a:gd name="T0" fmla="*/ 340 w 340"/>
                  <a:gd name="T1" fmla="*/ 211 h 211"/>
                  <a:gd name="T2" fmla="*/ 295 w 340"/>
                  <a:gd name="T3" fmla="*/ 191 h 211"/>
                  <a:gd name="T4" fmla="*/ 250 w 340"/>
                  <a:gd name="T5" fmla="*/ 170 h 211"/>
                  <a:gd name="T6" fmla="*/ 206 w 340"/>
                  <a:gd name="T7" fmla="*/ 146 h 211"/>
                  <a:gd name="T8" fmla="*/ 163 w 340"/>
                  <a:gd name="T9" fmla="*/ 121 h 211"/>
                  <a:gd name="T10" fmla="*/ 121 w 340"/>
                  <a:gd name="T11" fmla="*/ 93 h 211"/>
                  <a:gd name="T12" fmla="*/ 80 w 340"/>
                  <a:gd name="T13" fmla="*/ 64 h 211"/>
                  <a:gd name="T14" fmla="*/ 39 w 340"/>
                  <a:gd name="T15" fmla="*/ 33 h 211"/>
                  <a:gd name="T16" fmla="*/ 0 w 340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211">
                    <a:moveTo>
                      <a:pt x="340" y="211"/>
                    </a:moveTo>
                    <a:lnTo>
                      <a:pt x="295" y="191"/>
                    </a:lnTo>
                    <a:lnTo>
                      <a:pt x="250" y="170"/>
                    </a:lnTo>
                    <a:lnTo>
                      <a:pt x="206" y="146"/>
                    </a:lnTo>
                    <a:lnTo>
                      <a:pt x="163" y="121"/>
                    </a:lnTo>
                    <a:lnTo>
                      <a:pt x="121" y="93"/>
                    </a:lnTo>
                    <a:lnTo>
                      <a:pt x="80" y="64"/>
                    </a:lnTo>
                    <a:lnTo>
                      <a:pt x="39" y="33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29" name="Freeform 37"/>
              <p:cNvSpPr>
                <a:spLocks/>
              </p:cNvSpPr>
              <p:nvPr/>
            </p:nvSpPr>
            <p:spPr bwMode="auto">
              <a:xfrm>
                <a:off x="2563" y="2039"/>
                <a:ext cx="974" cy="219"/>
              </a:xfrm>
              <a:custGeom>
                <a:avLst/>
                <a:gdLst>
                  <a:gd name="T0" fmla="*/ 0 w 1084"/>
                  <a:gd name="T1" fmla="*/ 57 h 261"/>
                  <a:gd name="T2" fmla="*/ 43 w 1084"/>
                  <a:gd name="T3" fmla="*/ 44 h 261"/>
                  <a:gd name="T4" fmla="*/ 87 w 1084"/>
                  <a:gd name="T5" fmla="*/ 32 h 261"/>
                  <a:gd name="T6" fmla="*/ 131 w 1084"/>
                  <a:gd name="T7" fmla="*/ 22 h 261"/>
                  <a:gd name="T8" fmla="*/ 175 w 1084"/>
                  <a:gd name="T9" fmla="*/ 14 h 261"/>
                  <a:gd name="T10" fmla="*/ 220 w 1084"/>
                  <a:gd name="T11" fmla="*/ 8 h 261"/>
                  <a:gd name="T12" fmla="*/ 264 w 1084"/>
                  <a:gd name="T13" fmla="*/ 4 h 261"/>
                  <a:gd name="T14" fmla="*/ 309 w 1084"/>
                  <a:gd name="T15" fmla="*/ 1 h 261"/>
                  <a:gd name="T16" fmla="*/ 354 w 1084"/>
                  <a:gd name="T17" fmla="*/ 0 h 261"/>
                  <a:gd name="T18" fmla="*/ 403 w 1084"/>
                  <a:gd name="T19" fmla="*/ 1 h 261"/>
                  <a:gd name="T20" fmla="*/ 451 w 1084"/>
                  <a:gd name="T21" fmla="*/ 4 h 261"/>
                  <a:gd name="T22" fmla="*/ 500 w 1084"/>
                  <a:gd name="T23" fmla="*/ 10 h 261"/>
                  <a:gd name="T24" fmla="*/ 548 w 1084"/>
                  <a:gd name="T25" fmla="*/ 17 h 261"/>
                  <a:gd name="T26" fmla="*/ 595 w 1084"/>
                  <a:gd name="T27" fmla="*/ 26 h 261"/>
                  <a:gd name="T28" fmla="*/ 643 w 1084"/>
                  <a:gd name="T29" fmla="*/ 38 h 261"/>
                  <a:gd name="T30" fmla="*/ 689 w 1084"/>
                  <a:gd name="T31" fmla="*/ 51 h 261"/>
                  <a:gd name="T32" fmla="*/ 736 w 1084"/>
                  <a:gd name="T33" fmla="*/ 67 h 261"/>
                  <a:gd name="T34" fmla="*/ 782 w 1084"/>
                  <a:gd name="T35" fmla="*/ 84 h 261"/>
                  <a:gd name="T36" fmla="*/ 827 w 1084"/>
                  <a:gd name="T37" fmla="*/ 104 h 261"/>
                  <a:gd name="T38" fmla="*/ 872 w 1084"/>
                  <a:gd name="T39" fmla="*/ 125 h 261"/>
                  <a:gd name="T40" fmla="*/ 916 w 1084"/>
                  <a:gd name="T41" fmla="*/ 149 h 261"/>
                  <a:gd name="T42" fmla="*/ 959 w 1084"/>
                  <a:gd name="T43" fmla="*/ 174 h 261"/>
                  <a:gd name="T44" fmla="*/ 1002 w 1084"/>
                  <a:gd name="T45" fmla="*/ 201 h 261"/>
                  <a:gd name="T46" fmla="*/ 1043 w 1084"/>
                  <a:gd name="T47" fmla="*/ 230 h 261"/>
                  <a:gd name="T48" fmla="*/ 1084 w 1084"/>
                  <a:gd name="T4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84" h="261">
                    <a:moveTo>
                      <a:pt x="0" y="57"/>
                    </a:moveTo>
                    <a:lnTo>
                      <a:pt x="43" y="44"/>
                    </a:lnTo>
                    <a:lnTo>
                      <a:pt x="87" y="32"/>
                    </a:lnTo>
                    <a:lnTo>
                      <a:pt x="131" y="22"/>
                    </a:lnTo>
                    <a:lnTo>
                      <a:pt x="175" y="14"/>
                    </a:lnTo>
                    <a:lnTo>
                      <a:pt x="220" y="8"/>
                    </a:lnTo>
                    <a:lnTo>
                      <a:pt x="264" y="4"/>
                    </a:lnTo>
                    <a:lnTo>
                      <a:pt x="309" y="1"/>
                    </a:lnTo>
                    <a:lnTo>
                      <a:pt x="354" y="0"/>
                    </a:lnTo>
                    <a:lnTo>
                      <a:pt x="403" y="1"/>
                    </a:lnTo>
                    <a:lnTo>
                      <a:pt x="451" y="4"/>
                    </a:lnTo>
                    <a:lnTo>
                      <a:pt x="500" y="10"/>
                    </a:lnTo>
                    <a:lnTo>
                      <a:pt x="548" y="17"/>
                    </a:lnTo>
                    <a:lnTo>
                      <a:pt x="595" y="26"/>
                    </a:lnTo>
                    <a:lnTo>
                      <a:pt x="643" y="38"/>
                    </a:lnTo>
                    <a:lnTo>
                      <a:pt x="689" y="51"/>
                    </a:lnTo>
                    <a:lnTo>
                      <a:pt x="736" y="67"/>
                    </a:lnTo>
                    <a:lnTo>
                      <a:pt x="782" y="84"/>
                    </a:lnTo>
                    <a:lnTo>
                      <a:pt x="827" y="104"/>
                    </a:lnTo>
                    <a:lnTo>
                      <a:pt x="872" y="125"/>
                    </a:lnTo>
                    <a:lnTo>
                      <a:pt x="916" y="149"/>
                    </a:lnTo>
                    <a:lnTo>
                      <a:pt x="959" y="174"/>
                    </a:lnTo>
                    <a:lnTo>
                      <a:pt x="1002" y="201"/>
                    </a:lnTo>
                    <a:lnTo>
                      <a:pt x="1043" y="230"/>
                    </a:lnTo>
                    <a:lnTo>
                      <a:pt x="1084" y="261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0" name="Freeform 38"/>
              <p:cNvSpPr>
                <a:spLocks/>
              </p:cNvSpPr>
              <p:nvPr/>
            </p:nvSpPr>
            <p:spPr bwMode="auto">
              <a:xfrm>
                <a:off x="2546" y="2038"/>
                <a:ext cx="94" cy="55"/>
              </a:xfrm>
              <a:custGeom>
                <a:avLst/>
                <a:gdLst>
                  <a:gd name="T0" fmla="*/ 81 w 104"/>
                  <a:gd name="T1" fmla="*/ 0 h 66"/>
                  <a:gd name="T2" fmla="*/ 0 w 104"/>
                  <a:gd name="T3" fmla="*/ 66 h 66"/>
                  <a:gd name="T4" fmla="*/ 104 w 104"/>
                  <a:gd name="T5" fmla="*/ 63 h 66"/>
                  <a:gd name="T6" fmla="*/ 64 w 104"/>
                  <a:gd name="T7" fmla="*/ 43 h 66"/>
                  <a:gd name="T8" fmla="*/ 81 w 104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6">
                    <a:moveTo>
                      <a:pt x="81" y="0"/>
                    </a:moveTo>
                    <a:lnTo>
                      <a:pt x="0" y="66"/>
                    </a:lnTo>
                    <a:lnTo>
                      <a:pt x="104" y="63"/>
                    </a:lnTo>
                    <a:lnTo>
                      <a:pt x="64" y="43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1" name="Freeform 39"/>
              <p:cNvSpPr>
                <a:spLocks/>
              </p:cNvSpPr>
              <p:nvPr/>
            </p:nvSpPr>
            <p:spPr bwMode="auto">
              <a:xfrm>
                <a:off x="2579" y="2200"/>
                <a:ext cx="949" cy="87"/>
              </a:xfrm>
              <a:custGeom>
                <a:avLst/>
                <a:gdLst>
                  <a:gd name="T0" fmla="*/ 0 w 1058"/>
                  <a:gd name="T1" fmla="*/ 21 h 104"/>
                  <a:gd name="T2" fmla="*/ 83 w 1058"/>
                  <a:gd name="T3" fmla="*/ 11 h 104"/>
                  <a:gd name="T4" fmla="*/ 166 w 1058"/>
                  <a:gd name="T5" fmla="*/ 5 h 104"/>
                  <a:gd name="T6" fmla="*/ 250 w 1058"/>
                  <a:gd name="T7" fmla="*/ 1 h 104"/>
                  <a:gd name="T8" fmla="*/ 335 w 1058"/>
                  <a:gd name="T9" fmla="*/ 0 h 104"/>
                  <a:gd name="T10" fmla="*/ 430 w 1058"/>
                  <a:gd name="T11" fmla="*/ 2 h 104"/>
                  <a:gd name="T12" fmla="*/ 524 w 1058"/>
                  <a:gd name="T13" fmla="*/ 7 h 104"/>
                  <a:gd name="T14" fmla="*/ 617 w 1058"/>
                  <a:gd name="T15" fmla="*/ 15 h 104"/>
                  <a:gd name="T16" fmla="*/ 709 w 1058"/>
                  <a:gd name="T17" fmla="*/ 27 h 104"/>
                  <a:gd name="T18" fmla="*/ 799 w 1058"/>
                  <a:gd name="T19" fmla="*/ 41 h 104"/>
                  <a:gd name="T20" fmla="*/ 887 w 1058"/>
                  <a:gd name="T21" fmla="*/ 59 h 104"/>
                  <a:gd name="T22" fmla="*/ 974 w 1058"/>
                  <a:gd name="T23" fmla="*/ 80 h 104"/>
                  <a:gd name="T24" fmla="*/ 1058 w 1058"/>
                  <a:gd name="T2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8" h="104">
                    <a:moveTo>
                      <a:pt x="0" y="21"/>
                    </a:moveTo>
                    <a:lnTo>
                      <a:pt x="83" y="11"/>
                    </a:lnTo>
                    <a:lnTo>
                      <a:pt x="166" y="5"/>
                    </a:lnTo>
                    <a:lnTo>
                      <a:pt x="250" y="1"/>
                    </a:lnTo>
                    <a:lnTo>
                      <a:pt x="335" y="0"/>
                    </a:lnTo>
                    <a:lnTo>
                      <a:pt x="430" y="2"/>
                    </a:lnTo>
                    <a:lnTo>
                      <a:pt x="524" y="7"/>
                    </a:lnTo>
                    <a:lnTo>
                      <a:pt x="617" y="15"/>
                    </a:lnTo>
                    <a:lnTo>
                      <a:pt x="709" y="27"/>
                    </a:lnTo>
                    <a:lnTo>
                      <a:pt x="799" y="41"/>
                    </a:lnTo>
                    <a:lnTo>
                      <a:pt x="887" y="59"/>
                    </a:lnTo>
                    <a:lnTo>
                      <a:pt x="974" y="80"/>
                    </a:lnTo>
                    <a:lnTo>
                      <a:pt x="1058" y="10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2" name="Freeform 40"/>
              <p:cNvSpPr>
                <a:spLocks/>
              </p:cNvSpPr>
              <p:nvPr/>
            </p:nvSpPr>
            <p:spPr bwMode="auto">
              <a:xfrm>
                <a:off x="2592" y="2183"/>
                <a:ext cx="92" cy="55"/>
              </a:xfrm>
              <a:custGeom>
                <a:avLst/>
                <a:gdLst>
                  <a:gd name="T0" fmla="*/ 93 w 103"/>
                  <a:gd name="T1" fmla="*/ 0 h 66"/>
                  <a:gd name="T2" fmla="*/ 0 w 103"/>
                  <a:gd name="T3" fmla="*/ 48 h 66"/>
                  <a:gd name="T4" fmla="*/ 103 w 103"/>
                  <a:gd name="T5" fmla="*/ 66 h 66"/>
                  <a:gd name="T6" fmla="*/ 67 w 103"/>
                  <a:gd name="T7" fmla="*/ 38 h 66"/>
                  <a:gd name="T8" fmla="*/ 93 w 10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66">
                    <a:moveTo>
                      <a:pt x="93" y="0"/>
                    </a:moveTo>
                    <a:lnTo>
                      <a:pt x="0" y="48"/>
                    </a:lnTo>
                    <a:lnTo>
                      <a:pt x="103" y="66"/>
                    </a:lnTo>
                    <a:lnTo>
                      <a:pt x="67" y="38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3" name="Freeform 41"/>
              <p:cNvSpPr>
                <a:spLocks/>
              </p:cNvSpPr>
              <p:nvPr/>
            </p:nvSpPr>
            <p:spPr bwMode="auto">
              <a:xfrm>
                <a:off x="2197" y="1757"/>
                <a:ext cx="1374" cy="469"/>
              </a:xfrm>
              <a:custGeom>
                <a:avLst/>
                <a:gdLst>
                  <a:gd name="T0" fmla="*/ 0 w 1531"/>
                  <a:gd name="T1" fmla="*/ 542 h 559"/>
                  <a:gd name="T2" fmla="*/ 33 w 1531"/>
                  <a:gd name="T3" fmla="*/ 480 h 559"/>
                  <a:gd name="T4" fmla="*/ 69 w 1531"/>
                  <a:gd name="T5" fmla="*/ 421 h 559"/>
                  <a:gd name="T6" fmla="*/ 107 w 1531"/>
                  <a:gd name="T7" fmla="*/ 366 h 559"/>
                  <a:gd name="T8" fmla="*/ 147 w 1531"/>
                  <a:gd name="T9" fmla="*/ 314 h 559"/>
                  <a:gd name="T10" fmla="*/ 190 w 1531"/>
                  <a:gd name="T11" fmla="*/ 266 h 559"/>
                  <a:gd name="T12" fmla="*/ 234 w 1531"/>
                  <a:gd name="T13" fmla="*/ 222 h 559"/>
                  <a:gd name="T14" fmla="*/ 281 w 1531"/>
                  <a:gd name="T15" fmla="*/ 181 h 559"/>
                  <a:gd name="T16" fmla="*/ 329 w 1531"/>
                  <a:gd name="T17" fmla="*/ 144 h 559"/>
                  <a:gd name="T18" fmla="*/ 354 w 1531"/>
                  <a:gd name="T19" fmla="*/ 127 h 559"/>
                  <a:gd name="T20" fmla="*/ 379 w 1531"/>
                  <a:gd name="T21" fmla="*/ 111 h 559"/>
                  <a:gd name="T22" fmla="*/ 404 w 1531"/>
                  <a:gd name="T23" fmla="*/ 96 h 559"/>
                  <a:gd name="T24" fmla="*/ 430 w 1531"/>
                  <a:gd name="T25" fmla="*/ 82 h 559"/>
                  <a:gd name="T26" fmla="*/ 456 w 1531"/>
                  <a:gd name="T27" fmla="*/ 69 h 559"/>
                  <a:gd name="T28" fmla="*/ 483 w 1531"/>
                  <a:gd name="T29" fmla="*/ 57 h 559"/>
                  <a:gd name="T30" fmla="*/ 510 w 1531"/>
                  <a:gd name="T31" fmla="*/ 47 h 559"/>
                  <a:gd name="T32" fmla="*/ 537 w 1531"/>
                  <a:gd name="T33" fmla="*/ 37 h 559"/>
                  <a:gd name="T34" fmla="*/ 564 w 1531"/>
                  <a:gd name="T35" fmla="*/ 28 h 559"/>
                  <a:gd name="T36" fmla="*/ 592 w 1531"/>
                  <a:gd name="T37" fmla="*/ 21 h 559"/>
                  <a:gd name="T38" fmla="*/ 619 w 1531"/>
                  <a:gd name="T39" fmla="*/ 15 h 559"/>
                  <a:gd name="T40" fmla="*/ 647 w 1531"/>
                  <a:gd name="T41" fmla="*/ 9 h 559"/>
                  <a:gd name="T42" fmla="*/ 676 w 1531"/>
                  <a:gd name="T43" fmla="*/ 5 h 559"/>
                  <a:gd name="T44" fmla="*/ 704 w 1531"/>
                  <a:gd name="T45" fmla="*/ 2 h 559"/>
                  <a:gd name="T46" fmla="*/ 732 w 1531"/>
                  <a:gd name="T47" fmla="*/ 1 h 559"/>
                  <a:gd name="T48" fmla="*/ 761 w 1531"/>
                  <a:gd name="T49" fmla="*/ 0 h 559"/>
                  <a:gd name="T50" fmla="*/ 790 w 1531"/>
                  <a:gd name="T51" fmla="*/ 1 h 559"/>
                  <a:gd name="T52" fmla="*/ 819 w 1531"/>
                  <a:gd name="T53" fmla="*/ 2 h 559"/>
                  <a:gd name="T54" fmla="*/ 848 w 1531"/>
                  <a:gd name="T55" fmla="*/ 6 h 559"/>
                  <a:gd name="T56" fmla="*/ 877 w 1531"/>
                  <a:gd name="T57" fmla="*/ 10 h 559"/>
                  <a:gd name="T58" fmla="*/ 905 w 1531"/>
                  <a:gd name="T59" fmla="*/ 15 h 559"/>
                  <a:gd name="T60" fmla="*/ 934 w 1531"/>
                  <a:gd name="T61" fmla="*/ 22 h 559"/>
                  <a:gd name="T62" fmla="*/ 962 w 1531"/>
                  <a:gd name="T63" fmla="*/ 30 h 559"/>
                  <a:gd name="T64" fmla="*/ 989 w 1531"/>
                  <a:gd name="T65" fmla="*/ 38 h 559"/>
                  <a:gd name="T66" fmla="*/ 1017 w 1531"/>
                  <a:gd name="T67" fmla="*/ 48 h 559"/>
                  <a:gd name="T68" fmla="*/ 1044 w 1531"/>
                  <a:gd name="T69" fmla="*/ 60 h 559"/>
                  <a:gd name="T70" fmla="*/ 1071 w 1531"/>
                  <a:gd name="T71" fmla="*/ 72 h 559"/>
                  <a:gd name="T72" fmla="*/ 1098 w 1531"/>
                  <a:gd name="T73" fmla="*/ 85 h 559"/>
                  <a:gd name="T74" fmla="*/ 1124 w 1531"/>
                  <a:gd name="T75" fmla="*/ 100 h 559"/>
                  <a:gd name="T76" fmla="*/ 1150 w 1531"/>
                  <a:gd name="T77" fmla="*/ 115 h 559"/>
                  <a:gd name="T78" fmla="*/ 1175 w 1531"/>
                  <a:gd name="T79" fmla="*/ 131 h 559"/>
                  <a:gd name="T80" fmla="*/ 1200 w 1531"/>
                  <a:gd name="T81" fmla="*/ 149 h 559"/>
                  <a:gd name="T82" fmla="*/ 1225 w 1531"/>
                  <a:gd name="T83" fmla="*/ 168 h 559"/>
                  <a:gd name="T84" fmla="*/ 1249 w 1531"/>
                  <a:gd name="T85" fmla="*/ 187 h 559"/>
                  <a:gd name="T86" fmla="*/ 1296 w 1531"/>
                  <a:gd name="T87" fmla="*/ 229 h 559"/>
                  <a:gd name="T88" fmla="*/ 1341 w 1531"/>
                  <a:gd name="T89" fmla="*/ 275 h 559"/>
                  <a:gd name="T90" fmla="*/ 1384 w 1531"/>
                  <a:gd name="T91" fmla="*/ 325 h 559"/>
                  <a:gd name="T92" fmla="*/ 1425 w 1531"/>
                  <a:gd name="T93" fmla="*/ 378 h 559"/>
                  <a:gd name="T94" fmla="*/ 1463 w 1531"/>
                  <a:gd name="T95" fmla="*/ 435 h 559"/>
                  <a:gd name="T96" fmla="*/ 1498 w 1531"/>
                  <a:gd name="T97" fmla="*/ 495 h 559"/>
                  <a:gd name="T98" fmla="*/ 1531 w 1531"/>
                  <a:gd name="T99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31" h="559">
                    <a:moveTo>
                      <a:pt x="0" y="542"/>
                    </a:moveTo>
                    <a:lnTo>
                      <a:pt x="33" y="480"/>
                    </a:lnTo>
                    <a:lnTo>
                      <a:pt x="69" y="421"/>
                    </a:lnTo>
                    <a:lnTo>
                      <a:pt x="107" y="366"/>
                    </a:lnTo>
                    <a:lnTo>
                      <a:pt x="147" y="314"/>
                    </a:lnTo>
                    <a:lnTo>
                      <a:pt x="190" y="266"/>
                    </a:lnTo>
                    <a:lnTo>
                      <a:pt x="234" y="222"/>
                    </a:lnTo>
                    <a:lnTo>
                      <a:pt x="281" y="181"/>
                    </a:lnTo>
                    <a:lnTo>
                      <a:pt x="329" y="144"/>
                    </a:lnTo>
                    <a:lnTo>
                      <a:pt x="354" y="127"/>
                    </a:lnTo>
                    <a:lnTo>
                      <a:pt x="379" y="111"/>
                    </a:lnTo>
                    <a:lnTo>
                      <a:pt x="404" y="96"/>
                    </a:lnTo>
                    <a:lnTo>
                      <a:pt x="430" y="82"/>
                    </a:lnTo>
                    <a:lnTo>
                      <a:pt x="456" y="69"/>
                    </a:lnTo>
                    <a:lnTo>
                      <a:pt x="483" y="57"/>
                    </a:lnTo>
                    <a:lnTo>
                      <a:pt x="510" y="47"/>
                    </a:lnTo>
                    <a:lnTo>
                      <a:pt x="537" y="37"/>
                    </a:lnTo>
                    <a:lnTo>
                      <a:pt x="564" y="28"/>
                    </a:lnTo>
                    <a:lnTo>
                      <a:pt x="592" y="21"/>
                    </a:lnTo>
                    <a:lnTo>
                      <a:pt x="619" y="15"/>
                    </a:lnTo>
                    <a:lnTo>
                      <a:pt x="647" y="9"/>
                    </a:lnTo>
                    <a:lnTo>
                      <a:pt x="676" y="5"/>
                    </a:lnTo>
                    <a:lnTo>
                      <a:pt x="704" y="2"/>
                    </a:lnTo>
                    <a:lnTo>
                      <a:pt x="732" y="1"/>
                    </a:lnTo>
                    <a:lnTo>
                      <a:pt x="761" y="0"/>
                    </a:lnTo>
                    <a:lnTo>
                      <a:pt x="790" y="1"/>
                    </a:lnTo>
                    <a:lnTo>
                      <a:pt x="819" y="2"/>
                    </a:lnTo>
                    <a:lnTo>
                      <a:pt x="848" y="6"/>
                    </a:lnTo>
                    <a:lnTo>
                      <a:pt x="877" y="10"/>
                    </a:lnTo>
                    <a:lnTo>
                      <a:pt x="905" y="15"/>
                    </a:lnTo>
                    <a:lnTo>
                      <a:pt x="934" y="22"/>
                    </a:lnTo>
                    <a:lnTo>
                      <a:pt x="962" y="30"/>
                    </a:lnTo>
                    <a:lnTo>
                      <a:pt x="989" y="38"/>
                    </a:lnTo>
                    <a:lnTo>
                      <a:pt x="1017" y="48"/>
                    </a:lnTo>
                    <a:lnTo>
                      <a:pt x="1044" y="60"/>
                    </a:lnTo>
                    <a:lnTo>
                      <a:pt x="1071" y="72"/>
                    </a:lnTo>
                    <a:lnTo>
                      <a:pt x="1098" y="85"/>
                    </a:lnTo>
                    <a:lnTo>
                      <a:pt x="1124" y="100"/>
                    </a:lnTo>
                    <a:lnTo>
                      <a:pt x="1150" y="115"/>
                    </a:lnTo>
                    <a:lnTo>
                      <a:pt x="1175" y="131"/>
                    </a:lnTo>
                    <a:lnTo>
                      <a:pt x="1200" y="149"/>
                    </a:lnTo>
                    <a:lnTo>
                      <a:pt x="1225" y="168"/>
                    </a:lnTo>
                    <a:lnTo>
                      <a:pt x="1249" y="187"/>
                    </a:lnTo>
                    <a:lnTo>
                      <a:pt x="1296" y="229"/>
                    </a:lnTo>
                    <a:lnTo>
                      <a:pt x="1341" y="275"/>
                    </a:lnTo>
                    <a:lnTo>
                      <a:pt x="1384" y="325"/>
                    </a:lnTo>
                    <a:lnTo>
                      <a:pt x="1425" y="378"/>
                    </a:lnTo>
                    <a:lnTo>
                      <a:pt x="1463" y="435"/>
                    </a:lnTo>
                    <a:lnTo>
                      <a:pt x="1498" y="495"/>
                    </a:lnTo>
                    <a:lnTo>
                      <a:pt x="1531" y="55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4" name="Freeform 42"/>
              <p:cNvSpPr>
                <a:spLocks/>
              </p:cNvSpPr>
              <p:nvPr/>
            </p:nvSpPr>
            <p:spPr bwMode="auto">
              <a:xfrm>
                <a:off x="2184" y="2447"/>
                <a:ext cx="342" cy="341"/>
              </a:xfrm>
              <a:custGeom>
                <a:avLst/>
                <a:gdLst>
                  <a:gd name="T0" fmla="*/ 367 w 367"/>
                  <a:gd name="T1" fmla="*/ 423 h 423"/>
                  <a:gd name="T2" fmla="*/ 339 w 367"/>
                  <a:gd name="T3" fmla="*/ 405 h 423"/>
                  <a:gd name="T4" fmla="*/ 312 w 367"/>
                  <a:gd name="T5" fmla="*/ 385 h 423"/>
                  <a:gd name="T6" fmla="*/ 286 w 367"/>
                  <a:gd name="T7" fmla="*/ 365 h 423"/>
                  <a:gd name="T8" fmla="*/ 260 w 367"/>
                  <a:gd name="T9" fmla="*/ 343 h 423"/>
                  <a:gd name="T10" fmla="*/ 234 w 367"/>
                  <a:gd name="T11" fmla="*/ 320 h 423"/>
                  <a:gd name="T12" fmla="*/ 209 w 367"/>
                  <a:gd name="T13" fmla="*/ 296 h 423"/>
                  <a:gd name="T14" fmla="*/ 185 w 367"/>
                  <a:gd name="T15" fmla="*/ 271 h 423"/>
                  <a:gd name="T16" fmla="*/ 162 w 367"/>
                  <a:gd name="T17" fmla="*/ 245 h 423"/>
                  <a:gd name="T18" fmla="*/ 139 w 367"/>
                  <a:gd name="T19" fmla="*/ 218 h 423"/>
                  <a:gd name="T20" fmla="*/ 117 w 367"/>
                  <a:gd name="T21" fmla="*/ 190 h 423"/>
                  <a:gd name="T22" fmla="*/ 75 w 367"/>
                  <a:gd name="T23" fmla="*/ 130 h 423"/>
                  <a:gd name="T24" fmla="*/ 36 w 367"/>
                  <a:gd name="T25" fmla="*/ 67 h 423"/>
                  <a:gd name="T26" fmla="*/ 0 w 367"/>
                  <a:gd name="T27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423">
                    <a:moveTo>
                      <a:pt x="367" y="423"/>
                    </a:moveTo>
                    <a:lnTo>
                      <a:pt x="339" y="405"/>
                    </a:lnTo>
                    <a:lnTo>
                      <a:pt x="312" y="385"/>
                    </a:lnTo>
                    <a:lnTo>
                      <a:pt x="286" y="365"/>
                    </a:lnTo>
                    <a:lnTo>
                      <a:pt x="260" y="343"/>
                    </a:lnTo>
                    <a:lnTo>
                      <a:pt x="234" y="320"/>
                    </a:lnTo>
                    <a:lnTo>
                      <a:pt x="209" y="296"/>
                    </a:lnTo>
                    <a:lnTo>
                      <a:pt x="185" y="271"/>
                    </a:lnTo>
                    <a:lnTo>
                      <a:pt x="162" y="245"/>
                    </a:lnTo>
                    <a:lnTo>
                      <a:pt x="139" y="218"/>
                    </a:lnTo>
                    <a:lnTo>
                      <a:pt x="117" y="190"/>
                    </a:lnTo>
                    <a:lnTo>
                      <a:pt x="75" y="130"/>
                    </a:lnTo>
                    <a:lnTo>
                      <a:pt x="36" y="67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5" name="Freeform 43"/>
              <p:cNvSpPr>
                <a:spLocks/>
              </p:cNvSpPr>
              <p:nvPr/>
            </p:nvSpPr>
            <p:spPr bwMode="auto">
              <a:xfrm>
                <a:off x="2473" y="1757"/>
                <a:ext cx="1098" cy="469"/>
              </a:xfrm>
              <a:custGeom>
                <a:avLst/>
                <a:gdLst>
                  <a:gd name="T0" fmla="*/ 0 w 1224"/>
                  <a:gd name="T1" fmla="*/ 159 h 559"/>
                  <a:gd name="T2" fmla="*/ 26 w 1224"/>
                  <a:gd name="T3" fmla="*/ 140 h 559"/>
                  <a:gd name="T4" fmla="*/ 53 w 1224"/>
                  <a:gd name="T5" fmla="*/ 122 h 559"/>
                  <a:gd name="T6" fmla="*/ 79 w 1224"/>
                  <a:gd name="T7" fmla="*/ 106 h 559"/>
                  <a:gd name="T8" fmla="*/ 107 w 1224"/>
                  <a:gd name="T9" fmla="*/ 90 h 559"/>
                  <a:gd name="T10" fmla="*/ 134 w 1224"/>
                  <a:gd name="T11" fmla="*/ 76 h 559"/>
                  <a:gd name="T12" fmla="*/ 162 w 1224"/>
                  <a:gd name="T13" fmla="*/ 63 h 559"/>
                  <a:gd name="T14" fmla="*/ 190 w 1224"/>
                  <a:gd name="T15" fmla="*/ 51 h 559"/>
                  <a:gd name="T16" fmla="*/ 219 w 1224"/>
                  <a:gd name="T17" fmla="*/ 41 h 559"/>
                  <a:gd name="T18" fmla="*/ 248 w 1224"/>
                  <a:gd name="T19" fmla="*/ 31 h 559"/>
                  <a:gd name="T20" fmla="*/ 276 w 1224"/>
                  <a:gd name="T21" fmla="*/ 23 h 559"/>
                  <a:gd name="T22" fmla="*/ 306 w 1224"/>
                  <a:gd name="T23" fmla="*/ 16 h 559"/>
                  <a:gd name="T24" fmla="*/ 335 w 1224"/>
                  <a:gd name="T25" fmla="*/ 10 h 559"/>
                  <a:gd name="T26" fmla="*/ 365 w 1224"/>
                  <a:gd name="T27" fmla="*/ 6 h 559"/>
                  <a:gd name="T28" fmla="*/ 394 w 1224"/>
                  <a:gd name="T29" fmla="*/ 3 h 559"/>
                  <a:gd name="T30" fmla="*/ 424 w 1224"/>
                  <a:gd name="T31" fmla="*/ 1 h 559"/>
                  <a:gd name="T32" fmla="*/ 454 w 1224"/>
                  <a:gd name="T33" fmla="*/ 0 h 559"/>
                  <a:gd name="T34" fmla="*/ 483 w 1224"/>
                  <a:gd name="T35" fmla="*/ 1 h 559"/>
                  <a:gd name="T36" fmla="*/ 512 w 1224"/>
                  <a:gd name="T37" fmla="*/ 2 h 559"/>
                  <a:gd name="T38" fmla="*/ 541 w 1224"/>
                  <a:gd name="T39" fmla="*/ 6 h 559"/>
                  <a:gd name="T40" fmla="*/ 570 w 1224"/>
                  <a:gd name="T41" fmla="*/ 10 h 559"/>
                  <a:gd name="T42" fmla="*/ 598 w 1224"/>
                  <a:gd name="T43" fmla="*/ 15 h 559"/>
                  <a:gd name="T44" fmla="*/ 627 w 1224"/>
                  <a:gd name="T45" fmla="*/ 22 h 559"/>
                  <a:gd name="T46" fmla="*/ 655 w 1224"/>
                  <a:gd name="T47" fmla="*/ 30 h 559"/>
                  <a:gd name="T48" fmla="*/ 682 w 1224"/>
                  <a:gd name="T49" fmla="*/ 38 h 559"/>
                  <a:gd name="T50" fmla="*/ 710 w 1224"/>
                  <a:gd name="T51" fmla="*/ 48 h 559"/>
                  <a:gd name="T52" fmla="*/ 737 w 1224"/>
                  <a:gd name="T53" fmla="*/ 60 h 559"/>
                  <a:gd name="T54" fmla="*/ 764 w 1224"/>
                  <a:gd name="T55" fmla="*/ 72 h 559"/>
                  <a:gd name="T56" fmla="*/ 791 w 1224"/>
                  <a:gd name="T57" fmla="*/ 85 h 559"/>
                  <a:gd name="T58" fmla="*/ 817 w 1224"/>
                  <a:gd name="T59" fmla="*/ 100 h 559"/>
                  <a:gd name="T60" fmla="*/ 843 w 1224"/>
                  <a:gd name="T61" fmla="*/ 115 h 559"/>
                  <a:gd name="T62" fmla="*/ 868 w 1224"/>
                  <a:gd name="T63" fmla="*/ 131 h 559"/>
                  <a:gd name="T64" fmla="*/ 893 w 1224"/>
                  <a:gd name="T65" fmla="*/ 149 h 559"/>
                  <a:gd name="T66" fmla="*/ 918 w 1224"/>
                  <a:gd name="T67" fmla="*/ 168 h 559"/>
                  <a:gd name="T68" fmla="*/ 942 w 1224"/>
                  <a:gd name="T69" fmla="*/ 187 h 559"/>
                  <a:gd name="T70" fmla="*/ 989 w 1224"/>
                  <a:gd name="T71" fmla="*/ 229 h 559"/>
                  <a:gd name="T72" fmla="*/ 1034 w 1224"/>
                  <a:gd name="T73" fmla="*/ 275 h 559"/>
                  <a:gd name="T74" fmla="*/ 1077 w 1224"/>
                  <a:gd name="T75" fmla="*/ 325 h 559"/>
                  <a:gd name="T76" fmla="*/ 1118 w 1224"/>
                  <a:gd name="T77" fmla="*/ 378 h 559"/>
                  <a:gd name="T78" fmla="*/ 1156 w 1224"/>
                  <a:gd name="T79" fmla="*/ 435 h 559"/>
                  <a:gd name="T80" fmla="*/ 1191 w 1224"/>
                  <a:gd name="T81" fmla="*/ 495 h 559"/>
                  <a:gd name="T82" fmla="*/ 1224 w 1224"/>
                  <a:gd name="T83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4" h="559">
                    <a:moveTo>
                      <a:pt x="0" y="159"/>
                    </a:moveTo>
                    <a:lnTo>
                      <a:pt x="26" y="140"/>
                    </a:lnTo>
                    <a:lnTo>
                      <a:pt x="53" y="122"/>
                    </a:lnTo>
                    <a:lnTo>
                      <a:pt x="79" y="106"/>
                    </a:lnTo>
                    <a:lnTo>
                      <a:pt x="107" y="90"/>
                    </a:lnTo>
                    <a:lnTo>
                      <a:pt x="134" y="76"/>
                    </a:lnTo>
                    <a:lnTo>
                      <a:pt x="162" y="63"/>
                    </a:lnTo>
                    <a:lnTo>
                      <a:pt x="190" y="51"/>
                    </a:lnTo>
                    <a:lnTo>
                      <a:pt x="219" y="41"/>
                    </a:lnTo>
                    <a:lnTo>
                      <a:pt x="248" y="31"/>
                    </a:lnTo>
                    <a:lnTo>
                      <a:pt x="276" y="23"/>
                    </a:lnTo>
                    <a:lnTo>
                      <a:pt x="306" y="16"/>
                    </a:lnTo>
                    <a:lnTo>
                      <a:pt x="335" y="10"/>
                    </a:lnTo>
                    <a:lnTo>
                      <a:pt x="365" y="6"/>
                    </a:lnTo>
                    <a:lnTo>
                      <a:pt x="394" y="3"/>
                    </a:lnTo>
                    <a:lnTo>
                      <a:pt x="424" y="1"/>
                    </a:lnTo>
                    <a:lnTo>
                      <a:pt x="454" y="0"/>
                    </a:lnTo>
                    <a:lnTo>
                      <a:pt x="483" y="1"/>
                    </a:lnTo>
                    <a:lnTo>
                      <a:pt x="512" y="2"/>
                    </a:lnTo>
                    <a:lnTo>
                      <a:pt x="541" y="6"/>
                    </a:lnTo>
                    <a:lnTo>
                      <a:pt x="570" y="10"/>
                    </a:lnTo>
                    <a:lnTo>
                      <a:pt x="598" y="15"/>
                    </a:lnTo>
                    <a:lnTo>
                      <a:pt x="627" y="22"/>
                    </a:lnTo>
                    <a:lnTo>
                      <a:pt x="655" y="30"/>
                    </a:lnTo>
                    <a:lnTo>
                      <a:pt x="682" y="38"/>
                    </a:lnTo>
                    <a:lnTo>
                      <a:pt x="710" y="48"/>
                    </a:lnTo>
                    <a:lnTo>
                      <a:pt x="737" y="60"/>
                    </a:lnTo>
                    <a:lnTo>
                      <a:pt x="764" y="72"/>
                    </a:lnTo>
                    <a:lnTo>
                      <a:pt x="791" y="85"/>
                    </a:lnTo>
                    <a:lnTo>
                      <a:pt x="817" y="100"/>
                    </a:lnTo>
                    <a:lnTo>
                      <a:pt x="843" y="115"/>
                    </a:lnTo>
                    <a:lnTo>
                      <a:pt x="868" y="131"/>
                    </a:lnTo>
                    <a:lnTo>
                      <a:pt x="893" y="149"/>
                    </a:lnTo>
                    <a:lnTo>
                      <a:pt x="918" y="168"/>
                    </a:lnTo>
                    <a:lnTo>
                      <a:pt x="942" y="187"/>
                    </a:lnTo>
                    <a:lnTo>
                      <a:pt x="989" y="229"/>
                    </a:lnTo>
                    <a:lnTo>
                      <a:pt x="1034" y="275"/>
                    </a:lnTo>
                    <a:lnTo>
                      <a:pt x="1077" y="325"/>
                    </a:lnTo>
                    <a:lnTo>
                      <a:pt x="1118" y="378"/>
                    </a:lnTo>
                    <a:lnTo>
                      <a:pt x="1156" y="435"/>
                    </a:lnTo>
                    <a:lnTo>
                      <a:pt x="1191" y="495"/>
                    </a:lnTo>
                    <a:lnTo>
                      <a:pt x="1224" y="55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6" name="Freeform 44"/>
              <p:cNvSpPr>
                <a:spLocks/>
              </p:cNvSpPr>
              <p:nvPr/>
            </p:nvSpPr>
            <p:spPr bwMode="auto">
              <a:xfrm>
                <a:off x="2427" y="1852"/>
                <a:ext cx="88" cy="75"/>
              </a:xfrm>
              <a:custGeom>
                <a:avLst/>
                <a:gdLst>
                  <a:gd name="T0" fmla="*/ 56 w 98"/>
                  <a:gd name="T1" fmla="*/ 0 h 89"/>
                  <a:gd name="T2" fmla="*/ 0 w 98"/>
                  <a:gd name="T3" fmla="*/ 89 h 89"/>
                  <a:gd name="T4" fmla="*/ 98 w 98"/>
                  <a:gd name="T5" fmla="*/ 52 h 89"/>
                  <a:gd name="T6" fmla="*/ 53 w 98"/>
                  <a:gd name="T7" fmla="*/ 46 h 89"/>
                  <a:gd name="T8" fmla="*/ 56 w 9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89">
                    <a:moveTo>
                      <a:pt x="56" y="0"/>
                    </a:moveTo>
                    <a:lnTo>
                      <a:pt x="0" y="89"/>
                    </a:lnTo>
                    <a:lnTo>
                      <a:pt x="98" y="52"/>
                    </a:lnTo>
                    <a:lnTo>
                      <a:pt x="53" y="46"/>
                    </a:lnTo>
                    <a:lnTo>
                      <a:pt x="56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7" name="Freeform 45"/>
              <p:cNvSpPr>
                <a:spLocks/>
              </p:cNvSpPr>
              <p:nvPr/>
            </p:nvSpPr>
            <p:spPr bwMode="auto">
              <a:xfrm>
                <a:off x="2533" y="2447"/>
                <a:ext cx="1067" cy="482"/>
              </a:xfrm>
              <a:custGeom>
                <a:avLst/>
                <a:gdLst>
                  <a:gd name="T0" fmla="*/ 1221 w 1221"/>
                  <a:gd name="T1" fmla="*/ 0 h 570"/>
                  <a:gd name="T2" fmla="*/ 1188 w 1221"/>
                  <a:gd name="T3" fmla="*/ 65 h 570"/>
                  <a:gd name="T4" fmla="*/ 1153 w 1221"/>
                  <a:gd name="T5" fmla="*/ 126 h 570"/>
                  <a:gd name="T6" fmla="*/ 1115 w 1221"/>
                  <a:gd name="T7" fmla="*/ 184 h 570"/>
                  <a:gd name="T8" fmla="*/ 1074 w 1221"/>
                  <a:gd name="T9" fmla="*/ 238 h 570"/>
                  <a:gd name="T10" fmla="*/ 1031 w 1221"/>
                  <a:gd name="T11" fmla="*/ 289 h 570"/>
                  <a:gd name="T12" fmla="*/ 986 w 1221"/>
                  <a:gd name="T13" fmla="*/ 336 h 570"/>
                  <a:gd name="T14" fmla="*/ 963 w 1221"/>
                  <a:gd name="T15" fmla="*/ 358 h 570"/>
                  <a:gd name="T16" fmla="*/ 939 w 1221"/>
                  <a:gd name="T17" fmla="*/ 379 h 570"/>
                  <a:gd name="T18" fmla="*/ 915 w 1221"/>
                  <a:gd name="T19" fmla="*/ 399 h 570"/>
                  <a:gd name="T20" fmla="*/ 890 w 1221"/>
                  <a:gd name="T21" fmla="*/ 418 h 570"/>
                  <a:gd name="T22" fmla="*/ 865 w 1221"/>
                  <a:gd name="T23" fmla="*/ 436 h 570"/>
                  <a:gd name="T24" fmla="*/ 839 w 1221"/>
                  <a:gd name="T25" fmla="*/ 453 h 570"/>
                  <a:gd name="T26" fmla="*/ 813 w 1221"/>
                  <a:gd name="T27" fmla="*/ 468 h 570"/>
                  <a:gd name="T28" fmla="*/ 786 w 1221"/>
                  <a:gd name="T29" fmla="*/ 483 h 570"/>
                  <a:gd name="T30" fmla="*/ 760 w 1221"/>
                  <a:gd name="T31" fmla="*/ 497 h 570"/>
                  <a:gd name="T32" fmla="*/ 732 w 1221"/>
                  <a:gd name="T33" fmla="*/ 509 h 570"/>
                  <a:gd name="T34" fmla="*/ 705 w 1221"/>
                  <a:gd name="T35" fmla="*/ 521 h 570"/>
                  <a:gd name="T36" fmla="*/ 677 w 1221"/>
                  <a:gd name="T37" fmla="*/ 531 h 570"/>
                  <a:gd name="T38" fmla="*/ 649 w 1221"/>
                  <a:gd name="T39" fmla="*/ 540 h 570"/>
                  <a:gd name="T40" fmla="*/ 621 w 1221"/>
                  <a:gd name="T41" fmla="*/ 548 h 570"/>
                  <a:gd name="T42" fmla="*/ 592 w 1221"/>
                  <a:gd name="T43" fmla="*/ 555 h 570"/>
                  <a:gd name="T44" fmla="*/ 563 w 1221"/>
                  <a:gd name="T45" fmla="*/ 560 h 570"/>
                  <a:gd name="T46" fmla="*/ 534 w 1221"/>
                  <a:gd name="T47" fmla="*/ 564 h 570"/>
                  <a:gd name="T48" fmla="*/ 505 w 1221"/>
                  <a:gd name="T49" fmla="*/ 568 h 570"/>
                  <a:gd name="T50" fmla="*/ 476 w 1221"/>
                  <a:gd name="T51" fmla="*/ 569 h 570"/>
                  <a:gd name="T52" fmla="*/ 446 w 1221"/>
                  <a:gd name="T53" fmla="*/ 570 h 570"/>
                  <a:gd name="T54" fmla="*/ 417 w 1221"/>
                  <a:gd name="T55" fmla="*/ 569 h 570"/>
                  <a:gd name="T56" fmla="*/ 387 w 1221"/>
                  <a:gd name="T57" fmla="*/ 568 h 570"/>
                  <a:gd name="T58" fmla="*/ 358 w 1221"/>
                  <a:gd name="T59" fmla="*/ 564 h 570"/>
                  <a:gd name="T60" fmla="*/ 329 w 1221"/>
                  <a:gd name="T61" fmla="*/ 560 h 570"/>
                  <a:gd name="T62" fmla="*/ 300 w 1221"/>
                  <a:gd name="T63" fmla="*/ 555 h 570"/>
                  <a:gd name="T64" fmla="*/ 272 w 1221"/>
                  <a:gd name="T65" fmla="*/ 548 h 570"/>
                  <a:gd name="T66" fmla="*/ 243 w 1221"/>
                  <a:gd name="T67" fmla="*/ 540 h 570"/>
                  <a:gd name="T68" fmla="*/ 215 w 1221"/>
                  <a:gd name="T69" fmla="*/ 531 h 570"/>
                  <a:gd name="T70" fmla="*/ 187 w 1221"/>
                  <a:gd name="T71" fmla="*/ 521 h 570"/>
                  <a:gd name="T72" fmla="*/ 159 w 1221"/>
                  <a:gd name="T73" fmla="*/ 509 h 570"/>
                  <a:gd name="T74" fmla="*/ 132 w 1221"/>
                  <a:gd name="T75" fmla="*/ 497 h 570"/>
                  <a:gd name="T76" fmla="*/ 105 w 1221"/>
                  <a:gd name="T77" fmla="*/ 483 h 570"/>
                  <a:gd name="T78" fmla="*/ 78 w 1221"/>
                  <a:gd name="T79" fmla="*/ 468 h 570"/>
                  <a:gd name="T80" fmla="*/ 52 w 1221"/>
                  <a:gd name="T81" fmla="*/ 452 h 570"/>
                  <a:gd name="T82" fmla="*/ 26 w 1221"/>
                  <a:gd name="T83" fmla="*/ 434 h 570"/>
                  <a:gd name="T84" fmla="*/ 0 w 1221"/>
                  <a:gd name="T85" fmla="*/ 416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21" h="570">
                    <a:moveTo>
                      <a:pt x="1221" y="0"/>
                    </a:moveTo>
                    <a:lnTo>
                      <a:pt x="1188" y="65"/>
                    </a:lnTo>
                    <a:lnTo>
                      <a:pt x="1153" y="126"/>
                    </a:lnTo>
                    <a:lnTo>
                      <a:pt x="1115" y="184"/>
                    </a:lnTo>
                    <a:lnTo>
                      <a:pt x="1074" y="238"/>
                    </a:lnTo>
                    <a:lnTo>
                      <a:pt x="1031" y="289"/>
                    </a:lnTo>
                    <a:lnTo>
                      <a:pt x="986" y="336"/>
                    </a:lnTo>
                    <a:lnTo>
                      <a:pt x="963" y="358"/>
                    </a:lnTo>
                    <a:lnTo>
                      <a:pt x="939" y="379"/>
                    </a:lnTo>
                    <a:lnTo>
                      <a:pt x="915" y="399"/>
                    </a:lnTo>
                    <a:lnTo>
                      <a:pt x="890" y="418"/>
                    </a:lnTo>
                    <a:lnTo>
                      <a:pt x="865" y="436"/>
                    </a:lnTo>
                    <a:lnTo>
                      <a:pt x="839" y="453"/>
                    </a:lnTo>
                    <a:lnTo>
                      <a:pt x="813" y="468"/>
                    </a:lnTo>
                    <a:lnTo>
                      <a:pt x="786" y="483"/>
                    </a:lnTo>
                    <a:lnTo>
                      <a:pt x="760" y="497"/>
                    </a:lnTo>
                    <a:lnTo>
                      <a:pt x="732" y="509"/>
                    </a:lnTo>
                    <a:lnTo>
                      <a:pt x="705" y="521"/>
                    </a:lnTo>
                    <a:lnTo>
                      <a:pt x="677" y="531"/>
                    </a:lnTo>
                    <a:lnTo>
                      <a:pt x="649" y="540"/>
                    </a:lnTo>
                    <a:lnTo>
                      <a:pt x="621" y="548"/>
                    </a:lnTo>
                    <a:lnTo>
                      <a:pt x="592" y="555"/>
                    </a:lnTo>
                    <a:lnTo>
                      <a:pt x="563" y="560"/>
                    </a:lnTo>
                    <a:lnTo>
                      <a:pt x="534" y="564"/>
                    </a:lnTo>
                    <a:lnTo>
                      <a:pt x="505" y="568"/>
                    </a:lnTo>
                    <a:lnTo>
                      <a:pt x="476" y="569"/>
                    </a:lnTo>
                    <a:lnTo>
                      <a:pt x="446" y="570"/>
                    </a:lnTo>
                    <a:lnTo>
                      <a:pt x="417" y="569"/>
                    </a:lnTo>
                    <a:lnTo>
                      <a:pt x="387" y="568"/>
                    </a:lnTo>
                    <a:lnTo>
                      <a:pt x="358" y="564"/>
                    </a:lnTo>
                    <a:lnTo>
                      <a:pt x="329" y="560"/>
                    </a:lnTo>
                    <a:lnTo>
                      <a:pt x="300" y="555"/>
                    </a:lnTo>
                    <a:lnTo>
                      <a:pt x="272" y="548"/>
                    </a:lnTo>
                    <a:lnTo>
                      <a:pt x="243" y="540"/>
                    </a:lnTo>
                    <a:lnTo>
                      <a:pt x="215" y="531"/>
                    </a:lnTo>
                    <a:lnTo>
                      <a:pt x="187" y="521"/>
                    </a:lnTo>
                    <a:lnTo>
                      <a:pt x="159" y="509"/>
                    </a:lnTo>
                    <a:lnTo>
                      <a:pt x="132" y="497"/>
                    </a:lnTo>
                    <a:lnTo>
                      <a:pt x="105" y="483"/>
                    </a:lnTo>
                    <a:lnTo>
                      <a:pt x="78" y="468"/>
                    </a:lnTo>
                    <a:lnTo>
                      <a:pt x="52" y="452"/>
                    </a:lnTo>
                    <a:lnTo>
                      <a:pt x="26" y="434"/>
                    </a:lnTo>
                    <a:lnTo>
                      <a:pt x="0" y="416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8" name="Freeform 46"/>
              <p:cNvSpPr>
                <a:spLocks/>
              </p:cNvSpPr>
              <p:nvPr/>
            </p:nvSpPr>
            <p:spPr bwMode="auto">
              <a:xfrm>
                <a:off x="2448" y="2736"/>
                <a:ext cx="86" cy="75"/>
              </a:xfrm>
              <a:custGeom>
                <a:avLst/>
                <a:gdLst>
                  <a:gd name="T0" fmla="*/ 98 w 98"/>
                  <a:gd name="T1" fmla="*/ 36 h 88"/>
                  <a:gd name="T2" fmla="*/ 0 w 98"/>
                  <a:gd name="T3" fmla="*/ 0 h 88"/>
                  <a:gd name="T4" fmla="*/ 56 w 98"/>
                  <a:gd name="T5" fmla="*/ 88 h 88"/>
                  <a:gd name="T6" fmla="*/ 53 w 98"/>
                  <a:gd name="T7" fmla="*/ 43 h 88"/>
                  <a:gd name="T8" fmla="*/ 98 w 98"/>
                  <a:gd name="T9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88">
                    <a:moveTo>
                      <a:pt x="98" y="36"/>
                    </a:moveTo>
                    <a:lnTo>
                      <a:pt x="0" y="0"/>
                    </a:lnTo>
                    <a:lnTo>
                      <a:pt x="56" y="88"/>
                    </a:lnTo>
                    <a:lnTo>
                      <a:pt x="53" y="43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39" name="Freeform 47"/>
              <p:cNvSpPr>
                <a:spLocks/>
              </p:cNvSpPr>
              <p:nvPr/>
            </p:nvSpPr>
            <p:spPr bwMode="auto">
              <a:xfrm>
                <a:off x="2123" y="1355"/>
                <a:ext cx="1477" cy="849"/>
              </a:xfrm>
              <a:custGeom>
                <a:avLst/>
                <a:gdLst>
                  <a:gd name="T0" fmla="*/ 12 w 1644"/>
                  <a:gd name="T1" fmla="*/ 957 h 1013"/>
                  <a:gd name="T2" fmla="*/ 39 w 1644"/>
                  <a:gd name="T3" fmla="*/ 848 h 1013"/>
                  <a:gd name="T4" fmla="*/ 71 w 1644"/>
                  <a:gd name="T5" fmla="*/ 744 h 1013"/>
                  <a:gd name="T6" fmla="*/ 107 w 1644"/>
                  <a:gd name="T7" fmla="*/ 646 h 1013"/>
                  <a:gd name="T8" fmla="*/ 147 w 1644"/>
                  <a:gd name="T9" fmla="*/ 554 h 1013"/>
                  <a:gd name="T10" fmla="*/ 191 w 1644"/>
                  <a:gd name="T11" fmla="*/ 467 h 1013"/>
                  <a:gd name="T12" fmla="*/ 239 w 1644"/>
                  <a:gd name="T13" fmla="*/ 387 h 1013"/>
                  <a:gd name="T14" fmla="*/ 290 w 1644"/>
                  <a:gd name="T15" fmla="*/ 313 h 1013"/>
                  <a:gd name="T16" fmla="*/ 344 w 1644"/>
                  <a:gd name="T17" fmla="*/ 247 h 1013"/>
                  <a:gd name="T18" fmla="*/ 401 w 1644"/>
                  <a:gd name="T19" fmla="*/ 188 h 1013"/>
                  <a:gd name="T20" fmla="*/ 461 w 1644"/>
                  <a:gd name="T21" fmla="*/ 136 h 1013"/>
                  <a:gd name="T22" fmla="*/ 523 w 1644"/>
                  <a:gd name="T23" fmla="*/ 92 h 1013"/>
                  <a:gd name="T24" fmla="*/ 587 w 1644"/>
                  <a:gd name="T25" fmla="*/ 56 h 1013"/>
                  <a:gd name="T26" fmla="*/ 653 w 1644"/>
                  <a:gd name="T27" fmla="*/ 29 h 1013"/>
                  <a:gd name="T28" fmla="*/ 720 w 1644"/>
                  <a:gd name="T29" fmla="*/ 11 h 1013"/>
                  <a:gd name="T30" fmla="*/ 789 w 1644"/>
                  <a:gd name="T31" fmla="*/ 1 h 1013"/>
                  <a:gd name="T32" fmla="*/ 859 w 1644"/>
                  <a:gd name="T33" fmla="*/ 1 h 1013"/>
                  <a:gd name="T34" fmla="*/ 927 w 1644"/>
                  <a:gd name="T35" fmla="*/ 10 h 1013"/>
                  <a:gd name="T36" fmla="*/ 993 w 1644"/>
                  <a:gd name="T37" fmla="*/ 28 h 1013"/>
                  <a:gd name="T38" fmla="*/ 1059 w 1644"/>
                  <a:gd name="T39" fmla="*/ 55 h 1013"/>
                  <a:gd name="T40" fmla="*/ 1122 w 1644"/>
                  <a:gd name="T41" fmla="*/ 90 h 1013"/>
                  <a:gd name="T42" fmla="*/ 1184 w 1644"/>
                  <a:gd name="T43" fmla="*/ 133 h 1013"/>
                  <a:gd name="T44" fmla="*/ 1243 w 1644"/>
                  <a:gd name="T45" fmla="*/ 184 h 1013"/>
                  <a:gd name="T46" fmla="*/ 1299 w 1644"/>
                  <a:gd name="T47" fmla="*/ 242 h 1013"/>
                  <a:gd name="T48" fmla="*/ 1353 w 1644"/>
                  <a:gd name="T49" fmla="*/ 308 h 1013"/>
                  <a:gd name="T50" fmla="*/ 1404 w 1644"/>
                  <a:gd name="T51" fmla="*/ 380 h 1013"/>
                  <a:gd name="T52" fmla="*/ 1452 w 1644"/>
                  <a:gd name="T53" fmla="*/ 458 h 1013"/>
                  <a:gd name="T54" fmla="*/ 1496 w 1644"/>
                  <a:gd name="T55" fmla="*/ 543 h 1013"/>
                  <a:gd name="T56" fmla="*/ 1536 w 1644"/>
                  <a:gd name="T57" fmla="*/ 634 h 1013"/>
                  <a:gd name="T58" fmla="*/ 1572 w 1644"/>
                  <a:gd name="T59" fmla="*/ 731 h 1013"/>
                  <a:gd name="T60" fmla="*/ 1604 w 1644"/>
                  <a:gd name="T61" fmla="*/ 833 h 1013"/>
                  <a:gd name="T62" fmla="*/ 1632 w 1644"/>
                  <a:gd name="T63" fmla="*/ 94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44" h="1013">
                    <a:moveTo>
                      <a:pt x="0" y="1013"/>
                    </a:moveTo>
                    <a:lnTo>
                      <a:pt x="12" y="957"/>
                    </a:lnTo>
                    <a:lnTo>
                      <a:pt x="25" y="902"/>
                    </a:lnTo>
                    <a:lnTo>
                      <a:pt x="39" y="848"/>
                    </a:lnTo>
                    <a:lnTo>
                      <a:pt x="54" y="796"/>
                    </a:lnTo>
                    <a:lnTo>
                      <a:pt x="71" y="744"/>
                    </a:lnTo>
                    <a:lnTo>
                      <a:pt x="88" y="695"/>
                    </a:lnTo>
                    <a:lnTo>
                      <a:pt x="107" y="646"/>
                    </a:lnTo>
                    <a:lnTo>
                      <a:pt x="127" y="599"/>
                    </a:lnTo>
                    <a:lnTo>
                      <a:pt x="147" y="554"/>
                    </a:lnTo>
                    <a:lnTo>
                      <a:pt x="169" y="510"/>
                    </a:lnTo>
                    <a:lnTo>
                      <a:pt x="191" y="467"/>
                    </a:lnTo>
                    <a:lnTo>
                      <a:pt x="215" y="426"/>
                    </a:lnTo>
                    <a:lnTo>
                      <a:pt x="239" y="387"/>
                    </a:lnTo>
                    <a:lnTo>
                      <a:pt x="264" y="349"/>
                    </a:lnTo>
                    <a:lnTo>
                      <a:pt x="290" y="313"/>
                    </a:lnTo>
                    <a:lnTo>
                      <a:pt x="317" y="279"/>
                    </a:lnTo>
                    <a:lnTo>
                      <a:pt x="344" y="247"/>
                    </a:lnTo>
                    <a:lnTo>
                      <a:pt x="372" y="216"/>
                    </a:lnTo>
                    <a:lnTo>
                      <a:pt x="401" y="188"/>
                    </a:lnTo>
                    <a:lnTo>
                      <a:pt x="431" y="161"/>
                    </a:lnTo>
                    <a:lnTo>
                      <a:pt x="461" y="136"/>
                    </a:lnTo>
                    <a:lnTo>
                      <a:pt x="492" y="113"/>
                    </a:lnTo>
                    <a:lnTo>
                      <a:pt x="523" y="92"/>
                    </a:lnTo>
                    <a:lnTo>
                      <a:pt x="555" y="73"/>
                    </a:lnTo>
                    <a:lnTo>
                      <a:pt x="587" y="56"/>
                    </a:lnTo>
                    <a:lnTo>
                      <a:pt x="620" y="42"/>
                    </a:lnTo>
                    <a:lnTo>
                      <a:pt x="653" y="29"/>
                    </a:lnTo>
                    <a:lnTo>
                      <a:pt x="686" y="19"/>
                    </a:lnTo>
                    <a:lnTo>
                      <a:pt x="720" y="11"/>
                    </a:lnTo>
                    <a:lnTo>
                      <a:pt x="755" y="5"/>
                    </a:lnTo>
                    <a:lnTo>
                      <a:pt x="789" y="1"/>
                    </a:lnTo>
                    <a:lnTo>
                      <a:pt x="824" y="0"/>
                    </a:lnTo>
                    <a:lnTo>
                      <a:pt x="859" y="1"/>
                    </a:lnTo>
                    <a:lnTo>
                      <a:pt x="893" y="5"/>
                    </a:lnTo>
                    <a:lnTo>
                      <a:pt x="927" y="10"/>
                    </a:lnTo>
                    <a:lnTo>
                      <a:pt x="960" y="18"/>
                    </a:lnTo>
                    <a:lnTo>
                      <a:pt x="993" y="28"/>
                    </a:lnTo>
                    <a:lnTo>
                      <a:pt x="1026" y="41"/>
                    </a:lnTo>
                    <a:lnTo>
                      <a:pt x="1059" y="55"/>
                    </a:lnTo>
                    <a:lnTo>
                      <a:pt x="1091" y="72"/>
                    </a:lnTo>
                    <a:lnTo>
                      <a:pt x="1122" y="90"/>
                    </a:lnTo>
                    <a:lnTo>
                      <a:pt x="1153" y="111"/>
                    </a:lnTo>
                    <a:lnTo>
                      <a:pt x="1184" y="133"/>
                    </a:lnTo>
                    <a:lnTo>
                      <a:pt x="1213" y="158"/>
                    </a:lnTo>
                    <a:lnTo>
                      <a:pt x="1243" y="184"/>
                    </a:lnTo>
                    <a:lnTo>
                      <a:pt x="1271" y="212"/>
                    </a:lnTo>
                    <a:lnTo>
                      <a:pt x="1299" y="242"/>
                    </a:lnTo>
                    <a:lnTo>
                      <a:pt x="1327" y="274"/>
                    </a:lnTo>
                    <a:lnTo>
                      <a:pt x="1353" y="308"/>
                    </a:lnTo>
                    <a:lnTo>
                      <a:pt x="1379" y="343"/>
                    </a:lnTo>
                    <a:lnTo>
                      <a:pt x="1404" y="380"/>
                    </a:lnTo>
                    <a:lnTo>
                      <a:pt x="1428" y="418"/>
                    </a:lnTo>
                    <a:lnTo>
                      <a:pt x="1452" y="458"/>
                    </a:lnTo>
                    <a:lnTo>
                      <a:pt x="1474" y="500"/>
                    </a:lnTo>
                    <a:lnTo>
                      <a:pt x="1496" y="543"/>
                    </a:lnTo>
                    <a:lnTo>
                      <a:pt x="1516" y="588"/>
                    </a:lnTo>
                    <a:lnTo>
                      <a:pt x="1536" y="634"/>
                    </a:lnTo>
                    <a:lnTo>
                      <a:pt x="1555" y="682"/>
                    </a:lnTo>
                    <a:lnTo>
                      <a:pt x="1572" y="731"/>
                    </a:lnTo>
                    <a:lnTo>
                      <a:pt x="1589" y="781"/>
                    </a:lnTo>
                    <a:lnTo>
                      <a:pt x="1604" y="833"/>
                    </a:lnTo>
                    <a:lnTo>
                      <a:pt x="1619" y="886"/>
                    </a:lnTo>
                    <a:lnTo>
                      <a:pt x="1632" y="940"/>
                    </a:lnTo>
                    <a:lnTo>
                      <a:pt x="1644" y="995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0" name="Freeform 48"/>
              <p:cNvSpPr>
                <a:spLocks/>
              </p:cNvSpPr>
              <p:nvPr/>
            </p:nvSpPr>
            <p:spPr bwMode="auto">
              <a:xfrm>
                <a:off x="2141" y="2447"/>
                <a:ext cx="144" cy="481"/>
              </a:xfrm>
              <a:custGeom>
                <a:avLst/>
                <a:gdLst>
                  <a:gd name="T0" fmla="*/ 149 w 149"/>
                  <a:gd name="T1" fmla="*/ 626 h 626"/>
                  <a:gd name="T2" fmla="*/ 120 w 149"/>
                  <a:gd name="T3" fmla="*/ 557 h 626"/>
                  <a:gd name="T4" fmla="*/ 94 w 149"/>
                  <a:gd name="T5" fmla="*/ 485 h 626"/>
                  <a:gd name="T6" fmla="*/ 71 w 149"/>
                  <a:gd name="T7" fmla="*/ 410 h 626"/>
                  <a:gd name="T8" fmla="*/ 51 w 149"/>
                  <a:gd name="T9" fmla="*/ 332 h 626"/>
                  <a:gd name="T10" fmla="*/ 33 w 149"/>
                  <a:gd name="T11" fmla="*/ 252 h 626"/>
                  <a:gd name="T12" fmla="*/ 19 w 149"/>
                  <a:gd name="T13" fmla="*/ 170 h 626"/>
                  <a:gd name="T14" fmla="*/ 8 w 149"/>
                  <a:gd name="T15" fmla="*/ 86 h 626"/>
                  <a:gd name="T16" fmla="*/ 0 w 149"/>
                  <a:gd name="T17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626">
                    <a:moveTo>
                      <a:pt x="149" y="626"/>
                    </a:moveTo>
                    <a:lnTo>
                      <a:pt x="120" y="557"/>
                    </a:lnTo>
                    <a:lnTo>
                      <a:pt x="94" y="485"/>
                    </a:lnTo>
                    <a:lnTo>
                      <a:pt x="71" y="410"/>
                    </a:lnTo>
                    <a:lnTo>
                      <a:pt x="51" y="332"/>
                    </a:lnTo>
                    <a:lnTo>
                      <a:pt x="33" y="252"/>
                    </a:lnTo>
                    <a:lnTo>
                      <a:pt x="19" y="170"/>
                    </a:lnTo>
                    <a:lnTo>
                      <a:pt x="8" y="86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1" name="Freeform 49"/>
              <p:cNvSpPr>
                <a:spLocks/>
              </p:cNvSpPr>
              <p:nvPr/>
            </p:nvSpPr>
            <p:spPr bwMode="auto">
              <a:xfrm>
                <a:off x="1810" y="2440"/>
                <a:ext cx="243" cy="674"/>
              </a:xfrm>
              <a:custGeom>
                <a:avLst/>
                <a:gdLst>
                  <a:gd name="T0" fmla="*/ 0 w 272"/>
                  <a:gd name="T1" fmla="*/ 804 h 804"/>
                  <a:gd name="T2" fmla="*/ 11 w 272"/>
                  <a:gd name="T3" fmla="*/ 734 h 804"/>
                  <a:gd name="T4" fmla="*/ 24 w 272"/>
                  <a:gd name="T5" fmla="*/ 666 h 804"/>
                  <a:gd name="T6" fmla="*/ 37 w 272"/>
                  <a:gd name="T7" fmla="*/ 600 h 804"/>
                  <a:gd name="T8" fmla="*/ 51 w 272"/>
                  <a:gd name="T9" fmla="*/ 537 h 804"/>
                  <a:gd name="T10" fmla="*/ 65 w 272"/>
                  <a:gd name="T11" fmla="*/ 477 h 804"/>
                  <a:gd name="T12" fmla="*/ 81 w 272"/>
                  <a:gd name="T13" fmla="*/ 419 h 804"/>
                  <a:gd name="T14" fmla="*/ 97 w 272"/>
                  <a:gd name="T15" fmla="*/ 363 h 804"/>
                  <a:gd name="T16" fmla="*/ 114 w 272"/>
                  <a:gd name="T17" fmla="*/ 311 h 804"/>
                  <a:gd name="T18" fmla="*/ 132 w 272"/>
                  <a:gd name="T19" fmla="*/ 261 h 804"/>
                  <a:gd name="T20" fmla="*/ 150 w 272"/>
                  <a:gd name="T21" fmla="*/ 214 h 804"/>
                  <a:gd name="T22" fmla="*/ 169 w 272"/>
                  <a:gd name="T23" fmla="*/ 170 h 804"/>
                  <a:gd name="T24" fmla="*/ 188 w 272"/>
                  <a:gd name="T25" fmla="*/ 130 h 804"/>
                  <a:gd name="T26" fmla="*/ 208 w 272"/>
                  <a:gd name="T27" fmla="*/ 92 h 804"/>
                  <a:gd name="T28" fmla="*/ 229 w 272"/>
                  <a:gd name="T29" fmla="*/ 58 h 804"/>
                  <a:gd name="T30" fmla="*/ 250 w 272"/>
                  <a:gd name="T31" fmla="*/ 27 h 804"/>
                  <a:gd name="T32" fmla="*/ 272 w 272"/>
                  <a:gd name="T33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2" h="804">
                    <a:moveTo>
                      <a:pt x="0" y="804"/>
                    </a:moveTo>
                    <a:lnTo>
                      <a:pt x="11" y="734"/>
                    </a:lnTo>
                    <a:lnTo>
                      <a:pt x="24" y="666"/>
                    </a:lnTo>
                    <a:lnTo>
                      <a:pt x="37" y="600"/>
                    </a:lnTo>
                    <a:lnTo>
                      <a:pt x="51" y="537"/>
                    </a:lnTo>
                    <a:lnTo>
                      <a:pt x="65" y="477"/>
                    </a:lnTo>
                    <a:lnTo>
                      <a:pt x="81" y="419"/>
                    </a:lnTo>
                    <a:lnTo>
                      <a:pt x="97" y="363"/>
                    </a:lnTo>
                    <a:lnTo>
                      <a:pt x="114" y="311"/>
                    </a:lnTo>
                    <a:lnTo>
                      <a:pt x="132" y="261"/>
                    </a:lnTo>
                    <a:lnTo>
                      <a:pt x="150" y="214"/>
                    </a:lnTo>
                    <a:lnTo>
                      <a:pt x="169" y="170"/>
                    </a:lnTo>
                    <a:lnTo>
                      <a:pt x="188" y="130"/>
                    </a:lnTo>
                    <a:lnTo>
                      <a:pt x="208" y="92"/>
                    </a:lnTo>
                    <a:lnTo>
                      <a:pt x="229" y="58"/>
                    </a:lnTo>
                    <a:lnTo>
                      <a:pt x="250" y="27"/>
                    </a:lnTo>
                    <a:lnTo>
                      <a:pt x="272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2" name="Freeform 50"/>
              <p:cNvSpPr>
                <a:spLocks/>
              </p:cNvSpPr>
              <p:nvPr/>
            </p:nvSpPr>
            <p:spPr bwMode="auto">
              <a:xfrm>
                <a:off x="1803" y="912"/>
                <a:ext cx="63" cy="732"/>
              </a:xfrm>
              <a:custGeom>
                <a:avLst/>
                <a:gdLst>
                  <a:gd name="T0" fmla="*/ 70 w 70"/>
                  <a:gd name="T1" fmla="*/ 874 h 874"/>
                  <a:gd name="T2" fmla="*/ 54 w 70"/>
                  <a:gd name="T3" fmla="*/ 774 h 874"/>
                  <a:gd name="T4" fmla="*/ 40 w 70"/>
                  <a:gd name="T5" fmla="*/ 670 h 874"/>
                  <a:gd name="T6" fmla="*/ 28 w 70"/>
                  <a:gd name="T7" fmla="*/ 563 h 874"/>
                  <a:gd name="T8" fmla="*/ 18 w 70"/>
                  <a:gd name="T9" fmla="*/ 454 h 874"/>
                  <a:gd name="T10" fmla="*/ 10 w 70"/>
                  <a:gd name="T11" fmla="*/ 343 h 874"/>
                  <a:gd name="T12" fmla="*/ 5 w 70"/>
                  <a:gd name="T13" fmla="*/ 230 h 874"/>
                  <a:gd name="T14" fmla="*/ 1 w 70"/>
                  <a:gd name="T15" fmla="*/ 115 h 874"/>
                  <a:gd name="T16" fmla="*/ 0 w 70"/>
                  <a:gd name="T17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74">
                    <a:moveTo>
                      <a:pt x="70" y="874"/>
                    </a:moveTo>
                    <a:lnTo>
                      <a:pt x="54" y="774"/>
                    </a:lnTo>
                    <a:lnTo>
                      <a:pt x="40" y="670"/>
                    </a:lnTo>
                    <a:lnTo>
                      <a:pt x="28" y="563"/>
                    </a:lnTo>
                    <a:lnTo>
                      <a:pt x="18" y="454"/>
                    </a:lnTo>
                    <a:lnTo>
                      <a:pt x="10" y="343"/>
                    </a:lnTo>
                    <a:lnTo>
                      <a:pt x="5" y="230"/>
                    </a:lnTo>
                    <a:lnTo>
                      <a:pt x="1" y="115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3" name="Freeform 51"/>
              <p:cNvSpPr>
                <a:spLocks/>
              </p:cNvSpPr>
              <p:nvPr/>
            </p:nvSpPr>
            <p:spPr bwMode="auto">
              <a:xfrm>
                <a:off x="1831" y="1614"/>
                <a:ext cx="59" cy="87"/>
              </a:xfrm>
              <a:custGeom>
                <a:avLst/>
                <a:gdLst>
                  <a:gd name="T0" fmla="*/ 0 w 66"/>
                  <a:gd name="T1" fmla="*/ 12 h 103"/>
                  <a:gd name="T2" fmla="*/ 51 w 66"/>
                  <a:gd name="T3" fmla="*/ 103 h 103"/>
                  <a:gd name="T4" fmla="*/ 66 w 66"/>
                  <a:gd name="T5" fmla="*/ 0 h 103"/>
                  <a:gd name="T6" fmla="*/ 39 w 66"/>
                  <a:gd name="T7" fmla="*/ 36 h 103"/>
                  <a:gd name="T8" fmla="*/ 0 w 66"/>
                  <a:gd name="T9" fmla="*/ 1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3">
                    <a:moveTo>
                      <a:pt x="0" y="12"/>
                    </a:moveTo>
                    <a:lnTo>
                      <a:pt x="51" y="103"/>
                    </a:lnTo>
                    <a:lnTo>
                      <a:pt x="66" y="0"/>
                    </a:lnTo>
                    <a:lnTo>
                      <a:pt x="39" y="36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4" name="Freeform 52"/>
              <p:cNvSpPr>
                <a:spLocks/>
              </p:cNvSpPr>
              <p:nvPr/>
            </p:nvSpPr>
            <p:spPr bwMode="auto">
              <a:xfrm>
                <a:off x="816" y="2362"/>
                <a:ext cx="1159" cy="518"/>
              </a:xfrm>
              <a:custGeom>
                <a:avLst/>
                <a:gdLst>
                  <a:gd name="T0" fmla="*/ 0 w 659"/>
                  <a:gd name="T1" fmla="*/ 181 h 181"/>
                  <a:gd name="T2" fmla="*/ 39 w 659"/>
                  <a:gd name="T3" fmla="*/ 161 h 181"/>
                  <a:gd name="T4" fmla="*/ 78 w 659"/>
                  <a:gd name="T5" fmla="*/ 141 h 181"/>
                  <a:gd name="T6" fmla="*/ 118 w 659"/>
                  <a:gd name="T7" fmla="*/ 123 h 181"/>
                  <a:gd name="T8" fmla="*/ 158 w 659"/>
                  <a:gd name="T9" fmla="*/ 106 h 181"/>
                  <a:gd name="T10" fmla="*/ 198 w 659"/>
                  <a:gd name="T11" fmla="*/ 91 h 181"/>
                  <a:gd name="T12" fmla="*/ 239 w 659"/>
                  <a:gd name="T13" fmla="*/ 76 h 181"/>
                  <a:gd name="T14" fmla="*/ 280 w 659"/>
                  <a:gd name="T15" fmla="*/ 63 h 181"/>
                  <a:gd name="T16" fmla="*/ 321 w 659"/>
                  <a:gd name="T17" fmla="*/ 51 h 181"/>
                  <a:gd name="T18" fmla="*/ 362 w 659"/>
                  <a:gd name="T19" fmla="*/ 40 h 181"/>
                  <a:gd name="T20" fmla="*/ 404 w 659"/>
                  <a:gd name="T21" fmla="*/ 31 h 181"/>
                  <a:gd name="T22" fmla="*/ 446 w 659"/>
                  <a:gd name="T23" fmla="*/ 23 h 181"/>
                  <a:gd name="T24" fmla="*/ 488 w 659"/>
                  <a:gd name="T25" fmla="*/ 16 h 181"/>
                  <a:gd name="T26" fmla="*/ 531 w 659"/>
                  <a:gd name="T27" fmla="*/ 10 h 181"/>
                  <a:gd name="T28" fmla="*/ 573 w 659"/>
                  <a:gd name="T29" fmla="*/ 5 h 181"/>
                  <a:gd name="T30" fmla="*/ 616 w 659"/>
                  <a:gd name="T31" fmla="*/ 2 h 181"/>
                  <a:gd name="T32" fmla="*/ 659 w 659"/>
                  <a:gd name="T3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9" h="181">
                    <a:moveTo>
                      <a:pt x="0" y="181"/>
                    </a:moveTo>
                    <a:lnTo>
                      <a:pt x="39" y="161"/>
                    </a:lnTo>
                    <a:lnTo>
                      <a:pt x="78" y="141"/>
                    </a:lnTo>
                    <a:lnTo>
                      <a:pt x="118" y="123"/>
                    </a:lnTo>
                    <a:lnTo>
                      <a:pt x="158" y="106"/>
                    </a:lnTo>
                    <a:lnTo>
                      <a:pt x="198" y="91"/>
                    </a:lnTo>
                    <a:lnTo>
                      <a:pt x="239" y="76"/>
                    </a:lnTo>
                    <a:lnTo>
                      <a:pt x="280" y="63"/>
                    </a:lnTo>
                    <a:lnTo>
                      <a:pt x="321" y="51"/>
                    </a:lnTo>
                    <a:lnTo>
                      <a:pt x="362" y="40"/>
                    </a:lnTo>
                    <a:lnTo>
                      <a:pt x="404" y="31"/>
                    </a:lnTo>
                    <a:lnTo>
                      <a:pt x="446" y="23"/>
                    </a:lnTo>
                    <a:lnTo>
                      <a:pt x="488" y="16"/>
                    </a:lnTo>
                    <a:lnTo>
                      <a:pt x="531" y="10"/>
                    </a:lnTo>
                    <a:lnTo>
                      <a:pt x="573" y="5"/>
                    </a:lnTo>
                    <a:lnTo>
                      <a:pt x="616" y="2"/>
                    </a:lnTo>
                    <a:lnTo>
                      <a:pt x="659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5" name="Freeform 53"/>
              <p:cNvSpPr>
                <a:spLocks/>
              </p:cNvSpPr>
              <p:nvPr/>
            </p:nvSpPr>
            <p:spPr bwMode="auto">
              <a:xfrm>
                <a:off x="1152" y="2292"/>
                <a:ext cx="90" cy="56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6" name="Freeform 54"/>
              <p:cNvSpPr>
                <a:spLocks/>
              </p:cNvSpPr>
              <p:nvPr/>
            </p:nvSpPr>
            <p:spPr bwMode="auto">
              <a:xfrm>
                <a:off x="1200" y="2016"/>
                <a:ext cx="92" cy="67"/>
              </a:xfrm>
              <a:custGeom>
                <a:avLst/>
                <a:gdLst>
                  <a:gd name="T0" fmla="*/ 0 w 102"/>
                  <a:gd name="T1" fmla="*/ 56 h 81"/>
                  <a:gd name="T2" fmla="*/ 102 w 102"/>
                  <a:gd name="T3" fmla="*/ 81 h 81"/>
                  <a:gd name="T4" fmla="*/ 36 w 102"/>
                  <a:gd name="T5" fmla="*/ 0 h 81"/>
                  <a:gd name="T6" fmla="*/ 45 w 102"/>
                  <a:gd name="T7" fmla="*/ 44 h 81"/>
                  <a:gd name="T8" fmla="*/ 0 w 102"/>
                  <a:gd name="T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1">
                    <a:moveTo>
                      <a:pt x="0" y="56"/>
                    </a:moveTo>
                    <a:lnTo>
                      <a:pt x="102" y="81"/>
                    </a:lnTo>
                    <a:lnTo>
                      <a:pt x="36" y="0"/>
                    </a:lnTo>
                    <a:lnTo>
                      <a:pt x="45" y="44"/>
                    </a:lnTo>
                    <a:lnTo>
                      <a:pt x="0" y="5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7" name="Freeform 55"/>
              <p:cNvSpPr>
                <a:spLocks/>
              </p:cNvSpPr>
              <p:nvPr/>
            </p:nvSpPr>
            <p:spPr bwMode="auto">
              <a:xfrm>
                <a:off x="1479" y="2385"/>
                <a:ext cx="500" cy="456"/>
              </a:xfrm>
              <a:custGeom>
                <a:avLst/>
                <a:gdLst>
                  <a:gd name="T0" fmla="*/ 0 w 557"/>
                  <a:gd name="T1" fmla="*/ 545 h 545"/>
                  <a:gd name="T2" fmla="*/ 29 w 557"/>
                  <a:gd name="T3" fmla="*/ 500 h 545"/>
                  <a:gd name="T4" fmla="*/ 59 w 557"/>
                  <a:gd name="T5" fmla="*/ 457 h 545"/>
                  <a:gd name="T6" fmla="*/ 90 w 557"/>
                  <a:gd name="T7" fmla="*/ 415 h 545"/>
                  <a:gd name="T8" fmla="*/ 121 w 557"/>
                  <a:gd name="T9" fmla="*/ 375 h 545"/>
                  <a:gd name="T10" fmla="*/ 153 w 557"/>
                  <a:gd name="T11" fmla="*/ 335 h 545"/>
                  <a:gd name="T12" fmla="*/ 187 w 557"/>
                  <a:gd name="T13" fmla="*/ 298 h 545"/>
                  <a:gd name="T14" fmla="*/ 221 w 557"/>
                  <a:gd name="T15" fmla="*/ 261 h 545"/>
                  <a:gd name="T16" fmla="*/ 255 w 557"/>
                  <a:gd name="T17" fmla="*/ 226 h 545"/>
                  <a:gd name="T18" fmla="*/ 291 w 557"/>
                  <a:gd name="T19" fmla="*/ 192 h 545"/>
                  <a:gd name="T20" fmla="*/ 327 w 557"/>
                  <a:gd name="T21" fmla="*/ 160 h 545"/>
                  <a:gd name="T22" fmla="*/ 364 w 557"/>
                  <a:gd name="T23" fmla="*/ 130 h 545"/>
                  <a:gd name="T24" fmla="*/ 401 w 557"/>
                  <a:gd name="T25" fmla="*/ 101 h 545"/>
                  <a:gd name="T26" fmla="*/ 439 w 557"/>
                  <a:gd name="T27" fmla="*/ 73 h 545"/>
                  <a:gd name="T28" fmla="*/ 478 w 557"/>
                  <a:gd name="T29" fmla="*/ 47 h 545"/>
                  <a:gd name="T30" fmla="*/ 517 w 557"/>
                  <a:gd name="T31" fmla="*/ 23 h 545"/>
                  <a:gd name="T32" fmla="*/ 557 w 557"/>
                  <a:gd name="T33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7" h="545">
                    <a:moveTo>
                      <a:pt x="0" y="545"/>
                    </a:moveTo>
                    <a:lnTo>
                      <a:pt x="29" y="500"/>
                    </a:lnTo>
                    <a:lnTo>
                      <a:pt x="59" y="457"/>
                    </a:lnTo>
                    <a:lnTo>
                      <a:pt x="90" y="415"/>
                    </a:lnTo>
                    <a:lnTo>
                      <a:pt x="121" y="375"/>
                    </a:lnTo>
                    <a:lnTo>
                      <a:pt x="153" y="335"/>
                    </a:lnTo>
                    <a:lnTo>
                      <a:pt x="187" y="298"/>
                    </a:lnTo>
                    <a:lnTo>
                      <a:pt x="221" y="261"/>
                    </a:lnTo>
                    <a:lnTo>
                      <a:pt x="255" y="226"/>
                    </a:lnTo>
                    <a:lnTo>
                      <a:pt x="291" y="192"/>
                    </a:lnTo>
                    <a:lnTo>
                      <a:pt x="327" y="160"/>
                    </a:lnTo>
                    <a:lnTo>
                      <a:pt x="364" y="130"/>
                    </a:lnTo>
                    <a:lnTo>
                      <a:pt x="401" y="101"/>
                    </a:lnTo>
                    <a:lnTo>
                      <a:pt x="439" y="73"/>
                    </a:lnTo>
                    <a:lnTo>
                      <a:pt x="478" y="47"/>
                    </a:lnTo>
                    <a:lnTo>
                      <a:pt x="517" y="23"/>
                    </a:lnTo>
                    <a:lnTo>
                      <a:pt x="557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8" name="Freeform 56"/>
              <p:cNvSpPr>
                <a:spLocks/>
              </p:cNvSpPr>
              <p:nvPr/>
            </p:nvSpPr>
            <p:spPr bwMode="auto">
              <a:xfrm>
                <a:off x="2333" y="1355"/>
                <a:ext cx="1273" cy="850"/>
              </a:xfrm>
              <a:custGeom>
                <a:avLst/>
                <a:gdLst>
                  <a:gd name="T0" fmla="*/ 0 w 1410"/>
                  <a:gd name="T1" fmla="*/ 393 h 995"/>
                  <a:gd name="T2" fmla="*/ 31 w 1410"/>
                  <a:gd name="T3" fmla="*/ 347 h 995"/>
                  <a:gd name="T4" fmla="*/ 62 w 1410"/>
                  <a:gd name="T5" fmla="*/ 304 h 995"/>
                  <a:gd name="T6" fmla="*/ 95 w 1410"/>
                  <a:gd name="T7" fmla="*/ 263 h 995"/>
                  <a:gd name="T8" fmla="*/ 129 w 1410"/>
                  <a:gd name="T9" fmla="*/ 225 h 995"/>
                  <a:gd name="T10" fmla="*/ 163 w 1410"/>
                  <a:gd name="T11" fmla="*/ 190 h 995"/>
                  <a:gd name="T12" fmla="*/ 199 w 1410"/>
                  <a:gd name="T13" fmla="*/ 158 h 995"/>
                  <a:gd name="T14" fmla="*/ 235 w 1410"/>
                  <a:gd name="T15" fmla="*/ 128 h 995"/>
                  <a:gd name="T16" fmla="*/ 273 w 1410"/>
                  <a:gd name="T17" fmla="*/ 102 h 995"/>
                  <a:gd name="T18" fmla="*/ 310 w 1410"/>
                  <a:gd name="T19" fmla="*/ 78 h 995"/>
                  <a:gd name="T20" fmla="*/ 349 w 1410"/>
                  <a:gd name="T21" fmla="*/ 58 h 995"/>
                  <a:gd name="T22" fmla="*/ 388 w 1410"/>
                  <a:gd name="T23" fmla="*/ 40 h 995"/>
                  <a:gd name="T24" fmla="*/ 428 w 1410"/>
                  <a:gd name="T25" fmla="*/ 26 h 995"/>
                  <a:gd name="T26" fmla="*/ 468 w 1410"/>
                  <a:gd name="T27" fmla="*/ 15 h 995"/>
                  <a:gd name="T28" fmla="*/ 508 w 1410"/>
                  <a:gd name="T29" fmla="*/ 7 h 995"/>
                  <a:gd name="T30" fmla="*/ 549 w 1410"/>
                  <a:gd name="T31" fmla="*/ 2 h 995"/>
                  <a:gd name="T32" fmla="*/ 590 w 1410"/>
                  <a:gd name="T33" fmla="*/ 0 h 995"/>
                  <a:gd name="T34" fmla="*/ 625 w 1410"/>
                  <a:gd name="T35" fmla="*/ 1 h 995"/>
                  <a:gd name="T36" fmla="*/ 659 w 1410"/>
                  <a:gd name="T37" fmla="*/ 5 h 995"/>
                  <a:gd name="T38" fmla="*/ 693 w 1410"/>
                  <a:gd name="T39" fmla="*/ 10 h 995"/>
                  <a:gd name="T40" fmla="*/ 726 w 1410"/>
                  <a:gd name="T41" fmla="*/ 18 h 995"/>
                  <a:gd name="T42" fmla="*/ 759 w 1410"/>
                  <a:gd name="T43" fmla="*/ 28 h 995"/>
                  <a:gd name="T44" fmla="*/ 792 w 1410"/>
                  <a:gd name="T45" fmla="*/ 41 h 995"/>
                  <a:gd name="T46" fmla="*/ 825 w 1410"/>
                  <a:gd name="T47" fmla="*/ 55 h 995"/>
                  <a:gd name="T48" fmla="*/ 857 w 1410"/>
                  <a:gd name="T49" fmla="*/ 72 h 995"/>
                  <a:gd name="T50" fmla="*/ 888 w 1410"/>
                  <a:gd name="T51" fmla="*/ 90 h 995"/>
                  <a:gd name="T52" fmla="*/ 919 w 1410"/>
                  <a:gd name="T53" fmla="*/ 111 h 995"/>
                  <a:gd name="T54" fmla="*/ 950 w 1410"/>
                  <a:gd name="T55" fmla="*/ 133 h 995"/>
                  <a:gd name="T56" fmla="*/ 979 w 1410"/>
                  <a:gd name="T57" fmla="*/ 158 h 995"/>
                  <a:gd name="T58" fmla="*/ 1009 w 1410"/>
                  <a:gd name="T59" fmla="*/ 184 h 995"/>
                  <a:gd name="T60" fmla="*/ 1037 w 1410"/>
                  <a:gd name="T61" fmla="*/ 212 h 995"/>
                  <a:gd name="T62" fmla="*/ 1065 w 1410"/>
                  <a:gd name="T63" fmla="*/ 242 h 995"/>
                  <a:gd name="T64" fmla="*/ 1093 w 1410"/>
                  <a:gd name="T65" fmla="*/ 274 h 995"/>
                  <a:gd name="T66" fmla="*/ 1119 w 1410"/>
                  <a:gd name="T67" fmla="*/ 308 h 995"/>
                  <a:gd name="T68" fmla="*/ 1145 w 1410"/>
                  <a:gd name="T69" fmla="*/ 343 h 995"/>
                  <a:gd name="T70" fmla="*/ 1170 w 1410"/>
                  <a:gd name="T71" fmla="*/ 380 h 995"/>
                  <a:gd name="T72" fmla="*/ 1194 w 1410"/>
                  <a:gd name="T73" fmla="*/ 418 h 995"/>
                  <a:gd name="T74" fmla="*/ 1218 w 1410"/>
                  <a:gd name="T75" fmla="*/ 458 h 995"/>
                  <a:gd name="T76" fmla="*/ 1240 w 1410"/>
                  <a:gd name="T77" fmla="*/ 500 h 995"/>
                  <a:gd name="T78" fmla="*/ 1262 w 1410"/>
                  <a:gd name="T79" fmla="*/ 543 h 995"/>
                  <a:gd name="T80" fmla="*/ 1282 w 1410"/>
                  <a:gd name="T81" fmla="*/ 588 h 995"/>
                  <a:gd name="T82" fmla="*/ 1302 w 1410"/>
                  <a:gd name="T83" fmla="*/ 634 h 995"/>
                  <a:gd name="T84" fmla="*/ 1321 w 1410"/>
                  <a:gd name="T85" fmla="*/ 682 h 995"/>
                  <a:gd name="T86" fmla="*/ 1338 w 1410"/>
                  <a:gd name="T87" fmla="*/ 731 h 995"/>
                  <a:gd name="T88" fmla="*/ 1355 w 1410"/>
                  <a:gd name="T89" fmla="*/ 781 h 995"/>
                  <a:gd name="T90" fmla="*/ 1370 w 1410"/>
                  <a:gd name="T91" fmla="*/ 833 h 995"/>
                  <a:gd name="T92" fmla="*/ 1385 w 1410"/>
                  <a:gd name="T93" fmla="*/ 886 h 995"/>
                  <a:gd name="T94" fmla="*/ 1398 w 1410"/>
                  <a:gd name="T95" fmla="*/ 940 h 995"/>
                  <a:gd name="T96" fmla="*/ 1410 w 1410"/>
                  <a:gd name="T97" fmla="*/ 995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10" h="995">
                    <a:moveTo>
                      <a:pt x="0" y="393"/>
                    </a:moveTo>
                    <a:lnTo>
                      <a:pt x="31" y="347"/>
                    </a:lnTo>
                    <a:lnTo>
                      <a:pt x="62" y="304"/>
                    </a:lnTo>
                    <a:lnTo>
                      <a:pt x="95" y="263"/>
                    </a:lnTo>
                    <a:lnTo>
                      <a:pt x="129" y="225"/>
                    </a:lnTo>
                    <a:lnTo>
                      <a:pt x="163" y="190"/>
                    </a:lnTo>
                    <a:lnTo>
                      <a:pt x="199" y="158"/>
                    </a:lnTo>
                    <a:lnTo>
                      <a:pt x="235" y="128"/>
                    </a:lnTo>
                    <a:lnTo>
                      <a:pt x="273" y="102"/>
                    </a:lnTo>
                    <a:lnTo>
                      <a:pt x="310" y="78"/>
                    </a:lnTo>
                    <a:lnTo>
                      <a:pt x="349" y="58"/>
                    </a:lnTo>
                    <a:lnTo>
                      <a:pt x="388" y="40"/>
                    </a:lnTo>
                    <a:lnTo>
                      <a:pt x="428" y="26"/>
                    </a:lnTo>
                    <a:lnTo>
                      <a:pt x="468" y="15"/>
                    </a:lnTo>
                    <a:lnTo>
                      <a:pt x="508" y="7"/>
                    </a:lnTo>
                    <a:lnTo>
                      <a:pt x="549" y="2"/>
                    </a:lnTo>
                    <a:lnTo>
                      <a:pt x="590" y="0"/>
                    </a:lnTo>
                    <a:lnTo>
                      <a:pt x="625" y="1"/>
                    </a:lnTo>
                    <a:lnTo>
                      <a:pt x="659" y="5"/>
                    </a:lnTo>
                    <a:lnTo>
                      <a:pt x="693" y="10"/>
                    </a:lnTo>
                    <a:lnTo>
                      <a:pt x="726" y="18"/>
                    </a:lnTo>
                    <a:lnTo>
                      <a:pt x="759" y="28"/>
                    </a:lnTo>
                    <a:lnTo>
                      <a:pt x="792" y="41"/>
                    </a:lnTo>
                    <a:lnTo>
                      <a:pt x="825" y="55"/>
                    </a:lnTo>
                    <a:lnTo>
                      <a:pt x="857" y="72"/>
                    </a:lnTo>
                    <a:lnTo>
                      <a:pt x="888" y="90"/>
                    </a:lnTo>
                    <a:lnTo>
                      <a:pt x="919" y="111"/>
                    </a:lnTo>
                    <a:lnTo>
                      <a:pt x="950" y="133"/>
                    </a:lnTo>
                    <a:lnTo>
                      <a:pt x="979" y="158"/>
                    </a:lnTo>
                    <a:lnTo>
                      <a:pt x="1009" y="184"/>
                    </a:lnTo>
                    <a:lnTo>
                      <a:pt x="1037" y="212"/>
                    </a:lnTo>
                    <a:lnTo>
                      <a:pt x="1065" y="242"/>
                    </a:lnTo>
                    <a:lnTo>
                      <a:pt x="1093" y="274"/>
                    </a:lnTo>
                    <a:lnTo>
                      <a:pt x="1119" y="308"/>
                    </a:lnTo>
                    <a:lnTo>
                      <a:pt x="1145" y="343"/>
                    </a:lnTo>
                    <a:lnTo>
                      <a:pt x="1170" y="380"/>
                    </a:lnTo>
                    <a:lnTo>
                      <a:pt x="1194" y="418"/>
                    </a:lnTo>
                    <a:lnTo>
                      <a:pt x="1218" y="458"/>
                    </a:lnTo>
                    <a:lnTo>
                      <a:pt x="1240" y="500"/>
                    </a:lnTo>
                    <a:lnTo>
                      <a:pt x="1262" y="543"/>
                    </a:lnTo>
                    <a:lnTo>
                      <a:pt x="1282" y="588"/>
                    </a:lnTo>
                    <a:lnTo>
                      <a:pt x="1302" y="634"/>
                    </a:lnTo>
                    <a:lnTo>
                      <a:pt x="1321" y="682"/>
                    </a:lnTo>
                    <a:lnTo>
                      <a:pt x="1338" y="731"/>
                    </a:lnTo>
                    <a:lnTo>
                      <a:pt x="1355" y="781"/>
                    </a:lnTo>
                    <a:lnTo>
                      <a:pt x="1370" y="833"/>
                    </a:lnTo>
                    <a:lnTo>
                      <a:pt x="1385" y="886"/>
                    </a:lnTo>
                    <a:lnTo>
                      <a:pt x="1398" y="940"/>
                    </a:lnTo>
                    <a:lnTo>
                      <a:pt x="1410" y="995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49" name="Freeform 57"/>
              <p:cNvSpPr>
                <a:spLocks/>
              </p:cNvSpPr>
              <p:nvPr/>
            </p:nvSpPr>
            <p:spPr bwMode="auto">
              <a:xfrm>
                <a:off x="2281" y="1689"/>
                <a:ext cx="71" cy="87"/>
              </a:xfrm>
              <a:custGeom>
                <a:avLst/>
                <a:gdLst>
                  <a:gd name="T0" fmla="*/ 21 w 79"/>
                  <a:gd name="T1" fmla="*/ 0 h 102"/>
                  <a:gd name="T2" fmla="*/ 0 w 79"/>
                  <a:gd name="T3" fmla="*/ 102 h 102"/>
                  <a:gd name="T4" fmla="*/ 79 w 79"/>
                  <a:gd name="T5" fmla="*/ 34 h 102"/>
                  <a:gd name="T6" fmla="*/ 35 w 79"/>
                  <a:gd name="T7" fmla="*/ 44 h 102"/>
                  <a:gd name="T8" fmla="*/ 21 w 79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02">
                    <a:moveTo>
                      <a:pt x="21" y="0"/>
                    </a:moveTo>
                    <a:lnTo>
                      <a:pt x="0" y="102"/>
                    </a:lnTo>
                    <a:lnTo>
                      <a:pt x="79" y="34"/>
                    </a:lnTo>
                    <a:lnTo>
                      <a:pt x="35" y="44"/>
                    </a:lnTo>
                    <a:lnTo>
                      <a:pt x="21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0" name="Freeform 58"/>
              <p:cNvSpPr>
                <a:spLocks/>
              </p:cNvSpPr>
              <p:nvPr/>
            </p:nvSpPr>
            <p:spPr bwMode="auto">
              <a:xfrm>
                <a:off x="2599" y="2292"/>
                <a:ext cx="89" cy="55"/>
              </a:xfrm>
              <a:custGeom>
                <a:avLst/>
                <a:gdLst>
                  <a:gd name="T0" fmla="*/ 99 w 99"/>
                  <a:gd name="T1" fmla="*/ 0 h 67"/>
                  <a:gd name="T2" fmla="*/ 0 w 99"/>
                  <a:gd name="T3" fmla="*/ 34 h 67"/>
                  <a:gd name="T4" fmla="*/ 99 w 99"/>
                  <a:gd name="T5" fmla="*/ 67 h 67"/>
                  <a:gd name="T6" fmla="*/ 68 w 99"/>
                  <a:gd name="T7" fmla="*/ 34 h 67"/>
                  <a:gd name="T8" fmla="*/ 99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99" y="0"/>
                    </a:moveTo>
                    <a:lnTo>
                      <a:pt x="0" y="34"/>
                    </a:lnTo>
                    <a:lnTo>
                      <a:pt x="99" y="67"/>
                    </a:lnTo>
                    <a:lnTo>
                      <a:pt x="68" y="34"/>
                    </a:lnTo>
                    <a:lnTo>
                      <a:pt x="99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1" name="Freeform 59"/>
              <p:cNvSpPr>
                <a:spLocks/>
              </p:cNvSpPr>
              <p:nvPr/>
            </p:nvSpPr>
            <p:spPr bwMode="auto">
              <a:xfrm>
                <a:off x="1457" y="1728"/>
                <a:ext cx="79" cy="81"/>
              </a:xfrm>
              <a:custGeom>
                <a:avLst/>
                <a:gdLst>
                  <a:gd name="T0" fmla="*/ 0 w 89"/>
                  <a:gd name="T1" fmla="*/ 43 h 97"/>
                  <a:gd name="T2" fmla="*/ 89 w 89"/>
                  <a:gd name="T3" fmla="*/ 97 h 97"/>
                  <a:gd name="T4" fmla="*/ 51 w 89"/>
                  <a:gd name="T5" fmla="*/ 0 h 97"/>
                  <a:gd name="T6" fmla="*/ 46 w 89"/>
                  <a:gd name="T7" fmla="*/ 45 h 97"/>
                  <a:gd name="T8" fmla="*/ 0 w 89"/>
                  <a:gd name="T9" fmla="*/ 4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7">
                    <a:moveTo>
                      <a:pt x="0" y="43"/>
                    </a:moveTo>
                    <a:lnTo>
                      <a:pt x="89" y="97"/>
                    </a:lnTo>
                    <a:lnTo>
                      <a:pt x="51" y="0"/>
                    </a:lnTo>
                    <a:lnTo>
                      <a:pt x="46" y="45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2" name="Freeform 60"/>
              <p:cNvSpPr>
                <a:spLocks/>
              </p:cNvSpPr>
              <p:nvPr/>
            </p:nvSpPr>
            <p:spPr bwMode="auto">
              <a:xfrm>
                <a:off x="1202" y="2544"/>
                <a:ext cx="94" cy="58"/>
              </a:xfrm>
              <a:custGeom>
                <a:avLst/>
                <a:gdLst>
                  <a:gd name="T0" fmla="*/ 25 w 104"/>
                  <a:gd name="T1" fmla="*/ 69 h 69"/>
                  <a:gd name="T2" fmla="*/ 104 w 104"/>
                  <a:gd name="T3" fmla="*/ 0 h 69"/>
                  <a:gd name="T4" fmla="*/ 0 w 104"/>
                  <a:gd name="T5" fmla="*/ 7 h 69"/>
                  <a:gd name="T6" fmla="*/ 41 w 104"/>
                  <a:gd name="T7" fmla="*/ 26 h 69"/>
                  <a:gd name="T8" fmla="*/ 25 w 104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9">
                    <a:moveTo>
                      <a:pt x="25" y="69"/>
                    </a:moveTo>
                    <a:lnTo>
                      <a:pt x="104" y="0"/>
                    </a:lnTo>
                    <a:lnTo>
                      <a:pt x="0" y="7"/>
                    </a:lnTo>
                    <a:lnTo>
                      <a:pt x="41" y="26"/>
                    </a:lnTo>
                    <a:lnTo>
                      <a:pt x="25" y="69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3" name="Freeform 61"/>
              <p:cNvSpPr>
                <a:spLocks/>
              </p:cNvSpPr>
              <p:nvPr/>
            </p:nvSpPr>
            <p:spPr bwMode="auto">
              <a:xfrm>
                <a:off x="1236" y="2857"/>
                <a:ext cx="235" cy="684"/>
              </a:xfrm>
              <a:custGeom>
                <a:avLst/>
                <a:gdLst>
                  <a:gd name="T0" fmla="*/ 0 w 263"/>
                  <a:gd name="T1" fmla="*/ 816 h 816"/>
                  <a:gd name="T2" fmla="*/ 9 w 263"/>
                  <a:gd name="T3" fmla="*/ 760 h 816"/>
                  <a:gd name="T4" fmla="*/ 20 w 263"/>
                  <a:gd name="T5" fmla="*/ 704 h 816"/>
                  <a:gd name="T6" fmla="*/ 31 w 263"/>
                  <a:gd name="T7" fmla="*/ 649 h 816"/>
                  <a:gd name="T8" fmla="*/ 43 w 263"/>
                  <a:gd name="T9" fmla="*/ 594 h 816"/>
                  <a:gd name="T10" fmla="*/ 71 w 263"/>
                  <a:gd name="T11" fmla="*/ 487 h 816"/>
                  <a:gd name="T12" fmla="*/ 102 w 263"/>
                  <a:gd name="T13" fmla="*/ 383 h 816"/>
                  <a:gd name="T14" fmla="*/ 137 w 263"/>
                  <a:gd name="T15" fmla="*/ 282 h 816"/>
                  <a:gd name="T16" fmla="*/ 176 w 263"/>
                  <a:gd name="T17" fmla="*/ 184 h 816"/>
                  <a:gd name="T18" fmla="*/ 218 w 263"/>
                  <a:gd name="T19" fmla="*/ 90 h 816"/>
                  <a:gd name="T20" fmla="*/ 240 w 263"/>
                  <a:gd name="T21" fmla="*/ 45 h 816"/>
                  <a:gd name="T22" fmla="*/ 263 w 263"/>
                  <a:gd name="T23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816">
                    <a:moveTo>
                      <a:pt x="0" y="816"/>
                    </a:moveTo>
                    <a:lnTo>
                      <a:pt x="9" y="760"/>
                    </a:lnTo>
                    <a:lnTo>
                      <a:pt x="20" y="704"/>
                    </a:lnTo>
                    <a:lnTo>
                      <a:pt x="31" y="649"/>
                    </a:lnTo>
                    <a:lnTo>
                      <a:pt x="43" y="594"/>
                    </a:lnTo>
                    <a:lnTo>
                      <a:pt x="71" y="487"/>
                    </a:lnTo>
                    <a:lnTo>
                      <a:pt x="102" y="383"/>
                    </a:lnTo>
                    <a:lnTo>
                      <a:pt x="137" y="282"/>
                    </a:lnTo>
                    <a:lnTo>
                      <a:pt x="176" y="184"/>
                    </a:lnTo>
                    <a:lnTo>
                      <a:pt x="218" y="90"/>
                    </a:lnTo>
                    <a:lnTo>
                      <a:pt x="240" y="45"/>
                    </a:lnTo>
                    <a:lnTo>
                      <a:pt x="263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4" name="Freeform 62"/>
              <p:cNvSpPr>
                <a:spLocks/>
              </p:cNvSpPr>
              <p:nvPr/>
            </p:nvSpPr>
            <p:spPr bwMode="auto">
              <a:xfrm>
                <a:off x="1432" y="2808"/>
                <a:ext cx="69" cy="87"/>
              </a:xfrm>
              <a:custGeom>
                <a:avLst/>
                <a:gdLst>
                  <a:gd name="T0" fmla="*/ 58 w 77"/>
                  <a:gd name="T1" fmla="*/ 103 h 103"/>
                  <a:gd name="T2" fmla="*/ 77 w 77"/>
                  <a:gd name="T3" fmla="*/ 0 h 103"/>
                  <a:gd name="T4" fmla="*/ 0 w 77"/>
                  <a:gd name="T5" fmla="*/ 70 h 103"/>
                  <a:gd name="T6" fmla="*/ 44 w 77"/>
                  <a:gd name="T7" fmla="*/ 59 h 103"/>
                  <a:gd name="T8" fmla="*/ 58 w 77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03">
                    <a:moveTo>
                      <a:pt x="58" y="103"/>
                    </a:moveTo>
                    <a:lnTo>
                      <a:pt x="77" y="0"/>
                    </a:lnTo>
                    <a:lnTo>
                      <a:pt x="0" y="70"/>
                    </a:lnTo>
                    <a:lnTo>
                      <a:pt x="44" y="59"/>
                    </a:lnTo>
                    <a:lnTo>
                      <a:pt x="58" y="103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5" name="Freeform 63"/>
              <p:cNvSpPr>
                <a:spLocks/>
              </p:cNvSpPr>
              <p:nvPr/>
            </p:nvSpPr>
            <p:spPr bwMode="auto">
              <a:xfrm>
                <a:off x="1753" y="3120"/>
                <a:ext cx="49" cy="655"/>
              </a:xfrm>
              <a:custGeom>
                <a:avLst/>
                <a:gdLst>
                  <a:gd name="T0" fmla="*/ 0 w 55"/>
                  <a:gd name="T1" fmla="*/ 783 h 783"/>
                  <a:gd name="T2" fmla="*/ 1 w 55"/>
                  <a:gd name="T3" fmla="*/ 681 h 783"/>
                  <a:gd name="T4" fmla="*/ 4 w 55"/>
                  <a:gd name="T5" fmla="*/ 579 h 783"/>
                  <a:gd name="T6" fmla="*/ 8 w 55"/>
                  <a:gd name="T7" fmla="*/ 478 h 783"/>
                  <a:gd name="T8" fmla="*/ 14 w 55"/>
                  <a:gd name="T9" fmla="*/ 379 h 783"/>
                  <a:gd name="T10" fmla="*/ 22 w 55"/>
                  <a:gd name="T11" fmla="*/ 281 h 783"/>
                  <a:gd name="T12" fmla="*/ 31 w 55"/>
                  <a:gd name="T13" fmla="*/ 186 h 783"/>
                  <a:gd name="T14" fmla="*/ 42 w 55"/>
                  <a:gd name="T15" fmla="*/ 92 h 783"/>
                  <a:gd name="T16" fmla="*/ 55 w 55"/>
                  <a:gd name="T17" fmla="*/ 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783">
                    <a:moveTo>
                      <a:pt x="0" y="783"/>
                    </a:moveTo>
                    <a:lnTo>
                      <a:pt x="1" y="681"/>
                    </a:lnTo>
                    <a:lnTo>
                      <a:pt x="4" y="579"/>
                    </a:lnTo>
                    <a:lnTo>
                      <a:pt x="8" y="478"/>
                    </a:lnTo>
                    <a:lnTo>
                      <a:pt x="14" y="379"/>
                    </a:lnTo>
                    <a:lnTo>
                      <a:pt x="22" y="281"/>
                    </a:lnTo>
                    <a:lnTo>
                      <a:pt x="31" y="186"/>
                    </a:lnTo>
                    <a:lnTo>
                      <a:pt x="42" y="92"/>
                    </a:lnTo>
                    <a:lnTo>
                      <a:pt x="55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6" name="Freeform 64"/>
              <p:cNvSpPr>
                <a:spLocks/>
              </p:cNvSpPr>
              <p:nvPr/>
            </p:nvSpPr>
            <p:spPr bwMode="auto">
              <a:xfrm>
                <a:off x="1812" y="2937"/>
                <a:ext cx="60" cy="87"/>
              </a:xfrm>
              <a:custGeom>
                <a:avLst/>
                <a:gdLst>
                  <a:gd name="T0" fmla="*/ 67 w 67"/>
                  <a:gd name="T1" fmla="*/ 103 h 103"/>
                  <a:gd name="T2" fmla="*/ 49 w 67"/>
                  <a:gd name="T3" fmla="*/ 0 h 103"/>
                  <a:gd name="T4" fmla="*/ 0 w 67"/>
                  <a:gd name="T5" fmla="*/ 92 h 103"/>
                  <a:gd name="T6" fmla="*/ 38 w 67"/>
                  <a:gd name="T7" fmla="*/ 67 h 103"/>
                  <a:gd name="T8" fmla="*/ 67 w 67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3">
                    <a:moveTo>
                      <a:pt x="67" y="103"/>
                    </a:moveTo>
                    <a:lnTo>
                      <a:pt x="49" y="0"/>
                    </a:lnTo>
                    <a:lnTo>
                      <a:pt x="0" y="92"/>
                    </a:lnTo>
                    <a:lnTo>
                      <a:pt x="38" y="67"/>
                    </a:lnTo>
                    <a:lnTo>
                      <a:pt x="67" y="103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7" name="Freeform 65"/>
              <p:cNvSpPr>
                <a:spLocks/>
              </p:cNvSpPr>
              <p:nvPr/>
            </p:nvSpPr>
            <p:spPr bwMode="auto">
              <a:xfrm>
                <a:off x="2299" y="2447"/>
                <a:ext cx="1324" cy="899"/>
              </a:xfrm>
              <a:custGeom>
                <a:avLst/>
                <a:gdLst>
                  <a:gd name="T0" fmla="*/ 1493 w 1493"/>
                  <a:gd name="T1" fmla="*/ 0 h 1026"/>
                  <a:gd name="T2" fmla="*/ 1481 w 1493"/>
                  <a:gd name="T3" fmla="*/ 57 h 1026"/>
                  <a:gd name="T4" fmla="*/ 1468 w 1493"/>
                  <a:gd name="T5" fmla="*/ 112 h 1026"/>
                  <a:gd name="T6" fmla="*/ 1454 w 1493"/>
                  <a:gd name="T7" fmla="*/ 167 h 1026"/>
                  <a:gd name="T8" fmla="*/ 1438 w 1493"/>
                  <a:gd name="T9" fmla="*/ 220 h 1026"/>
                  <a:gd name="T10" fmla="*/ 1421 w 1493"/>
                  <a:gd name="T11" fmla="*/ 272 h 1026"/>
                  <a:gd name="T12" fmla="*/ 1403 w 1493"/>
                  <a:gd name="T13" fmla="*/ 322 h 1026"/>
                  <a:gd name="T14" fmla="*/ 1384 w 1493"/>
                  <a:gd name="T15" fmla="*/ 371 h 1026"/>
                  <a:gd name="T16" fmla="*/ 1364 w 1493"/>
                  <a:gd name="T17" fmla="*/ 419 h 1026"/>
                  <a:gd name="T18" fmla="*/ 1343 w 1493"/>
                  <a:gd name="T19" fmla="*/ 465 h 1026"/>
                  <a:gd name="T20" fmla="*/ 1321 w 1493"/>
                  <a:gd name="T21" fmla="*/ 509 h 1026"/>
                  <a:gd name="T22" fmla="*/ 1298 w 1493"/>
                  <a:gd name="T23" fmla="*/ 552 h 1026"/>
                  <a:gd name="T24" fmla="*/ 1273 w 1493"/>
                  <a:gd name="T25" fmla="*/ 594 h 1026"/>
                  <a:gd name="T26" fmla="*/ 1248 w 1493"/>
                  <a:gd name="T27" fmla="*/ 633 h 1026"/>
                  <a:gd name="T28" fmla="*/ 1222 w 1493"/>
                  <a:gd name="T29" fmla="*/ 671 h 1026"/>
                  <a:gd name="T30" fmla="*/ 1196 w 1493"/>
                  <a:gd name="T31" fmla="*/ 708 h 1026"/>
                  <a:gd name="T32" fmla="*/ 1168 w 1493"/>
                  <a:gd name="T33" fmla="*/ 743 h 1026"/>
                  <a:gd name="T34" fmla="*/ 1140 w 1493"/>
                  <a:gd name="T35" fmla="*/ 775 h 1026"/>
                  <a:gd name="T36" fmla="*/ 1111 w 1493"/>
                  <a:gd name="T37" fmla="*/ 806 h 1026"/>
                  <a:gd name="T38" fmla="*/ 1081 w 1493"/>
                  <a:gd name="T39" fmla="*/ 836 h 1026"/>
                  <a:gd name="T40" fmla="*/ 1050 w 1493"/>
                  <a:gd name="T41" fmla="*/ 863 h 1026"/>
                  <a:gd name="T42" fmla="*/ 1019 w 1493"/>
                  <a:gd name="T43" fmla="*/ 888 h 1026"/>
                  <a:gd name="T44" fmla="*/ 987 w 1493"/>
                  <a:gd name="T45" fmla="*/ 911 h 1026"/>
                  <a:gd name="T46" fmla="*/ 955 w 1493"/>
                  <a:gd name="T47" fmla="*/ 933 h 1026"/>
                  <a:gd name="T48" fmla="*/ 922 w 1493"/>
                  <a:gd name="T49" fmla="*/ 952 h 1026"/>
                  <a:gd name="T50" fmla="*/ 889 w 1493"/>
                  <a:gd name="T51" fmla="*/ 969 h 1026"/>
                  <a:gd name="T52" fmla="*/ 855 w 1493"/>
                  <a:gd name="T53" fmla="*/ 984 h 1026"/>
                  <a:gd name="T54" fmla="*/ 821 w 1493"/>
                  <a:gd name="T55" fmla="*/ 997 h 1026"/>
                  <a:gd name="T56" fmla="*/ 786 w 1493"/>
                  <a:gd name="T57" fmla="*/ 1007 h 1026"/>
                  <a:gd name="T58" fmla="*/ 751 w 1493"/>
                  <a:gd name="T59" fmla="*/ 1015 h 1026"/>
                  <a:gd name="T60" fmla="*/ 715 w 1493"/>
                  <a:gd name="T61" fmla="*/ 1021 h 1026"/>
                  <a:gd name="T62" fmla="*/ 679 w 1493"/>
                  <a:gd name="T63" fmla="*/ 1025 h 1026"/>
                  <a:gd name="T64" fmla="*/ 643 w 1493"/>
                  <a:gd name="T65" fmla="*/ 1026 h 1026"/>
                  <a:gd name="T66" fmla="*/ 598 w 1493"/>
                  <a:gd name="T67" fmla="*/ 1024 h 1026"/>
                  <a:gd name="T68" fmla="*/ 553 w 1493"/>
                  <a:gd name="T69" fmla="*/ 1018 h 1026"/>
                  <a:gd name="T70" fmla="*/ 508 w 1493"/>
                  <a:gd name="T71" fmla="*/ 1009 h 1026"/>
                  <a:gd name="T72" fmla="*/ 464 w 1493"/>
                  <a:gd name="T73" fmla="*/ 996 h 1026"/>
                  <a:gd name="T74" fmla="*/ 420 w 1493"/>
                  <a:gd name="T75" fmla="*/ 979 h 1026"/>
                  <a:gd name="T76" fmla="*/ 377 w 1493"/>
                  <a:gd name="T77" fmla="*/ 959 h 1026"/>
                  <a:gd name="T78" fmla="*/ 335 w 1493"/>
                  <a:gd name="T79" fmla="*/ 935 h 1026"/>
                  <a:gd name="T80" fmla="*/ 293 w 1493"/>
                  <a:gd name="T81" fmla="*/ 908 h 1026"/>
                  <a:gd name="T82" fmla="*/ 253 w 1493"/>
                  <a:gd name="T83" fmla="*/ 878 h 1026"/>
                  <a:gd name="T84" fmla="*/ 213 w 1493"/>
                  <a:gd name="T85" fmla="*/ 844 h 1026"/>
                  <a:gd name="T86" fmla="*/ 175 w 1493"/>
                  <a:gd name="T87" fmla="*/ 807 h 1026"/>
                  <a:gd name="T88" fmla="*/ 137 w 1493"/>
                  <a:gd name="T89" fmla="*/ 767 h 1026"/>
                  <a:gd name="T90" fmla="*/ 101 w 1493"/>
                  <a:gd name="T91" fmla="*/ 723 h 1026"/>
                  <a:gd name="T92" fmla="*/ 66 w 1493"/>
                  <a:gd name="T93" fmla="*/ 677 h 1026"/>
                  <a:gd name="T94" fmla="*/ 32 w 1493"/>
                  <a:gd name="T95" fmla="*/ 627 h 1026"/>
                  <a:gd name="T96" fmla="*/ 0 w 1493"/>
                  <a:gd name="T97" fmla="*/ 575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3" h="1026">
                    <a:moveTo>
                      <a:pt x="1493" y="0"/>
                    </a:moveTo>
                    <a:lnTo>
                      <a:pt x="1481" y="57"/>
                    </a:lnTo>
                    <a:lnTo>
                      <a:pt x="1468" y="112"/>
                    </a:lnTo>
                    <a:lnTo>
                      <a:pt x="1454" y="167"/>
                    </a:lnTo>
                    <a:lnTo>
                      <a:pt x="1438" y="220"/>
                    </a:lnTo>
                    <a:lnTo>
                      <a:pt x="1421" y="272"/>
                    </a:lnTo>
                    <a:lnTo>
                      <a:pt x="1403" y="322"/>
                    </a:lnTo>
                    <a:lnTo>
                      <a:pt x="1384" y="371"/>
                    </a:lnTo>
                    <a:lnTo>
                      <a:pt x="1364" y="419"/>
                    </a:lnTo>
                    <a:lnTo>
                      <a:pt x="1343" y="465"/>
                    </a:lnTo>
                    <a:lnTo>
                      <a:pt x="1321" y="509"/>
                    </a:lnTo>
                    <a:lnTo>
                      <a:pt x="1298" y="552"/>
                    </a:lnTo>
                    <a:lnTo>
                      <a:pt x="1273" y="594"/>
                    </a:lnTo>
                    <a:lnTo>
                      <a:pt x="1248" y="633"/>
                    </a:lnTo>
                    <a:lnTo>
                      <a:pt x="1222" y="671"/>
                    </a:lnTo>
                    <a:lnTo>
                      <a:pt x="1196" y="708"/>
                    </a:lnTo>
                    <a:lnTo>
                      <a:pt x="1168" y="743"/>
                    </a:lnTo>
                    <a:lnTo>
                      <a:pt x="1140" y="775"/>
                    </a:lnTo>
                    <a:lnTo>
                      <a:pt x="1111" y="806"/>
                    </a:lnTo>
                    <a:lnTo>
                      <a:pt x="1081" y="836"/>
                    </a:lnTo>
                    <a:lnTo>
                      <a:pt x="1050" y="863"/>
                    </a:lnTo>
                    <a:lnTo>
                      <a:pt x="1019" y="888"/>
                    </a:lnTo>
                    <a:lnTo>
                      <a:pt x="987" y="911"/>
                    </a:lnTo>
                    <a:lnTo>
                      <a:pt x="955" y="933"/>
                    </a:lnTo>
                    <a:lnTo>
                      <a:pt x="922" y="952"/>
                    </a:lnTo>
                    <a:lnTo>
                      <a:pt x="889" y="969"/>
                    </a:lnTo>
                    <a:lnTo>
                      <a:pt x="855" y="984"/>
                    </a:lnTo>
                    <a:lnTo>
                      <a:pt x="821" y="997"/>
                    </a:lnTo>
                    <a:lnTo>
                      <a:pt x="786" y="1007"/>
                    </a:lnTo>
                    <a:lnTo>
                      <a:pt x="751" y="1015"/>
                    </a:lnTo>
                    <a:lnTo>
                      <a:pt x="715" y="1021"/>
                    </a:lnTo>
                    <a:lnTo>
                      <a:pt x="679" y="1025"/>
                    </a:lnTo>
                    <a:lnTo>
                      <a:pt x="643" y="1026"/>
                    </a:lnTo>
                    <a:lnTo>
                      <a:pt x="598" y="1024"/>
                    </a:lnTo>
                    <a:lnTo>
                      <a:pt x="553" y="1018"/>
                    </a:lnTo>
                    <a:lnTo>
                      <a:pt x="508" y="1009"/>
                    </a:lnTo>
                    <a:lnTo>
                      <a:pt x="464" y="996"/>
                    </a:lnTo>
                    <a:lnTo>
                      <a:pt x="420" y="979"/>
                    </a:lnTo>
                    <a:lnTo>
                      <a:pt x="377" y="959"/>
                    </a:lnTo>
                    <a:lnTo>
                      <a:pt x="335" y="935"/>
                    </a:lnTo>
                    <a:lnTo>
                      <a:pt x="293" y="908"/>
                    </a:lnTo>
                    <a:lnTo>
                      <a:pt x="253" y="878"/>
                    </a:lnTo>
                    <a:lnTo>
                      <a:pt x="213" y="844"/>
                    </a:lnTo>
                    <a:lnTo>
                      <a:pt x="175" y="807"/>
                    </a:lnTo>
                    <a:lnTo>
                      <a:pt x="137" y="767"/>
                    </a:lnTo>
                    <a:lnTo>
                      <a:pt x="101" y="723"/>
                    </a:lnTo>
                    <a:lnTo>
                      <a:pt x="66" y="677"/>
                    </a:lnTo>
                    <a:lnTo>
                      <a:pt x="32" y="627"/>
                    </a:lnTo>
                    <a:lnTo>
                      <a:pt x="0" y="575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8" name="Freeform 66"/>
              <p:cNvSpPr>
                <a:spLocks/>
              </p:cNvSpPr>
              <p:nvPr/>
            </p:nvSpPr>
            <p:spPr bwMode="auto">
              <a:xfrm>
                <a:off x="2256" y="2880"/>
                <a:ext cx="70" cy="90"/>
              </a:xfrm>
              <a:custGeom>
                <a:avLst/>
                <a:gdLst>
                  <a:gd name="T0" fmla="*/ 78 w 78"/>
                  <a:gd name="T1" fmla="*/ 70 h 103"/>
                  <a:gd name="T2" fmla="*/ 0 w 78"/>
                  <a:gd name="T3" fmla="*/ 0 h 103"/>
                  <a:gd name="T4" fmla="*/ 20 w 78"/>
                  <a:gd name="T5" fmla="*/ 103 h 103"/>
                  <a:gd name="T6" fmla="*/ 33 w 78"/>
                  <a:gd name="T7" fmla="*/ 59 h 103"/>
                  <a:gd name="T8" fmla="*/ 78 w 78"/>
                  <a:gd name="T9" fmla="*/ 7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3">
                    <a:moveTo>
                      <a:pt x="78" y="70"/>
                    </a:moveTo>
                    <a:lnTo>
                      <a:pt x="0" y="0"/>
                    </a:lnTo>
                    <a:lnTo>
                      <a:pt x="20" y="103"/>
                    </a:lnTo>
                    <a:lnTo>
                      <a:pt x="33" y="59"/>
                    </a:lnTo>
                    <a:lnTo>
                      <a:pt x="78" y="7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9459" name="Line 67"/>
              <p:cNvSpPr>
                <a:spLocks noChangeShapeType="1"/>
              </p:cNvSpPr>
              <p:nvPr/>
            </p:nvSpPr>
            <p:spPr bwMode="auto">
              <a:xfrm>
                <a:off x="624" y="2325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99460" name="Group 68"/>
              <p:cNvGrpSpPr>
                <a:grpSpLocks/>
              </p:cNvGrpSpPr>
              <p:nvPr/>
            </p:nvGrpSpPr>
            <p:grpSpPr bwMode="auto">
              <a:xfrm>
                <a:off x="3504" y="2160"/>
                <a:ext cx="242" cy="346"/>
                <a:chOff x="4176" y="528"/>
                <a:chExt cx="242" cy="346"/>
              </a:xfrm>
            </p:grpSpPr>
            <p:sp>
              <p:nvSpPr>
                <p:cNvPr id="699461" name="Oval 69"/>
                <p:cNvSpPr>
                  <a:spLocks noChangeArrowheads="1"/>
                </p:cNvSpPr>
                <p:nvPr/>
              </p:nvSpPr>
              <p:spPr bwMode="auto">
                <a:xfrm>
                  <a:off x="4176" y="575"/>
                  <a:ext cx="242" cy="248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462" name="Rectangle 70"/>
                <p:cNvSpPr>
                  <a:spLocks noChangeArrowheads="1"/>
                </p:cNvSpPr>
                <p:nvPr/>
              </p:nvSpPr>
              <p:spPr bwMode="auto">
                <a:xfrm>
                  <a:off x="4212" y="528"/>
                  <a:ext cx="173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600">
                      <a:solidFill>
                        <a:srgbClr val="CC0000"/>
                      </a:solidFill>
                      <a:latin typeface="Bookman Old Style" pitchFamily="18" charset="0"/>
                    </a:rPr>
                    <a:t>+</a:t>
                  </a:r>
                  <a:endParaRPr kumimoji="1" lang="en-US" altLang="zh-CN" sz="2400" b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9463" name="Group 71"/>
              <p:cNvGrpSpPr>
                <a:grpSpLocks/>
              </p:cNvGrpSpPr>
              <p:nvPr/>
            </p:nvGrpSpPr>
            <p:grpSpPr bwMode="auto">
              <a:xfrm>
                <a:off x="2001" y="2208"/>
                <a:ext cx="255" cy="264"/>
                <a:chOff x="1440" y="2851"/>
                <a:chExt cx="255" cy="264"/>
              </a:xfrm>
            </p:grpSpPr>
            <p:sp>
              <p:nvSpPr>
                <p:cNvPr id="699464" name="Oval 72"/>
                <p:cNvSpPr>
                  <a:spLocks noChangeArrowheads="1"/>
                </p:cNvSpPr>
                <p:nvPr/>
              </p:nvSpPr>
              <p:spPr bwMode="auto">
                <a:xfrm>
                  <a:off x="1440" y="2851"/>
                  <a:ext cx="255" cy="264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465" name="Rectangle 73"/>
                <p:cNvSpPr>
                  <a:spLocks noChangeArrowheads="1"/>
                </p:cNvSpPr>
                <p:nvPr/>
              </p:nvSpPr>
              <p:spPr bwMode="auto">
                <a:xfrm>
                  <a:off x="1487" y="2967"/>
                  <a:ext cx="155" cy="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99466" name="Group 74"/>
          <p:cNvGrpSpPr>
            <a:grpSpLocks/>
          </p:cNvGrpSpPr>
          <p:nvPr/>
        </p:nvGrpSpPr>
        <p:grpSpPr bwMode="auto">
          <a:xfrm>
            <a:off x="1042988" y="989013"/>
            <a:ext cx="6629400" cy="5105400"/>
            <a:chOff x="768" y="768"/>
            <a:chExt cx="4176" cy="3216"/>
          </a:xfrm>
        </p:grpSpPr>
        <p:sp>
          <p:nvSpPr>
            <p:cNvPr id="699467" name="Oval 75"/>
            <p:cNvSpPr>
              <a:spLocks noChangeArrowheads="1"/>
            </p:cNvSpPr>
            <p:nvPr/>
          </p:nvSpPr>
          <p:spPr bwMode="auto">
            <a:xfrm>
              <a:off x="3408" y="2112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68" name="Freeform 76"/>
            <p:cNvSpPr>
              <a:spLocks/>
            </p:cNvSpPr>
            <p:nvPr/>
          </p:nvSpPr>
          <p:spPr bwMode="auto">
            <a:xfrm>
              <a:off x="3360" y="1920"/>
              <a:ext cx="720" cy="817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69" name="Oval 77"/>
            <p:cNvSpPr>
              <a:spLocks noChangeArrowheads="1"/>
            </p:cNvSpPr>
            <p:nvPr/>
          </p:nvSpPr>
          <p:spPr bwMode="auto">
            <a:xfrm>
              <a:off x="1872" y="2112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70" name="Freeform 78"/>
            <p:cNvSpPr>
              <a:spLocks/>
            </p:cNvSpPr>
            <p:nvPr/>
          </p:nvSpPr>
          <p:spPr bwMode="auto">
            <a:xfrm flipH="1">
              <a:off x="1632" y="1920"/>
              <a:ext cx="720" cy="817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71" name="Freeform 79"/>
            <p:cNvSpPr>
              <a:spLocks/>
            </p:cNvSpPr>
            <p:nvPr/>
          </p:nvSpPr>
          <p:spPr bwMode="auto">
            <a:xfrm>
              <a:off x="3264" y="1632"/>
              <a:ext cx="1200" cy="1345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72" name="Line 80"/>
            <p:cNvSpPr>
              <a:spLocks noChangeShapeType="1"/>
            </p:cNvSpPr>
            <p:nvPr/>
          </p:nvSpPr>
          <p:spPr bwMode="auto">
            <a:xfrm>
              <a:off x="2880" y="768"/>
              <a:ext cx="0" cy="3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73" name="Freeform 81"/>
            <p:cNvSpPr>
              <a:spLocks/>
            </p:cNvSpPr>
            <p:nvPr/>
          </p:nvSpPr>
          <p:spPr bwMode="auto">
            <a:xfrm flipH="1">
              <a:off x="1248" y="1632"/>
              <a:ext cx="1200" cy="1345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74" name="Freeform 82"/>
            <p:cNvSpPr>
              <a:spLocks/>
            </p:cNvSpPr>
            <p:nvPr/>
          </p:nvSpPr>
          <p:spPr bwMode="auto">
            <a:xfrm>
              <a:off x="3120" y="1200"/>
              <a:ext cx="1824" cy="2208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75" name="Freeform 83"/>
            <p:cNvSpPr>
              <a:spLocks/>
            </p:cNvSpPr>
            <p:nvPr/>
          </p:nvSpPr>
          <p:spPr bwMode="auto">
            <a:xfrm flipH="1">
              <a:off x="768" y="1200"/>
              <a:ext cx="1824" cy="2208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76" name="Freeform 84"/>
            <p:cNvSpPr>
              <a:spLocks/>
            </p:cNvSpPr>
            <p:nvPr/>
          </p:nvSpPr>
          <p:spPr bwMode="auto">
            <a:xfrm>
              <a:off x="3024" y="816"/>
              <a:ext cx="568" cy="3024"/>
            </a:xfrm>
            <a:custGeom>
              <a:avLst/>
              <a:gdLst>
                <a:gd name="T0" fmla="*/ 544 w 568"/>
                <a:gd name="T1" fmla="*/ 0 h 3024"/>
                <a:gd name="T2" fmla="*/ 400 w 568"/>
                <a:gd name="T3" fmla="*/ 144 h 3024"/>
                <a:gd name="T4" fmla="*/ 304 w 568"/>
                <a:gd name="T5" fmla="*/ 240 h 3024"/>
                <a:gd name="T6" fmla="*/ 208 w 568"/>
                <a:gd name="T7" fmla="*/ 384 h 3024"/>
                <a:gd name="T8" fmla="*/ 112 w 568"/>
                <a:gd name="T9" fmla="*/ 576 h 3024"/>
                <a:gd name="T10" fmla="*/ 16 w 568"/>
                <a:gd name="T11" fmla="*/ 960 h 3024"/>
                <a:gd name="T12" fmla="*/ 16 w 568"/>
                <a:gd name="T13" fmla="*/ 1872 h 3024"/>
                <a:gd name="T14" fmla="*/ 64 w 568"/>
                <a:gd name="T15" fmla="*/ 2352 h 3024"/>
                <a:gd name="T16" fmla="*/ 208 w 568"/>
                <a:gd name="T17" fmla="*/ 2688 h 3024"/>
                <a:gd name="T18" fmla="*/ 352 w 568"/>
                <a:gd name="T19" fmla="*/ 2880 h 3024"/>
                <a:gd name="T20" fmla="*/ 568 w 568"/>
                <a:gd name="T21" fmla="*/ 3024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3024">
                  <a:moveTo>
                    <a:pt x="544" y="0"/>
                  </a:moveTo>
                  <a:cubicBezTo>
                    <a:pt x="492" y="52"/>
                    <a:pt x="440" y="104"/>
                    <a:pt x="400" y="144"/>
                  </a:cubicBezTo>
                  <a:cubicBezTo>
                    <a:pt x="360" y="184"/>
                    <a:pt x="336" y="200"/>
                    <a:pt x="304" y="240"/>
                  </a:cubicBezTo>
                  <a:cubicBezTo>
                    <a:pt x="272" y="280"/>
                    <a:pt x="240" y="328"/>
                    <a:pt x="208" y="384"/>
                  </a:cubicBezTo>
                  <a:cubicBezTo>
                    <a:pt x="176" y="440"/>
                    <a:pt x="144" y="480"/>
                    <a:pt x="112" y="576"/>
                  </a:cubicBezTo>
                  <a:cubicBezTo>
                    <a:pt x="80" y="672"/>
                    <a:pt x="32" y="744"/>
                    <a:pt x="16" y="960"/>
                  </a:cubicBezTo>
                  <a:cubicBezTo>
                    <a:pt x="0" y="1176"/>
                    <a:pt x="8" y="1640"/>
                    <a:pt x="16" y="1872"/>
                  </a:cubicBezTo>
                  <a:cubicBezTo>
                    <a:pt x="24" y="2104"/>
                    <a:pt x="32" y="2216"/>
                    <a:pt x="64" y="2352"/>
                  </a:cubicBezTo>
                  <a:cubicBezTo>
                    <a:pt x="96" y="2488"/>
                    <a:pt x="160" y="2600"/>
                    <a:pt x="208" y="2688"/>
                  </a:cubicBezTo>
                  <a:cubicBezTo>
                    <a:pt x="256" y="2776"/>
                    <a:pt x="292" y="2824"/>
                    <a:pt x="352" y="2880"/>
                  </a:cubicBezTo>
                  <a:cubicBezTo>
                    <a:pt x="412" y="2936"/>
                    <a:pt x="523" y="2994"/>
                    <a:pt x="568" y="30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77" name="Freeform 85"/>
            <p:cNvSpPr>
              <a:spLocks/>
            </p:cNvSpPr>
            <p:nvPr/>
          </p:nvSpPr>
          <p:spPr bwMode="auto">
            <a:xfrm flipH="1">
              <a:off x="2160" y="816"/>
              <a:ext cx="576" cy="3024"/>
            </a:xfrm>
            <a:custGeom>
              <a:avLst/>
              <a:gdLst>
                <a:gd name="T0" fmla="*/ 544 w 568"/>
                <a:gd name="T1" fmla="*/ 0 h 3024"/>
                <a:gd name="T2" fmla="*/ 400 w 568"/>
                <a:gd name="T3" fmla="*/ 144 h 3024"/>
                <a:gd name="T4" fmla="*/ 304 w 568"/>
                <a:gd name="T5" fmla="*/ 240 h 3024"/>
                <a:gd name="T6" fmla="*/ 208 w 568"/>
                <a:gd name="T7" fmla="*/ 384 h 3024"/>
                <a:gd name="T8" fmla="*/ 112 w 568"/>
                <a:gd name="T9" fmla="*/ 576 h 3024"/>
                <a:gd name="T10" fmla="*/ 16 w 568"/>
                <a:gd name="T11" fmla="*/ 960 h 3024"/>
                <a:gd name="T12" fmla="*/ 16 w 568"/>
                <a:gd name="T13" fmla="*/ 1872 h 3024"/>
                <a:gd name="T14" fmla="*/ 64 w 568"/>
                <a:gd name="T15" fmla="*/ 2352 h 3024"/>
                <a:gd name="T16" fmla="*/ 208 w 568"/>
                <a:gd name="T17" fmla="*/ 2688 h 3024"/>
                <a:gd name="T18" fmla="*/ 352 w 568"/>
                <a:gd name="T19" fmla="*/ 2880 h 3024"/>
                <a:gd name="T20" fmla="*/ 568 w 568"/>
                <a:gd name="T21" fmla="*/ 3024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3024">
                  <a:moveTo>
                    <a:pt x="544" y="0"/>
                  </a:moveTo>
                  <a:cubicBezTo>
                    <a:pt x="492" y="52"/>
                    <a:pt x="440" y="104"/>
                    <a:pt x="400" y="144"/>
                  </a:cubicBezTo>
                  <a:cubicBezTo>
                    <a:pt x="360" y="184"/>
                    <a:pt x="336" y="200"/>
                    <a:pt x="304" y="240"/>
                  </a:cubicBezTo>
                  <a:cubicBezTo>
                    <a:pt x="272" y="280"/>
                    <a:pt x="240" y="328"/>
                    <a:pt x="208" y="384"/>
                  </a:cubicBezTo>
                  <a:cubicBezTo>
                    <a:pt x="176" y="440"/>
                    <a:pt x="144" y="480"/>
                    <a:pt x="112" y="576"/>
                  </a:cubicBezTo>
                  <a:cubicBezTo>
                    <a:pt x="80" y="672"/>
                    <a:pt x="32" y="744"/>
                    <a:pt x="16" y="960"/>
                  </a:cubicBezTo>
                  <a:cubicBezTo>
                    <a:pt x="0" y="1176"/>
                    <a:pt x="8" y="1640"/>
                    <a:pt x="16" y="1872"/>
                  </a:cubicBezTo>
                  <a:cubicBezTo>
                    <a:pt x="24" y="2104"/>
                    <a:pt x="32" y="2216"/>
                    <a:pt x="64" y="2352"/>
                  </a:cubicBezTo>
                  <a:cubicBezTo>
                    <a:pt x="96" y="2488"/>
                    <a:pt x="160" y="2600"/>
                    <a:pt x="208" y="2688"/>
                  </a:cubicBezTo>
                  <a:cubicBezTo>
                    <a:pt x="256" y="2776"/>
                    <a:pt x="292" y="2824"/>
                    <a:pt x="352" y="2880"/>
                  </a:cubicBezTo>
                  <a:cubicBezTo>
                    <a:pt x="412" y="2936"/>
                    <a:pt x="523" y="2994"/>
                    <a:pt x="568" y="30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442" name="Group 2"/>
          <p:cNvGrpSpPr>
            <a:grpSpLocks/>
          </p:cNvGrpSpPr>
          <p:nvPr/>
        </p:nvGrpSpPr>
        <p:grpSpPr bwMode="auto">
          <a:xfrm>
            <a:off x="0" y="188913"/>
            <a:ext cx="9144000" cy="6416675"/>
            <a:chOff x="0" y="252"/>
            <a:chExt cx="5760" cy="4042"/>
          </a:xfrm>
        </p:grpSpPr>
        <p:sp>
          <p:nvSpPr>
            <p:cNvPr id="701443" name="Rectangle 3"/>
            <p:cNvSpPr>
              <a:spLocks noChangeArrowheads="1"/>
            </p:cNvSpPr>
            <p:nvPr/>
          </p:nvSpPr>
          <p:spPr bwMode="auto">
            <a:xfrm>
              <a:off x="1531" y="252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33CC"/>
                  </a:solidFill>
                  <a:ea typeface="黑体" pitchFamily="49" charset="-122"/>
                </a:rPr>
                <a:t>两相等点电荷的等势面</a:t>
              </a:r>
            </a:p>
          </p:txBody>
        </p:sp>
        <p:grpSp>
          <p:nvGrpSpPr>
            <p:cNvPr id="701444" name="Group 4"/>
            <p:cNvGrpSpPr>
              <a:grpSpLocks/>
            </p:cNvGrpSpPr>
            <p:nvPr/>
          </p:nvGrpSpPr>
          <p:grpSpPr bwMode="auto">
            <a:xfrm>
              <a:off x="0" y="884"/>
              <a:ext cx="5760" cy="3410"/>
              <a:chOff x="0" y="416"/>
              <a:chExt cx="5760" cy="3410"/>
            </a:xfrm>
          </p:grpSpPr>
          <p:grpSp>
            <p:nvGrpSpPr>
              <p:cNvPr id="701445" name="Group 5"/>
              <p:cNvGrpSpPr>
                <a:grpSpLocks/>
              </p:cNvGrpSpPr>
              <p:nvPr/>
            </p:nvGrpSpPr>
            <p:grpSpPr bwMode="auto">
              <a:xfrm>
                <a:off x="0" y="416"/>
                <a:ext cx="5760" cy="3410"/>
                <a:chOff x="0" y="416"/>
                <a:chExt cx="5760" cy="3410"/>
              </a:xfrm>
            </p:grpSpPr>
            <p:pic>
              <p:nvPicPr>
                <p:cNvPr id="701446" name="Picture 6" descr="hw5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6"/>
                  <a:ext cx="5760" cy="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1447" name="Rectangle 7"/>
                <p:cNvSpPr>
                  <a:spLocks noChangeArrowheads="1"/>
                </p:cNvSpPr>
                <p:nvPr/>
              </p:nvSpPr>
              <p:spPr bwMode="auto">
                <a:xfrm>
                  <a:off x="146" y="3310"/>
                  <a:ext cx="1178" cy="5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1448" name="Rectangle 8"/>
              <p:cNvSpPr>
                <a:spLocks noChangeArrowheads="1"/>
              </p:cNvSpPr>
              <p:nvPr/>
            </p:nvSpPr>
            <p:spPr bwMode="auto">
              <a:xfrm>
                <a:off x="486" y="3180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zh-CN" altLang="zh-CN">
                  <a:solidFill>
                    <a:schemeClr val="accent2"/>
                  </a:solidFill>
                  <a:ea typeface="黑体" pitchFamily="49" charset="-122"/>
                </a:endParaRPr>
              </a:p>
            </p:txBody>
          </p:sp>
          <p:sp>
            <p:nvSpPr>
              <p:cNvPr id="701449" name="Rectangle 9"/>
              <p:cNvSpPr>
                <a:spLocks noChangeArrowheads="1"/>
              </p:cNvSpPr>
              <p:nvPr/>
            </p:nvSpPr>
            <p:spPr bwMode="auto">
              <a:xfrm>
                <a:off x="133" y="2364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CC3300"/>
                    </a:solidFill>
                    <a:ea typeface="黑体" pitchFamily="49" charset="-122"/>
                  </a:rPr>
                  <a:t>电场线</a:t>
                </a:r>
              </a:p>
            </p:txBody>
          </p:sp>
        </p:grpSp>
      </p:grpSp>
      <p:sp>
        <p:nvSpPr>
          <p:cNvPr id="701450" name="Rectangle 10"/>
          <p:cNvSpPr>
            <a:spLocks noChangeArrowheads="1"/>
          </p:cNvSpPr>
          <p:nvPr/>
        </p:nvSpPr>
        <p:spPr bwMode="auto">
          <a:xfrm>
            <a:off x="755650" y="580548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3399"/>
                </a:solidFill>
              </a:rPr>
              <a:t>等势面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490" name="Group 2"/>
          <p:cNvGrpSpPr>
            <a:grpSpLocks/>
          </p:cNvGrpSpPr>
          <p:nvPr/>
        </p:nvGrpSpPr>
        <p:grpSpPr bwMode="auto">
          <a:xfrm>
            <a:off x="0" y="333375"/>
            <a:ext cx="8802688" cy="5868988"/>
            <a:chOff x="64" y="189"/>
            <a:chExt cx="5545" cy="3697"/>
          </a:xfrm>
        </p:grpSpPr>
        <p:pic>
          <p:nvPicPr>
            <p:cNvPr id="703491" name="Picture 3" descr="hw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272"/>
              <a:ext cx="5545" cy="3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3492" name="Rectangle 4"/>
            <p:cNvSpPr>
              <a:spLocks noChangeArrowheads="1"/>
            </p:cNvSpPr>
            <p:nvPr/>
          </p:nvSpPr>
          <p:spPr bwMode="auto">
            <a:xfrm>
              <a:off x="2571" y="189"/>
              <a:ext cx="1487" cy="6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3493" name="Rectangle 5"/>
          <p:cNvSpPr>
            <a:spLocks noChangeArrowheads="1"/>
          </p:cNvSpPr>
          <p:nvPr/>
        </p:nvSpPr>
        <p:spPr bwMode="auto">
          <a:xfrm>
            <a:off x="5700713" y="752475"/>
            <a:ext cx="1408112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0033CC"/>
                </a:solidFill>
                <a:ea typeface="黑体" pitchFamily="49" charset="-122"/>
              </a:rPr>
              <a:t>等势面</a:t>
            </a:r>
          </a:p>
        </p:txBody>
      </p:sp>
      <p:sp>
        <p:nvSpPr>
          <p:cNvPr id="703494" name="Rectangle 6"/>
          <p:cNvSpPr>
            <a:spLocks noChangeArrowheads="1"/>
          </p:cNvSpPr>
          <p:nvPr/>
        </p:nvSpPr>
        <p:spPr bwMode="auto">
          <a:xfrm>
            <a:off x="933450" y="166687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电场线</a:t>
            </a:r>
          </a:p>
        </p:txBody>
      </p:sp>
      <p:sp>
        <p:nvSpPr>
          <p:cNvPr id="703495" name="Line 7"/>
          <p:cNvSpPr>
            <a:spLocks noChangeShapeType="1"/>
          </p:cNvSpPr>
          <p:nvPr/>
        </p:nvSpPr>
        <p:spPr bwMode="auto">
          <a:xfrm flipH="1">
            <a:off x="1389063" y="2143125"/>
            <a:ext cx="163512" cy="273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496" name="Rectangle 8"/>
          <p:cNvSpPr>
            <a:spLocks noChangeArrowheads="1"/>
          </p:cNvSpPr>
          <p:nvPr/>
        </p:nvSpPr>
        <p:spPr bwMode="auto">
          <a:xfrm>
            <a:off x="2674938" y="5432425"/>
            <a:ext cx="3684587" cy="722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03497" name="Text Box 9"/>
          <p:cNvSpPr txBox="1">
            <a:spLocks noChangeArrowheads="1"/>
          </p:cNvSpPr>
          <p:nvPr/>
        </p:nvSpPr>
        <p:spPr bwMode="auto">
          <a:xfrm>
            <a:off x="2257046" y="750887"/>
            <a:ext cx="3438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0033CC"/>
                </a:solidFill>
                <a:ea typeface="黑体" pitchFamily="49" charset="-122"/>
              </a:rPr>
              <a:t>平行板电容器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BBLES">
  <a:themeElements>
    <a:clrScheme name="BUBBLES 1">
      <a:dk1>
        <a:srgbClr val="000080"/>
      </a:dk1>
      <a:lt1>
        <a:srgbClr val="FFFFFF"/>
      </a:lt1>
      <a:dk2>
        <a:srgbClr val="6699FF"/>
      </a:dk2>
      <a:lt2>
        <a:srgbClr val="00FFCC"/>
      </a:lt2>
      <a:accent1>
        <a:srgbClr val="00CCCC"/>
      </a:accent1>
      <a:accent2>
        <a:srgbClr val="FFFF66"/>
      </a:accent2>
      <a:accent3>
        <a:srgbClr val="B8CAFF"/>
      </a:accent3>
      <a:accent4>
        <a:srgbClr val="DADADA"/>
      </a:accent4>
      <a:accent5>
        <a:srgbClr val="AAE2E2"/>
      </a:accent5>
      <a:accent6>
        <a:srgbClr val="E7E75C"/>
      </a:accent6>
      <a:hlink>
        <a:srgbClr val="FF66CC"/>
      </a:hlink>
      <a:folHlink>
        <a:srgbClr val="99CCFF"/>
      </a:folHlink>
    </a:clrScheme>
    <a:fontScheme name="BUBB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UBBLES 1">
        <a:dk1>
          <a:srgbClr val="000080"/>
        </a:dk1>
        <a:lt1>
          <a:srgbClr val="FFFFFF"/>
        </a:lt1>
        <a:dk2>
          <a:srgbClr val="6699FF"/>
        </a:dk2>
        <a:lt2>
          <a:srgbClr val="00FFCC"/>
        </a:lt2>
        <a:accent1>
          <a:srgbClr val="00CCCC"/>
        </a:accent1>
        <a:accent2>
          <a:srgbClr val="FFFF66"/>
        </a:accent2>
        <a:accent3>
          <a:srgbClr val="B8CAFF"/>
        </a:accent3>
        <a:accent4>
          <a:srgbClr val="DADADA"/>
        </a:accent4>
        <a:accent5>
          <a:srgbClr val="AAE2E2"/>
        </a:accent5>
        <a:accent6>
          <a:srgbClr val="E7E75C"/>
        </a:accent6>
        <a:hlink>
          <a:srgbClr val="FF66CC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BBLES 2">
        <a:dk1>
          <a:srgbClr val="000000"/>
        </a:dk1>
        <a:lt1>
          <a:srgbClr val="FFFFFF"/>
        </a:lt1>
        <a:dk2>
          <a:srgbClr val="0000CC"/>
        </a:dk2>
        <a:lt2>
          <a:srgbClr val="CCCCFF"/>
        </a:lt2>
        <a:accent1>
          <a:srgbClr val="00CCCC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E7E75C"/>
        </a:accent6>
        <a:hlink>
          <a:srgbClr val="FF33CC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86868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6656</TotalTime>
  <Words>621</Words>
  <Application>Microsoft Office PowerPoint</Application>
  <PresentationFormat>全屏显示(4:3)</PresentationFormat>
  <Paragraphs>149</Paragraphs>
  <Slides>20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Balloons</vt:lpstr>
      <vt:lpstr>BUBBLES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电场</dc:title>
  <dc:creator>lj</dc:creator>
  <cp:lastModifiedBy>Administrator</cp:lastModifiedBy>
  <cp:revision>307</cp:revision>
  <dcterms:created xsi:type="dcterms:W3CDTF">2001-03-15T01:39:43Z</dcterms:created>
  <dcterms:modified xsi:type="dcterms:W3CDTF">2016-05-27T01:39:11Z</dcterms:modified>
</cp:coreProperties>
</file>