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3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03E1"/>
    <a:srgbClr val="2D2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83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7" name="图片 6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7425"/>
            <a:ext cx="2412698" cy="660317"/>
          </a:xfrm>
          <a:prstGeom prst="rect">
            <a:avLst/>
          </a:prstGeom>
          <a:effectLst>
            <a:glow rad="38100">
              <a:srgbClr val="C00000">
                <a:alpha val="17000"/>
              </a:srgbClr>
            </a:glow>
            <a:outerShdw blurRad="50800" dist="50800" dir="5400000" algn="ctr" rotWithShape="0">
              <a:schemeClr val="bg1"/>
            </a:outerShdw>
          </a:effectLst>
        </p:spPr>
      </p:pic>
      <p:cxnSp>
        <p:nvCxnSpPr>
          <p:cNvPr id="68" name="直接连接符 67"/>
          <p:cNvCxnSpPr/>
          <p:nvPr userDrawn="1"/>
        </p:nvCxnSpPr>
        <p:spPr bwMode="auto">
          <a:xfrm>
            <a:off x="0" y="769272"/>
            <a:ext cx="12192000" cy="29241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FFFF00">
                <a:alpha val="96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" y="0"/>
            <a:ext cx="3197101" cy="784225"/>
          </a:xfrm>
          <a:prstGeom prst="rect">
            <a:avLst/>
          </a:prstGeom>
          <a:effectLst>
            <a:glow rad="38100">
              <a:srgbClr val="C00000">
                <a:alpha val="17000"/>
              </a:srgbClr>
            </a:glow>
            <a:outerShdw blurRad="50800" dist="50800" dir="5400000" algn="ctr" rotWithShape="0">
              <a:schemeClr val="tx1"/>
            </a:outerShdw>
          </a:effectLst>
        </p:spPr>
      </p:pic>
      <p:cxnSp>
        <p:nvCxnSpPr>
          <p:cNvPr id="6" name="直接连接符 3"/>
          <p:cNvCxnSpPr>
            <a:cxnSpLocks noChangeShapeType="1"/>
          </p:cNvCxnSpPr>
          <p:nvPr userDrawn="1"/>
        </p:nvCxnSpPr>
        <p:spPr bwMode="auto">
          <a:xfrm>
            <a:off x="0" y="784225"/>
            <a:ext cx="12192000" cy="0"/>
          </a:xfrm>
          <a:prstGeom prst="line">
            <a:avLst/>
          </a:prstGeom>
          <a:noFill/>
          <a:ln w="50800" algn="ctr">
            <a:solidFill>
              <a:srgbClr val="FFFF00">
                <a:alpha val="96000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0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1108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章    固体干燥（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solid drying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7080" y="775070"/>
            <a:ext cx="1162396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8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</a:t>
            </a:r>
            <a:r>
              <a:rPr lang="zh-CN" altLang="en-US" sz="2800" b="1" dirty="0" smtClean="0">
                <a:solidFill>
                  <a:srgbClr val="FFC000"/>
                </a:solidFill>
                <a:latin typeface="+mn-ea"/>
              </a:rPr>
              <a:t>   </a:t>
            </a:r>
            <a:r>
              <a:rPr lang="zh-CN" altLang="en-US" sz="2800" b="1" dirty="0">
                <a:solidFill>
                  <a:srgbClr val="FFC000"/>
                </a:solidFill>
                <a:latin typeface="+mn-ea"/>
              </a:rPr>
              <a:t>概述</a:t>
            </a:r>
            <a:endParaRPr lang="en-US" altLang="zh-CN" sz="2800" b="1" dirty="0">
              <a:solidFill>
                <a:srgbClr val="FFC000"/>
              </a:solidFill>
              <a:latin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7.1.1 </a:t>
            </a:r>
            <a:r>
              <a:rPr lang="en-US" altLang="zh-CN" sz="2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物料</a:t>
            </a:r>
            <a:r>
              <a:rPr lang="zh-CN" altLang="en-US" sz="2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的去湿方法</a:t>
            </a:r>
            <a:endParaRPr lang="en-US" altLang="zh-CN" sz="26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）定义：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化工生产中，一些固体产品或半成品可能混有大量的湿分，将湿分从物料中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去除的过程。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）分类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①  </a:t>
            </a:r>
            <a:r>
              <a:rPr lang="zh-CN" altLang="en-US" sz="2400" dirty="0" smtClean="0"/>
              <a:t>机械去</a:t>
            </a:r>
            <a:r>
              <a:rPr lang="zh-CN" altLang="en-US" sz="2400" dirty="0"/>
              <a:t>湿：用于去除固体物料中大部分湿分。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②  </a:t>
            </a:r>
            <a:r>
              <a:rPr lang="zh-CN" altLang="en-US" sz="2400" dirty="0" smtClean="0"/>
              <a:t>吸附</a:t>
            </a:r>
            <a:r>
              <a:rPr lang="zh-CN" altLang="en-US" sz="2400" dirty="0"/>
              <a:t>去湿：用于去除少量湿分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③  </a:t>
            </a:r>
            <a:r>
              <a:rPr lang="zh-CN" altLang="en-US" sz="2400" dirty="0" smtClean="0"/>
              <a:t>热能</a:t>
            </a:r>
            <a:r>
              <a:rPr lang="zh-CN" altLang="en-US" sz="2400" dirty="0"/>
              <a:t>去湿（</a:t>
            </a:r>
            <a:r>
              <a:rPr lang="zh-CN" altLang="en-US" sz="2400" b="1" dirty="0">
                <a:solidFill>
                  <a:srgbClr val="FF0000"/>
                </a:solidFill>
              </a:rPr>
              <a:t>干燥</a:t>
            </a:r>
            <a:r>
              <a:rPr lang="zh-CN" altLang="en-US" sz="2400" dirty="0"/>
              <a:t>）：向物料供热以汽化</a:t>
            </a:r>
            <a:r>
              <a:rPr lang="zh-CN" altLang="en-US" sz="2400" dirty="0" smtClean="0"/>
              <a:t>其中的</a:t>
            </a:r>
            <a:r>
              <a:rPr lang="zh-CN" altLang="en-US" sz="2400" dirty="0"/>
              <a:t>湿分的单元操作。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zh-CN" altLang="en-US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17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4976091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.1 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概述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2698" y="822960"/>
            <a:ext cx="41801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7.1.2 </a:t>
            </a:r>
            <a:r>
              <a:rPr lang="en-US" altLang="zh-CN" sz="2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物料</a:t>
            </a:r>
            <a:r>
              <a:rPr lang="zh-CN" altLang="en-US" sz="2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的干燥方法</a:t>
            </a:r>
            <a:endParaRPr lang="en-US" altLang="zh-CN" sz="26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028"/>
          <p:cNvSpPr>
            <a:spLocks noChangeArrowheads="1"/>
          </p:cNvSpPr>
          <p:nvPr/>
        </p:nvSpPr>
        <p:spPr bwMode="auto">
          <a:xfrm>
            <a:off x="352696" y="1463542"/>
            <a:ext cx="1154756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tx1"/>
                </a:solidFill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）按操作压力来分： 常压干燥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                                      </a:t>
            </a:r>
            <a:r>
              <a:rPr lang="zh-CN" altLang="en-US" sz="2400" dirty="0" smtClean="0">
                <a:solidFill>
                  <a:schemeClr val="tx1"/>
                </a:solidFill>
              </a:rPr>
              <a:t>真空干燥             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</a:rPr>
              <a:t>                              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16" name="Rectangle 1035"/>
          <p:cNvSpPr>
            <a:spLocks noChangeArrowheads="1"/>
          </p:cNvSpPr>
          <p:nvPr/>
        </p:nvSpPr>
        <p:spPr bwMode="auto">
          <a:xfrm>
            <a:off x="321377" y="3154252"/>
            <a:ext cx="34932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tx1"/>
                </a:solidFill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）</a:t>
            </a:r>
            <a:r>
              <a:rPr lang="zh-CN" altLang="en-US" sz="2400" dirty="0" smtClean="0">
                <a:solidFill>
                  <a:schemeClr val="tx1"/>
                </a:solidFill>
              </a:rPr>
              <a:t>按操作方式来分：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036"/>
          <p:cNvSpPr>
            <a:spLocks noChangeArrowheads="1"/>
          </p:cNvSpPr>
          <p:nvPr/>
        </p:nvSpPr>
        <p:spPr bwMode="auto">
          <a:xfrm>
            <a:off x="3614150" y="2965181"/>
            <a:ext cx="1837321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solidFill>
                  <a:srgbClr val="FF0000"/>
                </a:solidFill>
              </a:rPr>
              <a:t>连续式干燥</a:t>
            </a:r>
          </a:p>
        </p:txBody>
      </p:sp>
      <p:sp>
        <p:nvSpPr>
          <p:cNvPr id="18" name="Rectangle 1037"/>
          <p:cNvSpPr>
            <a:spLocks noChangeArrowheads="1"/>
          </p:cNvSpPr>
          <p:nvPr/>
        </p:nvSpPr>
        <p:spPr bwMode="auto">
          <a:xfrm>
            <a:off x="3614150" y="3415940"/>
            <a:ext cx="1837321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tx1"/>
                </a:solidFill>
              </a:rPr>
              <a:t>间歇式干燥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AutoShape 1038"/>
          <p:cNvSpPr>
            <a:spLocks/>
          </p:cNvSpPr>
          <p:nvPr/>
        </p:nvSpPr>
        <p:spPr bwMode="auto">
          <a:xfrm>
            <a:off x="3493595" y="3089165"/>
            <a:ext cx="109148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Rectangle 1032"/>
          <p:cNvSpPr>
            <a:spLocks noChangeArrowheads="1"/>
          </p:cNvSpPr>
          <p:nvPr/>
        </p:nvSpPr>
        <p:spPr bwMode="auto">
          <a:xfrm>
            <a:off x="321377" y="4139887"/>
            <a:ext cx="11530013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hlink"/>
                </a:solidFill>
              </a:rPr>
              <a:t>                </a:t>
            </a:r>
            <a:r>
              <a:rPr lang="zh-CN" altLang="en-US" dirty="0" smtClean="0">
                <a:solidFill>
                  <a:schemeClr val="hlink"/>
                </a:solidFill>
              </a:rPr>
              <a:t>         </a:t>
            </a:r>
            <a:r>
              <a:rPr lang="en-US" altLang="zh-CN" dirty="0" smtClean="0">
                <a:solidFill>
                  <a:schemeClr val="hlink"/>
                </a:solidFill>
              </a:rPr>
              <a:t>     		  </a:t>
            </a:r>
            <a:r>
              <a:rPr lang="zh-CN" altLang="en-US" sz="2400" dirty="0" smtClean="0">
                <a:solidFill>
                  <a:schemeClr val="tx1"/>
                </a:solidFill>
              </a:rPr>
              <a:t>传导干燥（间接加热干燥）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sz="2400" dirty="0" smtClean="0">
                <a:solidFill>
                  <a:schemeClr val="tx1"/>
                </a:solidFill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</a:rPr>
              <a:t>）按供热方式来分：  </a:t>
            </a:r>
            <a:r>
              <a:rPr lang="zh-CN" altLang="en-US" sz="2400" dirty="0" smtClean="0">
                <a:solidFill>
                  <a:srgbClr val="FF0000"/>
                </a:solidFill>
              </a:rPr>
              <a:t>对流干燥（直接加热干燥）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400" dirty="0">
                <a:solidFill>
                  <a:schemeClr val="tx1"/>
                </a:solidFill>
              </a:rPr>
              <a:t>                 </a:t>
            </a:r>
            <a:r>
              <a:rPr lang="zh-CN" altLang="en-US" sz="2400" dirty="0" smtClean="0">
                <a:solidFill>
                  <a:schemeClr val="tx1"/>
                </a:solidFill>
              </a:rPr>
              <a:t>                           辐射干燥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                                       </a:t>
            </a:r>
            <a:r>
              <a:rPr lang="zh-CN" altLang="en-US" sz="2400" dirty="0" smtClean="0">
                <a:solidFill>
                  <a:schemeClr val="tx1"/>
                </a:solidFill>
              </a:rPr>
              <a:t>介电加热干燥 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eaLnBrk="1" hangingPunct="1"/>
            <a:endParaRPr lang="en-US" altLang="zh-CN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重点讨论：连续对流干燥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utoShape 1033"/>
          <p:cNvSpPr>
            <a:spLocks/>
          </p:cNvSpPr>
          <p:nvPr/>
        </p:nvSpPr>
        <p:spPr bwMode="auto">
          <a:xfrm>
            <a:off x="3510613" y="4270836"/>
            <a:ext cx="103537" cy="1373756"/>
          </a:xfrm>
          <a:prstGeom prst="leftBrace">
            <a:avLst>
              <a:gd name="adj1" fmla="val 5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" name="AutoShape 5"/>
          <p:cNvSpPr>
            <a:spLocks/>
          </p:cNvSpPr>
          <p:nvPr/>
        </p:nvSpPr>
        <p:spPr bwMode="auto">
          <a:xfrm>
            <a:off x="3510613" y="1572111"/>
            <a:ext cx="8255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41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4976091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.1 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概述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52698" y="822960"/>
                <a:ext cx="11547565" cy="5447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7.1.3    </a:t>
                </a:r>
                <a:r>
                  <a:rPr lang="zh-CN" altLang="en-US" sz="26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对流干燥的特点</a:t>
                </a:r>
                <a:endParaRPr lang="en-US" altLang="zh-CN" sz="2600" b="1" dirty="0" smtClean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+mn-ea"/>
                  </a:rPr>
                  <a:t>（</a:t>
                </a:r>
                <a:r>
                  <a:rPr lang="en-US" altLang="zh-CN" sz="2400" b="1" dirty="0" smtClean="0">
                    <a:latin typeface="+mn-ea"/>
                  </a:rPr>
                  <a:t>1</a:t>
                </a:r>
                <a:r>
                  <a:rPr lang="zh-CN" altLang="en-US" sz="2400" b="1" dirty="0" smtClean="0">
                    <a:latin typeface="+mn-ea"/>
                  </a:rPr>
                  <a:t>）研究对象：</a:t>
                </a:r>
                <a:r>
                  <a:rPr lang="zh-CN" altLang="en-US" sz="2400" dirty="0" smtClean="0">
                    <a:latin typeface="+mn-ea"/>
                  </a:rPr>
                  <a:t>以空气为干燥介质，去除湿分为水。</a:t>
                </a:r>
                <a:endParaRPr lang="en-US" altLang="zh-CN" sz="2400" dirty="0" smtClean="0">
                  <a:latin typeface="+mn-ea"/>
                </a:endParaRPr>
              </a:p>
              <a:p>
                <a:endParaRPr lang="en-US" altLang="zh-CN" sz="2400" dirty="0" smtClean="0">
                  <a:latin typeface="+mn-ea"/>
                </a:endParaRPr>
              </a:p>
              <a:p>
                <a:r>
                  <a:rPr lang="zh-CN" altLang="en-US" sz="2400" b="1" dirty="0" smtClean="0">
                    <a:latin typeface="+mn-ea"/>
                  </a:rPr>
                  <a:t>（</a:t>
                </a:r>
                <a:r>
                  <a:rPr lang="en-US" altLang="zh-CN" sz="2400" b="1" dirty="0" smtClean="0">
                    <a:latin typeface="+mn-ea"/>
                  </a:rPr>
                  <a:t>2</a:t>
                </a:r>
                <a:r>
                  <a:rPr lang="zh-CN" altLang="en-US" sz="2400" b="1" dirty="0" smtClean="0">
                    <a:latin typeface="+mn-ea"/>
                  </a:rPr>
                  <a:t>）流程：</a:t>
                </a:r>
                <a:r>
                  <a:rPr lang="zh-CN" altLang="en-US" sz="2400" dirty="0" smtClean="0">
                    <a:latin typeface="+mn-ea"/>
                  </a:rPr>
                  <a:t>空气经风机送入预热器加热至一定温度再送入干燥器中，与湿物料直接接触进行传质、传热。空气温度</a:t>
                </a:r>
                <a14:m>
                  <m:oMath xmlns:m="http://schemas.openxmlformats.org/officeDocument/2006/math">
                    <m:r>
                      <a:rPr lang="zh-CN" altLang="en-US" sz="2400" b="0" i="1" dirty="0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zh-CN" altLang="en-US" sz="2400" dirty="0" smtClean="0">
                    <a:latin typeface="+mn-ea"/>
                  </a:rPr>
                  <a:t>，湿含量</a:t>
                </a:r>
                <a14:m>
                  <m:oMath xmlns:m="http://schemas.openxmlformats.org/officeDocument/2006/math">
                    <m:r>
                      <a:rPr lang="zh-CN" altLang="en-US" sz="2400" b="0" i="1" dirty="0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zh-CN" altLang="en-US" sz="2400" dirty="0" smtClean="0">
                    <a:latin typeface="+mn-ea"/>
                  </a:rPr>
                  <a:t>。</a:t>
                </a:r>
                <a:endParaRPr lang="en-US" altLang="zh-CN" sz="2400" dirty="0" smtClean="0">
                  <a:latin typeface="+mn-ea"/>
                </a:endParaRPr>
              </a:p>
              <a:p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 smtClean="0">
                    <a:latin typeface="+mn-ea"/>
                  </a:rPr>
                  <a:t>（</a:t>
                </a:r>
                <a:r>
                  <a:rPr lang="en-US" altLang="zh-CN" sz="2400" b="1" dirty="0" smtClean="0">
                    <a:latin typeface="+mn-ea"/>
                  </a:rPr>
                  <a:t>3</a:t>
                </a:r>
                <a:r>
                  <a:rPr lang="zh-CN" altLang="en-US" sz="2400" b="1" dirty="0" smtClean="0">
                    <a:latin typeface="+mn-ea"/>
                  </a:rPr>
                  <a:t>）传递过程：</a:t>
                </a:r>
                <a:endParaRPr lang="en-US" altLang="zh-CN" sz="2400" b="1" dirty="0" smtClean="0">
                  <a:latin typeface="+mn-ea"/>
                </a:endParaRPr>
              </a:p>
              <a:p>
                <a:endParaRPr lang="en-US" altLang="zh-CN" sz="2400" b="1" dirty="0">
                  <a:latin typeface="+mn-ea"/>
                </a:endParaRPr>
              </a:p>
              <a:p>
                <a:endParaRPr lang="en-US" altLang="zh-CN" sz="2400" b="1" dirty="0" smtClean="0">
                  <a:latin typeface="+mn-ea"/>
                </a:endParaRPr>
              </a:p>
              <a:p>
                <a:endParaRPr lang="en-US" altLang="zh-CN" sz="2400" b="1" dirty="0">
                  <a:latin typeface="+mn-ea"/>
                </a:endParaRPr>
              </a:p>
              <a:p>
                <a:endParaRPr lang="en-US" altLang="zh-CN" sz="2400" b="1" dirty="0" smtClean="0">
                  <a:latin typeface="+mn-ea"/>
                </a:endParaRPr>
              </a:p>
              <a:p>
                <a:endParaRPr lang="en-US" altLang="zh-CN" sz="2400" b="1" dirty="0"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b="1" dirty="0" smtClean="0">
                    <a:latin typeface="+mn-ea"/>
                  </a:rPr>
                  <a:t>（</a:t>
                </a:r>
                <a:r>
                  <a:rPr lang="en-US" altLang="zh-CN" sz="2400" b="1" dirty="0" smtClean="0">
                    <a:latin typeface="+mn-ea"/>
                  </a:rPr>
                  <a:t>4</a:t>
                </a:r>
                <a:r>
                  <a:rPr lang="zh-CN" altLang="en-US" sz="2400" b="1" dirty="0" smtClean="0">
                    <a:latin typeface="+mn-ea"/>
                  </a:rPr>
                  <a:t>）</a:t>
                </a:r>
                <a:r>
                  <a:rPr lang="zh-CN" altLang="en-US" sz="2400" b="1" dirty="0" smtClean="0"/>
                  <a:t>必要条件</a:t>
                </a:r>
                <a:r>
                  <a:rPr lang="zh-CN" altLang="en-US" sz="2400" dirty="0" smtClean="0"/>
                  <a:t>：</a:t>
                </a:r>
                <a:r>
                  <a:rPr lang="zh-CN" altLang="en-US" sz="24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① </a:t>
                </a:r>
                <a:r>
                  <a:rPr lang="zh-CN" altLang="en-US" sz="2400" dirty="0" smtClean="0"/>
                  <a:t>物料</a:t>
                </a:r>
                <a:r>
                  <a:rPr lang="zh-CN" altLang="en-US" sz="2400" dirty="0"/>
                  <a:t>表面水汽压力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大于</a:t>
                </a:r>
                <a:r>
                  <a:rPr lang="zh-CN" altLang="en-US" sz="2400" dirty="0"/>
                  <a:t>干燥</a:t>
                </a:r>
                <a:r>
                  <a:rPr lang="zh-CN" altLang="en-US" sz="2400" dirty="0" smtClean="0"/>
                  <a:t>介质（热空气）中</a:t>
                </a:r>
                <a:r>
                  <a:rPr lang="zh-CN" altLang="en-US" sz="2400" dirty="0"/>
                  <a:t>水汽分压</a:t>
                </a:r>
                <a:r>
                  <a:rPr lang="zh-CN" altLang="en-US" sz="2400" dirty="0" smtClean="0"/>
                  <a:t>；</a:t>
                </a:r>
                <a:endParaRPr lang="en-US" altLang="zh-CN" sz="2400" dirty="0" smtClean="0"/>
              </a:p>
              <a:p>
                <a:pPr>
                  <a:spcBef>
                    <a:spcPts val="600"/>
                  </a:spcBef>
                </a:pPr>
                <a:r>
                  <a:rPr lang="en-US" altLang="zh-CN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	</a:t>
                </a:r>
                <a:r>
                  <a:rPr lang="en-US" altLang="zh-CN" sz="24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				</a:t>
                </a:r>
                <a:r>
                  <a:rPr lang="zh-CN" altLang="en-US" sz="24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②</a:t>
                </a:r>
                <a:r>
                  <a:rPr lang="zh-CN" altLang="en-US" sz="2400" dirty="0" smtClean="0">
                    <a:solidFill>
                      <a:schemeClr val="folHlink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sz="2400" dirty="0" smtClean="0"/>
                  <a:t>干燥介质（热空气）要</a:t>
                </a:r>
                <a:r>
                  <a:rPr lang="zh-CN" altLang="en-US" sz="2400" dirty="0"/>
                  <a:t>将汽化的水分及时</a:t>
                </a:r>
                <a:r>
                  <a:rPr lang="zh-CN" altLang="en-US" sz="2400" dirty="0" smtClean="0"/>
                  <a:t>带走</a:t>
                </a:r>
                <a:r>
                  <a:rPr lang="zh-CN" altLang="en-US" sz="2400" dirty="0"/>
                  <a:t>。</a:t>
                </a:r>
                <a:endParaRPr lang="en-US" altLang="zh-CN" sz="2400" dirty="0" smtClean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8" y="822960"/>
                <a:ext cx="11547565" cy="5447645"/>
              </a:xfrm>
              <a:prstGeom prst="rect">
                <a:avLst/>
              </a:prstGeom>
              <a:blipFill>
                <a:blip r:embed="rId2"/>
                <a:stretch>
                  <a:fillRect l="-950" t="-1230" b="-17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5227763"/>
                  </p:ext>
                </p:extLst>
              </p:nvPr>
            </p:nvGraphicFramePr>
            <p:xfrm>
              <a:off x="966652" y="3581990"/>
              <a:ext cx="10319656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0596">
                      <a:extLst>
                        <a:ext uri="{9D8B030D-6E8A-4147-A177-3AD203B41FA5}">
                          <a16:colId xmlns:a16="http://schemas.microsoft.com/office/drawing/2014/main" val="1325037093"/>
                        </a:ext>
                      </a:extLst>
                    </a:gridCol>
                    <a:gridCol w="4291784">
                      <a:extLst>
                        <a:ext uri="{9D8B030D-6E8A-4147-A177-3AD203B41FA5}">
                          <a16:colId xmlns:a16="http://schemas.microsoft.com/office/drawing/2014/main" val="1331737087"/>
                        </a:ext>
                      </a:extLst>
                    </a:gridCol>
                    <a:gridCol w="4217276">
                      <a:extLst>
                        <a:ext uri="{9D8B030D-6E8A-4147-A177-3AD203B41FA5}">
                          <a16:colId xmlns:a16="http://schemas.microsoft.com/office/drawing/2014/main" val="22917173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solidFill>
                                <a:srgbClr val="C00000"/>
                              </a:solidFill>
                            </a:rPr>
                            <a:t>传    热</a:t>
                          </a:r>
                          <a:endParaRPr lang="zh-CN" alt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2400" b="1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传    质 </a:t>
                          </a:r>
                          <a:endParaRPr lang="zh-CN" altLang="en-US" sz="2400" b="1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84654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400" b="1" dirty="0" smtClean="0">
                              <a:solidFill>
                                <a:srgbClr val="FF0000"/>
                              </a:solidFill>
                            </a:rPr>
                            <a:t>传递方向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热空气（气）      湿物料（固）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 smtClean="0"/>
                            <a:t>湿物料（固）     热空气（气）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2329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400" b="1" dirty="0" smtClean="0">
                              <a:solidFill>
                                <a:srgbClr val="FF0000"/>
                              </a:solidFill>
                            </a:rPr>
                            <a:t>传递推动力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温度差（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zh-CN" altLang="en-US" sz="2400" dirty="0" smtClean="0"/>
                            <a:t>）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水汽分压（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dirty="0" smtClean="0"/>
                            <a:t>）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79748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5227763"/>
                  </p:ext>
                </p:extLst>
              </p:nvPr>
            </p:nvGraphicFramePr>
            <p:xfrm>
              <a:off x="966652" y="3581990"/>
              <a:ext cx="10319656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0596">
                      <a:extLst>
                        <a:ext uri="{9D8B030D-6E8A-4147-A177-3AD203B41FA5}">
                          <a16:colId xmlns:a16="http://schemas.microsoft.com/office/drawing/2014/main" val="1325037093"/>
                        </a:ext>
                      </a:extLst>
                    </a:gridCol>
                    <a:gridCol w="4291784">
                      <a:extLst>
                        <a:ext uri="{9D8B030D-6E8A-4147-A177-3AD203B41FA5}">
                          <a16:colId xmlns:a16="http://schemas.microsoft.com/office/drawing/2014/main" val="1331737087"/>
                        </a:ext>
                      </a:extLst>
                    </a:gridCol>
                    <a:gridCol w="4217276">
                      <a:extLst>
                        <a:ext uri="{9D8B030D-6E8A-4147-A177-3AD203B41FA5}">
                          <a16:colId xmlns:a16="http://schemas.microsoft.com/office/drawing/2014/main" val="229171736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solidFill>
                                <a:srgbClr val="C00000"/>
                              </a:solidFill>
                            </a:rPr>
                            <a:t>传    热</a:t>
                          </a:r>
                          <a:endParaRPr lang="zh-CN" alt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2400" b="1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传    质 </a:t>
                          </a:r>
                          <a:endParaRPr lang="zh-CN" altLang="en-US" sz="2400" b="1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846541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zh-CN" altLang="en-US" sz="2400" b="1" dirty="0" smtClean="0">
                              <a:solidFill>
                                <a:srgbClr val="FF0000"/>
                              </a:solidFill>
                            </a:rPr>
                            <a:t>传递方向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热空气（气）      湿物料（固）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 smtClean="0"/>
                            <a:t>湿物料（固）     热空气（气）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23291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zh-CN" altLang="en-US" sz="2400" b="1" dirty="0" smtClean="0">
                              <a:solidFill>
                                <a:srgbClr val="FF0000"/>
                              </a:solidFill>
                            </a:rPr>
                            <a:t>传递推动力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2270" t="-216000" r="-98723" b="-2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44942" t="-216000" r="-578" b="-2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79748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右箭头 4"/>
          <p:cNvSpPr/>
          <p:nvPr/>
        </p:nvSpPr>
        <p:spPr>
          <a:xfrm>
            <a:off x="4672389" y="4127954"/>
            <a:ext cx="391643" cy="279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8936861" y="4117658"/>
            <a:ext cx="391643" cy="279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0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4976091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.1 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概述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2698" y="822960"/>
            <a:ext cx="115475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7.1.4    </a:t>
            </a:r>
            <a:r>
              <a:rPr lang="zh-CN" altLang="en-US" sz="2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典型的对流干燥流程</a:t>
            </a:r>
            <a:endParaRPr lang="en-US" altLang="zh-CN" sz="2600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）流程图</a:t>
            </a:r>
            <a:endParaRPr lang="en-US" altLang="zh-CN" sz="26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777657" y="1709847"/>
            <a:ext cx="10493812" cy="4402707"/>
            <a:chOff x="567" y="1293"/>
            <a:chExt cx="4454" cy="1774"/>
          </a:xfrm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567" y="1293"/>
              <a:ext cx="4224" cy="1774"/>
              <a:chOff x="567" y="929"/>
              <a:chExt cx="4394" cy="2064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4369" y="2229"/>
                <a:ext cx="86" cy="18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auto">
              <a:xfrm>
                <a:off x="3278" y="1399"/>
                <a:ext cx="86" cy="18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2478" y="2171"/>
                <a:ext cx="2" cy="4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1796" y="1858"/>
                <a:ext cx="901" cy="348"/>
                <a:chOff x="7380" y="3624"/>
                <a:chExt cx="1920" cy="624"/>
              </a:xfrm>
            </p:grpSpPr>
            <p:grpSp>
              <p:nvGrpSpPr>
                <p:cNvPr id="40" name="Group 9"/>
                <p:cNvGrpSpPr>
                  <a:grpSpLocks/>
                </p:cNvGrpSpPr>
                <p:nvPr/>
              </p:nvGrpSpPr>
              <p:grpSpPr bwMode="auto">
                <a:xfrm>
                  <a:off x="7380" y="3708"/>
                  <a:ext cx="1920" cy="456"/>
                  <a:chOff x="7865" y="3776"/>
                  <a:chExt cx="1920" cy="456"/>
                </a:xfrm>
              </p:grpSpPr>
              <p:sp>
                <p:nvSpPr>
                  <p:cNvPr id="48" name="Rectangle 10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8599" y="3203"/>
                    <a:ext cx="454" cy="1603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1"/>
                  </a:gra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9" name="Arc 11"/>
                  <p:cNvSpPr>
                    <a:spLocks/>
                  </p:cNvSpPr>
                  <p:nvPr/>
                </p:nvSpPr>
                <p:spPr bwMode="auto">
                  <a:xfrm rot="5400000">
                    <a:off x="9473" y="3919"/>
                    <a:ext cx="454" cy="170"/>
                  </a:xfrm>
                  <a:custGeom>
                    <a:avLst/>
                    <a:gdLst>
                      <a:gd name="T0" fmla="*/ 0 w 43200"/>
                      <a:gd name="T1" fmla="*/ 0 h 21600"/>
                      <a:gd name="T2" fmla="*/ 0 w 43200"/>
                      <a:gd name="T3" fmla="*/ 0 h 21600"/>
                      <a:gd name="T4" fmla="*/ 0 w 43200"/>
                      <a:gd name="T5" fmla="*/ 0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21600" fill="none" extrusionOk="0">
                        <a:moveTo>
                          <a:pt x="0" y="21600"/>
                        </a:move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</a:path>
                      <a:path w="43200" h="21600" stroke="0" extrusionOk="0">
                        <a:moveTo>
                          <a:pt x="0" y="21600"/>
                        </a:move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lnTo>
                          <a:pt x="216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1"/>
                  </a:gradFill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2"/>
                  <p:cNvSpPr>
                    <a:spLocks/>
                  </p:cNvSpPr>
                  <p:nvPr/>
                </p:nvSpPr>
                <p:spPr bwMode="auto">
                  <a:xfrm rot="5400000">
                    <a:off x="9231" y="3999"/>
                    <a:ext cx="444" cy="1"/>
                  </a:xfrm>
                  <a:custGeom>
                    <a:avLst/>
                    <a:gdLst>
                      <a:gd name="T0" fmla="*/ 0 w 444"/>
                      <a:gd name="T1" fmla="*/ 0 h 1"/>
                      <a:gd name="T2" fmla="*/ 444 w 444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44" h="1">
                        <a:moveTo>
                          <a:pt x="0" y="0"/>
                        </a:moveTo>
                        <a:lnTo>
                          <a:pt x="444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1"/>
                  </a:gradFill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Line 1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969" y="4005"/>
                    <a:ext cx="45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Arc 14"/>
                  <p:cNvSpPr>
                    <a:spLocks/>
                  </p:cNvSpPr>
                  <p:nvPr/>
                </p:nvSpPr>
                <p:spPr bwMode="auto">
                  <a:xfrm rot="5400000" flipV="1">
                    <a:off x="7723" y="3918"/>
                    <a:ext cx="454" cy="170"/>
                  </a:xfrm>
                  <a:custGeom>
                    <a:avLst/>
                    <a:gdLst>
                      <a:gd name="T0" fmla="*/ 0 w 43200"/>
                      <a:gd name="T1" fmla="*/ 0 h 21600"/>
                      <a:gd name="T2" fmla="*/ 0 w 43200"/>
                      <a:gd name="T3" fmla="*/ 0 h 21600"/>
                      <a:gd name="T4" fmla="*/ 0 w 43200"/>
                      <a:gd name="T5" fmla="*/ 0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21600" fill="none" extrusionOk="0">
                        <a:moveTo>
                          <a:pt x="0" y="21600"/>
                        </a:move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</a:path>
                      <a:path w="43200" h="21600" stroke="0" extrusionOk="0">
                        <a:moveTo>
                          <a:pt x="0" y="21600"/>
                        </a:move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lnTo>
                          <a:pt x="216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1"/>
                  </a:gradFill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1" name="Line 15"/>
                <p:cNvSpPr>
                  <a:spLocks noChangeShapeType="1"/>
                </p:cNvSpPr>
                <p:nvPr/>
              </p:nvSpPr>
              <p:spPr bwMode="auto">
                <a:xfrm>
                  <a:off x="7740" y="3780"/>
                  <a:ext cx="126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Line 16"/>
                <p:cNvSpPr>
                  <a:spLocks noChangeShapeType="1"/>
                </p:cNvSpPr>
                <p:nvPr/>
              </p:nvSpPr>
              <p:spPr bwMode="auto">
                <a:xfrm>
                  <a:off x="7728" y="3864"/>
                  <a:ext cx="126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Line 17"/>
                <p:cNvSpPr>
                  <a:spLocks noChangeShapeType="1"/>
                </p:cNvSpPr>
                <p:nvPr/>
              </p:nvSpPr>
              <p:spPr bwMode="auto">
                <a:xfrm>
                  <a:off x="7680" y="4032"/>
                  <a:ext cx="126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Line 18"/>
                <p:cNvSpPr>
                  <a:spLocks noChangeShapeType="1"/>
                </p:cNvSpPr>
                <p:nvPr/>
              </p:nvSpPr>
              <p:spPr bwMode="auto">
                <a:xfrm>
                  <a:off x="7728" y="4116"/>
                  <a:ext cx="126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Line 19"/>
                <p:cNvSpPr>
                  <a:spLocks noChangeShapeType="1"/>
                </p:cNvSpPr>
                <p:nvPr/>
              </p:nvSpPr>
              <p:spPr bwMode="auto">
                <a:xfrm>
                  <a:off x="7716" y="3936"/>
                  <a:ext cx="126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Rectangle 20"/>
                <p:cNvSpPr>
                  <a:spLocks noChangeArrowheads="1"/>
                </p:cNvSpPr>
                <p:nvPr/>
              </p:nvSpPr>
              <p:spPr bwMode="auto">
                <a:xfrm>
                  <a:off x="8940" y="3624"/>
                  <a:ext cx="57" cy="624"/>
                </a:xfrm>
                <a:prstGeom prst="rect">
                  <a:avLst/>
                </a:prstGeom>
                <a:gradFill rotWithShape="0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7" name="Rectangle 21"/>
                <p:cNvSpPr>
                  <a:spLocks noChangeArrowheads="1"/>
                </p:cNvSpPr>
                <p:nvPr/>
              </p:nvSpPr>
              <p:spPr bwMode="auto">
                <a:xfrm>
                  <a:off x="7668" y="3624"/>
                  <a:ext cx="57" cy="624"/>
                </a:xfrm>
                <a:prstGeom prst="rect">
                  <a:avLst/>
                </a:prstGeom>
                <a:gradFill rotWithShape="0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4" name="Line 22"/>
              <p:cNvSpPr>
                <a:spLocks noChangeShapeType="1"/>
              </p:cNvSpPr>
              <p:nvPr/>
            </p:nvSpPr>
            <p:spPr bwMode="auto">
              <a:xfrm>
                <a:off x="2018" y="1559"/>
                <a:ext cx="0" cy="34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Rectangle 23"/>
              <p:cNvSpPr>
                <a:spLocks noChangeArrowheads="1"/>
              </p:cNvSpPr>
              <p:nvPr/>
            </p:nvSpPr>
            <p:spPr bwMode="auto">
              <a:xfrm>
                <a:off x="3223" y="1579"/>
                <a:ext cx="1237" cy="650"/>
              </a:xfrm>
              <a:prstGeom prst="rect">
                <a:avLst/>
              </a:prstGeom>
              <a:gradFill rotWithShape="0">
                <a:gsLst>
                  <a:gs pos="0">
                    <a:srgbClr val="EAEAEA"/>
                  </a:gs>
                  <a:gs pos="100000">
                    <a:srgbClr val="6C6C6C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6" name="Group 24"/>
              <p:cNvGrpSpPr>
                <a:grpSpLocks/>
              </p:cNvGrpSpPr>
              <p:nvPr/>
            </p:nvGrpSpPr>
            <p:grpSpPr bwMode="auto">
              <a:xfrm>
                <a:off x="977" y="2419"/>
                <a:ext cx="393" cy="366"/>
                <a:chOff x="2724" y="3948"/>
                <a:chExt cx="514" cy="439"/>
              </a:xfrm>
            </p:grpSpPr>
            <p:sp>
              <p:nvSpPr>
                <p:cNvPr id="35" name="AutoShape 25"/>
                <p:cNvSpPr>
                  <a:spLocks noChangeArrowheads="1"/>
                </p:cNvSpPr>
                <p:nvPr/>
              </p:nvSpPr>
              <p:spPr bwMode="auto">
                <a:xfrm>
                  <a:off x="2724" y="4094"/>
                  <a:ext cx="514" cy="293"/>
                </a:xfrm>
                <a:prstGeom prst="triangle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6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7" y="3948"/>
                  <a:ext cx="113" cy="14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7" name="Line 27"/>
                <p:cNvSpPr>
                  <a:spLocks noChangeShapeType="1"/>
                </p:cNvSpPr>
                <p:nvPr/>
              </p:nvSpPr>
              <p:spPr bwMode="auto">
                <a:xfrm>
                  <a:off x="2986" y="3948"/>
                  <a:ext cx="17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Oval 28"/>
                <p:cNvSpPr>
                  <a:spLocks noChangeArrowheads="1"/>
                </p:cNvSpPr>
                <p:nvPr/>
              </p:nvSpPr>
              <p:spPr bwMode="auto">
                <a:xfrm>
                  <a:off x="2791" y="3970"/>
                  <a:ext cx="340" cy="34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9" name="Oval 29"/>
                <p:cNvSpPr>
                  <a:spLocks noChangeArrowheads="1"/>
                </p:cNvSpPr>
                <p:nvPr/>
              </p:nvSpPr>
              <p:spPr bwMode="auto">
                <a:xfrm>
                  <a:off x="2880" y="4056"/>
                  <a:ext cx="170" cy="17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lin ang="189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7" name="Line 30"/>
              <p:cNvSpPr>
                <a:spLocks noChangeShapeType="1"/>
              </p:cNvSpPr>
              <p:nvPr/>
            </p:nvSpPr>
            <p:spPr bwMode="auto">
              <a:xfrm>
                <a:off x="1252" y="2029"/>
                <a:ext cx="550" cy="0"/>
              </a:xfrm>
              <a:prstGeom prst="line">
                <a:avLst/>
              </a:prstGeom>
              <a:noFill/>
              <a:ln w="38100">
                <a:solidFill>
                  <a:schemeClr val="tx2">
                    <a:lumMod val="75000"/>
                  </a:schemeClr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31"/>
              <p:cNvSpPr>
                <a:spLocks/>
              </p:cNvSpPr>
              <p:nvPr/>
            </p:nvSpPr>
            <p:spPr bwMode="auto">
              <a:xfrm>
                <a:off x="2691" y="2019"/>
                <a:ext cx="532" cy="1"/>
              </a:xfrm>
              <a:custGeom>
                <a:avLst/>
                <a:gdLst>
                  <a:gd name="T0" fmla="*/ 0 w 696"/>
                  <a:gd name="T1" fmla="*/ 0 h 1"/>
                  <a:gd name="T2" fmla="*/ 106 w 696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96" h="1">
                    <a:moveTo>
                      <a:pt x="0" y="0"/>
                    </a:moveTo>
                    <a:lnTo>
                      <a:pt x="696" y="0"/>
                    </a:lnTo>
                  </a:path>
                </a:pathLst>
              </a:custGeom>
              <a:noFill/>
              <a:ln w="38100" cmpd="sng">
                <a:solidFill>
                  <a:schemeClr val="tx2">
                    <a:lumMod val="75000"/>
                  </a:schemeClr>
                </a:solidFill>
                <a:round/>
                <a:headEnd type="none" w="med" len="med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32" descr="大纸屑"/>
              <p:cNvSpPr>
                <a:spLocks/>
              </p:cNvSpPr>
              <p:nvPr/>
            </p:nvSpPr>
            <p:spPr bwMode="auto">
              <a:xfrm>
                <a:off x="3217" y="1362"/>
                <a:ext cx="1303" cy="1039"/>
              </a:xfrm>
              <a:custGeom>
                <a:avLst/>
                <a:gdLst>
                  <a:gd name="T0" fmla="*/ 18 w 1706"/>
                  <a:gd name="T1" fmla="*/ 13 h 1246"/>
                  <a:gd name="T2" fmla="*/ 25 w 1706"/>
                  <a:gd name="T3" fmla="*/ 9 h 1246"/>
                  <a:gd name="T4" fmla="*/ 27 w 1706"/>
                  <a:gd name="T5" fmla="*/ 66 h 1246"/>
                  <a:gd name="T6" fmla="*/ 31 w 1706"/>
                  <a:gd name="T7" fmla="*/ 93 h 1246"/>
                  <a:gd name="T8" fmla="*/ 37 w 1706"/>
                  <a:gd name="T9" fmla="*/ 183 h 1246"/>
                  <a:gd name="T10" fmla="*/ 45 w 1706"/>
                  <a:gd name="T11" fmla="*/ 224 h 1246"/>
                  <a:gd name="T12" fmla="*/ 67 w 1706"/>
                  <a:gd name="T13" fmla="*/ 241 h 1246"/>
                  <a:gd name="T14" fmla="*/ 228 w 1706"/>
                  <a:gd name="T15" fmla="*/ 248 h 1246"/>
                  <a:gd name="T16" fmla="*/ 247 w 1706"/>
                  <a:gd name="T17" fmla="*/ 258 h 1246"/>
                  <a:gd name="T18" fmla="*/ 243 w 1706"/>
                  <a:gd name="T19" fmla="*/ 288 h 1246"/>
                  <a:gd name="T20" fmla="*/ 241 w 1706"/>
                  <a:gd name="T21" fmla="*/ 339 h 1246"/>
                  <a:gd name="T22" fmla="*/ 231 w 1706"/>
                  <a:gd name="T23" fmla="*/ 345 h 1246"/>
                  <a:gd name="T24" fmla="*/ 228 w 1706"/>
                  <a:gd name="T25" fmla="*/ 315 h 1246"/>
                  <a:gd name="T26" fmla="*/ 216 w 1706"/>
                  <a:gd name="T27" fmla="*/ 291 h 1246"/>
                  <a:gd name="T28" fmla="*/ 75 w 1706"/>
                  <a:gd name="T29" fmla="*/ 288 h 1246"/>
                  <a:gd name="T30" fmla="*/ 50 w 1706"/>
                  <a:gd name="T31" fmla="*/ 288 h 1246"/>
                  <a:gd name="T32" fmla="*/ 6 w 1706"/>
                  <a:gd name="T33" fmla="*/ 284 h 1246"/>
                  <a:gd name="T34" fmla="*/ 11 w 1706"/>
                  <a:gd name="T35" fmla="*/ 234 h 1246"/>
                  <a:gd name="T36" fmla="*/ 20 w 1706"/>
                  <a:gd name="T37" fmla="*/ 183 h 1246"/>
                  <a:gd name="T38" fmla="*/ 18 w 1706"/>
                  <a:gd name="T39" fmla="*/ 110 h 1246"/>
                  <a:gd name="T40" fmla="*/ 14 w 1706"/>
                  <a:gd name="T41" fmla="*/ 77 h 1246"/>
                  <a:gd name="T42" fmla="*/ 16 w 1706"/>
                  <a:gd name="T43" fmla="*/ 50 h 1246"/>
                  <a:gd name="T44" fmla="*/ 14 w 1706"/>
                  <a:gd name="T45" fmla="*/ 19 h 1246"/>
                  <a:gd name="T46" fmla="*/ 18 w 1706"/>
                  <a:gd name="T47" fmla="*/ 13 h 124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706" h="1246">
                    <a:moveTo>
                      <a:pt x="116" y="44"/>
                    </a:moveTo>
                    <a:cubicBezTo>
                      <a:pt x="125" y="30"/>
                      <a:pt x="154" y="0"/>
                      <a:pt x="164" y="32"/>
                    </a:cubicBezTo>
                    <a:cubicBezTo>
                      <a:pt x="174" y="64"/>
                      <a:pt x="170" y="186"/>
                      <a:pt x="176" y="236"/>
                    </a:cubicBezTo>
                    <a:cubicBezTo>
                      <a:pt x="182" y="286"/>
                      <a:pt x="188" y="262"/>
                      <a:pt x="200" y="332"/>
                    </a:cubicBezTo>
                    <a:cubicBezTo>
                      <a:pt x="212" y="402"/>
                      <a:pt x="232" y="578"/>
                      <a:pt x="248" y="656"/>
                    </a:cubicBezTo>
                    <a:cubicBezTo>
                      <a:pt x="264" y="734"/>
                      <a:pt x="264" y="766"/>
                      <a:pt x="296" y="800"/>
                    </a:cubicBezTo>
                    <a:cubicBezTo>
                      <a:pt x="328" y="834"/>
                      <a:pt x="238" y="846"/>
                      <a:pt x="440" y="860"/>
                    </a:cubicBezTo>
                    <a:cubicBezTo>
                      <a:pt x="642" y="874"/>
                      <a:pt x="1310" y="874"/>
                      <a:pt x="1508" y="884"/>
                    </a:cubicBezTo>
                    <a:cubicBezTo>
                      <a:pt x="1706" y="894"/>
                      <a:pt x="1612" y="896"/>
                      <a:pt x="1628" y="920"/>
                    </a:cubicBezTo>
                    <a:cubicBezTo>
                      <a:pt x="1644" y="944"/>
                      <a:pt x="1610" y="980"/>
                      <a:pt x="1604" y="1028"/>
                    </a:cubicBezTo>
                    <a:cubicBezTo>
                      <a:pt x="1598" y="1076"/>
                      <a:pt x="1606" y="1174"/>
                      <a:pt x="1592" y="1208"/>
                    </a:cubicBezTo>
                    <a:cubicBezTo>
                      <a:pt x="1578" y="1242"/>
                      <a:pt x="1534" y="1246"/>
                      <a:pt x="1520" y="1232"/>
                    </a:cubicBezTo>
                    <a:cubicBezTo>
                      <a:pt x="1506" y="1218"/>
                      <a:pt x="1524" y="1156"/>
                      <a:pt x="1508" y="1124"/>
                    </a:cubicBezTo>
                    <a:cubicBezTo>
                      <a:pt x="1492" y="1092"/>
                      <a:pt x="1594" y="1056"/>
                      <a:pt x="1424" y="1040"/>
                    </a:cubicBezTo>
                    <a:cubicBezTo>
                      <a:pt x="1254" y="1024"/>
                      <a:pt x="670" y="1030"/>
                      <a:pt x="488" y="1028"/>
                    </a:cubicBezTo>
                    <a:cubicBezTo>
                      <a:pt x="306" y="1026"/>
                      <a:pt x="406" y="1030"/>
                      <a:pt x="332" y="1028"/>
                    </a:cubicBezTo>
                    <a:cubicBezTo>
                      <a:pt x="258" y="1026"/>
                      <a:pt x="88" y="1048"/>
                      <a:pt x="44" y="1016"/>
                    </a:cubicBezTo>
                    <a:cubicBezTo>
                      <a:pt x="0" y="984"/>
                      <a:pt x="54" y="896"/>
                      <a:pt x="68" y="836"/>
                    </a:cubicBezTo>
                    <a:cubicBezTo>
                      <a:pt x="82" y="776"/>
                      <a:pt x="120" y="730"/>
                      <a:pt x="128" y="656"/>
                    </a:cubicBezTo>
                    <a:cubicBezTo>
                      <a:pt x="136" y="582"/>
                      <a:pt x="122" y="456"/>
                      <a:pt x="116" y="392"/>
                    </a:cubicBezTo>
                    <a:cubicBezTo>
                      <a:pt x="110" y="328"/>
                      <a:pt x="94" y="308"/>
                      <a:pt x="92" y="272"/>
                    </a:cubicBezTo>
                    <a:cubicBezTo>
                      <a:pt x="90" y="236"/>
                      <a:pt x="104" y="210"/>
                      <a:pt x="104" y="176"/>
                    </a:cubicBezTo>
                    <a:cubicBezTo>
                      <a:pt x="104" y="142"/>
                      <a:pt x="90" y="90"/>
                      <a:pt x="92" y="68"/>
                    </a:cubicBezTo>
                    <a:cubicBezTo>
                      <a:pt x="94" y="46"/>
                      <a:pt x="111" y="49"/>
                      <a:pt x="116" y="44"/>
                    </a:cubicBezTo>
                    <a:close/>
                  </a:path>
                </a:pathLst>
              </a:custGeom>
              <a:pattFill prst="lgConfetti">
                <a:fgClr>
                  <a:srgbClr val="000000"/>
                </a:fgClr>
                <a:bgClr>
                  <a:srgbClr val="EAEAEA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33"/>
              <p:cNvSpPr>
                <a:spLocks noChangeShapeType="1"/>
              </p:cNvSpPr>
              <p:nvPr/>
            </p:nvSpPr>
            <p:spPr bwMode="auto">
              <a:xfrm>
                <a:off x="3250" y="1389"/>
                <a:ext cx="13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34"/>
              <p:cNvSpPr>
                <a:spLocks noChangeShapeType="1"/>
              </p:cNvSpPr>
              <p:nvPr/>
            </p:nvSpPr>
            <p:spPr bwMode="auto">
              <a:xfrm>
                <a:off x="4341" y="2419"/>
                <a:ext cx="13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35"/>
              <p:cNvSpPr>
                <a:spLocks noChangeShapeType="1"/>
              </p:cNvSpPr>
              <p:nvPr/>
            </p:nvSpPr>
            <p:spPr bwMode="auto">
              <a:xfrm>
                <a:off x="4460" y="1709"/>
                <a:ext cx="413" cy="0"/>
              </a:xfrm>
              <a:prstGeom prst="line">
                <a:avLst/>
              </a:prstGeom>
              <a:noFill/>
              <a:ln w="38100">
                <a:solidFill>
                  <a:schemeClr val="tx2">
                    <a:lumMod val="75000"/>
                  </a:schemeClr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36"/>
              <p:cNvSpPr>
                <a:spLocks noChangeShapeType="1"/>
              </p:cNvSpPr>
              <p:nvPr/>
            </p:nvSpPr>
            <p:spPr bwMode="auto">
              <a:xfrm>
                <a:off x="1252" y="2029"/>
                <a:ext cx="0" cy="390"/>
              </a:xfrm>
              <a:prstGeom prst="line">
                <a:avLst/>
              </a:prstGeom>
              <a:noFill/>
              <a:ln w="38100">
                <a:solidFill>
                  <a:schemeClr val="tx2">
                    <a:lumMod val="75000"/>
                  </a:schemeClr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37"/>
              <p:cNvSpPr>
                <a:spLocks noChangeShapeType="1"/>
              </p:cNvSpPr>
              <p:nvPr/>
            </p:nvSpPr>
            <p:spPr bwMode="auto">
              <a:xfrm>
                <a:off x="3315" y="989"/>
                <a:ext cx="0" cy="390"/>
              </a:xfrm>
              <a:prstGeom prst="line">
                <a:avLst/>
              </a:prstGeom>
              <a:noFill/>
              <a:ln w="38100">
                <a:solidFill>
                  <a:srgbClr val="990033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38"/>
              <p:cNvSpPr>
                <a:spLocks noChangeShapeType="1"/>
              </p:cNvSpPr>
              <p:nvPr/>
            </p:nvSpPr>
            <p:spPr bwMode="auto">
              <a:xfrm flipH="1">
                <a:off x="4416" y="2401"/>
                <a:ext cx="0" cy="419"/>
              </a:xfrm>
              <a:prstGeom prst="line">
                <a:avLst/>
              </a:prstGeom>
              <a:noFill/>
              <a:ln w="38100">
                <a:solidFill>
                  <a:srgbClr val="660033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39"/>
              <p:cNvSpPr>
                <a:spLocks noChangeShapeType="1"/>
              </p:cNvSpPr>
              <p:nvPr/>
            </p:nvSpPr>
            <p:spPr bwMode="auto">
              <a:xfrm>
                <a:off x="567" y="2568"/>
                <a:ext cx="453" cy="0"/>
              </a:xfrm>
              <a:prstGeom prst="line">
                <a:avLst/>
              </a:prstGeom>
              <a:noFill/>
              <a:ln w="38100">
                <a:solidFill>
                  <a:schemeClr val="tx2">
                    <a:lumMod val="75000"/>
                  </a:schemeClr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Text Box 40"/>
              <p:cNvSpPr txBox="1">
                <a:spLocks noChangeArrowheads="1"/>
              </p:cNvSpPr>
              <p:nvPr/>
            </p:nvSpPr>
            <p:spPr bwMode="auto">
              <a:xfrm>
                <a:off x="1020" y="2820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sz="18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风机</a:t>
                </a:r>
              </a:p>
            </p:txBody>
          </p:sp>
          <p:sp>
            <p:nvSpPr>
              <p:cNvPr id="28" name="Text Box 41"/>
              <p:cNvSpPr txBox="1">
                <a:spLocks noChangeArrowheads="1"/>
              </p:cNvSpPr>
              <p:nvPr/>
            </p:nvSpPr>
            <p:spPr bwMode="auto">
              <a:xfrm>
                <a:off x="2007" y="2186"/>
                <a:ext cx="38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sz="18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预热器</a:t>
                </a:r>
              </a:p>
            </p:txBody>
          </p:sp>
          <p:sp>
            <p:nvSpPr>
              <p:cNvPr id="29" name="Text Box 42"/>
              <p:cNvSpPr txBox="1">
                <a:spLocks noChangeArrowheads="1"/>
              </p:cNvSpPr>
              <p:nvPr/>
            </p:nvSpPr>
            <p:spPr bwMode="auto">
              <a:xfrm>
                <a:off x="3742" y="1616"/>
                <a:ext cx="43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sz="18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干燥器</a:t>
                </a:r>
              </a:p>
            </p:txBody>
          </p:sp>
          <p:sp>
            <p:nvSpPr>
              <p:cNvPr id="30" name="Text Box 43"/>
              <p:cNvSpPr txBox="1">
                <a:spLocks noChangeArrowheads="1"/>
              </p:cNvSpPr>
              <p:nvPr/>
            </p:nvSpPr>
            <p:spPr bwMode="auto">
              <a:xfrm>
                <a:off x="613" y="2341"/>
                <a:ext cx="30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sz="1800" b="1" dirty="0">
                    <a:latin typeface="Arial" panose="020B0604020202020204" pitchFamily="34" charset="0"/>
                  </a:rPr>
                  <a:t>空气</a:t>
                </a:r>
              </a:p>
            </p:txBody>
          </p:sp>
          <p:sp>
            <p:nvSpPr>
              <p:cNvPr id="31" name="Text Box 44"/>
              <p:cNvSpPr txBox="1">
                <a:spLocks noChangeArrowheads="1"/>
              </p:cNvSpPr>
              <p:nvPr/>
            </p:nvSpPr>
            <p:spPr bwMode="auto">
              <a:xfrm>
                <a:off x="2009" y="1381"/>
                <a:ext cx="164" cy="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sz="1800" b="1" dirty="0">
                    <a:latin typeface="Arial" panose="020B0604020202020204" pitchFamily="34" charset="0"/>
                  </a:rPr>
                  <a:t>蒸气</a:t>
                </a:r>
              </a:p>
            </p:txBody>
          </p:sp>
          <p:sp>
            <p:nvSpPr>
              <p:cNvPr id="32" name="Text Box 45"/>
              <p:cNvSpPr txBox="1">
                <a:spLocks noChangeArrowheads="1"/>
              </p:cNvSpPr>
              <p:nvPr/>
            </p:nvSpPr>
            <p:spPr bwMode="auto">
              <a:xfrm>
                <a:off x="3327" y="929"/>
                <a:ext cx="158" cy="4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sz="1800" b="1" dirty="0">
                    <a:latin typeface="Arial" panose="020B0604020202020204" pitchFamily="34" charset="0"/>
                  </a:rPr>
                  <a:t>湿物料</a:t>
                </a:r>
              </a:p>
            </p:txBody>
          </p:sp>
          <p:sp>
            <p:nvSpPr>
              <p:cNvPr id="33" name="Text Box 46"/>
              <p:cNvSpPr txBox="1">
                <a:spLocks noChangeArrowheads="1"/>
              </p:cNvSpPr>
              <p:nvPr/>
            </p:nvSpPr>
            <p:spPr bwMode="auto">
              <a:xfrm>
                <a:off x="4416" y="2643"/>
                <a:ext cx="545" cy="1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sz="1800" b="1" dirty="0">
                    <a:latin typeface="Arial" panose="020B0604020202020204" pitchFamily="34" charset="0"/>
                  </a:rPr>
                  <a:t>干燥产品</a:t>
                </a:r>
              </a:p>
            </p:txBody>
          </p:sp>
        </p:grpSp>
        <p:sp>
          <p:nvSpPr>
            <p:cNvPr id="9" name="Text Box 48"/>
            <p:cNvSpPr txBox="1">
              <a:spLocks noChangeArrowheads="1"/>
            </p:cNvSpPr>
            <p:nvPr/>
          </p:nvSpPr>
          <p:spPr bwMode="auto">
            <a:xfrm>
              <a:off x="4711" y="1871"/>
              <a:ext cx="310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/>
                <a:t>废气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223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4976091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.1 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概述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352698" y="822960"/>
                <a:ext cx="11495313" cy="5293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）对流干燥过程原理</a:t>
                </a:r>
                <a:endParaRPr lang="en-US" altLang="zh-C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①</a:t>
                </a:r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空气</a:t>
                </a:r>
                <a:r>
                  <a:rPr lang="zh-CN" alt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</m:oMath>
                </a14:m>
                <a:r>
                  <a:rPr lang="zh-CN" alt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sub>
                    </m:sSub>
                    <m:r>
                      <a:rPr lang="zh-CN" altLang="en-US" sz="2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）</m:t>
                    </m:r>
                  </m:oMath>
                </a14:m>
                <a:r>
                  <a:rPr lang="zh-CN" alt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流过湿物料</a:t>
                </a:r>
                <a:r>
                  <a:rPr lang="zh-CN" alt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r>
                      <a:rPr lang="zh-CN" altLang="en-US" sz="2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𝜽</m:t>
                    </m:r>
                  </m:oMath>
                </a14:m>
                <a:r>
                  <a:rPr lang="zh-CN" alt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sub>
                    </m:sSub>
                    <m:r>
                      <a:rPr lang="zh-CN" altLang="en-US" sz="2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）</m:t>
                    </m:r>
                  </m:oMath>
                </a14:m>
                <a:r>
                  <a:rPr lang="zh-CN" alt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的表面，由于有温度差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zh-CN" altLang="en-US" sz="2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zh-CN" alt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的存在，</a:t>
                </a:r>
                <a:endParaRPr lang="en-US" altLang="zh-C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空气将以对流方式向固体物料传热，使水份汽化传热。</a:t>
                </a:r>
                <a:endParaRPr lang="en-US" altLang="zh-C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zh-CN" sz="2600" b="1" dirty="0" smtClean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②</a:t>
                </a:r>
                <a:r>
                  <a:rPr lang="en-US" altLang="zh-CN" sz="2600" b="1" dirty="0" smtClean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由于有分压差</a:t>
                </a:r>
                <a:r>
                  <a:rPr lang="zh-CN" alt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sub>
                    </m:sSub>
                    <m:r>
                      <a:rPr lang="en-US" altLang="zh-CN" sz="2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zh-CN" alt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的存在，水份由物料表面向气流主体扩散，并被</a:t>
                </a:r>
                <a:r>
                  <a:rPr lang="zh-CN" alt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气流带走（传质）</a:t>
                </a:r>
                <a:r>
                  <a:rPr lang="zh-CN" alt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③</a:t>
                </a:r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物料表面与物料内部出现水分浓度差，内部水分</a:t>
                </a:r>
                <a:endPara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扩散到表面（传质）。</a:t>
                </a:r>
                <a:endParaRPr lang="en-US" altLang="zh-C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6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问题：</a:t>
                </a:r>
                <a:endParaRPr lang="en-US" altLang="zh-CN" sz="26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zh-CN" alt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气体预热过程的目的在于加快水份汽化和物料</a:t>
                </a:r>
                <a:endParaRPr lang="en-US" altLang="zh-C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干燥的速度，达到一定的生产能力。</a:t>
                </a:r>
                <a:endParaRPr lang="en-US" altLang="zh-C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8" y="822960"/>
                <a:ext cx="11495313" cy="5293757"/>
              </a:xfrm>
              <a:prstGeom prst="rect">
                <a:avLst/>
              </a:prstGeom>
              <a:blipFill>
                <a:blip r:embed="rId2"/>
                <a:stretch>
                  <a:fillRect l="-954" t="-1267" r="-3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组合 53"/>
          <p:cNvGrpSpPr/>
          <p:nvPr/>
        </p:nvGrpSpPr>
        <p:grpSpPr>
          <a:xfrm>
            <a:off x="7981406" y="2573385"/>
            <a:ext cx="3738744" cy="4070894"/>
            <a:chOff x="6035675" y="1335088"/>
            <a:chExt cx="2497138" cy="3100387"/>
          </a:xfrm>
        </p:grpSpPr>
        <p:sp>
          <p:nvSpPr>
            <p:cNvPr id="55" name="Rectangle 9"/>
            <p:cNvSpPr>
              <a:spLocks noChangeArrowheads="1"/>
            </p:cNvSpPr>
            <p:nvPr/>
          </p:nvSpPr>
          <p:spPr bwMode="auto">
            <a:xfrm>
              <a:off x="6554788" y="1335088"/>
              <a:ext cx="396875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 i="1">
                  <a:sym typeface="Symbol" panose="05050102010706020507" pitchFamily="18" charset="2"/>
                </a:rPr>
                <a:t></a:t>
              </a:r>
              <a:r>
                <a:rPr lang="en-US" altLang="zh-CN" sz="1800" b="1" baseline="-25000"/>
                <a:t>H</a:t>
              </a:r>
            </a:p>
          </p:txBody>
        </p:sp>
        <p:sp>
          <p:nvSpPr>
            <p:cNvPr id="56" name="Rectangle 10"/>
            <p:cNvSpPr>
              <a:spLocks noChangeArrowheads="1"/>
            </p:cNvSpPr>
            <p:nvPr/>
          </p:nvSpPr>
          <p:spPr bwMode="auto">
            <a:xfrm>
              <a:off x="8158163" y="1709738"/>
              <a:ext cx="2032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ea typeface="华文细黑" panose="02010600040101010101" pitchFamily="2" charset="-122"/>
                </a:rPr>
                <a:t>t</a:t>
              </a:r>
              <a:endParaRPr lang="en-US" altLang="zh-CN" sz="2000" b="1">
                <a:ea typeface="华文细黑" panose="02010600040101010101" pitchFamily="2" charset="-122"/>
              </a:endParaRPr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8221663" y="2143125"/>
              <a:ext cx="1841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ea typeface="华文细黑" panose="02010600040101010101" pitchFamily="2" charset="-122"/>
                </a:rPr>
                <a:t>Q</a:t>
              </a:r>
              <a:endParaRPr lang="en-US" altLang="zh-CN" sz="2000" b="1">
                <a:ea typeface="华文细黑" panose="02010600040101010101" pitchFamily="2" charset="-122"/>
              </a:endParaRPr>
            </a:p>
          </p:txBody>
        </p:sp>
        <p:sp>
          <p:nvSpPr>
            <p:cNvPr id="58" name="Rectangle 12"/>
            <p:cNvSpPr>
              <a:spLocks noChangeArrowheads="1"/>
            </p:cNvSpPr>
            <p:nvPr/>
          </p:nvSpPr>
          <p:spPr bwMode="auto">
            <a:xfrm>
              <a:off x="8174038" y="2867025"/>
              <a:ext cx="2254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ea typeface="华文细黑" panose="02010600040101010101" pitchFamily="2" charset="-122"/>
                </a:rPr>
                <a:t>W</a:t>
              </a:r>
              <a:endParaRPr lang="en-US" altLang="zh-CN" sz="2000" b="1">
                <a:ea typeface="华文细黑" panose="02010600040101010101" pitchFamily="2" charset="-122"/>
              </a:endParaRPr>
            </a:p>
          </p:txBody>
        </p:sp>
        <p:sp>
          <p:nvSpPr>
            <p:cNvPr id="59" name="Freeform 13" descr="软木塞"/>
            <p:cNvSpPr>
              <a:spLocks/>
            </p:cNvSpPr>
            <p:nvPr/>
          </p:nvSpPr>
          <p:spPr bwMode="auto">
            <a:xfrm>
              <a:off x="6035675" y="1458913"/>
              <a:ext cx="595313" cy="2976562"/>
            </a:xfrm>
            <a:custGeom>
              <a:avLst/>
              <a:gdLst>
                <a:gd name="T0" fmla="*/ 2147483646 w 375"/>
                <a:gd name="T1" fmla="*/ 2147483646 h 1875"/>
                <a:gd name="T2" fmla="*/ 2147483646 w 375"/>
                <a:gd name="T3" fmla="*/ 2147483646 h 1875"/>
                <a:gd name="T4" fmla="*/ 2147483646 w 375"/>
                <a:gd name="T5" fmla="*/ 2147483646 h 1875"/>
                <a:gd name="T6" fmla="*/ 2147483646 w 375"/>
                <a:gd name="T7" fmla="*/ 2147483646 h 1875"/>
                <a:gd name="T8" fmla="*/ 2147483646 w 375"/>
                <a:gd name="T9" fmla="*/ 2147483646 h 1875"/>
                <a:gd name="T10" fmla="*/ 2147483646 w 375"/>
                <a:gd name="T11" fmla="*/ 2147483646 h 1875"/>
                <a:gd name="T12" fmla="*/ 2147483646 w 375"/>
                <a:gd name="T13" fmla="*/ 2147483646 h 1875"/>
                <a:gd name="T14" fmla="*/ 2147483646 w 375"/>
                <a:gd name="T15" fmla="*/ 2147483646 h 1875"/>
                <a:gd name="T16" fmla="*/ 2147483646 w 375"/>
                <a:gd name="T17" fmla="*/ 2147483646 h 1875"/>
                <a:gd name="T18" fmla="*/ 2147483646 w 375"/>
                <a:gd name="T19" fmla="*/ 2147483646 h 1875"/>
                <a:gd name="T20" fmla="*/ 2147483646 w 375"/>
                <a:gd name="T21" fmla="*/ 2147483646 h 1875"/>
                <a:gd name="T22" fmla="*/ 2147483646 w 375"/>
                <a:gd name="T23" fmla="*/ 2147483646 h 1875"/>
                <a:gd name="T24" fmla="*/ 2147483646 w 375"/>
                <a:gd name="T25" fmla="*/ 2147483646 h 1875"/>
                <a:gd name="T26" fmla="*/ 2147483646 w 375"/>
                <a:gd name="T27" fmla="*/ 2147483646 h 1875"/>
                <a:gd name="T28" fmla="*/ 2147483646 w 375"/>
                <a:gd name="T29" fmla="*/ 2147483646 h 1875"/>
                <a:gd name="T30" fmla="*/ 2147483646 w 375"/>
                <a:gd name="T31" fmla="*/ 2147483646 h 1875"/>
                <a:gd name="T32" fmla="*/ 2147483646 w 375"/>
                <a:gd name="T33" fmla="*/ 2147483646 h 1875"/>
                <a:gd name="T34" fmla="*/ 2147483646 w 375"/>
                <a:gd name="T35" fmla="*/ 2147483646 h 1875"/>
                <a:gd name="T36" fmla="*/ 2147483646 w 375"/>
                <a:gd name="T37" fmla="*/ 2147483646 h 1875"/>
                <a:gd name="T38" fmla="*/ 2147483646 w 375"/>
                <a:gd name="T39" fmla="*/ 2147483646 h 1875"/>
                <a:gd name="T40" fmla="*/ 2147483646 w 375"/>
                <a:gd name="T41" fmla="*/ 2147483646 h 1875"/>
                <a:gd name="T42" fmla="*/ 2147483646 w 375"/>
                <a:gd name="T43" fmla="*/ 2147483646 h 1875"/>
                <a:gd name="T44" fmla="*/ 2147483646 w 375"/>
                <a:gd name="T45" fmla="*/ 2147483646 h 1875"/>
                <a:gd name="T46" fmla="*/ 2147483646 w 375"/>
                <a:gd name="T47" fmla="*/ 2147483646 h 1875"/>
                <a:gd name="T48" fmla="*/ 2147483646 w 375"/>
                <a:gd name="T49" fmla="*/ 2147483646 h 18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5" h="1875">
                  <a:moveTo>
                    <a:pt x="253" y="42"/>
                  </a:moveTo>
                  <a:cubicBezTo>
                    <a:pt x="303" y="59"/>
                    <a:pt x="314" y="66"/>
                    <a:pt x="296" y="118"/>
                  </a:cubicBezTo>
                  <a:cubicBezTo>
                    <a:pt x="315" y="175"/>
                    <a:pt x="317" y="197"/>
                    <a:pt x="307" y="259"/>
                  </a:cubicBezTo>
                  <a:cubicBezTo>
                    <a:pt x="310" y="270"/>
                    <a:pt x="322" y="323"/>
                    <a:pt x="329" y="336"/>
                  </a:cubicBezTo>
                  <a:cubicBezTo>
                    <a:pt x="342" y="359"/>
                    <a:pt x="372" y="401"/>
                    <a:pt x="372" y="401"/>
                  </a:cubicBezTo>
                  <a:cubicBezTo>
                    <a:pt x="357" y="448"/>
                    <a:pt x="348" y="493"/>
                    <a:pt x="340" y="542"/>
                  </a:cubicBezTo>
                  <a:cubicBezTo>
                    <a:pt x="375" y="644"/>
                    <a:pt x="370" y="574"/>
                    <a:pt x="340" y="640"/>
                  </a:cubicBezTo>
                  <a:cubicBezTo>
                    <a:pt x="331" y="661"/>
                    <a:pt x="318" y="705"/>
                    <a:pt x="318" y="705"/>
                  </a:cubicBezTo>
                  <a:cubicBezTo>
                    <a:pt x="330" y="741"/>
                    <a:pt x="339" y="778"/>
                    <a:pt x="351" y="814"/>
                  </a:cubicBezTo>
                  <a:cubicBezTo>
                    <a:pt x="338" y="901"/>
                    <a:pt x="321" y="933"/>
                    <a:pt x="351" y="1020"/>
                  </a:cubicBezTo>
                  <a:cubicBezTo>
                    <a:pt x="340" y="1106"/>
                    <a:pt x="322" y="1164"/>
                    <a:pt x="351" y="1248"/>
                  </a:cubicBezTo>
                  <a:cubicBezTo>
                    <a:pt x="336" y="1335"/>
                    <a:pt x="320" y="1374"/>
                    <a:pt x="351" y="1466"/>
                  </a:cubicBezTo>
                  <a:cubicBezTo>
                    <a:pt x="323" y="1550"/>
                    <a:pt x="327" y="1580"/>
                    <a:pt x="351" y="1672"/>
                  </a:cubicBezTo>
                  <a:cubicBezTo>
                    <a:pt x="347" y="1701"/>
                    <a:pt x="348" y="1731"/>
                    <a:pt x="340" y="1759"/>
                  </a:cubicBezTo>
                  <a:cubicBezTo>
                    <a:pt x="336" y="1772"/>
                    <a:pt x="320" y="1779"/>
                    <a:pt x="318" y="1792"/>
                  </a:cubicBezTo>
                  <a:cubicBezTo>
                    <a:pt x="316" y="1803"/>
                    <a:pt x="339" y="1819"/>
                    <a:pt x="329" y="1824"/>
                  </a:cubicBezTo>
                  <a:cubicBezTo>
                    <a:pt x="318" y="1830"/>
                    <a:pt x="258" y="1808"/>
                    <a:pt x="242" y="1803"/>
                  </a:cubicBezTo>
                  <a:cubicBezTo>
                    <a:pt x="195" y="1803"/>
                    <a:pt x="186" y="1801"/>
                    <a:pt x="158" y="1805"/>
                  </a:cubicBezTo>
                  <a:cubicBezTo>
                    <a:pt x="130" y="1809"/>
                    <a:pt x="98" y="1859"/>
                    <a:pt x="74" y="1829"/>
                  </a:cubicBezTo>
                  <a:cubicBezTo>
                    <a:pt x="50" y="1799"/>
                    <a:pt x="25" y="1875"/>
                    <a:pt x="14" y="1625"/>
                  </a:cubicBezTo>
                  <a:cubicBezTo>
                    <a:pt x="3" y="1375"/>
                    <a:pt x="9" y="592"/>
                    <a:pt x="8" y="329"/>
                  </a:cubicBezTo>
                  <a:cubicBezTo>
                    <a:pt x="5" y="261"/>
                    <a:pt x="0" y="94"/>
                    <a:pt x="8" y="47"/>
                  </a:cubicBezTo>
                  <a:cubicBezTo>
                    <a:pt x="16" y="0"/>
                    <a:pt x="8" y="35"/>
                    <a:pt x="56" y="47"/>
                  </a:cubicBezTo>
                  <a:cubicBezTo>
                    <a:pt x="100" y="43"/>
                    <a:pt x="162" y="35"/>
                    <a:pt x="206" y="35"/>
                  </a:cubicBezTo>
                  <a:cubicBezTo>
                    <a:pt x="213" y="35"/>
                    <a:pt x="294" y="83"/>
                    <a:pt x="253" y="42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14"/>
                <p:cNvSpPr>
                  <a:spLocks noChangeArrowheads="1"/>
                </p:cNvSpPr>
                <p:nvPr/>
              </p:nvSpPr>
              <p:spPr bwMode="auto">
                <a:xfrm>
                  <a:off x="6618288" y="2178050"/>
                  <a:ext cx="203200" cy="2289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dirty="0" smtClean="0"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𝜽</m:t>
                        </m:r>
                      </m:oMath>
                    </m:oMathPara>
                  </a14:m>
                  <a:endParaRPr lang="en-US" altLang="zh-CN" sz="2000" b="1" baseline="-25000" dirty="0">
                    <a:ea typeface="华文细黑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60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18288" y="2178050"/>
                  <a:ext cx="203200" cy="228982"/>
                </a:xfrm>
                <a:prstGeom prst="rect">
                  <a:avLst/>
                </a:prstGeom>
                <a:blipFill>
                  <a:blip r:embed="rId4"/>
                  <a:stretch>
                    <a:fillRect l="-12000" b="-1224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6608763" y="1900238"/>
              <a:ext cx="1466850" cy="361950"/>
            </a:xfrm>
            <a:custGeom>
              <a:avLst/>
              <a:gdLst>
                <a:gd name="T0" fmla="*/ 0 w 924"/>
                <a:gd name="T1" fmla="*/ 2147483646 h 228"/>
                <a:gd name="T2" fmla="*/ 2147483646 w 924"/>
                <a:gd name="T3" fmla="*/ 0 h 228"/>
                <a:gd name="T4" fmla="*/ 2147483646 w 924"/>
                <a:gd name="T5" fmla="*/ 0 h 2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24" h="228">
                  <a:moveTo>
                    <a:pt x="0" y="228"/>
                  </a:moveTo>
                  <a:lnTo>
                    <a:pt x="264" y="0"/>
                  </a:lnTo>
                  <a:lnTo>
                    <a:pt x="924" y="0"/>
                  </a:lnTo>
                </a:path>
              </a:pathLst>
            </a:custGeom>
            <a:noFill/>
            <a:ln w="190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8181975" y="3656013"/>
              <a:ext cx="350838" cy="234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dirty="0" err="1" smtClean="0">
                  <a:ea typeface="华文细黑" panose="02010600040101010101" pitchFamily="2" charset="-122"/>
                </a:rPr>
                <a:t>p</a:t>
              </a:r>
              <a:r>
                <a:rPr lang="en-US" altLang="zh-CN" sz="2000" b="1" i="1" baseline="-25000" dirty="0" err="1">
                  <a:ea typeface="华文细黑" panose="02010600040101010101" pitchFamily="2" charset="-122"/>
                </a:rPr>
                <a:t>V</a:t>
              </a:r>
              <a:endParaRPr lang="en-US" altLang="zh-CN" sz="2000" b="1" baseline="-25000" dirty="0">
                <a:ea typeface="华文细黑" panose="02010600040101010101" pitchFamily="2" charset="-122"/>
              </a:endParaRPr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6534944" y="2927523"/>
              <a:ext cx="346075" cy="234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dirty="0" err="1" smtClean="0">
                  <a:ea typeface="华文细黑" panose="02010600040101010101" pitchFamily="2" charset="-122"/>
                </a:rPr>
                <a:t>p</a:t>
              </a:r>
              <a:r>
                <a:rPr lang="en-US" altLang="zh-CN" sz="2000" b="1" baseline="-25000" dirty="0" err="1">
                  <a:ea typeface="华文细黑" panose="02010600040101010101" pitchFamily="2" charset="-122"/>
                </a:rPr>
                <a:t>W</a:t>
              </a:r>
              <a:endParaRPr lang="en-US" altLang="zh-CN" sz="2000" b="1" baseline="-25000" dirty="0">
                <a:ea typeface="华文细黑" panose="02010600040101010101" pitchFamily="2" charset="-122"/>
              </a:endParaRPr>
            </a:p>
          </p:txBody>
        </p:sp>
        <p:sp>
          <p:nvSpPr>
            <p:cNvPr id="64" name="Freeform 18"/>
            <p:cNvSpPr>
              <a:spLocks/>
            </p:cNvSpPr>
            <p:nvPr/>
          </p:nvSpPr>
          <p:spPr bwMode="auto">
            <a:xfrm>
              <a:off x="6581775" y="3300413"/>
              <a:ext cx="1466850" cy="533400"/>
            </a:xfrm>
            <a:custGeom>
              <a:avLst/>
              <a:gdLst>
                <a:gd name="T0" fmla="*/ 0 w 924"/>
                <a:gd name="T1" fmla="*/ 0 h 336"/>
                <a:gd name="T2" fmla="*/ 2147483646 w 924"/>
                <a:gd name="T3" fmla="*/ 2147483646 h 336"/>
                <a:gd name="T4" fmla="*/ 2147483646 w 924"/>
                <a:gd name="T5" fmla="*/ 2147483646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24" h="336">
                  <a:moveTo>
                    <a:pt x="0" y="0"/>
                  </a:moveTo>
                  <a:lnTo>
                    <a:pt x="421" y="336"/>
                  </a:lnTo>
                  <a:lnTo>
                    <a:pt x="924" y="336"/>
                  </a:lnTo>
                </a:path>
              </a:pathLst>
            </a:custGeom>
            <a:noFill/>
            <a:ln w="19050" cap="flat" cmpd="sng">
              <a:solidFill>
                <a:srgbClr val="00CC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>
              <a:off x="7010400" y="1619250"/>
              <a:ext cx="0" cy="266700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" name="Line 21"/>
            <p:cNvSpPr>
              <a:spLocks noChangeShapeType="1"/>
            </p:cNvSpPr>
            <p:nvPr/>
          </p:nvSpPr>
          <p:spPr bwMode="auto">
            <a:xfrm>
              <a:off x="6516688" y="1677988"/>
              <a:ext cx="4953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" name="AutoShape 24"/>
            <p:cNvSpPr>
              <a:spLocks noChangeArrowheads="1"/>
            </p:cNvSpPr>
            <p:nvPr/>
          </p:nvSpPr>
          <p:spPr bwMode="auto">
            <a:xfrm>
              <a:off x="6705600" y="3181350"/>
              <a:ext cx="323850" cy="247650"/>
            </a:xfrm>
            <a:prstGeom prst="rightArrow">
              <a:avLst>
                <a:gd name="adj1" fmla="val 50000"/>
                <a:gd name="adj2" fmla="val 32692"/>
              </a:avLst>
            </a:prstGeom>
            <a:solidFill>
              <a:srgbClr val="99CC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" name="AutoShape 25"/>
            <p:cNvSpPr>
              <a:spLocks noChangeArrowheads="1"/>
            </p:cNvSpPr>
            <p:nvPr/>
          </p:nvSpPr>
          <p:spPr bwMode="auto">
            <a:xfrm>
              <a:off x="7048500" y="3181350"/>
              <a:ext cx="323850" cy="247650"/>
            </a:xfrm>
            <a:prstGeom prst="rightArrow">
              <a:avLst>
                <a:gd name="adj1" fmla="val 50000"/>
                <a:gd name="adj2" fmla="val 32692"/>
              </a:avLst>
            </a:prstGeom>
            <a:solidFill>
              <a:srgbClr val="99CC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AutoShape 26"/>
            <p:cNvSpPr>
              <a:spLocks noChangeArrowheads="1"/>
            </p:cNvSpPr>
            <p:nvPr/>
          </p:nvSpPr>
          <p:spPr bwMode="auto">
            <a:xfrm>
              <a:off x="7391400" y="3181350"/>
              <a:ext cx="323850" cy="247650"/>
            </a:xfrm>
            <a:prstGeom prst="rightArrow">
              <a:avLst>
                <a:gd name="adj1" fmla="val 50000"/>
                <a:gd name="adj2" fmla="val 32692"/>
              </a:avLst>
            </a:prstGeom>
            <a:solidFill>
              <a:srgbClr val="99CC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AutoShape 27"/>
            <p:cNvSpPr>
              <a:spLocks noChangeArrowheads="1"/>
            </p:cNvSpPr>
            <p:nvPr/>
          </p:nvSpPr>
          <p:spPr bwMode="auto">
            <a:xfrm>
              <a:off x="7734300" y="3190875"/>
              <a:ext cx="323850" cy="247650"/>
            </a:xfrm>
            <a:prstGeom prst="rightArrow">
              <a:avLst>
                <a:gd name="adj1" fmla="val 50000"/>
                <a:gd name="adj2" fmla="val 32692"/>
              </a:avLst>
            </a:prstGeom>
            <a:solidFill>
              <a:srgbClr val="99CC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" name="AutoShape 28"/>
            <p:cNvSpPr>
              <a:spLocks noChangeArrowheads="1"/>
            </p:cNvSpPr>
            <p:nvPr/>
          </p:nvSpPr>
          <p:spPr bwMode="auto">
            <a:xfrm>
              <a:off x="8067675" y="3181350"/>
              <a:ext cx="323850" cy="247650"/>
            </a:xfrm>
            <a:prstGeom prst="rightArrow">
              <a:avLst>
                <a:gd name="adj1" fmla="val 50000"/>
                <a:gd name="adj2" fmla="val 32692"/>
              </a:avLst>
            </a:prstGeom>
            <a:solidFill>
              <a:srgbClr val="99CC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" name="AutoShape 29"/>
            <p:cNvSpPr>
              <a:spLocks noChangeArrowheads="1"/>
            </p:cNvSpPr>
            <p:nvPr/>
          </p:nvSpPr>
          <p:spPr bwMode="auto">
            <a:xfrm flipH="1">
              <a:off x="6715125" y="2476500"/>
              <a:ext cx="323850" cy="247650"/>
            </a:xfrm>
            <a:prstGeom prst="rightArrow">
              <a:avLst>
                <a:gd name="adj1" fmla="val 50000"/>
                <a:gd name="adj2" fmla="val 32692"/>
              </a:avLst>
            </a:prstGeom>
            <a:solidFill>
              <a:srgbClr val="FF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AutoShape 30"/>
            <p:cNvSpPr>
              <a:spLocks noChangeArrowheads="1"/>
            </p:cNvSpPr>
            <p:nvPr/>
          </p:nvSpPr>
          <p:spPr bwMode="auto">
            <a:xfrm flipH="1">
              <a:off x="7058025" y="2476500"/>
              <a:ext cx="323850" cy="247650"/>
            </a:xfrm>
            <a:prstGeom prst="rightArrow">
              <a:avLst>
                <a:gd name="adj1" fmla="val 50000"/>
                <a:gd name="adj2" fmla="val 32692"/>
              </a:avLst>
            </a:prstGeom>
            <a:solidFill>
              <a:srgbClr val="FF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AutoShape 31"/>
            <p:cNvSpPr>
              <a:spLocks noChangeArrowheads="1"/>
            </p:cNvSpPr>
            <p:nvPr/>
          </p:nvSpPr>
          <p:spPr bwMode="auto">
            <a:xfrm flipH="1">
              <a:off x="7400925" y="2476500"/>
              <a:ext cx="323850" cy="247650"/>
            </a:xfrm>
            <a:prstGeom prst="rightArrow">
              <a:avLst>
                <a:gd name="adj1" fmla="val 50000"/>
                <a:gd name="adj2" fmla="val 32692"/>
              </a:avLst>
            </a:prstGeom>
            <a:solidFill>
              <a:srgbClr val="FF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" name="AutoShape 32"/>
            <p:cNvSpPr>
              <a:spLocks noChangeArrowheads="1"/>
            </p:cNvSpPr>
            <p:nvPr/>
          </p:nvSpPr>
          <p:spPr bwMode="auto">
            <a:xfrm flipH="1">
              <a:off x="7743825" y="2486025"/>
              <a:ext cx="323850" cy="247650"/>
            </a:xfrm>
            <a:prstGeom prst="rightArrow">
              <a:avLst>
                <a:gd name="adj1" fmla="val 50000"/>
                <a:gd name="adj2" fmla="val 32692"/>
              </a:avLst>
            </a:prstGeom>
            <a:solidFill>
              <a:srgbClr val="FF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" name="AutoShape 33"/>
            <p:cNvSpPr>
              <a:spLocks noChangeArrowheads="1"/>
            </p:cNvSpPr>
            <p:nvPr/>
          </p:nvSpPr>
          <p:spPr bwMode="auto">
            <a:xfrm flipH="1">
              <a:off x="8077200" y="2476500"/>
              <a:ext cx="323850" cy="247650"/>
            </a:xfrm>
            <a:prstGeom prst="rightArrow">
              <a:avLst>
                <a:gd name="adj1" fmla="val 50000"/>
                <a:gd name="adj2" fmla="val 32692"/>
              </a:avLst>
            </a:prstGeom>
            <a:solidFill>
              <a:srgbClr val="FF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" name="Text Box 45"/>
            <p:cNvSpPr txBox="1">
              <a:spLocks noChangeArrowheads="1"/>
            </p:cNvSpPr>
            <p:nvPr/>
          </p:nvSpPr>
          <p:spPr bwMode="auto">
            <a:xfrm>
              <a:off x="7164388" y="1389063"/>
              <a:ext cx="1368425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78" name="Line 47"/>
            <p:cNvSpPr>
              <a:spLocks noChangeShapeType="1"/>
            </p:cNvSpPr>
            <p:nvPr/>
          </p:nvSpPr>
          <p:spPr bwMode="auto">
            <a:xfrm>
              <a:off x="7451725" y="1546225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48"/>
            <p:cNvSpPr>
              <a:spLocks noChangeShapeType="1"/>
            </p:cNvSpPr>
            <p:nvPr/>
          </p:nvSpPr>
          <p:spPr bwMode="auto">
            <a:xfrm>
              <a:off x="7667625" y="1533525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49"/>
            <p:cNvSpPr>
              <a:spLocks noChangeShapeType="1"/>
            </p:cNvSpPr>
            <p:nvPr/>
          </p:nvSpPr>
          <p:spPr bwMode="auto">
            <a:xfrm>
              <a:off x="7885113" y="1533525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0087274" y="2481476"/>
            <a:ext cx="66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空气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562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2651</TotalTime>
  <Words>305</Words>
  <Application>Microsoft Office PowerPoint</Application>
  <PresentationFormat>宽屏</PresentationFormat>
  <Paragraphs>75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等线</vt:lpstr>
      <vt:lpstr>华文细黑</vt:lpstr>
      <vt:lpstr>宋体</vt:lpstr>
      <vt:lpstr>Arial</vt:lpstr>
      <vt:lpstr>Cambria Math</vt:lpstr>
      <vt:lpstr>Symbol</vt:lpstr>
      <vt:lpstr>Times New Roman</vt:lpstr>
      <vt:lpstr>Trebuchet MS</vt:lpstr>
      <vt:lpstr>Tw Cen MT</vt:lpstr>
      <vt:lpstr>电路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110</cp:revision>
  <dcterms:created xsi:type="dcterms:W3CDTF">2018-01-09T01:28:03Z</dcterms:created>
  <dcterms:modified xsi:type="dcterms:W3CDTF">2018-12-30T03:31:18Z</dcterms:modified>
</cp:coreProperties>
</file>