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3"/>
  </p:handoutMasterIdLst>
  <p:sldIdLst>
    <p:sldId id="280" r:id="rId2"/>
    <p:sldId id="257" r:id="rId3"/>
    <p:sldId id="259" r:id="rId4"/>
    <p:sldId id="282" r:id="rId5"/>
    <p:sldId id="260" r:id="rId6"/>
    <p:sldId id="261" r:id="rId7"/>
    <p:sldId id="264" r:id="rId8"/>
    <p:sldId id="265" r:id="rId9"/>
    <p:sldId id="268" r:id="rId10"/>
    <p:sldId id="269" r:id="rId11"/>
    <p:sldId id="270" r:id="rId12"/>
    <p:sldId id="266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A122A35C-376A-45FF-BACC-3023087C2B1E}">
          <p14:sldIdLst>
            <p14:sldId id="280"/>
            <p14:sldId id="257"/>
            <p14:sldId id="259"/>
            <p14:sldId id="282"/>
            <p14:sldId id="260"/>
            <p14:sldId id="261"/>
            <p14:sldId id="264"/>
            <p14:sldId id="265"/>
            <p14:sldId id="268"/>
            <p14:sldId id="269"/>
            <p14:sldId id="270"/>
            <p14:sldId id="266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8" y="78"/>
      </p:cViewPr>
      <p:guideLst>
        <p:guide orient="horz" pos="2228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F15D8-9084-42E5-826B-401B11EA10A6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FD12-45AF-495D-A742-EA19983CB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7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37.png"/><Relationship Id="rId10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12" Type="http://schemas.openxmlformats.org/officeDocument/2006/relationships/image" Target="../media/image59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2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9.png"/><Relationship Id="rId18" Type="http://schemas.openxmlformats.org/officeDocument/2006/relationships/image" Target="../media/image70.png"/><Relationship Id="rId3" Type="http://schemas.openxmlformats.org/officeDocument/2006/relationships/image" Target="../media/image67.png"/><Relationship Id="rId21" Type="http://schemas.openxmlformats.org/officeDocument/2006/relationships/oleObject" Target="../embeddings/oleObject4.bin"/><Relationship Id="rId7" Type="http://schemas.openxmlformats.org/officeDocument/2006/relationships/image" Target="../media/image49.wmf"/><Relationship Id="rId12" Type="http://schemas.openxmlformats.org/officeDocument/2006/relationships/image" Target="../media/image50.wmf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9.wmf"/><Relationship Id="rId15" Type="http://schemas.openxmlformats.org/officeDocument/2006/relationships/image" Target="../media/image51.wmf"/><Relationship Id="rId23" Type="http://schemas.openxmlformats.org/officeDocument/2006/relationships/image" Target="../media/image71.png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Relationship Id="rId22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696" y="840946"/>
            <a:ext cx="1149531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几个基本概念：</a:t>
            </a:r>
            <a:endParaRPr lang="en-US" altLang="zh-CN" sz="2600" b="1" dirty="0" smtClean="0"/>
          </a:p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）湿空气：是指绝干空气与水蒸汽的混合物。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</a:t>
            </a:r>
            <a:r>
              <a:rPr lang="zh-CN" altLang="en-US" sz="2400" b="1" dirty="0" smtClean="0">
                <a:latin typeface="+mn-ea"/>
              </a:rPr>
              <a:t>湿空气 </a:t>
            </a:r>
            <a:r>
              <a:rPr lang="en-US" altLang="zh-CN" sz="2400" b="1" dirty="0">
                <a:latin typeface="+mn-ea"/>
              </a:rPr>
              <a:t>= </a:t>
            </a:r>
            <a:r>
              <a:rPr lang="zh-CN" altLang="en-US" sz="2400" b="1" dirty="0">
                <a:latin typeface="+mn-ea"/>
              </a:rPr>
              <a:t>水蒸汽 </a:t>
            </a:r>
            <a:r>
              <a:rPr lang="en-US" altLang="zh-CN" sz="2400" b="1" dirty="0">
                <a:latin typeface="+mn-ea"/>
              </a:rPr>
              <a:t>+ </a:t>
            </a:r>
            <a:r>
              <a:rPr lang="zh-CN" altLang="en-US" sz="2400" b="1" dirty="0">
                <a:latin typeface="+mn-ea"/>
              </a:rPr>
              <a:t>绝干空气          </a:t>
            </a:r>
            <a:r>
              <a:rPr lang="zh-CN" altLang="en-US" sz="2400" b="1" dirty="0" smtClean="0">
                <a:latin typeface="+mn-ea"/>
              </a:rPr>
              <a:t>理想气体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 说明：① 在干燥过程中，变化的是水蒸汽，不变的是绝干空气</a:t>
            </a:r>
            <a:endParaRPr lang="en-US" altLang="zh-CN" sz="24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latin typeface="+mn-ea"/>
              </a:rPr>
              <a:t>       ② </a:t>
            </a:r>
            <a:r>
              <a:rPr lang="zh-CN" altLang="en-US" sz="2400" b="1" dirty="0" smtClean="0">
                <a:latin typeface="+mn-ea"/>
              </a:rPr>
              <a:t>湿空气性质一般以绝干空气为基准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③  </a:t>
            </a:r>
            <a:r>
              <a:rPr lang="zh-CN" altLang="en-US" sz="2400" b="1" dirty="0">
                <a:latin typeface="+mn-ea"/>
              </a:rPr>
              <a:t>当压强不太高时，湿空气可视为理想气体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）系统总压：是指湿空气的总压。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说明：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①  </a:t>
            </a:r>
            <a:r>
              <a:rPr lang="zh-CN" altLang="en-US" sz="2400" b="1" dirty="0">
                <a:latin typeface="+mn-ea"/>
              </a:rPr>
              <a:t>干燥操作通常在常压下</a:t>
            </a:r>
            <a:r>
              <a:rPr lang="zh-CN" altLang="en-US" sz="2400" b="1" dirty="0" smtClean="0">
                <a:latin typeface="+mn-ea"/>
              </a:rPr>
              <a:t>进行，其系统总压接近大气压力。</a:t>
            </a:r>
            <a:endParaRPr lang="en-US" altLang="zh-CN" sz="2400" b="1" dirty="0" smtClean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</a:t>
            </a:r>
            <a:r>
              <a:rPr lang="en-US" altLang="zh-CN" sz="2400" b="1" dirty="0">
                <a:latin typeface="+mn-ea"/>
              </a:rPr>
              <a:t>② </a:t>
            </a:r>
            <a:r>
              <a:rPr lang="zh-CN" altLang="en-US" sz="2400" b="1" dirty="0" smtClean="0">
                <a:latin typeface="+mn-ea"/>
              </a:rPr>
              <a:t>热敏性</a:t>
            </a:r>
            <a:r>
              <a:rPr lang="zh-CN" altLang="en-US" sz="2400" b="1" dirty="0">
                <a:latin typeface="+mn-ea"/>
              </a:rPr>
              <a:t>物料的干燥在减压下操作。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4" name="左箭头 3"/>
          <p:cNvSpPr/>
          <p:nvPr/>
        </p:nvSpPr>
        <p:spPr>
          <a:xfrm flipV="1">
            <a:off x="6100353" y="1816080"/>
            <a:ext cx="1045030" cy="1698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顺序访问存储器 4"/>
              <p:cNvSpPr/>
              <p:nvPr/>
            </p:nvSpPr>
            <p:spPr>
              <a:xfrm flipH="1">
                <a:off x="8548327" y="5251259"/>
                <a:ext cx="3299684" cy="1388159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</a:rPr>
                  <a:t>下标 </a:t>
                </a:r>
                <a:r>
                  <a:rPr lang="en-US" altLang="zh-CN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b="1" dirty="0" smtClean="0">
                    <a:solidFill>
                      <a:schemeClr val="bg1"/>
                    </a:solidFill>
                  </a:rPr>
                  <a:t>表示绝干空气；</a:t>
                </a:r>
                <a:endParaRPr lang="en-US" altLang="zh-CN" b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b="1" dirty="0" smtClean="0">
                    <a:solidFill>
                      <a:schemeClr val="bg1"/>
                    </a:solidFill>
                  </a:rPr>
                  <a:t>表示水蒸汽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流程图: 顺序访问存储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48327" y="5251259"/>
                <a:ext cx="3299684" cy="1388159"/>
              </a:xfrm>
              <a:prstGeom prst="flowChartMagneticTap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9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6151" y="827705"/>
                <a:ext cx="11564111" cy="5878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⑤ </a:t>
                </a:r>
                <a:r>
                  <a:rPr lang="zh-CN" altLang="en-US" sz="2400" b="1" dirty="0" smtClean="0">
                    <a:latin typeface="+mn-ea"/>
                  </a:rPr>
                  <a:t>湿球温度的计算公式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空气向湿纱布表面传热的传热速率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湿纱布表面的水蒸气向空气主体传质的传质速率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单位时间内水分汽化所需的热量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平衡时：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1" y="827705"/>
                <a:ext cx="11564111" cy="5878982"/>
              </a:xfrm>
              <a:prstGeom prst="rect">
                <a:avLst/>
              </a:prstGeom>
              <a:blipFill>
                <a:blip r:embed="rId2"/>
                <a:stretch>
                  <a:fillRect l="-791" t="-1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标注 1"/>
              <p:cNvSpPr/>
              <p:nvPr/>
            </p:nvSpPr>
            <p:spPr>
              <a:xfrm>
                <a:off x="574765" y="2083399"/>
                <a:ext cx="3396343" cy="323306"/>
              </a:xfrm>
              <a:prstGeom prst="wedgeRoundRectCallout">
                <a:avLst>
                  <a:gd name="adj1" fmla="val 40596"/>
                  <a:gd name="adj2" fmla="val -10315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湿纱布与空气的接触面积，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圆角矩形标注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" y="2083399"/>
                <a:ext cx="3396343" cy="323306"/>
              </a:xfrm>
              <a:prstGeom prst="wedgeRoundRectCallout">
                <a:avLst>
                  <a:gd name="adj1" fmla="val 40596"/>
                  <a:gd name="adj2" fmla="val -103157"/>
                  <a:gd name="adj3" fmla="val 16667"/>
                </a:avLst>
              </a:prstGeom>
              <a:blipFill>
                <a:blip r:embed="rId5"/>
                <a:stretch>
                  <a:fillRect b="-1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标注 6"/>
              <p:cNvSpPr/>
              <p:nvPr/>
            </p:nvSpPr>
            <p:spPr>
              <a:xfrm>
                <a:off x="786378" y="3475321"/>
                <a:ext cx="1695566" cy="545552"/>
              </a:xfrm>
              <a:prstGeom prst="wedgeRoundRectCallout">
                <a:avLst>
                  <a:gd name="adj1" fmla="val 63708"/>
                  <a:gd name="adj2" fmla="val -8160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水分汽化速率，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圆角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8" y="3475321"/>
                <a:ext cx="1695566" cy="545552"/>
              </a:xfrm>
              <a:prstGeom prst="wedgeRoundRectCallout">
                <a:avLst>
                  <a:gd name="adj1" fmla="val 63708"/>
                  <a:gd name="adj2" fmla="val -81607"/>
                  <a:gd name="adj3" fmla="val 16667"/>
                </a:avLst>
              </a:prstGeom>
              <a:blipFill>
                <a:blip r:embed="rId6"/>
                <a:stretch>
                  <a:fillRect l="-4688" t="-3279" b="-92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/>
              <p:cNvSpPr/>
              <p:nvPr/>
            </p:nvSpPr>
            <p:spPr>
              <a:xfrm>
                <a:off x="2481944" y="3590673"/>
                <a:ext cx="2612570" cy="545552"/>
              </a:xfrm>
              <a:prstGeom prst="wedgeRoundRectCallout">
                <a:avLst>
                  <a:gd name="adj1" fmla="val -12247"/>
                  <a:gd name="adj2" fmla="val -8160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以湿度差为推动力的传质系数，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圆角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44" y="3590673"/>
                <a:ext cx="2612570" cy="545552"/>
              </a:xfrm>
              <a:prstGeom prst="wedgeRoundRectCallout">
                <a:avLst>
                  <a:gd name="adj1" fmla="val -12247"/>
                  <a:gd name="adj2" fmla="val -81607"/>
                  <a:gd name="adj3" fmla="val 16667"/>
                </a:avLst>
              </a:prstGeom>
              <a:blipFill>
                <a:blip r:embed="rId7"/>
                <a:stretch>
                  <a:fillRect t="-2459" b="-93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标注 8"/>
              <p:cNvSpPr/>
              <p:nvPr/>
            </p:nvSpPr>
            <p:spPr>
              <a:xfrm>
                <a:off x="5094514" y="3588854"/>
                <a:ext cx="2612570" cy="545552"/>
              </a:xfrm>
              <a:prstGeom prst="wedgeRoundRectCallout">
                <a:avLst>
                  <a:gd name="adj1" fmla="val -75747"/>
                  <a:gd name="adj2" fmla="val -8400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湿球温度下空气的饱和湿度，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水汽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圆角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514" y="3588854"/>
                <a:ext cx="2612570" cy="545552"/>
              </a:xfrm>
              <a:prstGeom prst="wedgeRoundRectCallout">
                <a:avLst>
                  <a:gd name="adj1" fmla="val -75747"/>
                  <a:gd name="adj2" fmla="val -84002"/>
                  <a:gd name="adj3" fmla="val 16667"/>
                </a:avLst>
              </a:prstGeom>
              <a:blipFill>
                <a:blip r:embed="rId8"/>
                <a:stretch>
                  <a:fillRect t="-813" b="-93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/>
              <p:cNvSpPr/>
              <p:nvPr/>
            </p:nvSpPr>
            <p:spPr>
              <a:xfrm>
                <a:off x="6024563" y="6015445"/>
                <a:ext cx="2003491" cy="545552"/>
              </a:xfrm>
              <a:prstGeom prst="wedgeRoundRectCallout">
                <a:avLst>
                  <a:gd name="adj1" fmla="val -98845"/>
                  <a:gd name="adj2" fmla="val -259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湿球温度的计算公式，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3" y="6015445"/>
                <a:ext cx="2003491" cy="545552"/>
              </a:xfrm>
              <a:prstGeom prst="wedgeRoundRectCallout">
                <a:avLst>
                  <a:gd name="adj1" fmla="val -98845"/>
                  <a:gd name="adj2" fmla="val -2590"/>
                  <a:gd name="adj3" fmla="val 16667"/>
                </a:avLst>
              </a:prstGeom>
              <a:blipFill>
                <a:blip r:embed="rId9"/>
                <a:stretch>
                  <a:fillRect t="-34783" r="-6694" b="-1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8349024" y="1696773"/>
            <a:ext cx="3551238" cy="4648200"/>
            <a:chOff x="8349024" y="2145574"/>
            <a:chExt cx="3551238" cy="4648200"/>
          </a:xfrm>
        </p:grpSpPr>
        <p:pic>
          <p:nvPicPr>
            <p:cNvPr id="12" name="Picture 5" descr="D:\翁南梅\教学\干燥\干球温度计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024" y="2145574"/>
              <a:ext cx="3551238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湿度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温度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blipFill>
                  <a:blip r:embed="rId11"/>
                  <a:stretch>
                    <a:fillRect l="-11594" t="-1802" r="-115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804367" y="3973974"/>
              <a:ext cx="60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空气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7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6151" y="827705"/>
                <a:ext cx="11564111" cy="540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circleNumDbPlain" startAt="6"/>
                </a:pP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湿球温度的计算公式分析 </a:t>
                </a:r>
                <a:endParaRPr lang="en-US" altLang="zh-CN" sz="2400" b="1" dirty="0"/>
              </a:p>
              <a:p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   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式中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为同一气膜的传质系数与传热系数之比。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实验表明：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当空气的流速足够大时，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都与空气速度的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0.8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次方成正比。故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与空气的流速无关。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对于空气</a:t>
                </a:r>
                <a:r>
                  <a:rPr lang="en-US" altLang="zh-CN" sz="2400" b="1" dirty="0" smtClean="0">
                    <a:latin typeface="+mn-ea"/>
                  </a:rPr>
                  <a:t>—</a:t>
                </a:r>
                <a:r>
                  <a:rPr lang="zh-CN" altLang="en-US" sz="2400" b="1" dirty="0" smtClean="0">
                    <a:latin typeface="+mn-ea"/>
                  </a:rPr>
                  <a:t>水系统，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  <m:r>
                      <a:rPr lang="en-US" altLang="zh-CN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f>
                      <m:fPr>
                        <m:type m:val="lin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𝒌𝒈</m:t>
                            </m:r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∙℃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一定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时，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）在测湿球温度时，要求温度不太高且空气速度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,</a:t>
                </a:r>
              </a:p>
              <a:p>
                <a:r>
                  <a:rPr lang="zh-CN" altLang="en-US" sz="2400" b="1" dirty="0">
                    <a:latin typeface="+mn-ea"/>
                  </a:rPr>
                  <a:t>以</a:t>
                </a:r>
                <a:r>
                  <a:rPr lang="zh-CN" altLang="en-US" sz="2400" b="1" dirty="0" smtClean="0">
                    <a:latin typeface="+mn-ea"/>
                  </a:rPr>
                  <a:t>减少热辐射和热传导的影响。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对于饱和的空气（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1" y="827705"/>
                <a:ext cx="11564111" cy="5402826"/>
              </a:xfrm>
              <a:prstGeom prst="rect">
                <a:avLst/>
              </a:prstGeom>
              <a:blipFill>
                <a:blip r:embed="rId2"/>
                <a:stretch>
                  <a:fillRect l="-791" t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466589" y="1683710"/>
            <a:ext cx="3551238" cy="4648200"/>
            <a:chOff x="8349024" y="2145574"/>
            <a:chExt cx="3551238" cy="4648200"/>
          </a:xfrm>
        </p:grpSpPr>
        <p:pic>
          <p:nvPicPr>
            <p:cNvPr id="8" name="Picture 5" descr="D:\翁南梅\教学\干燥\干球温度计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024" y="2145574"/>
              <a:ext cx="3551238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湿度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温度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blipFill>
                  <a:blip r:embed="rId4"/>
                  <a:stretch>
                    <a:fillRect l="-11594" t="-1802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8804367" y="3973974"/>
              <a:ext cx="60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空气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3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4031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：在一定压力下，将不饱和空气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等湿</a:t>
                </a:r>
                <a:r>
                  <a:rPr lang="zh-CN" altLang="en-US" sz="2400" b="1" dirty="0" smtClean="0">
                    <a:latin typeface="+mn-ea"/>
                  </a:rPr>
                  <a:t>降温至饱和，出现第一滴露珠时的温度称为该空气的露点温度。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zh-CN" sz="2400" b="1" dirty="0">
                    <a:latin typeface="+mn-ea"/>
                  </a:rPr>
                  <a:t>②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露点温度和湿度之间的关系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𝟔𝟐𝟐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𝑯𝒑</m:t>
                        </m:r>
                      </m:num>
                      <m:den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𝟔𝟐𝟐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den>
                    </m:f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      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zh-CN" sz="2400" b="1" dirty="0" smtClean="0">
                    <a:latin typeface="+mn-ea"/>
                  </a:rPr>
                  <a:t>③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特点：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）当空气的总压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一定时，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</a:rPr>
                  <a:t>      </a:t>
                </a:r>
                <a:r>
                  <a:rPr lang="zh-CN" altLang="en-US" sz="2400" b="1" dirty="0" smtClean="0">
                    <a:latin typeface="+mn-ea"/>
                  </a:rPr>
                  <a:t>查饱和水蒸汽的性质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）露点法是测量空气湿度的依据。</a:t>
                </a:r>
                <a:endParaRPr lang="en-US" altLang="zh-CN" sz="2400" b="1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湿度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压力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，则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4031360"/>
              </a:xfrm>
              <a:prstGeom prst="rect">
                <a:avLst/>
              </a:prstGeom>
              <a:blipFill>
                <a:blip r:embed="rId2"/>
                <a:stretch>
                  <a:fillRect l="-845" t="-1664" b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标注 2"/>
              <p:cNvSpPr/>
              <p:nvPr/>
            </p:nvSpPr>
            <p:spPr>
              <a:xfrm>
                <a:off x="4083446" y="2625634"/>
                <a:ext cx="2455817" cy="715966"/>
              </a:xfrm>
              <a:prstGeom prst="wedgeRoundRectCallout">
                <a:avLst>
                  <a:gd name="adj1" fmla="val -56897"/>
                  <a:gd name="adj2" fmla="val -3032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露点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下的水的饱和蒸汽压，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圆角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46" y="2625634"/>
                <a:ext cx="2455817" cy="715966"/>
              </a:xfrm>
              <a:prstGeom prst="wedgeRoundRectCallout">
                <a:avLst>
                  <a:gd name="adj1" fmla="val -56897"/>
                  <a:gd name="adj2" fmla="val -30322"/>
                  <a:gd name="adj3" fmla="val 16667"/>
                </a:avLst>
              </a:prstGeom>
              <a:blipFill>
                <a:blip r:embed="rId3"/>
                <a:stretch>
                  <a:fillRect t="-83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5734594" y="3722913"/>
            <a:ext cx="613955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flipV="1">
            <a:off x="9400902" y="3722913"/>
            <a:ext cx="61395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799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：不饱和空气绝热增湿至饱和时的温度。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（等焓过程）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zh-CN" altLang="zh-CN" sz="2400" b="1" dirty="0">
                    <a:latin typeface="+mn-ea"/>
                  </a:rPr>
                  <a:t>②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绝热饱和温度的测定原理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  在绝热饱和器中，将一定量不饱和空气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与大量的循环水充分接触，水分不断汽化（潜热），所需的热量来自于空气的显热，使得空气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，在绝热条件下当达到饱和时，空气的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不再下降，等于循环水的温度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注意：循环水的温度没有变化，因未获得净的热量。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湿空气绝热饱和过程可视为等焓过程。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③ </a:t>
                </a:r>
                <a:r>
                  <a:rPr lang="zh-CN" altLang="en-US" sz="2400" b="1" dirty="0" smtClean="0">
                    <a:latin typeface="+mn-ea"/>
                  </a:rPr>
                  <a:t>绝热饱和温度的计算公式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④  </a:t>
                </a:r>
                <a:r>
                  <a:rPr lang="zh-CN" altLang="en-US" sz="2400" b="1" dirty="0">
                    <a:latin typeface="+mn-ea"/>
                  </a:rPr>
                  <a:t>特点：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𝒕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、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799601"/>
              </a:xfrm>
              <a:prstGeom prst="rect">
                <a:avLst/>
              </a:prstGeom>
              <a:blipFill>
                <a:blip r:embed="rId2"/>
                <a:stretch>
                  <a:fillRect l="-845" t="-1157" r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:\翁南梅\教学\干燥\绝热饱和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56" y="3786187"/>
            <a:ext cx="5638800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/>
              <p:cNvSpPr/>
              <p:nvPr/>
            </p:nvSpPr>
            <p:spPr>
              <a:xfrm>
                <a:off x="158506" y="4650377"/>
                <a:ext cx="3198648" cy="561703"/>
              </a:xfrm>
              <a:prstGeom prst="wedgeRoundRectCallout">
                <a:avLst>
                  <a:gd name="adj1" fmla="val 40618"/>
                  <a:gd name="adj2" fmla="val -7500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下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湿空气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饱和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湿度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f>
                        <m:fPr>
                          <m:type m:val="li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干气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圆角矩形标注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6" y="4650377"/>
                <a:ext cx="3198648" cy="561703"/>
              </a:xfrm>
              <a:prstGeom prst="wedgeRoundRectCallout">
                <a:avLst>
                  <a:gd name="adj1" fmla="val 40618"/>
                  <a:gd name="adj2" fmla="val -75004"/>
                  <a:gd name="adj3" fmla="val 16667"/>
                </a:avLst>
              </a:prstGeom>
              <a:blipFill>
                <a:blip r:embed="rId4"/>
                <a:stretch>
                  <a:fillRect t="-5882" b="-94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39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⑤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湿球温度和绝热饱和温度的关系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FFFF00"/>
                    </a:solidFill>
                  </a:rPr>
                  <a:t>测定原理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</a:rPr>
                  <a:t>不同：</a:t>
                </a:r>
                <a:endParaRPr lang="en-US" altLang="zh-CN" sz="2400" b="1" dirty="0" smtClean="0">
                  <a:solidFill>
                    <a:srgbClr val="FFFF00"/>
                  </a:solidFill>
                </a:endParaRPr>
              </a:p>
              <a:p>
                <a:r>
                  <a:rPr lang="zh-CN" altLang="en-US" sz="2400" b="1" dirty="0" smtClean="0"/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：大量的不饱和湿空气和少量水接触，达到平衡时的温度。</a:t>
                </a:r>
                <a:endParaRPr lang="en-US" altLang="zh-CN" sz="2400" b="1" dirty="0" smtClean="0"/>
              </a:p>
              <a:p>
                <a:r>
                  <a:rPr lang="zh-CN" altLang="en-US" sz="2400" b="1" dirty="0" smtClean="0"/>
                  <a:t>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：一定量的不饱和湿空气与大量水接触，在绝热条件下达饱和时的温度。</a:t>
                </a:r>
                <a:endParaRPr lang="en-US" altLang="zh-CN" sz="2400" b="1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FFFF00"/>
                    </a:solidFill>
                  </a:rPr>
                  <a:t>温空气的状态参数变化不同：</a:t>
                </a:r>
                <a:endParaRPr lang="en-US" altLang="zh-CN" sz="2400" b="1" dirty="0">
                  <a:solidFill>
                    <a:srgbClr val="FFFF00"/>
                  </a:solidFill>
                </a:endParaRPr>
              </a:p>
              <a:p>
                <a:r>
                  <a:rPr lang="zh-CN" altLang="en-US" sz="2400" b="1" dirty="0" smtClean="0"/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：空气的温度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/>
                  <a:t>和湿度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/>
                  <a:t>保持不变</a:t>
                </a:r>
                <a:endParaRPr lang="en-US" altLang="zh-CN" sz="2400" b="1" dirty="0" smtClean="0"/>
              </a:p>
              <a:p>
                <a:r>
                  <a:rPr lang="zh-CN" altLang="en-US" sz="2400" b="1" dirty="0" smtClean="0"/>
                  <a:t>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：空气的温度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sz="2400" b="1" dirty="0"/>
                  <a:t>湿度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FFFF00"/>
                    </a:solidFill>
                  </a:rPr>
                  <a:t>计算公式导出过程不同：</a:t>
                </a:r>
                <a:endParaRPr lang="en-US" altLang="zh-CN" sz="2400" b="1" dirty="0">
                  <a:solidFill>
                    <a:srgbClr val="FFFF00"/>
                  </a:solidFill>
                </a:endParaRPr>
              </a:p>
              <a:p>
                <a:r>
                  <a:rPr lang="zh-CN" altLang="en-US" sz="2400" b="1" dirty="0" smtClean="0"/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由传热速率和传质速率均衡导出的（动平衡）</a:t>
                </a:r>
                <a:endParaRPr lang="en-US" altLang="zh-CN" sz="2400" b="1" dirty="0" smtClean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/>
              </a:p>
              <a:p>
                <a:r>
                  <a:rPr lang="zh-CN" altLang="en-US" sz="2400" b="1" dirty="0" smtClean="0"/>
                  <a:t>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r>
                  <a:rPr lang="en-US" altLang="zh-CN" sz="2400" b="1" dirty="0" smtClean="0"/>
                  <a:t>: </a:t>
                </a:r>
                <a:r>
                  <a:rPr lang="zh-CN" altLang="en-US" sz="2400" b="1" dirty="0" smtClean="0"/>
                  <a:t>由热量衡算导出的（静平衡）</a:t>
                </a:r>
                <a:endParaRPr lang="en-US" altLang="zh-CN" sz="2400" b="1" dirty="0" smtClean="0"/>
              </a:p>
              <a:p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393079"/>
              </a:xfrm>
              <a:prstGeom prst="rect">
                <a:avLst/>
              </a:prstGeom>
              <a:blipFill>
                <a:blip r:embed="rId2"/>
                <a:stretch>
                  <a:fillRect l="-845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1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78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400" b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FFFF00"/>
                    </a:solidFill>
                  </a:rPr>
                  <a:t>数值上的差异：</a:t>
                </a:r>
                <a:endParaRPr lang="en-US" altLang="zh-CN" sz="2400" b="1" dirty="0">
                  <a:solidFill>
                    <a:srgbClr val="FFFF00"/>
                  </a:solidFill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对于空气</a:t>
                </a:r>
                <a:r>
                  <a:rPr lang="en-US" altLang="zh-CN" sz="2400" b="1" dirty="0" smtClean="0">
                    <a:latin typeface="+mn-ea"/>
                  </a:rPr>
                  <a:t>-</a:t>
                </a:r>
                <a:r>
                  <a:rPr lang="zh-CN" altLang="en-US" sz="2400" b="1" dirty="0" smtClean="0">
                    <a:latin typeface="+mn-ea"/>
                  </a:rPr>
                  <a:t>水系统，当空气流速较高时，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𝒌𝒈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∙℃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空气的绝热饱和温度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sz="2400" b="1" dirty="0"/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对于某些有机液体</a:t>
                </a:r>
                <a:r>
                  <a:rPr lang="en-US" altLang="zh-CN" sz="2400" b="1" dirty="0" smtClean="0">
                    <a:latin typeface="+mn-ea"/>
                  </a:rPr>
                  <a:t>-</a:t>
                </a:r>
                <a:r>
                  <a:rPr lang="zh-CN" altLang="en-US" sz="2400" b="1" dirty="0" smtClean="0">
                    <a:latin typeface="+mn-ea"/>
                  </a:rPr>
                  <a:t>空气系统，</a:t>
                </a:r>
                <a:r>
                  <a:rPr lang="zh-CN" altLang="en-US" sz="2400" b="1" dirty="0">
                    <a:latin typeface="+mn-ea"/>
                  </a:rPr>
                  <a:t>空气的绝热饱和温度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CN" altLang="en-US" sz="2400" b="1" dirty="0" smtClean="0"/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5</a:t>
                </a:r>
                <a:r>
                  <a:rPr lang="zh-CN" altLang="en-US" sz="2400" b="1" dirty="0" smtClean="0">
                    <a:latin typeface="+mn-ea"/>
                  </a:rPr>
                  <a:t>）湿空气的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种温度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干</a:t>
                </a:r>
                <a:r>
                  <a:rPr lang="zh-CN" altLang="en-US" sz="2400" b="1" dirty="0" smtClean="0">
                    <a:latin typeface="+mn-ea"/>
                  </a:rPr>
                  <a:t>球温度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普通温度计测得的湿空气真实温度。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FF00"/>
                    </a:solidFill>
                  </a:rPr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FF00"/>
                    </a:solidFill>
                    <a:latin typeface="+mn-ea"/>
                  </a:rPr>
                  <a:t>：与大量流动空气接触的湿球温度计上的湿纱布表面水汽的温度。</a:t>
                </a:r>
                <a:endParaRPr lang="en-US" altLang="zh-CN" sz="2400" b="1" dirty="0" smtClean="0">
                  <a:solidFill>
                    <a:srgbClr val="FFFF00"/>
                  </a:solidFill>
                  <a:latin typeface="+mn-ea"/>
                </a:endParaRPr>
              </a:p>
              <a:p>
                <a:r>
                  <a:rPr lang="en-US" altLang="zh-CN" sz="2400" b="1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altLang="zh-CN" sz="2400" b="1" dirty="0" smtClean="0">
                    <a:latin typeface="+mn-ea"/>
                  </a:rPr>
                  <a:t> </a:t>
                </a:r>
              </a:p>
              <a:p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：总压一定时，不饱和湿空气等湿降温至饱和状态时的温度。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FF00"/>
                    </a:solidFill>
                    <a:latin typeface="+mn-ea"/>
                  </a:rPr>
                  <a:t>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FF00"/>
                    </a:solidFill>
                    <a:latin typeface="+mn-ea"/>
                  </a:rPr>
                  <a:t>：将一定量的不饱和湿空气绝热增湿至饱和状态时的温度。</a:t>
                </a:r>
                <a:endParaRPr lang="en-US" altLang="zh-CN" sz="2400" b="1" dirty="0" smtClean="0">
                  <a:solidFill>
                    <a:srgbClr val="FFFF00"/>
                  </a:solidFill>
                  <a:latin typeface="+mn-ea"/>
                </a:endParaRPr>
              </a:p>
              <a:p>
                <a:r>
                  <a:rPr lang="en-US" altLang="zh-CN" sz="2400" b="1" dirty="0" smtClean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6</a:t>
                </a:r>
                <a:r>
                  <a:rPr lang="zh-CN" altLang="en-US" sz="2400" b="1" dirty="0" smtClean="0">
                    <a:latin typeface="+mn-ea"/>
                  </a:rPr>
                  <a:t>）对于空气</a:t>
                </a:r>
                <a:r>
                  <a:rPr lang="en-US" altLang="zh-CN" sz="2400" b="1" dirty="0" smtClean="0">
                    <a:latin typeface="+mn-ea"/>
                  </a:rPr>
                  <a:t>-</a:t>
                </a:r>
                <a:r>
                  <a:rPr lang="zh-CN" altLang="en-US" sz="2400" b="1" dirty="0" smtClean="0">
                    <a:latin typeface="+mn-ea"/>
                  </a:rPr>
                  <a:t>水系统： 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不</a:t>
                </a:r>
                <a:r>
                  <a:rPr lang="zh-CN" altLang="en-US" sz="2400" b="1" dirty="0" smtClean="0">
                    <a:latin typeface="+mn-ea"/>
                  </a:rPr>
                  <a:t>饱和湿空气：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饱和湿空气：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786199"/>
              </a:xfrm>
              <a:prstGeom prst="rect">
                <a:avLst/>
              </a:prstGeom>
              <a:blipFill>
                <a:blip r:embed="rId2"/>
                <a:stretch>
                  <a:fillRect l="-845" t="-3477" b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6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202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7.2.5     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湿空气的湿度图及其应用</a:t>
                </a:r>
                <a:endParaRPr lang="en-US" altLang="zh-CN" sz="24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1</a:t>
                </a:r>
                <a:r>
                  <a:rPr lang="zh-CN" altLang="en-US" sz="2400" b="1" dirty="0" smtClean="0">
                    <a:latin typeface="+mn-ea"/>
                  </a:rPr>
                  <a:t>）湿空气的状态参数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、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𝒂𝒔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）湿度图的形式：温度</a:t>
                </a:r>
                <a:r>
                  <a:rPr lang="en-US" altLang="zh-CN" sz="2400" b="1" dirty="0" smtClean="0">
                    <a:latin typeface="+mn-ea"/>
                  </a:rPr>
                  <a:t>-</a:t>
                </a:r>
                <a:r>
                  <a:rPr lang="zh-CN" altLang="en-US" sz="2400" b="1" dirty="0" smtClean="0">
                    <a:latin typeface="+mn-ea"/>
                  </a:rPr>
                  <a:t>湿度图（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）；焓</a:t>
                </a:r>
                <a:r>
                  <a:rPr lang="en-US" altLang="zh-CN" sz="2400" b="1" dirty="0" smtClean="0">
                    <a:latin typeface="+mn-ea"/>
                  </a:rPr>
                  <a:t>-</a:t>
                </a:r>
                <a:r>
                  <a:rPr lang="zh-CN" altLang="en-US" sz="2400" b="1" dirty="0" smtClean="0">
                    <a:latin typeface="+mn-ea"/>
                  </a:rPr>
                  <a:t>湿图（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3</a:t>
                </a:r>
                <a:r>
                  <a:rPr lang="zh-CN" altLang="en-US" sz="2400" b="1" dirty="0" smtClean="0">
                    <a:latin typeface="+mn-ea"/>
                  </a:rPr>
                  <a:t>）焓湿图</a:t>
                </a:r>
                <a:r>
                  <a:rPr lang="en-US" altLang="zh-CN" sz="2400" b="1" dirty="0" smtClean="0">
                    <a:latin typeface="+mn-ea"/>
                  </a:rPr>
                  <a:t>——</a:t>
                </a:r>
                <a:r>
                  <a:rPr lang="zh-CN" altLang="en-US" sz="2400" b="1" dirty="0" smtClean="0">
                    <a:latin typeface="+mn-ea"/>
                  </a:rPr>
                  <a:t>湿空气、总压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𝟎𝟏𝟑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2028184"/>
              </a:xfrm>
              <a:prstGeom prst="rect">
                <a:avLst/>
              </a:prstGeom>
              <a:blipFill>
                <a:blip r:embed="rId2"/>
                <a:stretch>
                  <a:fillRect l="-845" t="-3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9" descr="E:\转动画\挂图\1空气焓湿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2403566"/>
            <a:ext cx="4519749" cy="436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352699" y="2403567"/>
            <a:ext cx="6766558" cy="4362992"/>
            <a:chOff x="1042988" y="57150"/>
            <a:chExt cx="6992937" cy="5156200"/>
          </a:xfrm>
        </p:grpSpPr>
        <p:pic>
          <p:nvPicPr>
            <p:cNvPr id="8" name="Picture 5" descr="未命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57150"/>
              <a:ext cx="6992937" cy="515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908175" y="625475"/>
              <a:ext cx="5184775" cy="1655763"/>
            </a:xfrm>
            <a:prstGeom prst="line">
              <a:avLst/>
            </a:prstGeom>
            <a:noFill/>
            <a:ln w="38100">
              <a:solidFill>
                <a:schemeClr val="tx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95513" y="841375"/>
              <a:ext cx="3455987" cy="37449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27438" y="409575"/>
              <a:ext cx="0" cy="424815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708400" y="554038"/>
              <a:ext cx="1071564" cy="472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8000"/>
                  </a:solidFill>
                </a:rPr>
                <a:t>等 </a:t>
              </a:r>
              <a:r>
                <a:rPr lang="en-US" altLang="zh-CN" sz="2000" b="1" i="1" dirty="0">
                  <a:solidFill>
                    <a:srgbClr val="008000"/>
                  </a:solidFill>
                </a:rPr>
                <a:t>H </a:t>
              </a:r>
              <a:r>
                <a:rPr lang="zh-CN" altLang="en-US" sz="2000" b="1" dirty="0">
                  <a:solidFill>
                    <a:srgbClr val="008000"/>
                  </a:solidFill>
                </a:rPr>
                <a:t>线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5219700" y="1128713"/>
              <a:ext cx="992190" cy="472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B0F0"/>
                  </a:solidFill>
                </a:rPr>
                <a:t>等 </a:t>
              </a:r>
              <a:r>
                <a:rPr lang="en-US" altLang="zh-CN" sz="2000" b="1" i="1" dirty="0">
                  <a:solidFill>
                    <a:srgbClr val="00B0F0"/>
                  </a:solidFill>
                </a:rPr>
                <a:t>t </a:t>
              </a:r>
              <a:r>
                <a:rPr lang="zh-CN" altLang="en-US" sz="2000" b="1" dirty="0">
                  <a:solidFill>
                    <a:srgbClr val="00B0F0"/>
                  </a:solidFill>
                </a:rPr>
                <a:t>线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364163" y="3937000"/>
              <a:ext cx="1502709" cy="472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等 </a:t>
              </a:r>
              <a:r>
                <a:rPr lang="en-US" altLang="zh-CN" sz="2000" b="1" i="1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I </a:t>
              </a:r>
              <a:r>
                <a:rPr lang="zh-CN" altLang="en-US" sz="2000" b="1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284663" y="2136775"/>
              <a:ext cx="1079500" cy="472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FF33CC"/>
                  </a:solidFill>
                  <a:cs typeface="Times New Roman" panose="02020603050405020304" pitchFamily="18" charset="0"/>
                </a:rPr>
                <a:t>等 </a:t>
              </a:r>
              <a:r>
                <a:rPr lang="zh-CN" altLang="en-US" sz="2000" b="1" i="1" dirty="0">
                  <a:solidFill>
                    <a:srgbClr val="FF33CC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zh-CN" altLang="en-US" sz="2000" b="1" i="1" dirty="0">
                  <a:solidFill>
                    <a:srgbClr val="FF33CC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000" b="1" dirty="0">
                  <a:solidFill>
                    <a:srgbClr val="FF33CC"/>
                  </a:solidFill>
                  <a:cs typeface="Times New Roman" panose="02020603050405020304" pitchFamily="18" charset="0"/>
                </a:rPr>
                <a:t>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6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1133" y="822960"/>
                <a:ext cx="11547565" cy="596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坐标系：采用夹角为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的斜角坐标系。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① 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等湿度数（等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线）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 一组平行于纵轴的直线，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值在辅助水平轴上读出。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r>
                  <a:rPr lang="en-US" altLang="zh-CN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等焓线（等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线）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一组平行于横轴的直线，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值在纵轴上读出。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zh-CN" sz="2400" b="1" dirty="0">
                    <a:latin typeface="+mn-ea"/>
                    <a:ea typeface="等线" panose="02010600030101010101" pitchFamily="2" charset="-122"/>
                  </a:rPr>
                  <a:t>③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等相对湿度线（等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线）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在总压一定时，一组由</a:t>
                </a:r>
                <a:r>
                  <a:rPr lang="zh-CN" altLang="en-US" sz="2400" b="1" dirty="0">
                    <a:latin typeface="+mn-ea"/>
                  </a:rPr>
                  <a:t>不同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点</a:t>
                </a:r>
                <a:r>
                  <a:rPr lang="zh-CN" altLang="en-US" sz="2400" b="1" dirty="0" smtClean="0">
                    <a:latin typeface="+mn-ea"/>
                  </a:rPr>
                  <a:t>组成的线。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/>
                  <a:t>     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值在线旁的标识上读出。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𝟔𝟐𝟐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𝝋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𝝋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书中图标绘了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的一组等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线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④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水蒸汽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分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压线（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线）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i="1" dirty="0" smtClean="0">
                    <a:latin typeface="Cambria Math" panose="02040503050406030204" pitchFamily="18" charset="0"/>
                  </a:rPr>
                  <a:t>      </a:t>
                </a:r>
                <a:r>
                  <a:rPr lang="zh-CN" altLang="en-US" sz="2400" b="1" dirty="0">
                    <a:latin typeface="+mn-ea"/>
                  </a:rPr>
                  <a:t>在</a:t>
                </a:r>
                <a:r>
                  <a:rPr lang="zh-CN" altLang="en-US" sz="2400" b="1" dirty="0" smtClean="0">
                    <a:latin typeface="+mn-ea"/>
                  </a:rPr>
                  <a:t>总压一定时，一组由不同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点组成的线。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值在右纵坐标中读出。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𝟔𝟐𝟐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+mn-ea"/>
                  </a:rPr>
                  <a:t>注意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C000"/>
                    </a:solidFill>
                    <a:latin typeface="+mn-ea"/>
                  </a:rPr>
                  <a:t>线在饱和湿度线的下方。</a:t>
                </a:r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" y="822960"/>
                <a:ext cx="11547565" cy="5969904"/>
              </a:xfrm>
              <a:prstGeom prst="rect">
                <a:avLst/>
              </a:prstGeom>
              <a:blipFill>
                <a:blip r:embed="rId2"/>
                <a:stretch>
                  <a:fillRect l="-792" t="-1124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3189548" y="3976890"/>
            <a:ext cx="535577" cy="1337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776259" y="793926"/>
            <a:ext cx="5124004" cy="6618604"/>
            <a:chOff x="6776259" y="793926"/>
            <a:chExt cx="5124004" cy="6618604"/>
          </a:xfrm>
        </p:grpSpPr>
        <p:grpSp>
          <p:nvGrpSpPr>
            <p:cNvPr id="6" name="组合 5"/>
            <p:cNvGrpSpPr/>
            <p:nvPr/>
          </p:nvGrpSpPr>
          <p:grpSpPr>
            <a:xfrm>
              <a:off x="6776259" y="2103827"/>
              <a:ext cx="4815295" cy="5308703"/>
              <a:chOff x="6776259" y="2103827"/>
              <a:chExt cx="4815295" cy="5308703"/>
            </a:xfrm>
          </p:grpSpPr>
          <p:sp>
            <p:nvSpPr>
              <p:cNvPr id="50" name="弧形 49"/>
              <p:cNvSpPr/>
              <p:nvPr/>
            </p:nvSpPr>
            <p:spPr>
              <a:xfrm rot="19378049">
                <a:off x="6776259" y="5077251"/>
                <a:ext cx="4815295" cy="407721"/>
              </a:xfrm>
              <a:prstGeom prst="arc">
                <a:avLst>
                  <a:gd name="adj1" fmla="val 16200000"/>
                  <a:gd name="adj2" fmla="val 21471947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110958">
                <a:off x="6421623" y="4344006"/>
                <a:ext cx="5308703" cy="828346"/>
              </a:xfrm>
              <a:prstGeom prst="arc">
                <a:avLst>
                  <a:gd name="adj1" fmla="val 16200000"/>
                  <a:gd name="adj2" fmla="val 21297152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7707086" y="793926"/>
              <a:ext cx="4193177" cy="5711376"/>
              <a:chOff x="7707086" y="793926"/>
              <a:chExt cx="4193177" cy="571137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8255726" y="2325188"/>
                <a:ext cx="1" cy="327877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8255726" y="5590902"/>
                <a:ext cx="364453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8255726" y="5590902"/>
                <a:ext cx="888274" cy="888275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8232864" y="2864645"/>
                <a:ext cx="1563182" cy="1533448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8255725" y="4140926"/>
                <a:ext cx="3226526" cy="1449977"/>
              </a:xfrm>
              <a:prstGeom prst="line">
                <a:avLst/>
              </a:prstGeom>
              <a:ln w="254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 flipV="1">
                <a:off x="11886402" y="2244057"/>
                <a:ext cx="1" cy="32787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圆角矩形标注 22"/>
              <p:cNvSpPr/>
              <p:nvPr/>
            </p:nvSpPr>
            <p:spPr>
              <a:xfrm>
                <a:off x="7855486" y="6035040"/>
                <a:ext cx="792125" cy="470262"/>
              </a:xfrm>
              <a:prstGeom prst="wedgeRoundRectCallout">
                <a:avLst>
                  <a:gd name="adj1" fmla="val 38907"/>
                  <a:gd name="adj2" fmla="val -763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横轴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圆角矩形标注 23"/>
                  <p:cNvSpPr/>
                  <p:nvPr/>
                </p:nvSpPr>
                <p:spPr>
                  <a:xfrm>
                    <a:off x="7707086" y="2467426"/>
                    <a:ext cx="411479" cy="1673500"/>
                  </a:xfrm>
                  <a:prstGeom prst="wedgeRoundRectCallout">
                    <a:avLst>
                      <a:gd name="adj1" fmla="val 83041"/>
                      <a:gd name="adj2" fmla="val -45657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</a:t>
                    </a:r>
                    <a:r>
                      <a:rPr lang="zh-CN" altLang="en-US" dirty="0"/>
                      <a:t>轴</a:t>
                    </a:r>
                    <a14:m>
                      <m:oMath xmlns:m="http://schemas.openxmlformats.org/officeDocument/2006/math"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⋮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焓</m:t>
                        </m:r>
                      </m:oMath>
                    </a14:m>
                    <a:endParaRPr lang="en-US" altLang="zh-CN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值</m:t>
                          </m:r>
                        </m:oMath>
                      </m:oMathPara>
                    </a14:m>
                    <a:endParaRPr lang="en-US" altLang="zh-CN" dirty="0" smtClean="0"/>
                  </a:p>
                  <a:p>
                    <a:pPr algn="ctr"/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圆角矩形标注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086" y="2467426"/>
                    <a:ext cx="411479" cy="1673500"/>
                  </a:xfrm>
                  <a:prstGeom prst="wedgeRoundRectCallout">
                    <a:avLst>
                      <a:gd name="adj1" fmla="val 83041"/>
                      <a:gd name="adj2" fmla="val -45657"/>
                      <a:gd name="adj3" fmla="val 16667"/>
                    </a:avLst>
                  </a:prstGeom>
                  <a:blipFill>
                    <a:blip r:embed="rId3"/>
                    <a:stretch>
                      <a:fillRect l="-12766" t="-32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圆角矩形标注 24"/>
                  <p:cNvSpPr/>
                  <p:nvPr/>
                </p:nvSpPr>
                <p:spPr>
                  <a:xfrm>
                    <a:off x="9170126" y="5721532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辅助水平轴</a:t>
                    </a:r>
                    <a:r>
                      <a:rPr lang="en-US" altLang="zh-CN" dirty="0" smtClean="0"/>
                      <a:t>—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圆角矩形标注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0126" y="5721532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  <a:blipFill>
                    <a:blip r:embed="rId4"/>
                    <a:stretch>
                      <a:fillRect b="-59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/>
              <p:cNvCxnSpPr/>
              <p:nvPr/>
            </p:nvCxnSpPr>
            <p:spPr>
              <a:xfrm flipH="1">
                <a:off x="9166961" y="2244057"/>
                <a:ext cx="27703" cy="3359908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>
                <a:off x="9194664" y="3514114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流程图: 接点 19"/>
              <p:cNvSpPr/>
              <p:nvPr/>
            </p:nvSpPr>
            <p:spPr>
              <a:xfrm flipH="1">
                <a:off x="9143204" y="3752207"/>
                <a:ext cx="98765" cy="101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=100%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9596058" y="2318803"/>
                    <a:ext cx="1358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058" y="2318803"/>
                    <a:ext cx="135825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文本框 54"/>
              <p:cNvSpPr txBox="1"/>
              <p:nvPr/>
            </p:nvSpPr>
            <p:spPr>
              <a:xfrm>
                <a:off x="10437570" y="4521998"/>
                <a:ext cx="14496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水蒸汽分压线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圆角矩形标注 55"/>
                  <p:cNvSpPr/>
                  <p:nvPr/>
                </p:nvSpPr>
                <p:spPr>
                  <a:xfrm>
                    <a:off x="11390085" y="793926"/>
                    <a:ext cx="411479" cy="1673500"/>
                  </a:xfrm>
                  <a:prstGeom prst="wedgeRoundRectCallout">
                    <a:avLst>
                      <a:gd name="adj1" fmla="val 86408"/>
                      <a:gd name="adj2" fmla="val 46238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纵坐标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a14:m>
                    <a:endParaRPr lang="en-US" altLang="zh-CN" dirty="0" smtClean="0"/>
                  </a:p>
                  <a:p>
                    <a:pPr algn="ctr"/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6" name="圆角矩形标注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085" y="793926"/>
                    <a:ext cx="411479" cy="1673500"/>
                  </a:xfrm>
                  <a:prstGeom prst="wedgeRoundRectCallout">
                    <a:avLst>
                      <a:gd name="adj1" fmla="val 86408"/>
                      <a:gd name="adj2" fmla="val 46238"/>
                      <a:gd name="adj3" fmla="val 16667"/>
                    </a:avLst>
                  </a:prstGeom>
                  <a:blipFill>
                    <a:blip r:embed="rId7"/>
                    <a:stretch>
                      <a:fillRect l="-8333" t="-32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/>
              <p:cNvCxnSpPr/>
              <p:nvPr/>
            </p:nvCxnSpPr>
            <p:spPr>
              <a:xfrm flipH="1" flipV="1">
                <a:off x="8347166" y="1974584"/>
                <a:ext cx="1" cy="327877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圆角矩形标注 27"/>
                  <p:cNvSpPr/>
                  <p:nvPr/>
                </p:nvSpPr>
                <p:spPr>
                  <a:xfrm>
                    <a:off x="8405877" y="1165689"/>
                    <a:ext cx="411479" cy="1673500"/>
                  </a:xfrm>
                  <a:prstGeom prst="wedgeRoundRectCallout">
                    <a:avLst>
                      <a:gd name="adj1" fmla="val -69148"/>
                      <a:gd name="adj2" fmla="val -2938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纵坐标</a:t>
                    </a:r>
                    <a14:m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a14:m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圆角矩形标注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5877" y="1165689"/>
                    <a:ext cx="411479" cy="1673500"/>
                  </a:xfrm>
                  <a:prstGeom prst="wedgeRoundRectCallout">
                    <a:avLst>
                      <a:gd name="adj1" fmla="val -69148"/>
                      <a:gd name="adj2" fmla="val -2938"/>
                      <a:gd name="adj3" fmla="val 16667"/>
                    </a:avLst>
                  </a:prstGeom>
                  <a:blipFill>
                    <a:blip r:embed="rId8"/>
                    <a:stretch>
                      <a:fillRect r="-132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圆角矩形标注 30"/>
              <p:cNvSpPr/>
              <p:nvPr/>
            </p:nvSpPr>
            <p:spPr>
              <a:xfrm>
                <a:off x="9292591" y="1440667"/>
                <a:ext cx="411479" cy="1166498"/>
              </a:xfrm>
              <a:prstGeom prst="wedgeRoundRectCallout">
                <a:avLst>
                  <a:gd name="adj1" fmla="val -75497"/>
                  <a:gd name="adj2" fmla="val 1833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等湿度线</a:t>
                </a:r>
                <a:endParaRPr lang="en-US" altLang="zh-CN" dirty="0" smtClean="0"/>
              </a:p>
            </p:txBody>
          </p:sp>
          <p:sp>
            <p:nvSpPr>
              <p:cNvPr id="32" name="圆角矩形标注 31"/>
              <p:cNvSpPr/>
              <p:nvPr/>
            </p:nvSpPr>
            <p:spPr>
              <a:xfrm>
                <a:off x="9704071" y="3276851"/>
                <a:ext cx="911770" cy="379303"/>
              </a:xfrm>
              <a:prstGeom prst="wedgeRoundRectCallout">
                <a:avLst>
                  <a:gd name="adj1" fmla="val -63721"/>
                  <a:gd name="adj2" fmla="val 17331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等焓线</a:t>
                </a:r>
                <a:endParaRPr lang="en-US" altLang="zh-CN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2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9" y="822960"/>
                <a:ext cx="893183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⑤</a:t>
                </a:r>
                <a:r>
                  <a:rPr lang="en-US" altLang="zh-CN" sz="2400" b="1" dirty="0" smtClean="0">
                    <a:latin typeface="+mn-ea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等温线（等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线）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𝟖𝟖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𝟐𝟒𝟗𝟐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𝟐𝟒𝟗𝟐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/>
              </a:p>
              <a:p>
                <a:r>
                  <a:rPr lang="zh-CN" altLang="en-US" sz="2400" b="1" dirty="0" smtClean="0">
                    <a:latin typeface="+mn-ea"/>
                  </a:rPr>
                  <a:t>说明：不同的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有互不平行的等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线</a:t>
                </a:r>
                <a:r>
                  <a:rPr lang="zh-CN" altLang="en-US" sz="2400" b="1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值</a:t>
                </a:r>
                <a:r>
                  <a:rPr lang="zh-CN" altLang="en-US" sz="2400" b="1" dirty="0" smtClean="0">
                    <a:latin typeface="+mn-ea"/>
                  </a:rPr>
                  <a:t>在左纵坐标上读出。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沿等湿线与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相交</a:t>
                </a:r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2400" b="1" dirty="0" smtClean="0">
                    <a:latin typeface="+mn-ea"/>
                  </a:rPr>
                  <a:t>点，由通过</a:t>
                </a:r>
                <a:r>
                  <a:rPr lang="en-US" altLang="zh-CN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sz="2400" b="1" dirty="0" smtClean="0">
                    <a:latin typeface="+mn-ea"/>
                  </a:rPr>
                  <a:t>点的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线读出。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干球温度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由通过状态点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点的等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线读出。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或绝热饱和温度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沿等焓线</a:t>
                </a:r>
                <a:r>
                  <a:rPr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相交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点</a:t>
                </a:r>
                <a:r>
                  <a:rPr lang="zh-CN" altLang="en-US" sz="2400" b="1" dirty="0">
                    <a:latin typeface="+mn-ea"/>
                  </a:rPr>
                  <a:t>，由</a:t>
                </a:r>
                <a:r>
                  <a:rPr lang="zh-CN" altLang="en-US" sz="2400" b="1" dirty="0" smtClean="0">
                    <a:latin typeface="+mn-ea"/>
                  </a:rPr>
                  <a:t>通过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点</a:t>
                </a:r>
                <a:r>
                  <a:rPr lang="zh-CN" altLang="en-US" sz="2400" b="1" dirty="0">
                    <a:latin typeface="+mn-ea"/>
                  </a:rPr>
                  <a:t>的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线读出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r>
                  <a:rPr lang="en-US" altLang="zh-CN" sz="2400" b="1" dirty="0" smtClean="0">
                    <a:latin typeface="+mn-ea"/>
                  </a:rPr>
                  <a:t>   														   	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9" y="822960"/>
                <a:ext cx="8931830" cy="4893647"/>
              </a:xfrm>
              <a:prstGeom prst="rect">
                <a:avLst/>
              </a:prstGeom>
              <a:blipFill>
                <a:blip r:embed="rId11"/>
                <a:stretch>
                  <a:fillRect l="-1092" t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776259" y="793926"/>
            <a:ext cx="5124004" cy="6618604"/>
            <a:chOff x="6776259" y="793926"/>
            <a:chExt cx="5124004" cy="6618604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8289830" y="3696789"/>
              <a:ext cx="1667605" cy="240084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6776259" y="793926"/>
              <a:ext cx="5124004" cy="6618604"/>
              <a:chOff x="6776259" y="793926"/>
              <a:chExt cx="5124004" cy="6618604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776259" y="2103827"/>
                <a:ext cx="4815295" cy="5308703"/>
                <a:chOff x="6776259" y="2103827"/>
                <a:chExt cx="4815295" cy="5308703"/>
              </a:xfrm>
            </p:grpSpPr>
            <p:sp>
              <p:nvSpPr>
                <p:cNvPr id="78" name="弧形 77"/>
                <p:cNvSpPr/>
                <p:nvPr/>
              </p:nvSpPr>
              <p:spPr>
                <a:xfrm rot="19378049">
                  <a:off x="6776259" y="5077251"/>
                  <a:ext cx="4815295" cy="407721"/>
                </a:xfrm>
                <a:prstGeom prst="arc">
                  <a:avLst>
                    <a:gd name="adj1" fmla="val 16200000"/>
                    <a:gd name="adj2" fmla="val 21471947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弧形 78"/>
                <p:cNvSpPr/>
                <p:nvPr/>
              </p:nvSpPr>
              <p:spPr>
                <a:xfrm rot="18110958">
                  <a:off x="6421623" y="4344006"/>
                  <a:ext cx="5308703" cy="828346"/>
                </a:xfrm>
                <a:prstGeom prst="arc">
                  <a:avLst>
                    <a:gd name="adj1" fmla="val 16200000"/>
                    <a:gd name="adj2" fmla="val 21297152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2" name="直接箭头连接符 61"/>
              <p:cNvCxnSpPr/>
              <p:nvPr/>
            </p:nvCxnSpPr>
            <p:spPr>
              <a:xfrm flipH="1" flipV="1">
                <a:off x="8255726" y="2325188"/>
                <a:ext cx="1" cy="327877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>
                <a:off x="8255726" y="5590902"/>
                <a:ext cx="364453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8255726" y="5590902"/>
                <a:ext cx="888274" cy="888275"/>
              </a:xfrm>
              <a:prstGeom prst="line">
                <a:avLst/>
              </a:prstGeom>
              <a:ln w="28575"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8232864" y="2864645"/>
                <a:ext cx="1724571" cy="1692639"/>
              </a:xfrm>
              <a:prstGeom prst="line">
                <a:avLst/>
              </a:prstGeom>
              <a:ln w="25400">
                <a:solidFill>
                  <a:schemeClr val="tx2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8255725" y="4140926"/>
                <a:ext cx="3226526" cy="1449977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flipH="1" flipV="1">
                <a:off x="11887197" y="2256705"/>
                <a:ext cx="1" cy="32787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圆角矩形标注 67"/>
              <p:cNvSpPr/>
              <p:nvPr/>
            </p:nvSpPr>
            <p:spPr>
              <a:xfrm>
                <a:off x="7855486" y="6035040"/>
                <a:ext cx="792125" cy="470262"/>
              </a:xfrm>
              <a:prstGeom prst="wedgeRoundRectCallout">
                <a:avLst>
                  <a:gd name="adj1" fmla="val 38907"/>
                  <a:gd name="adj2" fmla="val -7638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横轴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圆角矩形标注 68"/>
                  <p:cNvSpPr/>
                  <p:nvPr/>
                </p:nvSpPr>
                <p:spPr>
                  <a:xfrm>
                    <a:off x="7707086" y="2467426"/>
                    <a:ext cx="411479" cy="1673500"/>
                  </a:xfrm>
                  <a:prstGeom prst="wedgeRoundRectCallout">
                    <a:avLst>
                      <a:gd name="adj1" fmla="val 83041"/>
                      <a:gd name="adj2" fmla="val -45657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</a:t>
                    </a:r>
                    <a:r>
                      <a:rPr lang="zh-CN" altLang="en-US" dirty="0"/>
                      <a:t>轴</a:t>
                    </a:r>
                    <a14:m>
                      <m:oMath xmlns:m="http://schemas.openxmlformats.org/officeDocument/2006/math"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⋮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焓</m:t>
                        </m:r>
                      </m:oMath>
                    </a14:m>
                    <a:endParaRPr lang="en-US" altLang="zh-CN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值</m:t>
                          </m:r>
                        </m:oMath>
                      </m:oMathPara>
                    </a14:m>
                    <a:endParaRPr lang="en-US" altLang="zh-CN" dirty="0" smtClean="0"/>
                  </a:p>
                  <a:p>
                    <a:pPr algn="ctr"/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圆角矩形标注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7086" y="2467426"/>
                    <a:ext cx="411479" cy="1673500"/>
                  </a:xfrm>
                  <a:prstGeom prst="wedgeRoundRectCallout">
                    <a:avLst>
                      <a:gd name="adj1" fmla="val 83041"/>
                      <a:gd name="adj2" fmla="val -45657"/>
                      <a:gd name="adj3" fmla="val 16667"/>
                    </a:avLst>
                  </a:prstGeom>
                  <a:blipFill>
                    <a:blip r:embed="rId2"/>
                    <a:stretch>
                      <a:fillRect l="-12766" t="-32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圆角矩形标注 69"/>
                  <p:cNvSpPr/>
                  <p:nvPr/>
                </p:nvSpPr>
                <p:spPr>
                  <a:xfrm>
                    <a:off x="9170126" y="5721532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辅助水平轴</a:t>
                    </a:r>
                    <a:r>
                      <a:rPr lang="en-US" altLang="zh-CN" dirty="0" smtClean="0"/>
                      <a:t>—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圆角矩形标注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0126" y="5721532"/>
                    <a:ext cx="1933302" cy="470262"/>
                  </a:xfrm>
                  <a:prstGeom prst="wedgeRoundRectCallout">
                    <a:avLst>
                      <a:gd name="adj1" fmla="val 38907"/>
                      <a:gd name="adj2" fmla="val -76389"/>
                      <a:gd name="adj3" fmla="val 16667"/>
                    </a:avLst>
                  </a:prstGeom>
                  <a:blipFill>
                    <a:blip r:embed="rId3"/>
                    <a:stretch>
                      <a:fillRect b="-59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直接连接符 70"/>
              <p:cNvCxnSpPr/>
              <p:nvPr/>
            </p:nvCxnSpPr>
            <p:spPr>
              <a:xfrm flipH="1">
                <a:off x="9166961" y="2256705"/>
                <a:ext cx="44527" cy="3347260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9276072" y="3444965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流程图: 接点 72"/>
              <p:cNvSpPr/>
              <p:nvPr/>
            </p:nvSpPr>
            <p:spPr>
              <a:xfrm flipH="1">
                <a:off x="9143204" y="3752207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=100%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7675" y="3567541"/>
                    <a:ext cx="13582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9596058" y="2318803"/>
                    <a:ext cx="1358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96058" y="2318803"/>
                    <a:ext cx="13582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文本框 75"/>
              <p:cNvSpPr txBox="1"/>
              <p:nvPr/>
            </p:nvSpPr>
            <p:spPr>
              <a:xfrm>
                <a:off x="10437570" y="4521998"/>
                <a:ext cx="14496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水蒸汽分压线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圆角矩形标注 76"/>
                  <p:cNvSpPr/>
                  <p:nvPr/>
                </p:nvSpPr>
                <p:spPr>
                  <a:xfrm>
                    <a:off x="11390085" y="793926"/>
                    <a:ext cx="411479" cy="1673500"/>
                  </a:xfrm>
                  <a:prstGeom prst="wedgeRoundRectCallout">
                    <a:avLst>
                      <a:gd name="adj1" fmla="val 86408"/>
                      <a:gd name="adj2" fmla="val 46238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纵坐标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a14:m>
                    <a:endParaRPr lang="en-US" altLang="zh-CN" dirty="0" smtClean="0"/>
                  </a:p>
                  <a:p>
                    <a:pPr algn="ctr"/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圆角矩形标注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085" y="793926"/>
                    <a:ext cx="411479" cy="1673500"/>
                  </a:xfrm>
                  <a:prstGeom prst="wedgeRoundRectCallout">
                    <a:avLst>
                      <a:gd name="adj1" fmla="val 86408"/>
                      <a:gd name="adj2" fmla="val 46238"/>
                      <a:gd name="adj3" fmla="val 16667"/>
                    </a:avLst>
                  </a:prstGeom>
                  <a:blipFill>
                    <a:blip r:embed="rId6"/>
                    <a:stretch>
                      <a:fillRect l="-8333" t="-32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文本框 24"/>
              <p:cNvSpPr txBox="1"/>
              <p:nvPr/>
            </p:nvSpPr>
            <p:spPr>
              <a:xfrm>
                <a:off x="9166959" y="5042956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644444" y="4767440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流程图: 接点 25"/>
              <p:cNvSpPr/>
              <p:nvPr/>
            </p:nvSpPr>
            <p:spPr>
              <a:xfrm flipH="1">
                <a:off x="9112725" y="5132514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流程图: 接点 26"/>
              <p:cNvSpPr/>
              <p:nvPr/>
            </p:nvSpPr>
            <p:spPr>
              <a:xfrm flipH="1">
                <a:off x="9112723" y="4952398"/>
                <a:ext cx="98765" cy="101214"/>
              </a:xfrm>
              <a:prstGeom prst="flowChartConnector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 flipV="1">
                <a:off x="8369471" y="1923525"/>
                <a:ext cx="1" cy="327877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圆角矩形标注 29"/>
                  <p:cNvSpPr/>
                  <p:nvPr/>
                </p:nvSpPr>
                <p:spPr>
                  <a:xfrm>
                    <a:off x="8438704" y="1056045"/>
                    <a:ext cx="411479" cy="1673500"/>
                  </a:xfrm>
                  <a:prstGeom prst="wedgeRoundRectCallout">
                    <a:avLst>
                      <a:gd name="adj1" fmla="val -65108"/>
                      <a:gd name="adj2" fmla="val 36303"/>
                      <a:gd name="adj3" fmla="val 16667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纵坐标</a:t>
                    </a:r>
                    <a14:m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a14:m>
                    <a:endParaRPr lang="en-US" altLang="zh-CN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圆角矩形标注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8704" y="1056045"/>
                    <a:ext cx="411479" cy="1673500"/>
                  </a:xfrm>
                  <a:prstGeom prst="wedgeRoundRectCallout">
                    <a:avLst>
                      <a:gd name="adj1" fmla="val -65108"/>
                      <a:gd name="adj2" fmla="val 36303"/>
                      <a:gd name="adj3" fmla="val 16667"/>
                    </a:avLst>
                  </a:prstGeom>
                  <a:blipFill>
                    <a:blip r:embed="rId7"/>
                    <a:stretch>
                      <a:fillRect r="-85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本框 42"/>
              <p:cNvSpPr txBox="1"/>
              <p:nvPr/>
            </p:nvSpPr>
            <p:spPr>
              <a:xfrm>
                <a:off x="9750278" y="4068601"/>
                <a:ext cx="640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H="1">
              <a:off x="8255725" y="5012047"/>
              <a:ext cx="906380" cy="180116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020594" y="3758738"/>
                  <a:ext cx="332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594" y="3758738"/>
                  <a:ext cx="3325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924077" y="4959633"/>
                  <a:ext cx="3325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077" y="4959633"/>
                  <a:ext cx="33250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流程图: 接点 43"/>
            <p:cNvSpPr/>
            <p:nvPr/>
          </p:nvSpPr>
          <p:spPr>
            <a:xfrm flipH="1">
              <a:off x="9847019" y="4467487"/>
              <a:ext cx="98765" cy="101214"/>
            </a:xfrm>
            <a:prstGeom prst="flowChartConnector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8227787" y="4467291"/>
              <a:ext cx="1929598" cy="408331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7293291" y="4668389"/>
                  <a:ext cx="9905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291" y="4668389"/>
                  <a:ext cx="9905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圆角矩形标注 39"/>
            <p:cNvSpPr/>
            <p:nvPr/>
          </p:nvSpPr>
          <p:spPr>
            <a:xfrm>
              <a:off x="9292591" y="1440667"/>
              <a:ext cx="411479" cy="1166498"/>
            </a:xfrm>
            <a:prstGeom prst="wedgeRoundRectCallout">
              <a:avLst>
                <a:gd name="adj1" fmla="val -75497"/>
                <a:gd name="adj2" fmla="val 183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等湿度线</a:t>
              </a:r>
              <a:endParaRPr lang="en-US" altLang="zh-CN" dirty="0" smtClean="0"/>
            </a:p>
          </p:txBody>
        </p:sp>
        <p:sp>
          <p:nvSpPr>
            <p:cNvPr id="41" name="圆角矩形标注 40"/>
            <p:cNvSpPr/>
            <p:nvPr/>
          </p:nvSpPr>
          <p:spPr>
            <a:xfrm>
              <a:off x="9874622" y="3183356"/>
              <a:ext cx="911770" cy="379303"/>
            </a:xfrm>
            <a:prstGeom prst="wedgeRoundRectCallout">
              <a:avLst>
                <a:gd name="adj1" fmla="val -78048"/>
                <a:gd name="adj2" fmla="val 21808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等焓线</a:t>
              </a:r>
              <a:endParaRPr lang="en-US" altLang="zh-CN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52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61641" y="811097"/>
                <a:ext cx="696185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湿空气的状态点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的确定：（两个独立的参数） 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1</a:t>
                </a:r>
                <a:r>
                  <a:rPr lang="zh-CN" altLang="en-US" sz="2400" b="1" dirty="0" smtClean="0">
                    <a:latin typeface="+mn-ea"/>
                  </a:rPr>
                  <a:t>）干球温度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和相对湿度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）干球温度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和湿度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3</a:t>
                </a:r>
                <a:r>
                  <a:rPr lang="zh-CN" altLang="en-US" sz="2400" b="1" dirty="0" smtClean="0">
                    <a:latin typeface="+mn-ea"/>
                  </a:rPr>
                  <a:t>）干球温度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和露点温度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latin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%)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）干球温度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和湿球温度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400" b="1" dirty="0" smtClean="0">
                    <a:latin typeface="+mn-ea"/>
                  </a:rPr>
                  <a:t>)			  	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41" y="811097"/>
                <a:ext cx="6961851" cy="4524315"/>
              </a:xfrm>
              <a:prstGeom prst="rect">
                <a:avLst/>
              </a:prstGeom>
              <a:blipFill>
                <a:blip r:embed="rId3"/>
                <a:stretch>
                  <a:fillRect l="-1313" t="-1482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8753031" y="811097"/>
            <a:ext cx="3118816" cy="2702193"/>
            <a:chOff x="8753031" y="811097"/>
            <a:chExt cx="3118816" cy="270219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5014753"/>
                    </p:ext>
                  </p:extLst>
                </p:nvPr>
              </p:nvGraphicFramePr>
              <p:xfrm>
                <a:off x="8753031" y="811097"/>
                <a:ext cx="3118816" cy="2702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3" name="Graph" r:id="rId4" imgW="4757547" imgH="4057269" progId="Origin50.Graph">
                        <p:embed/>
                      </p:oleObj>
                    </mc:Choice>
                    <mc:Fallback>
                      <p:oleObj name="Graph" r:id="rId4" imgW="4757547" imgH="4057269" progId="Origin50.Graph">
                        <p:embed/>
                        <p:pic>
                          <p:nvPicPr>
                            <p:cNvPr id="4404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53031" y="811097"/>
                              <a:ext cx="3118816" cy="27021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3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5014753"/>
                    </p:ext>
                  </p:extLst>
                </p:nvPr>
              </p:nvGraphicFramePr>
              <p:xfrm>
                <a:off x="8753031" y="811097"/>
                <a:ext cx="3118816" cy="2702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1" name="Graph" r:id="rId6" imgW="4757547" imgH="4057269" progId="Origin50.Graph">
                        <p:embed/>
                      </p:oleObj>
                    </mc:Choice>
                    <mc:Fallback>
                      <p:oleObj name="Graph" r:id="rId6" imgW="4757547" imgH="4057269" progId="Origin50.Graph">
                        <p:embed/>
                        <p:pic>
                          <p:nvPicPr>
                            <p:cNvPr id="4404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53031" y="811097"/>
                              <a:ext cx="3118816" cy="270219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9353007" y="1136469"/>
                  <a:ext cx="64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- 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3007" y="1136469"/>
                  <a:ext cx="64008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1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6166585" y="1533291"/>
            <a:ext cx="2625635" cy="2732088"/>
            <a:chOff x="6166585" y="1533291"/>
            <a:chExt cx="2625635" cy="27320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5914988"/>
                    </p:ext>
                  </p:extLst>
                </p:nvPr>
              </p:nvGraphicFramePr>
              <p:xfrm>
                <a:off x="6166585" y="1533291"/>
                <a:ext cx="2625635" cy="273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4" name="Graph" r:id="rId9" imgW="4757547" imgH="4057269" progId="Origin50.Graph">
                        <p:embed/>
                      </p:oleObj>
                    </mc:Choice>
                    <mc:Fallback>
                      <p:oleObj name="Graph" r:id="rId9" imgW="4757547" imgH="4057269" progId="Origin50.Graph">
                        <p:embed/>
                        <p:pic>
                          <p:nvPicPr>
                            <p:cNvPr id="44041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66585" y="1533291"/>
                              <a:ext cx="2625635" cy="2732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5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5914988"/>
                    </p:ext>
                  </p:extLst>
                </p:nvPr>
              </p:nvGraphicFramePr>
              <p:xfrm>
                <a:off x="6166585" y="1533291"/>
                <a:ext cx="2625635" cy="273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2" name="Graph" r:id="rId11" imgW="4757547" imgH="4057269" progId="Origin50.Graph">
                        <p:embed/>
                      </p:oleObj>
                    </mc:Choice>
                    <mc:Fallback>
                      <p:oleObj name="Graph" r:id="rId11" imgW="4757547" imgH="4057269" progId="Origin50.Graph">
                        <p:embed/>
                        <p:pic>
                          <p:nvPicPr>
                            <p:cNvPr id="44041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66585" y="1533291"/>
                              <a:ext cx="2625635" cy="2732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578451" y="1919190"/>
                  <a:ext cx="64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-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451" y="1919190"/>
                  <a:ext cx="640080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7619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8792220" y="3614070"/>
            <a:ext cx="2833724" cy="2732088"/>
            <a:chOff x="8792220" y="3614070"/>
            <a:chExt cx="2833724" cy="27320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522392"/>
                    </p:ext>
                  </p:extLst>
                </p:nvPr>
              </p:nvGraphicFramePr>
              <p:xfrm>
                <a:off x="8792220" y="3614070"/>
                <a:ext cx="2833724" cy="273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5" name="Graph" r:id="rId14" imgW="4836414" imgH="4057269" progId="Origin50.Graph">
                        <p:embed/>
                      </p:oleObj>
                    </mc:Choice>
                    <mc:Fallback>
                      <p:oleObj name="Graph" r:id="rId14" imgW="4836414" imgH="4057269" progId="Origin50.Graph">
                        <p:embed/>
                        <p:pic>
                          <p:nvPicPr>
                            <p:cNvPr id="44042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92220" y="3614070"/>
                              <a:ext cx="2833724" cy="2732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6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522392"/>
                    </p:ext>
                  </p:extLst>
                </p:nvPr>
              </p:nvGraphicFramePr>
              <p:xfrm>
                <a:off x="8792220" y="3614070"/>
                <a:ext cx="2833724" cy="2732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3" name="Graph" r:id="rId16" imgW="4836414" imgH="4057269" progId="Origin50.Graph">
                        <p:embed/>
                      </p:oleObj>
                    </mc:Choice>
                    <mc:Fallback>
                      <p:oleObj name="Graph" r:id="rId16" imgW="4836414" imgH="4057269" progId="Origin50.Graph">
                        <p:embed/>
                        <p:pic>
                          <p:nvPicPr>
                            <p:cNvPr id="44042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92220" y="3614070"/>
                              <a:ext cx="2833724" cy="2732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9569002" y="4001175"/>
                  <a:ext cx="691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02" y="4001175"/>
                  <a:ext cx="69194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7965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762401" y="4071420"/>
            <a:ext cx="2664823" cy="2729543"/>
            <a:chOff x="4762401" y="4071420"/>
            <a:chExt cx="2664823" cy="272954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48965669"/>
                    </p:ext>
                  </p:extLst>
                </p:nvPr>
              </p:nvGraphicFramePr>
              <p:xfrm>
                <a:off x="4762401" y="4071420"/>
                <a:ext cx="2664823" cy="27295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6" name="Graph" r:id="rId19" imgW="4836414" imgH="4057269" progId="Origin50.Graph">
                        <p:embed/>
                      </p:oleObj>
                    </mc:Choice>
                    <mc:Fallback>
                      <p:oleObj name="Graph" r:id="rId19" imgW="4836414" imgH="4057269" progId="Origin50.Graph">
                        <p:embed/>
                        <p:pic>
                          <p:nvPicPr>
                            <p:cNvPr id="44043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2401" y="4071420"/>
                              <a:ext cx="2664823" cy="27295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7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48965669"/>
                    </p:ext>
                  </p:extLst>
                </p:nvPr>
              </p:nvGraphicFramePr>
              <p:xfrm>
                <a:off x="4762401" y="4071420"/>
                <a:ext cx="2664823" cy="27295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4" name="Graph" r:id="rId21" imgW="4836414" imgH="4057269" progId="Origin50.Graph">
                        <p:embed/>
                      </p:oleObj>
                    </mc:Choice>
                    <mc:Fallback>
                      <p:oleObj name="Graph" r:id="rId21" imgW="4836414" imgH="4057269" progId="Origin50.Graph">
                        <p:embed/>
                        <p:pic>
                          <p:nvPicPr>
                            <p:cNvPr id="44043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62401" y="4071420"/>
                              <a:ext cx="2664823" cy="27295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5224332" y="4370507"/>
                  <a:ext cx="7637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</m:oMath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332" y="4370507"/>
                  <a:ext cx="763718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6400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52698" y="796834"/>
                <a:ext cx="11547565" cy="568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7.2.1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湿空气中湿含量的表示方法</a:t>
                </a:r>
                <a:endParaRPr lang="en-US" altLang="zh-CN" sz="2600" b="1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）水汽分压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				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C000"/>
                    </a:solidFill>
                    <a:latin typeface="+mn-ea"/>
                  </a:rPr>
                  <a:t> </a:t>
                </a:r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问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湿空气中水汽分压的最大值是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；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饱和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湿空气的水汽分压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</a:rPr>
                  <a:t>(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温度下的水的饱和蒸汽压）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）湿度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（湿含量或绝对湿度）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 ①</a:t>
                </a:r>
                <a:r>
                  <a:rPr lang="zh-CN" altLang="en-US" sz="2400" b="1" dirty="0" smtClean="0">
                    <a:latin typeface="+mn-ea"/>
                  </a:rPr>
                  <a:t> 定义：</a:t>
                </a:r>
                <a:endParaRPr lang="en-US" altLang="zh-CN" sz="2400" b="1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𝟔𝟐𝟐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𝟔𝟐𝟐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796834"/>
                <a:ext cx="11547565" cy="5680466"/>
              </a:xfrm>
              <a:prstGeom prst="rect">
                <a:avLst/>
              </a:prstGeom>
              <a:blipFill>
                <a:blip r:embed="rId2"/>
                <a:stretch>
                  <a:fillRect l="-950" t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2233748" y="2088539"/>
                <a:ext cx="1269702" cy="365760"/>
              </a:xfrm>
              <a:prstGeom prst="wedgeRoundRectCallout">
                <a:avLst>
                  <a:gd name="adj1" fmla="val 47325"/>
                  <a:gd name="adj2" fmla="val -9821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总压，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48" y="2088539"/>
                <a:ext cx="1269702" cy="365760"/>
              </a:xfrm>
              <a:prstGeom prst="wedgeRoundRectCallout">
                <a:avLst>
                  <a:gd name="adj1" fmla="val 47325"/>
                  <a:gd name="adj2" fmla="val -98214"/>
                  <a:gd name="adj3" fmla="val 16667"/>
                </a:avLst>
              </a:prstGeom>
              <a:blipFill>
                <a:blip r:embed="rId3"/>
                <a:stretch>
                  <a:fillRect b="-1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标注 13"/>
              <p:cNvSpPr/>
              <p:nvPr/>
            </p:nvSpPr>
            <p:spPr>
              <a:xfrm>
                <a:off x="4023349" y="2088539"/>
                <a:ext cx="1815736" cy="365760"/>
              </a:xfrm>
              <a:prstGeom prst="wedgeRoundRectCallout">
                <a:avLst>
                  <a:gd name="adj1" fmla="val -42114"/>
                  <a:gd name="adj2" fmla="val -8392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水汽分压，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圆角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49" y="2088539"/>
                <a:ext cx="1815736" cy="365760"/>
              </a:xfrm>
              <a:prstGeom prst="wedgeRoundRectCallout">
                <a:avLst>
                  <a:gd name="adj1" fmla="val -42114"/>
                  <a:gd name="adj2" fmla="val -83929"/>
                  <a:gd name="adj3" fmla="val 16667"/>
                </a:avLst>
              </a:prstGeom>
              <a:blipFill>
                <a:blip r:embed="rId4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标注 14"/>
              <p:cNvSpPr/>
              <p:nvPr/>
            </p:nvSpPr>
            <p:spPr>
              <a:xfrm>
                <a:off x="6068998" y="2088539"/>
                <a:ext cx="2130560" cy="365760"/>
              </a:xfrm>
              <a:prstGeom prst="wedgeRoundRectCallout">
                <a:avLst>
                  <a:gd name="adj1" fmla="val -97657"/>
                  <a:gd name="adj2" fmla="val -13035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绝干空气分压，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圆角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8" y="2088539"/>
                <a:ext cx="2130560" cy="365760"/>
              </a:xfrm>
              <a:prstGeom prst="wedgeRoundRectCallout">
                <a:avLst>
                  <a:gd name="adj1" fmla="val -97657"/>
                  <a:gd name="adj2" fmla="val -130356"/>
                  <a:gd name="adj3" fmla="val 16667"/>
                </a:avLst>
              </a:prstGeom>
              <a:blipFill>
                <a:blip r:embed="rId5"/>
                <a:stretch>
                  <a:fillRect b="-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圆角矩形标注 19"/>
              <p:cNvSpPr/>
              <p:nvPr/>
            </p:nvSpPr>
            <p:spPr>
              <a:xfrm>
                <a:off x="1157366" y="5291535"/>
                <a:ext cx="1802673" cy="617976"/>
              </a:xfrm>
              <a:prstGeom prst="wedgeRoundRectCallout">
                <a:avLst>
                  <a:gd name="adj1" fmla="val 37268"/>
                  <a:gd name="adj2" fmla="val -9596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湿度，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水汽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圆角矩形标注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366" y="5291535"/>
                <a:ext cx="1802673" cy="617976"/>
              </a:xfrm>
              <a:prstGeom prst="wedgeRoundRectCallout">
                <a:avLst>
                  <a:gd name="adj1" fmla="val 37268"/>
                  <a:gd name="adj2" fmla="val -95965"/>
                  <a:gd name="adj3" fmla="val 16667"/>
                </a:avLst>
              </a:prstGeom>
              <a:blipFill>
                <a:blip r:embed="rId6"/>
                <a:stretch>
                  <a:fillRect b="-7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圆角矩形标注 8"/>
              <p:cNvSpPr/>
              <p:nvPr/>
            </p:nvSpPr>
            <p:spPr>
              <a:xfrm>
                <a:off x="3542639" y="5523409"/>
                <a:ext cx="2142309" cy="617976"/>
              </a:xfrm>
              <a:prstGeom prst="wedgeRoundRectCallout">
                <a:avLst>
                  <a:gd name="adj1" fmla="val 11658"/>
                  <a:gd name="adj2" fmla="val -83282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湿空气中绝干空气的物质的量，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𝑘𝑚𝑜𝑙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圆角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9" y="5523409"/>
                <a:ext cx="2142309" cy="617976"/>
              </a:xfrm>
              <a:prstGeom prst="wedgeRoundRectCallout">
                <a:avLst>
                  <a:gd name="adj1" fmla="val 11658"/>
                  <a:gd name="adj2" fmla="val -83282"/>
                  <a:gd name="adj3" fmla="val 16667"/>
                </a:avLst>
              </a:prstGeom>
              <a:blipFill>
                <a:blip r:embed="rId7"/>
                <a:stretch>
                  <a:fillRect l="-563" b="-9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标注 9"/>
              <p:cNvSpPr/>
              <p:nvPr/>
            </p:nvSpPr>
            <p:spPr>
              <a:xfrm>
                <a:off x="5507296" y="3834360"/>
                <a:ext cx="2142309" cy="617976"/>
              </a:xfrm>
              <a:prstGeom prst="wedgeRoundRectCallout">
                <a:avLst>
                  <a:gd name="adj1" fmla="val -68830"/>
                  <a:gd name="adj2" fmla="val 83709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湿空气中</a:t>
                </a:r>
                <a:r>
                  <a:rPr lang="zh-CN" altLang="en-US" dirty="0"/>
                  <a:t>水蒸汽</a:t>
                </a:r>
                <a:r>
                  <a:rPr lang="zh-CN" altLang="en-US" dirty="0" smtClean="0"/>
                  <a:t>的物质的量，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𝑘𝑚𝑜𝑙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圆角矩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96" y="3834360"/>
                <a:ext cx="2142309" cy="617976"/>
              </a:xfrm>
              <a:prstGeom prst="wedgeRoundRectCallout">
                <a:avLst>
                  <a:gd name="adj1" fmla="val -68830"/>
                  <a:gd name="adj2" fmla="val 83709"/>
                  <a:gd name="adj3" fmla="val 16667"/>
                </a:avLst>
              </a:prstGeom>
              <a:blipFill>
                <a:blip r:embed="rId8"/>
                <a:stretch>
                  <a:fillRect t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流程图: 顺序访问存储器 5"/>
              <p:cNvSpPr/>
              <p:nvPr/>
            </p:nvSpPr>
            <p:spPr>
              <a:xfrm flipH="1">
                <a:off x="9966959" y="883260"/>
                <a:ext cx="1554480" cy="1388159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基准为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干空气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流程图: 顺序访问存储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66959" y="883260"/>
                <a:ext cx="1554480" cy="1388159"/>
              </a:xfrm>
              <a:prstGeom prst="flowChartMagneticTap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08375" cy="585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7-1】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在总压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101.3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，空气的温度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湿度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0.005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水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试求：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总压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与湿度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不变，将空气温度提高至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与湿度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不变，将空气总压提高至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若总压提高至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471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，温度仍为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，每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原来的湿空气所冷凝出来的水分量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，提高湿空气温度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，不仅提高了湿空气的焓值，使其作为载热体外，也降低了相对湿度使其作为载湿体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一定时，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。因此，加压对干燥不利，干燥过程一般在常压或真空状态下进行。</a:t>
                </a:r>
                <a:r>
                  <a:rPr lang="en-US" altLang="zh-CN" sz="2400" b="1" dirty="0" smtClean="0">
                    <a:latin typeface="+mn-ea"/>
                  </a:rPr>
                  <a:t>											   	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08375" cy="5853910"/>
              </a:xfrm>
              <a:prstGeom prst="rect">
                <a:avLst/>
              </a:prstGeom>
              <a:blipFill>
                <a:blip r:embed="rId2"/>
                <a:stretch>
                  <a:fillRect l="-847" t="-9167" r="-742" b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</p:spTree>
    <p:extLst>
      <p:ext uri="{BB962C8B-B14F-4D97-AF65-F5344CB8AC3E}">
        <p14:creationId xmlns:p14="http://schemas.microsoft.com/office/powerpoint/2010/main" val="6275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697" y="814821"/>
                <a:ext cx="11508377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思考题：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【1】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若湿空气的温度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不变，而增大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相对湿度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露点温度（增加），绝热饱和温度（增加）。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【2】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下，不饱和湿空气温度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升高，则湿度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（不变），相对湿度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（下降），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（升高），露点温度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（不变），焓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（升高）。（图解法）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【3】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若不饱和湿空气的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的温度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，总压由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升为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时，则湿度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（不变），相对湿度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（上升），露点温度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升高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（不变），湿球温度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（升高）。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【4】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饱和空气在恒压下冷却，温度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降低，则相对湿度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（不变），湿度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露点温度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作业题：书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7-7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14821"/>
                <a:ext cx="11508377" cy="4893647"/>
              </a:xfrm>
              <a:prstGeom prst="rect">
                <a:avLst/>
              </a:prstGeom>
              <a:blipFill>
                <a:blip r:embed="rId2"/>
                <a:stretch>
                  <a:fillRect l="-847" t="-1372" r="-3443" b="-2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5" y="822960"/>
                <a:ext cx="11547565" cy="5689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② 特点：湿度表示了湿空气中水汽的含量（绝对值）。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问：饱和湿度是指湿空气达到饱和，此时的湿度该温度下空气的最大湿度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③ </a:t>
                </a:r>
                <a:r>
                  <a:rPr lang="zh-CN" altLang="en-US" sz="2400" b="1" dirty="0" smtClean="0">
                    <a:latin typeface="+mn-ea"/>
                  </a:rPr>
                  <a:t>饱和湿度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pPr/>
                <a:r>
                  <a:rPr lang="en-US" altLang="zh-CN" sz="2400" b="1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𝟔𝟐𝟐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思考题：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 </a:t>
                </a:r>
                <a:r>
                  <a:rPr lang="zh-CN" altLang="en-US" sz="2400" b="1" dirty="0" smtClean="0">
                    <a:latin typeface="+mn-ea"/>
                  </a:rPr>
                  <a:t>在总压为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𝟏𝟎𝟏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𝒌𝑷𝒂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下，当湿空气由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预热到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，湿度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会发生变化吗？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（不会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）</a:t>
                </a:r>
                <a:r>
                  <a:rPr lang="zh-CN" altLang="en-US" sz="2400" b="1" dirty="0">
                    <a:latin typeface="+mn-ea"/>
                  </a:rPr>
                  <a:t>；</a:t>
                </a:r>
                <a:r>
                  <a:rPr lang="zh-CN" altLang="en-US" sz="2400" b="1" dirty="0" smtClean="0">
                    <a:latin typeface="+mn-ea"/>
                  </a:rPr>
                  <a:t>相对湿度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会发生变化吗？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（会）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altLang="zh-CN" sz="2400" b="1" dirty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）相对湿度</a:t>
                </a:r>
                <a:r>
                  <a:rPr lang="el-GR" altLang="zh-CN" sz="24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endParaRPr lang="en-US" altLang="zh-CN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①</a:t>
                </a:r>
                <a:r>
                  <a:rPr lang="zh-CN" altLang="en-US" sz="2400" b="1" dirty="0" smtClean="0">
                    <a:latin typeface="+mn-ea"/>
                  </a:rPr>
                  <a:t>定义：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/>
                  <a:t>			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altLang="zh-CN" sz="2800" b="1" dirty="0" smtClean="0">
                    <a:latin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zh-CN" altLang="en-US" sz="2800" b="1" i="1" dirty="0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altLang="zh-CN" sz="2800" b="1" dirty="0"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 ②</a:t>
                </a:r>
                <a:r>
                  <a:rPr lang="zh-CN" altLang="en-US" sz="2400" b="1" dirty="0">
                    <a:latin typeface="+mn-ea"/>
                  </a:rPr>
                  <a:t>特点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相对湿度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表明</a:t>
                </a:r>
                <a:r>
                  <a:rPr lang="zh-CN" altLang="en-US" sz="2400" b="1" dirty="0" smtClean="0">
                    <a:latin typeface="+mn-ea"/>
                  </a:rPr>
                  <a:t>湿空气的不饱和程度，反映湿空气吸收水汽的能力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5" y="822960"/>
                <a:ext cx="11547565" cy="5689956"/>
              </a:xfrm>
              <a:prstGeom prst="rect">
                <a:avLst/>
              </a:prstGeom>
              <a:blipFill>
                <a:blip r:embed="rId2"/>
                <a:stretch>
                  <a:fillRect l="-845" t="-1179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标注 14"/>
              <p:cNvSpPr/>
              <p:nvPr/>
            </p:nvSpPr>
            <p:spPr>
              <a:xfrm>
                <a:off x="2774587" y="5540289"/>
                <a:ext cx="3338830" cy="365760"/>
              </a:xfrm>
              <a:prstGeom prst="wedgeRoundRectCallout">
                <a:avLst>
                  <a:gd name="adj1" fmla="val -50225"/>
                  <a:gd name="adj2" fmla="val -10535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同温度下的饱和蒸汽压，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圆角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87" y="5540289"/>
                <a:ext cx="3338830" cy="365760"/>
              </a:xfrm>
              <a:prstGeom prst="wedgeRoundRectCallout">
                <a:avLst>
                  <a:gd name="adj1" fmla="val -50225"/>
                  <a:gd name="adj2" fmla="val -105356"/>
                  <a:gd name="adj3" fmla="val 16667"/>
                </a:avLst>
              </a:prstGeom>
              <a:blipFill>
                <a:blip r:embed="rId3"/>
                <a:stretch>
                  <a:fillRect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5" y="822960"/>
                <a:ext cx="11547565" cy="5216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表明空气达饱和，不能再吸收水汽，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不能作为干燥介质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，</a:t>
                </a:r>
                <a:r>
                  <a:rPr lang="zh-CN" altLang="en-US" sz="2400" b="1" dirty="0">
                    <a:latin typeface="+mn-ea"/>
                  </a:rPr>
                  <a:t>表明</a:t>
                </a:r>
                <a:r>
                  <a:rPr lang="zh-CN" altLang="en-US" sz="2400" b="1" dirty="0" smtClean="0">
                    <a:latin typeface="+mn-ea"/>
                  </a:rPr>
                  <a:t>空气未饱和，能</a:t>
                </a:r>
                <a:r>
                  <a:rPr lang="zh-CN" altLang="en-US" sz="2400" b="1" dirty="0">
                    <a:latin typeface="+mn-ea"/>
                  </a:rPr>
                  <a:t>再吸收水汽</a:t>
                </a:r>
                <a:r>
                  <a:rPr lang="zh-CN" altLang="en-US" sz="2400" b="1" dirty="0" smtClean="0">
                    <a:latin typeface="+mn-ea"/>
                  </a:rPr>
                  <a:t>，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	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</a:rPr>
                  <a:t>	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可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作为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干燥介质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，</a:t>
                </a:r>
                <a:r>
                  <a:rPr lang="zh-CN" altLang="en-US" sz="2400" b="1" dirty="0">
                    <a:latin typeface="+mn-ea"/>
                  </a:rPr>
                  <a:t>表明</a:t>
                </a:r>
                <a:r>
                  <a:rPr lang="zh-CN" altLang="en-US" sz="2400" b="1" dirty="0" smtClean="0">
                    <a:latin typeface="+mn-ea"/>
                  </a:rPr>
                  <a:t>空气过饱和，此时的空气呈雾状，可释放出水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	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	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可使物料增湿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值愈小（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），表示该湿空气偏离饱和程度愈远，干燥能力愈强。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zh-CN" altLang="en-US" sz="2400" b="1" dirty="0">
                        <a:latin typeface="+mn-ea"/>
                      </a:rPr>
                      <m:t>相对湿度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；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；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饱和湿度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相对湿度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2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和</a:t>
                </a:r>
                <a:r>
                  <a:rPr lang="zh-CN" altLang="en-US" sz="2400" b="1" dirty="0" smtClean="0">
                    <a:latin typeface="+mn-ea"/>
                  </a:rPr>
                  <a:t>绝对湿度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之间的关系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𝟔𝟐𝟐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𝟔𝟐𝟐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5" y="822960"/>
                <a:ext cx="11547565" cy="5216493"/>
              </a:xfrm>
              <a:prstGeom prst="rect">
                <a:avLst/>
              </a:prstGeom>
              <a:blipFill>
                <a:blip r:embed="rId2"/>
                <a:stretch>
                  <a:fillRect t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5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7.2.2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的比热与焓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湿比热容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指将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𝒌𝒈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干空气和其所带的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𝑯𝒌𝒈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水汽的温度升高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所需的热量。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当温度在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范围</a:t>
                </a:r>
                <a:r>
                  <a:rPr lang="zh-CN" altLang="en-US" sz="2400" b="1" dirty="0" smtClean="0">
                    <a:latin typeface="+mn-ea"/>
                  </a:rPr>
                  <a:t>内：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solidFill>
                      <a:srgbClr val="FFC000"/>
                    </a:solidFill>
                    <a:latin typeface="+mn-ea"/>
                  </a:rPr>
                  <a:t>					</a:t>
                </a:r>
                <a:r>
                  <a:rPr lang="zh-CN" altLang="en-US" sz="2400" b="1" dirty="0" smtClean="0">
                    <a:solidFill>
                      <a:srgbClr val="FFC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.0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.8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②</a:t>
                </a:r>
                <a:r>
                  <a:rPr lang="zh-CN" altLang="en-US" sz="2400" b="1" dirty="0" smtClean="0">
                    <a:latin typeface="+mn-ea"/>
                  </a:rPr>
                  <a:t> 特点：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湿比热容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仅随空气的湿度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的变化而</a:t>
                </a:r>
                <a:r>
                  <a:rPr lang="zh-CN" altLang="en-US" sz="2400" b="1" dirty="0" smtClean="0">
                    <a:latin typeface="+mn-ea"/>
                  </a:rPr>
                  <a:t>变化，（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）。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632311"/>
              </a:xfrm>
              <a:prstGeom prst="rect">
                <a:avLst/>
              </a:prstGeom>
              <a:blipFill>
                <a:blip r:embed="rId2"/>
                <a:stretch>
                  <a:fillRect l="-950" t="-1190" b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1567543" y="2747455"/>
                <a:ext cx="1975096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湿空气的比热容，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3" y="2747455"/>
                <a:ext cx="1975096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  <a:blipFill>
                <a:blip r:embed="rId3"/>
                <a:stretch>
                  <a:fillRect l="-3364" t="-5691" r="-3058" b="-88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标注 13"/>
              <p:cNvSpPr/>
              <p:nvPr/>
            </p:nvSpPr>
            <p:spPr>
              <a:xfrm>
                <a:off x="3751644" y="2913835"/>
                <a:ext cx="2011680" cy="589347"/>
              </a:xfrm>
              <a:prstGeom prst="wedgeRoundRectCallout">
                <a:avLst>
                  <a:gd name="adj1" fmla="val -19811"/>
                  <a:gd name="adj2" fmla="val -875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干空气的比热容，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圆角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44" y="2913835"/>
                <a:ext cx="2011680" cy="589347"/>
              </a:xfrm>
              <a:prstGeom prst="wedgeRoundRectCallout">
                <a:avLst>
                  <a:gd name="adj1" fmla="val -19811"/>
                  <a:gd name="adj2" fmla="val -87501"/>
                  <a:gd name="adj3" fmla="val 16667"/>
                </a:avLst>
              </a:prstGeom>
              <a:blipFill>
                <a:blip r:embed="rId4"/>
                <a:stretch>
                  <a:fillRect l="-2102" r="-2102" b="-80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标注 14"/>
              <p:cNvSpPr/>
              <p:nvPr/>
            </p:nvSpPr>
            <p:spPr>
              <a:xfrm>
                <a:off x="6138228" y="2861581"/>
                <a:ext cx="2130560" cy="600893"/>
              </a:xfrm>
              <a:prstGeom prst="wedgeRoundRectCallout">
                <a:avLst>
                  <a:gd name="adj1" fmla="val -97657"/>
                  <a:gd name="adj2" fmla="val -7975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水汽的比热容，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∙℃)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圆角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28" y="2861581"/>
                <a:ext cx="2130560" cy="600893"/>
              </a:xfrm>
              <a:prstGeom prst="wedgeRoundRectCallout">
                <a:avLst>
                  <a:gd name="adj1" fmla="val -97657"/>
                  <a:gd name="adj2" fmla="val -79756"/>
                  <a:gd name="adj3" fmla="val 16667"/>
                </a:avLst>
              </a:prstGeom>
              <a:blipFill>
                <a:blip r:embed="rId5"/>
                <a:stretch>
                  <a:fillRect b="-8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圆角矩形标注 16"/>
              <p:cNvSpPr/>
              <p:nvPr/>
            </p:nvSpPr>
            <p:spPr>
              <a:xfrm>
                <a:off x="2991395" y="4698075"/>
                <a:ext cx="2623006" cy="589347"/>
              </a:xfrm>
              <a:prstGeom prst="wedgeRoundRectCallout">
                <a:avLst>
                  <a:gd name="adj1" fmla="val -1385"/>
                  <a:gd name="adj2" fmla="val -9193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干空气的平均比热容，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圆角矩形标注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95" y="4698075"/>
                <a:ext cx="2623006" cy="589347"/>
              </a:xfrm>
              <a:prstGeom prst="wedgeRoundRectCallout">
                <a:avLst>
                  <a:gd name="adj1" fmla="val -1385"/>
                  <a:gd name="adj2" fmla="val -91934"/>
                  <a:gd name="adj3" fmla="val 16667"/>
                </a:avLst>
              </a:prstGeom>
              <a:blipFill>
                <a:blip r:embed="rId6"/>
                <a:stretch>
                  <a:fillRect b="-7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标注 17"/>
              <p:cNvSpPr/>
              <p:nvPr/>
            </p:nvSpPr>
            <p:spPr>
              <a:xfrm>
                <a:off x="5891305" y="4698074"/>
                <a:ext cx="2406195" cy="589347"/>
              </a:xfrm>
              <a:prstGeom prst="wedgeRoundRectCallout">
                <a:avLst>
                  <a:gd name="adj1" fmla="val -73058"/>
                  <a:gd name="adj2" fmla="val -875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水汽的平均比热容，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圆角矩形标注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305" y="4698074"/>
                <a:ext cx="2406195" cy="589347"/>
              </a:xfrm>
              <a:prstGeom prst="wedgeRoundRectCallout">
                <a:avLst>
                  <a:gd name="adj1" fmla="val -73058"/>
                  <a:gd name="adj2" fmla="val -87501"/>
                  <a:gd name="adj3" fmla="val 16667"/>
                </a:avLst>
              </a:prstGeom>
              <a:blipFill>
                <a:blip r:embed="rId7"/>
                <a:stretch>
                  <a:fillRect b="-81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流程图: 顺序访问存储器 20"/>
              <p:cNvSpPr/>
              <p:nvPr/>
            </p:nvSpPr>
            <p:spPr>
              <a:xfrm flipH="1">
                <a:off x="10345783" y="2467947"/>
                <a:ext cx="1554480" cy="1388159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基准为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干空气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流程图: 顺序访问存储器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45783" y="2467947"/>
                <a:ext cx="1554480" cy="1388159"/>
              </a:xfrm>
              <a:prstGeom prst="flowChartMagneticTap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4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58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湿空气</a:t>
                </a:r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 smtClean="0">
                    <a:latin typeface="+mn-ea"/>
                  </a:rPr>
                  <a:t>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：指湿空气中的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干空气的焓和水汽的焓之和。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en-US" altLang="zh-CN" sz="2400" b="1" dirty="0" smtClean="0">
                    <a:latin typeface="+mn-ea"/>
                  </a:rPr>
                  <a:t>②</a:t>
                </a:r>
                <a:r>
                  <a:rPr lang="zh-CN" altLang="en-US" sz="2400" b="1" dirty="0" smtClean="0">
                    <a:latin typeface="+mn-ea"/>
                  </a:rPr>
                  <a:t> 特点：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湿比热容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仅随空气的湿度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的变化而变化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因焓值是相对值，计算焓值时必须规定基准状态和基准温度。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      计算基准：以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时的绝干空气和液态水</a:t>
                </a:r>
                <a:r>
                  <a:rPr lang="zh-CN" altLang="en-US" sz="2400" b="1" dirty="0" smtClean="0">
                    <a:latin typeface="+mn-ea"/>
                  </a:rPr>
                  <a:t>的焓值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为基准。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latin typeface="+mn-ea"/>
                  </a:rPr>
                  <a:t>				 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水在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下的相变焓为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𝟐𝟒𝟗𝟐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。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当湿空气的状态为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，此时的焓值为：</a:t>
                </a:r>
                <a:endParaRPr lang="en-US" altLang="zh-CN" sz="24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𝟐𝟒𝟗𝟐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湿空气的焓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随空气温度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及湿度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的增加而增大。（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    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586145"/>
              </a:xfrm>
              <a:prstGeom prst="rect">
                <a:avLst/>
              </a:prstGeom>
              <a:blipFill>
                <a:blip r:embed="rId2"/>
                <a:stretch>
                  <a:fillRect l="-845" t="-1201" b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1483927" y="2158716"/>
                <a:ext cx="1975096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湿空气的</a:t>
                </a:r>
                <a:r>
                  <a:rPr lang="zh-CN" altLang="en-US" dirty="0"/>
                  <a:t>焓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927" y="2158716"/>
                <a:ext cx="1975096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  <a:blipFill>
                <a:blip r:embed="rId3"/>
                <a:stretch>
                  <a:fillRect t="-5691" b="-88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标注 13"/>
              <p:cNvSpPr/>
              <p:nvPr/>
            </p:nvSpPr>
            <p:spPr>
              <a:xfrm>
                <a:off x="3750353" y="2323368"/>
                <a:ext cx="2011680" cy="589347"/>
              </a:xfrm>
              <a:prstGeom prst="wedgeRoundRectCallout">
                <a:avLst>
                  <a:gd name="adj1" fmla="val -19811"/>
                  <a:gd name="adj2" fmla="val -875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干空气的焓，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圆角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53" y="2323368"/>
                <a:ext cx="2011680" cy="589347"/>
              </a:xfrm>
              <a:prstGeom prst="wedgeRoundRectCallout">
                <a:avLst>
                  <a:gd name="adj1" fmla="val -19811"/>
                  <a:gd name="adj2" fmla="val -87501"/>
                  <a:gd name="adj3" fmla="val 16667"/>
                </a:avLst>
              </a:prstGeom>
              <a:blipFill>
                <a:blip r:embed="rId4"/>
                <a:stretch>
                  <a:fillRect b="-80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标注 14"/>
              <p:cNvSpPr/>
              <p:nvPr/>
            </p:nvSpPr>
            <p:spPr>
              <a:xfrm>
                <a:off x="6053363" y="2262915"/>
                <a:ext cx="1214846" cy="600893"/>
              </a:xfrm>
              <a:prstGeom prst="wedgeRoundRectCallout">
                <a:avLst>
                  <a:gd name="adj1" fmla="val -128970"/>
                  <a:gd name="adj2" fmla="val -754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水汽的焓，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圆角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63" y="2262915"/>
                <a:ext cx="1214846" cy="600893"/>
              </a:xfrm>
              <a:prstGeom prst="wedgeRoundRectCallout">
                <a:avLst>
                  <a:gd name="adj1" fmla="val -128970"/>
                  <a:gd name="adj2" fmla="val -75408"/>
                  <a:gd name="adj3" fmla="val 16667"/>
                </a:avLst>
              </a:prstGeom>
              <a:blipFill>
                <a:blip r:embed="rId5"/>
                <a:stretch>
                  <a:fillRect t="-1563" r="-4167" b="-85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顺序访问存储器 8"/>
              <p:cNvSpPr/>
              <p:nvPr/>
            </p:nvSpPr>
            <p:spPr>
              <a:xfrm flipH="1">
                <a:off x="10345783" y="822960"/>
                <a:ext cx="1554480" cy="1388159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基准为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干空气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流程图: 顺序访问存储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45783" y="822960"/>
                <a:ext cx="1554480" cy="1388159"/>
              </a:xfrm>
              <a:prstGeom prst="flowChartMagneticTap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5284" y="795679"/>
                <a:ext cx="11443061" cy="605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7.2.3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的湿比体积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𝒌𝒈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干空气和其所带的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𝑯𝒌𝒈</m:t>
                    </m:r>
                  </m:oMath>
                </a14:m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水汽所具有的总体积。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湿空气</m:t>
                        </m:r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体积</m:t>
                        </m:r>
                      </m:num>
                      <m:den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干气质量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endParaRPr lang="en-US" altLang="zh-CN" sz="2400" b="1" dirty="0" smtClean="0">
                  <a:solidFill>
                    <a:srgbClr val="FFC000"/>
                  </a:solidFill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湿空气在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zh-CN" altLang="en-US" sz="2400" b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sz="2400" b="1" i="1" dirty="0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，其湿比体积为：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en-US" altLang="zh-CN" sz="2400" b="1" dirty="0" smtClean="0">
                    <a:solidFill>
                      <a:srgbClr val="FFC000"/>
                    </a:solidFill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𝟐𝟗</m:t>
                            </m:r>
                          </m:den>
                        </m:f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𝟏𝟖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𝟐𝟕𝟑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𝟐𝟕𝟑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endParaRPr lang="en-US" altLang="zh-CN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𝟕𝟕𝟑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𝟐𝟒𝟒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𝟐𝟕𝟑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𝟐𝟕𝟑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𝟎𝟏𝟑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solidFill>
                      <a:srgbClr val="FFC000"/>
                    </a:solidFill>
                    <a:latin typeface="+mn-ea"/>
                  </a:rPr>
                  <a:t>			</a:t>
                </a:r>
              </a:p>
              <a:p>
                <a:r>
                  <a:rPr lang="en-US" altLang="zh-CN" sz="2400" b="1" dirty="0" smtClean="0">
                    <a:latin typeface="+mn-ea"/>
                  </a:rPr>
                  <a:t>②</a:t>
                </a:r>
                <a:r>
                  <a:rPr lang="zh-CN" altLang="en-US" sz="2400" b="1" dirty="0" smtClean="0">
                    <a:latin typeface="+mn-ea"/>
                  </a:rPr>
                  <a:t> 特点：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湿比体积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与空气的湿度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，温度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，压力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有关。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  </a:t>
                </a:r>
                <a:r>
                  <a:rPr lang="zh-CN" altLang="en-US" sz="2400" b="1" dirty="0" smtClean="0">
                    <a:latin typeface="+mn-ea"/>
                  </a:rPr>
                  <a:t>当在一定压力下，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↑，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问：湿空气的密度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f>
                      <m:fPr>
                        <m:type m:val="lin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b="1" dirty="0" smtClean="0">
                    <a:latin typeface="+mn-ea"/>
                  </a:rPr>
                  <a:t>）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4" y="795679"/>
                <a:ext cx="11443061" cy="6059800"/>
              </a:xfrm>
              <a:prstGeom prst="rect">
                <a:avLst/>
              </a:prstGeom>
              <a:blipFill>
                <a:blip r:embed="rId2"/>
                <a:stretch>
                  <a:fillRect l="-959" t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标注 4"/>
              <p:cNvSpPr/>
              <p:nvPr/>
            </p:nvSpPr>
            <p:spPr>
              <a:xfrm>
                <a:off x="1256620" y="2420733"/>
                <a:ext cx="2142328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湿空气的湿比体积，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湿气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干气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圆角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20" y="2420733"/>
                <a:ext cx="2142328" cy="615472"/>
              </a:xfrm>
              <a:prstGeom prst="wedgeRoundRectCallout">
                <a:avLst>
                  <a:gd name="adj1" fmla="val 48648"/>
                  <a:gd name="adj2" fmla="val -68500"/>
                  <a:gd name="adj3" fmla="val 16667"/>
                </a:avLst>
              </a:prstGeom>
              <a:blipFill>
                <a:blip r:embed="rId3"/>
                <a:stretch>
                  <a:fillRect l="-4225" t="-5691" r="-3944" b="-88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顺序访问存储器 8"/>
              <p:cNvSpPr/>
              <p:nvPr/>
            </p:nvSpPr>
            <p:spPr>
              <a:xfrm flipH="1">
                <a:off x="10243865" y="795679"/>
                <a:ext cx="1554480" cy="1388159"/>
              </a:xfrm>
              <a:prstGeom prst="flowChartMagneticTa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基准为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干空气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流程图: 顺序访问存储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43865" y="795679"/>
                <a:ext cx="1554480" cy="1388159"/>
              </a:xfrm>
              <a:prstGeom prst="flowChartMagneticTap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5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8" y="822960"/>
                <a:ext cx="11547565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7.2.4    </a:t>
                </a:r>
                <a:r>
                  <a:rPr lang="zh-CN" altLang="en-US" sz="2600" b="1" dirty="0" smtClean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湿空气</a:t>
                </a:r>
                <a:r>
                  <a:rPr lang="zh-CN" altLang="en-US" sz="26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的温度</a:t>
                </a:r>
                <a:endParaRPr lang="en-US" altLang="zh-CN" sz="26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n-ea"/>
                  </a:rPr>
                  <a:t>）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干球温度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</a:t>
                </a:r>
                <a:r>
                  <a:rPr lang="zh-CN" altLang="en-US" sz="2400" b="1" dirty="0" smtClean="0">
                    <a:latin typeface="+mn-ea"/>
                  </a:rPr>
                  <a:t>：在空气流</a:t>
                </a:r>
                <a:r>
                  <a:rPr lang="zh-CN" altLang="en-US" sz="2400" b="1" dirty="0">
                    <a:latin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）</a:t>
                </a:r>
                <a:r>
                  <a:rPr lang="zh-CN" altLang="en-US" sz="2400" b="1" dirty="0" smtClean="0">
                    <a:latin typeface="+mn-ea"/>
                  </a:rPr>
                  <a:t>中放置一支普通温度计，所测得空气的温度为干球温度。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zh-CN" sz="2400" b="1" dirty="0">
                    <a:latin typeface="+mn-ea"/>
                  </a:rPr>
                  <a:t>②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特点</a:t>
                </a:r>
                <a:r>
                  <a:rPr lang="zh-CN" altLang="en-US" sz="2400" b="1" dirty="0" smtClean="0">
                    <a:latin typeface="+mn-ea"/>
                  </a:rPr>
                  <a:t>：湿空气的真实温度。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湿球温度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en-US" altLang="zh-CN" sz="2400" b="1" dirty="0">
                    <a:latin typeface="+mn-ea"/>
                  </a:rPr>
                  <a:t>① </a:t>
                </a:r>
                <a:r>
                  <a:rPr lang="zh-CN" altLang="en-US" sz="2400" b="1" dirty="0">
                    <a:latin typeface="+mn-ea"/>
                  </a:rPr>
                  <a:t>定义：</a:t>
                </a:r>
                <a:r>
                  <a:rPr lang="zh-CN" altLang="en-US" sz="2400" b="1" dirty="0" smtClean="0">
                    <a:latin typeface="+mn-ea"/>
                  </a:rPr>
                  <a:t>在流动空气（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）中</a:t>
                </a:r>
                <a:r>
                  <a:rPr lang="zh-CN" altLang="en-US" sz="2400" b="1" dirty="0">
                    <a:latin typeface="+mn-ea"/>
                  </a:rPr>
                  <a:t>放置一</a:t>
                </a:r>
                <a:r>
                  <a:rPr lang="zh-CN" altLang="en-US" sz="2400" b="1" dirty="0" smtClean="0">
                    <a:latin typeface="+mn-ea"/>
                  </a:rPr>
                  <a:t>支湿</a:t>
                </a:r>
                <a:r>
                  <a:rPr lang="zh-CN" altLang="en-US" sz="2400" b="1" dirty="0">
                    <a:latin typeface="+mn-ea"/>
                  </a:rPr>
                  <a:t>球</a:t>
                </a:r>
                <a:r>
                  <a:rPr lang="zh-CN" altLang="en-US" sz="2400" b="1" dirty="0" smtClean="0">
                    <a:latin typeface="+mn-ea"/>
                  </a:rPr>
                  <a:t>温度计，达到稳态时的温度为湿球温度。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zh-CN" altLang="zh-CN" sz="2400" b="1" dirty="0" smtClean="0">
                    <a:latin typeface="+mn-ea"/>
                  </a:rPr>
                  <a:t>②</a:t>
                </a:r>
                <a:r>
                  <a:rPr lang="zh-CN" altLang="en-US" sz="2400" b="1" dirty="0" smtClean="0">
                    <a:latin typeface="+mn-ea"/>
                  </a:rPr>
                  <a:t> 湿球温度计：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将普通温度计的感温球用纱布包裹，并将纱布的下端浸在水中，使纱布一直保持润湿状态，即构成湿球温度计。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zh-CN" sz="2400" b="1" dirty="0">
                    <a:latin typeface="+mn-ea"/>
                  </a:rPr>
                  <a:t>③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特点：湿球温度不代表空气的真实温度。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 湿球温度是湿球温度计外的湿纱布表面水层的温度。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    湿球温度与空气的干球温度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和湿度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有关，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     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8" y="822960"/>
                <a:ext cx="11547565" cy="5878532"/>
              </a:xfrm>
              <a:prstGeom prst="rect">
                <a:avLst/>
              </a:prstGeom>
              <a:blipFill>
                <a:blip r:embed="rId2"/>
                <a:stretch>
                  <a:fillRect l="-950" t="-1141" r="-3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1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42639" y="125542"/>
            <a:ext cx="6071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7.2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湿空气的性质与湿度图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6151" y="827705"/>
                <a:ext cx="11564111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④ </a:t>
                </a:r>
                <a:r>
                  <a:rPr lang="zh-CN" altLang="en-US" sz="2400" b="1" dirty="0" smtClean="0">
                    <a:latin typeface="+mn-ea"/>
                  </a:rPr>
                  <a:t>湿球温度</a:t>
                </a:r>
                <a:r>
                  <a:rPr lang="zh-CN" altLang="en-US" sz="2400" b="1" dirty="0">
                    <a:latin typeface="+mn-ea"/>
                  </a:rPr>
                  <a:t>计的测温</a:t>
                </a:r>
                <a:r>
                  <a:rPr lang="zh-CN" altLang="en-US" sz="2400" b="1" dirty="0" smtClean="0">
                    <a:latin typeface="+mn-ea"/>
                  </a:rPr>
                  <a:t>原理分析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）大量的不饱和湿空气（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）与湿球温度计接触时，假设湿纱布的水温与空气的温度相同，湿纱布的水分汽化并向空气中扩散，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+mn-ea"/>
                  </a:rPr>
                  <a:t>汽化</a:t>
                </a:r>
                <a:r>
                  <a:rPr lang="zh-CN" altLang="en-US" sz="2400" b="1" dirty="0" smtClean="0">
                    <a:latin typeface="+mn-ea"/>
                  </a:rPr>
                  <a:t>所需的热量来自水分本身，湿纱布的水温降低。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当湿纱布的水温低于空气的干球温度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时，热量由空气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传入湿纱布的水中，其传热速率随着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+mn-ea"/>
                  </a:rPr>
                  <a:t>温度差</a:t>
                </a:r>
                <a:r>
                  <a:rPr lang="zh-CN" altLang="en-US" sz="2400" b="1" dirty="0" smtClean="0">
                    <a:latin typeface="+mn-ea"/>
                  </a:rPr>
                  <a:t>变化。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平衡状态</a:t>
                </a:r>
                <a:r>
                  <a:rPr lang="zh-CN" altLang="en-US" sz="2400" b="1" dirty="0" smtClean="0">
                    <a:latin typeface="+mn-ea"/>
                  </a:rPr>
                  <a:t>：湿纱布中的水分汽化所需的热量（潜热）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等于空气至湿纱布的传热量（显热），此时湿纱布表面水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温恒定，为湿球温度。</a:t>
                </a:r>
                <a:endParaRPr lang="en-US" altLang="zh-CN" sz="2400" b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因湿空气的流量大，湿纱布表面汽化的水分量很少，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通常认为湿空气</a:t>
                </a:r>
                <a:r>
                  <a:rPr lang="zh-CN" altLang="en-US" sz="2400" b="1" dirty="0">
                    <a:latin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 smtClean="0">
                    <a:latin typeface="+mn-ea"/>
                  </a:rPr>
                  <a:t>）保持不变。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注意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</a:rPr>
                  <a:t>: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传热和传质联合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1" y="827705"/>
                <a:ext cx="11564111" cy="4893647"/>
              </a:xfrm>
              <a:prstGeom prst="rect">
                <a:avLst/>
              </a:prstGeom>
              <a:blipFill>
                <a:blip r:embed="rId2"/>
                <a:stretch>
                  <a:fillRect l="-791" t="-1494" r="-685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8349024" y="2145574"/>
            <a:ext cx="3551238" cy="4648200"/>
            <a:chOff x="8349024" y="2145574"/>
            <a:chExt cx="3551238" cy="4648200"/>
          </a:xfrm>
        </p:grpSpPr>
        <p:pic>
          <p:nvPicPr>
            <p:cNvPr id="5" name="Picture 5" descr="D:\翁南梅\教学\干燥\干球温度计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024" y="2145574"/>
              <a:ext cx="3551238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湿度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r>
                    <a:rPr lang="zh-CN" altLang="en-US" b="1" dirty="0" smtClean="0">
                      <a:solidFill>
                        <a:schemeClr val="bg1"/>
                      </a:solidFill>
                    </a:rPr>
                    <a:t>温度</a:t>
                  </a:r>
                  <a:endParaRPr lang="en-US" altLang="zh-CN" b="1" dirty="0" smtClean="0">
                    <a:solidFill>
                      <a:schemeClr val="bg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361" y="4167052"/>
                  <a:ext cx="418012" cy="2031325"/>
                </a:xfrm>
                <a:prstGeom prst="rect">
                  <a:avLst/>
                </a:prstGeom>
                <a:blipFill>
                  <a:blip r:embed="rId4"/>
                  <a:stretch>
                    <a:fillRect l="-11594" t="-1802" r="-115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/>
            <p:cNvSpPr txBox="1"/>
            <p:nvPr/>
          </p:nvSpPr>
          <p:spPr>
            <a:xfrm>
              <a:off x="8804367" y="3973974"/>
              <a:ext cx="600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</a:rPr>
                <a:t>空气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301" y="5590532"/>
                  <a:ext cx="11887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7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4136</TotalTime>
  <Words>1138</Words>
  <Application>Microsoft Office PowerPoint</Application>
  <PresentationFormat>宽屏</PresentationFormat>
  <Paragraphs>364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宋体</vt:lpstr>
      <vt:lpstr>Arial</vt:lpstr>
      <vt:lpstr>Cambria Math</vt:lpstr>
      <vt:lpstr>Symbol</vt:lpstr>
      <vt:lpstr>Times New Roman</vt:lpstr>
      <vt:lpstr>Trebuchet MS</vt:lpstr>
      <vt:lpstr>Tw Cen MT</vt:lpstr>
      <vt:lpstr>电路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199</cp:revision>
  <cp:lastPrinted>2019-01-02T06:43:19Z</cp:lastPrinted>
  <dcterms:created xsi:type="dcterms:W3CDTF">2018-01-09T01:28:03Z</dcterms:created>
  <dcterms:modified xsi:type="dcterms:W3CDTF">2019-02-25T02:14:58Z</dcterms:modified>
</cp:coreProperties>
</file>