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38"/>
  </p:handoutMasterIdLst>
  <p:sldIdLst>
    <p:sldId id="257" r:id="rId2"/>
    <p:sldId id="266" r:id="rId3"/>
    <p:sldId id="259" r:id="rId4"/>
    <p:sldId id="262" r:id="rId5"/>
    <p:sldId id="282" r:id="rId6"/>
    <p:sldId id="265" r:id="rId7"/>
    <p:sldId id="264" r:id="rId8"/>
    <p:sldId id="263" r:id="rId9"/>
    <p:sldId id="283" r:id="rId10"/>
    <p:sldId id="269" r:id="rId11"/>
    <p:sldId id="284" r:id="rId12"/>
    <p:sldId id="268" r:id="rId13"/>
    <p:sldId id="285" r:id="rId14"/>
    <p:sldId id="271" r:id="rId15"/>
    <p:sldId id="270" r:id="rId16"/>
    <p:sldId id="286" r:id="rId17"/>
    <p:sldId id="291" r:id="rId18"/>
    <p:sldId id="292" r:id="rId19"/>
    <p:sldId id="294" r:id="rId20"/>
    <p:sldId id="293" r:id="rId21"/>
    <p:sldId id="272" r:id="rId22"/>
    <p:sldId id="273" r:id="rId23"/>
    <p:sldId id="274" r:id="rId24"/>
    <p:sldId id="275" r:id="rId25"/>
    <p:sldId id="287" r:id="rId26"/>
    <p:sldId id="276" r:id="rId27"/>
    <p:sldId id="288" r:id="rId28"/>
    <p:sldId id="289" r:id="rId29"/>
    <p:sldId id="277" r:id="rId30"/>
    <p:sldId id="290" r:id="rId31"/>
    <p:sldId id="278" r:id="rId32"/>
    <p:sldId id="296" r:id="rId33"/>
    <p:sldId id="279" r:id="rId34"/>
    <p:sldId id="297" r:id="rId35"/>
    <p:sldId id="298" r:id="rId36"/>
    <p:sldId id="299" r:id="rId37"/>
  </p:sldIdLst>
  <p:sldSz cx="12192000" cy="6858000"/>
  <p:notesSz cx="6761163" cy="99425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1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3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03E1"/>
    <a:srgbClr val="2D2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1661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B1368-9806-4DF9-B525-B2C227ADFEE2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9013F-8C97-476E-9BB1-613F7F6C7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928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7" name="图片 6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7425"/>
            <a:ext cx="2412698" cy="660317"/>
          </a:xfrm>
          <a:prstGeom prst="rect">
            <a:avLst/>
          </a:prstGeom>
          <a:effectLst>
            <a:glow rad="38100">
              <a:srgbClr val="C00000">
                <a:alpha val="17000"/>
              </a:srgbClr>
            </a:glow>
            <a:outerShdw blurRad="50800" dist="50800" dir="5400000" algn="ctr" rotWithShape="0">
              <a:schemeClr val="bg1"/>
            </a:outerShdw>
          </a:effectLst>
        </p:spPr>
      </p:pic>
      <p:cxnSp>
        <p:nvCxnSpPr>
          <p:cNvPr id="68" name="直接连接符 67"/>
          <p:cNvCxnSpPr/>
          <p:nvPr userDrawn="1"/>
        </p:nvCxnSpPr>
        <p:spPr bwMode="auto">
          <a:xfrm>
            <a:off x="0" y="769272"/>
            <a:ext cx="12192000" cy="29241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FFFF00">
                <a:alpha val="96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5" y="0"/>
            <a:ext cx="3197101" cy="784225"/>
          </a:xfrm>
          <a:prstGeom prst="rect">
            <a:avLst/>
          </a:prstGeom>
          <a:effectLst>
            <a:glow rad="38100">
              <a:srgbClr val="C00000">
                <a:alpha val="17000"/>
              </a:srgbClr>
            </a:glow>
            <a:outerShdw blurRad="50800" dist="50800" dir="5400000" algn="ctr" rotWithShape="0">
              <a:schemeClr val="tx1"/>
            </a:outerShdw>
          </a:effectLst>
        </p:spPr>
      </p:pic>
      <p:cxnSp>
        <p:nvCxnSpPr>
          <p:cNvPr id="6" name="直接连接符 3"/>
          <p:cNvCxnSpPr>
            <a:cxnSpLocks noChangeShapeType="1"/>
          </p:cNvCxnSpPr>
          <p:nvPr userDrawn="1"/>
        </p:nvCxnSpPr>
        <p:spPr bwMode="auto">
          <a:xfrm>
            <a:off x="0" y="784225"/>
            <a:ext cx="12192000" cy="0"/>
          </a:xfrm>
          <a:prstGeom prst="line">
            <a:avLst/>
          </a:prstGeom>
          <a:noFill/>
          <a:ln w="50800" algn="ctr">
            <a:solidFill>
              <a:srgbClr val="FFFF00">
                <a:alpha val="96000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0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53.png"/><Relationship Id="rId7" Type="http://schemas.openxmlformats.org/officeDocument/2006/relationships/image" Target="../media/image180.png"/><Relationship Id="rId12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11" Type="http://schemas.openxmlformats.org/officeDocument/2006/relationships/image" Target="../media/image51.png"/><Relationship Id="rId15" Type="http://schemas.openxmlformats.org/officeDocument/2006/relationships/image" Target="../media/image55.png"/><Relationship Id="rId10" Type="http://schemas.openxmlformats.org/officeDocument/2006/relationships/image" Target="../media/image250.png"/><Relationship Id="rId4" Type="http://schemas.openxmlformats.org/officeDocument/2006/relationships/image" Target="../media/image140.png"/><Relationship Id="rId9" Type="http://schemas.openxmlformats.org/officeDocument/2006/relationships/image" Target="../media/image200.png"/><Relationship Id="rId1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00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12" Type="http://schemas.openxmlformats.org/officeDocument/2006/relationships/image" Target="../media/image39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380.png"/><Relationship Id="rId5" Type="http://schemas.openxmlformats.org/officeDocument/2006/relationships/image" Target="../media/image320.png"/><Relationship Id="rId10" Type="http://schemas.openxmlformats.org/officeDocument/2006/relationships/image" Target="../media/image370.png"/><Relationship Id="rId4" Type="http://schemas.openxmlformats.org/officeDocument/2006/relationships/image" Target="../media/image310.png"/><Relationship Id="rId9" Type="http://schemas.openxmlformats.org/officeDocument/2006/relationships/image" Target="../media/image3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0.png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3" Type="http://schemas.openxmlformats.org/officeDocument/2006/relationships/image" Target="../media/image6.png"/><Relationship Id="rId12" Type="http://schemas.openxmlformats.org/officeDocument/2006/relationships/image" Target="../media/image1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1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66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5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2.png"/><Relationship Id="rId10" Type="http://schemas.openxmlformats.org/officeDocument/2006/relationships/image" Target="../media/image30.png"/><Relationship Id="rId4" Type="http://schemas.openxmlformats.org/officeDocument/2006/relationships/image" Target="../media/image21.png"/><Relationship Id="rId9" Type="http://schemas.openxmlformats.org/officeDocument/2006/relationships/image" Target="../media/image2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45.png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8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2.png"/><Relationship Id="rId7" Type="http://schemas.openxmlformats.org/officeDocument/2006/relationships/image" Target="../media/image29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4.png"/><Relationship Id="rId7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3.png"/><Relationship Id="rId26" Type="http://schemas.openxmlformats.org/officeDocument/2006/relationships/image" Target="../media/image77.png"/><Relationship Id="rId21" Type="http://schemas.openxmlformats.org/officeDocument/2006/relationships/image" Target="../media/image38.png"/><Relationship Id="rId17" Type="http://schemas.openxmlformats.org/officeDocument/2006/relationships/image" Target="../media/image67.png"/><Relationship Id="rId2" Type="http://schemas.openxmlformats.org/officeDocument/2006/relationships/image" Target="../media/image12.png"/><Relationship Id="rId16" Type="http://schemas.openxmlformats.org/officeDocument/2006/relationships/image" Target="../media/image36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65.png"/><Relationship Id="rId19" Type="http://schemas.openxmlformats.org/officeDocument/2006/relationships/image" Target="../media/image69.png"/><Relationship Id="rId22" Type="http://schemas.openxmlformats.org/officeDocument/2006/relationships/image" Target="../media/image72.png"/><Relationship Id="rId27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3.png"/><Relationship Id="rId21" Type="http://schemas.openxmlformats.org/officeDocument/2006/relationships/image" Target="../media/image83.png"/><Relationship Id="rId7" Type="http://schemas.openxmlformats.org/officeDocument/2006/relationships/image" Target="../media/image65.png"/><Relationship Id="rId17" Type="http://schemas.openxmlformats.org/officeDocument/2006/relationships/image" Target="../media/image36.png"/><Relationship Id="rId16" Type="http://schemas.openxmlformats.org/officeDocument/2006/relationships/image" Target="../media/image82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69.png"/><Relationship Id="rId19" Type="http://schemas.openxmlformats.org/officeDocument/2006/relationships/image" Target="../media/image37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65.png"/><Relationship Id="rId12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69.png"/><Relationship Id="rId10" Type="http://schemas.openxmlformats.org/officeDocument/2006/relationships/image" Target="../media/image31.png"/><Relationship Id="rId19" Type="http://schemas.openxmlformats.org/officeDocument/2006/relationships/image" Target="../media/image38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7.3		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湿物料干燥过程的计算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52698" y="822960"/>
                <a:ext cx="11547565" cy="5751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7.3.1     </a:t>
                </a:r>
                <a:r>
                  <a:rPr lang="zh-CN" altLang="en-US" sz="26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湿物料中含水量的表示方法</a:t>
                </a:r>
                <a:endParaRPr lang="en-US" altLang="zh-CN" sz="2600" b="1" dirty="0" smtClean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）湿基含水量</a:t>
                </a:r>
                <a:endPara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湿基含水量是指以湿物料为基准时湿物料中水的质量分率。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）干基含水量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干基含水量是指以绝干物料为基准时湿物料中水分的质量。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）两种含水量的关系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den>
                      </m:f>
                      <m:r>
                        <a:rPr lang="en-US" altLang="zh-CN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den>
                      </m:f>
                    </m:oMath>
                  </m:oMathPara>
                </a14:m>
                <a:endPara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注：干燥过程中常用干基含水量。</a:t>
                </a:r>
                <a:endPara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8" y="822960"/>
                <a:ext cx="11547565" cy="5751896"/>
              </a:xfrm>
              <a:prstGeom prst="rect">
                <a:avLst/>
              </a:prstGeom>
              <a:blipFill>
                <a:blip r:embed="rId2"/>
                <a:stretch>
                  <a:fillRect l="-950" t="-11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标注 4"/>
              <p:cNvSpPr/>
              <p:nvPr/>
            </p:nvSpPr>
            <p:spPr>
              <a:xfrm>
                <a:off x="2790223" y="3551833"/>
                <a:ext cx="1802673" cy="617976"/>
              </a:xfrm>
              <a:prstGeom prst="wedgeRoundRectCallout">
                <a:avLst>
                  <a:gd name="adj1" fmla="val 78572"/>
                  <a:gd name="adj2" fmla="val -17754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干基含水量，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水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绝干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料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圆角矩形标注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223" y="3551833"/>
                <a:ext cx="1802673" cy="617976"/>
              </a:xfrm>
              <a:prstGeom prst="wedgeRoundRectCallout">
                <a:avLst>
                  <a:gd name="adj1" fmla="val 78572"/>
                  <a:gd name="adj2" fmla="val -17754"/>
                  <a:gd name="adj3" fmla="val 16667"/>
                </a:avLst>
              </a:prstGeom>
              <a:blipFill>
                <a:blip r:embed="rId3"/>
                <a:stretch>
                  <a:fillRect t="-25000" b="-10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41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7.3		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湿物料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干燥过程的计算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45362" y="814642"/>
                <a:ext cx="11528775" cy="5851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7.3.4    </a:t>
                </a:r>
                <a:r>
                  <a:rPr lang="zh-CN" altLang="en-US" sz="26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干燥</a:t>
                </a:r>
                <a:r>
                  <a:rPr lang="zh-CN" altLang="en-US" sz="2600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过程的</a:t>
                </a:r>
                <a:r>
                  <a:rPr lang="zh-CN" altLang="en-US" sz="26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热效率</a:t>
                </a:r>
                <a:endParaRPr lang="en-US" altLang="zh-CN" sz="2600" b="1" dirty="0" smtClean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）定义：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𝜼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𝑸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</m:den>
                    </m:f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汽化</m:t>
                        </m:r>
                        <m:r>
                          <a:rPr lang="zh-CN" alt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水分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所需</m:t>
                        </m:r>
                        <m:r>
                          <a:rPr lang="zh-CN" alt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的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热量</m:t>
                        </m:r>
                      </m:num>
                      <m:den>
                        <m:r>
                          <a:rPr lang="zh-CN" alt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加入</m:t>
                        </m:r>
                        <m:r>
                          <a:rPr lang="zh-CN" alt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干燥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系统</m:t>
                        </m:r>
                        <m:r>
                          <a:rPr lang="zh-CN" alt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的总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热量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𝟏𝟎𝟎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%</m:t>
                    </m:r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）汽化水分所需的热量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:r>
                  <a:rPr lang="en-US" altLang="zh-CN" sz="2400" b="1" dirty="0" smtClean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① 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指离开干燥系统时空气中水汽的焓与湿物料中水分带入的焓的差值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:r>
                  <a:rPr lang="en-US" altLang="zh-CN" sz="2400" b="1" dirty="0" smtClean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②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公式：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𝑾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𝑾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sub>
                    </m:sSub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 smtClean="0"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𝑾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𝟐𝟒𝟗𝟐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𝟖𝟖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𝟏𝟖𝟕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）若忽略湿物料中水分带入的焓值，则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𝜼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𝟐𝟒𝟗𝟐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𝟖𝟖</m:t>
                            </m:r>
                            <m:sSub>
                              <m:sSub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𝟏𝟎𝟎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%</m:t>
                    </m:r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讨论：若热效率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𝜼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高，热利用率就高，干燥系统的操作费用就低。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62" y="814642"/>
                <a:ext cx="11528775" cy="5851667"/>
              </a:xfrm>
              <a:prstGeom prst="rect">
                <a:avLst/>
              </a:prstGeom>
              <a:blipFill>
                <a:blip r:embed="rId2"/>
                <a:stretch>
                  <a:fillRect l="-952" t="-1250" b="-1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78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7.3		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湿物料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干燥过程的计算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45362" y="814642"/>
                <a:ext cx="11528775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）提高热效率的途径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①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提高空气的预热温度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，但对热敏性物料，应采用在干燥器内多次加热。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②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降低废气的出口温度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，但传热推动力减少，传质推动力也减少。</a:t>
                </a:r>
                <a:endParaRPr lang="en-US" altLang="zh-CN" sz="2400" b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400" b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废气的出口温度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过低接近饱和状态时，则湿空气会析出水滴，干燥产品易返潮。规定：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𝒂𝒔</m:t>
                        </m:r>
                      </m:sub>
                    </m:sSub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进入干燥</m:t>
                        </m:r>
                        <m:r>
                          <a:rPr lang="zh-CN" alt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器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𝟓𝟎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℃。</m:t>
                    </m:r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③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回收废气中的热量，用以预热新鲜空气或湿物料。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④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加强干燥设备和管路的保温，减少热损失。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62" y="814642"/>
                <a:ext cx="11528775" cy="3785652"/>
              </a:xfrm>
              <a:prstGeom prst="rect">
                <a:avLst/>
              </a:prstGeom>
              <a:blipFill>
                <a:blip r:embed="rId2"/>
                <a:stretch>
                  <a:fillRect l="-846" t="-1771" b="-2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45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7.3		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湿物料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干燥过程的计算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28223" y="827705"/>
                <a:ext cx="11545914" cy="53245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7.3.5     </a:t>
                </a:r>
                <a:r>
                  <a:rPr lang="zh-CN" altLang="en-US" sz="26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干燥器空气出口状态（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zh-CN" altLang="en-US" sz="26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6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6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）的确定</a:t>
                </a:r>
                <a:endParaRPr lang="en-US" altLang="zh-CN" sz="2600" b="1" dirty="0" smtClean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）等焓干燥过程（绝热）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——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空气在进出干燥器的焓值不变。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① 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公式法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sz="2400" b="1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𝑪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𝑳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400" b="1" i="1" dirty="0" smtClean="0">
                  <a:latin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𝟎𝟏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𝟖𝟖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𝟐𝟒𝟗𝟐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zh-CN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endParaRPr lang="en-US" altLang="zh-CN" sz="2400" b="1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1" dirty="0" smtClean="0">
                    <a:cs typeface="Times New Roman" panose="02020603050405020304" pitchFamily="18" charset="0"/>
                  </a:rPr>
                  <a:t>				   </a:t>
                </a:r>
                <a:r>
                  <a:rPr lang="zh-CN" altLang="en-US" sz="2400" b="1" dirty="0" smtClean="0">
                    <a:cs typeface="Times New Roman" panose="02020603050405020304" pitchFamily="18" charset="0"/>
                  </a:rPr>
                  <a:t>空气的出口状态</a:t>
                </a:r>
                <a:r>
                  <a:rPr lang="en-US" altLang="zh-CN" sz="2400" b="1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sz="2400" b="1" dirty="0" smtClean="0">
                  <a:cs typeface="Times New Roman" panose="02020603050405020304" pitchFamily="18" charset="0"/>
                </a:endParaRPr>
              </a:p>
              <a:p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𝑾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干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空气的用量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𝑳</m:t>
                    </m:r>
                  </m:oMath>
                </a14:m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23" y="827705"/>
                <a:ext cx="11545914" cy="5324535"/>
              </a:xfrm>
              <a:prstGeom prst="rect">
                <a:avLst/>
              </a:prstGeom>
              <a:blipFill>
                <a:blip r:embed="rId2"/>
                <a:stretch>
                  <a:fillRect l="-950" t="-1260" b="-1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369568" y="3085474"/>
                <a:ext cx="11730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568" y="3085474"/>
                <a:ext cx="1173071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右箭头 46"/>
          <p:cNvSpPr/>
          <p:nvPr/>
        </p:nvSpPr>
        <p:spPr>
          <a:xfrm>
            <a:off x="1644669" y="5853283"/>
            <a:ext cx="629455" cy="11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右箭头 48"/>
          <p:cNvSpPr/>
          <p:nvPr/>
        </p:nvSpPr>
        <p:spPr>
          <a:xfrm>
            <a:off x="1644669" y="4561712"/>
            <a:ext cx="629455" cy="11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1644669" y="3214308"/>
            <a:ext cx="629455" cy="11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椭圆形标注 52"/>
              <p:cNvSpPr/>
              <p:nvPr/>
            </p:nvSpPr>
            <p:spPr>
              <a:xfrm>
                <a:off x="8621486" y="2636838"/>
                <a:ext cx="3435531" cy="1438773"/>
              </a:xfrm>
              <a:prstGeom prst="wedgeEllipseCallout">
                <a:avLst>
                  <a:gd name="adj1" fmla="val -39691"/>
                  <a:gd name="adj2" fmla="val 4176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600" dirty="0" smtClean="0"/>
              </a:p>
              <a:p>
                <a:pPr algn="ctr"/>
                <a:r>
                  <a:rPr lang="zh-CN" altLang="en-US" sz="1600" dirty="0" smtClean="0"/>
                  <a:t>干燥器内不补充热量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1600" dirty="0" smtClean="0"/>
              </a:p>
              <a:p>
                <a:pPr algn="ctr"/>
                <a:r>
                  <a:rPr lang="zh-CN" altLang="en-US" sz="1600" dirty="0" smtClean="0"/>
                  <a:t>干燥器的热损失忽略不计</a:t>
                </a:r>
                <a:endParaRPr lang="en-US" altLang="zh-CN" sz="1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1600" dirty="0"/>
              </a:p>
              <a:p>
                <a:pPr algn="ctr"/>
                <a:endParaRPr lang="en-US" altLang="zh-CN" sz="1600" dirty="0" smtClean="0"/>
              </a:p>
            </p:txBody>
          </p:sp>
        </mc:Choice>
        <mc:Fallback xmlns="">
          <p:sp>
            <p:nvSpPr>
              <p:cNvPr id="53" name="椭圆形标注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486" y="2636838"/>
                <a:ext cx="3435531" cy="1438773"/>
              </a:xfrm>
              <a:prstGeom prst="wedgeEllipseCallout">
                <a:avLst>
                  <a:gd name="adj1" fmla="val -39691"/>
                  <a:gd name="adj2" fmla="val 41768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6340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7.3		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湿物料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干燥过程的计算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28223" y="827705"/>
                <a:ext cx="11545914" cy="35240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 smtClean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② </a:t>
                </a:r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图解法：</a:t>
                </a:r>
                <a:endParaRPr lang="en-US" altLang="zh-CN" sz="2400" b="1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b="1" dirty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新鲜空气（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）      图中状态点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点</a:t>
                </a:r>
                <a:endParaRPr lang="en-US" altLang="zh-CN" sz="2400" b="1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b="1" dirty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经预热器预热            图中等湿升温线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𝑨𝑩</m:t>
                    </m:r>
                  </m:oMath>
                </a14:m>
                <a:endParaRPr lang="en-US" altLang="zh-CN" sz="2400" b="1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b="1" dirty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latin typeface="+mn-ea"/>
                    <a:cs typeface="Times New Roman" panose="02020603050405020304" pitchFamily="18" charset="0"/>
                  </a:rPr>
                  <a:t>湿空气（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  <a:cs typeface="Times New Roman" panose="02020603050405020304" pitchFamily="18" charset="0"/>
                  </a:rPr>
                  <a:t>） </a:t>
                </a:r>
                <a:r>
                  <a:rPr lang="en-US" altLang="zh-CN" sz="2400" b="1" dirty="0" smtClean="0">
                    <a:latin typeface="+mn-ea"/>
                    <a:cs typeface="Times New Roman" panose="02020603050405020304" pitchFamily="18" charset="0"/>
                  </a:rPr>
                  <a:t>       </a:t>
                </a:r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图中状态点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𝑩</m:t>
                    </m:r>
                  </m:oMath>
                </a14:m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点</a:t>
                </a:r>
                <a:endParaRPr lang="en-US" altLang="zh-CN" sz="2400" b="1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  经干燥器等焓干燥        图中等焓线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𝑩𝑪</m:t>
                    </m:r>
                  </m:oMath>
                </a14:m>
                <a:endParaRPr lang="en-US" altLang="zh-CN" sz="2400" b="1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  废气（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）          图中状态点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𝑪</m:t>
                    </m:r>
                  </m:oMath>
                </a14:m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点</a:t>
                </a:r>
                <a:endParaRPr lang="en-US" altLang="zh-CN" sz="2400" b="1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b="1" dirty="0" smtClean="0">
                    <a:latin typeface="+mn-ea"/>
                    <a:cs typeface="Times New Roman" panose="02020603050405020304" pitchFamily="18" charset="0"/>
                  </a:rPr>
                  <a:t>						   </a:t>
                </a:r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（等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𝝋</m:t>
                    </m:r>
                  </m:oMath>
                </a14:m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线和等焓线的交点）</a:t>
                </a:r>
                <a:endParaRPr lang="en-US" altLang="zh-CN" sz="2400" b="1" dirty="0" smtClean="0"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23" y="827705"/>
                <a:ext cx="11545914" cy="3524042"/>
              </a:xfrm>
              <a:prstGeom prst="rect">
                <a:avLst/>
              </a:prstGeom>
              <a:blipFill>
                <a:blip r:embed="rId2"/>
                <a:stretch>
                  <a:fillRect l="-845" t="-2076" b="-2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6578451" y="827705"/>
            <a:ext cx="5295686" cy="6511965"/>
            <a:chOff x="6776259" y="944797"/>
            <a:chExt cx="5295686" cy="6511965"/>
          </a:xfrm>
        </p:grpSpPr>
        <p:sp>
          <p:nvSpPr>
            <p:cNvPr id="42" name="弧形 41"/>
            <p:cNvSpPr/>
            <p:nvPr/>
          </p:nvSpPr>
          <p:spPr>
            <a:xfrm rot="18110958">
              <a:off x="7473182" y="4369651"/>
              <a:ext cx="4910281" cy="1263941"/>
            </a:xfrm>
            <a:prstGeom prst="arc">
              <a:avLst>
                <a:gd name="adj1" fmla="val 16200000"/>
                <a:gd name="adj2" fmla="val 21297152"/>
              </a:avLst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弧形 34"/>
            <p:cNvSpPr/>
            <p:nvPr/>
          </p:nvSpPr>
          <p:spPr>
            <a:xfrm rot="19378049">
              <a:off x="6776259" y="5077251"/>
              <a:ext cx="4815295" cy="407721"/>
            </a:xfrm>
            <a:prstGeom prst="arc">
              <a:avLst>
                <a:gd name="adj1" fmla="val 16200000"/>
                <a:gd name="adj2" fmla="val 21471947"/>
              </a:avLst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7728237" y="944797"/>
              <a:ext cx="4343708" cy="5560505"/>
              <a:chOff x="7728237" y="944797"/>
              <a:chExt cx="4343708" cy="5560505"/>
            </a:xfrm>
          </p:grpSpPr>
          <p:cxnSp>
            <p:nvCxnSpPr>
              <p:cNvPr id="37" name="直接连接符 36"/>
              <p:cNvCxnSpPr/>
              <p:nvPr/>
            </p:nvCxnSpPr>
            <p:spPr>
              <a:xfrm>
                <a:off x="8232864" y="3709731"/>
                <a:ext cx="1491288" cy="1478990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H="1">
                <a:off x="8255725" y="4689122"/>
                <a:ext cx="906380" cy="180116"/>
              </a:xfrm>
              <a:prstGeom prst="line">
                <a:avLst/>
              </a:prstGeom>
              <a:ln w="317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H="1">
                <a:off x="8289830" y="3696789"/>
                <a:ext cx="1667605" cy="240084"/>
              </a:xfrm>
              <a:prstGeom prst="line">
                <a:avLst/>
              </a:prstGeom>
              <a:ln w="317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flipH="1" flipV="1">
                <a:off x="8255726" y="2325188"/>
                <a:ext cx="1" cy="3278777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8255726" y="5590902"/>
                <a:ext cx="3644537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8255726" y="5590902"/>
                <a:ext cx="888274" cy="888275"/>
              </a:xfrm>
              <a:prstGeom prst="line">
                <a:avLst/>
              </a:prstGeom>
              <a:ln w="28575"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8232864" y="2864645"/>
                <a:ext cx="1724571" cy="1692639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圆角矩形标注 15"/>
              <p:cNvSpPr/>
              <p:nvPr/>
            </p:nvSpPr>
            <p:spPr>
              <a:xfrm>
                <a:off x="7855486" y="6035040"/>
                <a:ext cx="792125" cy="470262"/>
              </a:xfrm>
              <a:prstGeom prst="wedgeRoundRectCallout">
                <a:avLst>
                  <a:gd name="adj1" fmla="val 38907"/>
                  <a:gd name="adj2" fmla="val -76389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横轴</a:t>
                </a:r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圆角矩形标注 16"/>
                  <p:cNvSpPr/>
                  <p:nvPr/>
                </p:nvSpPr>
                <p:spPr>
                  <a:xfrm>
                    <a:off x="7728237" y="944797"/>
                    <a:ext cx="411479" cy="1524784"/>
                  </a:xfrm>
                  <a:prstGeom prst="wedgeRoundRectCallout">
                    <a:avLst>
                      <a:gd name="adj1" fmla="val 69366"/>
                      <a:gd name="adj2" fmla="val 37564"/>
                      <a:gd name="adj3" fmla="val 16667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 dirty="0" smtClean="0"/>
                  </a:p>
                  <a:p>
                    <a:pPr algn="ctr"/>
                    <a:r>
                      <a:rPr lang="zh-CN" altLang="en-US" dirty="0" smtClean="0"/>
                      <a:t>纵轴</a:t>
                    </a:r>
                    <a14:m>
                      <m:oMath xmlns:m="http://schemas.openxmlformats.org/officeDocument/2006/math"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⋮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焓</m:t>
                        </m:r>
                      </m:oMath>
                    </a14:m>
                    <a:endParaRPr lang="en-US" altLang="zh-CN" dirty="0" smtClean="0"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值</m:t>
                          </m:r>
                        </m:oMath>
                      </m:oMathPara>
                    </a14:m>
                    <a:endParaRPr lang="en-US" altLang="zh-CN" dirty="0" smtClean="0"/>
                  </a:p>
                  <a:p>
                    <a:pPr algn="ctr"/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7" name="圆角矩形标注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8237" y="944797"/>
                    <a:ext cx="411479" cy="1524784"/>
                  </a:xfrm>
                  <a:prstGeom prst="wedgeRoundRectCallout">
                    <a:avLst>
                      <a:gd name="adj1" fmla="val 69366"/>
                      <a:gd name="adj2" fmla="val 37564"/>
                      <a:gd name="adj3" fmla="val 16667"/>
                    </a:avLst>
                  </a:prstGeom>
                  <a:blipFill>
                    <a:blip r:embed="rId4"/>
                    <a:stretch>
                      <a:fillRect l="-481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直接连接符 18"/>
              <p:cNvCxnSpPr/>
              <p:nvPr/>
            </p:nvCxnSpPr>
            <p:spPr>
              <a:xfrm flipH="1">
                <a:off x="9166960" y="3670403"/>
                <a:ext cx="28501" cy="1933562"/>
              </a:xfrm>
              <a:prstGeom prst="line">
                <a:avLst/>
              </a:prstGeom>
              <a:ln w="31750">
                <a:solidFill>
                  <a:srgbClr val="FF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本框 19"/>
              <p:cNvSpPr txBox="1"/>
              <p:nvPr/>
            </p:nvSpPr>
            <p:spPr>
              <a:xfrm>
                <a:off x="8974179" y="3346177"/>
                <a:ext cx="640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流程图: 接点 20"/>
              <p:cNvSpPr/>
              <p:nvPr/>
            </p:nvSpPr>
            <p:spPr>
              <a:xfrm flipH="1">
                <a:off x="9143204" y="3752207"/>
                <a:ext cx="98765" cy="101214"/>
              </a:xfrm>
              <a:prstGeom prst="flowChartConnector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10357675" y="3567541"/>
                    <a:ext cx="13582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=100%</m:t>
                          </m:r>
                        </m:oMath>
                      </m:oMathPara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" name="文本框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57675" y="3567541"/>
                    <a:ext cx="135825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文本框 23"/>
              <p:cNvSpPr txBox="1"/>
              <p:nvPr/>
            </p:nvSpPr>
            <p:spPr>
              <a:xfrm>
                <a:off x="8669622" y="4640501"/>
                <a:ext cx="640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流程图: 接点 24"/>
              <p:cNvSpPr/>
              <p:nvPr/>
            </p:nvSpPr>
            <p:spPr>
              <a:xfrm flipH="1">
                <a:off x="9140859" y="4628848"/>
                <a:ext cx="98765" cy="101214"/>
              </a:xfrm>
              <a:prstGeom prst="flowChartConnector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 flipH="1" flipV="1">
                <a:off x="8369471" y="1923525"/>
                <a:ext cx="1" cy="3278777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圆角矩形标注 26"/>
                  <p:cNvSpPr/>
                  <p:nvPr/>
                </p:nvSpPr>
                <p:spPr>
                  <a:xfrm>
                    <a:off x="8435681" y="986380"/>
                    <a:ext cx="411479" cy="1484554"/>
                  </a:xfrm>
                  <a:prstGeom prst="wedgeRoundRectCallout">
                    <a:avLst>
                      <a:gd name="adj1" fmla="val -65108"/>
                      <a:gd name="adj2" fmla="val 36303"/>
                      <a:gd name="adj3" fmla="val 16667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 smtClean="0"/>
                      <a:t>纵坐标</a:t>
                    </a:r>
                    <a14:m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a14:m>
                    <a:endParaRPr lang="en-US" altLang="zh-CN" dirty="0" smtClean="0"/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7" name="圆角矩形标注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35681" y="986380"/>
                    <a:ext cx="411479" cy="1484554"/>
                  </a:xfrm>
                  <a:prstGeom prst="wedgeRoundRectCallout">
                    <a:avLst>
                      <a:gd name="adj1" fmla="val -65108"/>
                      <a:gd name="adj2" fmla="val 36303"/>
                      <a:gd name="adj3" fmla="val 16667"/>
                    </a:avLst>
                  </a:prstGeom>
                  <a:blipFill>
                    <a:blip r:embed="rId7"/>
                    <a:stretch>
                      <a:fillRect t="-1220" r="-1358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文本框 27"/>
              <p:cNvSpPr txBox="1"/>
              <p:nvPr/>
            </p:nvSpPr>
            <p:spPr>
              <a:xfrm>
                <a:off x="9736266" y="4040419"/>
                <a:ext cx="640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流程图: 接点 31"/>
              <p:cNvSpPr/>
              <p:nvPr/>
            </p:nvSpPr>
            <p:spPr>
              <a:xfrm flipH="1">
                <a:off x="9621935" y="4214265"/>
                <a:ext cx="98765" cy="101214"/>
              </a:xfrm>
              <a:prstGeom prst="flowChartConnector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7972912" y="3475208"/>
                    <a:ext cx="24609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0" name="文本框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2912" y="3475208"/>
                    <a:ext cx="246093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2500" r="-5000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8002840" y="2676113"/>
                    <a:ext cx="240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1" name="文本框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2840" y="2676113"/>
                    <a:ext cx="240772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3077" r="-5128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文本框 42"/>
                  <p:cNvSpPr txBox="1"/>
                  <p:nvPr/>
                </p:nvSpPr>
                <p:spPr>
                  <a:xfrm>
                    <a:off x="10674483" y="2640947"/>
                    <a:ext cx="8874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%</m:t>
                          </m:r>
                        </m:oMath>
                      </m:oMathPara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3" name="文本框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74483" y="2640947"/>
                    <a:ext cx="887475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直接连接符 43"/>
              <p:cNvCxnSpPr/>
              <p:nvPr/>
            </p:nvCxnSpPr>
            <p:spPr>
              <a:xfrm>
                <a:off x="9678603" y="4300657"/>
                <a:ext cx="8787" cy="1274474"/>
              </a:xfrm>
              <a:prstGeom prst="line">
                <a:avLst/>
              </a:prstGeom>
              <a:ln w="31750">
                <a:solidFill>
                  <a:srgbClr val="FF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圆角矩形标注 51"/>
                  <p:cNvSpPr/>
                  <p:nvPr/>
                </p:nvSpPr>
                <p:spPr>
                  <a:xfrm>
                    <a:off x="10138643" y="5702615"/>
                    <a:ext cx="1933302" cy="470262"/>
                  </a:xfrm>
                  <a:prstGeom prst="wedgeRoundRectCallout">
                    <a:avLst>
                      <a:gd name="adj1" fmla="val 38907"/>
                      <a:gd name="adj2" fmla="val -76389"/>
                      <a:gd name="adj3" fmla="val 16667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 smtClean="0"/>
                      <a:t>辅助水平轴</a:t>
                    </a:r>
                    <a:r>
                      <a:rPr lang="en-US" altLang="zh-CN" dirty="0" smtClean="0"/>
                      <a:t>—</a:t>
                    </a:r>
                    <a14:m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2" name="圆角矩形标注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8643" y="5702615"/>
                    <a:ext cx="1933302" cy="470262"/>
                  </a:xfrm>
                  <a:prstGeom prst="wedgeRoundRectCallout">
                    <a:avLst>
                      <a:gd name="adj1" fmla="val 38907"/>
                      <a:gd name="adj2" fmla="val -76389"/>
                      <a:gd name="adj3" fmla="val 16667"/>
                    </a:avLst>
                  </a:prstGeom>
                  <a:blipFill>
                    <a:blip r:embed="rId11"/>
                    <a:stretch>
                      <a:fillRect b="-693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文本框 52"/>
                  <p:cNvSpPr txBox="1"/>
                  <p:nvPr/>
                </p:nvSpPr>
                <p:spPr>
                  <a:xfrm>
                    <a:off x="9046476" y="5603965"/>
                    <a:ext cx="32624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3" name="文本框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6476" y="5603965"/>
                    <a:ext cx="326243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6981" r="-5660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7983541" y="4759303"/>
                    <a:ext cx="2594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5" name="文本框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3541" y="4759303"/>
                    <a:ext cx="259430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6279" r="-4651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文本框 55"/>
                  <p:cNvSpPr txBox="1"/>
                  <p:nvPr/>
                </p:nvSpPr>
                <p:spPr>
                  <a:xfrm>
                    <a:off x="7983224" y="3818624"/>
                    <a:ext cx="25410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6" name="文本框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3224" y="3818624"/>
                    <a:ext cx="254108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6667" r="-476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7" name="右箭头 46"/>
          <p:cNvSpPr/>
          <p:nvPr/>
        </p:nvSpPr>
        <p:spPr>
          <a:xfrm>
            <a:off x="3555350" y="1478329"/>
            <a:ext cx="629455" cy="11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/>
        </p:nvSpPr>
        <p:spPr>
          <a:xfrm>
            <a:off x="3539427" y="2515902"/>
            <a:ext cx="629455" cy="11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 flipH="1">
                <a:off x="9327310" y="5503907"/>
                <a:ext cx="302268" cy="2843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27310" y="5503907"/>
                <a:ext cx="302268" cy="284323"/>
              </a:xfrm>
              <a:prstGeom prst="rect">
                <a:avLst/>
              </a:prstGeom>
              <a:blipFill>
                <a:blip r:embed="rId15"/>
                <a:stretch>
                  <a:fillRect l="-20000" r="-10000" b="-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右箭头 57"/>
          <p:cNvSpPr/>
          <p:nvPr/>
        </p:nvSpPr>
        <p:spPr>
          <a:xfrm>
            <a:off x="3555350" y="1951492"/>
            <a:ext cx="629455" cy="11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右箭头 58"/>
          <p:cNvSpPr/>
          <p:nvPr/>
        </p:nvSpPr>
        <p:spPr>
          <a:xfrm>
            <a:off x="3539427" y="3044897"/>
            <a:ext cx="629455" cy="11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右箭头 59"/>
          <p:cNvSpPr/>
          <p:nvPr/>
        </p:nvSpPr>
        <p:spPr>
          <a:xfrm>
            <a:off x="3540753" y="3553531"/>
            <a:ext cx="629455" cy="11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897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7.3		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湿物料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干燥过程的计算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28223" y="827705"/>
                <a:ext cx="6119048" cy="4154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）非等焓干燥过程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①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𝑳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或</m:t>
                    </m:r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此时的操作线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𝑩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线（焓值降低）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②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sub>
                    </m:sSub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此时的操作线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𝑩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线（焓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值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增加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23" y="827705"/>
                <a:ext cx="6119048" cy="4154984"/>
              </a:xfrm>
              <a:prstGeom prst="rect">
                <a:avLst/>
              </a:prstGeom>
              <a:blipFill>
                <a:blip r:embed="rId2"/>
                <a:stretch>
                  <a:fillRect l="-1594" t="-1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箭头 3"/>
          <p:cNvSpPr/>
          <p:nvPr/>
        </p:nvSpPr>
        <p:spPr>
          <a:xfrm>
            <a:off x="830572" y="1880602"/>
            <a:ext cx="1031965" cy="156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999698" y="1773677"/>
                <a:ext cx="11730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698" y="1773677"/>
                <a:ext cx="1173071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弧形 31"/>
          <p:cNvSpPr/>
          <p:nvPr/>
        </p:nvSpPr>
        <p:spPr>
          <a:xfrm rot="18110958">
            <a:off x="7584217" y="4535536"/>
            <a:ext cx="4910281" cy="1263941"/>
          </a:xfrm>
          <a:prstGeom prst="arc">
            <a:avLst>
              <a:gd name="adj1" fmla="val 16200000"/>
              <a:gd name="adj2" fmla="val 21297152"/>
            </a:avLst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弧形 32"/>
          <p:cNvSpPr/>
          <p:nvPr/>
        </p:nvSpPr>
        <p:spPr>
          <a:xfrm rot="19378049">
            <a:off x="6887294" y="5243136"/>
            <a:ext cx="4815295" cy="407721"/>
          </a:xfrm>
          <a:prstGeom prst="arc">
            <a:avLst>
              <a:gd name="adj1" fmla="val 16200000"/>
              <a:gd name="adj2" fmla="val 21471947"/>
            </a:avLst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右箭头 62"/>
          <p:cNvSpPr/>
          <p:nvPr/>
        </p:nvSpPr>
        <p:spPr>
          <a:xfrm>
            <a:off x="830572" y="3825961"/>
            <a:ext cx="1031965" cy="156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2003964" y="3696728"/>
                <a:ext cx="11730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964" y="3696728"/>
                <a:ext cx="1173071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组合 69"/>
          <p:cNvGrpSpPr/>
          <p:nvPr/>
        </p:nvGrpSpPr>
        <p:grpSpPr>
          <a:xfrm>
            <a:off x="7852335" y="1053953"/>
            <a:ext cx="4261373" cy="5560505"/>
            <a:chOff x="7839272" y="1110682"/>
            <a:chExt cx="4261373" cy="5560505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8343899" y="3875616"/>
              <a:ext cx="1491288" cy="147899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8366760" y="4855007"/>
              <a:ext cx="906380" cy="180116"/>
            </a:xfrm>
            <a:prstGeom prst="line">
              <a:avLst/>
            </a:prstGeom>
            <a:ln w="317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8400865" y="3862674"/>
              <a:ext cx="1667605" cy="240084"/>
            </a:xfrm>
            <a:prstGeom prst="line">
              <a:avLst/>
            </a:prstGeom>
            <a:ln w="317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flipH="1" flipV="1">
              <a:off x="8366761" y="2491073"/>
              <a:ext cx="1" cy="3278777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8366761" y="5756787"/>
              <a:ext cx="364453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8366761" y="5756787"/>
              <a:ext cx="888274" cy="888275"/>
            </a:xfrm>
            <a:prstGeom prst="line">
              <a:avLst/>
            </a:prstGeom>
            <a:ln w="28575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8343899" y="3030530"/>
              <a:ext cx="1724571" cy="1692639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圆角矩形标注 41"/>
            <p:cNvSpPr/>
            <p:nvPr/>
          </p:nvSpPr>
          <p:spPr>
            <a:xfrm>
              <a:off x="7966521" y="6200925"/>
              <a:ext cx="792125" cy="470262"/>
            </a:xfrm>
            <a:prstGeom prst="wedgeRoundRectCallout">
              <a:avLst>
                <a:gd name="adj1" fmla="val 38907"/>
                <a:gd name="adj2" fmla="val -7638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横轴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圆角矩形标注 42"/>
                <p:cNvSpPr/>
                <p:nvPr/>
              </p:nvSpPr>
              <p:spPr>
                <a:xfrm>
                  <a:off x="7839272" y="1110682"/>
                  <a:ext cx="411479" cy="1524784"/>
                </a:xfrm>
                <a:prstGeom prst="wedgeRoundRectCallout">
                  <a:avLst>
                    <a:gd name="adj1" fmla="val 69366"/>
                    <a:gd name="adj2" fmla="val 37564"/>
                    <a:gd name="adj3" fmla="val 16667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 smtClean="0"/>
                </a:p>
                <a:p>
                  <a:pPr algn="ctr"/>
                  <a:r>
                    <a:rPr lang="zh-CN" altLang="en-US" dirty="0" smtClean="0"/>
                    <a:t>纵轴</a:t>
                  </a:r>
                  <a14:m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⋮</m:t>
                      </m:r>
                      <m:r>
                        <a:rPr lang="zh-CN" altLang="en-US" dirty="0">
                          <a:latin typeface="Cambria Math" panose="02040503050406030204" pitchFamily="18" charset="0"/>
                        </a:rPr>
                        <m:t>焓</m:t>
                      </m:r>
                    </m:oMath>
                  </a14:m>
                  <a:endParaRPr lang="en-US" altLang="zh-CN" dirty="0" smtClean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值</m:t>
                        </m:r>
                      </m:oMath>
                    </m:oMathPara>
                  </a14:m>
                  <a:endParaRPr lang="en-US" altLang="zh-CN" dirty="0" smtClean="0"/>
                </a:p>
                <a:p>
                  <a:pPr algn="ctr"/>
                  <a:endParaRPr lang="zh-CN" altLang="en-US" dirty="0"/>
                </a:p>
              </p:txBody>
            </p:sp>
          </mc:Choice>
          <mc:Fallback xmlns="">
            <p:sp>
              <p:nvSpPr>
                <p:cNvPr id="43" name="圆角矩形标注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9272" y="1110682"/>
                  <a:ext cx="411479" cy="1524784"/>
                </a:xfrm>
                <a:prstGeom prst="wedgeRoundRectCallout">
                  <a:avLst>
                    <a:gd name="adj1" fmla="val 69366"/>
                    <a:gd name="adj2" fmla="val 37564"/>
                    <a:gd name="adj3" fmla="val 16667"/>
                  </a:avLst>
                </a:prstGeom>
                <a:blipFill>
                  <a:blip r:embed="rId5"/>
                  <a:stretch>
                    <a:fillRect l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圆角矩形标注 43"/>
                <p:cNvSpPr/>
                <p:nvPr/>
              </p:nvSpPr>
              <p:spPr>
                <a:xfrm>
                  <a:off x="10167343" y="5905841"/>
                  <a:ext cx="1933302" cy="470262"/>
                </a:xfrm>
                <a:prstGeom prst="wedgeRoundRectCallout">
                  <a:avLst>
                    <a:gd name="adj1" fmla="val 38907"/>
                    <a:gd name="adj2" fmla="val -76389"/>
                    <a:gd name="adj3" fmla="val 16667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辅助水平轴</a:t>
                  </a:r>
                  <a:r>
                    <a:rPr lang="en-US" altLang="zh-CN" dirty="0" smtClean="0"/>
                    <a:t>—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4" name="圆角矩形标注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7343" y="5905841"/>
                  <a:ext cx="1933302" cy="470262"/>
                </a:xfrm>
                <a:prstGeom prst="wedgeRoundRectCallout">
                  <a:avLst>
                    <a:gd name="adj1" fmla="val 38907"/>
                    <a:gd name="adj2" fmla="val -76389"/>
                    <a:gd name="adj3" fmla="val 16667"/>
                  </a:avLst>
                </a:prstGeom>
                <a:blipFill>
                  <a:blip r:embed="rId6"/>
                  <a:stretch>
                    <a:fillRect b="-59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接连接符 44"/>
            <p:cNvCxnSpPr/>
            <p:nvPr/>
          </p:nvCxnSpPr>
          <p:spPr>
            <a:xfrm flipH="1">
              <a:off x="9277995" y="3836288"/>
              <a:ext cx="28501" cy="1933562"/>
            </a:xfrm>
            <a:prstGeom prst="line">
              <a:avLst/>
            </a:prstGeom>
            <a:ln w="31750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9085214" y="3512062"/>
              <a:ext cx="640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点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流程图: 接点 46"/>
            <p:cNvSpPr/>
            <p:nvPr/>
          </p:nvSpPr>
          <p:spPr>
            <a:xfrm flipH="1">
              <a:off x="9254239" y="3918092"/>
              <a:ext cx="98765" cy="101214"/>
            </a:xfrm>
            <a:prstGeom prst="flowChartConnector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10468710" y="3733426"/>
                  <a:ext cx="13582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=100%</m:t>
                        </m:r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8710" y="3733426"/>
                  <a:ext cx="135825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文本框 48"/>
            <p:cNvSpPr txBox="1"/>
            <p:nvPr/>
          </p:nvSpPr>
          <p:spPr>
            <a:xfrm>
              <a:off x="8780657" y="4806386"/>
              <a:ext cx="640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点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流程图: 接点 49"/>
            <p:cNvSpPr/>
            <p:nvPr/>
          </p:nvSpPr>
          <p:spPr>
            <a:xfrm flipH="1">
              <a:off x="9251894" y="4794733"/>
              <a:ext cx="98765" cy="101214"/>
            </a:xfrm>
            <a:prstGeom prst="flowChartConnector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51" name="直接箭头连接符 50"/>
            <p:cNvCxnSpPr/>
            <p:nvPr/>
          </p:nvCxnSpPr>
          <p:spPr>
            <a:xfrm flipH="1" flipV="1">
              <a:off x="8480506" y="2089410"/>
              <a:ext cx="1" cy="327877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圆角矩形标注 51"/>
                <p:cNvSpPr/>
                <p:nvPr/>
              </p:nvSpPr>
              <p:spPr>
                <a:xfrm>
                  <a:off x="8546716" y="1152265"/>
                  <a:ext cx="411479" cy="1484554"/>
                </a:xfrm>
                <a:prstGeom prst="wedgeRoundRectCallout">
                  <a:avLst>
                    <a:gd name="adj1" fmla="val -65108"/>
                    <a:gd name="adj2" fmla="val 36303"/>
                    <a:gd name="adj3" fmla="val 16667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纵坐标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2" name="圆角矩形标注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6716" y="1152265"/>
                  <a:ext cx="411479" cy="1484554"/>
                </a:xfrm>
                <a:prstGeom prst="wedgeRoundRectCallout">
                  <a:avLst>
                    <a:gd name="adj1" fmla="val -65108"/>
                    <a:gd name="adj2" fmla="val 36303"/>
                    <a:gd name="adj3" fmla="val 16667"/>
                  </a:avLst>
                </a:prstGeom>
                <a:blipFill>
                  <a:blip r:embed="rId8"/>
                  <a:stretch>
                    <a:fillRect t="-1215" r="-121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文本框 52"/>
            <p:cNvSpPr txBox="1"/>
            <p:nvPr/>
          </p:nvSpPr>
          <p:spPr>
            <a:xfrm>
              <a:off x="9847301" y="4206304"/>
              <a:ext cx="640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点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流程图: 接点 53"/>
            <p:cNvSpPr/>
            <p:nvPr/>
          </p:nvSpPr>
          <p:spPr>
            <a:xfrm flipH="1">
              <a:off x="9732970" y="4380150"/>
              <a:ext cx="98765" cy="101214"/>
            </a:xfrm>
            <a:prstGeom prst="flowChartConnector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8083947" y="3641093"/>
                  <a:ext cx="2460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5" name="文本框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947" y="3641093"/>
                  <a:ext cx="24609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0000" r="-7500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/>
                <p:cNvSpPr txBox="1"/>
                <p:nvPr/>
              </p:nvSpPr>
              <p:spPr>
                <a:xfrm>
                  <a:off x="8113875" y="2841998"/>
                  <a:ext cx="2407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6" name="文本框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3875" y="2841998"/>
                  <a:ext cx="24077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0000" r="-5000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/>
                <p:cNvSpPr txBox="1"/>
                <p:nvPr/>
              </p:nvSpPr>
              <p:spPr>
                <a:xfrm>
                  <a:off x="10785518" y="2806832"/>
                  <a:ext cx="8874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%</m:t>
                        </m:r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" name="文本框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5518" y="2806832"/>
                  <a:ext cx="887475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直接连接符 57"/>
            <p:cNvCxnSpPr/>
            <p:nvPr/>
          </p:nvCxnSpPr>
          <p:spPr>
            <a:xfrm>
              <a:off x="9789638" y="4466542"/>
              <a:ext cx="8787" cy="1274474"/>
            </a:xfrm>
            <a:prstGeom prst="line">
              <a:avLst/>
            </a:prstGeom>
            <a:ln w="31750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47" idx="0"/>
            </p:cNvCxnSpPr>
            <p:nvPr/>
          </p:nvCxnSpPr>
          <p:spPr>
            <a:xfrm>
              <a:off x="9303621" y="3918092"/>
              <a:ext cx="304111" cy="876641"/>
            </a:xfrm>
            <a:prstGeom prst="line">
              <a:avLst/>
            </a:prstGeom>
            <a:ln w="412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流程图: 接点 60"/>
            <p:cNvSpPr/>
            <p:nvPr/>
          </p:nvSpPr>
          <p:spPr>
            <a:xfrm flipH="1" flipV="1">
              <a:off x="9512891" y="4645880"/>
              <a:ext cx="117425" cy="146360"/>
            </a:xfrm>
            <a:prstGeom prst="flowChartConnector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9455676" y="4751725"/>
                  <a:ext cx="64008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schemeClr val="accent3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solidFill>
                                <a:schemeClr val="accent3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chemeClr val="accent3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zh-CN" altLang="en-US" sz="1600" b="1" dirty="0" smtClean="0">
                      <a:solidFill>
                        <a:schemeClr val="accent3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点</a:t>
                  </a:r>
                  <a:endParaRPr lang="zh-CN" altLang="en-US" sz="1600" b="1" dirty="0">
                    <a:solidFill>
                      <a:schemeClr val="accent3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5676" y="4751725"/>
                  <a:ext cx="640084" cy="338554"/>
                </a:xfrm>
                <a:prstGeom prst="rect">
                  <a:avLst/>
                </a:prstGeom>
                <a:blipFill>
                  <a:blip r:embed="rId12"/>
                  <a:stretch>
                    <a:fillRect t="-7143" r="-5714" b="-2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直接连接符 64"/>
            <p:cNvCxnSpPr>
              <a:endCxn id="53" idx="0"/>
            </p:cNvCxnSpPr>
            <p:nvPr/>
          </p:nvCxnSpPr>
          <p:spPr>
            <a:xfrm>
              <a:off x="9283516" y="3977954"/>
              <a:ext cx="883827" cy="228350"/>
            </a:xfrm>
            <a:prstGeom prst="line">
              <a:avLst/>
            </a:prstGeom>
            <a:ln w="412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/>
                <p:cNvSpPr txBox="1"/>
                <p:nvPr/>
              </p:nvSpPr>
              <p:spPr>
                <a:xfrm>
                  <a:off x="10106336" y="3968699"/>
                  <a:ext cx="64008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schemeClr val="accent3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solidFill>
                                <a:schemeClr val="accent3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chemeClr val="accent3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zh-CN" altLang="en-US" sz="1600" b="1" dirty="0" smtClean="0">
                      <a:solidFill>
                        <a:schemeClr val="accent3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点</a:t>
                  </a:r>
                  <a:endParaRPr lang="zh-CN" altLang="en-US" sz="1600" b="1" dirty="0">
                    <a:solidFill>
                      <a:schemeClr val="accent3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8" name="文本框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6336" y="3968699"/>
                  <a:ext cx="640084" cy="338554"/>
                </a:xfrm>
                <a:prstGeom prst="rect">
                  <a:avLst/>
                </a:prstGeom>
                <a:blipFill>
                  <a:blip r:embed="rId13"/>
                  <a:stretch>
                    <a:fillRect t="-8929" r="-4762" b="-267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流程图: 接点 68"/>
            <p:cNvSpPr/>
            <p:nvPr/>
          </p:nvSpPr>
          <p:spPr>
            <a:xfrm flipV="1">
              <a:off x="9901646" y="4049485"/>
              <a:ext cx="126322" cy="154051"/>
            </a:xfrm>
            <a:prstGeom prst="flowChartConnector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542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7.3		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湿物料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干燥过程的计算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67411" y="828739"/>
                <a:ext cx="11545914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7-2】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在某干燥器中干燥砂糖晶体，处理量为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00</m:t>
                    </m:r>
                    <m:f>
                      <m:fPr>
                        <m:type m:val="lin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，要求将湿基含水量由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0%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减至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5%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。干燥介质为干球温度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℃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，湿度为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.01</m:t>
                    </m:r>
                    <m:f>
                      <m:fPr>
                        <m:type m:val="lin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𝑘𝑔</m:t>
                        </m:r>
                        <m:r>
                          <a:rPr lang="zh-CN" altLang="en-US" sz="24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干气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的空气，经预热器加热至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℃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后送至干燥器内，空气在干燥器内为等焓变化过程，空气离开干燥器时温度为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℃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，总压为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01.3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𝑘𝑃𝑎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试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求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：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）水分汽化量和绝干物料量（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36.84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𝑘𝑔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den>
                    </m:f>
                    <m:r>
                      <a:rPr lang="zh-CN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60</m:t>
                    </m:r>
                    <m:f>
                      <m:fPr>
                        <m:type m:val="li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𝑘𝑔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）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）干燥产品量（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63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.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16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𝑘𝑔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）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）湿空气的消耗量（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1860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𝑘𝑔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）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）预热器向空气提供的热量（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3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1.58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𝑘𝑊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）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5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）在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𝐻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图上定性画出空气的状态变化过程。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11" y="828739"/>
                <a:ext cx="11545914" cy="3785652"/>
              </a:xfrm>
              <a:prstGeom prst="rect">
                <a:avLst/>
              </a:prstGeom>
              <a:blipFill>
                <a:blip r:embed="rId2"/>
                <a:stretch>
                  <a:fillRect l="-792" t="-14976" r="-845" b="-35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7945560" y="2721565"/>
            <a:ext cx="3556473" cy="3921434"/>
            <a:chOff x="3073" y="2750"/>
            <a:chExt cx="1176" cy="1123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3073" y="2750"/>
              <a:ext cx="1176" cy="1123"/>
              <a:chOff x="3564" y="2844"/>
              <a:chExt cx="2940" cy="2808"/>
            </a:xfrm>
          </p:grpSpPr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4009" y="2844"/>
                <a:ext cx="2171" cy="2808"/>
                <a:chOff x="4009" y="2844"/>
                <a:chExt cx="2171" cy="2808"/>
              </a:xfrm>
            </p:grpSpPr>
            <p:sp>
              <p:nvSpPr>
                <p:cNvPr id="19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4020" y="5184"/>
                  <a:ext cx="2160" cy="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4020" y="2844"/>
                  <a:ext cx="0" cy="23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" name="Freeform 13"/>
                <p:cNvSpPr>
                  <a:spLocks/>
                </p:cNvSpPr>
                <p:nvPr/>
              </p:nvSpPr>
              <p:spPr bwMode="auto">
                <a:xfrm>
                  <a:off x="4009" y="4617"/>
                  <a:ext cx="1946" cy="574"/>
                </a:xfrm>
                <a:custGeom>
                  <a:avLst/>
                  <a:gdLst>
                    <a:gd name="T0" fmla="*/ 0 w 1980"/>
                    <a:gd name="T1" fmla="*/ 624 h 936"/>
                    <a:gd name="T2" fmla="*/ 736 w 1980"/>
                    <a:gd name="T3" fmla="*/ 208 h 936"/>
                    <a:gd name="T4" fmla="*/ 1620 w 1980"/>
                    <a:gd name="T5" fmla="*/ 0 h 93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80" h="936">
                      <a:moveTo>
                        <a:pt x="0" y="936"/>
                      </a:moveTo>
                      <a:cubicBezTo>
                        <a:pt x="285" y="702"/>
                        <a:pt x="570" y="468"/>
                        <a:pt x="900" y="312"/>
                      </a:cubicBezTo>
                      <a:cubicBezTo>
                        <a:pt x="1230" y="156"/>
                        <a:pt x="1800" y="52"/>
                        <a:pt x="1980" y="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4380" y="3501"/>
                  <a:ext cx="0" cy="1248"/>
                </a:xfrm>
                <a:prstGeom prst="line">
                  <a:avLst/>
                </a:prstGeom>
                <a:noFill/>
                <a:ln w="28575">
                  <a:solidFill>
                    <a:schemeClr val="tx2">
                      <a:lumMod val="75000"/>
                    </a:schemeClr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Line 15"/>
                <p:cNvSpPr>
                  <a:spLocks noChangeShapeType="1"/>
                </p:cNvSpPr>
                <p:nvPr/>
              </p:nvSpPr>
              <p:spPr bwMode="auto">
                <a:xfrm>
                  <a:off x="4380" y="3574"/>
                  <a:ext cx="420" cy="566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4020" y="3156"/>
                  <a:ext cx="90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4020" y="3780"/>
                  <a:ext cx="1440" cy="72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4020" y="4635"/>
                  <a:ext cx="587" cy="28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Line 19"/>
                <p:cNvSpPr>
                  <a:spLocks noChangeShapeType="1"/>
                </p:cNvSpPr>
                <p:nvPr/>
              </p:nvSpPr>
              <p:spPr bwMode="auto">
                <a:xfrm>
                  <a:off x="4020" y="5184"/>
                  <a:ext cx="720" cy="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20"/>
              <p:cNvGrpSpPr>
                <a:grpSpLocks/>
              </p:cNvGrpSpPr>
              <p:nvPr/>
            </p:nvGrpSpPr>
            <p:grpSpPr bwMode="auto">
              <a:xfrm>
                <a:off x="3564" y="3241"/>
                <a:ext cx="2940" cy="2405"/>
                <a:chOff x="3564" y="3241"/>
                <a:chExt cx="2940" cy="2405"/>
              </a:xfrm>
            </p:grpSpPr>
            <p:sp>
              <p:nvSpPr>
                <p:cNvPr id="1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572" y="4860"/>
                  <a:ext cx="525" cy="2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1600" dirty="0"/>
                    <a:t>20</a:t>
                  </a:r>
                  <a:r>
                    <a:rPr lang="en-US" altLang="zh-CN" sz="1600" dirty="0">
                      <a:latin typeface="宋体" pitchFamily="2" charset="-122"/>
                    </a:rPr>
                    <a:t>℃</a:t>
                  </a:r>
                  <a:endParaRPr lang="en-US" altLang="zh-CN" sz="1600" dirty="0"/>
                </a:p>
              </p:txBody>
            </p:sp>
            <p:sp>
              <p:nvSpPr>
                <p:cNvPr id="1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576" y="3650"/>
                  <a:ext cx="594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1600" dirty="0"/>
                    <a:t>80</a:t>
                  </a:r>
                  <a:r>
                    <a:rPr lang="en-US" altLang="zh-CN" sz="1600" dirty="0">
                      <a:latin typeface="宋体" pitchFamily="2" charset="-122"/>
                    </a:rPr>
                    <a:t>℃</a:t>
                  </a:r>
                  <a:endParaRPr lang="en-US" altLang="zh-CN" sz="1600" dirty="0"/>
                </a:p>
              </p:txBody>
            </p:sp>
            <p:sp>
              <p:nvSpPr>
                <p:cNvPr id="1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140" y="5181"/>
                  <a:ext cx="540" cy="4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1600" dirty="0"/>
                    <a:t>H</a:t>
                  </a:r>
                  <a:r>
                    <a:rPr lang="en-US" altLang="zh-CN" sz="1600" baseline="-25000" dirty="0"/>
                    <a:t>0</a:t>
                  </a:r>
                  <a:endParaRPr lang="en-US" altLang="zh-CN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 Box 2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484" y="4450"/>
                      <a:ext cx="1020" cy="21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algn="just" eaLnBrk="1" hangingPunct="1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  <m:t>=100%</m:t>
                            </m:r>
                          </m:oMath>
                        </m:oMathPara>
                      </a14:m>
                      <a:endParaRPr lang="en-US" altLang="zh-CN" sz="1600" dirty="0"/>
                    </a:p>
                  </p:txBody>
                </p:sp>
              </mc:Choice>
              <mc:Fallback xmlns="">
                <p:sp>
                  <p:nvSpPr>
                    <p:cNvPr id="15" name="Text 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5484" y="4450"/>
                      <a:ext cx="1020" cy="21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8000"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140" y="3241"/>
                  <a:ext cx="540" cy="4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1600" dirty="0"/>
                    <a:t>B</a:t>
                  </a:r>
                  <a:r>
                    <a:rPr lang="en-US" altLang="zh-CN" sz="1600" baseline="-25000" dirty="0"/>
                    <a:t>1</a:t>
                  </a:r>
                  <a:endParaRPr lang="en-US" altLang="zh-CN" sz="1600" dirty="0"/>
                </a:p>
              </p:txBody>
            </p:sp>
            <p:sp>
              <p:nvSpPr>
                <p:cNvPr id="1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740" y="3799"/>
                  <a:ext cx="520" cy="3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1600" dirty="0"/>
                    <a:t>C</a:t>
                  </a:r>
                  <a:r>
                    <a:rPr lang="en-US" altLang="zh-CN" sz="1600" baseline="-25000" dirty="0"/>
                    <a:t>1</a:t>
                  </a:r>
                  <a:endParaRPr lang="en-US" altLang="zh-CN" sz="1600" dirty="0"/>
                </a:p>
              </p:txBody>
            </p:sp>
            <p:sp>
              <p:nvSpPr>
                <p:cNvPr id="18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564" y="4361"/>
                  <a:ext cx="575" cy="2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1600" dirty="0"/>
                    <a:t>30</a:t>
                  </a:r>
                  <a:r>
                    <a:rPr lang="en-US" altLang="zh-CN" sz="1600" dirty="0">
                      <a:latin typeface="宋体" pitchFamily="2" charset="-122"/>
                    </a:rPr>
                    <a:t>℃</a:t>
                  </a:r>
                  <a:endParaRPr lang="en-US" altLang="zh-CN" sz="1600" dirty="0"/>
                </a:p>
              </p:txBody>
            </p:sp>
          </p:grpSp>
        </p:grpSp>
        <p:sp>
          <p:nvSpPr>
            <p:cNvPr id="7" name="Text Box 52"/>
            <p:cNvSpPr txBox="1">
              <a:spLocks noChangeArrowheads="1"/>
            </p:cNvSpPr>
            <p:nvPr/>
          </p:nvSpPr>
          <p:spPr bwMode="auto">
            <a:xfrm>
              <a:off x="3490" y="3685"/>
              <a:ext cx="198" cy="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dirty="0"/>
                <a:t>H</a:t>
              </a:r>
              <a:r>
                <a:rPr lang="en-US" altLang="zh-CN" sz="1600" baseline="-25000" dirty="0"/>
                <a:t>2</a:t>
              </a:r>
            </a:p>
          </p:txBody>
        </p:sp>
        <p:sp>
          <p:nvSpPr>
            <p:cNvPr id="8" name="Text Box 53"/>
            <p:cNvSpPr txBox="1">
              <a:spLocks noChangeArrowheads="1"/>
            </p:cNvSpPr>
            <p:nvPr/>
          </p:nvSpPr>
          <p:spPr bwMode="auto">
            <a:xfrm flipH="1">
              <a:off x="3273" y="3423"/>
              <a:ext cx="148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dirty="0"/>
                <a:t>A</a:t>
              </a:r>
              <a:r>
                <a:rPr lang="en-US" altLang="zh-CN" sz="1600" baseline="-250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952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7.3		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湿物料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干燥过程的计算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28223" y="827705"/>
                <a:ext cx="11545914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7-3】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在气流干燥器内将一定量的物料自某一含水量干燥至一定含水量，以获得合格产品。操作压力为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01.3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𝑘𝑃𝑎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，空气初始温度为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℃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，湿度为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.008</m:t>
                    </m:r>
                    <m:f>
                      <m:fPr>
                        <m:type m:val="lin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𝑘𝑔</m:t>
                        </m:r>
                        <m:r>
                          <a:rPr lang="zh-CN" alt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水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𝑘𝑔</m:t>
                        </m:r>
                        <m:r>
                          <a:rPr lang="zh-CN" altLang="en-US" sz="24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干气</m:t>
                        </m:r>
                      </m:den>
                    </m:f>
                    <m:r>
                      <a:rPr lang="zh-CN" alt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经预热器后温度为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30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℃</m:t>
                    </m:r>
                    <m:r>
                      <a:rPr lang="zh-CN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。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假定该干燥器为理想干燥器（等焓过程），并忽略湿物料中水分带入的焓及热损失，试求：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）当干燥器空气出口温度分别选为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℃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及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℃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时，干燥系统的热效率；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）若气体离开干燥器后，因在管道及旋风分离器中散热，使温度下降了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℃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，试判断以上两种情况是否会发生物料返潮现象？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23" y="827705"/>
                <a:ext cx="11545914" cy="3046988"/>
              </a:xfrm>
              <a:prstGeom prst="rect">
                <a:avLst/>
              </a:prstGeom>
              <a:blipFill>
                <a:blip r:embed="rId2"/>
                <a:stretch>
                  <a:fillRect l="-845" t="-2200" r="-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252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26572" y="796834"/>
                <a:ext cx="11547565" cy="5816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7.3.6    </a:t>
                </a:r>
                <a:r>
                  <a:rPr lang="zh-CN" altLang="en-US" sz="26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水份</a:t>
                </a:r>
                <a:r>
                  <a:rPr lang="zh-CN" altLang="en-US" sz="2600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zh-CN" altLang="en-US" sz="26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气</a:t>
                </a:r>
                <a:r>
                  <a:rPr lang="en-US" altLang="zh-CN" sz="26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</a:t>
                </a:r>
                <a:r>
                  <a:rPr lang="zh-CN" altLang="en-US" sz="26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固</a:t>
                </a:r>
                <a:r>
                  <a:rPr lang="zh-CN" altLang="en-US" sz="2600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两相间的平衡</a:t>
                </a:r>
                <a:endParaRPr lang="en-US" altLang="zh-CN" sz="26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）平衡水分（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① 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是指湿物料表面的水蒸气压与空气中的水汽分压相等时，物料中所含的水分。</a:t>
                </a:r>
                <a:endPara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circleNumDbPlain" startAt="2"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特点： 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𝒂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）平衡水分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是一定空气状态下物料被干燥的极限。</a:t>
                </a:r>
                <a:endPara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物料</m:t>
                        </m:r>
                        <m:r>
                          <a:rPr lang="zh-CN" altLang="en-US" sz="2400" b="1" i="1" dirty="0" smtClean="0">
                            <a:latin typeface="Cambria Math" panose="02040503050406030204" pitchFamily="18" charset="0"/>
                          </a:rPr>
                          <m:t>种类、湿</m:t>
                        </m:r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空气</m:t>
                        </m:r>
                        <m:r>
                          <a:rPr lang="zh-CN" altLang="en-US" sz="2400" b="1" i="1" dirty="0" smtClean="0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性质</m:t>
                        </m:r>
                      </m:e>
                    </m:d>
                  </m:oMath>
                </a14:m>
                <a:endPara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）非吸水性物料：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zh-CN" alt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；</m:t>
                    </m:r>
                  </m:oMath>
                </a14:m>
                <a:r>
                  <a:rPr lang="zh-CN" alt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吸水性物料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高。</a:t>
                </a:r>
                <a:endPara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zh-CN" alt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）对同一种物料，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与所接触的空气状态不同而变化，当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一定时，空气的相对湿度</a:t>
                </a:r>
                <a14:m>
                  <m:oMath xmlns:m="http://schemas.openxmlformats.org/officeDocument/2006/math">
                    <m:r>
                      <a:rPr lang="zh-CN" alt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zh-CN" alt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↑</m:t>
                    </m:r>
                    <m:r>
                      <a:rPr lang="zh-CN" alt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p>
                      <m:sSupPr>
                        <m:ctrlPr>
                          <a:rPr lang="en-US" altLang="zh-CN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zh-CN" alt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；当</a:t>
                </a:r>
                <a14:m>
                  <m:oMath xmlns:m="http://schemas.openxmlformats.org/officeDocument/2006/math">
                    <m:r>
                      <a:rPr lang="zh-CN" altLang="en-US" sz="2400" b="1" i="1" dirty="0"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zh-CN" alt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一定时，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r>
                      <a:rPr lang="zh-CN" alt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变化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不大</m:t>
                    </m:r>
                  </m:oMath>
                </a14:m>
                <a:r>
                  <a:rPr lang="zh-CN" alt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）自由水分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circleNumDbPlain"/>
                </a:pP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定义：物料中所含大于平衡水分的那一部分水分。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circleNumDbPlain"/>
                </a:pP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特点：可用干燥方法去除。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zh-CN" sz="2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72" y="796834"/>
                <a:ext cx="11547565" cy="5816977"/>
              </a:xfrm>
              <a:prstGeom prst="rect">
                <a:avLst/>
              </a:prstGeom>
              <a:blipFill>
                <a:blip r:embed="rId2"/>
                <a:stretch>
                  <a:fillRect l="-950" t="-1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形标注 5"/>
          <p:cNvSpPr/>
          <p:nvPr/>
        </p:nvSpPr>
        <p:spPr>
          <a:xfrm>
            <a:off x="9614262" y="2163905"/>
            <a:ext cx="2103119" cy="1541417"/>
          </a:xfrm>
          <a:prstGeom prst="wedgeEllipseCallout">
            <a:avLst>
              <a:gd name="adj1" fmla="val -53488"/>
              <a:gd name="adj2" fmla="val 458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水分与物料（固态）和空气（气态）</a:t>
            </a:r>
            <a:r>
              <a:rPr lang="zh-CN" altLang="en-US" dirty="0"/>
              <a:t>有关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7.3		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湿物料干燥过程的计算</a:t>
            </a:r>
          </a:p>
        </p:txBody>
      </p:sp>
    </p:spTree>
    <p:extLst>
      <p:ext uri="{BB962C8B-B14F-4D97-AF65-F5344CB8AC3E}">
        <p14:creationId xmlns:p14="http://schemas.microsoft.com/office/powerpoint/2010/main" val="351610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52698" y="834023"/>
                <a:ext cx="11547565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）结合水分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①  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：与物料结合力强的水分。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circleNumDbPlain" startAt="2"/>
                </a:pP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特点：</a:t>
                </a:r>
                <a:endPara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）结合水分的蒸汽压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同温度下纯水的饱和蒸汽压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干燥过程难以去除。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）只与物料的性质有关。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）非结合水分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①  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定义：与物料结合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力弱的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水分。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circleNumDbPlain" startAt="2"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特点：</a:t>
                </a:r>
                <a:endPara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）非结合水分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的蒸汽压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同温度下纯水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的饱和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蒸汽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压，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此时的相对湿度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𝝋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𝟏𝟎𝟎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%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干燥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过程容易去除。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问题：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①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平衡水分一定是结合水分吗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？结合水分一定是平衡水分吗？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②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非结合水分一定是自由水分吗？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8" y="834023"/>
                <a:ext cx="11547565" cy="6001643"/>
              </a:xfrm>
              <a:prstGeom prst="rect">
                <a:avLst/>
              </a:prstGeom>
              <a:blipFill>
                <a:blip r:embed="rId2"/>
                <a:stretch>
                  <a:fillRect l="-845" t="-1118" b="-1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形标注 2"/>
          <p:cNvSpPr/>
          <p:nvPr/>
        </p:nvSpPr>
        <p:spPr>
          <a:xfrm>
            <a:off x="8294914" y="919298"/>
            <a:ext cx="2168435" cy="1031966"/>
          </a:xfrm>
          <a:prstGeom prst="wedgeEllipseCallout">
            <a:avLst>
              <a:gd name="adj1" fmla="val -57580"/>
              <a:gd name="adj2" fmla="val 688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水分仅与物料</a:t>
            </a:r>
            <a:r>
              <a:rPr lang="zh-CN" altLang="en-US" dirty="0"/>
              <a:t>有关</a:t>
            </a:r>
          </a:p>
        </p:txBody>
      </p:sp>
      <p:pic>
        <p:nvPicPr>
          <p:cNvPr id="5" name="Picture 1027" descr="D:\翁南梅\教学\干燥\水分性质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171" y="2562497"/>
            <a:ext cx="3500846" cy="429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7.3		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湿物料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干燥过程的计算</a:t>
            </a:r>
          </a:p>
        </p:txBody>
      </p:sp>
    </p:spTree>
    <p:extLst>
      <p:ext uri="{BB962C8B-B14F-4D97-AF65-F5344CB8AC3E}">
        <p14:creationId xmlns:p14="http://schemas.microsoft.com/office/powerpoint/2010/main" val="427440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59094" y="801758"/>
                <a:ext cx="11547565" cy="5663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7.3.7     </a:t>
                </a:r>
                <a:r>
                  <a:rPr lang="zh-CN" altLang="en-US" sz="26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平衡</a:t>
                </a:r>
                <a:r>
                  <a:rPr lang="zh-CN" altLang="en-US" sz="2600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曲线的应用</a:t>
                </a:r>
                <a:endParaRPr lang="en-US" altLang="zh-CN" sz="26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）判断过程进行的方向</a:t>
                </a:r>
                <a:endPara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时，湿物料脱水被干燥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湿物料吸水增湿。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）确定过程进行的极限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平衡含水量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（湿物料与空气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、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相接触）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）判断水分去除的难易程度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确定结合水分和非结合水分。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延长平衡曲线与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的空气相交，交点以下的水分较难去除。）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94" y="801758"/>
                <a:ext cx="11547565" cy="5663089"/>
              </a:xfrm>
              <a:prstGeom prst="rect">
                <a:avLst/>
              </a:prstGeom>
              <a:blipFill>
                <a:blip r:embed="rId2"/>
                <a:stretch>
                  <a:fillRect l="-950" t="-1292" b="-11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圆角矩形标注 2"/>
              <p:cNvSpPr/>
              <p:nvPr/>
            </p:nvSpPr>
            <p:spPr>
              <a:xfrm>
                <a:off x="2024673" y="2900720"/>
                <a:ext cx="3683795" cy="377292"/>
              </a:xfrm>
              <a:prstGeom prst="wedgeRoundRectCallout">
                <a:avLst>
                  <a:gd name="adj1" fmla="val -56528"/>
                  <a:gd name="adj2" fmla="val -114940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干燥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介质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、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zh-CN" altLang="en-US" dirty="0" smtClean="0"/>
                  <a:t>平衡曲线的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值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圆角矩形标注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673" y="2900720"/>
                <a:ext cx="3683795" cy="377292"/>
              </a:xfrm>
              <a:prstGeom prst="wedgeRoundRectCallout">
                <a:avLst>
                  <a:gd name="adj1" fmla="val -56528"/>
                  <a:gd name="adj2" fmla="val -114940"/>
                  <a:gd name="adj3" fmla="val 16667"/>
                </a:avLst>
              </a:prstGeom>
              <a:blipFill>
                <a:blip r:embed="rId4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1176432" y="2426885"/>
                <a:ext cx="3831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6432" y="2426885"/>
                <a:ext cx="38317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6347053" y="801758"/>
            <a:ext cx="5287871" cy="5810514"/>
            <a:chOff x="6347053" y="801758"/>
            <a:chExt cx="5287871" cy="5810514"/>
          </a:xfrm>
        </p:grpSpPr>
        <p:pic>
          <p:nvPicPr>
            <p:cNvPr id="5" name="Picture 1027" descr="D:\翁南梅\教学\干燥\水分性质.bmp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8749" y="1354472"/>
              <a:ext cx="3686175" cy="525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圆角矩形标注 5"/>
            <p:cNvSpPr/>
            <p:nvPr/>
          </p:nvSpPr>
          <p:spPr>
            <a:xfrm>
              <a:off x="6411074" y="801758"/>
              <a:ext cx="1473654" cy="590918"/>
            </a:xfrm>
            <a:prstGeom prst="wedgeRoundRectCallout">
              <a:avLst>
                <a:gd name="adj1" fmla="val 136180"/>
                <a:gd name="adj2" fmla="val 113922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干基含水量</a:t>
              </a:r>
              <a:endParaRPr lang="zh-CN" altLang="en-US" dirty="0"/>
            </a:p>
          </p:txBody>
        </p:sp>
        <p:sp>
          <p:nvSpPr>
            <p:cNvPr id="7" name="圆角矩形标注 6"/>
            <p:cNvSpPr/>
            <p:nvPr/>
          </p:nvSpPr>
          <p:spPr>
            <a:xfrm>
              <a:off x="6347053" y="3808322"/>
              <a:ext cx="1473654" cy="590918"/>
            </a:xfrm>
            <a:prstGeom prst="wedgeRoundRectCallout">
              <a:avLst>
                <a:gd name="adj1" fmla="val 195571"/>
                <a:gd name="adj2" fmla="val 6749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平衡水分</a:t>
              </a:r>
              <a:endParaRPr lang="zh-CN" altLang="en-US" dirty="0"/>
            </a:p>
          </p:txBody>
        </p:sp>
        <p:sp>
          <p:nvSpPr>
            <p:cNvPr id="9" name="圆角矩形标注 8"/>
            <p:cNvSpPr/>
            <p:nvPr/>
          </p:nvSpPr>
          <p:spPr>
            <a:xfrm>
              <a:off x="6442438" y="1636601"/>
              <a:ext cx="1473654" cy="590918"/>
            </a:xfrm>
            <a:prstGeom prst="wedgeRoundRectCallout">
              <a:avLst>
                <a:gd name="adj1" fmla="val 136180"/>
                <a:gd name="adj2" fmla="val 113922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结合水分</a:t>
              </a:r>
              <a:endParaRPr lang="zh-CN" altLang="en-US" dirty="0"/>
            </a:p>
          </p:txBody>
        </p:sp>
      </p:grp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7.3		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湿物料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干燥过程的计算</a:t>
            </a:r>
          </a:p>
        </p:txBody>
      </p:sp>
    </p:spTree>
    <p:extLst>
      <p:ext uri="{BB962C8B-B14F-4D97-AF65-F5344CB8AC3E}">
        <p14:creationId xmlns:p14="http://schemas.microsoft.com/office/powerpoint/2010/main" val="366930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50688" y="780756"/>
                <a:ext cx="11547565" cy="5601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7.3.2     </a:t>
                </a:r>
                <a:r>
                  <a:rPr lang="zh-CN" altLang="en-US" sz="26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干燥</a:t>
                </a:r>
                <a:r>
                  <a:rPr lang="zh-CN" altLang="en-US" sz="2600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过程的物料衡算</a:t>
                </a:r>
                <a:endParaRPr lang="en-US" altLang="zh-CN" sz="26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）不变量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b="1" dirty="0" smtClean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①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绝干物料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</a:p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②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绝干空气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湿空气进入和离开干燥器的质量流量，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以绝干空气的质量流量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来表示。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88" y="780756"/>
                <a:ext cx="11547565" cy="5601533"/>
              </a:xfrm>
              <a:prstGeom prst="rect">
                <a:avLst/>
              </a:prstGeom>
              <a:blipFill>
                <a:blip r:embed="rId2"/>
                <a:stretch>
                  <a:fillRect l="-950" t="-1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圆角矩形标注 28"/>
              <p:cNvSpPr/>
              <p:nvPr/>
            </p:nvSpPr>
            <p:spPr>
              <a:xfrm>
                <a:off x="257294" y="2866520"/>
                <a:ext cx="1785592" cy="906366"/>
              </a:xfrm>
              <a:prstGeom prst="wedgeRoundRectCallout">
                <a:avLst>
                  <a:gd name="adj1" fmla="val 44025"/>
                  <a:gd name="adj2" fmla="val -63024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湿物料中绝干物料的质量流量，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圆角矩形标注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94" y="2866520"/>
                <a:ext cx="1785592" cy="906366"/>
              </a:xfrm>
              <a:prstGeom prst="wedgeRoundRectCallout">
                <a:avLst>
                  <a:gd name="adj1" fmla="val 44025"/>
                  <a:gd name="adj2" fmla="val -63024"/>
                  <a:gd name="adj3" fmla="val 16667"/>
                </a:avLst>
              </a:prstGeom>
              <a:blipFill>
                <a:blip r:embed="rId3"/>
                <a:stretch>
                  <a:fillRect r="-10811" b="-62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圆角矩形标注 29"/>
              <p:cNvSpPr/>
              <p:nvPr/>
            </p:nvSpPr>
            <p:spPr>
              <a:xfrm>
                <a:off x="2382240" y="3002183"/>
                <a:ext cx="1785592" cy="906366"/>
              </a:xfrm>
              <a:prstGeom prst="wedgeRoundRectCallout">
                <a:avLst>
                  <a:gd name="adj1" fmla="val -32396"/>
                  <a:gd name="adj2" fmla="val -67681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湿物料进入干燥器的质量流量，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圆角矩形标注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240" y="3002183"/>
                <a:ext cx="1785592" cy="906366"/>
              </a:xfrm>
              <a:prstGeom prst="wedgeRoundRectCallout">
                <a:avLst>
                  <a:gd name="adj1" fmla="val -32396"/>
                  <a:gd name="adj2" fmla="val -67681"/>
                  <a:gd name="adj3" fmla="val 16667"/>
                </a:avLst>
              </a:prstGeom>
              <a:blipFill>
                <a:blip r:embed="rId4"/>
                <a:stretch>
                  <a:fillRect r="-10811" b="-60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圆角矩形标注 30"/>
              <p:cNvSpPr/>
              <p:nvPr/>
            </p:nvSpPr>
            <p:spPr>
              <a:xfrm>
                <a:off x="4454559" y="3010469"/>
                <a:ext cx="1785592" cy="906366"/>
              </a:xfrm>
              <a:prstGeom prst="wedgeRoundRectCallout">
                <a:avLst>
                  <a:gd name="adj1" fmla="val -39486"/>
                  <a:gd name="adj2" fmla="val -66129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湿物料离开干燥器的质量流量，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圆角矩形标注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559" y="3010469"/>
                <a:ext cx="1785592" cy="906366"/>
              </a:xfrm>
              <a:prstGeom prst="wedgeRoundRectCallout">
                <a:avLst>
                  <a:gd name="adj1" fmla="val -39486"/>
                  <a:gd name="adj2" fmla="val -66129"/>
                  <a:gd name="adj3" fmla="val 16667"/>
                </a:avLst>
              </a:prstGeom>
              <a:blipFill>
                <a:blip r:embed="rId5"/>
                <a:stretch>
                  <a:fillRect r="-10811" b="-60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圆角矩形标注 31"/>
          <p:cNvSpPr/>
          <p:nvPr/>
        </p:nvSpPr>
        <p:spPr>
          <a:xfrm>
            <a:off x="3536755" y="1739118"/>
            <a:ext cx="2014099" cy="601983"/>
          </a:xfrm>
          <a:prstGeom prst="wedgeRoundRectCallout">
            <a:avLst>
              <a:gd name="adj1" fmla="val -38847"/>
              <a:gd name="adj2" fmla="val 938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湿物料进入干燥器的湿基含水量</a:t>
            </a:r>
            <a:endParaRPr lang="zh-CN" altLang="en-US" dirty="0"/>
          </a:p>
        </p:txBody>
      </p:sp>
      <p:sp>
        <p:nvSpPr>
          <p:cNvPr id="33" name="圆角矩形标注 32"/>
          <p:cNvSpPr/>
          <p:nvPr/>
        </p:nvSpPr>
        <p:spPr>
          <a:xfrm>
            <a:off x="5571401" y="1734397"/>
            <a:ext cx="2014099" cy="601983"/>
          </a:xfrm>
          <a:prstGeom prst="wedgeRoundRectCallout">
            <a:avLst>
              <a:gd name="adj1" fmla="val -38847"/>
              <a:gd name="adj2" fmla="val 938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湿物料离开干燥器的湿基含水量</a:t>
            </a:r>
            <a:endParaRPr lang="zh-CN" altLang="en-US" dirty="0"/>
          </a:p>
        </p:txBody>
      </p:sp>
      <p:sp>
        <p:nvSpPr>
          <p:cNvPr id="36" name="椭圆形标注 35"/>
          <p:cNvSpPr/>
          <p:nvPr/>
        </p:nvSpPr>
        <p:spPr>
          <a:xfrm>
            <a:off x="10371898" y="2341101"/>
            <a:ext cx="1567449" cy="978602"/>
          </a:xfrm>
          <a:prstGeom prst="wedgeEllipseCallout">
            <a:avLst>
              <a:gd name="adj1" fmla="val -26767"/>
              <a:gd name="adj2" fmla="val 85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忽略</a:t>
            </a:r>
            <a:r>
              <a:rPr lang="zh-CN" altLang="en-US" dirty="0" smtClean="0"/>
              <a:t>干燥器内的物料损失</a:t>
            </a:r>
            <a:endParaRPr lang="zh-CN" altLang="en-US" dirty="0"/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7.3		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湿物料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干燥过程的计算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053943" y="2309258"/>
            <a:ext cx="4844311" cy="3791096"/>
            <a:chOff x="7053943" y="2309258"/>
            <a:chExt cx="4844311" cy="3287173"/>
          </a:xfrm>
        </p:grpSpPr>
        <p:grpSp>
          <p:nvGrpSpPr>
            <p:cNvPr id="3" name="组合 2"/>
            <p:cNvGrpSpPr/>
            <p:nvPr/>
          </p:nvGrpSpPr>
          <p:grpSpPr>
            <a:xfrm>
              <a:off x="7053943" y="3606616"/>
              <a:ext cx="4844311" cy="1989815"/>
              <a:chOff x="2859828" y="2235030"/>
              <a:chExt cx="4844311" cy="1989815"/>
            </a:xfrm>
          </p:grpSpPr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>
                <a:off x="3115995" y="2948037"/>
                <a:ext cx="1789113" cy="0"/>
              </a:xfrm>
              <a:prstGeom prst="line">
                <a:avLst/>
              </a:prstGeom>
              <a:noFill/>
              <a:ln w="38100">
                <a:solidFill>
                  <a:schemeClr val="tx2">
                    <a:lumMod val="75000"/>
                  </a:schemeClr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43941" y="2235030"/>
                    <a:ext cx="1141082" cy="6137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2000" b="1" dirty="0"/>
                      <a:t>热</a:t>
                    </a:r>
                    <a:r>
                      <a:rPr lang="zh-CN" altLang="en-US" sz="2000" b="1" dirty="0" smtClean="0"/>
                      <a:t>空气</a:t>
                    </a:r>
                    <a:endParaRPr lang="en-US" altLang="zh-CN" sz="2000" b="1" dirty="0" smtClean="0"/>
                  </a:p>
                  <a:p>
                    <a:pPr eaLnBrk="1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2000" b="1" i="1" dirty="0"/>
                  </a:p>
                </p:txBody>
              </p:sp>
            </mc:Choice>
            <mc:Fallback>
              <p:sp>
                <p:nvSpPr>
                  <p:cNvPr id="13" name="Text 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143941" y="2235030"/>
                    <a:ext cx="1141082" cy="61379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6034" b="-1724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Group 22"/>
              <p:cNvGrpSpPr>
                <a:grpSpLocks/>
              </p:cNvGrpSpPr>
              <p:nvPr/>
            </p:nvGrpSpPr>
            <p:grpSpPr bwMode="auto">
              <a:xfrm>
                <a:off x="4868595" y="2490837"/>
                <a:ext cx="647700" cy="1524001"/>
                <a:chOff x="2952" y="1968"/>
                <a:chExt cx="408" cy="960"/>
              </a:xfrm>
            </p:grpSpPr>
            <p:sp>
              <p:nvSpPr>
                <p:cNvPr id="24" name="Rectangle 10"/>
                <p:cNvSpPr>
                  <a:spLocks noChangeArrowheads="1"/>
                </p:cNvSpPr>
                <p:nvPr/>
              </p:nvSpPr>
              <p:spPr bwMode="auto">
                <a:xfrm>
                  <a:off x="2952" y="1968"/>
                  <a:ext cx="408" cy="96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985" y="2004"/>
                  <a:ext cx="336" cy="8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b="1" dirty="0"/>
                    <a:t>干</a:t>
                  </a:r>
                </a:p>
                <a:p>
                  <a:pPr eaLnBrk="1" hangingPunct="1"/>
                  <a:r>
                    <a:rPr lang="zh-CN" altLang="en-US" b="1" dirty="0"/>
                    <a:t>燥</a:t>
                  </a:r>
                </a:p>
                <a:p>
                  <a:pPr eaLnBrk="1" hangingPunct="1"/>
                  <a:r>
                    <a:rPr lang="zh-CN" altLang="en-US" b="1" dirty="0"/>
                    <a:t>器</a:t>
                  </a:r>
                </a:p>
              </p:txBody>
            </p:sp>
          </p:grp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 flipV="1">
                <a:off x="5516295" y="2932162"/>
                <a:ext cx="2024063" cy="0"/>
              </a:xfrm>
              <a:prstGeom prst="line">
                <a:avLst/>
              </a:prstGeom>
              <a:noFill/>
              <a:ln w="38100">
                <a:solidFill>
                  <a:schemeClr val="tx2">
                    <a:lumMod val="75000"/>
                  </a:schemeClr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 flipH="1" flipV="1">
                <a:off x="5554395" y="3481438"/>
                <a:ext cx="1985963" cy="1428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903475" y="3516959"/>
                    <a:ext cx="1800664" cy="7078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 b="1" dirty="0" smtClean="0"/>
                      <a:t>     </a:t>
                    </a:r>
                    <a:r>
                      <a:rPr lang="zh-CN" altLang="en-US" sz="2000" b="1" dirty="0" smtClean="0"/>
                      <a:t>湿物料</a:t>
                    </a:r>
                    <a:endParaRPr lang="en-US" altLang="zh-CN" sz="2000" b="1" baseline="-25000" dirty="0" smtClean="0">
                      <a:cs typeface="Times New Roman" panose="02020603050405020304" pitchFamily="18" charset="0"/>
                    </a:endParaRPr>
                  </a:p>
                  <a:p>
                    <a:pPr eaLnBrk="1" hangingPunct="1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 smtClean="0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18" name="Text 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903475" y="3516959"/>
                    <a:ext cx="1800664" cy="70788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t="-5970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59828" y="3510957"/>
                    <a:ext cx="1790887" cy="7078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2000" b="1" dirty="0" smtClean="0"/>
                      <a:t>产品</a:t>
                    </a:r>
                    <a:endParaRPr lang="en-US" altLang="zh-CN" sz="2000" b="1" dirty="0" smtClean="0"/>
                  </a:p>
                  <a:p>
                    <a:pPr algn="ctr" eaLnBrk="1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 smtClean="0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19" name="Text 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859828" y="3510957"/>
                    <a:ext cx="1790887" cy="70788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t="-5970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 flipH="1">
                <a:off x="3111232" y="3489438"/>
                <a:ext cx="1757363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none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38565" y="2248684"/>
                    <a:ext cx="1141082" cy="7078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2000" b="1" dirty="0" smtClean="0"/>
                      <a:t>废气</a:t>
                    </a:r>
                    <a:endParaRPr lang="en-US" altLang="zh-CN" sz="2000" b="1" dirty="0" smtClean="0"/>
                  </a:p>
                  <a:p>
                    <a:pPr eaLnBrk="1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8" name="Text 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338565" y="2248684"/>
                    <a:ext cx="1141082" cy="70788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t="-5970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" name="矩形 3"/>
            <p:cNvSpPr/>
            <p:nvPr/>
          </p:nvSpPr>
          <p:spPr>
            <a:xfrm>
              <a:off x="7585500" y="2827410"/>
              <a:ext cx="1370395" cy="47561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预热器</a:t>
              </a:r>
            </a:p>
          </p:txBody>
        </p:sp>
        <p:sp>
          <p:nvSpPr>
            <p:cNvPr id="23" name="Line 8"/>
            <p:cNvSpPr>
              <a:spLocks noChangeShapeType="1"/>
            </p:cNvSpPr>
            <p:nvPr/>
          </p:nvSpPr>
          <p:spPr bwMode="auto">
            <a:xfrm>
              <a:off x="7305346" y="3078148"/>
              <a:ext cx="1" cy="1250007"/>
            </a:xfrm>
            <a:prstGeom prst="lin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 flipH="1">
              <a:off x="7305346" y="3081217"/>
              <a:ext cx="280154" cy="0"/>
            </a:xfrm>
            <a:prstGeom prst="lin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8"/>
            <p:cNvSpPr>
              <a:spLocks noChangeShapeType="1"/>
            </p:cNvSpPr>
            <p:nvPr/>
          </p:nvSpPr>
          <p:spPr bwMode="auto">
            <a:xfrm flipH="1">
              <a:off x="8967953" y="3062941"/>
              <a:ext cx="1280663" cy="1"/>
            </a:xfrm>
            <a:prstGeom prst="lin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9090016" y="2309258"/>
                  <a:ext cx="1240788" cy="7078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 dirty="0" smtClean="0"/>
                    <a:t>新鲜空气</a:t>
                  </a:r>
                  <a:endParaRPr lang="en-US" altLang="zh-CN" sz="2000" b="1" dirty="0" smtClean="0"/>
                </a:p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altLang="zh-CN" sz="2000" b="1" i="1" dirty="0"/>
                </a:p>
              </p:txBody>
            </p:sp>
          </mc:Choice>
          <mc:Fallback xmlns="">
            <p:sp>
              <p:nvSpPr>
                <p:cNvPr id="34" name="Text 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090016" y="2309258"/>
                  <a:ext cx="1240788" cy="707886"/>
                </a:xfrm>
                <a:prstGeom prst="rect">
                  <a:avLst/>
                </a:prstGeom>
                <a:blipFill>
                  <a:blip r:embed="rId14"/>
                  <a:stretch>
                    <a:fillRect l="-4412" t="-5970" r="-441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椭圆形标注 34"/>
          <p:cNvSpPr/>
          <p:nvPr/>
        </p:nvSpPr>
        <p:spPr>
          <a:xfrm>
            <a:off x="8844830" y="5922889"/>
            <a:ext cx="986798" cy="725061"/>
          </a:xfrm>
          <a:prstGeom prst="wedgeEllipseCallout">
            <a:avLst>
              <a:gd name="adj1" fmla="val 69072"/>
              <a:gd name="adj2" fmla="val -50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逆流干燥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129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7.3		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湿物料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干燥过程的计算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56765" y="814642"/>
                <a:ext cx="11504309" cy="5632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7-4】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附图为某物料在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𝟐𝟓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℃</m:t>
                    </m:r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时的平衡曲线。如果将含水量为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𝟑𝟓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𝒌𝒈</m:t>
                        </m:r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水</m:t>
                        </m:r>
                      </m:num>
                      <m:den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𝒌𝒈</m:t>
                        </m:r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干料</m:t>
                        </m:r>
                      </m:den>
                    </m:f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此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种物料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𝝋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𝟓𝟎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%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湿空气接触，试确定该物料平衡水分和自由水分，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结合水分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非结合水分的大小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由图中可知，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𝝋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𝟓𝟎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%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时，平衡水分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𝟎𝟗𝟓</m:t>
                    </m:r>
                    <m:f>
                      <m:fPr>
                        <m:type m:val="lin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𝒌𝒈</m:t>
                        </m:r>
                        <m:r>
                          <a:rPr lang="zh-CN" alt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水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𝒌𝒈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干料</m:t>
                        </m:r>
                      </m:den>
                    </m:f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𝝋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𝟏𝟎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%</m:t>
                    </m:r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，平衡水分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𝟏𝟖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f>
                      <m:fPr>
                        <m:type m:val="lin"/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𝒌𝒈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水</m:t>
                        </m:r>
                      </m:num>
                      <m:den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𝒌𝒈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干料</m:t>
                        </m:r>
                      </m:den>
                    </m:f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（平衡水分：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𝟎𝟗𝟓</m:t>
                    </m:r>
                    <m:f>
                      <m:fPr>
                        <m:type m:val="lin"/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𝒌𝒈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水</m:t>
                        </m:r>
                      </m:num>
                      <m:den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𝒌𝒈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干料</m:t>
                        </m:r>
                      </m:den>
                    </m:f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自由水分：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𝟐𝟓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f>
                      <m:fPr>
                        <m:type m:val="lin"/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𝒌𝒈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水</m:t>
                        </m:r>
                      </m:num>
                      <m:den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𝒌𝒈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干料</m:t>
                        </m:r>
                      </m:den>
                    </m:f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结合水分：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𝟏𝟖𝟓</m:t>
                    </m:r>
                    <m:f>
                      <m:fPr>
                        <m:type m:val="lin"/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𝒌𝒈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水</m:t>
                        </m:r>
                      </m:num>
                      <m:den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𝒌𝒈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干料</m:t>
                        </m:r>
                      </m:den>
                    </m:f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非结合水分：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𝟏𝟔𝟓</m:t>
                    </m:r>
                    <m:f>
                      <m:fPr>
                        <m:type m:val="lin"/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𝒌𝒈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水</m:t>
                        </m:r>
                      </m:num>
                      <m:den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𝒌𝒈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干料</m:t>
                        </m:r>
                      </m:den>
                    </m:f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65" y="814642"/>
                <a:ext cx="11504309" cy="5632311"/>
              </a:xfrm>
              <a:prstGeom prst="rect">
                <a:avLst/>
              </a:prstGeom>
              <a:blipFill>
                <a:blip r:embed="rId2"/>
                <a:stretch>
                  <a:fillRect l="-848" t="-10065" r="-159" b="-2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529" y="3233726"/>
            <a:ext cx="3774843" cy="3387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634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7.3		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湿物料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干燥过程的计算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28223" y="827705"/>
                <a:ext cx="11545914" cy="585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7.3.8    </a:t>
                </a:r>
                <a:r>
                  <a:rPr lang="zh-CN" altLang="en-US" sz="26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干燥速率</a:t>
                </a:r>
                <a:endParaRPr lang="en-US" altLang="zh-CN" sz="2600" b="1" dirty="0" smtClean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）干燥曲线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① 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恒定干燥条件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：保持空气的温度、湿度、速度及与物料的接触方式不变。 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②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干燥曲线：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𝝉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𝜽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𝝉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物料含水量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与干燥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时间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𝝉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之间的关系曲线；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物料表面温度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𝜽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与干燥时间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𝝉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之间的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关系曲线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③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分析：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图中的点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（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）</m:t>
                    </m:r>
                  </m:oMath>
                </a14:m>
                <a:r>
                  <a:rPr lang="zh-CN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表面温度预热</a:t>
                </a:r>
                <a:r>
                  <a:rPr lang="zh-CN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汽化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𝑪</m:t>
                    </m:r>
                    <m:r>
                      <a:rPr lang="zh-CN" altLang="en-US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（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sub>
                    </m:sSub>
                    <m:r>
                      <a:rPr lang="zh-CN" altLang="en-US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sub>
                    </m:sSub>
                    <m:r>
                      <a:rPr lang="zh-CN" altLang="en-US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）</m:t>
                    </m:r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热空气传给物料的显热等于水分自物料汽化所需的热量。</a:t>
                </a:r>
                <a:endParaRPr lang="en-US" altLang="zh-CN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物料</a:t>
                </a:r>
                <a:r>
                  <a:rPr lang="zh-CN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汽化</a:t>
                </a:r>
                <a:r>
                  <a:rPr lang="zh-CN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升温</a:t>
                </a:r>
                <a:r>
                  <a:rPr lang="en-US" altLang="zh-CN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𝑬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（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）</m:t>
                    </m:r>
                  </m:oMath>
                </a14:m>
                <a:r>
                  <a:rPr lang="zh-CN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（平衡状态）</a:t>
                </a:r>
                <a:endParaRPr lang="en-US" altLang="zh-CN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800"/>
                  </a:spcBef>
                </a:pPr>
                <a:r>
                  <a:rPr lang="zh-CN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热</a:t>
                </a:r>
                <a:r>
                  <a:rPr lang="zh-CN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空气</a:t>
                </a:r>
                <a:r>
                  <a:rPr lang="zh-CN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中热量用于加热物料和汽化水分。</a:t>
                </a:r>
                <a:endParaRPr lang="en-US" altLang="zh-CN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干燥曲线的斜率：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23" y="827705"/>
                <a:ext cx="11545914" cy="5850832"/>
              </a:xfrm>
              <a:prstGeom prst="rect">
                <a:avLst/>
              </a:prstGeom>
              <a:blipFill>
                <a:blip r:embed="rId2"/>
                <a:stretch>
                  <a:fillRect l="-950" t="-1146" b="-1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Picture 9" descr="D:\翁南梅\教学\干燥\干燥曲线1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099" y="2179320"/>
            <a:ext cx="3602038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箭头 3"/>
          <p:cNvSpPr/>
          <p:nvPr/>
        </p:nvSpPr>
        <p:spPr>
          <a:xfrm>
            <a:off x="3944614" y="4036006"/>
            <a:ext cx="1894114" cy="117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988727" y="5190981"/>
            <a:ext cx="1894114" cy="117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829898" y="5973902"/>
                <a:ext cx="470263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𝑑𝑋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898" y="5973902"/>
                <a:ext cx="470263" cy="701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968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7.3		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湿物料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干燥过程的计算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28223" y="827705"/>
                <a:ext cx="11545914" cy="57877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）干燥速率曲线（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𝑼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①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干燥速率：在单位时间内单位干燥面积上汽化的水分质量。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 smtClean="0"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𝑼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𝐝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num>
                      <m:den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  <m:r>
                          <a:rPr lang="en-US" altLang="zh-CN" sz="2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𝐝</m:t>
                        </m:r>
                        <m:r>
                          <a:rPr lang="zh-CN" altLang="en-US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𝝉</m:t>
                        </m:r>
                      </m:den>
                    </m:f>
                  </m:oMath>
                </a14:m>
                <a:endParaRPr lang="en-US" altLang="zh-CN" sz="2800" b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800" b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800" b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800" b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b="1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𝑾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sub>
                    </m:sSub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d>
                  </m:oMath>
                </a14:m>
                <a:endParaRPr lang="en-US" altLang="zh-CN" sz="2800" b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en-US" altLang="zh-CN" sz="2800" b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800" b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800" b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circleNumDbPlain" startAt="2"/>
                </a:pP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绝干物料量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𝑮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和干燥面积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zh-CN" altLang="en-US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由实验测定。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依据干燥曲线的各点斜率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𝒅𝑿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  <m:r>
                          <a:rPr lang="zh-CN" alt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𝝉</m:t>
                        </m:r>
                      </m:den>
                    </m:f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，从而绘出干燥速率曲线。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23" y="827705"/>
                <a:ext cx="11545914" cy="5787738"/>
              </a:xfrm>
              <a:prstGeom prst="rect">
                <a:avLst/>
              </a:prstGeom>
              <a:blipFill>
                <a:blip r:embed="rId2"/>
                <a:stretch>
                  <a:fillRect l="-845" t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7" descr="D:\翁南梅\教学\干燥\干燥速率曲线2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737" y="1742196"/>
            <a:ext cx="4343400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标注 3"/>
              <p:cNvSpPr/>
              <p:nvPr/>
            </p:nvSpPr>
            <p:spPr>
              <a:xfrm>
                <a:off x="275973" y="2393203"/>
                <a:ext cx="1291570" cy="671422"/>
              </a:xfrm>
              <a:prstGeom prst="wedgeRoundRectCallout">
                <a:avLst>
                  <a:gd name="adj1" fmla="val 35056"/>
                  <a:gd name="adj2" fmla="val -97387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干燥速率，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圆角矩形标注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73" y="2393203"/>
                <a:ext cx="1291570" cy="671422"/>
              </a:xfrm>
              <a:prstGeom prst="wedgeRoundRectCallout">
                <a:avLst>
                  <a:gd name="adj1" fmla="val 35056"/>
                  <a:gd name="adj2" fmla="val -97387"/>
                  <a:gd name="adj3" fmla="val 16667"/>
                </a:avLst>
              </a:prstGeom>
              <a:blipFill>
                <a:blip r:embed="rId4"/>
                <a:stretch>
                  <a:fillRect l="-4651" r="-4186" b="-62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圆角矩形标注 5"/>
              <p:cNvSpPr/>
              <p:nvPr/>
            </p:nvSpPr>
            <p:spPr>
              <a:xfrm>
                <a:off x="1623058" y="2393203"/>
                <a:ext cx="1293224" cy="671422"/>
              </a:xfrm>
              <a:prstGeom prst="wedgeRoundRectCallout">
                <a:avLst>
                  <a:gd name="adj1" fmla="val -15174"/>
                  <a:gd name="adj2" fmla="val -74041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干燥</a:t>
                </a:r>
                <a:r>
                  <a:rPr lang="zh-CN" altLang="en-US" dirty="0"/>
                  <a:t>面积</a:t>
                </a:r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圆角矩形标注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058" y="2393203"/>
                <a:ext cx="1293224" cy="671422"/>
              </a:xfrm>
              <a:prstGeom prst="wedgeRoundRectCallout">
                <a:avLst>
                  <a:gd name="adj1" fmla="val -15174"/>
                  <a:gd name="adj2" fmla="val -74041"/>
                  <a:gd name="adj3" fmla="val 16667"/>
                </a:avLst>
              </a:prstGeom>
              <a:blipFill>
                <a:blip r:embed="rId5"/>
                <a:stretch>
                  <a:fillRect l="-4651" r="-4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圆角矩形标注 6"/>
          <p:cNvSpPr/>
          <p:nvPr/>
        </p:nvSpPr>
        <p:spPr>
          <a:xfrm>
            <a:off x="3283696" y="1653442"/>
            <a:ext cx="1889196" cy="371301"/>
          </a:xfrm>
          <a:prstGeom prst="wedgeRoundRectCallout">
            <a:avLst>
              <a:gd name="adj1" fmla="val -88931"/>
              <a:gd name="adj2" fmla="val -214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汽化水分量，</a:t>
            </a:r>
            <a:r>
              <a:rPr lang="en-US" altLang="zh-CN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kg</a:t>
            </a:r>
            <a:endParaRPr lang="zh-CN" altLang="en-US" i="1" dirty="0">
              <a:latin typeface="Cambria Math" panose="02040503050406030204" pitchFamily="18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283696" y="2547932"/>
            <a:ext cx="1549562" cy="385389"/>
          </a:xfrm>
          <a:prstGeom prst="wedgeRoundRectCallout">
            <a:avLst>
              <a:gd name="adj1" fmla="val -93815"/>
              <a:gd name="adj2" fmla="val -1457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干燥时间，</a:t>
            </a:r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endParaRPr lang="zh-CN" altLang="en-US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标注 9"/>
              <p:cNvSpPr/>
              <p:nvPr/>
            </p:nvSpPr>
            <p:spPr>
              <a:xfrm>
                <a:off x="3283696" y="4660246"/>
                <a:ext cx="3388089" cy="426765"/>
              </a:xfrm>
              <a:prstGeom prst="wedgeRoundRectCallout">
                <a:avLst>
                  <a:gd name="adj1" fmla="val -75569"/>
                  <a:gd name="adj2" fmla="val -133363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湿物料中绝干物料的质量，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圆角矩形标注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696" y="4660246"/>
                <a:ext cx="3388089" cy="426765"/>
              </a:xfrm>
              <a:prstGeom prst="wedgeRoundRectCallout">
                <a:avLst>
                  <a:gd name="adj1" fmla="val -75569"/>
                  <a:gd name="adj2" fmla="val -133363"/>
                  <a:gd name="adj3" fmla="val 16667"/>
                </a:avLst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标注 10"/>
              <p:cNvSpPr/>
              <p:nvPr/>
            </p:nvSpPr>
            <p:spPr>
              <a:xfrm>
                <a:off x="3936508" y="3092184"/>
                <a:ext cx="2568464" cy="641107"/>
              </a:xfrm>
              <a:prstGeom prst="wedgeRoundRectCallout">
                <a:avLst>
                  <a:gd name="adj1" fmla="val -72034"/>
                  <a:gd name="adj2" fmla="val 31907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湿物料的干基含水量，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干料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圆角矩形标注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508" y="3092184"/>
                <a:ext cx="2568464" cy="641107"/>
              </a:xfrm>
              <a:prstGeom prst="wedgeRoundRectCallout">
                <a:avLst>
                  <a:gd name="adj1" fmla="val -72034"/>
                  <a:gd name="adj2" fmla="val 31907"/>
                  <a:gd name="adj3" fmla="val 16667"/>
                </a:avLst>
              </a:prstGeom>
              <a:blipFill>
                <a:blip r:embed="rId7"/>
                <a:stretch>
                  <a:fillRect t="-3704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圆角矩形标注 11"/>
          <p:cNvSpPr/>
          <p:nvPr/>
        </p:nvSpPr>
        <p:spPr>
          <a:xfrm>
            <a:off x="403576" y="5087011"/>
            <a:ext cx="4734475" cy="426765"/>
          </a:xfrm>
          <a:prstGeom prst="wedgeRoundRectCallout">
            <a:avLst>
              <a:gd name="adj1" fmla="val -16613"/>
              <a:gd name="adj2" fmla="val -1241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表示物料的含水量随干燥时间的延长而减少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9731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7.3		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湿物料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干燥过程的计算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28223" y="827705"/>
                <a:ext cx="11545914" cy="4893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400" b="1" dirty="0" smtClean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③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干燥速率曲线的分析：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预热阶段（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段）：干燥时间很短，可纳入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段考虑。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 smtClean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恒速干燥阶段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段）：干燥速率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𝑼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𝒄𝒐𝒏𝒔𝒕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 smtClean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降速干燥阶段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CDE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段）：随着干燥时间的推移</a:t>
                </a:r>
                <a14:m>
                  <m:oMath xmlns:m="http://schemas.openxmlformats.org/officeDocument/2006/math">
                    <m:r>
                      <a:rPr lang="zh-CN" altLang="en-US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endParaRPr lang="en-US" altLang="zh-CN" sz="2400" b="1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 smtClean="0">
                    <a:cs typeface="Times New Roman" panose="02020603050405020304" pitchFamily="18" charset="0"/>
                  </a:rPr>
                  <a:t>								</a:t>
                </a:r>
                <a:r>
                  <a:rPr lang="zh-CN" altLang="en-US" sz="2400" b="1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↓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𝑼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↓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 smtClean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分界点</a:t>
                </a:r>
                <a:r>
                  <a:rPr lang="en-US" altLang="zh-CN" sz="2400" b="1" dirty="0" smtClean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b="1" dirty="0" smtClean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（临界点）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为临界含水量，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为恒速阶段的干燥速率。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 smtClean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终点</a:t>
                </a:r>
                <a:r>
                  <a:rPr lang="en-US" altLang="zh-CN" sz="2400" b="1" dirty="0" smtClean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sz="2400" b="1" dirty="0" smtClean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（平衡点）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平衡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含水量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23" y="827705"/>
                <a:ext cx="11545914" cy="4893647"/>
              </a:xfrm>
              <a:prstGeom prst="rect">
                <a:avLst/>
              </a:prstGeom>
              <a:blipFill>
                <a:blip r:embed="rId2"/>
                <a:stretch>
                  <a:fillRect l="-845" t="-1494" b="-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7" descr="D:\翁南梅\教学\干燥\干燥速率曲线2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737" y="2362200"/>
            <a:ext cx="4343400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4970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7.3		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湿物料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干燥过程的计算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28223" y="801579"/>
                <a:ext cx="11545914" cy="61416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b="1" dirty="0" smtClean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b="1" dirty="0" smtClean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：恒速干燥阶段（表面汽化控制阶段）</a:t>
                </a:r>
                <a:endParaRPr lang="en-US" altLang="zh-CN" sz="24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①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特点：物料表面与湿球温度计上的湿纱布表面的状况相似。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传热与传质过程相同。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zh-CN" sz="2400" b="1" dirty="0" smtClean="0">
                    <a:latin typeface="+mn-ea"/>
                    <a:cs typeface="Times New Roman" panose="02020603050405020304" pitchFamily="18" charset="0"/>
                  </a:rPr>
                  <a:t>②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公式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 smtClean="0">
                    <a:cs typeface="Times New Roman" panose="02020603050405020304" pitchFamily="18" charset="0"/>
                  </a:rPr>
                  <a:t>   对流传热速率：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𝒅𝑸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𝑨𝒅</m:t>
                        </m:r>
                        <m:r>
                          <a:rPr lang="zh-CN" alt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𝝉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2400" b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水分汽化速率（传质）：</a:t>
                </a:r>
                <a:r>
                  <a:rPr lang="en-US" altLang="zh-CN" sz="24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𝒅𝑾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𝑨𝒅</m:t>
                        </m:r>
                        <m:r>
                          <a:rPr lang="zh-CN" alt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𝝉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sub>
                    </m:sSub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𝑾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</m:d>
                  </m:oMath>
                </a14:m>
                <a:endParaRPr lang="en-US" altLang="zh-CN" sz="2400" b="1" i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热平衡方程（显热</a:t>
                </a:r>
                <a:r>
                  <a:rPr lang="en-US" altLang="zh-CN" sz="2400" b="1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en-US" sz="2400" b="1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潜热）： </a:t>
                </a:r>
                <a:r>
                  <a:rPr lang="en-US" altLang="zh-CN" sz="2400" b="1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𝒅𝑸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𝒅𝑾</m:t>
                    </m:r>
                  </m:oMath>
                </a14:m>
                <a:endParaRPr lang="en-US" altLang="zh-CN" sz="2400" b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b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b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③ 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分析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：空气的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↑→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↑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空气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的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𝑯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↓→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↑</m:t>
                    </m:r>
                  </m:oMath>
                </a14:m>
                <a:endParaRPr lang="en-US" altLang="zh-CN" sz="2400" b="1" i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空气的流速↑→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↑，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↑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↑</m:t>
                    </m:r>
                  </m:oMath>
                </a14:m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23" y="801579"/>
                <a:ext cx="11545914" cy="6141681"/>
              </a:xfrm>
              <a:prstGeom prst="rect">
                <a:avLst/>
              </a:prstGeom>
              <a:blipFill>
                <a:blip r:embed="rId2"/>
                <a:stretch>
                  <a:fillRect l="-8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7" descr="D:\翁南梅\教学\干燥\干燥速率曲线2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737" y="2362200"/>
            <a:ext cx="4343400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大括号 3"/>
          <p:cNvSpPr/>
          <p:nvPr/>
        </p:nvSpPr>
        <p:spPr>
          <a:xfrm>
            <a:off x="7014755" y="2913017"/>
            <a:ext cx="287383" cy="1645920"/>
          </a:xfrm>
          <a:prstGeom prst="rightBrac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730384" y="4895246"/>
                <a:ext cx="4397165" cy="6944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b="0" dirty="0" smtClean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384" y="4895246"/>
                <a:ext cx="4397165" cy="6944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135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7.3		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湿物料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干燥过程的计算</a:t>
            </a:r>
          </a:p>
        </p:txBody>
      </p:sp>
      <p:pic>
        <p:nvPicPr>
          <p:cNvPr id="5" name="Picture 7" descr="D:\翁南梅\教学\干燥\干燥速率曲线2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742" y="841773"/>
            <a:ext cx="4343400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39635" y="841773"/>
                <a:ext cx="11534502" cy="42334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="0" dirty="0" smtClean="0"/>
              </a:p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④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恒速干燥的特点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在恒定空气条件下，</m:t>
                    </m:r>
                    <m:r>
                      <a:rPr lang="zh-CN" altLang="en-US" sz="24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</a:t>
                </a:r>
              </a:p>
              <a:p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：物料表面温度为空气的湿球温度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C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：去除的水份为非结合水份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：在恒定干燥阶段，要保证物料表面维持润湿状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态，则湿物料内部的水分向表面扩散的速率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水分自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物料表面汽化速率。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：表面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汽化控制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阶段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恒定干燥速率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的大小取决于物料表面水分的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汽化速率，亦取决于物料外部的干躁条件。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35" y="841773"/>
                <a:ext cx="11534502" cy="4233403"/>
              </a:xfrm>
              <a:prstGeom prst="rect">
                <a:avLst/>
              </a:prstGeom>
              <a:blipFill>
                <a:blip r:embed="rId3"/>
                <a:stretch>
                  <a:fillRect l="-1638" b="-3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392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7.3		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湿物料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干燥过程的计算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28223" y="801579"/>
                <a:ext cx="11545914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b="1" dirty="0" smtClean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b="1" dirty="0" smtClean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：降速干燥阶段（物料内部迁移控制阶段）</a:t>
                </a:r>
                <a:endParaRPr lang="en-US" altLang="zh-CN" sz="24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当物料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含水量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降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至临界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含水量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以下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① 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第一降速阶段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CD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段：（实际汽化面积减小）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物料内部的水分向表面迁移的速率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 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水分自物料表面汽化的速率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物料的表面不能再维持全部润湿而形成部分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“干区”，使实际汽化面积减小，那么以物料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全部外表面积计算的干燥速率将下降。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1" dirty="0" smtClean="0"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23" y="801579"/>
                <a:ext cx="11545914" cy="3785652"/>
              </a:xfrm>
              <a:prstGeom prst="rect">
                <a:avLst/>
              </a:prstGeom>
              <a:blipFill>
                <a:blip r:embed="rId2"/>
                <a:stretch>
                  <a:fillRect l="-8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7" descr="D:\翁南梅\教学\干燥\干燥速率曲线2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737" y="2708275"/>
            <a:ext cx="4343400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494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7.3		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湿物料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干燥过程的计算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28223" y="801579"/>
                <a:ext cx="11545914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②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第二降速阶段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段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：（汽化面内移）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当物料全部外表面形成干区后，水分的汽化逐渐向物料内部移动，使传热、传质途径加长，水汽扩散阻力增大，干燥速率下降。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物料中的非结合水分全部除尽后，进一步汽化的是蒸气压较低的结合水分，传质推动力减小，干燥速率降低。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当物料的含水量降至与外界空气达平衡的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含水量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时，干燥即行停止。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23" y="801579"/>
                <a:ext cx="11545914" cy="2677656"/>
              </a:xfrm>
              <a:prstGeom prst="rect">
                <a:avLst/>
              </a:prstGeom>
              <a:blipFill>
                <a:blip r:embed="rId2"/>
                <a:stretch>
                  <a:fillRect l="-845" t="-2500" r="-686" b="-34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7" descr="D:\翁南梅\教学\干燥\干燥速率曲线2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737" y="2636838"/>
            <a:ext cx="4343400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8469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7.3		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湿物料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干燥过程的计算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28223" y="801579"/>
                <a:ext cx="11545914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③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降速干燥的特点：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：干躁速率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𝑼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↓</m:t>
                    </m:r>
                  </m:oMath>
                </a14:m>
                <a:endPara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：物料表面温度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空气的湿球温度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：除去的水分为非结合水分、结合水分。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：物料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内部的水分向表面迁移的速率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 </m:t>
                    </m:r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水分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自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物料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表面汽化的速率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物料内部迁移控制阶段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干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躁速率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𝑼</m:t>
                    </m:r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的大小取决于物料内部水分向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表面迁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移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的速率，亦取决于物料本身的结构、形状和尺寸，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而与外部干躁条件关系不大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23" y="801579"/>
                <a:ext cx="11545914" cy="3785652"/>
              </a:xfrm>
              <a:prstGeom prst="rect">
                <a:avLst/>
              </a:prstGeom>
              <a:blipFill>
                <a:blip r:embed="rId2"/>
                <a:stretch>
                  <a:fillRect l="-845" t="-1771" b="-2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7" descr="D:\翁南梅\教学\干燥\干燥速率曲线2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737" y="2636838"/>
            <a:ext cx="4343400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677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7.3		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湿物料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干燥过程的计算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28223" y="801579"/>
                <a:ext cx="11545914" cy="5078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b="1" dirty="0" smtClean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b="1" dirty="0" smtClean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：临界含水量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（干燥器设计的重要参数）</a:t>
                </a:r>
                <a:endParaRPr lang="en-US" altLang="zh-CN" sz="24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①</a:t>
                </a:r>
                <a:r>
                  <a:rPr lang="en-US" altLang="zh-CN" sz="2400" b="1" dirty="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 smtClean="0">
                    <a:cs typeface="Times New Roman" panose="02020603050405020304" pitchFamily="18" charset="0"/>
                  </a:rPr>
                  <a:t>特点：</a:t>
                </a:r>
                <a:endParaRPr lang="en-US" altLang="zh-CN" sz="2400" b="1" dirty="0" smtClean="0"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：是恒速干燥阶段和降速干燥阶段的分界点。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</m:oMath>
                </a14:m>
                <a:r>
                  <a:rPr lang="zh-CN" altLang="en-US" sz="2400" b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（物料结构、空气状态）</a:t>
                </a:r>
                <a:endParaRPr lang="en-US" altLang="zh-CN" sz="2400" b="1" dirty="0" smtClean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吸水性物料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</m:oMath>
                </a14:m>
                <a:r>
                  <a:rPr lang="en-US" altLang="zh-CN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非吸水性物料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sub>
                    </m:sSub>
                  </m:oMath>
                </a14:m>
                <a:endPara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物料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越厚，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sub>
                    </m:sSub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↑</m:t>
                    </m:r>
                  </m:oMath>
                </a14:m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同一物料，恒速干燥速率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↑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↑</m:t>
                    </m:r>
                  </m:oMath>
                </a14:m>
                <a:endPara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i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400" b="1" i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i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↑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转入降速阶段越早，完成相同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干燥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任务所需的干燥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时间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越长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23" y="801579"/>
                <a:ext cx="11545914" cy="5078313"/>
              </a:xfrm>
              <a:prstGeom prst="rect">
                <a:avLst/>
              </a:prstGeom>
              <a:blipFill>
                <a:blip r:embed="rId2"/>
                <a:stretch>
                  <a:fillRect l="-8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7" descr="D:\翁南梅\教学\干燥\干燥速率曲线2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737" y="2362200"/>
            <a:ext cx="4343400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46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24562" y="794824"/>
                <a:ext cx="11547565" cy="587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）变化量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——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水分汽化量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湿物料中减少的水分：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湿空气中增加的水分：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𝑳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𝑳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）物料衡算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湿物料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中减少的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水分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湿空气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中增加的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水分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62" y="794824"/>
                <a:ext cx="11547565" cy="5878532"/>
              </a:xfrm>
              <a:prstGeom prst="rect">
                <a:avLst/>
              </a:prstGeom>
              <a:blipFill>
                <a:blip r:embed="rId2"/>
                <a:stretch>
                  <a:fillRect l="-792" t="-1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圆角矩形标注 33"/>
          <p:cNvSpPr/>
          <p:nvPr/>
        </p:nvSpPr>
        <p:spPr>
          <a:xfrm>
            <a:off x="4215710" y="1378678"/>
            <a:ext cx="2014099" cy="601983"/>
          </a:xfrm>
          <a:prstGeom prst="wedgeRoundRectCallout">
            <a:avLst>
              <a:gd name="adj1" fmla="val 23316"/>
              <a:gd name="adj2" fmla="val 798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湿物料进入干燥器的</a:t>
            </a:r>
            <a:r>
              <a:rPr lang="zh-CN" altLang="en-US" dirty="0"/>
              <a:t>干</a:t>
            </a:r>
            <a:r>
              <a:rPr lang="zh-CN" altLang="en-US" dirty="0" smtClean="0"/>
              <a:t>基含水量</a:t>
            </a:r>
            <a:endParaRPr lang="zh-CN" altLang="en-US" dirty="0"/>
          </a:p>
        </p:txBody>
      </p:sp>
      <p:sp>
        <p:nvSpPr>
          <p:cNvPr id="35" name="圆角矩形标注 34"/>
          <p:cNvSpPr/>
          <p:nvPr/>
        </p:nvSpPr>
        <p:spPr>
          <a:xfrm>
            <a:off x="6285752" y="1372410"/>
            <a:ext cx="2014099" cy="601983"/>
          </a:xfrm>
          <a:prstGeom prst="wedgeRoundRectCallout">
            <a:avLst>
              <a:gd name="adj1" fmla="val -24877"/>
              <a:gd name="adj2" fmla="val 774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湿物料离开干燥器的</a:t>
            </a:r>
            <a:r>
              <a:rPr lang="zh-CN" altLang="en-US" dirty="0"/>
              <a:t>干</a:t>
            </a:r>
            <a:r>
              <a:rPr lang="zh-CN" altLang="en-US" dirty="0" smtClean="0"/>
              <a:t>基含水量</a:t>
            </a:r>
            <a:endParaRPr lang="zh-CN" altLang="en-US" dirty="0"/>
          </a:p>
        </p:txBody>
      </p:sp>
      <p:sp>
        <p:nvSpPr>
          <p:cNvPr id="36" name="椭圆形标注 35"/>
          <p:cNvSpPr/>
          <p:nvPr/>
        </p:nvSpPr>
        <p:spPr>
          <a:xfrm>
            <a:off x="10359958" y="2103854"/>
            <a:ext cx="1808314" cy="978602"/>
          </a:xfrm>
          <a:prstGeom prst="wedgeEllipseCallout">
            <a:avLst>
              <a:gd name="adj1" fmla="val -26767"/>
              <a:gd name="adj2" fmla="val 85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忽略</a:t>
            </a:r>
            <a:r>
              <a:rPr lang="zh-CN" altLang="en-US" dirty="0" smtClean="0"/>
              <a:t>干燥器内的物料损失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圆角矩形标注 36"/>
              <p:cNvSpPr/>
              <p:nvPr/>
            </p:nvSpPr>
            <p:spPr>
              <a:xfrm>
                <a:off x="176789" y="3868685"/>
                <a:ext cx="1785592" cy="615656"/>
              </a:xfrm>
              <a:prstGeom prst="wedgeRoundRectCallout">
                <a:avLst>
                  <a:gd name="adj1" fmla="val 43350"/>
                  <a:gd name="adj2" fmla="val -83589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绝干</a:t>
                </a:r>
                <a:r>
                  <a:rPr lang="zh-CN" altLang="en-US" dirty="0"/>
                  <a:t>空气</a:t>
                </a:r>
                <a:r>
                  <a:rPr lang="zh-CN" altLang="en-US" dirty="0" smtClean="0"/>
                  <a:t>的质量流量，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圆角矩形标注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89" y="3868685"/>
                <a:ext cx="1785592" cy="615656"/>
              </a:xfrm>
              <a:prstGeom prst="wedgeRoundRectCallout">
                <a:avLst>
                  <a:gd name="adj1" fmla="val 43350"/>
                  <a:gd name="adj2" fmla="val -83589"/>
                  <a:gd name="adj3" fmla="val 16667"/>
                </a:avLst>
              </a:prstGeom>
              <a:blipFill>
                <a:blip r:embed="rId3"/>
                <a:stretch>
                  <a:fillRect r="-23986" b="-78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圆角矩形标注 37"/>
              <p:cNvSpPr/>
              <p:nvPr/>
            </p:nvSpPr>
            <p:spPr>
              <a:xfrm>
                <a:off x="2110154" y="3868685"/>
                <a:ext cx="2444800" cy="615656"/>
              </a:xfrm>
              <a:prstGeom prst="wedgeRoundRectCallout">
                <a:avLst>
                  <a:gd name="adj1" fmla="val -49366"/>
                  <a:gd name="adj2" fmla="val -87179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湿空气离开干燥器的湿度，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干气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圆角矩形标注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154" y="3868685"/>
                <a:ext cx="2444800" cy="615656"/>
              </a:xfrm>
              <a:prstGeom prst="wedgeRoundRectCallout">
                <a:avLst>
                  <a:gd name="adj1" fmla="val -49366"/>
                  <a:gd name="adj2" fmla="val -87179"/>
                  <a:gd name="adj3" fmla="val 16667"/>
                </a:avLst>
              </a:prstGeom>
              <a:blipFill>
                <a:blip r:embed="rId4"/>
                <a:stretch>
                  <a:fillRect b="-76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圆角矩形标注 38"/>
              <p:cNvSpPr/>
              <p:nvPr/>
            </p:nvSpPr>
            <p:spPr>
              <a:xfrm>
                <a:off x="4000360" y="3111495"/>
                <a:ext cx="2444800" cy="615656"/>
              </a:xfrm>
              <a:prstGeom prst="wedgeRoundRectCallout">
                <a:avLst>
                  <a:gd name="adj1" fmla="val -87384"/>
                  <a:gd name="adj2" fmla="val 8627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湿空气进入干燥器的湿度，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干气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圆角矩形标注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360" y="3111495"/>
                <a:ext cx="2444800" cy="615656"/>
              </a:xfrm>
              <a:prstGeom prst="wedgeRoundRectCallout">
                <a:avLst>
                  <a:gd name="adj1" fmla="val -87384"/>
                  <a:gd name="adj2" fmla="val 8627"/>
                  <a:gd name="adj3" fmla="val 16667"/>
                </a:avLst>
              </a:prstGeom>
              <a:blipFill>
                <a:blip r:embed="rId5"/>
                <a:stretch>
                  <a:fillRect t="-25000" b="-10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椭圆形标注 39"/>
          <p:cNvSpPr/>
          <p:nvPr/>
        </p:nvSpPr>
        <p:spPr>
          <a:xfrm>
            <a:off x="3413645" y="6206560"/>
            <a:ext cx="2416691" cy="350222"/>
          </a:xfrm>
          <a:prstGeom prst="wedgeEllipseCallout">
            <a:avLst>
              <a:gd name="adj1" fmla="val -47107"/>
              <a:gd name="adj2" fmla="val -881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物料衡算方程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7.3		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湿物料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干燥过程的计算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7083097" y="2765686"/>
            <a:ext cx="4844311" cy="3791096"/>
            <a:chOff x="7053943" y="2309258"/>
            <a:chExt cx="4844311" cy="3287173"/>
          </a:xfrm>
        </p:grpSpPr>
        <p:grpSp>
          <p:nvGrpSpPr>
            <p:cNvPr id="26" name="组合 25"/>
            <p:cNvGrpSpPr/>
            <p:nvPr/>
          </p:nvGrpSpPr>
          <p:grpSpPr>
            <a:xfrm>
              <a:off x="7053943" y="3606616"/>
              <a:ext cx="4844311" cy="1989815"/>
              <a:chOff x="2859828" y="2235030"/>
              <a:chExt cx="4844311" cy="1989815"/>
            </a:xfrm>
          </p:grpSpPr>
          <p:sp>
            <p:nvSpPr>
              <p:cNvPr id="32" name="Line 8"/>
              <p:cNvSpPr>
                <a:spLocks noChangeShapeType="1"/>
              </p:cNvSpPr>
              <p:nvPr/>
            </p:nvSpPr>
            <p:spPr bwMode="auto">
              <a:xfrm>
                <a:off x="3115995" y="2948037"/>
                <a:ext cx="1789113" cy="0"/>
              </a:xfrm>
              <a:prstGeom prst="line">
                <a:avLst/>
              </a:prstGeom>
              <a:noFill/>
              <a:ln w="38100">
                <a:solidFill>
                  <a:schemeClr val="tx2">
                    <a:lumMod val="75000"/>
                  </a:schemeClr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43941" y="2235030"/>
                    <a:ext cx="1141082" cy="6137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2000" b="1" dirty="0"/>
                      <a:t>热</a:t>
                    </a:r>
                    <a:r>
                      <a:rPr lang="zh-CN" altLang="en-US" sz="2000" b="1" dirty="0" smtClean="0"/>
                      <a:t>空气</a:t>
                    </a:r>
                    <a:endParaRPr lang="en-US" altLang="zh-CN" sz="2000" b="1" dirty="0" smtClean="0"/>
                  </a:p>
                  <a:p>
                    <a:pPr eaLnBrk="1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2000" b="1" i="1" dirty="0"/>
                  </a:p>
                </p:txBody>
              </p:sp>
            </mc:Choice>
            <mc:Fallback>
              <p:sp>
                <p:nvSpPr>
                  <p:cNvPr id="33" name="Text 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143941" y="2235030"/>
                    <a:ext cx="1141082" cy="61379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6034" b="-1724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2" name="Group 22"/>
              <p:cNvGrpSpPr>
                <a:grpSpLocks/>
              </p:cNvGrpSpPr>
              <p:nvPr/>
            </p:nvGrpSpPr>
            <p:grpSpPr bwMode="auto">
              <a:xfrm>
                <a:off x="4868595" y="2490837"/>
                <a:ext cx="647700" cy="1524001"/>
                <a:chOff x="2952" y="1968"/>
                <a:chExt cx="408" cy="960"/>
              </a:xfrm>
            </p:grpSpPr>
            <p:sp>
              <p:nvSpPr>
                <p:cNvPr id="49" name="Rectangle 10"/>
                <p:cNvSpPr>
                  <a:spLocks noChangeArrowheads="1"/>
                </p:cNvSpPr>
                <p:nvPr/>
              </p:nvSpPr>
              <p:spPr bwMode="auto">
                <a:xfrm>
                  <a:off x="2952" y="1968"/>
                  <a:ext cx="408" cy="96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985" y="2004"/>
                  <a:ext cx="336" cy="8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b="1" dirty="0"/>
                    <a:t>干</a:t>
                  </a:r>
                </a:p>
                <a:p>
                  <a:pPr eaLnBrk="1" hangingPunct="1"/>
                  <a:r>
                    <a:rPr lang="zh-CN" altLang="en-US" b="1" dirty="0"/>
                    <a:t>燥</a:t>
                  </a:r>
                </a:p>
                <a:p>
                  <a:pPr eaLnBrk="1" hangingPunct="1"/>
                  <a:r>
                    <a:rPr lang="zh-CN" altLang="en-US" b="1" dirty="0"/>
                    <a:t>器</a:t>
                  </a:r>
                </a:p>
              </p:txBody>
            </p:sp>
          </p:grpSp>
          <p:sp>
            <p:nvSpPr>
              <p:cNvPr id="43" name="Line 14"/>
              <p:cNvSpPr>
                <a:spLocks noChangeShapeType="1"/>
              </p:cNvSpPr>
              <p:nvPr/>
            </p:nvSpPr>
            <p:spPr bwMode="auto">
              <a:xfrm flipV="1">
                <a:off x="5516295" y="2932162"/>
                <a:ext cx="2024063" cy="0"/>
              </a:xfrm>
              <a:prstGeom prst="line">
                <a:avLst/>
              </a:prstGeom>
              <a:noFill/>
              <a:ln w="38100">
                <a:solidFill>
                  <a:schemeClr val="tx2">
                    <a:lumMod val="75000"/>
                  </a:schemeClr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15"/>
              <p:cNvSpPr>
                <a:spLocks noChangeShapeType="1"/>
              </p:cNvSpPr>
              <p:nvPr/>
            </p:nvSpPr>
            <p:spPr bwMode="auto">
              <a:xfrm flipH="1" flipV="1">
                <a:off x="5554395" y="3481438"/>
                <a:ext cx="1985963" cy="1428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903475" y="3516959"/>
                    <a:ext cx="1800664" cy="7078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 b="1" dirty="0" smtClean="0"/>
                      <a:t>     </a:t>
                    </a:r>
                    <a:r>
                      <a:rPr lang="zh-CN" altLang="en-US" sz="2000" b="1" dirty="0" smtClean="0"/>
                      <a:t>湿物料</a:t>
                    </a:r>
                    <a:endParaRPr lang="en-US" altLang="zh-CN" sz="2000" b="1" baseline="-25000" dirty="0" smtClean="0">
                      <a:cs typeface="Times New Roman" panose="02020603050405020304" pitchFamily="18" charset="0"/>
                    </a:endParaRPr>
                  </a:p>
                  <a:p>
                    <a:pPr eaLnBrk="1" hangingPunct="1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 smtClean="0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45" name="Text 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903475" y="3516959"/>
                    <a:ext cx="1800664" cy="70788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5970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59828" y="3510957"/>
                    <a:ext cx="1790887" cy="7078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2000" b="1" dirty="0" smtClean="0"/>
                      <a:t>产品</a:t>
                    </a:r>
                    <a:endParaRPr lang="en-US" altLang="zh-CN" sz="2000" b="1" dirty="0" smtClean="0"/>
                  </a:p>
                  <a:p>
                    <a:pPr algn="ctr" eaLnBrk="1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 smtClean="0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46" name="Text 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859828" y="3510957"/>
                    <a:ext cx="1790887" cy="70788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6015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Line 18"/>
              <p:cNvSpPr>
                <a:spLocks noChangeShapeType="1"/>
              </p:cNvSpPr>
              <p:nvPr/>
            </p:nvSpPr>
            <p:spPr bwMode="auto">
              <a:xfrm flipH="1">
                <a:off x="3111232" y="3489438"/>
                <a:ext cx="1757363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none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38565" y="2248684"/>
                    <a:ext cx="1141082" cy="7078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2000" b="1" dirty="0" smtClean="0"/>
                      <a:t>废气</a:t>
                    </a:r>
                    <a:endParaRPr lang="en-US" altLang="zh-CN" sz="2000" b="1" dirty="0" smtClean="0"/>
                  </a:p>
                  <a:p>
                    <a:pPr eaLnBrk="1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48" name="Text 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338565" y="2248684"/>
                    <a:ext cx="1141082" cy="70788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5970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7" name="矩形 26"/>
            <p:cNvSpPr/>
            <p:nvPr/>
          </p:nvSpPr>
          <p:spPr>
            <a:xfrm>
              <a:off x="7585500" y="2827410"/>
              <a:ext cx="1370395" cy="47561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预热器</a:t>
              </a:r>
            </a:p>
          </p:txBody>
        </p:sp>
        <p:sp>
          <p:nvSpPr>
            <p:cNvPr id="28" name="Line 8"/>
            <p:cNvSpPr>
              <a:spLocks noChangeShapeType="1"/>
            </p:cNvSpPr>
            <p:nvPr/>
          </p:nvSpPr>
          <p:spPr bwMode="auto">
            <a:xfrm>
              <a:off x="7305346" y="3078148"/>
              <a:ext cx="1" cy="1250007"/>
            </a:xfrm>
            <a:prstGeom prst="lin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 flipH="1">
              <a:off x="7305346" y="3081217"/>
              <a:ext cx="280154" cy="0"/>
            </a:xfrm>
            <a:prstGeom prst="lin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 flipH="1">
              <a:off x="8967953" y="3062941"/>
              <a:ext cx="1280663" cy="1"/>
            </a:xfrm>
            <a:prstGeom prst="lin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9090016" y="2309258"/>
                  <a:ext cx="1240788" cy="7078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 dirty="0" smtClean="0"/>
                    <a:t>新鲜空气</a:t>
                  </a:r>
                  <a:endParaRPr lang="en-US" altLang="zh-CN" sz="2000" b="1" dirty="0" smtClean="0"/>
                </a:p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altLang="zh-CN" sz="2000" b="1" i="1" dirty="0"/>
                </a:p>
              </p:txBody>
            </p:sp>
          </mc:Choice>
          <mc:Fallback xmlns="">
            <p:sp>
              <p:nvSpPr>
                <p:cNvPr id="31" name="Text 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090016" y="2309258"/>
                  <a:ext cx="1240788" cy="707886"/>
                </a:xfrm>
                <a:prstGeom prst="rect">
                  <a:avLst/>
                </a:prstGeom>
                <a:blipFill>
                  <a:blip r:embed="rId10"/>
                  <a:stretch>
                    <a:fillRect l="-4926" t="-5970" r="-443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940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7.3		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湿物料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干燥过程的计算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28223" y="801579"/>
                <a:ext cx="11545914" cy="53592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②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影响因素：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当空气的温度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，空气的流速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一定，空气的湿度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𝑯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↑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恒速干燥速率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↓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，临界含水量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↓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平衡含水量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↑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当空气的温度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，空气的湿度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𝑯</m:t>
                    </m:r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一定，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空气的流速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↑</m:t>
                    </m:r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恒速干燥速率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↑</m:t>
                    </m:r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，临界含水量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↑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；</m:t>
                    </m:r>
                  </m:oMath>
                </a14:m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平衡含水量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不变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23" y="801579"/>
                <a:ext cx="11545914" cy="5359288"/>
              </a:xfrm>
              <a:prstGeom prst="rect">
                <a:avLst/>
              </a:prstGeom>
              <a:blipFill>
                <a:blip r:embed="rId2"/>
                <a:stretch>
                  <a:fillRect l="-8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7" descr="D:\翁南梅\教学\干燥\干燥速率曲线2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406" y="1099217"/>
            <a:ext cx="4075307" cy="48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7099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7.3		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湿物料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干燥过程的计算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54349" y="827705"/>
                <a:ext cx="11545914" cy="52627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7.3.9    </a:t>
                </a:r>
                <a:r>
                  <a:rPr lang="zh-CN" altLang="en-US" sz="26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恒定干燥条件下干燥时间的计算</a:t>
                </a:r>
                <a:endParaRPr lang="en-US" altLang="zh-CN" sz="2600" b="1" dirty="0" smtClean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 dirty="0" smtClean="0">
                    <a:solidFill>
                      <a:srgbClr val="C00000"/>
                    </a:solidFill>
                    <a:latin typeface="+mn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 smtClean="0">
                    <a:solidFill>
                      <a:srgbClr val="C00000"/>
                    </a:solidFill>
                    <a:latin typeface="+mn-ea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 dirty="0" smtClean="0">
                    <a:solidFill>
                      <a:srgbClr val="C00000"/>
                    </a:solidFill>
                    <a:latin typeface="+mn-ea"/>
                    <a:cs typeface="Times New Roman" panose="02020603050405020304" pitchFamily="18" charset="0"/>
                  </a:rPr>
                  <a:t>）恒速干燥阶段（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𝑼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sub>
                    </m:sSub>
                    <m:r>
                      <a:rPr lang="zh-CN" alt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）</m:t>
                    </m:r>
                  </m:oMath>
                </a14:m>
                <a:endParaRPr lang="en-US" altLang="zh-CN" sz="2400" b="1" dirty="0" smtClean="0">
                  <a:solidFill>
                    <a:srgbClr val="C00000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① 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干燥时间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的计算公式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dirty="0" smtClean="0"/>
                  <a:t>		</a:t>
                </a:r>
                <a:r>
                  <a:rPr lang="zh-CN" altLang="en-US" sz="2400" dirty="0" smtClean="0"/>
                  <a:t>根据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sup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  <m:r>
                          <a:rPr lang="zh-CN" alt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𝝉</m:t>
                        </m:r>
                      </m:e>
                    </m:nary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den>
                    </m:f>
                    <m:nary>
                      <m:nary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𝒅𝑿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𝑼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1" dirty="0" smtClean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②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恒速干燥阶段的干燥速度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的来源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A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：图解法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从干燥速率曲线上直接读取。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B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：公式法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49" y="827705"/>
                <a:ext cx="11545914" cy="5262787"/>
              </a:xfrm>
              <a:prstGeom prst="rect">
                <a:avLst/>
              </a:prstGeom>
              <a:blipFill>
                <a:blip r:embed="rId2"/>
                <a:stretch>
                  <a:fillRect l="-950" t="-12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Picture 9" descr="D:\翁南梅\教学\干燥\干燥曲线1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629" y="827705"/>
            <a:ext cx="2917371" cy="2524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标注 8"/>
          <p:cNvSpPr/>
          <p:nvPr/>
        </p:nvSpPr>
        <p:spPr>
          <a:xfrm>
            <a:off x="4692170" y="3351729"/>
            <a:ext cx="1682504" cy="707543"/>
          </a:xfrm>
          <a:prstGeom prst="wedgeRoundRectCallout">
            <a:avLst>
              <a:gd name="adj1" fmla="val -110456"/>
              <a:gd name="adj2" fmla="val 108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恒速干燥阶段干燥时间，</a:t>
            </a:r>
            <a:r>
              <a:rPr lang="en-US" altLang="zh-CN" i="1" dirty="0"/>
              <a:t>S</a:t>
            </a:r>
            <a:endParaRPr lang="zh-CN" altLang="en-US" i="1" dirty="0"/>
          </a:p>
        </p:txBody>
      </p:sp>
      <p:sp>
        <p:nvSpPr>
          <p:cNvPr id="4" name="文本框 3"/>
          <p:cNvSpPr txBox="1"/>
          <p:nvPr/>
        </p:nvSpPr>
        <p:spPr>
          <a:xfrm>
            <a:off x="10134990" y="960138"/>
            <a:ext cx="562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C00000"/>
                </a:solidFill>
              </a:rPr>
              <a:t>恒速阶段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740712" y="1421803"/>
            <a:ext cx="562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C00000"/>
                </a:solidFill>
              </a:rPr>
              <a:t>降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速阶段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pic>
        <p:nvPicPr>
          <p:cNvPr id="10" name="Picture 7" descr="D:\翁南梅\教学\干燥\干燥速率曲线2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763" y="3365760"/>
            <a:ext cx="3834237" cy="3331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080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7.3		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湿物料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干燥过程的计算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28223" y="827705"/>
                <a:ext cx="11545914" cy="5234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altLang="zh-CN" sz="2400" b="1" dirty="0" smtClean="0">
                    <a:latin typeface="+mn-ea"/>
                    <a:cs typeface="Times New Roman" panose="02020603050405020304" pitchFamily="18" charset="0"/>
                  </a:rPr>
                  <a:t>③ </a:t>
                </a:r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对流传热系数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的经验关联式</a:t>
                </a:r>
                <a:endParaRPr lang="en-US" altLang="zh-CN" sz="2400" b="1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1" dirty="0" smtClean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空气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平行流过静止物料层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表面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𝟖</m:t>
                        </m:r>
                      </m:sup>
                    </m:sSup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适用范围：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𝟕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𝟖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  <m:f>
                      <m:fPr>
                        <m:type m:val="lin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𝒌𝒈</m:t>
                        </m:r>
                      </m:num>
                      <m:den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𝒎</m:t>
                                </m:r>
                              </m:e>
                              <m:sup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𝒔</m:t>
                            </m:r>
                          </m:e>
                        </m:d>
                      </m:den>
                    </m:f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空气平均温度</a:t>
                </a:r>
                <a14:m>
                  <m:oMath xmlns:m="http://schemas.openxmlformats.org/officeDocument/2006/math">
                    <m:r>
                      <a:rPr lang="en-US" altLang="zh-CN" sz="24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𝟓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𝟏𝟓𝟎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℃</m:t>
                    </m:r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空气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垂直流过静止物料层表面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𝟑𝟕</m:t>
                        </m:r>
                      </m:sup>
                    </m:sSup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适用范围：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𝟓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𝟔</m:t>
                    </m:r>
                    <m:f>
                      <m:fPr>
                        <m:type m:val="lin"/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𝒌𝒈</m:t>
                        </m:r>
                      </m:num>
                      <m:den>
                        <m:d>
                          <m:d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𝒎</m:t>
                                </m:r>
                              </m:e>
                              <m:sup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𝒔</m:t>
                            </m:r>
                          </m:e>
                        </m:d>
                      </m:den>
                    </m:f>
                  </m:oMath>
                </a14:m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23" y="827705"/>
                <a:ext cx="11545914" cy="5234831"/>
              </a:xfrm>
              <a:prstGeom prst="rect">
                <a:avLst/>
              </a:prstGeom>
              <a:blipFill>
                <a:blip r:embed="rId2"/>
                <a:stretch>
                  <a:fillRect l="-845" t="-1281" b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Picture 9" descr="D:\翁南梅\教学\干燥\干燥曲线1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629" y="827705"/>
            <a:ext cx="2917371" cy="2524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7" descr="D:\翁南梅\教学\干燥\干燥速率曲线2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763" y="3365760"/>
            <a:ext cx="3834237" cy="3331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134990" y="960138"/>
            <a:ext cx="562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C00000"/>
                </a:solidFill>
              </a:rPr>
              <a:t>恒速阶段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740712" y="1421803"/>
            <a:ext cx="562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C00000"/>
                </a:solidFill>
              </a:rPr>
              <a:t>降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速阶段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标注 9"/>
              <p:cNvSpPr/>
              <p:nvPr/>
            </p:nvSpPr>
            <p:spPr>
              <a:xfrm>
                <a:off x="3542639" y="1735945"/>
                <a:ext cx="2152767" cy="707543"/>
              </a:xfrm>
              <a:prstGeom prst="wedgeRoundRectCallout">
                <a:avLst>
                  <a:gd name="adj1" fmla="val -93087"/>
                  <a:gd name="adj2" fmla="val 8963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湿空气的质量流速，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</m:oMath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10" name="圆角矩形标注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639" y="1735945"/>
                <a:ext cx="2152767" cy="707543"/>
              </a:xfrm>
              <a:prstGeom prst="wedgeRoundRectCallout">
                <a:avLst>
                  <a:gd name="adj1" fmla="val -93087"/>
                  <a:gd name="adj2" fmla="val 8963"/>
                  <a:gd name="adj3" fmla="val 16667"/>
                </a:avLst>
              </a:prstGeom>
              <a:blipFill>
                <a:blip r:embed="rId5"/>
                <a:stretch>
                  <a:fillRect t="-15966" r="-2554" b="-848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标注 10"/>
              <p:cNvSpPr/>
              <p:nvPr/>
            </p:nvSpPr>
            <p:spPr>
              <a:xfrm>
                <a:off x="146296" y="2374923"/>
                <a:ext cx="2152767" cy="707543"/>
              </a:xfrm>
              <a:prstGeom prst="wedgeRoundRectCallout">
                <a:avLst>
                  <a:gd name="adj1" fmla="val -854"/>
                  <a:gd name="adj2" fmla="val -66732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对流传热系数，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∙℃</m:t>
                            </m:r>
                          </m:e>
                        </m:d>
                      </m:den>
                    </m:f>
                  </m:oMath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11" name="圆角矩形标注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96" y="2374923"/>
                <a:ext cx="2152767" cy="707543"/>
              </a:xfrm>
              <a:prstGeom prst="wedgeRoundRectCallout">
                <a:avLst>
                  <a:gd name="adj1" fmla="val -854"/>
                  <a:gd name="adj2" fmla="val -66732"/>
                  <a:gd name="adj3" fmla="val 16667"/>
                </a:avLst>
              </a:prstGeom>
              <a:blipFill>
                <a:blip r:embed="rId6"/>
                <a:stretch>
                  <a:fillRect b="-726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657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7.3		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湿物料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干燥过程的计算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28223" y="827705"/>
                <a:ext cx="11545914" cy="54083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C00000"/>
                    </a:solidFill>
                    <a:latin typeface="+mn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+mn-ea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+mn-ea"/>
                    <a:cs typeface="Times New Roman" panose="02020603050405020304" pitchFamily="18" charset="0"/>
                  </a:rPr>
                  <a:t>）降速干燥阶段（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𝑼</m:t>
                    </m:r>
                    <m:r>
                      <a:rPr lang="zh-CN" altLang="en-US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zh-CN" altLang="en-US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（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sz="24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sub>
                    </m:sSub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zh-CN" altLang="en-US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）</m:t>
                    </m:r>
                  </m:oMath>
                </a14:m>
                <a:endParaRPr lang="en-US" altLang="zh-CN" sz="2400" b="1" dirty="0" smtClean="0">
                  <a:solidFill>
                    <a:srgbClr val="C00000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① 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干燥时间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的计算公式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dirty="0"/>
                  <a:t>	</a:t>
                </a:r>
                <a:r>
                  <a:rPr lang="en-US" altLang="zh-CN" sz="2400" dirty="0" smtClean="0"/>
                  <a:t>   </a:t>
                </a:r>
                <a:r>
                  <a:rPr lang="zh-CN" altLang="en-US" sz="2400" dirty="0" smtClean="0"/>
                  <a:t>根据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</m:oMath>
                </a14:m>
                <a:endParaRPr lang="en-US" altLang="zh-CN" sz="2400" b="1" dirty="0">
                  <a:solidFill>
                    <a:srgbClr val="C00000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		    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sup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  <m:r>
                          <a:rPr lang="zh-CN" alt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𝝉</m:t>
                        </m:r>
                      </m:e>
                    </m:nary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den>
                    </m:f>
                    <m:nary>
                      <m:nary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𝒅𝑿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𝑼</m:t>
                            </m:r>
                          </m:den>
                        </m:f>
                      </m:e>
                    </m:nary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den>
                    </m:f>
                    <m:nary>
                      <m:nary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𝒅𝑿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𝑼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1" dirty="0" smtClean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②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降速干燥阶段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干燥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的计算方法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A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：图解积分法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第一步：从干燥速率曲线中查出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zh-CN" alt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，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</m:e>
                    </m:d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第二步：在直角坐标系中进行标绘，并连成平滑曲线。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横坐标为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，纵坐标为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</m:den>
                    </m:f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23" y="827705"/>
                <a:ext cx="11545914" cy="5408340"/>
              </a:xfrm>
              <a:prstGeom prst="rect">
                <a:avLst/>
              </a:prstGeom>
              <a:blipFill>
                <a:blip r:embed="rId2"/>
                <a:stretch>
                  <a:fillRect l="-845" t="-1240" b="-15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Picture 9" descr="D:\翁南梅\教学\干燥\干燥曲线1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262" y="613716"/>
            <a:ext cx="2399907" cy="2789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标注 8"/>
          <p:cNvSpPr/>
          <p:nvPr/>
        </p:nvSpPr>
        <p:spPr>
          <a:xfrm>
            <a:off x="4664035" y="2939143"/>
            <a:ext cx="1630253" cy="616037"/>
          </a:xfrm>
          <a:prstGeom prst="wedgeRoundRectCallout">
            <a:avLst>
              <a:gd name="adj1" fmla="val -108051"/>
              <a:gd name="adj2" fmla="val -7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降</a:t>
            </a:r>
            <a:r>
              <a:rPr lang="zh-CN" altLang="en-US" dirty="0" smtClean="0"/>
              <a:t>速干燥阶段干燥时间，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7" descr="D:\翁南梅\教学\干燥\干燥速率曲线2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542" y="3448594"/>
            <a:ext cx="3728661" cy="336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10251560" y="960138"/>
            <a:ext cx="562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C00000"/>
                </a:solidFill>
              </a:rPr>
              <a:t>恒速阶段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781520" y="1308358"/>
            <a:ext cx="562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C00000"/>
                </a:solidFill>
              </a:rPr>
              <a:t>降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速阶段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3756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7.3		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湿物料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干燥过程的计算</a:t>
            </a:r>
          </a:p>
        </p:txBody>
      </p:sp>
      <p:pic>
        <p:nvPicPr>
          <p:cNvPr id="45" name="Picture 9" descr="D:\翁南梅\教学\干燥\干燥曲线1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262" y="613716"/>
            <a:ext cx="2399907" cy="2789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7" descr="D:\翁南梅\教学\干燥\干燥速率曲线2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542" y="3448594"/>
            <a:ext cx="3728661" cy="336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10251560" y="960138"/>
            <a:ext cx="562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C00000"/>
                </a:solidFill>
              </a:rPr>
              <a:t>恒速阶段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781520" y="1308358"/>
            <a:ext cx="562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C00000"/>
                </a:solidFill>
              </a:rPr>
              <a:t>降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速阶段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28223" y="827705"/>
                <a:ext cx="11545914" cy="24643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第三步：在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之间曲线下的面积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，就是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𝒅𝑿</m:t>
                            </m:r>
                          </m:num>
                          <m:den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𝑼</m:t>
                            </m:r>
                          </m:den>
                        </m:f>
                      </m:e>
                    </m:nary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第四步：干燥时间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den>
                    </m:f>
                    <m:nary>
                      <m:nary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𝒅𝑿</m:t>
                            </m:r>
                          </m:num>
                          <m:den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𝑼</m:t>
                            </m:r>
                          </m:den>
                        </m:f>
                      </m:e>
                    </m:nary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𝑺</m:t>
                    </m:r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23" y="827705"/>
                <a:ext cx="11545914" cy="24643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194" y="1680287"/>
            <a:ext cx="3592513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328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7.3		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湿物料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干燥过程的计算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28223" y="827705"/>
                <a:ext cx="11545914" cy="5964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② 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近似计算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法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原则：假设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𝑼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∝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物料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含水量</m:t>
                    </m:r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方法：用临界点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和平衡点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的连线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近似代替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降速阶段干燥速率曲线。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</a:p>
              <a:p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b="1" dirty="0" smtClean="0"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b="1" dirty="0" smtClean="0">
                    <a:cs typeface="Times New Roman" panose="02020603050405020304" pitchFamily="18" charset="0"/>
                  </a:rPr>
                  <a:t>则：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den>
                    </m:f>
                    <m:nary>
                      <m:nary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sub>
                        </m:sSub>
                      </m:sup>
                      <m:e>
                        <m:box>
                          <m:box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𝒅𝑿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𝑿</m:t>
                                    </m:r>
                                  </m:sub>
                                </m:sSub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𝑿</m:t>
                                    </m:r>
                                  </m:e>
                                  <m:sup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box>
                      </m:e>
                    </m:nary>
                  </m:oMath>
                </a14:m>
                <a:endParaRPr lang="en-US" altLang="zh-CN" sz="2400" b="1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b="1" dirty="0" smtClean="0">
                    <a:cs typeface="Times New Roman" panose="020206030504050203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sub>
                        </m:sSub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𝒍𝒏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400" b="1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b="1" dirty="0" smtClean="0">
                    <a:cs typeface="Times New Roman" panose="020206030504050203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𝑪</m:t>
                                </m:r>
                              </m:sub>
                            </m:s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sub>
                        </m:sSub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𝒍𝒏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恒定干燥条件下干燥</a:t>
                </a:r>
                <a:r>
                  <a:rPr lang="zh-CN" altLang="en-US" sz="24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时间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𝝉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sz="24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𝝉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sz="24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23" y="827705"/>
                <a:ext cx="11545914" cy="5964261"/>
              </a:xfrm>
              <a:prstGeom prst="rect">
                <a:avLst/>
              </a:prstGeom>
              <a:blipFill>
                <a:blip r:embed="rId2"/>
                <a:stretch>
                  <a:fillRect l="-845" t="-1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Picture 9" descr="D:\翁南梅\教学\干燥\干燥曲线1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262" y="613716"/>
            <a:ext cx="2399907" cy="2789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7" descr="D:\翁南梅\教学\干燥\干燥速率曲线2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542" y="3448594"/>
            <a:ext cx="3728661" cy="336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799839" y="2636838"/>
                <a:ext cx="3624454" cy="701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39" y="2636838"/>
                <a:ext cx="3624454" cy="7013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10251560" y="960138"/>
            <a:ext cx="562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C00000"/>
                </a:solidFill>
              </a:rPr>
              <a:t>恒速阶段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781520" y="1308358"/>
            <a:ext cx="562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C00000"/>
                </a:solidFill>
              </a:rPr>
              <a:t>降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速阶段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标注 10"/>
              <p:cNvSpPr/>
              <p:nvPr/>
            </p:nvSpPr>
            <p:spPr>
              <a:xfrm>
                <a:off x="4732183" y="2978330"/>
                <a:ext cx="2622206" cy="927463"/>
              </a:xfrm>
              <a:prstGeom prst="wedgeRoundRectCallout">
                <a:avLst>
                  <a:gd name="adj1" fmla="val -108846"/>
                  <a:gd name="adj2" fmla="val -29916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线的斜率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−0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圆角矩形标注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183" y="2978330"/>
                <a:ext cx="2622206" cy="927463"/>
              </a:xfrm>
              <a:prstGeom prst="wedgeRoundRectCallout">
                <a:avLst>
                  <a:gd name="adj1" fmla="val -108846"/>
                  <a:gd name="adj2" fmla="val -29916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1631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7.3		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湿物料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干燥过程的计算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2697" y="814821"/>
            <a:ext cx="1150837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思考题：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空气在进入干燥器前必须预热，其目的是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提高湿空气的温度，提高湿空气的焓值，使其成为载热体。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 降低相对湿度，使其作为载湿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体。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【2】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物料的平衡含水量取决于（物料的种类）和（湿空气性质）；而结合水分含量仅与（物料的种类）有关。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【3】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同一物料，如果增大恒速干燥阶段的干燥速率，则其临界含水量将（增大）；如果减薄物料层厚度，则临界含水量将（减小）。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【4】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用热空气干燥某物料，若其他条件不变而空气的流速增加，则恒速阶段的干燥速率将（增大），临界含水量将（增大），平衡含水量（不变）；若其他条件不变而空气的相对湿度增加，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则恒速阶段的干燥速率将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（减小），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临界含水量将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（减小），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平衡含水量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（增大）。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作业题：书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7-11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7-12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7-13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72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24562" y="794824"/>
                <a:ext cx="11547565" cy="504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）相关量值的计算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①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比空气用量：每汽化</a:t>
                </a:r>
                <a14:m>
                  <m:oMath xmlns:m="http://schemas.openxmlformats.org/officeDocument/2006/math"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𝐤𝐠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水分所需的绝干空气量。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b="1" dirty="0" smtClean="0"/>
                  <a:t>									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若空气进入预热器前的湿度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（离开预热器的湿度）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讨论：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比空气用量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𝒍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，与空气的最初</a:t>
                </a:r>
                <a:endPara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和最终的湿度有关。</a:t>
                </a:r>
                <a:endPara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与干燥过程所经历的途径无关。</a:t>
                </a:r>
                <a:endPara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62" y="794824"/>
                <a:ext cx="11547565" cy="5049909"/>
              </a:xfrm>
              <a:prstGeom prst="rect">
                <a:avLst/>
              </a:prstGeom>
              <a:blipFill>
                <a:blip r:embed="rId2"/>
                <a:stretch>
                  <a:fillRect l="-792" t="-1327" b="-13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标注 4"/>
              <p:cNvSpPr/>
              <p:nvPr/>
            </p:nvSpPr>
            <p:spPr>
              <a:xfrm>
                <a:off x="1449978" y="1857940"/>
                <a:ext cx="1828800" cy="633046"/>
              </a:xfrm>
              <a:prstGeom prst="wedgeRoundRectCallout">
                <a:avLst>
                  <a:gd name="adj1" fmla="val 112704"/>
                  <a:gd name="adj2" fmla="val -30992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比空气用量，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干气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水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圆角矩形标注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978" y="1857940"/>
                <a:ext cx="1828800" cy="633046"/>
              </a:xfrm>
              <a:prstGeom prst="wedgeRoundRectCallout">
                <a:avLst>
                  <a:gd name="adj1" fmla="val 112704"/>
                  <a:gd name="adj2" fmla="val -30992"/>
                  <a:gd name="adj3" fmla="val 16667"/>
                </a:avLst>
              </a:prstGeom>
              <a:blipFill>
                <a:blip r:embed="rId3"/>
                <a:stretch>
                  <a:fillRect t="-23364" b="-10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7.3		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湿物料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干燥过程的计算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7083097" y="2765686"/>
            <a:ext cx="4844311" cy="3791096"/>
            <a:chOff x="7053943" y="2309258"/>
            <a:chExt cx="4844311" cy="3287173"/>
          </a:xfrm>
        </p:grpSpPr>
        <p:grpSp>
          <p:nvGrpSpPr>
            <p:cNvPr id="22" name="组合 21"/>
            <p:cNvGrpSpPr/>
            <p:nvPr/>
          </p:nvGrpSpPr>
          <p:grpSpPr>
            <a:xfrm>
              <a:off x="7053943" y="3606616"/>
              <a:ext cx="4844311" cy="1989815"/>
              <a:chOff x="2859828" y="2235030"/>
              <a:chExt cx="4844311" cy="1989815"/>
            </a:xfrm>
          </p:grpSpPr>
          <p:sp>
            <p:nvSpPr>
              <p:cNvPr id="31" name="Line 8"/>
              <p:cNvSpPr>
                <a:spLocks noChangeShapeType="1"/>
              </p:cNvSpPr>
              <p:nvPr/>
            </p:nvSpPr>
            <p:spPr bwMode="auto">
              <a:xfrm>
                <a:off x="3115995" y="2948037"/>
                <a:ext cx="1789113" cy="0"/>
              </a:xfrm>
              <a:prstGeom prst="line">
                <a:avLst/>
              </a:prstGeom>
              <a:noFill/>
              <a:ln w="38100">
                <a:solidFill>
                  <a:schemeClr val="tx2">
                    <a:lumMod val="75000"/>
                  </a:schemeClr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43941" y="2235030"/>
                    <a:ext cx="1141082" cy="6137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2000" b="1" dirty="0"/>
                      <a:t>热</a:t>
                    </a:r>
                    <a:r>
                      <a:rPr lang="zh-CN" altLang="en-US" sz="2000" b="1" dirty="0" smtClean="0"/>
                      <a:t>空气</a:t>
                    </a:r>
                    <a:endParaRPr lang="en-US" altLang="zh-CN" sz="2000" b="1" dirty="0" smtClean="0"/>
                  </a:p>
                  <a:p>
                    <a:pPr eaLnBrk="1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2000" b="1" i="1" dirty="0"/>
                  </a:p>
                </p:txBody>
              </p:sp>
            </mc:Choice>
            <mc:Fallback>
              <p:sp>
                <p:nvSpPr>
                  <p:cNvPr id="32" name="Text 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143941" y="2235030"/>
                    <a:ext cx="1141082" cy="61379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6034" b="-1724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3" name="Group 22"/>
              <p:cNvGrpSpPr>
                <a:grpSpLocks/>
              </p:cNvGrpSpPr>
              <p:nvPr/>
            </p:nvGrpSpPr>
            <p:grpSpPr bwMode="auto">
              <a:xfrm>
                <a:off x="4868595" y="2490837"/>
                <a:ext cx="647700" cy="1524001"/>
                <a:chOff x="2952" y="1968"/>
                <a:chExt cx="408" cy="960"/>
              </a:xfrm>
            </p:grpSpPr>
            <p:sp>
              <p:nvSpPr>
                <p:cNvPr id="40" name="Rectangle 10"/>
                <p:cNvSpPr>
                  <a:spLocks noChangeArrowheads="1"/>
                </p:cNvSpPr>
                <p:nvPr/>
              </p:nvSpPr>
              <p:spPr bwMode="auto">
                <a:xfrm>
                  <a:off x="2952" y="1968"/>
                  <a:ext cx="408" cy="96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985" y="2004"/>
                  <a:ext cx="336" cy="8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b="1" dirty="0"/>
                    <a:t>干</a:t>
                  </a:r>
                </a:p>
                <a:p>
                  <a:pPr eaLnBrk="1" hangingPunct="1"/>
                  <a:r>
                    <a:rPr lang="zh-CN" altLang="en-US" b="1" dirty="0"/>
                    <a:t>燥</a:t>
                  </a:r>
                </a:p>
                <a:p>
                  <a:pPr eaLnBrk="1" hangingPunct="1"/>
                  <a:r>
                    <a:rPr lang="zh-CN" altLang="en-US" b="1" dirty="0"/>
                    <a:t>器</a:t>
                  </a:r>
                </a:p>
              </p:txBody>
            </p:sp>
          </p:grpSp>
          <p:sp>
            <p:nvSpPr>
              <p:cNvPr id="34" name="Line 14"/>
              <p:cNvSpPr>
                <a:spLocks noChangeShapeType="1"/>
              </p:cNvSpPr>
              <p:nvPr/>
            </p:nvSpPr>
            <p:spPr bwMode="auto">
              <a:xfrm flipV="1">
                <a:off x="5516295" y="2932162"/>
                <a:ext cx="2024063" cy="0"/>
              </a:xfrm>
              <a:prstGeom prst="line">
                <a:avLst/>
              </a:prstGeom>
              <a:noFill/>
              <a:ln w="38100">
                <a:solidFill>
                  <a:schemeClr val="tx2">
                    <a:lumMod val="75000"/>
                  </a:schemeClr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15"/>
              <p:cNvSpPr>
                <a:spLocks noChangeShapeType="1"/>
              </p:cNvSpPr>
              <p:nvPr/>
            </p:nvSpPr>
            <p:spPr bwMode="auto">
              <a:xfrm flipH="1" flipV="1">
                <a:off x="5554395" y="3481438"/>
                <a:ext cx="1985963" cy="1428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903475" y="3516959"/>
                    <a:ext cx="1800664" cy="7078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 b="1" dirty="0" smtClean="0"/>
                      <a:t>     </a:t>
                    </a:r>
                    <a:r>
                      <a:rPr lang="zh-CN" altLang="en-US" sz="2000" b="1" dirty="0" smtClean="0"/>
                      <a:t>湿物料</a:t>
                    </a:r>
                    <a:endParaRPr lang="en-US" altLang="zh-CN" sz="2000" b="1" baseline="-25000" dirty="0" smtClean="0">
                      <a:cs typeface="Times New Roman" panose="02020603050405020304" pitchFamily="18" charset="0"/>
                    </a:endParaRPr>
                  </a:p>
                  <a:p>
                    <a:pPr eaLnBrk="1" hangingPunct="1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 smtClean="0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36" name="Text 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903475" y="3516959"/>
                    <a:ext cx="1800664" cy="70788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5970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59828" y="3510957"/>
                    <a:ext cx="1790887" cy="7078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2000" b="1" dirty="0" smtClean="0"/>
                      <a:t>产品</a:t>
                    </a:r>
                    <a:endParaRPr lang="en-US" altLang="zh-CN" sz="2000" b="1" dirty="0" smtClean="0"/>
                  </a:p>
                  <a:p>
                    <a:pPr algn="ctr" eaLnBrk="1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 smtClean="0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37" name="Text 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859828" y="3510957"/>
                    <a:ext cx="1790887" cy="70788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6015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Line 18"/>
              <p:cNvSpPr>
                <a:spLocks noChangeShapeType="1"/>
              </p:cNvSpPr>
              <p:nvPr/>
            </p:nvSpPr>
            <p:spPr bwMode="auto">
              <a:xfrm flipH="1">
                <a:off x="3111232" y="3489438"/>
                <a:ext cx="1757363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none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38565" y="2248684"/>
                    <a:ext cx="1141082" cy="7078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2000" b="1" dirty="0" smtClean="0"/>
                      <a:t>废气</a:t>
                    </a:r>
                    <a:endParaRPr lang="en-US" altLang="zh-CN" sz="2000" b="1" dirty="0" smtClean="0"/>
                  </a:p>
                  <a:p>
                    <a:pPr eaLnBrk="1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39" name="Text 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338565" y="2248684"/>
                    <a:ext cx="1141082" cy="70788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5970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" name="矩形 22"/>
            <p:cNvSpPr/>
            <p:nvPr/>
          </p:nvSpPr>
          <p:spPr>
            <a:xfrm>
              <a:off x="7585500" y="2827410"/>
              <a:ext cx="1370395" cy="47561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预热器</a:t>
              </a:r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7305346" y="3078148"/>
              <a:ext cx="1" cy="1250007"/>
            </a:xfrm>
            <a:prstGeom prst="lin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 flipH="1">
              <a:off x="7305346" y="3081217"/>
              <a:ext cx="280154" cy="0"/>
            </a:xfrm>
            <a:prstGeom prst="lin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 flipH="1">
              <a:off x="8967953" y="3062941"/>
              <a:ext cx="1280663" cy="1"/>
            </a:xfrm>
            <a:prstGeom prst="lin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9090016" y="2309258"/>
                  <a:ext cx="1240788" cy="7078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 dirty="0" smtClean="0"/>
                    <a:t>新鲜空气</a:t>
                  </a:r>
                  <a:endParaRPr lang="en-US" altLang="zh-CN" sz="2000" b="1" dirty="0" smtClean="0"/>
                </a:p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altLang="zh-CN" sz="2000" b="1" i="1" dirty="0"/>
                </a:p>
              </p:txBody>
            </p:sp>
          </mc:Choice>
          <mc:Fallback xmlns="">
            <p:sp>
              <p:nvSpPr>
                <p:cNvPr id="30" name="Text 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090016" y="2309258"/>
                  <a:ext cx="1240788" cy="707886"/>
                </a:xfrm>
                <a:prstGeom prst="rect">
                  <a:avLst/>
                </a:prstGeom>
                <a:blipFill>
                  <a:blip r:embed="rId8"/>
                  <a:stretch>
                    <a:fillRect l="-4926" t="-5970" r="-443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4081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24562" y="794824"/>
                <a:ext cx="11547565" cy="5851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② 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湿空气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用量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（</m:t>
                    </m:r>
                    <m:f>
                      <m:fPr>
                        <m:type m:val="lin"/>
                        <m:ctrlP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𝒌𝒈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湿</m:t>
                        </m:r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气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湿比空气用量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𝒍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𝒌𝒈</m:t>
                        </m:r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湿气</m:t>
                        </m:r>
                      </m:num>
                      <m:den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𝒌𝒈</m:t>
                        </m:r>
                        <m:r>
                          <a:rPr lang="zh-CN" altLang="en-US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水</m:t>
                        </m:r>
                      </m:den>
                    </m:f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𝒍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𝑳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𝒍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1" dirty="0" smtClean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③ 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湿空气的体积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用量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（</m:t>
                    </m:r>
                    <m:f>
                      <m:fPr>
                        <m:type m:val="lin"/>
                        <m:ctrlP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湿气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	    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𝑳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𝝊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b>
                    </m:sSub>
                  </m:oMath>
                </a14:m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1" dirty="0" smtClean="0">
                    <a:latin typeface="+mn-ea"/>
                  </a:rPr>
                  <a:t>	</a:t>
                </a:r>
                <a:r>
                  <a:rPr lang="zh-CN" altLang="en-US" sz="2400" b="1" dirty="0" smtClean="0">
                    <a:latin typeface="+mn-ea"/>
                  </a:rPr>
                  <a:t>湿比空气体积用量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sz="24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e>
                          <m:sup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湿气</m:t>
                        </m:r>
                      </m:num>
                      <m:den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𝒌𝒈</m:t>
                        </m:r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水</m:t>
                        </m:r>
                      </m:den>
                    </m:f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𝒍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sub>
                    </m:sSub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1" dirty="0" smtClean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④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湿空气的密度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𝝆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𝒌𝒈</m:t>
                        </m:r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湿气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e>
                          <m:sup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湿气</m:t>
                        </m:r>
                      </m:den>
                    </m:f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1" dirty="0" smtClean="0"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𝝆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𝑯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62" y="794824"/>
                <a:ext cx="11547565" cy="5851345"/>
              </a:xfrm>
              <a:prstGeom prst="rect">
                <a:avLst/>
              </a:prstGeom>
              <a:blipFill>
                <a:blip r:embed="rId2"/>
                <a:stretch>
                  <a:fillRect l="-792" t="-9792" b="-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圆角矩形标注 27"/>
              <p:cNvSpPr/>
              <p:nvPr/>
            </p:nvSpPr>
            <p:spPr>
              <a:xfrm>
                <a:off x="3486386" y="3652447"/>
                <a:ext cx="2658794" cy="484924"/>
              </a:xfrm>
              <a:prstGeom prst="wedgeRoundRectCallout">
                <a:avLst>
                  <a:gd name="adj1" fmla="val -71435"/>
                  <a:gd name="adj2" fmla="val 3053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湿比体积，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干气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圆角矩形标注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386" y="3652447"/>
                <a:ext cx="2658794" cy="484924"/>
              </a:xfrm>
              <a:prstGeom prst="wedgeRoundRectCallout">
                <a:avLst>
                  <a:gd name="adj1" fmla="val -71435"/>
                  <a:gd name="adj2" fmla="val 3053"/>
                  <a:gd name="adj3" fmla="val 16667"/>
                </a:avLst>
              </a:prstGeom>
              <a:blipFill>
                <a:blip r:embed="rId3"/>
                <a:stretch>
                  <a:fillRect t="-71084" b="-1168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7.3		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湿物料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干燥过程的计算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7083097" y="2765686"/>
            <a:ext cx="4844311" cy="3791096"/>
            <a:chOff x="7053943" y="2309258"/>
            <a:chExt cx="4844311" cy="3287173"/>
          </a:xfrm>
        </p:grpSpPr>
        <p:grpSp>
          <p:nvGrpSpPr>
            <p:cNvPr id="22" name="组合 21"/>
            <p:cNvGrpSpPr/>
            <p:nvPr/>
          </p:nvGrpSpPr>
          <p:grpSpPr>
            <a:xfrm>
              <a:off x="7053943" y="3606616"/>
              <a:ext cx="4844311" cy="1989815"/>
              <a:chOff x="2859828" y="2235030"/>
              <a:chExt cx="4844311" cy="1989815"/>
            </a:xfrm>
          </p:grpSpPr>
          <p:sp>
            <p:nvSpPr>
              <p:cNvPr id="31" name="Line 8"/>
              <p:cNvSpPr>
                <a:spLocks noChangeShapeType="1"/>
              </p:cNvSpPr>
              <p:nvPr/>
            </p:nvSpPr>
            <p:spPr bwMode="auto">
              <a:xfrm>
                <a:off x="3115995" y="2948037"/>
                <a:ext cx="1789113" cy="0"/>
              </a:xfrm>
              <a:prstGeom prst="line">
                <a:avLst/>
              </a:prstGeom>
              <a:noFill/>
              <a:ln w="38100">
                <a:solidFill>
                  <a:schemeClr val="tx2">
                    <a:lumMod val="75000"/>
                  </a:schemeClr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43941" y="2235030"/>
                    <a:ext cx="1141082" cy="6137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2000" b="1" dirty="0"/>
                      <a:t>热</a:t>
                    </a:r>
                    <a:r>
                      <a:rPr lang="zh-CN" altLang="en-US" sz="2000" b="1" dirty="0" smtClean="0"/>
                      <a:t>空气</a:t>
                    </a:r>
                    <a:endParaRPr lang="en-US" altLang="zh-CN" sz="2000" b="1" dirty="0" smtClean="0"/>
                  </a:p>
                  <a:p>
                    <a:pPr eaLnBrk="1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2000" b="1" i="1" dirty="0"/>
                  </a:p>
                </p:txBody>
              </p:sp>
            </mc:Choice>
            <mc:Fallback>
              <p:sp>
                <p:nvSpPr>
                  <p:cNvPr id="32" name="Text 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143941" y="2235030"/>
                    <a:ext cx="1141082" cy="61379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6034" b="-1724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3" name="Group 22"/>
              <p:cNvGrpSpPr>
                <a:grpSpLocks/>
              </p:cNvGrpSpPr>
              <p:nvPr/>
            </p:nvGrpSpPr>
            <p:grpSpPr bwMode="auto">
              <a:xfrm>
                <a:off x="4868595" y="2490837"/>
                <a:ext cx="647700" cy="1524001"/>
                <a:chOff x="2952" y="1968"/>
                <a:chExt cx="408" cy="960"/>
              </a:xfrm>
            </p:grpSpPr>
            <p:sp>
              <p:nvSpPr>
                <p:cNvPr id="40" name="Rectangle 10"/>
                <p:cNvSpPr>
                  <a:spLocks noChangeArrowheads="1"/>
                </p:cNvSpPr>
                <p:nvPr/>
              </p:nvSpPr>
              <p:spPr bwMode="auto">
                <a:xfrm>
                  <a:off x="2952" y="1968"/>
                  <a:ext cx="408" cy="96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985" y="2004"/>
                  <a:ext cx="336" cy="8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b="1" dirty="0"/>
                    <a:t>干</a:t>
                  </a:r>
                </a:p>
                <a:p>
                  <a:pPr eaLnBrk="1" hangingPunct="1"/>
                  <a:r>
                    <a:rPr lang="zh-CN" altLang="en-US" b="1" dirty="0"/>
                    <a:t>燥</a:t>
                  </a:r>
                </a:p>
                <a:p>
                  <a:pPr eaLnBrk="1" hangingPunct="1"/>
                  <a:r>
                    <a:rPr lang="zh-CN" altLang="en-US" b="1" dirty="0"/>
                    <a:t>器</a:t>
                  </a:r>
                </a:p>
              </p:txBody>
            </p:sp>
          </p:grpSp>
          <p:sp>
            <p:nvSpPr>
              <p:cNvPr id="34" name="Line 14"/>
              <p:cNvSpPr>
                <a:spLocks noChangeShapeType="1"/>
              </p:cNvSpPr>
              <p:nvPr/>
            </p:nvSpPr>
            <p:spPr bwMode="auto">
              <a:xfrm flipV="1">
                <a:off x="5516295" y="2932162"/>
                <a:ext cx="2024063" cy="0"/>
              </a:xfrm>
              <a:prstGeom prst="line">
                <a:avLst/>
              </a:prstGeom>
              <a:noFill/>
              <a:ln w="38100">
                <a:solidFill>
                  <a:schemeClr val="tx2">
                    <a:lumMod val="75000"/>
                  </a:schemeClr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15"/>
              <p:cNvSpPr>
                <a:spLocks noChangeShapeType="1"/>
              </p:cNvSpPr>
              <p:nvPr/>
            </p:nvSpPr>
            <p:spPr bwMode="auto">
              <a:xfrm flipH="1" flipV="1">
                <a:off x="5554395" y="3481438"/>
                <a:ext cx="1985963" cy="1428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903475" y="3516959"/>
                    <a:ext cx="1800664" cy="7078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 b="1" dirty="0" smtClean="0"/>
                      <a:t>     </a:t>
                    </a:r>
                    <a:r>
                      <a:rPr lang="zh-CN" altLang="en-US" sz="2000" b="1" dirty="0" smtClean="0"/>
                      <a:t>湿物料</a:t>
                    </a:r>
                    <a:endParaRPr lang="en-US" altLang="zh-CN" sz="2000" b="1" baseline="-25000" dirty="0" smtClean="0">
                      <a:cs typeface="Times New Roman" panose="02020603050405020304" pitchFamily="18" charset="0"/>
                    </a:endParaRPr>
                  </a:p>
                  <a:p>
                    <a:pPr eaLnBrk="1" hangingPunct="1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 smtClean="0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36" name="Text 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903475" y="3516959"/>
                    <a:ext cx="1800664" cy="70788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5970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59828" y="3510957"/>
                    <a:ext cx="1790887" cy="7078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2000" b="1" dirty="0" smtClean="0"/>
                      <a:t>产品</a:t>
                    </a:r>
                    <a:endParaRPr lang="en-US" altLang="zh-CN" sz="2000" b="1" dirty="0" smtClean="0"/>
                  </a:p>
                  <a:p>
                    <a:pPr algn="ctr" eaLnBrk="1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 smtClean="0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37" name="Text 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859828" y="3510957"/>
                    <a:ext cx="1790887" cy="70788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6015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Line 18"/>
              <p:cNvSpPr>
                <a:spLocks noChangeShapeType="1"/>
              </p:cNvSpPr>
              <p:nvPr/>
            </p:nvSpPr>
            <p:spPr bwMode="auto">
              <a:xfrm flipH="1">
                <a:off x="3111232" y="3489438"/>
                <a:ext cx="1757363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none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38565" y="2248684"/>
                    <a:ext cx="1141082" cy="7078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2000" b="1" dirty="0" smtClean="0"/>
                      <a:t>废气</a:t>
                    </a:r>
                    <a:endParaRPr lang="en-US" altLang="zh-CN" sz="2000" b="1" dirty="0" smtClean="0"/>
                  </a:p>
                  <a:p>
                    <a:pPr eaLnBrk="1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39" name="Text 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338565" y="2248684"/>
                    <a:ext cx="1141082" cy="70788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5970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" name="矩形 22"/>
            <p:cNvSpPr/>
            <p:nvPr/>
          </p:nvSpPr>
          <p:spPr>
            <a:xfrm>
              <a:off x="7585500" y="2827410"/>
              <a:ext cx="1370395" cy="47561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预热器</a:t>
              </a:r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7305346" y="3078148"/>
              <a:ext cx="1" cy="1250007"/>
            </a:xfrm>
            <a:prstGeom prst="lin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 flipH="1">
              <a:off x="7305346" y="3081217"/>
              <a:ext cx="280154" cy="0"/>
            </a:xfrm>
            <a:prstGeom prst="lin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 flipH="1">
              <a:off x="8967953" y="3062941"/>
              <a:ext cx="1280663" cy="1"/>
            </a:xfrm>
            <a:prstGeom prst="lin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9090016" y="2309258"/>
                  <a:ext cx="1240788" cy="7078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 dirty="0" smtClean="0"/>
                    <a:t>新鲜空气</a:t>
                  </a:r>
                  <a:endParaRPr lang="en-US" altLang="zh-CN" sz="2000" b="1" dirty="0" smtClean="0"/>
                </a:p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altLang="zh-CN" sz="2000" b="1" i="1" dirty="0"/>
                </a:p>
              </p:txBody>
            </p:sp>
          </mc:Choice>
          <mc:Fallback xmlns="">
            <p:sp>
              <p:nvSpPr>
                <p:cNvPr id="30" name="Text 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090016" y="2309258"/>
                  <a:ext cx="1240788" cy="707886"/>
                </a:xfrm>
                <a:prstGeom prst="rect">
                  <a:avLst/>
                </a:prstGeom>
                <a:blipFill>
                  <a:blip r:embed="rId8"/>
                  <a:stretch>
                    <a:fillRect l="-4926" t="-5970" r="-443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5648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26572" y="780756"/>
                <a:ext cx="9601200" cy="2933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7.3.3     </a:t>
                </a:r>
                <a:r>
                  <a:rPr lang="zh-CN" altLang="en-US" sz="26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干燥</a:t>
                </a:r>
                <a:r>
                  <a:rPr lang="zh-CN" altLang="en-US" sz="2600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过程</a:t>
                </a:r>
                <a:r>
                  <a:rPr lang="zh-CN" altLang="en-US" sz="26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600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热量</a:t>
                </a:r>
                <a:r>
                  <a:rPr lang="zh-CN" altLang="en-US" sz="26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衡算</a:t>
                </a:r>
                <a:endParaRPr lang="en-US" altLang="zh-CN" sz="26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）预热器的加热量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 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𝒌𝑾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	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𝑳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（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𝑳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begChr m:val="（"/>
                        <m:endChr m:val="）"/>
                        <m:ctrlPr>
                          <a:rPr lang="zh-CN" altLang="en-US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𝟖𝟖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72" y="780756"/>
                <a:ext cx="9601200" cy="2933111"/>
              </a:xfrm>
              <a:prstGeom prst="rect">
                <a:avLst/>
              </a:prstGeom>
              <a:blipFill>
                <a:blip r:embed="rId2"/>
                <a:stretch>
                  <a:fillRect l="-1143" t="-2287" b="-4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551599" y="3784548"/>
            <a:ext cx="11320528" cy="2929761"/>
            <a:chOff x="551599" y="4186844"/>
            <a:chExt cx="11320528" cy="2929761"/>
          </a:xfrm>
        </p:grpSpPr>
        <p:grpSp>
          <p:nvGrpSpPr>
            <p:cNvPr id="22" name="Group 44"/>
            <p:cNvGrpSpPr>
              <a:grpSpLocks/>
            </p:cNvGrpSpPr>
            <p:nvPr/>
          </p:nvGrpSpPr>
          <p:grpSpPr bwMode="auto">
            <a:xfrm>
              <a:off x="6123282" y="5938680"/>
              <a:ext cx="1812895" cy="1177925"/>
              <a:chOff x="3024" y="2640"/>
              <a:chExt cx="379" cy="742"/>
            </a:xfrm>
          </p:grpSpPr>
          <p:sp>
            <p:nvSpPr>
              <p:cNvPr id="76" name="Line 41"/>
              <p:cNvSpPr>
                <a:spLocks noChangeShapeType="1"/>
              </p:cNvSpPr>
              <p:nvPr/>
            </p:nvSpPr>
            <p:spPr bwMode="auto">
              <a:xfrm flipH="1">
                <a:off x="3216" y="2640"/>
                <a:ext cx="96" cy="56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4" y="3072"/>
                    <a:ext cx="37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lnSpc>
                        <a:spcPct val="13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2000" b="1" i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7" name="Text 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024" y="3072"/>
                    <a:ext cx="379" cy="3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组合 5"/>
            <p:cNvGrpSpPr/>
            <p:nvPr/>
          </p:nvGrpSpPr>
          <p:grpSpPr>
            <a:xfrm>
              <a:off x="551599" y="4186844"/>
              <a:ext cx="11320528" cy="2520827"/>
              <a:chOff x="993641" y="1874718"/>
              <a:chExt cx="11320528" cy="2520827"/>
            </a:xfrm>
          </p:grpSpPr>
          <p:sp useBgFill="1">
            <p:nvSpPr>
              <p:cNvPr id="74" name="Line 10"/>
              <p:cNvSpPr>
                <a:spLocks noChangeShapeType="1"/>
              </p:cNvSpPr>
              <p:nvPr/>
            </p:nvSpPr>
            <p:spPr bwMode="auto">
              <a:xfrm>
                <a:off x="4433888" y="2915889"/>
                <a:ext cx="1781175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round/>
                <a:headEnd/>
                <a:tailEnd type="triangl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 useBgFill="1">
            <p:nvSpPr>
              <p:cNvPr id="71" name="Line 20"/>
              <p:cNvSpPr>
                <a:spLocks noChangeShapeType="1"/>
              </p:cNvSpPr>
              <p:nvPr/>
            </p:nvSpPr>
            <p:spPr bwMode="auto">
              <a:xfrm flipH="1" flipV="1">
                <a:off x="4144147" y="3676623"/>
                <a:ext cx="2060684" cy="3234"/>
              </a:xfrm>
              <a:prstGeom prst="line">
                <a:avLst/>
              </a:prstGeom>
              <a:ln w="38100">
                <a:solidFill>
                  <a:srgbClr val="00B050"/>
                </a:solidFill>
                <a:round/>
                <a:headEnd/>
                <a:tailEnd type="triangl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 useBgFill="1">
            <p:nvSpPr>
              <p:cNvPr id="68" name="Line 17"/>
              <p:cNvSpPr>
                <a:spLocks noChangeShapeType="1"/>
              </p:cNvSpPr>
              <p:nvPr/>
            </p:nvSpPr>
            <p:spPr bwMode="auto">
              <a:xfrm flipH="1" flipV="1">
                <a:off x="10096819" y="3654396"/>
                <a:ext cx="1775307" cy="22226"/>
              </a:xfrm>
              <a:prstGeom prst="line">
                <a:avLst/>
              </a:prstGeom>
              <a:ln w="38100">
                <a:solidFill>
                  <a:srgbClr val="00B050"/>
                </a:solidFill>
                <a:round/>
                <a:headEnd/>
                <a:tailEnd type="triangl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 useBgFill="1">
            <p:nvSpPr>
              <p:cNvPr id="44" name="Line 8"/>
              <p:cNvSpPr>
                <a:spLocks noChangeShapeType="1"/>
              </p:cNvSpPr>
              <p:nvPr/>
            </p:nvSpPr>
            <p:spPr bwMode="auto">
              <a:xfrm>
                <a:off x="993641" y="2902777"/>
                <a:ext cx="2070100" cy="0"/>
              </a:xfrm>
              <a:prstGeom prst="line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round/>
                <a:headEnd/>
                <a:tailEnd type="triangl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79366" y="2194752"/>
                    <a:ext cx="1898650" cy="70802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zh-CN" altLang="en-US" sz="2000" b="1" dirty="0">
                              <a:latin typeface="Cambria Math" panose="02040503050406030204" pitchFamily="18" charset="0"/>
                            </a:rPr>
                            <m:t>新鲜</m:t>
                          </m:r>
                          <m:r>
                            <m:rPr>
                              <m:nor/>
                            </m:rPr>
                            <a:rPr lang="zh-CN" altLang="en-US" sz="2000" b="1" dirty="0"/>
                            <m:t>空气</m:t>
                          </m:r>
                        </m:oMath>
                      </m:oMathPara>
                    </a14:m>
                    <a:endParaRPr lang="en-US" altLang="zh-CN" sz="2000" b="1" dirty="0"/>
                  </a:p>
                  <a:p>
                    <a:pPr eaLnBrk="1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2000" b="1" i="1" dirty="0" smtClean="0"/>
                  </a:p>
                </p:txBody>
              </p:sp>
            </mc:Choice>
            <mc:Fallback xmlns="">
              <p:sp>
                <p:nvSpPr>
                  <p:cNvPr id="45" name="Text 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79366" y="2194752"/>
                    <a:ext cx="1898650" cy="70802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724"/>
                    </a:stretch>
                  </a:blip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" name="组合 4"/>
              <p:cNvGrpSpPr/>
              <p:nvPr/>
            </p:nvGrpSpPr>
            <p:grpSpPr>
              <a:xfrm>
                <a:off x="3025641" y="1890493"/>
                <a:ext cx="1389772" cy="1383759"/>
                <a:chOff x="3961252" y="1890493"/>
                <a:chExt cx="1389772" cy="1383759"/>
              </a:xfrm>
            </p:grpSpPr>
            <p:grpSp>
              <p:nvGrpSpPr>
                <p:cNvPr id="56" name="Group 30"/>
                <p:cNvGrpSpPr>
                  <a:grpSpLocks/>
                </p:cNvGrpSpPr>
                <p:nvPr/>
              </p:nvGrpSpPr>
              <p:grpSpPr bwMode="auto">
                <a:xfrm>
                  <a:off x="4046538" y="2055053"/>
                  <a:ext cx="1219200" cy="623888"/>
                  <a:chOff x="3696" y="864"/>
                  <a:chExt cx="768" cy="393"/>
                </a:xfrm>
              </p:grpSpPr>
              <p:sp>
                <p:nvSpPr>
                  <p:cNvPr id="58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873"/>
                    <a:ext cx="288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bg1"/>
                    </a:solidFill>
                    <a:round/>
                    <a:headEnd/>
                    <a:tailEnd type="triangl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84" y="1008"/>
                    <a:ext cx="96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4080" y="1008"/>
                    <a:ext cx="144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24" y="864"/>
                    <a:ext cx="240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bg1"/>
                    </a:solidFill>
                    <a:round/>
                    <a:headEnd/>
                    <a:tailEnd type="triangl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 Box 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99757" y="1890493"/>
                      <a:ext cx="588963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sz="2000" b="1" i="1" dirty="0">
                        <a:solidFill>
                          <a:schemeClr val="folHlink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Text 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399757" y="1890493"/>
                      <a:ext cx="588963" cy="40011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12121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027488" y="2664652"/>
                  <a:ext cx="1255713" cy="476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>
                  <a:lvl1pPr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</a:pPr>
                  <a:r>
                    <a:rPr lang="zh-CN" altLang="en-US" b="1" dirty="0"/>
                    <a:t>预热器</a:t>
                  </a:r>
                </a:p>
              </p:txBody>
            </p:sp>
            <p:sp>
              <p:nvSpPr>
                <p:cNvPr id="52" name="Line 51"/>
                <p:cNvSpPr>
                  <a:spLocks noChangeShapeType="1"/>
                </p:cNvSpPr>
                <p:nvPr/>
              </p:nvSpPr>
              <p:spPr bwMode="auto">
                <a:xfrm>
                  <a:off x="3961252" y="2512252"/>
                  <a:ext cx="0" cy="7620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" name="Line 52"/>
                <p:cNvSpPr>
                  <a:spLocks noChangeShapeType="1"/>
                </p:cNvSpPr>
                <p:nvPr/>
              </p:nvSpPr>
              <p:spPr bwMode="auto">
                <a:xfrm>
                  <a:off x="5351024" y="2512252"/>
                  <a:ext cx="0" cy="7620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" name="Line 53"/>
                <p:cNvSpPr>
                  <a:spLocks noChangeShapeType="1"/>
                </p:cNvSpPr>
                <p:nvPr/>
              </p:nvSpPr>
              <p:spPr bwMode="auto">
                <a:xfrm>
                  <a:off x="3979424" y="2512252"/>
                  <a:ext cx="13716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" name="Line 54"/>
                <p:cNvSpPr>
                  <a:spLocks noChangeShapeType="1"/>
                </p:cNvSpPr>
                <p:nvPr/>
              </p:nvSpPr>
              <p:spPr bwMode="auto">
                <a:xfrm>
                  <a:off x="3970338" y="3274252"/>
                  <a:ext cx="13716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" name="Group 34"/>
              <p:cNvGrpSpPr>
                <a:grpSpLocks/>
              </p:cNvGrpSpPr>
              <p:nvPr/>
            </p:nvGrpSpPr>
            <p:grpSpPr bwMode="auto">
              <a:xfrm>
                <a:off x="7684209" y="2055464"/>
                <a:ext cx="1219200" cy="609600"/>
                <a:chOff x="3696" y="864"/>
                <a:chExt cx="768" cy="384"/>
              </a:xfrm>
            </p:grpSpPr>
            <p:sp>
              <p:nvSpPr>
                <p:cNvPr id="40" name="Line 35"/>
                <p:cNvSpPr>
                  <a:spLocks noChangeShapeType="1"/>
                </p:cNvSpPr>
                <p:nvPr/>
              </p:nvSpPr>
              <p:spPr bwMode="auto">
                <a:xfrm>
                  <a:off x="3696" y="864"/>
                  <a:ext cx="288" cy="384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3984" y="1008"/>
                  <a:ext cx="96" cy="24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" name="Line 37"/>
                <p:cNvSpPr>
                  <a:spLocks noChangeShapeType="1"/>
                </p:cNvSpPr>
                <p:nvPr/>
              </p:nvSpPr>
              <p:spPr bwMode="auto">
                <a:xfrm>
                  <a:off x="4080" y="1008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4224" y="864"/>
                  <a:ext cx="240" cy="384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2" name="Text Box 14"/>
              <p:cNvSpPr txBox="1">
                <a:spLocks noChangeArrowheads="1"/>
              </p:cNvSpPr>
              <p:nvPr/>
            </p:nvSpPr>
            <p:spPr bwMode="auto">
              <a:xfrm>
                <a:off x="6938173" y="2820819"/>
                <a:ext cx="2438706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 dirty="0" smtClean="0"/>
                  <a:t>干 燥 器</a:t>
                </a:r>
                <a:endParaRPr lang="en-US" altLang="zh-CN" b="1" dirty="0" smtClean="0"/>
              </a:p>
              <a:p>
                <a:pPr algn="ctr" eaLnBrk="1" hangingPunct="1"/>
                <a:r>
                  <a:rPr lang="zh-CN" altLang="en-US" sz="2000" b="1" dirty="0" smtClean="0"/>
                  <a:t>（传热和传质）</a:t>
                </a:r>
                <a:endParaRPr lang="zh-CN" altLang="en-US" sz="2000" b="1" dirty="0"/>
              </a:p>
            </p:txBody>
          </p:sp>
          <p:sp>
            <p:nvSpPr>
              <p:cNvPr id="34" name="Line 60"/>
              <p:cNvSpPr>
                <a:spLocks noChangeShapeType="1"/>
              </p:cNvSpPr>
              <p:nvPr/>
            </p:nvSpPr>
            <p:spPr bwMode="auto">
              <a:xfrm>
                <a:off x="6234724" y="2462917"/>
                <a:ext cx="0" cy="17526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61"/>
              <p:cNvSpPr>
                <a:spLocks noChangeShapeType="1"/>
              </p:cNvSpPr>
              <p:nvPr/>
            </p:nvSpPr>
            <p:spPr bwMode="auto">
              <a:xfrm>
                <a:off x="10137127" y="2462917"/>
                <a:ext cx="0" cy="17526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62"/>
              <p:cNvSpPr>
                <a:spLocks noChangeShapeType="1"/>
              </p:cNvSpPr>
              <p:nvPr/>
            </p:nvSpPr>
            <p:spPr bwMode="auto">
              <a:xfrm>
                <a:off x="6234724" y="2462917"/>
                <a:ext cx="39014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63"/>
              <p:cNvSpPr>
                <a:spLocks noChangeShapeType="1"/>
              </p:cNvSpPr>
              <p:nvPr/>
            </p:nvSpPr>
            <p:spPr bwMode="auto">
              <a:xfrm>
                <a:off x="6234724" y="4215517"/>
                <a:ext cx="39014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8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95788" y="2194751"/>
                    <a:ext cx="1898650" cy="7078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zh-CN" altLang="en-US" sz="2000" b="1" dirty="0">
                              <a:latin typeface="Cambria Math" panose="02040503050406030204" pitchFamily="18" charset="0"/>
                            </a:rPr>
                            <m:t>热</m:t>
                          </m:r>
                          <m:r>
                            <m:rPr>
                              <m:nor/>
                            </m:rPr>
                            <a:rPr lang="zh-CN" altLang="en-US" sz="2000" b="1" dirty="0" smtClean="0"/>
                            <m:t>空气</m:t>
                          </m:r>
                        </m:oMath>
                      </m:oMathPara>
                    </a14:m>
                    <a:endParaRPr lang="en-US" altLang="zh-CN" sz="2000" b="1" dirty="0"/>
                  </a:p>
                  <a:p>
                    <a:pPr eaLnBrk="1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2000" b="1" i="1" dirty="0" smtClean="0"/>
                  </a:p>
                </p:txBody>
              </p:sp>
            </mc:Choice>
            <mc:Fallback>
              <p:sp>
                <p:nvSpPr>
                  <p:cNvPr id="78" name="Text 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395788" y="2194751"/>
                    <a:ext cx="1898650" cy="707886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724"/>
                    </a:stretch>
                  </a:blip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47943" y="1874718"/>
                    <a:ext cx="588963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2000" b="1" i="1" dirty="0">
                      <a:solidFill>
                        <a:schemeClr val="folHlin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Text 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047943" y="1874718"/>
                    <a:ext cx="588963" cy="40011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3846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 useBgFill="1">
            <p:nvSpPr>
              <p:cNvPr id="80" name="Line 10"/>
              <p:cNvSpPr>
                <a:spLocks noChangeShapeType="1"/>
              </p:cNvSpPr>
              <p:nvPr/>
            </p:nvSpPr>
            <p:spPr bwMode="auto">
              <a:xfrm>
                <a:off x="10136188" y="2893252"/>
                <a:ext cx="1781175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round/>
                <a:headEnd/>
                <a:tailEnd type="triangl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119651" y="2193131"/>
                    <a:ext cx="1898650" cy="7078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zh-CN" altLang="en-US" sz="2000" b="1" dirty="0" smtClean="0">
                              <a:latin typeface="Cambria Math" panose="02040503050406030204" pitchFamily="18" charset="0"/>
                            </a:rPr>
                            <m:t>废</m:t>
                          </m:r>
                          <m:r>
                            <m:rPr>
                              <m:nor/>
                            </m:rPr>
                            <a:rPr lang="zh-CN" altLang="en-US" sz="2000" b="1" dirty="0" smtClean="0"/>
                            <m:t>气</m:t>
                          </m:r>
                        </m:oMath>
                      </m:oMathPara>
                    </a14:m>
                    <a:endParaRPr lang="en-US" altLang="zh-CN" sz="2000" b="1" dirty="0"/>
                  </a:p>
                  <a:p>
                    <a:pPr eaLnBrk="1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2000" b="1" i="1" dirty="0" smtClean="0"/>
                  </a:p>
                </p:txBody>
              </p:sp>
            </mc:Choice>
            <mc:Fallback xmlns="">
              <p:sp>
                <p:nvSpPr>
                  <p:cNvPr id="81" name="Text 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119651" y="2193131"/>
                    <a:ext cx="1898650" cy="707886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724"/>
                    </a:stretch>
                  </a:blip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05883" y="3687659"/>
                    <a:ext cx="2093670" cy="7078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r>
                      <a:rPr lang="en-US" altLang="zh-CN" sz="2000" b="1" dirty="0" smtClean="0"/>
                      <a:t>	   </a:t>
                    </a:r>
                    <a:r>
                      <a:rPr lang="zh-CN" altLang="en-US" sz="2000" b="1" dirty="0" smtClean="0"/>
                      <a:t>产品</a:t>
                    </a:r>
                    <a:endParaRPr lang="en-US" altLang="zh-CN" sz="2000" b="1" dirty="0"/>
                  </a:p>
                  <a:p>
                    <a:pPr eaLnBrk="1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sSubSup>
                            <m:sSub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2000" b="1" i="1" dirty="0" smtClean="0"/>
                  </a:p>
                </p:txBody>
              </p:sp>
            </mc:Choice>
            <mc:Fallback xmlns="">
              <p:sp>
                <p:nvSpPr>
                  <p:cNvPr id="82" name="Text 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05883" y="3687659"/>
                    <a:ext cx="2093670" cy="707886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t="-6034" b="-3448"/>
                    </a:stretch>
                  </a:blip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023407" y="3676622"/>
                    <a:ext cx="2290762" cy="7078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湿物料</m:t>
                          </m:r>
                        </m:oMath>
                      </m:oMathPara>
                    </a14:m>
                    <a:endParaRPr lang="en-US" altLang="zh-CN" sz="2000" b="1" dirty="0"/>
                  </a:p>
                  <a:p>
                    <a:pPr eaLnBrk="1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sSubSup>
                            <m:sSub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2000" b="1" i="1" dirty="0" smtClean="0"/>
                  </a:p>
                </p:txBody>
              </p:sp>
            </mc:Choice>
            <mc:Fallback xmlns="">
              <p:sp>
                <p:nvSpPr>
                  <p:cNvPr id="83" name="Text 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023407" y="3676622"/>
                    <a:ext cx="2290762" cy="70788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564"/>
                    </a:stretch>
                  </a:blip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84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7.3		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湿物料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干燥过程的计算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标注 9"/>
              <p:cNvSpPr/>
              <p:nvPr/>
            </p:nvSpPr>
            <p:spPr>
              <a:xfrm>
                <a:off x="91441" y="2216496"/>
                <a:ext cx="3796644" cy="325104"/>
              </a:xfrm>
              <a:prstGeom prst="wedgeRoundRectCallout">
                <a:avLst>
                  <a:gd name="adj1" fmla="val -11393"/>
                  <a:gd name="adj2" fmla="val -90989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dirty="0" smtClean="0"/>
                  <a:t>预热器前湿空气的焓值，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𝑘𝐽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干气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圆角矩形标注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1" y="2216496"/>
                <a:ext cx="3796644" cy="325104"/>
              </a:xfrm>
              <a:prstGeom prst="wedgeRoundRectCallout">
                <a:avLst>
                  <a:gd name="adj1" fmla="val -11393"/>
                  <a:gd name="adj2" fmla="val -90989"/>
                  <a:gd name="adj3" fmla="val 16667"/>
                </a:avLst>
              </a:prstGeom>
              <a:blipFill>
                <a:blip r:embed="rId26"/>
                <a:stretch>
                  <a:fillRect l="-799" t="-65385" b="-141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024564" y="952810"/>
                <a:ext cx="3903208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000" dirty="0" smtClean="0"/>
                  <a:t>讨论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en-US" altLang="zh-CN" sz="20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sz="20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①  </a:t>
                </a:r>
                <a:r>
                  <a:rPr lang="zh-CN" altLang="en-US" sz="2000" dirty="0"/>
                  <a:t>预热过程：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000" b="0" dirty="0" smtClean="0">
                  <a:latin typeface="等线" panose="02010600030101010101" pitchFamily="2" charset="-122"/>
                  <a:ea typeface="Cambria Math" panose="02040503050406030204" pitchFamily="18" charset="0"/>
                </a:endParaRPr>
              </a:p>
              <a:p>
                <a:r>
                  <a:rPr lang="zh-CN" altLang="en-US" sz="20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②  </a:t>
                </a:r>
                <a:r>
                  <a:rPr lang="zh-CN" altLang="en-US" sz="2000" dirty="0" smtClean="0"/>
                  <a:t>干燥</a:t>
                </a:r>
                <a:r>
                  <a:rPr lang="zh-CN" altLang="en-US" sz="2000" dirty="0"/>
                  <a:t>过程：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&gt;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000" dirty="0" smtClean="0"/>
              </a:p>
              <a:p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564" y="952810"/>
                <a:ext cx="3903208" cy="1231106"/>
              </a:xfrm>
              <a:prstGeom prst="rect">
                <a:avLst/>
              </a:prstGeom>
              <a:blipFill>
                <a:blip r:embed="rId27"/>
                <a:stretch>
                  <a:fillRect l="-3900" t="-7426" b="-3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604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49499" y="807153"/>
                <a:ext cx="1154756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）干燥器的加热量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𝒌𝑾</m:t>
                        </m:r>
                      </m:e>
                    </m:d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1" dirty="0" smtClean="0"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𝑳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sub>
                    </m:sSub>
                    <m:sSubSup>
                      <m:sSub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𝑳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sub>
                    </m:sSub>
                    <m:sSubSup>
                      <m:sSub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𝑳</m:t>
                        </m:r>
                      </m:sub>
                    </m:sSub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𝑳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sub>
                    </m:sSub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𝑳</m:t>
                        </m:r>
                      </m:sub>
                    </m:sSub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99" y="807153"/>
                <a:ext cx="11547565" cy="2031325"/>
              </a:xfrm>
              <a:prstGeom prst="rect">
                <a:avLst/>
              </a:prstGeom>
              <a:blipFill>
                <a:blip r:embed="rId16"/>
                <a:stretch>
                  <a:fillRect l="-792" t="-3293" b="-47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7.3		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湿物料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干燥过程的计算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551599" y="3784548"/>
            <a:ext cx="11320528" cy="2929761"/>
            <a:chOff x="551599" y="4186844"/>
            <a:chExt cx="11320528" cy="2929761"/>
          </a:xfrm>
        </p:grpSpPr>
        <p:grpSp>
          <p:nvGrpSpPr>
            <p:cNvPr id="26" name="Group 44"/>
            <p:cNvGrpSpPr>
              <a:grpSpLocks/>
            </p:cNvGrpSpPr>
            <p:nvPr/>
          </p:nvGrpSpPr>
          <p:grpSpPr bwMode="auto">
            <a:xfrm>
              <a:off x="6123282" y="5938680"/>
              <a:ext cx="1812895" cy="1177925"/>
              <a:chOff x="3024" y="2640"/>
              <a:chExt cx="379" cy="742"/>
            </a:xfrm>
          </p:grpSpPr>
          <p:sp>
            <p:nvSpPr>
              <p:cNvPr id="61" name="Line 41"/>
              <p:cNvSpPr>
                <a:spLocks noChangeShapeType="1"/>
              </p:cNvSpPr>
              <p:nvPr/>
            </p:nvSpPr>
            <p:spPr bwMode="auto">
              <a:xfrm flipH="1">
                <a:off x="3216" y="2640"/>
                <a:ext cx="96" cy="56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4" y="3072"/>
                    <a:ext cx="37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lnSpc>
                        <a:spcPct val="13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2000" b="1" i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Text 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024" y="3072"/>
                    <a:ext cx="379" cy="3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组合 26"/>
            <p:cNvGrpSpPr/>
            <p:nvPr/>
          </p:nvGrpSpPr>
          <p:grpSpPr>
            <a:xfrm>
              <a:off x="551599" y="4186844"/>
              <a:ext cx="11320528" cy="2520827"/>
              <a:chOff x="993641" y="1874718"/>
              <a:chExt cx="11320528" cy="2520827"/>
            </a:xfrm>
          </p:grpSpPr>
          <p:sp useBgFill="1">
            <p:nvSpPr>
              <p:cNvPr id="28" name="Line 10"/>
              <p:cNvSpPr>
                <a:spLocks noChangeShapeType="1"/>
              </p:cNvSpPr>
              <p:nvPr/>
            </p:nvSpPr>
            <p:spPr bwMode="auto">
              <a:xfrm>
                <a:off x="4433888" y="2915889"/>
                <a:ext cx="1781175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round/>
                <a:headEnd/>
                <a:tailEnd type="triangl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 useBgFill="1">
            <p:nvSpPr>
              <p:cNvPr id="29" name="Line 20"/>
              <p:cNvSpPr>
                <a:spLocks noChangeShapeType="1"/>
              </p:cNvSpPr>
              <p:nvPr/>
            </p:nvSpPr>
            <p:spPr bwMode="auto">
              <a:xfrm flipH="1" flipV="1">
                <a:off x="4144147" y="3676623"/>
                <a:ext cx="2060684" cy="3234"/>
              </a:xfrm>
              <a:prstGeom prst="line">
                <a:avLst/>
              </a:prstGeom>
              <a:ln w="38100">
                <a:solidFill>
                  <a:srgbClr val="00B050"/>
                </a:solidFill>
                <a:round/>
                <a:headEnd/>
                <a:tailEnd type="triangl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 useBgFill="1">
            <p:nvSpPr>
              <p:cNvPr id="30" name="Line 17"/>
              <p:cNvSpPr>
                <a:spLocks noChangeShapeType="1"/>
              </p:cNvSpPr>
              <p:nvPr/>
            </p:nvSpPr>
            <p:spPr bwMode="auto">
              <a:xfrm flipH="1" flipV="1">
                <a:off x="10096819" y="3654396"/>
                <a:ext cx="1775307" cy="22226"/>
              </a:xfrm>
              <a:prstGeom prst="line">
                <a:avLst/>
              </a:prstGeom>
              <a:ln w="38100">
                <a:solidFill>
                  <a:srgbClr val="00B050"/>
                </a:solidFill>
                <a:round/>
                <a:headEnd/>
                <a:tailEnd type="triangl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 useBgFill="1">
            <p:nvSpPr>
              <p:cNvPr id="31" name="Line 8"/>
              <p:cNvSpPr>
                <a:spLocks noChangeShapeType="1"/>
              </p:cNvSpPr>
              <p:nvPr/>
            </p:nvSpPr>
            <p:spPr bwMode="auto">
              <a:xfrm>
                <a:off x="993641" y="2902777"/>
                <a:ext cx="2070100" cy="0"/>
              </a:xfrm>
              <a:prstGeom prst="line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round/>
                <a:headEnd/>
                <a:tailEnd type="triangl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79366" y="2194752"/>
                    <a:ext cx="1898650" cy="70802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zh-CN" altLang="en-US" sz="2000" b="1" dirty="0">
                              <a:latin typeface="Cambria Math" panose="02040503050406030204" pitchFamily="18" charset="0"/>
                            </a:rPr>
                            <m:t>新鲜</m:t>
                          </m:r>
                          <m:r>
                            <m:rPr>
                              <m:nor/>
                            </m:rPr>
                            <a:rPr lang="zh-CN" altLang="en-US" sz="2000" b="1" dirty="0"/>
                            <m:t>空气</m:t>
                          </m:r>
                        </m:oMath>
                      </m:oMathPara>
                    </a14:m>
                    <a:endParaRPr lang="en-US" altLang="zh-CN" sz="2000" b="1" dirty="0"/>
                  </a:p>
                  <a:p>
                    <a:pPr eaLnBrk="1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2000" b="1" i="1" dirty="0" smtClean="0"/>
                  </a:p>
                </p:txBody>
              </p:sp>
            </mc:Choice>
            <mc:Fallback xmlns="">
              <p:sp>
                <p:nvSpPr>
                  <p:cNvPr id="32" name="Text 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79366" y="2194752"/>
                    <a:ext cx="1898650" cy="708025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724"/>
                    </a:stretch>
                  </a:blip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3" name="组合 32"/>
              <p:cNvGrpSpPr/>
              <p:nvPr/>
            </p:nvGrpSpPr>
            <p:grpSpPr>
              <a:xfrm>
                <a:off x="3025641" y="1890493"/>
                <a:ext cx="1389772" cy="1383759"/>
                <a:chOff x="3961252" y="1890493"/>
                <a:chExt cx="1389772" cy="1383759"/>
              </a:xfrm>
            </p:grpSpPr>
            <p:grpSp>
              <p:nvGrpSpPr>
                <p:cNvPr id="50" name="Group 30"/>
                <p:cNvGrpSpPr>
                  <a:grpSpLocks/>
                </p:cNvGrpSpPr>
                <p:nvPr/>
              </p:nvGrpSpPr>
              <p:grpSpPr bwMode="auto">
                <a:xfrm>
                  <a:off x="4046538" y="2055053"/>
                  <a:ext cx="1219200" cy="623888"/>
                  <a:chOff x="3696" y="864"/>
                  <a:chExt cx="768" cy="393"/>
                </a:xfrm>
              </p:grpSpPr>
              <p:sp>
                <p:nvSpPr>
                  <p:cNvPr id="57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873"/>
                    <a:ext cx="288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bg1"/>
                    </a:solidFill>
                    <a:round/>
                    <a:headEnd/>
                    <a:tailEnd type="triangl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84" y="1008"/>
                    <a:ext cx="96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4080" y="1008"/>
                    <a:ext cx="144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24" y="864"/>
                    <a:ext cx="240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bg1"/>
                    </a:solidFill>
                    <a:round/>
                    <a:headEnd/>
                    <a:tailEnd type="triangl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 Box 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99757" y="1890493"/>
                      <a:ext cx="588963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sz="2000" b="1" i="1" dirty="0">
                        <a:solidFill>
                          <a:schemeClr val="folHlink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Text 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399757" y="1890493"/>
                      <a:ext cx="588963" cy="400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2121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2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027488" y="2664652"/>
                  <a:ext cx="1255713" cy="476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>
                  <a:lvl1pPr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</a:pPr>
                  <a:r>
                    <a:rPr lang="zh-CN" altLang="en-US" b="1" dirty="0"/>
                    <a:t>预热器</a:t>
                  </a:r>
                </a:p>
              </p:txBody>
            </p:sp>
            <p:sp>
              <p:nvSpPr>
                <p:cNvPr id="53" name="Line 51"/>
                <p:cNvSpPr>
                  <a:spLocks noChangeShapeType="1"/>
                </p:cNvSpPr>
                <p:nvPr/>
              </p:nvSpPr>
              <p:spPr bwMode="auto">
                <a:xfrm>
                  <a:off x="3961252" y="2512252"/>
                  <a:ext cx="0" cy="7620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" name="Line 52"/>
                <p:cNvSpPr>
                  <a:spLocks noChangeShapeType="1"/>
                </p:cNvSpPr>
                <p:nvPr/>
              </p:nvSpPr>
              <p:spPr bwMode="auto">
                <a:xfrm>
                  <a:off x="5351024" y="2512252"/>
                  <a:ext cx="0" cy="7620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" name="Line 53"/>
                <p:cNvSpPr>
                  <a:spLocks noChangeShapeType="1"/>
                </p:cNvSpPr>
                <p:nvPr/>
              </p:nvSpPr>
              <p:spPr bwMode="auto">
                <a:xfrm>
                  <a:off x="3979424" y="2512252"/>
                  <a:ext cx="13716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" name="Line 54"/>
                <p:cNvSpPr>
                  <a:spLocks noChangeShapeType="1"/>
                </p:cNvSpPr>
                <p:nvPr/>
              </p:nvSpPr>
              <p:spPr bwMode="auto">
                <a:xfrm>
                  <a:off x="3970338" y="3274252"/>
                  <a:ext cx="13716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" name="Group 34"/>
              <p:cNvGrpSpPr>
                <a:grpSpLocks/>
              </p:cNvGrpSpPr>
              <p:nvPr/>
            </p:nvGrpSpPr>
            <p:grpSpPr bwMode="auto">
              <a:xfrm>
                <a:off x="7684209" y="2055464"/>
                <a:ext cx="1219200" cy="609600"/>
                <a:chOff x="3696" y="864"/>
                <a:chExt cx="768" cy="384"/>
              </a:xfrm>
            </p:grpSpPr>
            <p:sp>
              <p:nvSpPr>
                <p:cNvPr id="46" name="Line 35"/>
                <p:cNvSpPr>
                  <a:spLocks noChangeShapeType="1"/>
                </p:cNvSpPr>
                <p:nvPr/>
              </p:nvSpPr>
              <p:spPr bwMode="auto">
                <a:xfrm>
                  <a:off x="3696" y="864"/>
                  <a:ext cx="288" cy="384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3984" y="1008"/>
                  <a:ext cx="96" cy="24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Line 37"/>
                <p:cNvSpPr>
                  <a:spLocks noChangeShapeType="1"/>
                </p:cNvSpPr>
                <p:nvPr/>
              </p:nvSpPr>
              <p:spPr bwMode="auto">
                <a:xfrm>
                  <a:off x="4080" y="1008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4224" y="864"/>
                  <a:ext cx="240" cy="384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5" name="Text Box 14"/>
              <p:cNvSpPr txBox="1">
                <a:spLocks noChangeArrowheads="1"/>
              </p:cNvSpPr>
              <p:nvPr/>
            </p:nvSpPr>
            <p:spPr bwMode="auto">
              <a:xfrm>
                <a:off x="6938173" y="2820819"/>
                <a:ext cx="2438706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 dirty="0" smtClean="0"/>
                  <a:t>干 燥 器</a:t>
                </a:r>
                <a:endParaRPr lang="en-US" altLang="zh-CN" b="1" dirty="0" smtClean="0"/>
              </a:p>
              <a:p>
                <a:pPr algn="ctr" eaLnBrk="1" hangingPunct="1"/>
                <a:r>
                  <a:rPr lang="zh-CN" altLang="en-US" sz="2000" b="1" dirty="0" smtClean="0"/>
                  <a:t>（传热和传质）</a:t>
                </a:r>
                <a:endParaRPr lang="zh-CN" altLang="en-US" sz="2000" b="1" dirty="0"/>
              </a:p>
            </p:txBody>
          </p:sp>
          <p:sp>
            <p:nvSpPr>
              <p:cNvPr id="36" name="Line 60"/>
              <p:cNvSpPr>
                <a:spLocks noChangeShapeType="1"/>
              </p:cNvSpPr>
              <p:nvPr/>
            </p:nvSpPr>
            <p:spPr bwMode="auto">
              <a:xfrm>
                <a:off x="6234724" y="2462917"/>
                <a:ext cx="0" cy="17526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61"/>
              <p:cNvSpPr>
                <a:spLocks noChangeShapeType="1"/>
              </p:cNvSpPr>
              <p:nvPr/>
            </p:nvSpPr>
            <p:spPr bwMode="auto">
              <a:xfrm>
                <a:off x="10137127" y="2462917"/>
                <a:ext cx="0" cy="17526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62"/>
              <p:cNvSpPr>
                <a:spLocks noChangeShapeType="1"/>
              </p:cNvSpPr>
              <p:nvPr/>
            </p:nvSpPr>
            <p:spPr bwMode="auto">
              <a:xfrm>
                <a:off x="6234724" y="2462917"/>
                <a:ext cx="39014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63"/>
              <p:cNvSpPr>
                <a:spLocks noChangeShapeType="1"/>
              </p:cNvSpPr>
              <p:nvPr/>
            </p:nvSpPr>
            <p:spPr bwMode="auto">
              <a:xfrm>
                <a:off x="6234724" y="4215517"/>
                <a:ext cx="39014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95788" y="2194751"/>
                    <a:ext cx="1898650" cy="7078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zh-CN" altLang="en-US" sz="2000" b="1" dirty="0">
                              <a:latin typeface="Cambria Math" panose="02040503050406030204" pitchFamily="18" charset="0"/>
                            </a:rPr>
                            <m:t>热</m:t>
                          </m:r>
                          <m:r>
                            <m:rPr>
                              <m:nor/>
                            </m:rPr>
                            <a:rPr lang="zh-CN" altLang="en-US" sz="2000" b="1" dirty="0" smtClean="0"/>
                            <m:t>空气</m:t>
                          </m:r>
                        </m:oMath>
                      </m:oMathPara>
                    </a14:m>
                    <a:endParaRPr lang="en-US" altLang="zh-CN" sz="2000" b="1" dirty="0"/>
                  </a:p>
                  <a:p>
                    <a:pPr eaLnBrk="1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2000" b="1" i="1" dirty="0" smtClean="0"/>
                  </a:p>
                </p:txBody>
              </p:sp>
            </mc:Choice>
            <mc:Fallback>
              <p:sp>
                <p:nvSpPr>
                  <p:cNvPr id="40" name="Text 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395788" y="2194751"/>
                    <a:ext cx="1898650" cy="707886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724"/>
                    </a:stretch>
                  </a:blip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47943" y="1874718"/>
                    <a:ext cx="588963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2000" b="1" i="1" dirty="0">
                      <a:solidFill>
                        <a:schemeClr val="folHlin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Text 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047943" y="1874718"/>
                    <a:ext cx="588963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846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 useBgFill="1">
            <p:nvSpPr>
              <p:cNvPr id="42" name="Line 10"/>
              <p:cNvSpPr>
                <a:spLocks noChangeShapeType="1"/>
              </p:cNvSpPr>
              <p:nvPr/>
            </p:nvSpPr>
            <p:spPr bwMode="auto">
              <a:xfrm>
                <a:off x="10136188" y="2893252"/>
                <a:ext cx="1781175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round/>
                <a:headEnd/>
                <a:tailEnd type="triangl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119651" y="2193131"/>
                    <a:ext cx="1898650" cy="7078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zh-CN" altLang="en-US" sz="2000" b="1" dirty="0">
                              <a:latin typeface="Cambria Math" panose="02040503050406030204" pitchFamily="18" charset="0"/>
                            </a:rPr>
                            <m:t>废</m:t>
                          </m:r>
                          <m:r>
                            <m:rPr>
                              <m:nor/>
                            </m:rPr>
                            <a:rPr lang="zh-CN" altLang="en-US" sz="2000" b="1" dirty="0" smtClean="0"/>
                            <m:t>气</m:t>
                          </m:r>
                        </m:oMath>
                      </m:oMathPara>
                    </a14:m>
                    <a:endParaRPr lang="en-US" altLang="zh-CN" sz="2000" b="1" dirty="0"/>
                  </a:p>
                  <a:p>
                    <a:pPr eaLnBrk="1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2000" b="1" i="1" dirty="0" smtClean="0"/>
                  </a:p>
                </p:txBody>
              </p:sp>
            </mc:Choice>
            <mc:Fallback xmlns="">
              <p:sp>
                <p:nvSpPr>
                  <p:cNvPr id="43" name="Text 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119651" y="2193131"/>
                    <a:ext cx="1898650" cy="70788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724"/>
                    </a:stretch>
                  </a:blip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05883" y="3687659"/>
                    <a:ext cx="2093670" cy="7078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r>
                      <a:rPr lang="en-US" altLang="zh-CN" sz="2000" b="1" dirty="0" smtClean="0"/>
                      <a:t>	   </a:t>
                    </a:r>
                    <a:r>
                      <a:rPr lang="zh-CN" altLang="en-US" sz="2000" b="1" dirty="0" smtClean="0"/>
                      <a:t>产品</a:t>
                    </a:r>
                    <a:endParaRPr lang="en-US" altLang="zh-CN" sz="2000" b="1" dirty="0"/>
                  </a:p>
                  <a:p>
                    <a:pPr eaLnBrk="1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sSubSup>
                            <m:sSub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2000" b="1" i="1" dirty="0" smtClean="0"/>
                  </a:p>
                </p:txBody>
              </p:sp>
            </mc:Choice>
            <mc:Fallback xmlns="">
              <p:sp>
                <p:nvSpPr>
                  <p:cNvPr id="44" name="Text 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05883" y="3687659"/>
                    <a:ext cx="2093670" cy="707886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t="-6034" b="-3448"/>
                    </a:stretch>
                  </a:blip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023407" y="3676622"/>
                    <a:ext cx="2290762" cy="7078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湿物料</m:t>
                          </m:r>
                        </m:oMath>
                      </m:oMathPara>
                    </a14:m>
                    <a:endParaRPr lang="en-US" altLang="zh-CN" sz="2000" b="1" dirty="0"/>
                  </a:p>
                  <a:p>
                    <a:pPr eaLnBrk="1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sSubSup>
                            <m:sSub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2000" b="1" i="1" dirty="0" smtClean="0"/>
                  </a:p>
                </p:txBody>
              </p:sp>
            </mc:Choice>
            <mc:Fallback xmlns="">
              <p:sp>
                <p:nvSpPr>
                  <p:cNvPr id="45" name="Text 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023407" y="3676622"/>
                    <a:ext cx="2290762" cy="70788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2564"/>
                    </a:stretch>
                  </a:blip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圆角矩形标注 62"/>
              <p:cNvSpPr/>
              <p:nvPr/>
            </p:nvSpPr>
            <p:spPr>
              <a:xfrm>
                <a:off x="5937942" y="1860645"/>
                <a:ext cx="3335917" cy="325104"/>
              </a:xfrm>
              <a:prstGeom prst="wedgeRoundRectCallout">
                <a:avLst>
                  <a:gd name="adj1" fmla="val -50551"/>
                  <a:gd name="adj2" fmla="val -90989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dirty="0" smtClean="0"/>
                  <a:t>干燥器损失于周围的热量，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𝑘𝑊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圆角矩形标注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942" y="1860645"/>
                <a:ext cx="3335917" cy="325104"/>
              </a:xfrm>
              <a:prstGeom prst="wedgeRoundRectCallout">
                <a:avLst>
                  <a:gd name="adj1" fmla="val -50551"/>
                  <a:gd name="adj2" fmla="val -90989"/>
                  <a:gd name="adj3" fmla="val 16667"/>
                </a:avLst>
              </a:prstGeom>
              <a:blipFill>
                <a:blip r:embed="rId21"/>
                <a:stretch>
                  <a:fillRect l="-181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53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324562" y="780756"/>
                <a:ext cx="11547565" cy="5647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）干燥系统的总热量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𝑸</m:t>
                    </m:r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𝒌𝑾</m:t>
                        </m:r>
                      </m:e>
                    </m:d>
                  </m:oMath>
                </a14:m>
                <a:endParaRPr lang="en-US" altLang="zh-CN" sz="2400" b="1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b="1" dirty="0" smtClean="0"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𝑳</m:t>
                    </m:r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sub>
                    </m:sSub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𝑳</m:t>
                        </m:r>
                      </m:sub>
                    </m:sSub>
                  </m:oMath>
                </a14:m>
                <a:endParaRPr lang="en-US" altLang="zh-CN" sz="2400" b="1" dirty="0" smtClean="0">
                  <a:latin typeface="+mn-ea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b="1" dirty="0" smtClean="0">
                    <a:latin typeface="+mn-ea"/>
                  </a:rPr>
                  <a:t>	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①</a:t>
                </a:r>
                <a:r>
                  <a:rPr lang="en-US" altLang="zh-CN" sz="2400" b="1" dirty="0" smtClean="0">
                    <a:ea typeface="等线" panose="02010600030101010101" pitchFamily="2" charset="-122"/>
                  </a:rPr>
                  <a:t> </a:t>
                </a:r>
                <a:r>
                  <a:rPr lang="zh-CN" altLang="en-US" sz="2400" b="1" dirty="0" smtClean="0">
                    <a:latin typeface="+mn-ea"/>
                  </a:rPr>
                  <a:t>湿空气</a:t>
                </a:r>
                <a:r>
                  <a:rPr lang="zh-CN" altLang="en-US" sz="2400" b="1" dirty="0" smtClean="0">
                    <a:latin typeface="+mn-ea"/>
                  </a:rPr>
                  <a:t>的</a:t>
                </a:r>
                <a:r>
                  <a:rPr lang="zh-CN" altLang="en-US" sz="2400" b="1" dirty="0">
                    <a:latin typeface="+mn-ea"/>
                  </a:rPr>
                  <a:t>总</a:t>
                </a:r>
                <a:r>
                  <a:rPr lang="zh-CN" altLang="en-US" sz="2400" b="1" dirty="0" smtClean="0">
                    <a:latin typeface="+mn-ea"/>
                  </a:rPr>
                  <a:t>焓</a:t>
                </a:r>
                <a:r>
                  <a:rPr lang="zh-CN" altLang="en-US" sz="2400" b="1" dirty="0" smtClean="0">
                    <a:latin typeface="+mn-ea"/>
                  </a:rPr>
                  <a:t>差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𝑳</m:t>
                    </m:r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b="1" dirty="0" smtClean="0">
                    <a:latin typeface="+mn-ea"/>
                  </a:rPr>
                  <a:t> </a:t>
                </a:r>
                <a:r>
                  <a:rPr lang="zh-CN" altLang="en-US" sz="2400" b="1" dirty="0" smtClean="0">
                    <a:latin typeface="+mn-ea"/>
                  </a:rPr>
                  <a:t>：</a:t>
                </a:r>
                <a:endParaRPr lang="en-US" altLang="zh-CN" sz="2400" b="1" dirty="0" smtClean="0">
                  <a:latin typeface="+mn-ea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b="1" dirty="0" smtClean="0">
                    <a:latin typeface="+mn-ea"/>
                  </a:rPr>
                  <a:t>废气：</a:t>
                </a:r>
                <a:r>
                  <a:rPr lang="en-US" altLang="zh-CN" sz="2400" b="1" dirty="0" smtClean="0">
                    <a:latin typeface="+mn-ea"/>
                  </a:rPr>
                  <a:t>	</a:t>
                </a:r>
                <a:r>
                  <a:rPr lang="en-US" altLang="zh-CN" sz="2400" b="1" dirty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𝑳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𝑾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en-US" sz="2400" b="1" dirty="0" smtClean="0">
                    <a:latin typeface="+mn-ea"/>
                  </a:rPr>
                  <a:t>水分汽化量：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𝑾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="1" i="1" dirty="0" smtClean="0">
                  <a:latin typeface="Cambria Math" panose="02040503050406030204" pitchFamily="18" charset="0"/>
                </a:endParaRPr>
              </a:p>
              <a:p>
                <a:pPr/>
                <a:r>
                  <a:rPr lang="zh-CN" altLang="en-US" sz="2400" b="1" dirty="0" smtClean="0"/>
                  <a:t>新</a:t>
                </a:r>
                <a:r>
                  <a:rPr lang="zh-CN" altLang="en-US" sz="2400" b="1" dirty="0" smtClean="0"/>
                  <a:t>鲜湿</a:t>
                </a:r>
                <a:r>
                  <a:rPr lang="zh-CN" altLang="en-US" sz="2400" b="1" dirty="0" smtClean="0"/>
                  <a:t>空气：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𝑳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𝑳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en-US" sz="2400" b="1" dirty="0" smtClean="0"/>
                  <a:t>则</a:t>
                </a:r>
                <a:r>
                  <a:rPr lang="zh-CN" altLang="en-US" sz="2400" b="1" dirty="0" smtClean="0"/>
                  <a:t>：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𝑳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𝑾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="1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sz="2400" b="1" dirty="0" smtClean="0"/>
                  <a:t>			</a:t>
                </a:r>
                <a:r>
                  <a:rPr lang="en-US" altLang="zh-CN" sz="2400" b="1" dirty="0" smtClean="0"/>
                  <a:t>	  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𝟖𝟖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 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𝑾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𝟐𝟒𝟗𝟐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𝟖𝟖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="1" dirty="0" smtClean="0"/>
              </a:p>
              <a:p>
                <a:pPr>
                  <a:spcBef>
                    <a:spcPts val="600"/>
                  </a:spcBef>
                </a:pPr>
                <a:r>
                  <a:rPr lang="en-US" altLang="zh-CN" sz="2400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② </a:t>
                </a:r>
                <a:r>
                  <a:rPr lang="zh-CN" altLang="en-US" sz="2400" b="1" dirty="0" smtClean="0">
                    <a:latin typeface="+mn-ea"/>
                  </a:rPr>
                  <a:t>物料的</a:t>
                </a:r>
                <a:r>
                  <a:rPr lang="zh-CN" altLang="en-US" sz="2400" b="1" dirty="0">
                    <a:latin typeface="+mn-ea"/>
                  </a:rPr>
                  <a:t>总</a:t>
                </a:r>
                <a:r>
                  <a:rPr lang="zh-CN" altLang="en-US" sz="2400" b="1" dirty="0" smtClean="0">
                    <a:latin typeface="+mn-ea"/>
                  </a:rPr>
                  <a:t>焓</a:t>
                </a:r>
                <a:r>
                  <a:rPr lang="zh-CN" altLang="en-US" sz="2400" b="1" dirty="0">
                    <a:latin typeface="+mn-ea"/>
                  </a:rPr>
                  <a:t>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sub>
                    </m:sSub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2400" b="1" dirty="0" smtClean="0"/>
                  <a:t>:</a:t>
                </a:r>
                <a:endParaRPr lang="en-US" altLang="zh-CN" sz="2400" b="1" dirty="0" smtClean="0"/>
              </a:p>
              <a:p>
                <a:r>
                  <a:rPr lang="en-US" altLang="zh-CN" sz="2400" b="1" dirty="0"/>
                  <a:t> </a:t>
                </a:r>
                <a:r>
                  <a:rPr lang="en-US" altLang="zh-CN" sz="2400" b="1" dirty="0" smtClean="0"/>
                  <a:t>  </a:t>
                </a:r>
                <a:r>
                  <a:rPr lang="en-US" altLang="zh-CN" sz="2400" b="1" dirty="0"/>
                  <a:t> </a:t>
                </a:r>
                <a:r>
                  <a:rPr lang="en-US" altLang="zh-CN" sz="2400" b="1" dirty="0" smtClean="0"/>
                  <a:t> </a:t>
                </a:r>
                <a:r>
                  <a:rPr lang="zh-CN" altLang="en-US" sz="2400" b="1" dirty="0" smtClean="0"/>
                  <a:t>干燥产品</a:t>
                </a:r>
                <a:r>
                  <a:rPr lang="zh-CN" altLang="en-US" sz="2400" b="1" dirty="0" smtClean="0"/>
                  <a:t>：</a:t>
                </a:r>
                <a:r>
                  <a:rPr lang="en-US" altLang="zh-CN" sz="2400" b="1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sz="2400" b="1" dirty="0" smtClean="0"/>
              </a:p>
              <a:p>
                <a:r>
                  <a:rPr lang="en-US" altLang="zh-CN" sz="2400" b="1" i="1" dirty="0" smtClean="0"/>
                  <a:t>     </a:t>
                </a:r>
                <a:r>
                  <a:rPr lang="zh-CN" altLang="en-US" sz="2400" b="1" dirty="0" smtClean="0"/>
                  <a:t>湿物料：   </a:t>
                </a:r>
                <a:r>
                  <a:rPr lang="en-US" altLang="zh-CN" sz="2400" b="1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𝑾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𝑾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2400" b="1" dirty="0" smtClean="0"/>
              </a:p>
              <a:p>
                <a:r>
                  <a:rPr lang="en-US" altLang="zh-CN" sz="2400" b="1" dirty="0"/>
                  <a:t> </a:t>
                </a:r>
                <a:r>
                  <a:rPr lang="en-US" altLang="zh-CN" sz="2400" b="1" dirty="0" smtClean="0"/>
                  <a:t>    </a:t>
                </a:r>
                <a:r>
                  <a:rPr lang="zh-CN" altLang="en-US" sz="2400" b="1" dirty="0" smtClean="0"/>
                  <a:t>水分汽化量：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𝑾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2400" b="1" dirty="0"/>
              </a:p>
              <a:p>
                <a:r>
                  <a:rPr lang="zh-CN" altLang="en-US" sz="2400" b="1" dirty="0" smtClean="0"/>
                  <a:t>则：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𝑾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2400" b="1" dirty="0" smtClean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62" y="780756"/>
                <a:ext cx="11547565" cy="5647700"/>
              </a:xfrm>
              <a:prstGeom prst="rect">
                <a:avLst/>
              </a:prstGeom>
              <a:blipFill>
                <a:blip r:embed="rId2"/>
                <a:stretch>
                  <a:fillRect l="-792" t="-1187" b="-10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7.3		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湿物料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干燥过程的计算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椭圆形标注 3"/>
              <p:cNvSpPr/>
              <p:nvPr/>
            </p:nvSpPr>
            <p:spPr>
              <a:xfrm>
                <a:off x="10546080" y="780756"/>
                <a:ext cx="1645920" cy="940526"/>
              </a:xfrm>
              <a:prstGeom prst="wedgeEllipse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以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zh-CN" altLang="en-US" dirty="0" smtClean="0"/>
                  <a:t>为基准温度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椭圆形标注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6080" y="780756"/>
                <a:ext cx="1645920" cy="940526"/>
              </a:xfrm>
              <a:prstGeom prst="wedgeEllipseCallou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右大括号 6"/>
          <p:cNvSpPr/>
          <p:nvPr/>
        </p:nvSpPr>
        <p:spPr>
          <a:xfrm>
            <a:off x="5154599" y="2786132"/>
            <a:ext cx="391886" cy="824818"/>
          </a:xfrm>
          <a:prstGeom prst="rightBrac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大括号 9"/>
          <p:cNvSpPr/>
          <p:nvPr/>
        </p:nvSpPr>
        <p:spPr>
          <a:xfrm>
            <a:off x="10450285" y="4977719"/>
            <a:ext cx="191589" cy="1031195"/>
          </a:xfrm>
          <a:prstGeom prst="rightBrac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椭圆形标注 10"/>
              <p:cNvSpPr/>
              <p:nvPr/>
            </p:nvSpPr>
            <p:spPr>
              <a:xfrm>
                <a:off x="8660674" y="1905125"/>
                <a:ext cx="3124367" cy="1948225"/>
              </a:xfrm>
              <a:prstGeom prst="wedgeEllipseCallout">
                <a:avLst>
                  <a:gd name="adj1" fmla="val -39691"/>
                  <a:gd name="adj2" fmla="val 4176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/>
                  <a:t>水分汽化量的</a:t>
                </a:r>
                <a14:m>
                  <m:oMath xmlns:m="http://schemas.openxmlformats.org/officeDocument/2006/math">
                    <m:r>
                      <a:rPr lang="zh-CN" altLang="en-US" sz="1600" b="0" i="0" smtClean="0">
                        <a:latin typeface="Cambria Math" panose="02040503050406030204" pitchFamily="18" charset="0"/>
                      </a:rPr>
                      <m:t>焓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600" dirty="0" smtClean="0"/>
              </a:p>
              <a:p>
                <a:pPr algn="ctr"/>
                <a:r>
                  <a:rPr lang="zh-CN" altLang="en-US" sz="1600" dirty="0" smtClean="0"/>
                  <a:t>空气中水汽的比热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altLang="zh-CN" sz="1600" dirty="0" smtClean="0"/>
              </a:p>
              <a:p>
                <a:pPr algn="ctr"/>
                <a:r>
                  <a:rPr lang="zh-CN" altLang="en-US" sz="1600" dirty="0"/>
                  <a:t>干</a:t>
                </a:r>
                <a:r>
                  <a:rPr lang="zh-CN" altLang="en-US" sz="1600" dirty="0" smtClean="0"/>
                  <a:t>物料的比热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altLang="zh-CN" sz="1600" dirty="0" smtClean="0"/>
              </a:p>
              <a:p>
                <a:pPr algn="ctr"/>
                <a:r>
                  <a:rPr lang="zh-CN" altLang="en-US" sz="1600" dirty="0" smtClean="0"/>
                  <a:t>湿物料中水的比热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US" altLang="zh-CN" sz="1600" dirty="0" smtClean="0"/>
              </a:p>
              <a:p>
                <a:pPr algn="ctr"/>
                <a:r>
                  <a:rPr lang="zh-CN" altLang="en-US" sz="1600" dirty="0" smtClean="0"/>
                  <a:t>湿物料的比热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altLang="zh-CN" sz="1600" dirty="0" smtClean="0"/>
              </a:p>
            </p:txBody>
          </p:sp>
        </mc:Choice>
        <mc:Fallback>
          <p:sp>
            <p:nvSpPr>
              <p:cNvPr id="11" name="椭圆形标注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674" y="1905125"/>
                <a:ext cx="3124367" cy="1948225"/>
              </a:xfrm>
              <a:prstGeom prst="wedgeEllipseCallout">
                <a:avLst>
                  <a:gd name="adj1" fmla="val -39691"/>
                  <a:gd name="adj2" fmla="val 41768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35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324562" y="780756"/>
                <a:ext cx="11547565" cy="1800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𝑸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𝑪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altLang="zh-CN" sz="2400" b="1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b="1" dirty="0" smtClean="0"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𝑳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𝑾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sub>
                    </m:sSub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𝑴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𝑳</m:t>
                        </m:r>
                      </m:sub>
                    </m:sSub>
                  </m:oMath>
                </a14:m>
                <a:endParaRPr lang="en-US" altLang="zh-CN" sz="2400" b="1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1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𝑳</m:t>
                    </m:r>
                    <m:d>
                      <m:dPr>
                        <m:ctrlPr>
                          <a:rPr lang="en-US" altLang="zh-CN" sz="2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𝟎𝟏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𝟖𝟖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𝑾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𝟐𝟒𝟗𝟐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𝟖𝟖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sub>
                    </m:sSub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𝑴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altLang="zh-CN" sz="2400" b="1" dirty="0" smtClean="0">
                    <a:latin typeface="+mn-ea"/>
                  </a:rPr>
                  <a:t>	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62" y="780756"/>
                <a:ext cx="11547565" cy="1800493"/>
              </a:xfrm>
              <a:prstGeom prst="rect">
                <a:avLst/>
              </a:prstGeom>
              <a:blipFill>
                <a:blip r:embed="rId2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7.3		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湿物料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干燥过程的计算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椭圆形标注 3"/>
              <p:cNvSpPr/>
              <p:nvPr/>
            </p:nvSpPr>
            <p:spPr>
              <a:xfrm>
                <a:off x="10546080" y="82166"/>
                <a:ext cx="1645920" cy="940526"/>
              </a:xfrm>
              <a:prstGeom prst="wedgeEllipse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以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zh-CN" altLang="en-US" dirty="0" smtClean="0"/>
                  <a:t>为基准温度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椭圆形标注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6080" y="82166"/>
                <a:ext cx="1645920" cy="940526"/>
              </a:xfrm>
              <a:prstGeom prst="wedgeEllipseCallou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圆角矩形标注 2"/>
          <p:cNvSpPr/>
          <p:nvPr/>
        </p:nvSpPr>
        <p:spPr>
          <a:xfrm>
            <a:off x="406098" y="2388148"/>
            <a:ext cx="2065941" cy="551623"/>
          </a:xfrm>
          <a:prstGeom prst="wedgeRoundRectCallout">
            <a:avLst>
              <a:gd name="adj1" fmla="val 38298"/>
              <a:gd name="adj2" fmla="val -99646"/>
              <a:gd name="adj3" fmla="val 16667"/>
            </a:avLst>
          </a:prstGeom>
          <a:noFill/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新鲜</a:t>
            </a:r>
            <a:r>
              <a:rPr lang="zh-CN" altLang="en-US" b="1" dirty="0" smtClean="0"/>
              <a:t>空气被加热所消耗的能量</a:t>
            </a:r>
            <a:endParaRPr lang="zh-CN" altLang="en-US" b="1" dirty="0"/>
          </a:p>
        </p:txBody>
      </p:sp>
      <p:sp>
        <p:nvSpPr>
          <p:cNvPr id="13" name="圆角矩形标注 12"/>
          <p:cNvSpPr/>
          <p:nvPr/>
        </p:nvSpPr>
        <p:spPr>
          <a:xfrm>
            <a:off x="4565781" y="2371011"/>
            <a:ext cx="1606730" cy="561406"/>
          </a:xfrm>
          <a:prstGeom prst="wedgeRoundRectCallout">
            <a:avLst>
              <a:gd name="adj1" fmla="val 67928"/>
              <a:gd name="adj2" fmla="val -97553"/>
              <a:gd name="adj3" fmla="val 16667"/>
            </a:avLst>
          </a:prstGeom>
          <a:noFill/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水汽</a:t>
            </a:r>
            <a:r>
              <a:rPr lang="zh-CN" altLang="en-US" b="1" dirty="0"/>
              <a:t>汽化</a:t>
            </a:r>
            <a:r>
              <a:rPr lang="zh-CN" altLang="en-US" b="1" dirty="0" smtClean="0"/>
              <a:t>所消耗的能量</a:t>
            </a:r>
            <a:endParaRPr lang="zh-CN" altLang="en-US" b="1" dirty="0"/>
          </a:p>
        </p:txBody>
      </p:sp>
      <p:sp>
        <p:nvSpPr>
          <p:cNvPr id="16" name="圆角矩形标注 15"/>
          <p:cNvSpPr/>
          <p:nvPr/>
        </p:nvSpPr>
        <p:spPr>
          <a:xfrm>
            <a:off x="8131472" y="2258778"/>
            <a:ext cx="1606730" cy="618228"/>
          </a:xfrm>
          <a:prstGeom prst="wedgeRoundRectCallout">
            <a:avLst>
              <a:gd name="adj1" fmla="val 28904"/>
              <a:gd name="adj2" fmla="val -64814"/>
              <a:gd name="adj3" fmla="val 16667"/>
            </a:avLst>
          </a:prstGeom>
          <a:noFill/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物料升温所消耗的能量</a:t>
            </a:r>
            <a:endParaRPr lang="zh-CN" altLang="en-US" b="1" dirty="0"/>
          </a:p>
        </p:txBody>
      </p:sp>
      <p:sp>
        <p:nvSpPr>
          <p:cNvPr id="17" name="圆角矩形标注 16"/>
          <p:cNvSpPr/>
          <p:nvPr/>
        </p:nvSpPr>
        <p:spPr>
          <a:xfrm>
            <a:off x="10923088" y="2327282"/>
            <a:ext cx="1013992" cy="392411"/>
          </a:xfrm>
          <a:prstGeom prst="wedgeRoundRectCallout">
            <a:avLst>
              <a:gd name="adj1" fmla="val 13457"/>
              <a:gd name="adj2" fmla="val -80719"/>
              <a:gd name="adj3" fmla="val 16667"/>
            </a:avLst>
          </a:prstGeom>
          <a:noFill/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热损失</a:t>
            </a:r>
            <a:endParaRPr lang="zh-CN" altLang="en-US" b="1" dirty="0"/>
          </a:p>
        </p:txBody>
      </p:sp>
      <p:sp>
        <p:nvSpPr>
          <p:cNvPr id="6" name="下箭头 5"/>
          <p:cNvSpPr/>
          <p:nvPr/>
        </p:nvSpPr>
        <p:spPr>
          <a:xfrm>
            <a:off x="5009917" y="3021852"/>
            <a:ext cx="509452" cy="4835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标注 17"/>
          <p:cNvSpPr/>
          <p:nvPr/>
        </p:nvSpPr>
        <p:spPr>
          <a:xfrm>
            <a:off x="4283591" y="3535110"/>
            <a:ext cx="2212540" cy="340868"/>
          </a:xfrm>
          <a:prstGeom prst="wedgeRoundRectCallout">
            <a:avLst>
              <a:gd name="adj1" fmla="val 9619"/>
              <a:gd name="adj2" fmla="val -102084"/>
              <a:gd name="adj3" fmla="val 16667"/>
            </a:avLst>
          </a:prstGeom>
          <a:noFill/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干燥系统的总热量</a:t>
            </a:r>
            <a:endParaRPr lang="zh-CN" altLang="en-US" b="1" dirty="0"/>
          </a:p>
        </p:txBody>
      </p:sp>
      <p:grpSp>
        <p:nvGrpSpPr>
          <p:cNvPr id="11" name="组合 10"/>
          <p:cNvGrpSpPr/>
          <p:nvPr/>
        </p:nvGrpSpPr>
        <p:grpSpPr>
          <a:xfrm>
            <a:off x="551599" y="4522672"/>
            <a:ext cx="11320528" cy="2191637"/>
            <a:chOff x="551599" y="4186844"/>
            <a:chExt cx="11320528" cy="2929761"/>
          </a:xfrm>
        </p:grpSpPr>
        <p:grpSp>
          <p:nvGrpSpPr>
            <p:cNvPr id="12" name="Group 44"/>
            <p:cNvGrpSpPr>
              <a:grpSpLocks/>
            </p:cNvGrpSpPr>
            <p:nvPr/>
          </p:nvGrpSpPr>
          <p:grpSpPr bwMode="auto">
            <a:xfrm>
              <a:off x="6123282" y="5938680"/>
              <a:ext cx="1812895" cy="1177925"/>
              <a:chOff x="3024" y="2640"/>
              <a:chExt cx="379" cy="742"/>
            </a:xfrm>
          </p:grpSpPr>
          <p:sp>
            <p:nvSpPr>
              <p:cNvPr id="52" name="Line 41"/>
              <p:cNvSpPr>
                <a:spLocks noChangeShapeType="1"/>
              </p:cNvSpPr>
              <p:nvPr/>
            </p:nvSpPr>
            <p:spPr bwMode="auto">
              <a:xfrm flipH="1">
                <a:off x="3216" y="2640"/>
                <a:ext cx="96" cy="56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4" y="3072"/>
                    <a:ext cx="37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lnSpc>
                        <a:spcPct val="13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2000" b="1" i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Text 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024" y="3072"/>
                    <a:ext cx="379" cy="3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组合 13"/>
            <p:cNvGrpSpPr/>
            <p:nvPr/>
          </p:nvGrpSpPr>
          <p:grpSpPr>
            <a:xfrm>
              <a:off x="551599" y="4186844"/>
              <a:ext cx="11320528" cy="2520827"/>
              <a:chOff x="993641" y="1874718"/>
              <a:chExt cx="11320528" cy="2520827"/>
            </a:xfrm>
          </p:grpSpPr>
          <p:sp useBgFill="1"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>
                <a:off x="4433888" y="2915889"/>
                <a:ext cx="1781175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round/>
                <a:headEnd/>
                <a:tailEnd type="triangl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 useBgFill="1">
            <p:nvSpPr>
              <p:cNvPr id="19" name="Line 20"/>
              <p:cNvSpPr>
                <a:spLocks noChangeShapeType="1"/>
              </p:cNvSpPr>
              <p:nvPr/>
            </p:nvSpPr>
            <p:spPr bwMode="auto">
              <a:xfrm flipH="1" flipV="1">
                <a:off x="4144147" y="3676623"/>
                <a:ext cx="2060684" cy="3234"/>
              </a:xfrm>
              <a:prstGeom prst="line">
                <a:avLst/>
              </a:prstGeom>
              <a:ln w="38100">
                <a:solidFill>
                  <a:srgbClr val="00B050"/>
                </a:solidFill>
                <a:round/>
                <a:headEnd/>
                <a:tailEnd type="triangl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 useBgFill="1"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 flipH="1" flipV="1">
                <a:off x="10096819" y="3654396"/>
                <a:ext cx="1775307" cy="22226"/>
              </a:xfrm>
              <a:prstGeom prst="line">
                <a:avLst/>
              </a:prstGeom>
              <a:ln w="38100">
                <a:solidFill>
                  <a:srgbClr val="00B050"/>
                </a:solidFill>
                <a:round/>
                <a:headEnd/>
                <a:tailEnd type="triangl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 useBgFill="1">
            <p:nvSpPr>
              <p:cNvPr id="22" name="Line 8"/>
              <p:cNvSpPr>
                <a:spLocks noChangeShapeType="1"/>
              </p:cNvSpPr>
              <p:nvPr/>
            </p:nvSpPr>
            <p:spPr bwMode="auto">
              <a:xfrm>
                <a:off x="993641" y="2902777"/>
                <a:ext cx="2070100" cy="0"/>
              </a:xfrm>
              <a:prstGeom prst="line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round/>
                <a:headEnd/>
                <a:tailEnd type="triangl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0791" y="2020129"/>
                    <a:ext cx="1898650" cy="70802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zh-CN" altLang="en-US" sz="2000" b="1" dirty="0">
                              <a:latin typeface="Cambria Math" panose="02040503050406030204" pitchFamily="18" charset="0"/>
                            </a:rPr>
                            <m:t>新鲜</m:t>
                          </m:r>
                          <m:r>
                            <m:rPr>
                              <m:nor/>
                            </m:rPr>
                            <a:rPr lang="zh-CN" altLang="en-US" sz="2000" b="1" dirty="0"/>
                            <m:t>空气</m:t>
                          </m:r>
                        </m:oMath>
                      </m:oMathPara>
                    </a14:m>
                    <a:endParaRPr lang="en-US" altLang="zh-CN" sz="2000" b="1" dirty="0"/>
                  </a:p>
                  <a:p>
                    <a:pPr eaLnBrk="1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2000" b="1" i="1" dirty="0" smtClean="0"/>
                  </a:p>
                </p:txBody>
              </p:sp>
            </mc:Choice>
            <mc:Fallback>
              <p:sp>
                <p:nvSpPr>
                  <p:cNvPr id="23" name="Text 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50791" y="2020129"/>
                    <a:ext cx="1898650" cy="70802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34483"/>
                    </a:stretch>
                  </a:blip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组合 23"/>
              <p:cNvGrpSpPr/>
              <p:nvPr/>
            </p:nvGrpSpPr>
            <p:grpSpPr>
              <a:xfrm>
                <a:off x="3025641" y="1890493"/>
                <a:ext cx="1389772" cy="1383759"/>
                <a:chOff x="3961252" y="1890493"/>
                <a:chExt cx="1389772" cy="1383759"/>
              </a:xfrm>
            </p:grpSpPr>
            <p:grpSp>
              <p:nvGrpSpPr>
                <p:cNvPr id="41" name="Group 30"/>
                <p:cNvGrpSpPr>
                  <a:grpSpLocks/>
                </p:cNvGrpSpPr>
                <p:nvPr/>
              </p:nvGrpSpPr>
              <p:grpSpPr bwMode="auto">
                <a:xfrm>
                  <a:off x="4046538" y="2055053"/>
                  <a:ext cx="1219200" cy="623888"/>
                  <a:chOff x="3696" y="864"/>
                  <a:chExt cx="768" cy="393"/>
                </a:xfrm>
              </p:grpSpPr>
              <p:sp>
                <p:nvSpPr>
                  <p:cNvPr id="48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873"/>
                    <a:ext cx="288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bg1"/>
                    </a:solidFill>
                    <a:round/>
                    <a:headEnd/>
                    <a:tailEnd type="triangl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84" y="1008"/>
                    <a:ext cx="96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4080" y="1008"/>
                    <a:ext cx="144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24" y="864"/>
                    <a:ext cx="240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bg1"/>
                    </a:solidFill>
                    <a:round/>
                    <a:headEnd/>
                    <a:tailEnd type="triangl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 Box 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99757" y="1890493"/>
                      <a:ext cx="588963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sz="2000" b="1" i="1" dirty="0">
                        <a:solidFill>
                          <a:schemeClr val="folHlink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Text 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399757" y="1890493"/>
                      <a:ext cx="588963" cy="400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2121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027488" y="2664652"/>
                  <a:ext cx="1255713" cy="476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>
                  <a:lvl1pPr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</a:pPr>
                  <a:r>
                    <a:rPr lang="zh-CN" altLang="en-US" b="1" dirty="0"/>
                    <a:t>预热器</a:t>
                  </a:r>
                </a:p>
              </p:txBody>
            </p:sp>
            <p:sp>
              <p:nvSpPr>
                <p:cNvPr id="44" name="Line 51"/>
                <p:cNvSpPr>
                  <a:spLocks noChangeShapeType="1"/>
                </p:cNvSpPr>
                <p:nvPr/>
              </p:nvSpPr>
              <p:spPr bwMode="auto">
                <a:xfrm>
                  <a:off x="3961252" y="2512252"/>
                  <a:ext cx="0" cy="7620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" name="Line 52"/>
                <p:cNvSpPr>
                  <a:spLocks noChangeShapeType="1"/>
                </p:cNvSpPr>
                <p:nvPr/>
              </p:nvSpPr>
              <p:spPr bwMode="auto">
                <a:xfrm>
                  <a:off x="5351024" y="2512252"/>
                  <a:ext cx="0" cy="7620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" name="Line 53"/>
                <p:cNvSpPr>
                  <a:spLocks noChangeShapeType="1"/>
                </p:cNvSpPr>
                <p:nvPr/>
              </p:nvSpPr>
              <p:spPr bwMode="auto">
                <a:xfrm>
                  <a:off x="3979424" y="2512252"/>
                  <a:ext cx="13716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Line 54"/>
                <p:cNvSpPr>
                  <a:spLocks noChangeShapeType="1"/>
                </p:cNvSpPr>
                <p:nvPr/>
              </p:nvSpPr>
              <p:spPr bwMode="auto">
                <a:xfrm>
                  <a:off x="3970338" y="3274252"/>
                  <a:ext cx="13716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" name="Group 34"/>
              <p:cNvGrpSpPr>
                <a:grpSpLocks/>
              </p:cNvGrpSpPr>
              <p:nvPr/>
            </p:nvGrpSpPr>
            <p:grpSpPr bwMode="auto">
              <a:xfrm>
                <a:off x="7684209" y="2055464"/>
                <a:ext cx="1219200" cy="609600"/>
                <a:chOff x="3696" y="864"/>
                <a:chExt cx="768" cy="384"/>
              </a:xfrm>
            </p:grpSpPr>
            <p:sp>
              <p:nvSpPr>
                <p:cNvPr id="37" name="Line 35"/>
                <p:cNvSpPr>
                  <a:spLocks noChangeShapeType="1"/>
                </p:cNvSpPr>
                <p:nvPr/>
              </p:nvSpPr>
              <p:spPr bwMode="auto">
                <a:xfrm>
                  <a:off x="3696" y="864"/>
                  <a:ext cx="288" cy="384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3984" y="1008"/>
                  <a:ext cx="96" cy="24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" name="Line 37"/>
                <p:cNvSpPr>
                  <a:spLocks noChangeShapeType="1"/>
                </p:cNvSpPr>
                <p:nvPr/>
              </p:nvSpPr>
              <p:spPr bwMode="auto">
                <a:xfrm>
                  <a:off x="4080" y="1008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4224" y="864"/>
                  <a:ext cx="240" cy="384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" name="Text Box 14"/>
              <p:cNvSpPr txBox="1">
                <a:spLocks noChangeArrowheads="1"/>
              </p:cNvSpPr>
              <p:nvPr/>
            </p:nvSpPr>
            <p:spPr bwMode="auto">
              <a:xfrm>
                <a:off x="6938173" y="2820819"/>
                <a:ext cx="2438706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 dirty="0" smtClean="0"/>
                  <a:t>干 燥 器</a:t>
                </a:r>
                <a:endParaRPr lang="en-US" altLang="zh-CN" b="1" dirty="0" smtClean="0"/>
              </a:p>
              <a:p>
                <a:pPr algn="ctr" eaLnBrk="1" hangingPunct="1"/>
                <a:r>
                  <a:rPr lang="zh-CN" altLang="en-US" sz="2000" b="1" dirty="0" smtClean="0"/>
                  <a:t>（传热和传质）</a:t>
                </a:r>
                <a:endParaRPr lang="zh-CN" altLang="en-US" sz="2000" b="1" dirty="0"/>
              </a:p>
            </p:txBody>
          </p:sp>
          <p:sp>
            <p:nvSpPr>
              <p:cNvPr id="27" name="Line 60"/>
              <p:cNvSpPr>
                <a:spLocks noChangeShapeType="1"/>
              </p:cNvSpPr>
              <p:nvPr/>
            </p:nvSpPr>
            <p:spPr bwMode="auto">
              <a:xfrm>
                <a:off x="6234724" y="2462917"/>
                <a:ext cx="0" cy="17526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61"/>
              <p:cNvSpPr>
                <a:spLocks noChangeShapeType="1"/>
              </p:cNvSpPr>
              <p:nvPr/>
            </p:nvSpPr>
            <p:spPr bwMode="auto">
              <a:xfrm>
                <a:off x="10137127" y="2462917"/>
                <a:ext cx="0" cy="17526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62"/>
              <p:cNvSpPr>
                <a:spLocks noChangeShapeType="1"/>
              </p:cNvSpPr>
              <p:nvPr/>
            </p:nvSpPr>
            <p:spPr bwMode="auto">
              <a:xfrm>
                <a:off x="6234724" y="2462917"/>
                <a:ext cx="39014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63"/>
              <p:cNvSpPr>
                <a:spLocks noChangeShapeType="1"/>
              </p:cNvSpPr>
              <p:nvPr/>
            </p:nvSpPr>
            <p:spPr bwMode="auto">
              <a:xfrm>
                <a:off x="6234724" y="4215517"/>
                <a:ext cx="39014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97673" y="1964767"/>
                    <a:ext cx="1898650" cy="94629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zh-CN" altLang="en-US" sz="2000" b="1" dirty="0" smtClean="0">
                              <a:latin typeface="Cambria Math" panose="02040503050406030204" pitchFamily="18" charset="0"/>
                            </a:rPr>
                            <m:t>热</m:t>
                          </m:r>
                          <m:r>
                            <m:rPr>
                              <m:nor/>
                            </m:rPr>
                            <a:rPr lang="zh-CN" altLang="en-US" sz="2000" b="1" dirty="0" smtClean="0"/>
                            <m:t>空气</m:t>
                          </m:r>
                        </m:oMath>
                      </m:oMathPara>
                    </a14:m>
                    <a:endParaRPr lang="en-US" altLang="zh-CN" sz="2000" b="1" dirty="0"/>
                  </a:p>
                  <a:p>
                    <a:pPr eaLnBrk="1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2000" b="1" i="1" dirty="0" smtClean="0"/>
                  </a:p>
                </p:txBody>
              </p:sp>
            </mc:Choice>
            <mc:Fallback>
              <p:sp>
                <p:nvSpPr>
                  <p:cNvPr id="31" name="Text 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397673" y="1964767"/>
                    <a:ext cx="1898650" cy="94629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862"/>
                    </a:stretch>
                  </a:blip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47943" y="1874718"/>
                    <a:ext cx="588963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2000" b="1" i="1" dirty="0">
                      <a:solidFill>
                        <a:schemeClr val="folHlin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Text 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047943" y="1874718"/>
                    <a:ext cx="588963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846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 useBgFill="1">
            <p:nvSpPr>
              <p:cNvPr id="33" name="Line 10"/>
              <p:cNvSpPr>
                <a:spLocks noChangeShapeType="1"/>
              </p:cNvSpPr>
              <p:nvPr/>
            </p:nvSpPr>
            <p:spPr bwMode="auto">
              <a:xfrm>
                <a:off x="10136188" y="2893252"/>
                <a:ext cx="1781175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round/>
                <a:headEnd/>
                <a:tailEnd type="triangl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113128" y="1985136"/>
                    <a:ext cx="1898650" cy="7078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zh-CN" altLang="en-US" sz="2000" b="1" dirty="0">
                              <a:latin typeface="Cambria Math" panose="02040503050406030204" pitchFamily="18" charset="0"/>
                            </a:rPr>
                            <m:t>废</m:t>
                          </m:r>
                          <m:r>
                            <m:rPr>
                              <m:nor/>
                            </m:rPr>
                            <a:rPr lang="zh-CN" altLang="en-US" sz="2000" b="1" dirty="0" smtClean="0"/>
                            <m:t>气</m:t>
                          </m:r>
                        </m:oMath>
                      </m:oMathPara>
                    </a14:m>
                    <a:endParaRPr lang="en-US" altLang="zh-CN" sz="2000" b="1" dirty="0"/>
                  </a:p>
                  <a:p>
                    <a:pPr eaLnBrk="1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2000" b="1" i="1" dirty="0" smtClean="0"/>
                  </a:p>
                </p:txBody>
              </p:sp>
            </mc:Choice>
            <mc:Fallback>
              <p:sp>
                <p:nvSpPr>
                  <p:cNvPr id="34" name="Text 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113128" y="1985136"/>
                    <a:ext cx="1898650" cy="70788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35632"/>
                    </a:stretch>
                  </a:blip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05883" y="3687659"/>
                    <a:ext cx="2093670" cy="7078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r>
                      <a:rPr lang="en-US" altLang="zh-CN" sz="2000" b="1" dirty="0" smtClean="0"/>
                      <a:t>	   </a:t>
                    </a:r>
                    <a:r>
                      <a:rPr lang="zh-CN" altLang="en-US" sz="2000" b="1" dirty="0" smtClean="0"/>
                      <a:t>产品</a:t>
                    </a:r>
                    <a:endParaRPr lang="en-US" altLang="zh-CN" sz="2000" b="1" dirty="0"/>
                  </a:p>
                  <a:p>
                    <a:pPr eaLnBrk="1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sSubSup>
                            <m:sSub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2000" b="1" i="1" dirty="0" smtClean="0"/>
                  </a:p>
                </p:txBody>
              </p:sp>
            </mc:Choice>
            <mc:Fallback xmlns="">
              <p:sp>
                <p:nvSpPr>
                  <p:cNvPr id="44" name="Text 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05883" y="3687659"/>
                    <a:ext cx="2093670" cy="70788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t="-6034" b="-3448"/>
                    </a:stretch>
                  </a:blip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023407" y="3676622"/>
                    <a:ext cx="2290762" cy="7078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湿物料</m:t>
                          </m:r>
                        </m:oMath>
                      </m:oMathPara>
                    </a14:m>
                    <a:endParaRPr lang="en-US" altLang="zh-CN" sz="2000" b="1" dirty="0"/>
                  </a:p>
                  <a:p>
                    <a:pPr eaLnBrk="1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sSubSup>
                            <m:sSub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2000" b="1" i="1" dirty="0" smtClean="0"/>
                  </a:p>
                </p:txBody>
              </p:sp>
            </mc:Choice>
            <mc:Fallback xmlns="">
              <p:sp>
                <p:nvSpPr>
                  <p:cNvPr id="45" name="Text 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023407" y="3676622"/>
                    <a:ext cx="2290762" cy="70788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2564"/>
                    </a:stretch>
                  </a:blip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右大括号 4"/>
          <p:cNvSpPr/>
          <p:nvPr/>
        </p:nvSpPr>
        <p:spPr>
          <a:xfrm rot="5400000">
            <a:off x="5889282" y="-1780591"/>
            <a:ext cx="468000" cy="9891219"/>
          </a:xfrm>
          <a:prstGeom prst="rightBrace">
            <a:avLst>
              <a:gd name="adj1" fmla="val 8333"/>
              <a:gd name="adj2" fmla="val 597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22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3875</TotalTime>
  <Words>1615</Words>
  <Application>Microsoft Office PowerPoint</Application>
  <PresentationFormat>宽屏</PresentationFormat>
  <Paragraphs>611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等线</vt:lpstr>
      <vt:lpstr>宋体</vt:lpstr>
      <vt:lpstr>Arial</vt:lpstr>
      <vt:lpstr>Cambria Math</vt:lpstr>
      <vt:lpstr>Times New Roman</vt:lpstr>
      <vt:lpstr>Trebuchet MS</vt:lpstr>
      <vt:lpstr>Tw Cen MT</vt:lpstr>
      <vt:lpstr>Wingdings</vt:lpstr>
      <vt:lpstr>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241</cp:revision>
  <cp:lastPrinted>2019-01-02T06:44:35Z</cp:lastPrinted>
  <dcterms:created xsi:type="dcterms:W3CDTF">2018-01-09T01:28:03Z</dcterms:created>
  <dcterms:modified xsi:type="dcterms:W3CDTF">2019-02-27T02:48:45Z</dcterms:modified>
</cp:coreProperties>
</file>