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93" r:id="rId3"/>
    <p:sldId id="270" r:id="rId4"/>
    <p:sldId id="292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3" r:id="rId13"/>
    <p:sldId id="265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BFF"/>
    <a:srgbClr val="7373FF"/>
    <a:srgbClr val="ACA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w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B7F87-B326-43E6-BDA2-375279028F82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6F5C2-2DFF-40BB-8648-25681F1EF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983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F5C2-2DFF-40BB-8648-25681F1EF3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06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恒温恒压下，吸附是自发过程，</a:t>
            </a:r>
            <a:r>
              <a:rPr lang="el-GR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Δ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G&lt;0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；被吸附后有序度增大，熵减小，</a:t>
            </a:r>
            <a:r>
              <a:rPr lang="el-GR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S&lt;0 </a:t>
            </a:r>
          </a:p>
          <a:p>
            <a:pPr>
              <a:lnSpc>
                <a:spcPct val="150000"/>
              </a:lnSpc>
            </a:pPr>
            <a:r>
              <a:rPr lang="el-GR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G=</a:t>
            </a:r>
            <a:r>
              <a:rPr lang="el-GR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Δ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H-T</a:t>
            </a:r>
            <a:r>
              <a:rPr lang="el-GR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Δ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l-GR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Δ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H&lt;0</a:t>
            </a:r>
            <a:r>
              <a:rPr lang="zh-CN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吸附通常为放热过程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F5C2-2DFF-40BB-8648-25681F1EF3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734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（表面）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（体相）说明发生正吸附，</a:t>
            </a:r>
            <a:r>
              <a:rPr lang="zh-CN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Г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&gt;0；根据吉布斯吸附等温式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 smtClean="0"/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zh-CN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/d</a:t>
            </a:r>
            <a:r>
              <a:rPr lang="zh-CN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&lt;0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F5C2-2DFF-40BB-8648-25681F1EF3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044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KCl</a:t>
            </a:r>
            <a:r>
              <a:rPr lang="zh-CN" altLang="en-US" dirty="0" smtClean="0">
                <a:solidFill>
                  <a:srgbClr val="0000FF"/>
                </a:solidFill>
                <a:latin typeface="宋体" panose="02010600030101010101" pitchFamily="2" charset="-122"/>
              </a:rPr>
              <a:t>在水中解离为正、负离子，使溶液中分子间作用力增大，因此增大表面张力，所以附加压力</a:t>
            </a:r>
            <a:r>
              <a:rPr lang="el-GR" altLang="zh-CN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 smtClean="0">
                <a:solidFill>
                  <a:srgbClr val="0000FF"/>
                </a:solidFill>
                <a:latin typeface="宋体" panose="02010600030101010101" pitchFamily="2" charset="-122"/>
              </a:rPr>
              <a:t>增大，凹液面附加压力方向指向空气，左端附加压力增大，右侧不变，所以毛细管中水柱向左移动</a:t>
            </a:r>
            <a:endParaRPr lang="en-US" altLang="zh-CN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F5C2-2DFF-40BB-8648-25681F1EF3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079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油酸钠分子有极性头和非极性长链尾的结构，具有表面活性，在水中产生正吸附。</a:t>
            </a:r>
            <a:endParaRPr lang="en-US" altLang="zh-CN" dirty="0" smtClean="0"/>
          </a:p>
          <a:p>
            <a:r>
              <a:rPr lang="zh-CN" altLang="en-US" dirty="0" smtClean="0"/>
              <a:t>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NaOH ，NaCl，蔗糖的加入会增大表面张力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F5C2-2DFF-40BB-8648-25681F1EF3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536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3289-2FEC-406B-B12F-AADCE31DECFC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34F15-65AD-49AF-9684-325EE41CA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687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3289-2FEC-406B-B12F-AADCE31DECFC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34F15-65AD-49AF-9684-325EE41CA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10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3289-2FEC-406B-B12F-AADCE31DECFC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34F15-65AD-49AF-9684-325EE41CA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78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3289-2FEC-406B-B12F-AADCE31DECFC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34F15-65AD-49AF-9684-325EE41CA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58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3289-2FEC-406B-B12F-AADCE31DECFC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34F15-65AD-49AF-9684-325EE41CA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99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3289-2FEC-406B-B12F-AADCE31DECFC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34F15-65AD-49AF-9684-325EE41CA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3289-2FEC-406B-B12F-AADCE31DECFC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34F15-65AD-49AF-9684-325EE41CA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22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3289-2FEC-406B-B12F-AADCE31DECFC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34F15-65AD-49AF-9684-325EE41CA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80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3289-2FEC-406B-B12F-AADCE31DECFC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34F15-65AD-49AF-9684-325EE41CA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72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3289-2FEC-406B-B12F-AADCE31DECFC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34F15-65AD-49AF-9684-325EE41CA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34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3289-2FEC-406B-B12F-AADCE31DECFC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34F15-65AD-49AF-9684-325EE41CA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8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63289-2FEC-406B-B12F-AADCE31DECFC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34F15-65AD-49AF-9684-325EE41CA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50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18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18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70314" y="1273630"/>
            <a:ext cx="54864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7373FF"/>
                </a:solidFill>
                <a:latin typeface="+mn-ea"/>
              </a:rPr>
              <a:t>物理化学习题课</a:t>
            </a:r>
            <a:endParaRPr lang="en-US" altLang="zh-CN" sz="5400" b="1" dirty="0" smtClean="0">
              <a:solidFill>
                <a:srgbClr val="7373FF"/>
              </a:solidFill>
              <a:latin typeface="+mn-ea"/>
            </a:endParaRPr>
          </a:p>
          <a:p>
            <a:pPr algn="ctr"/>
            <a:endParaRPr lang="en-US" altLang="zh-CN" sz="4000" dirty="0">
              <a:solidFill>
                <a:srgbClr val="7373FF"/>
              </a:solidFill>
              <a:latin typeface="+mn-ea"/>
            </a:endParaRPr>
          </a:p>
          <a:p>
            <a:pPr algn="ctr"/>
            <a:r>
              <a:rPr lang="zh-CN" altLang="en-US" sz="4000" dirty="0" smtClean="0">
                <a:solidFill>
                  <a:srgbClr val="7373FF"/>
                </a:solidFill>
                <a:latin typeface="+mn-ea"/>
              </a:rPr>
              <a:t>表面化学</a:t>
            </a:r>
            <a:endParaRPr lang="en-US" altLang="zh-CN" sz="4000" dirty="0" smtClean="0">
              <a:solidFill>
                <a:srgbClr val="7373FF"/>
              </a:solidFill>
              <a:latin typeface="+mn-ea"/>
            </a:endParaRPr>
          </a:p>
          <a:p>
            <a:pPr algn="ctr"/>
            <a:endParaRPr lang="en-US" altLang="zh-CN" sz="4000" dirty="0" smtClean="0">
              <a:solidFill>
                <a:srgbClr val="7373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858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3658" y="1275194"/>
            <a:ext cx="7511142" cy="1701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在一支干净的水平放置的玻璃毛细管中注入一点纯水，形成一自由移动的凹液面的水柱，然后用微量注射管在液柱左侧注入少量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KCl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水溶液，则液柱将：（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  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不移动； 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向右移动；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向左移动； 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无法确定；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3658" y="3271081"/>
            <a:ext cx="778328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KCl</a:t>
            </a:r>
            <a:r>
              <a:rPr lang="zh-CN" altLang="en-US" dirty="0" smtClean="0">
                <a:solidFill>
                  <a:srgbClr val="0000FF"/>
                </a:solidFill>
                <a:latin typeface="宋体" panose="02010600030101010101" pitchFamily="2" charset="-122"/>
              </a:rPr>
              <a:t>在水中解离为正、负离子，使溶液中分子间作用力增大，因此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增大</a:t>
            </a:r>
            <a:r>
              <a:rPr lang="zh-CN" altLang="en-US" dirty="0" smtClean="0">
                <a:solidFill>
                  <a:srgbClr val="0000FF"/>
                </a:solidFill>
                <a:latin typeface="宋体" panose="02010600030101010101" pitchFamily="2" charset="-122"/>
              </a:rPr>
              <a:t>表面张力，所以附加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压力</a:t>
            </a:r>
            <a:r>
              <a:rPr lang="el-GR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增大，凹液面附加压力方向指向空气，左端附加压力增大，右侧不变，所以毛细管中水柱向左</a:t>
            </a:r>
            <a:r>
              <a:rPr lang="zh-CN" altLang="en-US" dirty="0" smtClean="0">
                <a:solidFill>
                  <a:srgbClr val="0000FF"/>
                </a:solidFill>
                <a:latin typeface="宋体" panose="02010600030101010101" pitchFamily="2" charset="-122"/>
              </a:rPr>
              <a:t>移动</a:t>
            </a:r>
            <a:endParaRPr lang="en-US" altLang="zh-CN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3658" y="4940306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答案：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35105" y="495595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注入正丁醇呢</a:t>
            </a:r>
            <a:r>
              <a:rPr lang="zh-CN" altLang="en-US" dirty="0" smtClean="0">
                <a:solidFill>
                  <a:srgbClr val="0000FF"/>
                </a:solidFill>
                <a:latin typeface="宋体" panose="02010600030101010101" pitchFamily="2" charset="-122"/>
              </a:rPr>
              <a:t>？加热？</a:t>
            </a:r>
            <a:endParaRPr lang="zh-CN" altLang="en-US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384" y="155651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表面化学练习题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3658" y="5519172"/>
            <a:ext cx="751114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而加入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低脂肪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酸、醛、正丁醇等醇，分子间相互作用较弱，当他们富集于表面时会使表面层中分子间相互作用减弱，表面张力减小。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课本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P492~493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05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5800" y="964363"/>
            <a:ext cx="777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下列物质在水中产生正吸附的是（ ） 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A. NaOH    B. 蔗糖    C. NaCl     D. 油酸钠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4683" y="2843172"/>
            <a:ext cx="84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油酸钠分子有极性头和非极性长链尾的结构，具有表面活性，在水中产生正吸附。</a:t>
            </a:r>
            <a:endParaRPr lang="en-US" altLang="zh-CN" dirty="0" smtClean="0"/>
          </a:p>
          <a:p>
            <a:r>
              <a:rPr lang="zh-CN" altLang="en-US" dirty="0" smtClean="0"/>
              <a:t>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NaOH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，NaCl，蔗糖的加入会增大表面张力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189233" y="5091314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答案：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D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384" y="155651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表面化学练习题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441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2515" y="768421"/>
            <a:ext cx="7043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对于理想的水平液面，其值为零的表面物理量是（  ）  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表面能     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表面分子间作用力     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表面张力   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附加压力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2078" y="5319546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答案：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D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767808"/>
              </p:ext>
            </p:extLst>
          </p:nvPr>
        </p:nvGraphicFramePr>
        <p:xfrm>
          <a:off x="1840374" y="2976109"/>
          <a:ext cx="357028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2" name="公式" r:id="rId3" imgW="1295280" imgH="241200" progId="Equation.3">
                  <p:embed/>
                </p:oleObj>
              </mc:Choice>
              <mc:Fallback>
                <p:oleObj name="公式" r:id="rId3" imgW="1295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0374" y="2976109"/>
                        <a:ext cx="3570287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830285" y="3779180"/>
            <a:ext cx="1816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→∞,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→0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384" y="155651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表面化学练习题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296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9053" y="740426"/>
            <a:ext cx="810120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3B3B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计算题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在某温度下，铜粉对氢气的吸附是单分子层吸附，并测得每千克铜粉表面吸附氢气的量</a:t>
            </a:r>
            <a:r>
              <a:rPr lang="zh-CN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与氢气的平衡压力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的关系式为：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748505"/>
              </p:ext>
            </p:extLst>
          </p:nvPr>
        </p:nvGraphicFramePr>
        <p:xfrm>
          <a:off x="3146053" y="1870224"/>
          <a:ext cx="2775693" cy="659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" name="公式" r:id="rId3" imgW="1815840" imgH="431640" progId="Equation.3">
                  <p:embed/>
                </p:oleObj>
              </mc:Choice>
              <mc:Fallback>
                <p:oleObj name="公式" r:id="rId3" imgW="18158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6053" y="1870224"/>
                        <a:ext cx="2775693" cy="659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22514" y="2511934"/>
            <a:ext cx="8177404" cy="87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试求该温度下氢气在铜粉表面上的饱和吸附量</a:t>
            </a:r>
            <a:r>
              <a:rPr lang="zh-CN" altLang="en-US" i="1" dirty="0" smtClean="0">
                <a:solidFill>
                  <a:srgbClr val="3B3B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zh-CN" altLang="en-US" i="1" baseline="-25000" dirty="0" smtClean="0">
                <a:solidFill>
                  <a:srgbClr val="3B3B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∞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及覆盖率</a:t>
            </a:r>
            <a:r>
              <a:rPr lang="el-GR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=1/2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时，氢气的</a:t>
            </a:r>
            <a:r>
              <a:rPr lang="zh-CN" altLang="en-US" dirty="0" smtClean="0">
                <a:solidFill>
                  <a:srgbClr val="3B3B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平衡分压</a:t>
            </a:r>
            <a:endParaRPr lang="zh-CN" altLang="en-US" dirty="0">
              <a:solidFill>
                <a:srgbClr val="3B3B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22514" y="3397391"/>
            <a:ext cx="8177404" cy="658800"/>
            <a:chOff x="816429" y="3295152"/>
            <a:chExt cx="8177404" cy="658800"/>
          </a:xfrm>
        </p:grpSpPr>
        <p:sp>
          <p:nvSpPr>
            <p:cNvPr id="5" name="文本框 4"/>
            <p:cNvSpPr txBox="1"/>
            <p:nvPr/>
          </p:nvSpPr>
          <p:spPr>
            <a:xfrm>
              <a:off x="816429" y="3439886"/>
              <a:ext cx="3647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分析：朗格缪尔吸附等温式可写为</a:t>
              </a:r>
              <a:endParaRPr lang="zh-CN" altLang="en-US" dirty="0"/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6217650"/>
                </p:ext>
              </p:extLst>
            </p:nvPr>
          </p:nvGraphicFramePr>
          <p:xfrm>
            <a:off x="4311034" y="3295152"/>
            <a:ext cx="1763259" cy="6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2" name="公式" r:id="rId5" imgW="1155600" imgH="431640" progId="Equation.3">
                    <p:embed/>
                  </p:oleObj>
                </mc:Choice>
                <mc:Fallback>
                  <p:oleObj name="公式" r:id="rId5" imgW="115560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311034" y="3295152"/>
                          <a:ext cx="1763259" cy="658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文本框 6"/>
            <p:cNvSpPr txBox="1"/>
            <p:nvPr/>
          </p:nvSpPr>
          <p:spPr>
            <a:xfrm>
              <a:off x="6039178" y="3439886"/>
              <a:ext cx="2954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，形式一致，对比改写即可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79053" y="4056191"/>
            <a:ext cx="7849382" cy="658800"/>
            <a:chOff x="466782" y="3602657"/>
            <a:chExt cx="7849382" cy="658800"/>
          </a:xfrm>
        </p:grpSpPr>
        <p:sp>
          <p:nvSpPr>
            <p:cNvPr id="9" name="文本框 8"/>
            <p:cNvSpPr txBox="1"/>
            <p:nvPr/>
          </p:nvSpPr>
          <p:spPr>
            <a:xfrm>
              <a:off x="466782" y="3747391"/>
              <a:ext cx="3185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解：对比朗格缪尔吸附等温式</a:t>
              </a:r>
              <a:endParaRPr lang="zh-CN" altLang="en-US" dirty="0"/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0513075"/>
                </p:ext>
              </p:extLst>
            </p:nvPr>
          </p:nvGraphicFramePr>
          <p:xfrm>
            <a:off x="3532526" y="3602657"/>
            <a:ext cx="1763259" cy="6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3" name="公式" r:id="rId7" imgW="1155600" imgH="431640" progId="Equation.3">
                    <p:embed/>
                  </p:oleObj>
                </mc:Choice>
                <mc:Fallback>
                  <p:oleObj name="公式" r:id="rId7" imgW="115560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532526" y="3602657"/>
                          <a:ext cx="1763259" cy="658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文本框 10"/>
            <p:cNvSpPr txBox="1"/>
            <p:nvPr/>
          </p:nvSpPr>
          <p:spPr>
            <a:xfrm>
              <a:off x="5295785" y="3747391"/>
              <a:ext cx="3020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可解得吸附系数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b=2Pa</a:t>
              </a:r>
              <a:r>
                <a:rPr lang="en-US" altLang="zh-CN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-1,</a:t>
              </a:r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所以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603055" y="4888781"/>
            <a:ext cx="4092522" cy="658800"/>
            <a:chOff x="2763250" y="4551762"/>
            <a:chExt cx="4092522" cy="658800"/>
          </a:xfrm>
        </p:grpSpPr>
        <p:sp>
          <p:nvSpPr>
            <p:cNvPr id="13" name="矩形 12"/>
            <p:cNvSpPr/>
            <p:nvPr/>
          </p:nvSpPr>
          <p:spPr>
            <a:xfrm>
              <a:off x="2763250" y="4657481"/>
              <a:ext cx="12538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Г</a:t>
              </a:r>
              <a:r>
                <a:rPr lang="zh-CN" altLang="en-US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∞</a:t>
              </a:r>
              <a:r>
                <a:rPr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0.0607</a:t>
              </a:r>
              <a:endParaRPr lang="zh-CN" altLang="en-US" dirty="0"/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8049337"/>
                </p:ext>
              </p:extLst>
            </p:nvPr>
          </p:nvGraphicFramePr>
          <p:xfrm>
            <a:off x="4704984" y="4551762"/>
            <a:ext cx="2150788" cy="6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4" name="公式" r:id="rId9" imgW="1409400" imgH="431640" progId="Equation.3">
                    <p:embed/>
                  </p:oleObj>
                </mc:Choice>
                <mc:Fallback>
                  <p:oleObj name="公式" r:id="rId9" imgW="140940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704984" y="4551762"/>
                          <a:ext cx="2150788" cy="658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组合 18"/>
          <p:cNvGrpSpPr/>
          <p:nvPr/>
        </p:nvGrpSpPr>
        <p:grpSpPr>
          <a:xfrm>
            <a:off x="881525" y="5802313"/>
            <a:ext cx="5861856" cy="677862"/>
            <a:chOff x="881525" y="5461113"/>
            <a:chExt cx="5861856" cy="677862"/>
          </a:xfrm>
        </p:grpSpPr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5885825"/>
                </p:ext>
              </p:extLst>
            </p:nvPr>
          </p:nvGraphicFramePr>
          <p:xfrm>
            <a:off x="1401763" y="5461113"/>
            <a:ext cx="3043237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5" name="公式" r:id="rId11" imgW="1993680" imgH="444240" progId="Equation.3">
                    <p:embed/>
                  </p:oleObj>
                </mc:Choice>
                <mc:Fallback>
                  <p:oleObj name="公式" r:id="rId11" imgW="1993680" imgH="4442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401763" y="5461113"/>
                          <a:ext cx="3043237" cy="677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文本框 15"/>
            <p:cNvSpPr txBox="1"/>
            <p:nvPr/>
          </p:nvSpPr>
          <p:spPr>
            <a:xfrm>
              <a:off x="881525" y="561528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因为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205909" y="5615280"/>
              <a:ext cx="1537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所以  </a:t>
              </a:r>
              <a:r>
                <a:rPr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=1/2Pa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60384" y="155651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表面化学练习题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512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49596" y="2721820"/>
            <a:ext cx="428835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0" b="1" dirty="0">
                <a:solidFill>
                  <a:srgbClr val="3B3B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表面化学</a:t>
            </a:r>
            <a:endParaRPr lang="en-US" altLang="zh-CN" sz="8000" b="1" dirty="0">
              <a:solidFill>
                <a:srgbClr val="3B3B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76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0371" y="962523"/>
            <a:ext cx="85344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zh-CN" altLang="en-US" dirty="0">
                <a:solidFill>
                  <a:srgbClr val="0000FF"/>
                </a:solidFill>
              </a:rPr>
              <a:t>本章把热力学的基本原理应用到两相界面平衡中。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zh-CN" altLang="en-US" dirty="0">
                <a:solidFill>
                  <a:srgbClr val="0000FF"/>
                </a:solidFill>
              </a:rPr>
              <a:t>从系统总是自发地降低总的表面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吉布斯函数值这一热力学原则出发,分析了两相界面上的一些特殊性质。</a:t>
            </a:r>
          </a:p>
        </p:txBody>
      </p:sp>
      <p:sp>
        <p:nvSpPr>
          <p:cNvPr id="3" name="矩形 2"/>
          <p:cNvSpPr/>
          <p:nvPr/>
        </p:nvSpPr>
        <p:spPr>
          <a:xfrm>
            <a:off x="250371" y="2052052"/>
            <a:ext cx="45720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1.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表面张力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表面张力又称比表面功或比表面吉布斯函数</a:t>
            </a:r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855445"/>
              </p:ext>
            </p:extLst>
          </p:nvPr>
        </p:nvGraphicFramePr>
        <p:xfrm>
          <a:off x="4822371" y="2222274"/>
          <a:ext cx="2519008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4" name="公式" r:id="rId3" imgW="1803240" imgH="507960" progId="Equation.3">
                  <p:embed/>
                </p:oleObj>
              </mc:Choice>
              <mc:Fallback>
                <p:oleObj name="公式" r:id="rId3" imgW="180324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2371" y="2222274"/>
                        <a:ext cx="2519008" cy="72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410201" y="4267500"/>
            <a:ext cx="4572000" cy="10248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3</a:t>
            </a:r>
            <a:r>
              <a:rPr lang="en-US" altLang="zh-CN" dirty="0" smtClean="0">
                <a:solidFill>
                  <a:srgbClr val="0000FF"/>
                </a:solidFill>
                <a:latin typeface="宋体" panose="02010600030101010101" pitchFamily="2" charset="-122"/>
              </a:rPr>
              <a:t>.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润湿及分类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沾湿、浸湿、铺展</a:t>
            </a:r>
            <a:endParaRPr lang="en-US" altLang="zh-CN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600" b="1" dirty="0">
                <a:latin typeface="宋体" panose="02010600030101010101" pitchFamily="2" charset="-122"/>
              </a:rPr>
              <a:t>扬氏方程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373995"/>
              </p:ext>
            </p:extLst>
          </p:nvPr>
        </p:nvGraphicFramePr>
        <p:xfrm>
          <a:off x="3010011" y="4779948"/>
          <a:ext cx="208147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5" name="公式" r:id="rId5" imgW="1358640" imgH="241200" progId="Equation.3">
                  <p:embed/>
                </p:oleObj>
              </mc:Choice>
              <mc:Fallback>
                <p:oleObj name="公式" r:id="rId5" imgW="1358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0011" y="4779948"/>
                        <a:ext cx="2081470" cy="36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50371" y="2923536"/>
            <a:ext cx="249299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2</a:t>
            </a:r>
            <a:r>
              <a:rPr lang="en-US" altLang="zh-CN" dirty="0" smtClean="0">
                <a:solidFill>
                  <a:srgbClr val="0000FF"/>
                </a:solidFill>
                <a:latin typeface="宋体" panose="02010600030101010101" pitchFamily="2" charset="-122"/>
              </a:rPr>
              <a:t>.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弯曲液面的附加压力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875086"/>
              </p:ext>
            </p:extLst>
          </p:nvPr>
        </p:nvGraphicFramePr>
        <p:xfrm>
          <a:off x="2914941" y="2923536"/>
          <a:ext cx="1226118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6" name="公式" r:id="rId7" imgW="799920" imgH="241200" progId="Equation.3">
                  <p:embed/>
                </p:oleObj>
              </mc:Choice>
              <mc:Fallback>
                <p:oleObj name="公式" r:id="rId7" imgW="7999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941" y="2923536"/>
                        <a:ext cx="1226118" cy="36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437232" y="3417105"/>
            <a:ext cx="156966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</a:rPr>
              <a:t>拉普拉斯方程</a:t>
            </a: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788191"/>
              </p:ext>
            </p:extLst>
          </p:nvPr>
        </p:nvGraphicFramePr>
        <p:xfrm>
          <a:off x="2323117" y="3449471"/>
          <a:ext cx="1984411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7" name="公式" r:id="rId9" imgW="1295280" imgH="241200" progId="Equation.3">
                  <p:embed/>
                </p:oleObj>
              </mc:Choice>
              <mc:Fallback>
                <p:oleObj name="公式" r:id="rId9" imgW="1295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3117" y="3449471"/>
                        <a:ext cx="1984411" cy="36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582658" y="3113812"/>
            <a:ext cx="1925638" cy="85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凸液面</a:t>
            </a: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r&gt;0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凹液面</a:t>
            </a: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r&lt;0</a:t>
            </a:r>
            <a:endParaRPr lang="zh-CN" altLang="en-US" sz="18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652713"/>
              </p:ext>
            </p:extLst>
          </p:nvPr>
        </p:nvGraphicFramePr>
        <p:xfrm>
          <a:off x="2400051" y="3841837"/>
          <a:ext cx="971746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8" name="公式" r:id="rId11" imgW="787320" imgH="419040" progId="Equation.3">
                  <p:embed/>
                </p:oleObj>
              </mc:Choice>
              <mc:Fallback>
                <p:oleObj name="公式" r:id="rId11" imgW="787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051" y="3841837"/>
                        <a:ext cx="971746" cy="50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565746" y="3841837"/>
            <a:ext cx="110799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</a:rPr>
              <a:t>毛细现象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9010" y="5260080"/>
            <a:ext cx="4572000" cy="10895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4</a:t>
            </a:r>
            <a:r>
              <a:rPr lang="en-US" altLang="zh-CN" dirty="0">
                <a:solidFill>
                  <a:srgbClr val="0000FF"/>
                </a:solidFill>
              </a:rPr>
              <a:t>.</a:t>
            </a:r>
            <a:r>
              <a:rPr lang="zh-CN" altLang="en-US" dirty="0" smtClean="0">
                <a:solidFill>
                  <a:srgbClr val="0000FF"/>
                </a:solidFill>
              </a:rPr>
              <a:t>亚</a:t>
            </a:r>
            <a:r>
              <a:rPr lang="zh-CN" altLang="en-US" dirty="0">
                <a:solidFill>
                  <a:srgbClr val="0000FF"/>
                </a:solidFill>
              </a:rPr>
              <a:t>稳状态和新相生成：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FF"/>
                </a:solidFill>
              </a:rPr>
              <a:t>   新相难以生成，存在亚稳状态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FF"/>
                </a:solidFill>
              </a:rPr>
              <a:t>   开尔文方程：</a:t>
            </a:r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886544"/>
              </p:ext>
            </p:extLst>
          </p:nvPr>
        </p:nvGraphicFramePr>
        <p:xfrm>
          <a:off x="1794192" y="5918812"/>
          <a:ext cx="1684329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9" name="公式" r:id="rId13" imgW="1117440" imgH="419040" progId="Equation.3">
                  <p:embed/>
                </p:oleObj>
              </mc:Choice>
              <mc:Fallback>
                <p:oleObj name="公式" r:id="rId13" imgW="11174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4192" y="5918812"/>
                        <a:ext cx="1684329" cy="54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780136" y="5865646"/>
            <a:ext cx="34242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</a:defRPr>
            </a:lvl1pPr>
            <a:lvl2pPr marL="742950" indent="-285750">
              <a:defRPr kumimoji="1" sz="2800" b="1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</a:defRPr>
            </a:lvl2pPr>
            <a:lvl3pPr marL="1143000" indent="-228600">
              <a:defRPr kumimoji="1" sz="2800" b="1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</a:defRPr>
            </a:lvl3pPr>
            <a:lvl4pPr marL="1600200" indent="-228600">
              <a:defRPr kumimoji="1" sz="2800" b="1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</a:defRPr>
            </a:lvl4pPr>
            <a:lvl5pPr marL="2057400" indent="-228600">
              <a:defRPr kumimoji="1" sz="2800" b="1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18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小液滴：</a:t>
            </a:r>
            <a:r>
              <a:rPr lang="en-US" altLang="zh-CN" sz="18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r&gt;0</a:t>
            </a:r>
            <a:r>
              <a:rPr lang="zh-CN" altLang="en-US" sz="18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1800" b="0" baseline="-25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en-US" altLang="zh-CN" sz="18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&gt;P</a:t>
            </a:r>
            <a:r>
              <a:rPr lang="en-US" altLang="zh-CN" sz="1800" b="0" baseline="30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zh-CN" altLang="en-US" sz="18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en-US" altLang="zh-CN" sz="1800" b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zh-CN" altLang="en-US" sz="18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小气泡</a:t>
            </a:r>
            <a:r>
              <a:rPr lang="en-US" altLang="zh-CN" sz="18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r&lt;0</a:t>
            </a:r>
            <a:r>
              <a:rPr lang="zh-CN" altLang="en-US" sz="18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1800" b="0" baseline="-25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en-US" altLang="zh-CN" sz="18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&lt;P</a:t>
            </a:r>
            <a:r>
              <a:rPr lang="en-US" altLang="zh-CN" sz="1800" b="0" baseline="30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zh-CN" altLang="en-US" sz="1800" b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040680" y="155651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表面化学回顾复习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690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8" grpId="0"/>
      <p:bldP spid="12" grpId="0"/>
      <p:bldP spid="10" grpId="0"/>
      <p:bldP spid="14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6314" y="753550"/>
            <a:ext cx="45720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5.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zh-CN" altLang="en-US" dirty="0">
                <a:solidFill>
                  <a:srgbClr val="0000FF"/>
                </a:solidFill>
              </a:rPr>
              <a:t>固体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吸附：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  区分</a:t>
            </a:r>
            <a:r>
              <a:rPr lang="zh-CN" altLang="en-US" dirty="0" smtClean="0">
                <a:solidFill>
                  <a:srgbClr val="0000FF"/>
                </a:solidFill>
                <a:latin typeface="宋体" panose="02010600030101010101" pitchFamily="2" charset="-122"/>
              </a:rPr>
              <a:t>物理吸附、化学吸附</a:t>
            </a:r>
            <a:endParaRPr lang="zh-CN" altLang="en-US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123672"/>
              </p:ext>
            </p:extLst>
          </p:nvPr>
        </p:nvGraphicFramePr>
        <p:xfrm>
          <a:off x="2808515" y="1422129"/>
          <a:ext cx="963692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5" name="公式" r:id="rId3" imgW="1473120" imgH="825480" progId="Equation.3">
                  <p:embed/>
                </p:oleObj>
              </mc:Choice>
              <mc:Fallback>
                <p:oleObj name="公式" r:id="rId3" imgW="147312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515" y="1422129"/>
                        <a:ext cx="963692" cy="54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652408" y="1507463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sym typeface="Symbol" panose="05050102010706020507" pitchFamily="18" charset="2"/>
              </a:rPr>
              <a:t>兰格缪尔吸附公式：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46314" y="2047463"/>
            <a:ext cx="804454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6.</a:t>
            </a:r>
            <a:r>
              <a:rPr lang="zh-CN" altLang="en-US" dirty="0">
                <a:solidFill>
                  <a:srgbClr val="0000FF"/>
                </a:solidFill>
              </a:rPr>
              <a:t>溶液表面吸附</a:t>
            </a:r>
          </a:p>
          <a:p>
            <a:pPr>
              <a:lnSpc>
                <a:spcPct val="150000"/>
              </a:lnSpc>
              <a:spcBef>
                <a:spcPct val="15000"/>
              </a:spcBef>
              <a:buClr>
                <a:schemeClr val="tx1"/>
              </a:buClr>
            </a:pP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正吸附：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表面浓度大于本体浓度</a:t>
            </a:r>
            <a:r>
              <a:rPr lang="zh-CN" altLang="en-US" dirty="0" smtClean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。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负吸附：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表面浓度小于本体浓度</a:t>
            </a:r>
            <a:r>
              <a:rPr lang="zh-CN" altLang="en-US" dirty="0" smtClean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。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15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吉布斯吸附公式</a:t>
            </a:r>
            <a:r>
              <a:rPr lang="zh-CN" altLang="en-US" dirty="0">
                <a:solidFill>
                  <a:srgbClr val="0000FF"/>
                </a:solidFill>
              </a:rPr>
              <a:t>：</a:t>
            </a:r>
            <a:endParaRPr lang="zh-CN" altLang="en-US" sz="2400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709873"/>
              </p:ext>
            </p:extLst>
          </p:nvPr>
        </p:nvGraphicFramePr>
        <p:xfrm>
          <a:off x="2445593" y="3067890"/>
          <a:ext cx="1326614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6" name="公式" r:id="rId5" imgW="863280" imgH="393480" progId="Equation.3">
                  <p:embed/>
                </p:oleObj>
              </mc:Choice>
              <mc:Fallback>
                <p:oleObj name="公式" r:id="rId5" imgW="863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5593" y="3067890"/>
                        <a:ext cx="1326614" cy="54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522515" y="3889653"/>
            <a:ext cx="79683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7.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主要涉及的概念有</a:t>
            </a:r>
            <a:endParaRPr lang="en-US" altLang="zh-CN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</a:rPr>
              <a:t>表面</a:t>
            </a:r>
            <a:r>
              <a:rPr lang="zh-CN" altLang="en-US" dirty="0">
                <a:latin typeface="宋体" panose="02010600030101010101" pitchFamily="2" charset="-122"/>
              </a:rPr>
              <a:t>现象、表面张力</a:t>
            </a:r>
            <a:r>
              <a:rPr lang="zh-CN" altLang="en-US" dirty="0">
                <a:latin typeface="宋体" panose="02010600030101010101" pitchFamily="2" charset="-122"/>
                <a:sym typeface="Symbol" panose="05050102010706020507" pitchFamily="18" charset="2"/>
              </a:rPr>
              <a:t>、</a:t>
            </a:r>
            <a:r>
              <a:rPr lang="zh-CN" altLang="en-US" dirty="0">
                <a:latin typeface="宋体" panose="02010600030101010101" pitchFamily="2" charset="-122"/>
              </a:rPr>
              <a:t>润湿与润湿分类、</a:t>
            </a:r>
            <a:r>
              <a:rPr lang="zh-CN" altLang="en-US" dirty="0"/>
              <a:t>润湿角、附加压力、</a:t>
            </a:r>
            <a:r>
              <a:rPr lang="zh-CN" altLang="en-US" dirty="0">
                <a:latin typeface="宋体" panose="02010600030101010101" pitchFamily="2" charset="-122"/>
                <a:sym typeface="Symbol" panose="05050102010706020507" pitchFamily="18" charset="2"/>
              </a:rPr>
              <a:t>毛细现象、亚稳状态、</a:t>
            </a:r>
            <a:r>
              <a:rPr lang="zh-CN" altLang="en-US" dirty="0"/>
              <a:t>固体</a:t>
            </a:r>
            <a:r>
              <a:rPr lang="zh-CN" altLang="en-US" dirty="0">
                <a:latin typeface="宋体" panose="02010600030101010101" pitchFamily="2" charset="-122"/>
              </a:rPr>
              <a:t>吸附、溶液吸附、化学吸附与物理吸附、正吸附与负吸附、单层吸附与多层吸附、表面活性物质与表面惰性物质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0384" y="155651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表面化学回顾复习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224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7180" y="1088026"/>
            <a:ext cx="7946572" cy="1286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往液体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的表面滴加一滴与其不相溶的液体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，两种液体对空气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的表面张力分别为</a:t>
            </a:r>
            <a:r>
              <a:rPr lang="el-G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l-G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，两种液体间的界面张力为</a:t>
            </a:r>
            <a:r>
              <a:rPr lang="el-G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，则液体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在液体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上铺展的条件是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934706"/>
              </p:ext>
            </p:extLst>
          </p:nvPr>
        </p:nvGraphicFramePr>
        <p:xfrm>
          <a:off x="2271124" y="2692399"/>
          <a:ext cx="367200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6" name="公式" r:id="rId3" imgW="1726920" imgH="253800" progId="Equation.3">
                  <p:embed/>
                </p:oleObj>
              </mc:Choice>
              <mc:Fallback>
                <p:oleObj name="公式" r:id="rId3" imgW="172692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1124" y="2692399"/>
                        <a:ext cx="3672000" cy="5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56767"/>
              </p:ext>
            </p:extLst>
          </p:nvPr>
        </p:nvGraphicFramePr>
        <p:xfrm>
          <a:off x="2569936" y="3841750"/>
          <a:ext cx="2529474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7" name="公式" r:id="rId5" imgW="1130040" imgH="241200" progId="Equation.3">
                  <p:embed/>
                </p:oleObj>
              </mc:Choice>
              <mc:Fallback>
                <p:oleObj name="公式" r:id="rId5" imgW="113004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69936" y="3841750"/>
                        <a:ext cx="2529474" cy="5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377087" y="392008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答案：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384" y="155651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表面化学练习题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12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9847" y="1056125"/>
            <a:ext cx="5897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下列各式中，不属于纯液体表面张力定义式的是（）。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550427"/>
              </p:ext>
            </p:extLst>
          </p:nvPr>
        </p:nvGraphicFramePr>
        <p:xfrm>
          <a:off x="817563" y="1787525"/>
          <a:ext cx="9620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" name="公式" r:id="rId4" imgW="571320" imgH="495000" progId="Equation.3">
                  <p:embed/>
                </p:oleObj>
              </mc:Choice>
              <mc:Fallback>
                <p:oleObj name="公式" r:id="rId4" imgW="571320" imgH="495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1787525"/>
                        <a:ext cx="962025" cy="825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785134"/>
              </p:ext>
            </p:extLst>
          </p:nvPr>
        </p:nvGraphicFramePr>
        <p:xfrm>
          <a:off x="4430713" y="1830388"/>
          <a:ext cx="893762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" name="公式" r:id="rId6" imgW="571320" imgH="507960" progId="Equation.3">
                  <p:embed/>
                </p:oleObj>
              </mc:Choice>
              <mc:Fallback>
                <p:oleObj name="公式" r:id="rId6" imgW="571320" imgH="5079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713" y="1830388"/>
                        <a:ext cx="893762" cy="795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359592"/>
              </p:ext>
            </p:extLst>
          </p:nvPr>
        </p:nvGraphicFramePr>
        <p:xfrm>
          <a:off x="2623344" y="1770856"/>
          <a:ext cx="963613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" name="公式" r:id="rId8" imgW="558720" imgH="495000" progId="Equation.3">
                  <p:embed/>
                </p:oleObj>
              </mc:Choice>
              <mc:Fallback>
                <p:oleObj name="公式" r:id="rId8" imgW="558720" imgH="495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3344" y="1770856"/>
                        <a:ext cx="963613" cy="858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1318826"/>
            <a:ext cx="32252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065475"/>
              </p:ext>
            </p:extLst>
          </p:nvPr>
        </p:nvGraphicFramePr>
        <p:xfrm>
          <a:off x="6168231" y="1798637"/>
          <a:ext cx="963613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" name="公式" r:id="rId10" imgW="558720" imgH="495000" progId="Equation.3">
                  <p:embed/>
                </p:oleObj>
              </mc:Choice>
              <mc:Fallback>
                <p:oleObj name="公式" r:id="rId10" imgW="55872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8231" y="1798637"/>
                        <a:ext cx="963613" cy="858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499847" y="2043389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305628" y="201560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12997" y="201560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850515" y="201560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974855"/>
              </p:ext>
            </p:extLst>
          </p:nvPr>
        </p:nvGraphicFramePr>
        <p:xfrm>
          <a:off x="572078" y="3320824"/>
          <a:ext cx="3989387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" name="公式" r:id="rId12" imgW="2298600" imgH="342720" progId="Equation.3">
                  <p:embed/>
                </p:oleObj>
              </mc:Choice>
              <mc:Fallback>
                <p:oleObj name="公式" r:id="rId12" imgW="22986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078" y="3320824"/>
                        <a:ext cx="3989387" cy="611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146032"/>
              </p:ext>
            </p:extLst>
          </p:nvPr>
        </p:nvGraphicFramePr>
        <p:xfrm>
          <a:off x="4561465" y="3320824"/>
          <a:ext cx="392430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" name="公式" r:id="rId14" imgW="2260440" imgH="342720" progId="Equation.3">
                  <p:embed/>
                </p:oleObj>
              </mc:Choice>
              <mc:Fallback>
                <p:oleObj name="公式" r:id="rId14" imgW="226044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1465" y="3320824"/>
                        <a:ext cx="3924300" cy="611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701203"/>
              </p:ext>
            </p:extLst>
          </p:nvPr>
        </p:nvGraphicFramePr>
        <p:xfrm>
          <a:off x="580015" y="4041549"/>
          <a:ext cx="376872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" name="公式" r:id="rId16" imgW="2171520" imgH="342720" progId="Equation.3">
                  <p:embed/>
                </p:oleObj>
              </mc:Choice>
              <mc:Fallback>
                <p:oleObj name="公式" r:id="rId16" imgW="217152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15" y="4041549"/>
                        <a:ext cx="3768725" cy="611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491066"/>
              </p:ext>
            </p:extLst>
          </p:nvPr>
        </p:nvGraphicFramePr>
        <p:xfrm>
          <a:off x="4561465" y="4041549"/>
          <a:ext cx="3836988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" name="公式" r:id="rId18" imgW="2209680" imgH="342720" progId="Equation.3">
                  <p:embed/>
                </p:oleObj>
              </mc:Choice>
              <mc:Fallback>
                <p:oleObj name="公式" r:id="rId18" imgW="22096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1465" y="4041549"/>
                        <a:ext cx="3836988" cy="611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72078" y="5319546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答案：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0384" y="155651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表面化学练习题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856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2886" y="1001486"/>
            <a:ext cx="5668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吸附过程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中，以下热力学量的变化正确的是（）。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2886" y="1730829"/>
            <a:ext cx="56457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l-G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G&lt;0</a:t>
            </a:r>
            <a:r>
              <a:rPr lang="zh-CN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l-GR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Δ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H&lt;0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l-G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S&lt;0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l-G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G&gt;0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l-G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H&gt;0</a:t>
            </a:r>
            <a:r>
              <a:rPr lang="zh-CN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l-GR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Δ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S&gt;0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l-G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G&lt;0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l-G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H&gt;0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l-G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S&gt;0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D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l-G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G&gt;0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l-G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H&lt;0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l-G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S&lt;0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4993" y="5151457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答案：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2078" y="2926056"/>
            <a:ext cx="840311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恒温恒压下，吸附是自发过程，</a:t>
            </a:r>
            <a:r>
              <a:rPr lang="el-G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G&lt;0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；被吸附后从三维降到二维有序度增大，熵减小，</a:t>
            </a:r>
            <a:r>
              <a:rPr lang="el-G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S&lt;0 </a:t>
            </a: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l-G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G=</a:t>
            </a:r>
            <a:r>
              <a:rPr lang="el-G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Δ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H-T</a:t>
            </a:r>
            <a:r>
              <a:rPr lang="el-G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Δ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l-G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Δ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H&lt;0</a:t>
            </a:r>
            <a:r>
              <a:rPr lang="zh-CN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吸附通常为放热过程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0384" y="155651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表面化学练习题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53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1077686"/>
            <a:ext cx="6361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某溶液中溶质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的浓度为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（表面）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（体相），表明（）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5800" y="1552193"/>
            <a:ext cx="533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/d</a:t>
            </a:r>
            <a:r>
              <a:rPr lang="zh-CN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&gt;0， </a:t>
            </a:r>
            <a:r>
              <a:rPr lang="zh-CN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&gt;0            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/d</a:t>
            </a:r>
            <a:r>
              <a:rPr lang="zh-CN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&lt;0，</a:t>
            </a:r>
            <a:r>
              <a:rPr lang="zh-CN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Г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&gt;0  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/d</a:t>
            </a:r>
            <a:r>
              <a:rPr lang="zh-CN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&lt;0， </a:t>
            </a:r>
            <a:r>
              <a:rPr lang="zh-CN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&lt;0   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/d</a:t>
            </a:r>
            <a:r>
              <a:rPr lang="zh-CN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&gt;0， </a:t>
            </a:r>
            <a:r>
              <a:rPr lang="zh-CN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&lt;0 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7314" y="4171711"/>
            <a:ext cx="7554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（表面）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（体相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）说明发生正吸附，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0；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根据吉布斯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吸附等温式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/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130925"/>
              </p:ext>
            </p:extLst>
          </p:nvPr>
        </p:nvGraphicFramePr>
        <p:xfrm>
          <a:off x="827314" y="4582053"/>
          <a:ext cx="1326614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9" name="公式" r:id="rId4" imgW="863280" imgH="393480" progId="Equation.3">
                  <p:embed/>
                </p:oleObj>
              </mc:Choice>
              <mc:Fallback>
                <p:oleObj name="公式" r:id="rId4" imgW="863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314" y="4582053"/>
                        <a:ext cx="1326614" cy="54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85800" y="5453684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答案：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7314" y="3453557"/>
            <a:ext cx="7010400" cy="455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15000"/>
              </a:spcBef>
              <a:buClr>
                <a:schemeClr val="tx1"/>
              </a:buClr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正吸附：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表面浓度大于本体浓度。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负吸附：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表面浓度小于本体浓度。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384" y="155651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表面化学练习题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607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9343" y="1055914"/>
            <a:ext cx="5206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下面关于表面活性剂的讨论，不正确的是（）。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29343" y="1591718"/>
            <a:ext cx="676084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宋体" panose="02010600030101010101" pitchFamily="2" charset="-122"/>
              </a:rPr>
              <a:t>表面活性剂是能显著的降低水的表面张力的物质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宋体" panose="02010600030101010101" pitchFamily="2" charset="-122"/>
              </a:rPr>
              <a:t>表面活性剂都是由亲水的极性基与憎水的非极性基组成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宋体" panose="02010600030101010101" pitchFamily="2" charset="-122"/>
              </a:rPr>
              <a:t>表面活性剂的浓度超过某一特定值后，将在溶液内部形成胶团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宋体" panose="02010600030101010101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宋体" panose="02010600030101010101" pitchFamily="2" charset="-122"/>
              </a:rPr>
              <a:t>在水中加入表面活性剂时，吸附量</a:t>
            </a:r>
            <a:r>
              <a:rPr lang="zh-CN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&lt;0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2078" y="5319546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答案：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D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9342" y="3981929"/>
            <a:ext cx="7652657" cy="858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10000"/>
              </a:spcBef>
              <a:buClr>
                <a:schemeClr val="tx1"/>
              </a:buClr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表面活性物质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: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只溶少量就能显著降低溶液表面张力的物质称为表面活性物质</a:t>
            </a:r>
            <a:r>
              <a:rPr lang="zh-CN" altLang="en-US" dirty="0" smtClean="0">
                <a:solidFill>
                  <a:srgbClr val="0000FF"/>
                </a:solidFill>
                <a:latin typeface="宋体" panose="02010600030101010101" pitchFamily="2" charset="-122"/>
              </a:rPr>
              <a:t>。正吸附。</a:t>
            </a:r>
            <a:endParaRPr lang="zh-CN" altLang="en-US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384" y="155651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表面化学练习题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732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2138</TotalTime>
  <Words>1018</Words>
  <Application>Microsoft Office PowerPoint</Application>
  <PresentationFormat>全屏显示(4:3)</PresentationFormat>
  <Paragraphs>108</Paragraphs>
  <Slides>13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Office 主题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SPAL</dc:creator>
  <cp:lastModifiedBy>buct224</cp:lastModifiedBy>
  <cp:revision>127</cp:revision>
  <dcterms:created xsi:type="dcterms:W3CDTF">2016-06-10T11:55:39Z</dcterms:created>
  <dcterms:modified xsi:type="dcterms:W3CDTF">2019-04-01T08:42:58Z</dcterms:modified>
</cp:coreProperties>
</file>