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317" r:id="rId7"/>
    <p:sldId id="31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318" r:id="rId22"/>
    <p:sldId id="276" r:id="rId23"/>
    <p:sldId id="314" r:id="rId24"/>
    <p:sldId id="31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319" r:id="rId34"/>
    <p:sldId id="286" r:id="rId35"/>
    <p:sldId id="287" r:id="rId36"/>
    <p:sldId id="288" r:id="rId37"/>
    <p:sldId id="294" r:id="rId38"/>
    <p:sldId id="295" r:id="rId39"/>
    <p:sldId id="315" r:id="rId40"/>
    <p:sldId id="289" r:id="rId41"/>
    <p:sldId id="290" r:id="rId42"/>
    <p:sldId id="291" r:id="rId43"/>
    <p:sldId id="292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w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image" Target="../media/image73.emf"/><Relationship Id="rId7" Type="http://schemas.openxmlformats.org/officeDocument/2006/relationships/image" Target="../media/image77.emf"/><Relationship Id="rId12" Type="http://schemas.openxmlformats.org/officeDocument/2006/relationships/image" Target="../media/image82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6" Type="http://schemas.openxmlformats.org/officeDocument/2006/relationships/image" Target="../media/image76.emf"/><Relationship Id="rId11" Type="http://schemas.openxmlformats.org/officeDocument/2006/relationships/image" Target="../media/image81.emf"/><Relationship Id="rId5" Type="http://schemas.openxmlformats.org/officeDocument/2006/relationships/image" Target="../media/image75.emf"/><Relationship Id="rId10" Type="http://schemas.openxmlformats.org/officeDocument/2006/relationships/image" Target="../media/image80.emf"/><Relationship Id="rId4" Type="http://schemas.openxmlformats.org/officeDocument/2006/relationships/image" Target="../media/image74.emf"/><Relationship Id="rId9" Type="http://schemas.openxmlformats.org/officeDocument/2006/relationships/image" Target="../media/image79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4" Type="http://schemas.openxmlformats.org/officeDocument/2006/relationships/image" Target="../media/image86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5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9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5.emf"/><Relationship Id="rId1" Type="http://schemas.openxmlformats.org/officeDocument/2006/relationships/image" Target="../media/image10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image" Target="../media/image116.emf"/><Relationship Id="rId1" Type="http://schemas.openxmlformats.org/officeDocument/2006/relationships/image" Target="../media/image115.emf"/><Relationship Id="rId6" Type="http://schemas.openxmlformats.org/officeDocument/2006/relationships/image" Target="../media/image120.emf"/><Relationship Id="rId5" Type="http://schemas.openxmlformats.org/officeDocument/2006/relationships/image" Target="../media/image119.emf"/><Relationship Id="rId4" Type="http://schemas.openxmlformats.org/officeDocument/2006/relationships/image" Target="../media/image118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25.emf"/><Relationship Id="rId1" Type="http://schemas.openxmlformats.org/officeDocument/2006/relationships/image" Target="../media/image124.wmf"/><Relationship Id="rId5" Type="http://schemas.openxmlformats.org/officeDocument/2006/relationships/image" Target="../media/image128.wmf"/><Relationship Id="rId4" Type="http://schemas.openxmlformats.org/officeDocument/2006/relationships/image" Target="../media/image12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e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4CBF-2D74-4FA3-98E3-F9C1B5BAA11A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129A-9A72-463B-8FEB-7EF01F0945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4CBF-2D74-4FA3-98E3-F9C1B5BAA11A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129A-9A72-463B-8FEB-7EF01F0945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4CBF-2D74-4FA3-98E3-F9C1B5BAA11A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129A-9A72-463B-8FEB-7EF01F0945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4CBF-2D74-4FA3-98E3-F9C1B5BAA11A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129A-9A72-463B-8FEB-7EF01F0945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4CBF-2D74-4FA3-98E3-F9C1B5BAA11A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129A-9A72-463B-8FEB-7EF01F0945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4CBF-2D74-4FA3-98E3-F9C1B5BAA11A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129A-9A72-463B-8FEB-7EF01F0945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4CBF-2D74-4FA3-98E3-F9C1B5BAA11A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129A-9A72-463B-8FEB-7EF01F09450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4CBF-2D74-4FA3-98E3-F9C1B5BAA11A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129A-9A72-463B-8FEB-7EF01F0945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4CBF-2D74-4FA3-98E3-F9C1B5BAA11A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129A-9A72-463B-8FEB-7EF01F0945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4CBF-2D74-4FA3-98E3-F9C1B5BAA11A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129A-9A72-463B-8FEB-7EF01F0945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 useBgFill="1"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4CBF-2D74-4FA3-98E3-F9C1B5BAA11A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2129A-9A72-463B-8FEB-7EF01F0945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74CBF-2D74-4FA3-98E3-F9C1B5BAA11A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2129A-9A72-463B-8FEB-7EF01F0945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1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e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4.png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8.wmf"/><Relationship Id="rId9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7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0.e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62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6.e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6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8.emf"/><Relationship Id="rId26" Type="http://schemas.openxmlformats.org/officeDocument/2006/relationships/image" Target="../media/image82.e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5.emf"/><Relationship Id="rId17" Type="http://schemas.openxmlformats.org/officeDocument/2006/relationships/oleObject" Target="../embeddings/oleObject74.bin"/><Relationship Id="rId25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emf"/><Relationship Id="rId20" Type="http://schemas.openxmlformats.org/officeDocument/2006/relationships/image" Target="../media/image79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2.emf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81.emf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10" Type="http://schemas.openxmlformats.org/officeDocument/2006/relationships/image" Target="../media/image74.e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71.e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6.emf"/><Relationship Id="rId22" Type="http://schemas.openxmlformats.org/officeDocument/2006/relationships/image" Target="../media/image80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4.emf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6.emf"/><Relationship Id="rId4" Type="http://schemas.openxmlformats.org/officeDocument/2006/relationships/image" Target="../media/image83.emf"/><Relationship Id="rId9" Type="http://schemas.openxmlformats.org/officeDocument/2006/relationships/oleObject" Target="../embeddings/oleObject82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92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93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57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6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10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02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5.e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4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7.e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6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14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6.e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18.emf"/><Relationship Id="rId4" Type="http://schemas.openxmlformats.org/officeDocument/2006/relationships/image" Target="../media/image115.e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20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21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25.e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27.e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26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547813" y="188913"/>
            <a:ext cx="5815012" cy="135572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algn="ctr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zh-CN" altLang="en-US" sz="36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第九章   </a:t>
            </a:r>
            <a:r>
              <a:rPr kumimoji="1" lang="zh-CN" altLang="en-US" sz="3600" dirty="0" smtClean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化学动力学</a:t>
            </a:r>
            <a:endParaRPr kumimoji="1" lang="zh-CN" altLang="en-US" sz="3600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  <a:p>
            <a:pPr algn="ctr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36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Chemical reaction dynamics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827088" y="1773238"/>
            <a:ext cx="777716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  <a:ea typeface="黑体" pitchFamily="49" charset="-122"/>
              </a:rPr>
              <a:t>§9-1  </a:t>
            </a:r>
            <a:r>
              <a:rPr lang="zh-CN" altLang="en-US">
                <a:latin typeface="Times New Roman" pitchFamily="18" charset="0"/>
                <a:ea typeface="黑体" pitchFamily="49" charset="-122"/>
              </a:rPr>
              <a:t>化学反应的反应速率及速率方程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  <a:ea typeface="黑体" pitchFamily="49" charset="-122"/>
              </a:rPr>
              <a:t>§9-2  </a:t>
            </a:r>
            <a:r>
              <a:rPr lang="zh-CN" altLang="en-US">
                <a:latin typeface="Times New Roman" pitchFamily="18" charset="0"/>
                <a:ea typeface="黑体" pitchFamily="49" charset="-122"/>
              </a:rPr>
              <a:t>速率方程的积分形式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  <a:ea typeface="黑体" pitchFamily="49" charset="-122"/>
              </a:rPr>
              <a:t>§9-3  </a:t>
            </a:r>
            <a:r>
              <a:rPr lang="zh-CN" altLang="en-US">
                <a:latin typeface="Times New Roman" pitchFamily="18" charset="0"/>
                <a:ea typeface="黑体" pitchFamily="49" charset="-122"/>
              </a:rPr>
              <a:t>速率方程的确定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  <a:ea typeface="黑体" pitchFamily="49" charset="-122"/>
              </a:rPr>
              <a:t>§9-4  </a:t>
            </a:r>
            <a:r>
              <a:rPr lang="zh-CN" altLang="en-US">
                <a:latin typeface="Times New Roman" pitchFamily="18" charset="0"/>
                <a:ea typeface="黑体" pitchFamily="49" charset="-122"/>
              </a:rPr>
              <a:t>温度对反应速率的影响及活化能</a:t>
            </a:r>
            <a:endParaRPr lang="zh-CN" altLang="en-US">
              <a:latin typeface="Times New Roman" pitchFamily="18" charset="0"/>
              <a:ea typeface="黑体" pitchFamily="49" charset="-122"/>
              <a:hlinkClick r:id="rId2" action="ppaction://hlinksldjump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  <a:ea typeface="黑体" pitchFamily="49" charset="-122"/>
              </a:rPr>
              <a:t>§9-5  </a:t>
            </a:r>
            <a:r>
              <a:rPr lang="zh-CN" altLang="en-US">
                <a:latin typeface="Times New Roman" pitchFamily="18" charset="0"/>
                <a:ea typeface="黑体" pitchFamily="49" charset="-122"/>
              </a:rPr>
              <a:t>典型复合反应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  <a:ea typeface="黑体" pitchFamily="49" charset="-122"/>
              </a:rPr>
              <a:t>§9-6  </a:t>
            </a:r>
            <a:r>
              <a:rPr lang="zh-CN" altLang="en-US">
                <a:latin typeface="Times New Roman" pitchFamily="18" charset="0"/>
                <a:ea typeface="黑体" pitchFamily="49" charset="-122"/>
              </a:rPr>
              <a:t>复合反应速率的近似处理法</a:t>
            </a:r>
          </a:p>
        </p:txBody>
      </p:sp>
    </p:spTree>
    <p:extLst>
      <p:ext uri="{BB962C8B-B14F-4D97-AF65-F5344CB8AC3E}">
        <p14:creationId xmlns:p14="http://schemas.microsoft.com/office/powerpoint/2010/main" val="180017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1692275" y="233363"/>
            <a:ext cx="5334000" cy="46166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kumimoji="1" lang="zh-CN" altLang="en-US" sz="2400" dirty="0">
                <a:solidFill>
                  <a:srgbClr val="000000"/>
                </a:solidFill>
                <a:ea typeface="黑体" pitchFamily="2" charset="-122"/>
              </a:rPr>
              <a:t>任意反应：</a:t>
            </a:r>
            <a:r>
              <a:rPr kumimoji="1" lang="en-US" altLang="zh-CN" sz="2400" dirty="0" err="1">
                <a:solidFill>
                  <a:srgbClr val="000000"/>
                </a:solidFill>
                <a:ea typeface="黑体" pitchFamily="2" charset="-122"/>
              </a:rPr>
              <a:t>aA</a:t>
            </a:r>
            <a:r>
              <a:rPr kumimoji="1" lang="en-US" altLang="zh-CN" sz="2400" dirty="0">
                <a:solidFill>
                  <a:srgbClr val="000000"/>
                </a:solidFill>
                <a:ea typeface="黑体" pitchFamily="2" charset="-122"/>
              </a:rPr>
              <a:t> + </a:t>
            </a:r>
            <a:r>
              <a:rPr kumimoji="1" lang="en-US" altLang="zh-CN" sz="2400" dirty="0" err="1">
                <a:solidFill>
                  <a:srgbClr val="000000"/>
                </a:solidFill>
                <a:ea typeface="黑体" pitchFamily="2" charset="-122"/>
              </a:rPr>
              <a:t>bB</a:t>
            </a:r>
            <a:r>
              <a:rPr kumimoji="1" lang="en-US" altLang="zh-CN" sz="2400" dirty="0">
                <a:solidFill>
                  <a:srgbClr val="000000"/>
                </a:solidFill>
                <a:ea typeface="黑体" pitchFamily="2" charset="-122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ea typeface="黑体" pitchFamily="2" charset="-122"/>
              </a:rPr>
              <a:t>＝ </a:t>
            </a:r>
            <a:r>
              <a:rPr kumimoji="1" lang="en-US" altLang="zh-CN" sz="2400" i="1" dirty="0">
                <a:solidFill>
                  <a:srgbClr val="000000"/>
                </a:solidFill>
                <a:ea typeface="黑体" pitchFamily="2" charset="-122"/>
              </a:rPr>
              <a:t>l </a:t>
            </a:r>
            <a:r>
              <a:rPr kumimoji="1" lang="en-US" altLang="zh-CN" sz="2400" dirty="0" err="1">
                <a:solidFill>
                  <a:srgbClr val="000000"/>
                </a:solidFill>
                <a:ea typeface="黑体" pitchFamily="2" charset="-122"/>
              </a:rPr>
              <a:t>L</a:t>
            </a:r>
            <a:r>
              <a:rPr kumimoji="1" lang="en-US" altLang="zh-CN" sz="2400" dirty="0">
                <a:solidFill>
                  <a:srgbClr val="000000"/>
                </a:solidFill>
                <a:ea typeface="黑体" pitchFamily="2" charset="-122"/>
              </a:rPr>
              <a:t> + </a:t>
            </a:r>
            <a:r>
              <a:rPr kumimoji="1" lang="en-US" altLang="zh-CN" sz="2400" dirty="0" err="1">
                <a:solidFill>
                  <a:srgbClr val="000000"/>
                </a:solidFill>
                <a:ea typeface="黑体" pitchFamily="2" charset="-122"/>
              </a:rPr>
              <a:t>mM</a:t>
            </a:r>
            <a:r>
              <a:rPr kumimoji="1" lang="en-US" altLang="zh-CN" sz="2400" dirty="0">
                <a:solidFill>
                  <a:srgbClr val="000000"/>
                </a:solidFill>
                <a:ea typeface="黑体" pitchFamily="2" charset="-122"/>
              </a:rPr>
              <a:t> </a:t>
            </a:r>
          </a:p>
        </p:txBody>
      </p:sp>
      <p:graphicFrame>
        <p:nvGraphicFramePr>
          <p:cNvPr id="529414" name="Object 6"/>
          <p:cNvGraphicFramePr>
            <a:graphicFrameLocks noChangeAspect="1"/>
          </p:cNvGraphicFramePr>
          <p:nvPr/>
        </p:nvGraphicFramePr>
        <p:xfrm>
          <a:off x="1287463" y="2208213"/>
          <a:ext cx="676751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" name="公式" r:id="rId3" imgW="2628990" imgH="362040" progId="Equation.3">
                  <p:embed/>
                </p:oleObj>
              </mc:Choice>
              <mc:Fallback>
                <p:oleObj name="公式" r:id="rId3" imgW="2628990" imgH="362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2208213"/>
                        <a:ext cx="6767512" cy="9937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203D62"/>
                          </a:gs>
                          <a:gs pos="50000">
                            <a:schemeClr val="accent2"/>
                          </a:gs>
                          <a:gs pos="100000">
                            <a:srgbClr val="203D62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339975" y="2286000"/>
            <a:ext cx="2790825" cy="1135063"/>
            <a:chOff x="1474" y="1842"/>
            <a:chExt cx="1758" cy="715"/>
          </a:xfrm>
        </p:grpSpPr>
        <p:sp>
          <p:nvSpPr>
            <p:cNvPr id="11289" name="Rectangle 8"/>
            <p:cNvSpPr>
              <a:spLocks noChangeArrowheads="1"/>
            </p:cNvSpPr>
            <p:nvPr/>
          </p:nvSpPr>
          <p:spPr bwMode="auto">
            <a:xfrm>
              <a:off x="1474" y="1842"/>
              <a:ext cx="624" cy="5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mbria" pitchFamily="18" charset="0"/>
                <a:buChar char="+"/>
                <a:defRPr sz="32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Ï"/>
                <a:defRPr sz="24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libri" pitchFamily="34" charset="0"/>
                <a:buChar char="÷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1290" name="Rectangle 9"/>
            <p:cNvSpPr>
              <a:spLocks noChangeArrowheads="1"/>
            </p:cNvSpPr>
            <p:nvPr/>
          </p:nvSpPr>
          <p:spPr bwMode="auto">
            <a:xfrm>
              <a:off x="2653" y="1842"/>
              <a:ext cx="579" cy="5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mbria" pitchFamily="18" charset="0"/>
                <a:buChar char="+"/>
                <a:defRPr sz="32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Ï"/>
                <a:defRPr sz="24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libri" pitchFamily="34" charset="0"/>
                <a:buChar char="÷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1291" name="AutoShape 10"/>
            <p:cNvSpPr>
              <a:spLocks noChangeArrowheads="1"/>
            </p:cNvSpPr>
            <p:nvPr/>
          </p:nvSpPr>
          <p:spPr bwMode="auto">
            <a:xfrm>
              <a:off x="1689" y="2365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mbria" pitchFamily="18" charset="0"/>
                <a:buChar char="+"/>
                <a:defRPr sz="32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Ï"/>
                <a:defRPr sz="24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libri" pitchFamily="34" charset="0"/>
                <a:buChar char="÷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1292" name="AutoShape 11"/>
            <p:cNvSpPr>
              <a:spLocks noChangeArrowheads="1"/>
            </p:cNvSpPr>
            <p:nvPr/>
          </p:nvSpPr>
          <p:spPr bwMode="auto">
            <a:xfrm>
              <a:off x="2835" y="2365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mbria" pitchFamily="18" charset="0"/>
                <a:buChar char="+"/>
                <a:defRPr sz="32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Ï"/>
                <a:defRPr sz="24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libri" pitchFamily="34" charset="0"/>
                <a:buChar char="÷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5867400" y="2286000"/>
            <a:ext cx="2051050" cy="1123950"/>
            <a:chOff x="3696" y="1842"/>
            <a:chExt cx="1292" cy="708"/>
          </a:xfrm>
        </p:grpSpPr>
        <p:sp>
          <p:nvSpPr>
            <p:cNvPr id="11285" name="Rectangle 13"/>
            <p:cNvSpPr>
              <a:spLocks noChangeArrowheads="1"/>
            </p:cNvSpPr>
            <p:nvPr/>
          </p:nvSpPr>
          <p:spPr bwMode="auto">
            <a:xfrm>
              <a:off x="3696" y="1842"/>
              <a:ext cx="384" cy="5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mbria" pitchFamily="18" charset="0"/>
                <a:buChar char="+"/>
                <a:defRPr sz="32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Ï"/>
                <a:defRPr sz="24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libri" pitchFamily="34" charset="0"/>
                <a:buChar char="÷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1286" name="Rectangle 14"/>
            <p:cNvSpPr>
              <a:spLocks noChangeArrowheads="1"/>
            </p:cNvSpPr>
            <p:nvPr/>
          </p:nvSpPr>
          <p:spPr bwMode="auto">
            <a:xfrm>
              <a:off x="4604" y="1842"/>
              <a:ext cx="384" cy="5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mbria" pitchFamily="18" charset="0"/>
                <a:buChar char="+"/>
                <a:defRPr sz="32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Ï"/>
                <a:defRPr sz="24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libri" pitchFamily="34" charset="0"/>
                <a:buChar char="÷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1287" name="AutoShape 15"/>
            <p:cNvSpPr>
              <a:spLocks noChangeArrowheads="1"/>
            </p:cNvSpPr>
            <p:nvPr/>
          </p:nvSpPr>
          <p:spPr bwMode="auto">
            <a:xfrm>
              <a:off x="3825" y="2358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mbria" pitchFamily="18" charset="0"/>
                <a:buChar char="+"/>
                <a:defRPr sz="32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Ï"/>
                <a:defRPr sz="24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libri" pitchFamily="34" charset="0"/>
                <a:buChar char="÷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1288" name="AutoShape 16"/>
            <p:cNvSpPr>
              <a:spLocks noChangeArrowheads="1"/>
            </p:cNvSpPr>
            <p:nvPr/>
          </p:nvSpPr>
          <p:spPr bwMode="auto">
            <a:xfrm>
              <a:off x="4740" y="2358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mbria" pitchFamily="18" charset="0"/>
                <a:buChar char="+"/>
                <a:defRPr sz="32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Ï"/>
                <a:defRPr sz="24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libri" pitchFamily="34" charset="0"/>
                <a:buChar char="÷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2592388" y="3465513"/>
            <a:ext cx="2311400" cy="2116137"/>
            <a:chOff x="1633" y="2585"/>
            <a:chExt cx="1456" cy="1333"/>
          </a:xfrm>
        </p:grpSpPr>
        <p:sp>
          <p:nvSpPr>
            <p:cNvPr id="11281" name="Text Box 18"/>
            <p:cNvSpPr txBox="1">
              <a:spLocks noChangeArrowheads="1"/>
            </p:cNvSpPr>
            <p:nvPr/>
          </p:nvSpPr>
          <p:spPr bwMode="auto">
            <a:xfrm>
              <a:off x="1944" y="3322"/>
              <a:ext cx="1083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mbria" pitchFamily="18" charset="0"/>
                <a:buChar char="+"/>
                <a:defRPr sz="32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Ï"/>
                <a:defRPr sz="24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libri" pitchFamily="34" charset="0"/>
                <a:buChar char="÷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latin typeface="Times New Roman" pitchFamily="18" charset="0"/>
                  <a:ea typeface="黑体" pitchFamily="49" charset="-122"/>
                </a:rPr>
                <a:t>A</a:t>
              </a:r>
              <a:r>
                <a:rPr kumimoji="1" lang="zh-CN" altLang="en-US" sz="2800">
                  <a:latin typeface="Times New Roman" pitchFamily="18" charset="0"/>
                  <a:ea typeface="黑体" pitchFamily="49" charset="-122"/>
                </a:rPr>
                <a:t>、</a:t>
              </a:r>
              <a:r>
                <a:rPr kumimoji="1" lang="en-US" altLang="zh-CN" sz="2800">
                  <a:latin typeface="Times New Roman" pitchFamily="18" charset="0"/>
                  <a:ea typeface="黑体" pitchFamily="49" charset="-122"/>
                </a:rPr>
                <a:t>B</a:t>
              </a:r>
              <a:r>
                <a:rPr kumimoji="1" lang="zh-CN" altLang="en-US" sz="2800">
                  <a:latin typeface="Times New Roman" pitchFamily="18" charset="0"/>
                  <a:ea typeface="黑体" pitchFamily="49" charset="-122"/>
                </a:rPr>
                <a:t>的</a:t>
              </a:r>
              <a:r>
                <a:rPr kumimoji="1" lang="zh-CN" altLang="en-US" sz="2800">
                  <a:solidFill>
                    <a:srgbClr val="C00000"/>
                  </a:solidFill>
                  <a:latin typeface="Times New Roman" pitchFamily="18" charset="0"/>
                  <a:ea typeface="黑体" pitchFamily="49" charset="-122"/>
                </a:rPr>
                <a:t>消耗速率</a:t>
              </a:r>
            </a:p>
          </p:txBody>
        </p:sp>
        <p:graphicFrame>
          <p:nvGraphicFramePr>
            <p:cNvPr id="11282" name="Object 19"/>
            <p:cNvGraphicFramePr>
              <a:graphicFrameLocks noChangeAspect="1"/>
            </p:cNvGraphicFramePr>
            <p:nvPr/>
          </p:nvGraphicFramePr>
          <p:xfrm>
            <a:off x="1633" y="2585"/>
            <a:ext cx="377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7" name="公式" r:id="rId5" imgW="162000" imgH="190590" progId="Equation.3">
                    <p:embed/>
                  </p:oleObj>
                </mc:Choice>
                <mc:Fallback>
                  <p:oleObj name="公式" r:id="rId5" imgW="162000" imgH="1905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3" y="2585"/>
                          <a:ext cx="377" cy="4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003B76"/>
                            </a:gs>
                            <a:gs pos="50000">
                              <a:schemeClr val="hlink"/>
                            </a:gs>
                            <a:gs pos="100000">
                              <a:srgbClr val="003B76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3" name="Object 20"/>
            <p:cNvGraphicFramePr>
              <a:graphicFrameLocks noChangeAspect="1"/>
            </p:cNvGraphicFramePr>
            <p:nvPr/>
          </p:nvGraphicFramePr>
          <p:xfrm>
            <a:off x="2738" y="2585"/>
            <a:ext cx="351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8" name="公式" r:id="rId7" imgW="162000" imgH="190590" progId="Equation.3">
                    <p:embed/>
                  </p:oleObj>
                </mc:Choice>
                <mc:Fallback>
                  <p:oleObj name="公式" r:id="rId7" imgW="162000" imgH="1905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8" y="2585"/>
                          <a:ext cx="351" cy="396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003B76"/>
                            </a:gs>
                            <a:gs pos="50000">
                              <a:schemeClr val="hlink"/>
                            </a:gs>
                            <a:gs pos="100000">
                              <a:srgbClr val="003B76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4" name="AutoShape 21"/>
            <p:cNvSpPr>
              <a:spLocks/>
            </p:cNvSpPr>
            <p:nvPr/>
          </p:nvSpPr>
          <p:spPr bwMode="auto">
            <a:xfrm rot="-5400000">
              <a:off x="2270" y="2657"/>
              <a:ext cx="130" cy="1008"/>
            </a:xfrm>
            <a:prstGeom prst="leftBrace">
              <a:avLst>
                <a:gd name="adj1" fmla="val 64615"/>
                <a:gd name="adj2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mbria" pitchFamily="18" charset="0"/>
                <a:buChar char="+"/>
                <a:defRPr sz="32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Ï"/>
                <a:defRPr sz="24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libri" pitchFamily="34" charset="0"/>
                <a:buChar char="÷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921375" y="3465513"/>
            <a:ext cx="2025650" cy="2116137"/>
            <a:chOff x="3730" y="2585"/>
            <a:chExt cx="1276" cy="1333"/>
          </a:xfrm>
        </p:grpSpPr>
        <p:sp>
          <p:nvSpPr>
            <p:cNvPr id="11277" name="Text Box 23"/>
            <p:cNvSpPr txBox="1">
              <a:spLocks noChangeArrowheads="1"/>
            </p:cNvSpPr>
            <p:nvPr/>
          </p:nvSpPr>
          <p:spPr bwMode="auto">
            <a:xfrm>
              <a:off x="3957" y="3322"/>
              <a:ext cx="1049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mbria" pitchFamily="18" charset="0"/>
                <a:buChar char="+"/>
                <a:defRPr sz="32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Ï"/>
                <a:defRPr sz="24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libri" pitchFamily="34" charset="0"/>
                <a:buChar char="÷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>
                  <a:latin typeface="Times New Roman" pitchFamily="18" charset="0"/>
                  <a:ea typeface="黑体" pitchFamily="49" charset="-122"/>
                </a:rPr>
                <a:t>L</a:t>
              </a:r>
              <a:r>
                <a:rPr kumimoji="1" lang="zh-CN" altLang="en-US" sz="2800">
                  <a:latin typeface="Times New Roman" pitchFamily="18" charset="0"/>
                  <a:ea typeface="黑体" pitchFamily="49" charset="-122"/>
                </a:rPr>
                <a:t>、</a:t>
              </a:r>
              <a:r>
                <a:rPr kumimoji="1" lang="en-US" altLang="zh-CN" sz="2800">
                  <a:latin typeface="Times New Roman" pitchFamily="18" charset="0"/>
                  <a:ea typeface="黑体" pitchFamily="49" charset="-122"/>
                </a:rPr>
                <a:t>M</a:t>
              </a:r>
              <a:r>
                <a:rPr kumimoji="1" lang="zh-CN" altLang="en-US" sz="2800">
                  <a:latin typeface="Times New Roman" pitchFamily="18" charset="0"/>
                  <a:ea typeface="黑体" pitchFamily="49" charset="-122"/>
                </a:rPr>
                <a:t>的</a:t>
              </a:r>
              <a:r>
                <a:rPr kumimoji="1" lang="zh-CN" altLang="en-US" sz="2800">
                  <a:solidFill>
                    <a:srgbClr val="C00000"/>
                  </a:solidFill>
                  <a:latin typeface="Times New Roman" pitchFamily="18" charset="0"/>
                  <a:ea typeface="黑体" pitchFamily="49" charset="-122"/>
                </a:rPr>
                <a:t>生成速率</a:t>
              </a:r>
            </a:p>
          </p:txBody>
        </p:sp>
        <p:graphicFrame>
          <p:nvGraphicFramePr>
            <p:cNvPr id="11278" name="Object 24"/>
            <p:cNvGraphicFramePr>
              <a:graphicFrameLocks noChangeAspect="1"/>
            </p:cNvGraphicFramePr>
            <p:nvPr/>
          </p:nvGraphicFramePr>
          <p:xfrm>
            <a:off x="3730" y="2585"/>
            <a:ext cx="351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9" name="公式" r:id="rId9" imgW="152280" imgH="190590" progId="Equation.3">
                    <p:embed/>
                  </p:oleObj>
                </mc:Choice>
                <mc:Fallback>
                  <p:oleObj name="公式" r:id="rId9" imgW="152280" imgH="1905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0" y="2585"/>
                          <a:ext cx="351" cy="4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003B76"/>
                            </a:gs>
                            <a:gs pos="50000">
                              <a:schemeClr val="hlink"/>
                            </a:gs>
                            <a:gs pos="100000">
                              <a:srgbClr val="003B76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9" name="Object 25"/>
            <p:cNvGraphicFramePr>
              <a:graphicFrameLocks noChangeAspect="1"/>
            </p:cNvGraphicFramePr>
            <p:nvPr/>
          </p:nvGraphicFramePr>
          <p:xfrm>
            <a:off x="4609" y="2585"/>
            <a:ext cx="397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0" name="公式" r:id="rId11" imgW="190620" imgH="190590" progId="Equation.3">
                    <p:embed/>
                  </p:oleObj>
                </mc:Choice>
                <mc:Fallback>
                  <p:oleObj name="公式" r:id="rId11" imgW="190620" imgH="1905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9" y="2585"/>
                          <a:ext cx="397" cy="396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003B76"/>
                            </a:gs>
                            <a:gs pos="50000">
                              <a:schemeClr val="hlink"/>
                            </a:gs>
                            <a:gs pos="100000">
                              <a:srgbClr val="003B76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0" name="AutoShape 26"/>
            <p:cNvSpPr>
              <a:spLocks/>
            </p:cNvSpPr>
            <p:nvPr/>
          </p:nvSpPr>
          <p:spPr bwMode="auto">
            <a:xfrm rot="-5400000">
              <a:off x="4413" y="2668"/>
              <a:ext cx="96" cy="1008"/>
            </a:xfrm>
            <a:prstGeom prst="leftBrace">
              <a:avLst>
                <a:gd name="adj1" fmla="val 87500"/>
                <a:gd name="adj2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mbria" pitchFamily="18" charset="0"/>
                <a:buChar char="+"/>
                <a:defRPr sz="32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Ï"/>
                <a:defRPr sz="24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libri" pitchFamily="34" charset="0"/>
                <a:buChar char="÷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itchFamily="18" charset="0"/>
                <a:ea typeface="黑体" pitchFamily="49" charset="-122"/>
              </a:endParaRPr>
            </a:p>
          </p:txBody>
        </p:sp>
      </p:grpSp>
      <p:graphicFrame>
        <p:nvGraphicFramePr>
          <p:cNvPr id="529439" name="Object 31"/>
          <p:cNvGraphicFramePr>
            <a:graphicFrameLocks noChangeAspect="1"/>
          </p:cNvGraphicFramePr>
          <p:nvPr/>
        </p:nvGraphicFramePr>
        <p:xfrm>
          <a:off x="522288" y="5543550"/>
          <a:ext cx="4037012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1" name="公式" r:id="rId13" imgW="1457460" imgH="362040" progId="Equation.3">
                  <p:embed/>
                </p:oleObj>
              </mc:Choice>
              <mc:Fallback>
                <p:oleObj name="公式" r:id="rId13" imgW="1457460" imgH="362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5543550"/>
                        <a:ext cx="4037012" cy="10636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9440" name="Object 32"/>
          <p:cNvGraphicFramePr>
            <a:graphicFrameLocks noChangeAspect="1"/>
          </p:cNvGraphicFramePr>
          <p:nvPr/>
        </p:nvGraphicFramePr>
        <p:xfrm>
          <a:off x="4527550" y="5543550"/>
          <a:ext cx="391477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2" name="公式" r:id="rId15" imgW="1574800" imgH="431800" progId="Equation.3">
                  <p:embed/>
                </p:oleObj>
              </mc:Choice>
              <mc:Fallback>
                <p:oleObj name="公式" r:id="rId15" imgW="1574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5543550"/>
                        <a:ext cx="3914775" cy="10747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41" name="Rectangle 33"/>
          <p:cNvSpPr>
            <a:spLocks noChangeArrowheads="1"/>
          </p:cNvSpPr>
          <p:nvPr/>
        </p:nvSpPr>
        <p:spPr bwMode="auto">
          <a:xfrm>
            <a:off x="4841875" y="5589588"/>
            <a:ext cx="3600450" cy="10350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29442" name="Text Box 34"/>
          <p:cNvSpPr txBox="1">
            <a:spLocks noChangeArrowheads="1"/>
          </p:cNvSpPr>
          <p:nvPr/>
        </p:nvSpPr>
        <p:spPr bwMode="auto">
          <a:xfrm>
            <a:off x="4191000" y="923678"/>
            <a:ext cx="3690938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单位：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[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浓度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]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·[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时间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]</a:t>
            </a:r>
            <a:r>
              <a:rPr kumimoji="1" lang="en-US" altLang="zh-CN" sz="2800" baseline="300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-</a:t>
            </a:r>
            <a:r>
              <a:rPr kumimoji="1" lang="en-US" altLang="zh-CN" sz="2800" baseline="30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</a:p>
        </p:txBody>
      </p:sp>
      <p:graphicFrame>
        <p:nvGraphicFramePr>
          <p:cNvPr id="11276" name="Object 36"/>
          <p:cNvGraphicFramePr>
            <a:graphicFrameLocks noChangeAspect="1"/>
          </p:cNvGraphicFramePr>
          <p:nvPr/>
        </p:nvGraphicFramePr>
        <p:xfrm>
          <a:off x="2097088" y="819150"/>
          <a:ext cx="175577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" name="公式" r:id="rId17" imgW="552420" imgH="400050" progId="Equation.3">
                  <p:embed/>
                </p:oleObj>
              </mc:Choice>
              <mc:Fallback>
                <p:oleObj name="公式" r:id="rId17" imgW="552420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819150"/>
                        <a:ext cx="1755775" cy="12922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286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41" grpId="0" animBg="1"/>
      <p:bldP spid="5294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1736725" y="4059238"/>
            <a:ext cx="4949825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(1) 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反应系统的性质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内因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(2) 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化学反应物的浓度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(3) 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反应系统的温度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(4) 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系统的催化剂</a:t>
            </a:r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1016000" y="3338513"/>
            <a:ext cx="5626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、化学反应速率的影响因素</a:t>
            </a: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2457450" y="2484438"/>
            <a:ext cx="3690938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单位：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[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压力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]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·[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时间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]</a:t>
            </a:r>
            <a:r>
              <a:rPr kumimoji="1" lang="en-US" altLang="zh-CN" sz="2800" baseline="3000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-1</a:t>
            </a:r>
            <a:endParaRPr kumimoji="1" lang="en-US" altLang="zh-CN" sz="280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50876" y="414338"/>
            <a:ext cx="7394575" cy="1974849"/>
            <a:chOff x="410" y="261"/>
            <a:chExt cx="4658" cy="1244"/>
          </a:xfrm>
        </p:grpSpPr>
        <p:graphicFrame>
          <p:nvGraphicFramePr>
            <p:cNvPr id="12294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1827504"/>
                </p:ext>
              </p:extLst>
            </p:nvPr>
          </p:nvGraphicFramePr>
          <p:xfrm>
            <a:off x="410" y="762"/>
            <a:ext cx="4658" cy="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公式" r:id="rId3" imgW="2971800" imgH="444240" progId="Equation.3">
                    <p:embed/>
                  </p:oleObj>
                </mc:Choice>
                <mc:Fallback>
                  <p:oleObj name="公式" r:id="rId3" imgW="29718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" y="762"/>
                          <a:ext cx="4658" cy="743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003B76"/>
                            </a:gs>
                            <a:gs pos="50000">
                              <a:schemeClr val="hlink"/>
                            </a:gs>
                            <a:gs pos="100000">
                              <a:srgbClr val="003B76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5" name="Text Box 18"/>
            <p:cNvSpPr txBox="1">
              <a:spLocks noChangeArrowheads="1"/>
            </p:cNvSpPr>
            <p:nvPr/>
          </p:nvSpPr>
          <p:spPr bwMode="auto">
            <a:xfrm>
              <a:off x="527" y="261"/>
              <a:ext cx="1757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mbria" pitchFamily="18" charset="0"/>
                <a:buChar char="+"/>
                <a:defRPr sz="32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Ï"/>
                <a:defRPr sz="24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libri" pitchFamily="34" charset="0"/>
                <a:buChar char="÷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Times New Roman" pitchFamily="18" charset="0"/>
                  <a:ea typeface="黑体" pitchFamily="49" charset="-122"/>
                </a:rPr>
                <a:t>恒容气相反应：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754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7" grpId="0"/>
      <p:bldP spid="66575" grpId="0"/>
      <p:bldP spid="665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6" name="Rectangle 4"/>
          <p:cNvSpPr>
            <a:spLocks noChangeArrowheads="1"/>
          </p:cNvSpPr>
          <p:nvPr/>
        </p:nvSpPr>
        <p:spPr bwMode="auto">
          <a:xfrm>
            <a:off x="792163" y="414338"/>
            <a:ext cx="66246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、化学反应速率的实验测定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827213" y="1314450"/>
            <a:ext cx="5176837" cy="4379913"/>
            <a:chOff x="215" y="969"/>
            <a:chExt cx="3261" cy="2759"/>
          </a:xfrm>
        </p:grpSpPr>
        <p:pic>
          <p:nvPicPr>
            <p:cNvPr id="13317" name="Picture 5" descr="10_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" y="969"/>
              <a:ext cx="3261" cy="2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1519" y="998"/>
              <a:ext cx="794" cy="42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mbria" pitchFamily="18" charset="0"/>
                <a:buChar char="+"/>
                <a:defRPr sz="32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Ï"/>
                <a:defRPr sz="24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libri" pitchFamily="34" charset="0"/>
                <a:buChar char="÷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0000CC"/>
                  </a:solidFill>
                  <a:latin typeface="Times New Roman" pitchFamily="18" charset="0"/>
                  <a:ea typeface="黑体" pitchFamily="49" charset="-122"/>
                </a:rPr>
                <a:t>dc</a:t>
              </a:r>
              <a:r>
                <a:rPr lang="en-US" altLang="zh-CN" baseline="-25000">
                  <a:solidFill>
                    <a:srgbClr val="0000CC"/>
                  </a:solidFill>
                  <a:latin typeface="Times New Roman" pitchFamily="18" charset="0"/>
                  <a:ea typeface="黑体" pitchFamily="49" charset="-122"/>
                </a:rPr>
                <a:t>P</a:t>
              </a:r>
              <a:r>
                <a:rPr lang="en-US" altLang="zh-CN">
                  <a:solidFill>
                    <a:srgbClr val="0000CC"/>
                  </a:solidFill>
                  <a:latin typeface="Times New Roman" pitchFamily="18" charset="0"/>
                  <a:ea typeface="黑体" pitchFamily="49" charset="-122"/>
                </a:rPr>
                <a:t>/dt</a:t>
              </a:r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896" y="2699"/>
              <a:ext cx="794" cy="42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mbria" pitchFamily="18" charset="0"/>
                <a:buChar char="+"/>
                <a:defRPr sz="32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Ï"/>
                <a:defRPr sz="24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libri" pitchFamily="34" charset="0"/>
                <a:buChar char="÷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solidFill>
                    <a:srgbClr val="0000CC"/>
                  </a:solidFill>
                  <a:latin typeface="Times New Roman" pitchFamily="18" charset="0"/>
                  <a:ea typeface="黑体" pitchFamily="49" charset="-122"/>
                </a:rPr>
                <a:t>dc</a:t>
              </a:r>
              <a:r>
                <a:rPr lang="en-US" altLang="zh-CN" baseline="-25000">
                  <a:solidFill>
                    <a:srgbClr val="0000CC"/>
                  </a:solidFill>
                  <a:latin typeface="Times New Roman" pitchFamily="18" charset="0"/>
                  <a:ea typeface="黑体" pitchFamily="49" charset="-122"/>
                </a:rPr>
                <a:t>R</a:t>
              </a:r>
              <a:r>
                <a:rPr lang="en-US" altLang="zh-CN">
                  <a:solidFill>
                    <a:srgbClr val="0000CC"/>
                  </a:solidFill>
                  <a:latin typeface="Times New Roman" pitchFamily="18" charset="0"/>
                  <a:ea typeface="黑体" pitchFamily="49" charset="-122"/>
                </a:rPr>
                <a:t>/dt</a:t>
              </a:r>
            </a:p>
          </p:txBody>
        </p:sp>
      </p:grpSp>
      <p:sp>
        <p:nvSpPr>
          <p:cNvPr id="530441" name="Rectangle 9"/>
          <p:cNvSpPr>
            <a:spLocks noChangeArrowheads="1"/>
          </p:cNvSpPr>
          <p:nvPr/>
        </p:nvSpPr>
        <p:spPr bwMode="auto">
          <a:xfrm>
            <a:off x="971550" y="5903913"/>
            <a:ext cx="711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  <a:ea typeface="黑体" pitchFamily="49" charset="-122"/>
              </a:rPr>
              <a:t>动力学曲线</a:t>
            </a:r>
            <a:r>
              <a:rPr lang="zh-CN" altLang="en-US" sz="2800">
                <a:latin typeface="Times New Roman" pitchFamily="18" charset="0"/>
                <a:ea typeface="黑体" pitchFamily="49" charset="-122"/>
                <a:sym typeface="Symbol" pitchFamily="18" charset="2"/>
              </a:rPr>
              <a:t></a:t>
            </a:r>
            <a:r>
              <a:rPr lang="zh-CN" altLang="en-US" sz="2800">
                <a:latin typeface="Times New Roman" pitchFamily="18" charset="0"/>
                <a:ea typeface="黑体" pitchFamily="49" charset="-122"/>
              </a:rPr>
              <a:t>各物质浓度随时间的变化曲线</a:t>
            </a:r>
          </a:p>
        </p:txBody>
      </p:sp>
    </p:spTree>
    <p:extLst>
      <p:ext uri="{BB962C8B-B14F-4D97-AF65-F5344CB8AC3E}">
        <p14:creationId xmlns:p14="http://schemas.microsoft.com/office/powerpoint/2010/main" val="60757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6" grpId="0"/>
      <p:bldP spid="5304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588963" y="427038"/>
            <a:ext cx="597376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FF66"/>
                </a:solidFill>
                <a:latin typeface="Arial" pitchFamily="34" charset="0"/>
                <a:ea typeface="黑体" pitchFamily="49" charset="-122"/>
              </a:rPr>
              <a:t>测定不同时刻各物质浓度的方法：</a:t>
            </a:r>
            <a:endParaRPr lang="zh-CN" altLang="zh-CN">
              <a:solidFill>
                <a:srgbClr val="FFFF66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31461" name="Text Box 5"/>
          <p:cNvSpPr txBox="1">
            <a:spLocks noChangeArrowheads="1"/>
          </p:cNvSpPr>
          <p:nvPr/>
        </p:nvSpPr>
        <p:spPr bwMode="auto">
          <a:xfrm>
            <a:off x="566738" y="1268413"/>
            <a:ext cx="7426325" cy="250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AutoNum type="arabicParenBoth"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化学法：</a:t>
            </a:r>
            <a:r>
              <a:rPr lang="zh-CN" altLang="en-US" sz="2800">
                <a:latin typeface="Times New Roman" pitchFamily="18" charset="0"/>
                <a:ea typeface="黑体" pitchFamily="49" charset="-122"/>
              </a:rPr>
              <a:t>用骤冷、冲稀、加阻化剂、除去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  <a:ea typeface="黑体" pitchFamily="49" charset="-122"/>
              </a:rPr>
              <a:t>                        催化剂等方法使反应立即停止，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  <a:ea typeface="黑体" pitchFamily="49" charset="-122"/>
              </a:rPr>
              <a:t>                        用化学分析法测定不同时刻的反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  <a:ea typeface="黑体" pitchFamily="49" charset="-122"/>
              </a:rPr>
              <a:t>                        应物或产物的浓度</a:t>
            </a:r>
          </a:p>
        </p:txBody>
      </p:sp>
      <p:sp>
        <p:nvSpPr>
          <p:cNvPr id="531465" name="Text Box 9"/>
          <p:cNvSpPr txBox="1">
            <a:spLocks noChangeArrowheads="1"/>
          </p:cNvSpPr>
          <p:nvPr/>
        </p:nvSpPr>
        <p:spPr bwMode="auto">
          <a:xfrm>
            <a:off x="566738" y="3968750"/>
            <a:ext cx="7785100" cy="250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(2)</a:t>
            </a: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物理法：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测定体系的某一与反应物或产物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　　　　　　浓度呈单值函数的物理量随时间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　　　　　　的变化。如压力、体积、折射率、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　　　　　　旋光度、吸光度、电导、电动势等</a:t>
            </a:r>
          </a:p>
        </p:txBody>
      </p:sp>
    </p:spTree>
    <p:extLst>
      <p:ext uri="{BB962C8B-B14F-4D97-AF65-F5344CB8AC3E}">
        <p14:creationId xmlns:p14="http://schemas.microsoft.com/office/powerpoint/2010/main" val="419920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1" grpId="0"/>
      <p:bldP spid="5314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522288" y="458788"/>
            <a:ext cx="7181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zh-CN" altLang="en-US">
                <a:solidFill>
                  <a:srgbClr val="FFFF00"/>
                </a:solidFill>
                <a:latin typeface="Times New Roman" pitchFamily="18" charset="0"/>
                <a:ea typeface="黑体" pitchFamily="49" charset="-122"/>
              </a:rPr>
              <a:t>二、化学反应速率方程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66688" y="2586038"/>
            <a:ext cx="8581776" cy="708961"/>
            <a:chOff x="725" y="879"/>
            <a:chExt cx="4276" cy="400"/>
          </a:xfrm>
        </p:grpSpPr>
        <p:graphicFrame>
          <p:nvGraphicFramePr>
            <p:cNvPr id="15371" name="Object 7"/>
            <p:cNvGraphicFramePr>
              <a:graphicFrameLocks noChangeAspect="1"/>
            </p:cNvGraphicFramePr>
            <p:nvPr/>
          </p:nvGraphicFramePr>
          <p:xfrm>
            <a:off x="3869" y="879"/>
            <a:ext cx="1132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2" name="公式" r:id="rId3" imgW="542970" imgH="171450" progId="Equation.3">
                    <p:embed/>
                  </p:oleObj>
                </mc:Choice>
                <mc:Fallback>
                  <p:oleObj name="公式" r:id="rId3" imgW="542970" imgH="1714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9" y="879"/>
                          <a:ext cx="1132" cy="400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003B76"/>
                            </a:gs>
                            <a:gs pos="50000">
                              <a:schemeClr val="hlink"/>
                            </a:gs>
                            <a:gs pos="100000">
                              <a:srgbClr val="003B76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2" name="Rectangle 11"/>
            <p:cNvSpPr>
              <a:spLocks noChangeArrowheads="1"/>
            </p:cNvSpPr>
            <p:nvPr/>
          </p:nvSpPr>
          <p:spPr bwMode="auto">
            <a:xfrm>
              <a:off x="725" y="879"/>
              <a:ext cx="3391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mbria" pitchFamily="18" charset="0"/>
                <a:buChar char="+"/>
                <a:defRPr sz="32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Ï"/>
                <a:defRPr sz="24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libri" pitchFamily="34" charset="0"/>
                <a:buChar char="÷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 smtClean="0">
                  <a:solidFill>
                    <a:srgbClr val="7030A0"/>
                  </a:solidFill>
                  <a:latin typeface="Arial" pitchFamily="34" charset="0"/>
                  <a:ea typeface="黑体" pitchFamily="49" charset="-122"/>
                </a:rPr>
                <a:t>除浓度外其他条件不变微分形式</a:t>
              </a:r>
              <a:r>
                <a:rPr kumimoji="1" lang="zh-CN" altLang="en-US" sz="2800" dirty="0">
                  <a:solidFill>
                    <a:srgbClr val="7030A0"/>
                  </a:solidFill>
                  <a:latin typeface="Arial" pitchFamily="34" charset="0"/>
                  <a:ea typeface="黑体" pitchFamily="49" charset="-122"/>
                </a:rPr>
                <a:t>简化为</a:t>
              </a:r>
              <a:r>
                <a:rPr kumimoji="1" lang="zh-CN" altLang="en-US" sz="2800" dirty="0">
                  <a:latin typeface="Arial" pitchFamily="34" charset="0"/>
                  <a:ea typeface="黑体" pitchFamily="49" charset="-122"/>
                </a:rPr>
                <a:t>：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14325" y="4821238"/>
            <a:ext cx="6927850" cy="665162"/>
            <a:chOff x="754" y="1373"/>
            <a:chExt cx="4364" cy="419"/>
          </a:xfrm>
        </p:grpSpPr>
        <p:graphicFrame>
          <p:nvGraphicFramePr>
            <p:cNvPr id="15369" name="Object 10"/>
            <p:cNvGraphicFramePr>
              <a:graphicFrameLocks noChangeAspect="1"/>
            </p:cNvGraphicFramePr>
            <p:nvPr/>
          </p:nvGraphicFramePr>
          <p:xfrm>
            <a:off x="4012" y="1373"/>
            <a:ext cx="1106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3" name="公式" r:id="rId5" imgW="504900" imgH="171450" progId="Equation.3">
                    <p:embed/>
                  </p:oleObj>
                </mc:Choice>
                <mc:Fallback>
                  <p:oleObj name="公式" r:id="rId5" imgW="504900" imgH="1714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2" y="1373"/>
                          <a:ext cx="1106" cy="419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003B76"/>
                            </a:gs>
                            <a:gs pos="50000">
                              <a:schemeClr val="hlink"/>
                            </a:gs>
                            <a:gs pos="100000">
                              <a:srgbClr val="003B76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0" name="Rectangle 12"/>
            <p:cNvSpPr>
              <a:spLocks noChangeArrowheads="1"/>
            </p:cNvSpPr>
            <p:nvPr/>
          </p:nvSpPr>
          <p:spPr bwMode="auto">
            <a:xfrm>
              <a:off x="754" y="1418"/>
              <a:ext cx="309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mbria" pitchFamily="18" charset="0"/>
                <a:buChar char="+"/>
                <a:defRPr sz="32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Ï"/>
                <a:defRPr sz="24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libri" pitchFamily="34" charset="0"/>
                <a:buChar char="÷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7030A0"/>
                  </a:solidFill>
                  <a:latin typeface="Arial" pitchFamily="34" charset="0"/>
                  <a:ea typeface="黑体" pitchFamily="49" charset="-122"/>
                </a:rPr>
                <a:t>速率方程的积分形式简化为：</a:t>
              </a:r>
            </a:p>
          </p:txBody>
        </p:sp>
      </p:grpSp>
      <p:sp>
        <p:nvSpPr>
          <p:cNvPr id="15365" name="矩形 3"/>
          <p:cNvSpPr>
            <a:spLocks noChangeArrowheads="1"/>
          </p:cNvSpPr>
          <p:nvPr/>
        </p:nvSpPr>
        <p:spPr bwMode="auto">
          <a:xfrm>
            <a:off x="3203575" y="2063750"/>
            <a:ext cx="34591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>
                <a:latin typeface="仿宋_GB2312" pitchFamily="49" charset="-122"/>
                <a:ea typeface="仿宋_GB2312" pitchFamily="49" charset="-122"/>
                <a:sym typeface="Wingdings" pitchFamily="2" charset="2"/>
              </a:rPr>
              <a:t> V</a:t>
            </a:r>
            <a:r>
              <a:rPr kumimoji="1" lang="en-US" altLang="zh-CN" sz="2800" b="0">
                <a:latin typeface="Times New Roman" pitchFamily="18" charset="0"/>
                <a:ea typeface="黑体" pitchFamily="49" charset="-122"/>
                <a:sym typeface="Wingdings" pitchFamily="2" charset="2"/>
              </a:rPr>
              <a:t>=f（C</a:t>
            </a:r>
            <a:r>
              <a:rPr kumimoji="1" lang="en-US" altLang="zh-CN" sz="2800" b="0" baseline="-25000">
                <a:latin typeface="Times New Roman" pitchFamily="18" charset="0"/>
                <a:ea typeface="黑体" pitchFamily="49" charset="-122"/>
                <a:sym typeface="Wingdings" pitchFamily="2" charset="2"/>
              </a:rPr>
              <a:t>B</a:t>
            </a:r>
            <a:r>
              <a:rPr kumimoji="1" lang="en-US" altLang="zh-CN" sz="2800" b="0">
                <a:latin typeface="Times New Roman" pitchFamily="18" charset="0"/>
                <a:ea typeface="黑体" pitchFamily="49" charset="-122"/>
                <a:sym typeface="Wingdings" pitchFamily="2" charset="2"/>
              </a:rPr>
              <a:t>，T，......）</a:t>
            </a:r>
            <a:endParaRPr lang="zh-CN" altLang="en-US" sz="28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5366" name="矩形 15"/>
          <p:cNvSpPr>
            <a:spLocks noChangeArrowheads="1"/>
          </p:cNvSpPr>
          <p:nvPr/>
        </p:nvSpPr>
        <p:spPr bwMode="auto">
          <a:xfrm>
            <a:off x="3122613" y="4032250"/>
            <a:ext cx="31607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>
                <a:latin typeface="仿宋_GB2312" pitchFamily="49" charset="-122"/>
                <a:ea typeface="仿宋_GB2312" pitchFamily="49" charset="-122"/>
                <a:sym typeface="Wingdings" pitchFamily="2" charset="2"/>
              </a:rPr>
              <a:t> C</a:t>
            </a:r>
            <a:r>
              <a:rPr kumimoji="1" lang="en-US" altLang="zh-CN" sz="2800" b="0">
                <a:latin typeface="Times New Roman" pitchFamily="18" charset="0"/>
                <a:ea typeface="黑体" pitchFamily="49" charset="-122"/>
                <a:sym typeface="Wingdings" pitchFamily="2" charset="2"/>
              </a:rPr>
              <a:t>=f（t，T，......）</a:t>
            </a:r>
            <a:endParaRPr lang="zh-CN" altLang="en-US" sz="28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5367" name="矩形 5"/>
          <p:cNvSpPr>
            <a:spLocks noChangeArrowheads="1"/>
          </p:cNvSpPr>
          <p:nvPr/>
        </p:nvSpPr>
        <p:spPr bwMode="auto">
          <a:xfrm>
            <a:off x="225425" y="1038225"/>
            <a:ext cx="8669338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反应速率方程的表示方法有两种：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1.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微分式：将反应速率表示成温度、浓度（压力）、催化剂等的表达式。</a:t>
            </a:r>
            <a:endParaRPr lang="zh-CN" altLang="en-US" sz="280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5368" name="矩形 6"/>
          <p:cNvSpPr>
            <a:spLocks noChangeArrowheads="1"/>
          </p:cNvSpPr>
          <p:nvPr/>
        </p:nvSpPr>
        <p:spPr bwMode="auto">
          <a:xfrm>
            <a:off x="166688" y="3429000"/>
            <a:ext cx="81629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2.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积分式：建立时间、温度、浓度（压力）、催化剂等的函数关系。</a:t>
            </a:r>
          </a:p>
        </p:txBody>
      </p:sp>
    </p:spTree>
    <p:extLst>
      <p:ext uri="{BB962C8B-B14F-4D97-AF65-F5344CB8AC3E}">
        <p14:creationId xmlns:p14="http://schemas.microsoft.com/office/powerpoint/2010/main" val="425572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419100" y="395288"/>
            <a:ext cx="2700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US" altLang="zh-CN">
                <a:solidFill>
                  <a:srgbClr val="FFFF00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>
                <a:solidFill>
                  <a:srgbClr val="FFFF00"/>
                </a:solidFill>
                <a:latin typeface="Times New Roman" pitchFamily="18" charset="0"/>
                <a:ea typeface="黑体" pitchFamily="49" charset="-122"/>
              </a:rPr>
              <a:t>、基本概念</a:t>
            </a: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512763" y="1047750"/>
            <a:ext cx="6570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基元反应：</a:t>
            </a:r>
            <a:endParaRPr kumimoji="1" lang="zh-CN" altLang="en-US" sz="28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593725" y="2076450"/>
            <a:ext cx="7472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C00000"/>
                </a:solidFill>
                <a:latin typeface="Arial" pitchFamily="34" charset="0"/>
                <a:ea typeface="黑体" pitchFamily="49" charset="-122"/>
              </a:rPr>
              <a:t>非基元反应</a:t>
            </a:r>
            <a:r>
              <a:rPr kumimoji="1" lang="en-US" altLang="zh-CN" sz="280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(</a:t>
            </a:r>
            <a:r>
              <a:rPr kumimoji="1" lang="zh-CN" altLang="en-US" sz="280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总包反应</a:t>
            </a:r>
            <a:r>
              <a:rPr kumimoji="1" lang="en-US" altLang="zh-CN" sz="280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)</a:t>
            </a:r>
            <a:r>
              <a:rPr kumimoji="1" lang="zh-CN" altLang="en-US" sz="280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：</a:t>
            </a:r>
            <a:r>
              <a:rPr kumimoji="1" lang="zh-CN" altLang="en-US" sz="2800">
                <a:latin typeface="Arial" pitchFamily="34" charset="0"/>
                <a:ea typeface="黑体" pitchFamily="49" charset="-122"/>
              </a:rPr>
              <a:t>由若干基元反应组成</a:t>
            </a:r>
            <a:endParaRPr kumimoji="1" lang="zh-CN" altLang="en-US" sz="2800">
              <a:solidFill>
                <a:schemeClr val="tx2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593725" y="2603500"/>
            <a:ext cx="812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C00000"/>
                </a:solidFill>
                <a:latin typeface="Arial" pitchFamily="34" charset="0"/>
                <a:ea typeface="黑体" pitchFamily="49" charset="-122"/>
              </a:rPr>
              <a:t>反应机理</a:t>
            </a:r>
            <a:r>
              <a:rPr kumimoji="1" lang="en-US" altLang="zh-CN" sz="2800" dirty="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(</a:t>
            </a:r>
            <a:r>
              <a:rPr kumimoji="1" lang="zh-CN" altLang="en-US" sz="2800" dirty="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反应历程</a:t>
            </a:r>
            <a:r>
              <a:rPr kumimoji="1" lang="en-US" altLang="zh-CN" sz="2800" dirty="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)</a:t>
            </a:r>
            <a:r>
              <a:rPr kumimoji="1" lang="zh-CN" altLang="en-US" sz="2800" dirty="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：</a:t>
            </a:r>
            <a:r>
              <a:rPr kumimoji="1" lang="zh-CN" altLang="en-US" sz="2800" dirty="0">
                <a:latin typeface="Arial" pitchFamily="34" charset="0"/>
                <a:ea typeface="黑体" pitchFamily="49" charset="-122"/>
              </a:rPr>
              <a:t>组成非基元反应的具体步骤</a:t>
            </a: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558800" y="3144838"/>
            <a:ext cx="7875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C00000"/>
                </a:solidFill>
                <a:latin typeface="Arial" pitchFamily="34" charset="0"/>
                <a:ea typeface="黑体" pitchFamily="49" charset="-122"/>
              </a:rPr>
              <a:t>反应分子数：</a:t>
            </a:r>
            <a:r>
              <a:rPr kumimoji="1" lang="zh-CN" altLang="en-US" sz="2800" dirty="0">
                <a:latin typeface="Arial" pitchFamily="34" charset="0"/>
                <a:ea typeface="黑体" pitchFamily="49" charset="-122"/>
              </a:rPr>
              <a:t>基元反应中反应物的分子数之和</a:t>
            </a:r>
          </a:p>
        </p:txBody>
      </p:sp>
      <p:sp>
        <p:nvSpPr>
          <p:cNvPr id="16391" name="矩形 6"/>
          <p:cNvSpPr>
            <a:spLocks noChangeArrowheads="1"/>
          </p:cNvSpPr>
          <p:nvPr/>
        </p:nvSpPr>
        <p:spPr bwMode="auto">
          <a:xfrm>
            <a:off x="434840" y="3663949"/>
            <a:ext cx="813752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基元反应分类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latin typeface="Times New Roman" pitchFamily="18" charset="0"/>
                <a:ea typeface="黑体" pitchFamily="49" charset="-122"/>
                <a:sym typeface="Wingdings" pitchFamily="2" charset="2"/>
              </a:rPr>
              <a:t>单分子反应：反应物的微粒为1，反应分子数为1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latin typeface="Times New Roman" pitchFamily="18" charset="0"/>
                <a:ea typeface="黑体" pitchFamily="49" charset="-122"/>
                <a:sym typeface="Wingdings" pitchFamily="2" charset="2"/>
              </a:rPr>
              <a:t>双分子反应：反应物的微粒为2，反应分子数为2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latin typeface="Times New Roman" pitchFamily="18" charset="0"/>
                <a:ea typeface="黑体" pitchFamily="49" charset="-122"/>
                <a:sym typeface="Wingdings" pitchFamily="2" charset="2"/>
              </a:rPr>
              <a:t>叁分子反应：反应物的微粒为3，反应分子数为3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（</a:t>
            </a:r>
            <a:r>
              <a:rPr kumimoji="1" lang="zh-CN" altLang="en-US" sz="2800" dirty="0">
                <a:solidFill>
                  <a:srgbClr val="C00000"/>
                </a:solidFill>
                <a:latin typeface="华文行楷" pitchFamily="2" charset="-122"/>
                <a:sym typeface="Wingdings" pitchFamily="2" charset="2"/>
              </a:rPr>
              <a:t>目前还未发现三分子以上的反应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）</a:t>
            </a:r>
            <a:endParaRPr kumimoji="1" lang="en-US" altLang="zh-CN" sz="2800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6392" name="矩形 7"/>
          <p:cNvSpPr>
            <a:spLocks noChangeArrowheads="1"/>
          </p:cNvSpPr>
          <p:nvPr/>
        </p:nvSpPr>
        <p:spPr bwMode="auto">
          <a:xfrm>
            <a:off x="2316163" y="974725"/>
            <a:ext cx="66659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35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latin typeface="Times New Roman" pitchFamily="18" charset="0"/>
                <a:ea typeface="黑体" pitchFamily="49" charset="-122"/>
                <a:sym typeface="Wingdings" pitchFamily="2" charset="2"/>
              </a:rPr>
              <a:t>反应物的微粒（分子、原子、离子、自由基等）</a:t>
            </a:r>
            <a:r>
              <a:rPr kumimoji="1" lang="zh-CN" altLang="en-US" sz="2800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经一次碰撞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  <a:sym typeface="Wingdings" pitchFamily="2" charset="2"/>
              </a:rPr>
              <a:t>即生成产物的反应。</a:t>
            </a:r>
          </a:p>
        </p:txBody>
      </p:sp>
    </p:spTree>
    <p:extLst>
      <p:ext uri="{BB962C8B-B14F-4D97-AF65-F5344CB8AC3E}">
        <p14:creationId xmlns:p14="http://schemas.microsoft.com/office/powerpoint/2010/main" val="410958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"/>
          <p:cNvSpPr>
            <a:spLocks noChangeArrowheads="1"/>
          </p:cNvSpPr>
          <p:nvPr/>
        </p:nvSpPr>
        <p:spPr bwMode="auto">
          <a:xfrm>
            <a:off x="414271" y="332656"/>
            <a:ext cx="831215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 smtClean="0">
                <a:latin typeface="Times New Roman" pitchFamily="18" charset="0"/>
                <a:ea typeface="黑体" pitchFamily="49" charset="-122"/>
                <a:sym typeface="Wingdings" pitchFamily="2" charset="2"/>
              </a:rPr>
              <a:t>例： </a:t>
            </a:r>
            <a:r>
              <a:rPr kumimoji="1" lang="en-US" altLang="zh-CN" sz="2800" dirty="0" smtClean="0">
                <a:latin typeface="Times New Roman" pitchFamily="18" charset="0"/>
                <a:ea typeface="黑体" pitchFamily="49" charset="-122"/>
                <a:sym typeface="Wingdings" pitchFamily="2" charset="2"/>
              </a:rPr>
              <a:t>H</a:t>
            </a:r>
            <a:r>
              <a:rPr kumimoji="1" lang="en-US" altLang="zh-CN" sz="2800" baseline="-25000" dirty="0" smtClean="0">
                <a:latin typeface="Times New Roman" pitchFamily="18" charset="0"/>
                <a:ea typeface="黑体" pitchFamily="49" charset="-122"/>
                <a:sym typeface="Wingdings" pitchFamily="2" charset="2"/>
              </a:rPr>
              <a:t>2</a:t>
            </a:r>
            <a:r>
              <a:rPr kumimoji="1" lang="en-US" altLang="zh-CN" sz="2800" dirty="0" smtClean="0">
                <a:latin typeface="Times New Roman" pitchFamily="18" charset="0"/>
                <a:ea typeface="黑体" pitchFamily="49" charset="-122"/>
                <a:sym typeface="Wingdings" pitchFamily="2" charset="2"/>
              </a:rPr>
              <a:t>+I</a:t>
            </a:r>
            <a:r>
              <a:rPr kumimoji="1" lang="en-US" altLang="zh-CN" sz="2800" baseline="-25000" dirty="0" smtClean="0">
                <a:latin typeface="Times New Roman" pitchFamily="18" charset="0"/>
                <a:ea typeface="黑体" pitchFamily="49" charset="-122"/>
                <a:sym typeface="Wingdings" pitchFamily="2" charset="2"/>
              </a:rPr>
              <a:t>2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 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  <a:sym typeface="Wingdings" pitchFamily="2" charset="2"/>
              </a:rPr>
              <a:t> </a:t>
            </a:r>
            <a:r>
              <a:rPr kumimoji="1" lang="en-US" altLang="zh-CN" sz="2800" b="0" dirty="0" smtClean="0">
                <a:latin typeface="Times New Roman" pitchFamily="18" charset="0"/>
                <a:ea typeface="黑体" pitchFamily="49" charset="-122"/>
              </a:rPr>
              <a:t>2HI</a:t>
            </a:r>
            <a:r>
              <a:rPr kumimoji="1" lang="zh-CN" altLang="en-US" sz="2800" b="0" dirty="0" smtClean="0">
                <a:latin typeface="Times New Roman" pitchFamily="18" charset="0"/>
                <a:ea typeface="黑体" pitchFamily="49" charset="-122"/>
              </a:rPr>
              <a:t>是一个复合反应</a:t>
            </a:r>
            <a:endParaRPr kumimoji="1" lang="zh-CN" altLang="en-US" sz="2800" b="0" dirty="0" smtClean="0">
              <a:latin typeface="Times New Roman" pitchFamily="18" charset="0"/>
              <a:ea typeface="黑体" pitchFamily="49" charset="-122"/>
              <a:sym typeface="Wingdings" pitchFamily="2" charset="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0" dirty="0" smtClean="0">
                <a:latin typeface="Times New Roman" pitchFamily="18" charset="0"/>
                <a:ea typeface="黑体" pitchFamily="49" charset="-122"/>
                <a:sym typeface="Wingdings" pitchFamily="2" charset="2"/>
              </a:rPr>
              <a:t>     </a:t>
            </a:r>
            <a:r>
              <a:rPr kumimoji="1" lang="zh-CN" altLang="en-US" sz="2800" b="0" dirty="0">
                <a:latin typeface="Times New Roman" pitchFamily="18" charset="0"/>
                <a:ea typeface="黑体" pitchFamily="49" charset="-122"/>
                <a:sym typeface="Wingdings" pitchFamily="2" charset="2"/>
              </a:rPr>
              <a:t>反应机理为：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0" dirty="0">
                <a:latin typeface="Times New Roman" pitchFamily="18" charset="0"/>
                <a:ea typeface="黑体" pitchFamily="49" charset="-122"/>
                <a:sym typeface="Wingdings" pitchFamily="2" charset="2"/>
              </a:rPr>
              <a:t>      I</a:t>
            </a:r>
            <a:r>
              <a:rPr kumimoji="1" lang="en-US" altLang="zh-CN" sz="2800" b="0" baseline="-25000" dirty="0">
                <a:latin typeface="Times New Roman" pitchFamily="18" charset="0"/>
                <a:ea typeface="黑体" pitchFamily="49" charset="-122"/>
                <a:sym typeface="Wingdings" pitchFamily="2" charset="2"/>
              </a:rPr>
              <a:t>2</a:t>
            </a:r>
            <a:r>
              <a:rPr kumimoji="1" lang="en-US" altLang="zh-CN" sz="2800" b="0" dirty="0">
                <a:latin typeface="Times New Roman" pitchFamily="18" charset="0"/>
                <a:ea typeface="黑体" pitchFamily="49" charset="-122"/>
                <a:sym typeface="Wingdings" pitchFamily="2" charset="2"/>
              </a:rPr>
              <a:t>+M</a:t>
            </a:r>
            <a:r>
              <a:rPr kumimoji="1" lang="en-US" altLang="zh-CN" sz="2800" b="0" baseline="30000" dirty="0">
                <a:latin typeface="Times New Roman" pitchFamily="18" charset="0"/>
                <a:ea typeface="黑体" pitchFamily="49" charset="-122"/>
                <a:sym typeface="Wingdings" pitchFamily="2" charset="2"/>
              </a:rPr>
              <a:t>*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 </a:t>
            </a:r>
            <a:r>
              <a:rPr kumimoji="1" lang="en-US" altLang="zh-CN" sz="2800" b="0" dirty="0">
                <a:latin typeface="Times New Roman" pitchFamily="18" charset="0"/>
                <a:ea typeface="黑体" pitchFamily="49" charset="-122"/>
                <a:sym typeface="Wingdings" pitchFamily="2" charset="2"/>
              </a:rPr>
              <a:t> </a:t>
            </a:r>
            <a:r>
              <a:rPr kumimoji="1" lang="en-US" altLang="zh-CN" sz="2800" b="0" dirty="0">
                <a:latin typeface="Times New Roman" pitchFamily="18" charset="0"/>
                <a:ea typeface="黑体" pitchFamily="49" charset="-122"/>
              </a:rPr>
              <a:t>2I·+M</a:t>
            </a:r>
            <a:r>
              <a:rPr kumimoji="1" lang="en-US" altLang="zh-CN" sz="2800" b="0" baseline="30000" dirty="0">
                <a:latin typeface="Times New Roman" pitchFamily="18" charset="0"/>
                <a:ea typeface="黑体" pitchFamily="49" charset="-122"/>
              </a:rPr>
              <a:t>0</a:t>
            </a:r>
            <a:r>
              <a:rPr kumimoji="1" lang="en-US" altLang="zh-CN" sz="2800" b="0" dirty="0">
                <a:latin typeface="Times New Roman" pitchFamily="18" charset="0"/>
                <a:ea typeface="黑体" pitchFamily="49" charset="-122"/>
              </a:rPr>
              <a:t>   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  <a:sym typeface="Wingdings" pitchFamily="2" charset="2"/>
              </a:rPr>
              <a:t>双分子反应</a:t>
            </a:r>
            <a:endParaRPr kumimoji="1" lang="en-US" altLang="zh-CN" sz="2800" b="0" dirty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0" dirty="0">
                <a:latin typeface="Times New Roman" pitchFamily="18" charset="0"/>
                <a:ea typeface="黑体" pitchFamily="49" charset="-122"/>
              </a:rPr>
              <a:t>      </a:t>
            </a:r>
            <a:r>
              <a:rPr kumimoji="1" lang="en-US" altLang="zh-CN" sz="2800" b="0" dirty="0">
                <a:latin typeface="Times New Roman" pitchFamily="18" charset="0"/>
                <a:ea typeface="黑体" pitchFamily="49" charset="-122"/>
                <a:sym typeface="Wingdings" pitchFamily="2" charset="2"/>
              </a:rPr>
              <a:t></a:t>
            </a:r>
            <a:r>
              <a:rPr kumimoji="1" lang="en-US" altLang="zh-CN" sz="2800" b="0" dirty="0"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="0" baseline="-25000" dirty="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b="0" dirty="0">
                <a:latin typeface="Times New Roman" pitchFamily="18" charset="0"/>
                <a:ea typeface="黑体" pitchFamily="49" charset="-122"/>
              </a:rPr>
              <a:t>+2I·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  </a:t>
            </a:r>
            <a:r>
              <a:rPr kumimoji="1" lang="en-US" altLang="zh-CN" sz="2800" b="0" dirty="0">
                <a:latin typeface="Times New Roman" pitchFamily="18" charset="0"/>
                <a:ea typeface="黑体" pitchFamily="49" charset="-122"/>
              </a:rPr>
              <a:t>2HI     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  <a:sym typeface="Wingdings" pitchFamily="2" charset="2"/>
              </a:rPr>
              <a:t>叁分子反应</a:t>
            </a:r>
            <a:endParaRPr kumimoji="1" lang="en-US" altLang="zh-CN" sz="2800" b="0" dirty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0" dirty="0">
                <a:latin typeface="Times New Roman" pitchFamily="18" charset="0"/>
                <a:ea typeface="黑体" pitchFamily="49" charset="-122"/>
              </a:rPr>
              <a:t>      </a:t>
            </a:r>
            <a:r>
              <a:rPr kumimoji="1" lang="en-US" altLang="zh-CN" sz="2800" b="0" dirty="0">
                <a:latin typeface="Times New Roman" pitchFamily="18" charset="0"/>
                <a:ea typeface="黑体" pitchFamily="49" charset="-122"/>
                <a:sym typeface="Wingdings" pitchFamily="2" charset="2"/>
              </a:rPr>
              <a:t></a:t>
            </a:r>
            <a:r>
              <a:rPr kumimoji="1" lang="en-US" altLang="zh-CN" sz="2800" b="0" dirty="0">
                <a:latin typeface="Times New Roman" pitchFamily="18" charset="0"/>
                <a:ea typeface="黑体" pitchFamily="49" charset="-122"/>
              </a:rPr>
              <a:t>2I·+M</a:t>
            </a:r>
            <a:r>
              <a:rPr kumimoji="1" lang="en-US" altLang="zh-CN" sz="2800" b="0" baseline="30000" dirty="0">
                <a:latin typeface="Times New Roman" pitchFamily="18" charset="0"/>
                <a:ea typeface="黑体" pitchFamily="49" charset="-122"/>
              </a:rPr>
              <a:t>0</a:t>
            </a:r>
            <a:r>
              <a:rPr kumimoji="1" lang="en-US" altLang="zh-CN" sz="2800" dirty="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 </a:t>
            </a:r>
            <a:r>
              <a:rPr kumimoji="1" lang="en-US" altLang="zh-CN" sz="2800" b="0" dirty="0">
                <a:latin typeface="Times New Roman" pitchFamily="18" charset="0"/>
                <a:ea typeface="黑体" pitchFamily="49" charset="-122"/>
              </a:rPr>
              <a:t> </a:t>
            </a:r>
            <a:r>
              <a:rPr kumimoji="1" lang="en-US" altLang="zh-CN" sz="2800" b="0" dirty="0">
                <a:latin typeface="Times New Roman" pitchFamily="18" charset="0"/>
                <a:ea typeface="黑体" pitchFamily="49" charset="-122"/>
                <a:sym typeface="Wingdings" pitchFamily="2" charset="2"/>
              </a:rPr>
              <a:t>I</a:t>
            </a:r>
            <a:r>
              <a:rPr kumimoji="1" lang="en-US" altLang="zh-CN" sz="2800" b="0" baseline="-25000" dirty="0">
                <a:latin typeface="Times New Roman" pitchFamily="18" charset="0"/>
                <a:ea typeface="黑体" pitchFamily="49" charset="-122"/>
                <a:sym typeface="Wingdings" pitchFamily="2" charset="2"/>
              </a:rPr>
              <a:t>2</a:t>
            </a:r>
            <a:r>
              <a:rPr kumimoji="1" lang="en-US" altLang="zh-CN" sz="2800" b="0" dirty="0">
                <a:latin typeface="Times New Roman" pitchFamily="18" charset="0"/>
                <a:ea typeface="黑体" pitchFamily="49" charset="-122"/>
                <a:sym typeface="Wingdings" pitchFamily="2" charset="2"/>
              </a:rPr>
              <a:t>+M</a:t>
            </a:r>
            <a:r>
              <a:rPr kumimoji="1" lang="en-US" altLang="zh-CN" sz="2800" b="0" baseline="30000" dirty="0">
                <a:latin typeface="Times New Roman" pitchFamily="18" charset="0"/>
                <a:ea typeface="黑体" pitchFamily="49" charset="-122"/>
                <a:sym typeface="Wingdings" pitchFamily="2" charset="2"/>
              </a:rPr>
              <a:t>*</a:t>
            </a:r>
            <a:r>
              <a:rPr kumimoji="1" lang="en-US" altLang="zh-CN" sz="2800" b="0" dirty="0">
                <a:latin typeface="Times New Roman" pitchFamily="18" charset="0"/>
                <a:ea typeface="黑体" pitchFamily="49" charset="-122"/>
                <a:sym typeface="Wingdings" pitchFamily="2" charset="2"/>
              </a:rPr>
              <a:t>  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  <a:sym typeface="Wingdings" pitchFamily="2" charset="2"/>
              </a:rPr>
              <a:t>叁分子反应</a:t>
            </a:r>
            <a:endParaRPr kumimoji="1" lang="en-US" altLang="zh-CN" sz="2800" dirty="0">
              <a:latin typeface="Times New Roman" pitchFamily="18" charset="0"/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7411" name="AutoShape 1058"/>
          <p:cNvSpPr>
            <a:spLocks noChangeArrowheads="1"/>
          </p:cNvSpPr>
          <p:nvPr/>
        </p:nvSpPr>
        <p:spPr bwMode="auto">
          <a:xfrm>
            <a:off x="179512" y="3789040"/>
            <a:ext cx="1152128" cy="498798"/>
          </a:xfrm>
          <a:prstGeom prst="star16">
            <a:avLst>
              <a:gd name="adj" fmla="val 26486"/>
            </a:avLst>
          </a:prstGeom>
          <a:gradFill rotWithShape="0">
            <a:gsLst>
              <a:gs pos="0">
                <a:srgbClr val="00FFFF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>
              <a:solidFill>
                <a:srgbClr val="0000FF"/>
              </a:solidFill>
              <a:latin typeface="华文行楷" pitchFamily="2" charset="-122"/>
              <a:sym typeface="Wingdings" pitchFamily="2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9240" y="4298981"/>
            <a:ext cx="87032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 smtClean="0">
                <a:latin typeface="Times New Roman" pitchFamily="18" charset="0"/>
                <a:ea typeface="黑体" pitchFamily="49" charset="-122"/>
                <a:sym typeface="Wingdings" pitchFamily="2" charset="2"/>
              </a:rPr>
              <a:t>说明：</a:t>
            </a:r>
            <a:r>
              <a:rPr kumimoji="1" lang="en-US" altLang="zh-CN" sz="2400" dirty="0" smtClean="0">
                <a:latin typeface="Times New Roman" pitchFamily="18" charset="0"/>
                <a:ea typeface="黑体" pitchFamily="49" charset="-122"/>
                <a:sym typeface="Wingdings" pitchFamily="2" charset="2"/>
              </a:rPr>
              <a:t>1</a:t>
            </a:r>
            <a:r>
              <a:rPr kumimoji="1" lang="zh-CN" altLang="en-US" sz="2400" dirty="0" smtClean="0">
                <a:latin typeface="Times New Roman" pitchFamily="18" charset="0"/>
                <a:ea typeface="黑体" pitchFamily="49" charset="-122"/>
                <a:sym typeface="Wingdings" pitchFamily="2" charset="2"/>
              </a:rPr>
              <a:t>、反应机理或反应历程是指该反应进行过程中涉及的所有基元反应。按照反应机理，可以推导复合反应的速率方程。</a:t>
            </a:r>
            <a:endParaRPr kumimoji="1" lang="en-US" altLang="zh-CN" sz="2400" dirty="0" smtClean="0">
              <a:latin typeface="Times New Roman" pitchFamily="18" charset="0"/>
              <a:ea typeface="黑体" pitchFamily="49" charset="-122"/>
              <a:sym typeface="Wingdings" pitchFamily="2" charset="2"/>
            </a:endParaRPr>
          </a:p>
          <a:p>
            <a:r>
              <a:rPr kumimoji="1" lang="en-US" altLang="zh-CN" sz="2400" dirty="0">
                <a:latin typeface="Times New Roman" pitchFamily="18" charset="0"/>
                <a:ea typeface="黑体" pitchFamily="49" charset="-122"/>
                <a:sym typeface="Wingdings" pitchFamily="2" charset="2"/>
              </a:rPr>
              <a:t> </a:t>
            </a:r>
            <a:r>
              <a:rPr kumimoji="1" lang="en-US" altLang="zh-CN" sz="2400" dirty="0" smtClean="0">
                <a:latin typeface="Times New Roman" pitchFamily="18" charset="0"/>
                <a:ea typeface="黑体" pitchFamily="49" charset="-122"/>
                <a:sym typeface="Wingdings" pitchFamily="2" charset="2"/>
              </a:rPr>
              <a:t>            2</a:t>
            </a:r>
            <a:r>
              <a:rPr kumimoji="1" lang="zh-CN" altLang="en-US" sz="2400" dirty="0" smtClean="0">
                <a:latin typeface="Times New Roman" pitchFamily="18" charset="0"/>
                <a:ea typeface="黑体" pitchFamily="49" charset="-122"/>
                <a:sym typeface="Wingdings" pitchFamily="2" charset="2"/>
              </a:rPr>
              <a:t>、反应机理中各基元反应的代数和等于总的计量方程。</a:t>
            </a:r>
            <a:endParaRPr kumimoji="1" lang="en-US" altLang="zh-CN" sz="2400" dirty="0" smtClean="0">
              <a:latin typeface="Times New Roman" pitchFamily="18" charset="0"/>
              <a:ea typeface="黑体" pitchFamily="49" charset="-122"/>
              <a:sym typeface="Wingdings" pitchFamily="2" charset="2"/>
            </a:endParaRPr>
          </a:p>
          <a:p>
            <a:r>
              <a:rPr kumimoji="1" lang="en-US" altLang="zh-CN" sz="2400" dirty="0">
                <a:latin typeface="Times New Roman" pitchFamily="18" charset="0"/>
                <a:ea typeface="黑体" pitchFamily="49" charset="-122"/>
                <a:sym typeface="Wingdings" pitchFamily="2" charset="2"/>
              </a:rPr>
              <a:t> </a:t>
            </a:r>
            <a:r>
              <a:rPr kumimoji="1" lang="en-US" altLang="zh-CN" sz="2400" dirty="0" smtClean="0">
                <a:latin typeface="Times New Roman" pitchFamily="18" charset="0"/>
                <a:ea typeface="黑体" pitchFamily="49" charset="-122"/>
                <a:sym typeface="Wingdings" pitchFamily="2" charset="2"/>
              </a:rPr>
              <a:t>            3</a:t>
            </a:r>
            <a:r>
              <a:rPr kumimoji="1" lang="zh-CN" altLang="en-US" sz="2400" dirty="0" smtClean="0">
                <a:latin typeface="Times New Roman" pitchFamily="18" charset="0"/>
                <a:ea typeface="黑体" pitchFamily="49" charset="-122"/>
                <a:sym typeface="Wingdings" pitchFamily="2" charset="2"/>
              </a:rPr>
              <a:t>、各基元反应是同时进行的，而不是按机理列的顺序逐步进行的。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485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5967413" y="1581150"/>
          <a:ext cx="20066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3" imgW="876300" imgH="368300" progId="Equation.3">
                  <p:embed/>
                </p:oleObj>
              </mc:Choice>
              <mc:Fallback>
                <p:oleObj name="Equation" r:id="rId3" imgW="8763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413" y="1581150"/>
                        <a:ext cx="2006600" cy="8445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76765E"/>
                          </a:gs>
                          <a:gs pos="50000">
                            <a:srgbClr val="FFFFCC"/>
                          </a:gs>
                          <a:gs pos="100000">
                            <a:srgbClr val="76765E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200025" y="130175"/>
            <a:ext cx="7920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US" altLang="zh-CN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、基元反应的速率方程</a:t>
            </a:r>
            <a:r>
              <a:rPr kumimoji="1" lang="zh-CN" altLang="en-US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</a:t>
            </a:r>
            <a:r>
              <a:rPr kumimoji="1" lang="zh-CN" altLang="en-US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质量作用定律</a:t>
            </a:r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349250" y="2830513"/>
            <a:ext cx="7470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单分子反应：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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产物	    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 </a:t>
            </a:r>
            <a:r>
              <a:rPr kumimoji="1" lang="en-US" altLang="zh-CN" sz="2800" dirty="0" err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dc</a:t>
            </a:r>
            <a:r>
              <a:rPr kumimoji="1" lang="en-US" altLang="zh-CN" sz="2800" baseline="-25000" dirty="0" err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/</a:t>
            </a:r>
            <a:r>
              <a:rPr kumimoji="1" lang="en-US" altLang="zh-CN" sz="2800" dirty="0" err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dt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= </a:t>
            </a:r>
            <a:r>
              <a:rPr kumimoji="1" lang="en-US" altLang="zh-CN" sz="2800" dirty="0" err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k</a:t>
            </a:r>
            <a:r>
              <a:rPr kumimoji="1" lang="en-US" altLang="zh-CN" sz="2800" baseline="-25000" dirty="0" err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 dirty="0" err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c</a:t>
            </a:r>
            <a:r>
              <a:rPr kumimoji="1" lang="en-US" altLang="zh-CN" sz="2800" baseline="-25000" dirty="0" err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endParaRPr kumimoji="1" lang="en-US" altLang="zh-CN" sz="2800" dirty="0">
              <a:solidFill>
                <a:schemeClr val="tx2"/>
              </a:solidFill>
              <a:latin typeface="Times New Roman" pitchFamily="18" charset="0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347663" y="3349625"/>
            <a:ext cx="84423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双分子反应：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2A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  <a:sym typeface="Symbol" pitchFamily="18" charset="2"/>
              </a:rPr>
              <a:t>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  <a:sym typeface="Symbol" pitchFamily="18" charset="2"/>
              </a:rPr>
              <a:t>产物	   </a:t>
            </a:r>
            <a:r>
              <a:rPr kumimoji="1" lang="zh-CN" altLang="en-US" sz="28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 </a:t>
            </a:r>
            <a:r>
              <a:rPr kumimoji="1" lang="en-US" altLang="zh-CN" sz="28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dc</a:t>
            </a:r>
            <a:r>
              <a:rPr kumimoji="1" lang="en-US" altLang="zh-CN" sz="2800" baseline="-250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/dt = k</a:t>
            </a:r>
            <a:r>
              <a:rPr kumimoji="1" lang="en-US" altLang="zh-CN" sz="2800" baseline="-250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c</a:t>
            </a:r>
            <a:r>
              <a:rPr kumimoji="1" lang="en-US" altLang="zh-CN" sz="2800" baseline="-250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 baseline="300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2</a:t>
            </a:r>
            <a:endParaRPr kumimoji="1" lang="en-US" altLang="zh-CN" sz="2800" baseline="30000">
              <a:solidFill>
                <a:schemeClr val="tx2"/>
              </a:solidFill>
              <a:latin typeface="Times New Roman" pitchFamily="18" charset="0"/>
              <a:ea typeface="黑体" pitchFamily="49" charset="-122"/>
              <a:sym typeface="Symbol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itchFamily="18" charset="0"/>
                <a:ea typeface="黑体" pitchFamily="49" charset="-122"/>
                <a:sym typeface="Symbol" pitchFamily="18" charset="2"/>
              </a:rPr>
              <a:t>　　　　　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  <a:sym typeface="Symbol" pitchFamily="18" charset="2"/>
              </a:rPr>
              <a:t>＋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  <a:sym typeface="Symbol" pitchFamily="18" charset="2"/>
              </a:rPr>
              <a:t>B 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  <a:sym typeface="Symbol" pitchFamily="18" charset="2"/>
              </a:rPr>
              <a:t>产物</a:t>
            </a: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   </a:t>
            </a:r>
            <a:r>
              <a:rPr kumimoji="1" lang="zh-CN" altLang="en-US" sz="28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 </a:t>
            </a:r>
            <a:r>
              <a:rPr kumimoji="1" lang="en-US" altLang="zh-CN" sz="28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dc</a:t>
            </a:r>
            <a:r>
              <a:rPr kumimoji="1" lang="en-US" altLang="zh-CN" sz="2800" baseline="-250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/dt = k</a:t>
            </a:r>
            <a:r>
              <a:rPr kumimoji="1" lang="en-US" altLang="zh-CN" sz="2800" baseline="-250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c</a:t>
            </a:r>
            <a:r>
              <a:rPr kumimoji="1" lang="en-US" altLang="zh-CN" sz="2800" baseline="-250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c</a:t>
            </a:r>
            <a:r>
              <a:rPr kumimoji="1" lang="en-US" altLang="zh-CN" sz="2800" baseline="-250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B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303213" y="4679950"/>
            <a:ext cx="8486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三分子反应：</a:t>
            </a:r>
            <a:endParaRPr kumimoji="1" lang="en-US" altLang="zh-CN" sz="2800" baseline="-25000">
              <a:solidFill>
                <a:schemeClr val="tx2"/>
              </a:solidFill>
              <a:latin typeface="Arial" pitchFamily="34" charset="0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18439" name="矩形 1"/>
          <p:cNvSpPr>
            <a:spLocks noChangeArrowheads="1"/>
          </p:cNvSpPr>
          <p:nvPr/>
        </p:nvSpPr>
        <p:spPr bwMode="auto">
          <a:xfrm>
            <a:off x="265113" y="709613"/>
            <a:ext cx="8001000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SzTx/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质量作用定律：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基元反应的速率与各反应物浓度的幂乘积成正比</a:t>
            </a: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,</a:t>
            </a:r>
            <a:r>
              <a:rPr lang="zh-CN" altLang="en-US" sz="24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其中浓度的方次为反应方程相应组分的化学计量数。</a:t>
            </a:r>
          </a:p>
        </p:txBody>
      </p:sp>
      <p:sp>
        <p:nvSpPr>
          <p:cNvPr id="18440" name="矩形 2"/>
          <p:cNvSpPr>
            <a:spLocks noChangeArrowheads="1"/>
          </p:cNvSpPr>
          <p:nvPr/>
        </p:nvSpPr>
        <p:spPr bwMode="auto">
          <a:xfrm>
            <a:off x="185670" y="2381250"/>
            <a:ext cx="6208712" cy="448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5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k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叫速率常数，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  <a:ea typeface="黑体" pitchFamily="49" charset="-122"/>
              </a:rPr>
              <a:t>浓度的方次成为级数。</a:t>
            </a:r>
          </a:p>
        </p:txBody>
      </p:sp>
      <p:sp>
        <p:nvSpPr>
          <p:cNvPr id="18441" name="矩形 3"/>
          <p:cNvSpPr>
            <a:spLocks noChangeArrowheads="1"/>
          </p:cNvSpPr>
          <p:nvPr/>
        </p:nvSpPr>
        <p:spPr bwMode="auto">
          <a:xfrm>
            <a:off x="2457450" y="4679950"/>
            <a:ext cx="6154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A+B+C</a:t>
            </a:r>
            <a:r>
              <a:rPr lang="en-US" altLang="zh-CN" sz="2800">
                <a:solidFill>
                  <a:srgbClr val="000000"/>
                </a:solidFill>
                <a:latin typeface="宋体" pitchFamily="2" charset="-122"/>
                <a:ea typeface="黑体" pitchFamily="49" charset="-122"/>
                <a:sym typeface="Symbol" pitchFamily="18" charset="2"/>
              </a:rPr>
              <a:t></a:t>
            </a:r>
            <a:r>
              <a:rPr lang="zh-CN" altLang="zh-CN" sz="2800">
                <a:solidFill>
                  <a:srgbClr val="000000"/>
                </a:solidFill>
                <a:latin typeface="宋体" pitchFamily="2" charset="-122"/>
                <a:ea typeface="黑体" pitchFamily="49" charset="-122"/>
                <a:sym typeface="Symbol" pitchFamily="18" charset="2"/>
              </a:rPr>
              <a:t>产物</a:t>
            </a:r>
            <a:r>
              <a:rPr lang="en-US" altLang="zh-CN" sz="2800">
                <a:solidFill>
                  <a:srgbClr val="000000"/>
                </a:solidFill>
                <a:latin typeface="宋体" pitchFamily="2" charset="-122"/>
                <a:ea typeface="黑体" pitchFamily="49" charset="-122"/>
                <a:sym typeface="Symbol" pitchFamily="18" charset="2"/>
              </a:rPr>
              <a:t>  </a:t>
            </a:r>
            <a:r>
              <a:rPr lang="en-US" altLang="zh-CN" sz="2800">
                <a:solidFill>
                  <a:schemeClr val="tx2"/>
                </a:solidFill>
                <a:latin typeface="宋体" pitchFamily="2" charset="-122"/>
                <a:ea typeface="黑体" pitchFamily="49" charset="-122"/>
                <a:sym typeface="Symbol" pitchFamily="18" charset="2"/>
              </a:rPr>
              <a:t>-</a:t>
            </a:r>
            <a:r>
              <a:rPr lang="en-US" altLang="zh-CN" sz="2800">
                <a:solidFill>
                  <a:schemeClr val="tx2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dC</a:t>
            </a:r>
            <a:r>
              <a:rPr lang="en-US" altLang="zh-CN" sz="2800" baseline="-25000">
                <a:solidFill>
                  <a:schemeClr val="tx2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</a:t>
            </a:r>
            <a:r>
              <a:rPr lang="en-US" altLang="zh-CN" sz="2800">
                <a:solidFill>
                  <a:schemeClr val="tx2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/dt=kC</a:t>
            </a:r>
            <a:r>
              <a:rPr lang="en-US" altLang="zh-CN" sz="2800" baseline="-25000">
                <a:solidFill>
                  <a:schemeClr val="tx2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</a:t>
            </a:r>
            <a:r>
              <a:rPr lang="en-US" altLang="zh-CN" sz="2800">
                <a:solidFill>
                  <a:schemeClr val="tx2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C</a:t>
            </a:r>
            <a:r>
              <a:rPr lang="en-US" altLang="zh-CN" sz="2800" baseline="-25000">
                <a:solidFill>
                  <a:schemeClr val="tx2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B</a:t>
            </a:r>
            <a:r>
              <a:rPr lang="en-US" altLang="zh-CN" sz="2800">
                <a:solidFill>
                  <a:schemeClr val="tx2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C</a:t>
            </a:r>
            <a:r>
              <a:rPr lang="en-US" altLang="zh-CN" sz="2800" baseline="-25000">
                <a:solidFill>
                  <a:schemeClr val="tx2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C</a:t>
            </a:r>
          </a:p>
        </p:txBody>
      </p:sp>
      <p:sp>
        <p:nvSpPr>
          <p:cNvPr id="18442" name="矩形 4"/>
          <p:cNvSpPr>
            <a:spLocks noChangeArrowheads="1"/>
          </p:cNvSpPr>
          <p:nvPr/>
        </p:nvSpPr>
        <p:spPr bwMode="auto">
          <a:xfrm>
            <a:off x="2490788" y="5246688"/>
            <a:ext cx="6357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2A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＋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  <a:sym typeface="Symbol" pitchFamily="18" charset="2"/>
              </a:rPr>
              <a:t>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  <a:sym typeface="Symbol" pitchFamily="18" charset="2"/>
              </a:rPr>
              <a:t>产物  </a:t>
            </a:r>
            <a:r>
              <a:rPr kumimoji="1" lang="zh-CN" altLang="en-US" sz="28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 </a:t>
            </a:r>
            <a:r>
              <a:rPr kumimoji="1" lang="en-US" altLang="zh-CN" sz="28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dc</a:t>
            </a:r>
            <a:r>
              <a:rPr kumimoji="1" lang="en-US" altLang="zh-CN" sz="2800" baseline="-250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/dt = k</a:t>
            </a:r>
            <a:r>
              <a:rPr kumimoji="1" lang="en-US" altLang="zh-CN" sz="2800" baseline="-250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c</a:t>
            </a:r>
            <a:r>
              <a:rPr kumimoji="1" lang="en-US" altLang="zh-CN" sz="2800" baseline="-250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sz="2800" baseline="300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2</a:t>
            </a:r>
            <a:r>
              <a:rPr kumimoji="1" lang="en-US" altLang="zh-CN" sz="28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c</a:t>
            </a:r>
            <a:r>
              <a:rPr kumimoji="1" lang="en-US" altLang="zh-CN" sz="2800" baseline="-250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B</a:t>
            </a:r>
          </a:p>
        </p:txBody>
      </p:sp>
      <p:sp>
        <p:nvSpPr>
          <p:cNvPr id="18443" name="矩形 5"/>
          <p:cNvSpPr>
            <a:spLocks noChangeArrowheads="1"/>
          </p:cNvSpPr>
          <p:nvPr/>
        </p:nvSpPr>
        <p:spPr bwMode="auto">
          <a:xfrm>
            <a:off x="2581275" y="5807075"/>
            <a:ext cx="45196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"/>
              </a:spcBef>
              <a:buClrTx/>
              <a:buSzTx/>
              <a:buFont typeface="Wingdings" pitchFamily="2" charset="2"/>
              <a:buNone/>
            </a:pPr>
            <a:r>
              <a:rPr lang="zh-CN" altLang="zh-CN" sz="2800">
                <a:solidFill>
                  <a:srgbClr val="000000"/>
                </a:solidFill>
                <a:latin typeface="宋体" pitchFamily="2" charset="-122"/>
                <a:ea typeface="黑体" pitchFamily="49" charset="-122"/>
                <a:sym typeface="Symbol" pitchFamily="18" charset="2"/>
              </a:rPr>
              <a:t>3</a:t>
            </a:r>
            <a:r>
              <a:rPr lang="en-US" altLang="zh-CN" sz="2800">
                <a:solidFill>
                  <a:srgbClr val="000000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</a:t>
            </a:r>
            <a:r>
              <a:rPr lang="en-US" altLang="zh-CN" sz="2800">
                <a:solidFill>
                  <a:srgbClr val="000000"/>
                </a:solidFill>
                <a:latin typeface="宋体" pitchFamily="2" charset="-122"/>
                <a:ea typeface="黑体" pitchFamily="49" charset="-122"/>
                <a:sym typeface="Symbol" pitchFamily="18" charset="2"/>
              </a:rPr>
              <a:t></a:t>
            </a:r>
            <a:r>
              <a:rPr lang="zh-CN" altLang="zh-CN" sz="2800">
                <a:solidFill>
                  <a:srgbClr val="000000"/>
                </a:solidFill>
                <a:latin typeface="宋体" pitchFamily="2" charset="-122"/>
                <a:ea typeface="黑体" pitchFamily="49" charset="-122"/>
                <a:sym typeface="Symbol" pitchFamily="18" charset="2"/>
              </a:rPr>
              <a:t>产物  </a:t>
            </a:r>
            <a:r>
              <a:rPr lang="en-US" altLang="zh-CN" sz="2800">
                <a:solidFill>
                  <a:srgbClr val="000000"/>
                </a:solidFill>
                <a:latin typeface="宋体" pitchFamily="2" charset="-122"/>
                <a:ea typeface="黑体" pitchFamily="49" charset="-122"/>
                <a:sym typeface="Symbol" pitchFamily="18" charset="2"/>
              </a:rPr>
              <a:t>   </a:t>
            </a:r>
            <a:r>
              <a:rPr lang="zh-CN" altLang="zh-CN" sz="2800">
                <a:solidFill>
                  <a:schemeClr val="tx2"/>
                </a:solidFill>
                <a:latin typeface="宋体" pitchFamily="2" charset="-122"/>
                <a:ea typeface="黑体" pitchFamily="49" charset="-122"/>
                <a:sym typeface="Symbol" pitchFamily="18" charset="2"/>
              </a:rPr>
              <a:t>-</a:t>
            </a:r>
            <a:r>
              <a:rPr lang="en-US" altLang="zh-CN" sz="2800">
                <a:solidFill>
                  <a:schemeClr val="tx2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dC</a:t>
            </a:r>
            <a:r>
              <a:rPr lang="en-US" altLang="zh-CN" sz="2800" baseline="-25000">
                <a:solidFill>
                  <a:schemeClr val="tx2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</a:t>
            </a:r>
            <a:r>
              <a:rPr lang="en-US" altLang="zh-CN" sz="2800">
                <a:solidFill>
                  <a:schemeClr val="tx2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/dt=kC</a:t>
            </a:r>
            <a:r>
              <a:rPr lang="en-US" altLang="zh-CN" sz="2800" baseline="-25000">
                <a:solidFill>
                  <a:schemeClr val="tx2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</a:t>
            </a:r>
            <a:r>
              <a:rPr lang="en-US" altLang="zh-CN" sz="2800" baseline="30000">
                <a:solidFill>
                  <a:schemeClr val="tx2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3</a:t>
            </a:r>
          </a:p>
        </p:txBody>
      </p:sp>
      <p:sp>
        <p:nvSpPr>
          <p:cNvPr id="18444" name="Rectangle 4"/>
          <p:cNvSpPr>
            <a:spLocks noChangeArrowheads="1"/>
          </p:cNvSpPr>
          <p:nvPr/>
        </p:nvSpPr>
        <p:spPr bwMode="auto">
          <a:xfrm>
            <a:off x="200025" y="1711325"/>
            <a:ext cx="5334000" cy="519113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基元反应：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aA + bB </a:t>
            </a:r>
            <a:r>
              <a:rPr kumimoji="1"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＝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l </a:t>
            </a:r>
            <a:r>
              <a:rPr kumimoji="1"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L + mM </a:t>
            </a:r>
          </a:p>
        </p:txBody>
      </p:sp>
      <p:sp>
        <p:nvSpPr>
          <p:cNvPr id="18445" name="矩形 6"/>
          <p:cNvSpPr>
            <a:spLocks noChangeArrowheads="1"/>
          </p:cNvSpPr>
          <p:nvPr/>
        </p:nvSpPr>
        <p:spPr bwMode="auto">
          <a:xfrm>
            <a:off x="212725" y="6245225"/>
            <a:ext cx="78422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质量作用定律只能适用这六种情况</a:t>
            </a:r>
          </a:p>
        </p:txBody>
      </p:sp>
    </p:spTree>
    <p:extLst>
      <p:ext uri="{BB962C8B-B14F-4D97-AF65-F5344CB8AC3E}">
        <p14:creationId xmlns:p14="http://schemas.microsoft.com/office/powerpoint/2010/main" val="422526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9" grpId="0"/>
      <p:bldP spid="686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4"/>
          <p:cNvSpPr>
            <a:spLocks noChangeArrowheads="1"/>
          </p:cNvSpPr>
          <p:nvPr/>
        </p:nvSpPr>
        <p:spPr bwMode="auto">
          <a:xfrm>
            <a:off x="559544" y="332656"/>
            <a:ext cx="79200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US" altLang="zh-CN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zh-CN" altLang="en-US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、反应速率方程</a:t>
            </a:r>
            <a:r>
              <a:rPr kumimoji="1" lang="zh-CN" altLang="en-US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的一般形式</a:t>
            </a:r>
            <a:endParaRPr kumimoji="1" lang="zh-CN" altLang="en-US" dirty="0">
              <a:solidFill>
                <a:schemeClr val="tx2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696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844993"/>
              </p:ext>
            </p:extLst>
          </p:nvPr>
        </p:nvGraphicFramePr>
        <p:xfrm>
          <a:off x="2645838" y="1644547"/>
          <a:ext cx="3300413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" name="公式" r:id="rId3" imgW="1054100" imgH="393700" progId="Equation.3">
                  <p:embed/>
                </p:oleObj>
              </mc:Choice>
              <mc:Fallback>
                <p:oleObj name="公式" r:id="rId3" imgW="1054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5838" y="1644547"/>
                        <a:ext cx="3300413" cy="12366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76765E"/>
                          </a:gs>
                          <a:gs pos="50000">
                            <a:srgbClr val="FFFFCC"/>
                          </a:gs>
                          <a:gs pos="100000">
                            <a:srgbClr val="76765E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8" name="Rectangle 16"/>
          <p:cNvSpPr>
            <a:spLocks noChangeArrowheads="1"/>
          </p:cNvSpPr>
          <p:nvPr/>
        </p:nvSpPr>
        <p:spPr bwMode="auto">
          <a:xfrm>
            <a:off x="1629046" y="935142"/>
            <a:ext cx="5333999" cy="523220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kumimoji="1" lang="zh-CN" altLang="en-US" sz="2800" dirty="0">
                <a:solidFill>
                  <a:srgbClr val="000000"/>
                </a:solidFill>
                <a:ea typeface="黑体" pitchFamily="2" charset="-122"/>
              </a:rPr>
              <a:t>任意反应：</a:t>
            </a:r>
            <a:r>
              <a:rPr kumimoji="1" lang="en-US" altLang="zh-CN" sz="2800" dirty="0" err="1">
                <a:solidFill>
                  <a:srgbClr val="000000"/>
                </a:solidFill>
                <a:ea typeface="黑体" pitchFamily="2" charset="-122"/>
              </a:rPr>
              <a:t>aA</a:t>
            </a:r>
            <a:r>
              <a:rPr kumimoji="1" lang="en-US" altLang="zh-CN" sz="2800" dirty="0">
                <a:solidFill>
                  <a:srgbClr val="000000"/>
                </a:solidFill>
                <a:ea typeface="黑体" pitchFamily="2" charset="-122"/>
              </a:rPr>
              <a:t> + </a:t>
            </a:r>
            <a:r>
              <a:rPr kumimoji="1" lang="en-US" altLang="zh-CN" sz="2800" dirty="0" err="1">
                <a:solidFill>
                  <a:srgbClr val="000000"/>
                </a:solidFill>
                <a:ea typeface="黑体" pitchFamily="2" charset="-122"/>
              </a:rPr>
              <a:t>bB</a:t>
            </a:r>
            <a:r>
              <a:rPr kumimoji="1" lang="en-US" altLang="zh-CN" sz="2800" dirty="0">
                <a:solidFill>
                  <a:srgbClr val="000000"/>
                </a:solidFill>
                <a:ea typeface="黑体" pitchFamily="2" charset="-122"/>
              </a:rPr>
              <a:t> </a:t>
            </a:r>
            <a:r>
              <a:rPr kumimoji="1" lang="zh-CN" altLang="en-US" sz="2800" dirty="0">
                <a:solidFill>
                  <a:srgbClr val="000000"/>
                </a:solidFill>
                <a:ea typeface="黑体" pitchFamily="2" charset="-122"/>
              </a:rPr>
              <a:t>＝ </a:t>
            </a:r>
            <a:r>
              <a:rPr kumimoji="1" lang="en-US" altLang="zh-CN" sz="2800" i="1" dirty="0">
                <a:solidFill>
                  <a:srgbClr val="000000"/>
                </a:solidFill>
                <a:ea typeface="黑体" pitchFamily="2" charset="-122"/>
              </a:rPr>
              <a:t>l </a:t>
            </a:r>
            <a:r>
              <a:rPr kumimoji="1" lang="en-US" altLang="zh-CN" sz="2800" dirty="0" err="1">
                <a:solidFill>
                  <a:srgbClr val="000000"/>
                </a:solidFill>
                <a:ea typeface="黑体" pitchFamily="2" charset="-122"/>
              </a:rPr>
              <a:t>L</a:t>
            </a:r>
            <a:r>
              <a:rPr kumimoji="1" lang="en-US" altLang="zh-CN" sz="2800" dirty="0">
                <a:solidFill>
                  <a:srgbClr val="000000"/>
                </a:solidFill>
                <a:ea typeface="黑体" pitchFamily="2" charset="-122"/>
              </a:rPr>
              <a:t> + </a:t>
            </a:r>
            <a:r>
              <a:rPr kumimoji="1" lang="en-US" altLang="zh-CN" sz="2800" dirty="0" err="1">
                <a:solidFill>
                  <a:srgbClr val="000000"/>
                </a:solidFill>
                <a:ea typeface="黑体" pitchFamily="2" charset="-122"/>
              </a:rPr>
              <a:t>mM</a:t>
            </a:r>
            <a:r>
              <a:rPr kumimoji="1" lang="en-US" altLang="zh-CN" sz="2800" dirty="0">
                <a:solidFill>
                  <a:srgbClr val="000000"/>
                </a:solidFill>
                <a:ea typeface="黑体" pitchFamily="2" charset="-122"/>
              </a:rPr>
              <a:t> </a:t>
            </a:r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269171" y="2881211"/>
            <a:ext cx="5078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 dirty="0">
                <a:solidFill>
                  <a:srgbClr val="FFFF66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aseline="-25000" dirty="0">
                <a:solidFill>
                  <a:srgbClr val="FFFF66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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对反应物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的反应速率常数</a:t>
            </a:r>
          </a:p>
        </p:txBody>
      </p:sp>
      <p:sp>
        <p:nvSpPr>
          <p:cNvPr id="69654" name="Rectangle 22"/>
          <p:cNvSpPr>
            <a:spLocks noChangeArrowheads="1"/>
          </p:cNvSpPr>
          <p:nvPr/>
        </p:nvSpPr>
        <p:spPr bwMode="auto">
          <a:xfrm>
            <a:off x="194617" y="3400323"/>
            <a:ext cx="7077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FF66"/>
                </a:solidFill>
                <a:latin typeface="Times New Roman" pitchFamily="18" charset="0"/>
                <a:ea typeface="黑体" pitchFamily="49" charset="-122"/>
              </a:rPr>
              <a:t>物理意义</a:t>
            </a:r>
            <a:r>
              <a:rPr kumimoji="1" lang="zh-CN" altLang="en-US" sz="2800" dirty="0">
                <a:solidFill>
                  <a:srgbClr val="FFFF66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：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单位反应物浓度时的反应速率</a:t>
            </a:r>
          </a:p>
        </p:txBody>
      </p:sp>
      <p:sp>
        <p:nvSpPr>
          <p:cNvPr id="69655" name="Rectangle 23"/>
          <p:cNvSpPr>
            <a:spLocks noChangeArrowheads="1"/>
          </p:cNvSpPr>
          <p:nvPr/>
        </p:nvSpPr>
        <p:spPr bwMode="auto">
          <a:xfrm>
            <a:off x="5292080" y="2881210"/>
            <a:ext cx="3959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FF66"/>
                </a:solidFill>
                <a:latin typeface="Times New Roman" pitchFamily="18" charset="0"/>
                <a:ea typeface="黑体" pitchFamily="49" charset="-122"/>
              </a:rPr>
              <a:t>单位</a:t>
            </a:r>
            <a:r>
              <a:rPr kumimoji="1" lang="zh-CN" altLang="en-US" sz="2800" dirty="0">
                <a:solidFill>
                  <a:srgbClr val="FFFF66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：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[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浓度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]</a:t>
            </a:r>
            <a:r>
              <a:rPr kumimoji="1" lang="en-US" altLang="zh-CN" sz="2800" baseline="30000" dirty="0">
                <a:latin typeface="Times New Roman" pitchFamily="18" charset="0"/>
                <a:ea typeface="黑体" pitchFamily="49" charset="-122"/>
              </a:rPr>
              <a:t>1-n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[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时间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]</a:t>
            </a:r>
            <a:r>
              <a:rPr kumimoji="1" lang="en-US" altLang="zh-CN" sz="2800" baseline="30000" dirty="0">
                <a:latin typeface="Times New Roman" pitchFamily="18" charset="0"/>
                <a:ea typeface="黑体" pitchFamily="49" charset="-122"/>
              </a:rPr>
              <a:t>-1</a:t>
            </a:r>
            <a:endParaRPr kumimoji="1" lang="en-US" altLang="zh-CN" sz="2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269171" y="5229200"/>
            <a:ext cx="8145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FF66"/>
                </a:solidFill>
                <a:latin typeface="Arial" pitchFamily="34" charset="0"/>
                <a:ea typeface="黑体" pitchFamily="49" charset="-122"/>
              </a:rPr>
              <a:t>注：用不同物质表示反应速率时，其速率常数不同</a:t>
            </a:r>
          </a:p>
        </p:txBody>
      </p:sp>
      <p:graphicFrame>
        <p:nvGraphicFramePr>
          <p:cNvPr id="6965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488405"/>
              </p:ext>
            </p:extLst>
          </p:nvPr>
        </p:nvGraphicFramePr>
        <p:xfrm>
          <a:off x="755576" y="5748312"/>
          <a:ext cx="3145175" cy="88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" name="公式" r:id="rId5" imgW="1739900" imgH="431800" progId="Equation.3">
                  <p:embed/>
                </p:oleObj>
              </mc:Choice>
              <mc:Fallback>
                <p:oleObj name="公式" r:id="rId5" imgW="1739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748312"/>
                        <a:ext cx="3145175" cy="88134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76765E"/>
                          </a:gs>
                          <a:gs pos="50000">
                            <a:srgbClr val="FFFFCC"/>
                          </a:gs>
                          <a:gs pos="100000">
                            <a:srgbClr val="76765E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091877"/>
              </p:ext>
            </p:extLst>
          </p:nvPr>
        </p:nvGraphicFramePr>
        <p:xfrm>
          <a:off x="4049009" y="5714481"/>
          <a:ext cx="43656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" name="公式" r:id="rId7" imgW="1244600" imgH="393700" progId="Equation.3">
                  <p:embed/>
                </p:oleObj>
              </mc:Choice>
              <mc:Fallback>
                <p:oleObj name="公式" r:id="rId7" imgW="1244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009" y="5714481"/>
                        <a:ext cx="4365625" cy="8699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37396" y="3789040"/>
            <a:ext cx="8821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 dirty="0" err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baseline="-25000" dirty="0" err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、 </a:t>
            </a:r>
            <a:r>
              <a:rPr kumimoji="1" lang="en-US" altLang="zh-CN" sz="2800" i="1" dirty="0" err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baseline="-25000" dirty="0" err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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反应物分级数</a:t>
            </a:r>
            <a:r>
              <a:rPr kumimoji="1" lang="zh-CN" altLang="en-US" sz="2400" dirty="0">
                <a:latin typeface="Times New Roman" pitchFamily="18" charset="0"/>
                <a:ea typeface="黑体" pitchFamily="49" charset="-122"/>
              </a:rPr>
              <a:t>（一般不等于各组分的计量系数）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1087" y="4774580"/>
            <a:ext cx="8821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n=</a:t>
            </a:r>
            <a:r>
              <a:rPr kumimoji="1" lang="en-US" altLang="zh-CN" sz="2800" i="1" dirty="0" err="1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baseline="-25000" dirty="0" err="1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dirty="0" err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+</a:t>
            </a:r>
            <a:r>
              <a:rPr kumimoji="1" lang="en-US" altLang="zh-CN" sz="2800" i="1" dirty="0" err="1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kumimoji="1" lang="en-US" altLang="zh-CN" sz="2800" baseline="-25000" dirty="0" err="1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</a:t>
            </a:r>
            <a:r>
              <a:rPr kumimoji="1" lang="zh-CN" altLang="en-US" sz="2800" dirty="0" smtClean="0">
                <a:latin typeface="Times New Roman" pitchFamily="18" charset="0"/>
                <a:ea typeface="黑体" pitchFamily="49" charset="-122"/>
              </a:rPr>
              <a:t>反应的总级数</a:t>
            </a:r>
            <a:endParaRPr kumimoji="1" lang="zh-CN" altLang="en-US" sz="24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44052" y="4312915"/>
            <a:ext cx="8821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 smtClean="0">
                <a:latin typeface="Times New Roman" pitchFamily="18" charset="0"/>
                <a:ea typeface="黑体" pitchFamily="49" charset="-122"/>
              </a:rPr>
              <a:t>反应级数的大小表示浓度对反应速率影响的程度，</a:t>
            </a:r>
            <a:endParaRPr kumimoji="1" lang="zh-CN" altLang="en-US" sz="2400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92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8" grpId="0" animBg="1"/>
      <p:bldP spid="69653" grpId="0"/>
      <p:bldP spid="69654" grpId="0"/>
      <p:bldP spid="69655" grpId="0"/>
      <p:bldP spid="69658" grpId="0"/>
      <p:bldP spid="12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449263" y="2405063"/>
            <a:ext cx="7635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）反应分子数与计量系数的绝对值一致；</a:t>
            </a:r>
            <a:endParaRPr kumimoji="1" lang="zh-CN" altLang="en-US" sz="24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406400" y="1362075"/>
            <a:ext cx="86296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Cambria" pitchFamily="18" charset="0"/>
              <a:buNone/>
            </a:pPr>
            <a:r>
              <a:rPr lang="en-US" altLang="zh-CN" sz="2800"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2800">
                <a:latin typeface="Times New Roman" pitchFamily="18" charset="0"/>
                <a:ea typeface="黑体" pitchFamily="49" charset="-122"/>
              </a:rPr>
              <a:t>）反应分子数与反应级数通常是一致的；只有基元反应才有反应分子数的概念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395288" y="2938463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2800">
                <a:latin typeface="Times New Roman" pitchFamily="18" charset="0"/>
                <a:ea typeface="黑体" pitchFamily="49" charset="-122"/>
              </a:rPr>
              <a:t>）级数</a:t>
            </a:r>
            <a:r>
              <a:rPr lang="en-US" altLang="zh-CN" sz="2800">
                <a:latin typeface="Times New Roman" pitchFamily="18" charset="0"/>
                <a:ea typeface="黑体" pitchFamily="49" charset="-122"/>
              </a:rPr>
              <a:t>=1</a:t>
            </a:r>
            <a:r>
              <a:rPr lang="zh-CN" altLang="en-US" sz="2800">
                <a:latin typeface="Times New Roman" pitchFamily="18" charset="0"/>
                <a:ea typeface="黑体" pitchFamily="49" charset="-122"/>
              </a:rPr>
              <a:t>，</a:t>
            </a:r>
            <a:r>
              <a:rPr lang="en-US" altLang="zh-CN" sz="2800"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sz="2800">
                <a:latin typeface="Times New Roman" pitchFamily="18" charset="0"/>
                <a:ea typeface="黑体" pitchFamily="49" charset="-122"/>
              </a:rPr>
              <a:t>，</a:t>
            </a:r>
            <a:r>
              <a:rPr lang="en-US" altLang="zh-CN" sz="2800">
                <a:latin typeface="Times New Roman" pitchFamily="18" charset="0"/>
                <a:ea typeface="黑体" pitchFamily="49" charset="-122"/>
              </a:rPr>
              <a:t>3 </a:t>
            </a:r>
            <a:r>
              <a:rPr lang="zh-CN" altLang="en-US" sz="2800">
                <a:latin typeface="Times New Roman" pitchFamily="18" charset="0"/>
                <a:ea typeface="黑体" pitchFamily="49" charset="-122"/>
              </a:rPr>
              <a:t>正整数。</a:t>
            </a:r>
            <a:endParaRPr kumimoji="1" lang="zh-CN" altLang="en-US" sz="24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303213" y="842963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对基元反应：</a:t>
            </a:r>
            <a:endParaRPr kumimoji="1" lang="zh-CN" altLang="en-US" sz="240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1510" name="Rectangle 12"/>
          <p:cNvSpPr>
            <a:spLocks noChangeArrowheads="1"/>
          </p:cNvSpPr>
          <p:nvPr/>
        </p:nvSpPr>
        <p:spPr bwMode="auto">
          <a:xfrm>
            <a:off x="1459353" y="344457"/>
            <a:ext cx="5491163" cy="519112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说明：反应级数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与反应分子数：</a:t>
            </a:r>
          </a:p>
        </p:txBody>
      </p:sp>
      <p:sp>
        <p:nvSpPr>
          <p:cNvPr id="21511" name="矩形 2"/>
          <p:cNvSpPr>
            <a:spLocks noChangeArrowheads="1"/>
          </p:cNvSpPr>
          <p:nvPr/>
        </p:nvSpPr>
        <p:spPr bwMode="auto">
          <a:xfrm>
            <a:off x="568325" y="3640138"/>
            <a:ext cx="8675688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单分子反应一定是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级反应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双分子反应一定是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级反应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SzTx/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叁分子反应一定是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3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级反应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反之，知道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级数不一定能判断是否是基元反应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如，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sym typeface="Wingdings" pitchFamily="2" charset="2"/>
              </a:rPr>
              <a:t>级反应不一定是双分子反应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8" name="AutoShape 1058"/>
          <p:cNvSpPr>
            <a:spLocks noChangeArrowheads="1"/>
          </p:cNvSpPr>
          <p:nvPr/>
        </p:nvSpPr>
        <p:spPr bwMode="auto">
          <a:xfrm>
            <a:off x="200980" y="344165"/>
            <a:ext cx="1152128" cy="498798"/>
          </a:xfrm>
          <a:prstGeom prst="star16">
            <a:avLst>
              <a:gd name="adj" fmla="val 26486"/>
            </a:avLst>
          </a:prstGeom>
          <a:solidFill>
            <a:schemeClr val="accent5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>
              <a:solidFill>
                <a:srgbClr val="0000FF"/>
              </a:solidFill>
              <a:latin typeface="华文行楷" pitchFamily="2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441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utoUpdateAnimBg="0"/>
      <p:bldP spid="71684" grpId="0" autoUpdateAnimBg="0"/>
      <p:bldP spid="7168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1547813" y="188913"/>
            <a:ext cx="5815012" cy="135572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algn="ctr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第九章   化学动力学</a:t>
            </a:r>
          </a:p>
          <a:p>
            <a:pPr algn="ctr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36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Chemical reaction dynamics</a:t>
            </a: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1692275" y="1773238"/>
            <a:ext cx="5616575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  <a:ea typeface="黑体" pitchFamily="49" charset="-122"/>
              </a:rPr>
              <a:t>§9-7  </a:t>
            </a:r>
            <a:r>
              <a:rPr lang="zh-CN" altLang="en-US">
                <a:latin typeface="Times New Roman" pitchFamily="18" charset="0"/>
                <a:ea typeface="黑体" pitchFamily="49" charset="-122"/>
              </a:rPr>
              <a:t>链反应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  <a:ea typeface="黑体" pitchFamily="49" charset="-122"/>
              </a:rPr>
              <a:t>§9-8  </a:t>
            </a:r>
            <a:r>
              <a:rPr lang="zh-CN" altLang="en-US">
                <a:latin typeface="Times New Roman" pitchFamily="18" charset="0"/>
                <a:ea typeface="黑体" pitchFamily="49" charset="-122"/>
              </a:rPr>
              <a:t>溶液中反应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  <a:ea typeface="黑体" pitchFamily="49" charset="-122"/>
              </a:rPr>
              <a:t>§9-9  </a:t>
            </a:r>
            <a:r>
              <a:rPr lang="zh-CN" altLang="en-US">
                <a:latin typeface="Times New Roman" pitchFamily="18" charset="0"/>
                <a:ea typeface="黑体" pitchFamily="49" charset="-122"/>
              </a:rPr>
              <a:t>光化学反应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  <a:ea typeface="黑体" pitchFamily="49" charset="-122"/>
              </a:rPr>
              <a:t>§9-10 </a:t>
            </a:r>
            <a:r>
              <a:rPr lang="zh-CN" altLang="en-US">
                <a:latin typeface="Times New Roman" pitchFamily="18" charset="0"/>
                <a:ea typeface="黑体" pitchFamily="49" charset="-122"/>
              </a:rPr>
              <a:t>催化反应</a:t>
            </a:r>
            <a:endParaRPr lang="zh-CN" altLang="en-US">
              <a:latin typeface="Times New Roman" pitchFamily="18" charset="0"/>
              <a:ea typeface="黑体" pitchFamily="49" charset="-122"/>
              <a:hlinkClick r:id="rId2" action="ppaction://hlinksldjump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  <a:ea typeface="黑体" pitchFamily="49" charset="-122"/>
              </a:rPr>
              <a:t>§9-11 </a:t>
            </a:r>
            <a:r>
              <a:rPr lang="zh-CN" altLang="en-US">
                <a:latin typeface="Times New Roman" pitchFamily="18" charset="0"/>
                <a:ea typeface="黑体" pitchFamily="49" charset="-122"/>
              </a:rPr>
              <a:t>气体反应的碰撞理论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itchFamily="18" charset="0"/>
                <a:ea typeface="黑体" pitchFamily="49" charset="-122"/>
              </a:rPr>
              <a:t>§9-12 </a:t>
            </a:r>
            <a:r>
              <a:rPr lang="zh-CN" altLang="en-US">
                <a:latin typeface="Times New Roman" pitchFamily="18" charset="0"/>
                <a:ea typeface="黑体" pitchFamily="49" charset="-122"/>
              </a:rPr>
              <a:t>过渡状态理论</a:t>
            </a:r>
          </a:p>
        </p:txBody>
      </p:sp>
    </p:spTree>
    <p:extLst>
      <p:ext uri="{BB962C8B-B14F-4D97-AF65-F5344CB8AC3E}">
        <p14:creationId xmlns:p14="http://schemas.microsoft.com/office/powerpoint/2010/main" val="390038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ChangeArrowheads="1"/>
          </p:cNvSpPr>
          <p:nvPr/>
        </p:nvSpPr>
        <p:spPr bwMode="auto">
          <a:xfrm>
            <a:off x="1604864" y="697903"/>
            <a:ext cx="4896544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说明：对</a:t>
            </a: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非基元反应：</a:t>
            </a:r>
            <a:endParaRPr kumimoji="1" lang="zh-CN" altLang="en-US" sz="2400" dirty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95536" y="1484784"/>
            <a:ext cx="824941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2800" dirty="0" smtClean="0">
                <a:latin typeface="Times New Roman" pitchFamily="18" charset="0"/>
                <a:ea typeface="黑体" pitchFamily="49" charset="-122"/>
              </a:rPr>
              <a:t>）不能对化学计量式应用质量作用定律，无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反应</a:t>
            </a:r>
            <a:r>
              <a:rPr lang="zh-CN" altLang="en-US" sz="2800" dirty="0" smtClean="0">
                <a:latin typeface="Times New Roman" pitchFamily="18" charset="0"/>
                <a:ea typeface="黑体" pitchFamily="49" charset="-122"/>
              </a:rPr>
              <a:t>分     子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数概念；</a:t>
            </a:r>
            <a:endParaRPr kumimoji="1" lang="zh-CN" altLang="en-US" sz="24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95536" y="2564904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）反应级数与计量系数无关，由实验测定；</a:t>
            </a:r>
            <a:endParaRPr kumimoji="1" lang="zh-CN" altLang="en-US" sz="24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95536" y="3284984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）级数可为正、负、分数</a:t>
            </a:r>
            <a:r>
              <a:rPr lang="zh-CN" altLang="en-US" sz="2800" dirty="0" smtClean="0">
                <a:latin typeface="Times New Roman" pitchFamily="18" charset="0"/>
                <a:ea typeface="黑体" pitchFamily="49" charset="-122"/>
              </a:rPr>
              <a:t>。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若：</a:t>
            </a:r>
            <a:endParaRPr kumimoji="1" lang="zh-CN" altLang="en-US" sz="24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AutoShape 1058"/>
          <p:cNvSpPr>
            <a:spLocks noChangeArrowheads="1"/>
          </p:cNvSpPr>
          <p:nvPr/>
        </p:nvSpPr>
        <p:spPr bwMode="auto">
          <a:xfrm>
            <a:off x="274495" y="697903"/>
            <a:ext cx="1152128" cy="498798"/>
          </a:xfrm>
          <a:prstGeom prst="star16">
            <a:avLst>
              <a:gd name="adj" fmla="val 26486"/>
            </a:avLst>
          </a:prstGeom>
          <a:solidFill>
            <a:srgbClr val="FFFF0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>
              <a:solidFill>
                <a:srgbClr val="0000FF"/>
              </a:solidFill>
              <a:latin typeface="华文行楷" pitchFamily="2" charset="-122"/>
              <a:sym typeface="Wingdings" pitchFamily="2" charset="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160524"/>
              </p:ext>
            </p:extLst>
          </p:nvPr>
        </p:nvGraphicFramePr>
        <p:xfrm>
          <a:off x="5724128" y="3284984"/>
          <a:ext cx="31813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1" name="公式" r:id="rId3" imgW="1218960" imgH="241200" progId="Equation.3">
                  <p:embed/>
                </p:oleObj>
              </mc:Choice>
              <mc:Fallback>
                <p:oleObj name="公式" r:id="rId3" imgW="1218960" imgH="2412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3284984"/>
                        <a:ext cx="31813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820034" y="414908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反应的总级数</a:t>
            </a:r>
          </a:p>
        </p:txBody>
      </p:sp>
      <p:sp>
        <p:nvSpPr>
          <p:cNvPr id="16" name="矩形 15"/>
          <p:cNvSpPr/>
          <p:nvPr/>
        </p:nvSpPr>
        <p:spPr>
          <a:xfrm>
            <a:off x="3347864" y="4226024"/>
            <a:ext cx="27655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i="1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n=α</a:t>
            </a:r>
            <a:r>
              <a:rPr kumimoji="1" lang="en-US" altLang="zh-CN" sz="3200" b="1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+</a:t>
            </a:r>
            <a:r>
              <a:rPr kumimoji="1" lang="en-US" altLang="zh-CN" sz="3200" b="1" i="1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β+</a:t>
            </a:r>
            <a:r>
              <a:rPr kumimoji="1" lang="el-GR" altLang="zh-CN" sz="3200" b="1" i="1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γ</a:t>
            </a:r>
            <a:r>
              <a:rPr kumimoji="1" lang="en-US" altLang="zh-CN" sz="3200" b="1" i="1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+……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5188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683568" y="764704"/>
            <a:ext cx="799316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sz="2800" dirty="0" smtClean="0">
                <a:latin typeface="Times New Roman" pitchFamily="18" charset="0"/>
                <a:ea typeface="黑体" pitchFamily="49" charset="-122"/>
              </a:rPr>
              <a:t>）对于速率方程不符合         </a:t>
            </a:r>
            <a:endParaRPr kumimoji="1" lang="zh-CN" altLang="en-US" sz="2400" dirty="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38019"/>
              </p:ext>
            </p:extLst>
          </p:nvPr>
        </p:nvGraphicFramePr>
        <p:xfrm>
          <a:off x="4680151" y="709141"/>
          <a:ext cx="31813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2" name="公式" r:id="rId3" imgW="1218960" imgH="241200" progId="Equation.3">
                  <p:embed/>
                </p:oleObj>
              </mc:Choice>
              <mc:Fallback>
                <p:oleObj name="公式" r:id="rId3" imgW="1218960" imgH="2412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0151" y="709141"/>
                        <a:ext cx="31813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827584" y="1469727"/>
            <a:ext cx="799316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latin typeface="Times New Roman" pitchFamily="18" charset="0"/>
                <a:ea typeface="黑体" pitchFamily="49" charset="-122"/>
              </a:rPr>
              <a:t>的反应，不能应用级数的概念即无级数。         </a:t>
            </a:r>
            <a:endParaRPr kumimoji="1" lang="zh-CN" altLang="en-US" sz="24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935478" y="2132856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例：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H</a:t>
            </a:r>
            <a:r>
              <a:rPr lang="en-US" altLang="zh-CN" sz="2800" baseline="-25000" dirty="0">
                <a:latin typeface="Times New Roman" pitchFamily="18" charset="0"/>
                <a:ea typeface="黑体" pitchFamily="49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 + Br</a:t>
            </a:r>
            <a:r>
              <a:rPr lang="en-US" altLang="zh-CN" sz="2800" baseline="-25000" dirty="0">
                <a:latin typeface="Times New Roman" pitchFamily="18" charset="0"/>
                <a:ea typeface="黑体" pitchFamily="49" charset="-122"/>
              </a:rPr>
              <a:t>2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 = 2HBr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198517"/>
              </p:ext>
            </p:extLst>
          </p:nvPr>
        </p:nvGraphicFramePr>
        <p:xfrm>
          <a:off x="4824167" y="1994236"/>
          <a:ext cx="2050515" cy="131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3" name="公式" r:id="rId5" imgW="1000080" imgH="638085" progId="Equation.3">
                  <p:embed/>
                </p:oleObj>
              </mc:Choice>
              <mc:Fallback>
                <p:oleObj name="公式" r:id="rId5" imgW="1000080" imgH="638085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167" y="1994236"/>
                        <a:ext cx="2050515" cy="1316186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76765E"/>
                          </a:gs>
                          <a:gs pos="50000">
                            <a:srgbClr val="FFFFCC"/>
                          </a:gs>
                          <a:gs pos="100000">
                            <a:srgbClr val="76765E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609042"/>
              </p:ext>
            </p:extLst>
          </p:nvPr>
        </p:nvGraphicFramePr>
        <p:xfrm>
          <a:off x="1266743" y="3604391"/>
          <a:ext cx="6405562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4" name="公式" r:id="rId7" imgW="3048000" imgH="723900" progId="Equation.3">
                  <p:embed/>
                </p:oleObj>
              </mc:Choice>
              <mc:Fallback>
                <p:oleObj name="公式" r:id="rId7" imgW="3048000" imgH="723900" progId="Equation.3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743" y="3604391"/>
                        <a:ext cx="6405562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73840" y="3342781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5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）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976950"/>
              </p:ext>
            </p:extLst>
          </p:nvPr>
        </p:nvGraphicFramePr>
        <p:xfrm>
          <a:off x="1297115" y="5229200"/>
          <a:ext cx="5126866" cy="536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5" name="公式" r:id="rId9" imgW="2070100" imgH="215900" progId="Equation.3">
                  <p:embed/>
                </p:oleObj>
              </mc:Choice>
              <mc:Fallback>
                <p:oleObj name="公式" r:id="rId9" imgW="2070100" imgH="215900" progId="Equation.3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115" y="5229200"/>
                        <a:ext cx="5126866" cy="53612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578867"/>
              </p:ext>
            </p:extLst>
          </p:nvPr>
        </p:nvGraphicFramePr>
        <p:xfrm>
          <a:off x="1327132" y="5949280"/>
          <a:ext cx="5224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6" name="公式" r:id="rId11" imgW="1905000" imgH="203200" progId="Equation.3">
                  <p:embed/>
                </p:oleObj>
              </mc:Choice>
              <mc:Fallback>
                <p:oleObj name="公式" r:id="rId11" imgW="1905000" imgH="203200" progId="Equation.3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32" y="5949280"/>
                        <a:ext cx="5224463" cy="44608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30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14"/>
          <p:cNvGrpSpPr>
            <a:grpSpLocks/>
          </p:cNvGrpSpPr>
          <p:nvPr/>
        </p:nvGrpSpPr>
        <p:grpSpPr bwMode="auto">
          <a:xfrm>
            <a:off x="507071" y="548680"/>
            <a:ext cx="8151813" cy="5734051"/>
            <a:chOff x="404" y="167"/>
            <a:chExt cx="5135" cy="3612"/>
          </a:xfrm>
        </p:grpSpPr>
        <p:sp>
          <p:nvSpPr>
            <p:cNvPr id="23555" name="Text Box 4"/>
            <p:cNvSpPr txBox="1">
              <a:spLocks noChangeArrowheads="1"/>
            </p:cNvSpPr>
            <p:nvPr/>
          </p:nvSpPr>
          <p:spPr bwMode="auto">
            <a:xfrm>
              <a:off x="602" y="167"/>
              <a:ext cx="4937" cy="3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mbria" pitchFamily="18" charset="0"/>
                <a:buChar char="+"/>
                <a:defRPr sz="32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Ï"/>
                <a:defRPr sz="24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libri" pitchFamily="34" charset="0"/>
                <a:buChar char="÷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Symbol" pitchFamily="18" charset="2"/>
                <a:buNone/>
              </a:pPr>
              <a:r>
                <a:rPr lang="zh-CN" altLang="en-US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速率方程				反应级数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 typeface="Symbol" pitchFamily="18" charset="2"/>
                <a:buNone/>
              </a:pPr>
              <a:r>
                <a:rPr lang="zh-CN" altLang="en-US" i="1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</a:t>
              </a:r>
              <a:r>
                <a:rPr lang="en-US" altLang="zh-CN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= </a:t>
              </a:r>
              <a:r>
                <a:rPr lang="en-US" altLang="zh-CN" i="1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k</a:t>
              </a:r>
              <a:r>
                <a:rPr lang="en-US" altLang="zh-CN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       				</a:t>
              </a:r>
              <a:r>
                <a:rPr lang="zh-CN" altLang="en-US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零级反应		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 typeface="Symbol" pitchFamily="18" charset="2"/>
                <a:buNone/>
              </a:pPr>
              <a:r>
                <a:rPr lang="zh-CN" altLang="en-US" i="1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</a:t>
              </a:r>
              <a:r>
                <a:rPr lang="zh-CN" altLang="en-US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 </a:t>
              </a:r>
              <a:r>
                <a:rPr lang="en-US" altLang="zh-CN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= </a:t>
              </a:r>
              <a:r>
                <a:rPr lang="en-US" altLang="zh-CN" i="1" dirty="0" err="1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kc</a:t>
              </a:r>
              <a:r>
                <a:rPr lang="en-US" altLang="zh-CN" i="1" baseline="-25000" dirty="0" err="1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A</a:t>
              </a:r>
              <a:r>
                <a:rPr lang="en-US" altLang="zh-CN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     				</a:t>
              </a:r>
              <a:r>
                <a:rPr lang="zh-CN" altLang="en-US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一级反应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 typeface="Symbol" pitchFamily="18" charset="2"/>
                <a:buNone/>
              </a:pPr>
              <a:r>
                <a:rPr lang="zh-CN" altLang="en-US" i="1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</a:t>
              </a:r>
              <a:r>
                <a:rPr lang="en-US" altLang="zh-CN" i="1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= </a:t>
              </a:r>
              <a:r>
                <a:rPr lang="en-US" altLang="zh-CN" i="1" dirty="0" err="1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kc</a:t>
              </a:r>
              <a:r>
                <a:rPr lang="en-US" altLang="zh-CN" i="1" baseline="-25000" dirty="0" err="1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A</a:t>
              </a:r>
              <a:r>
                <a:rPr lang="en-US" altLang="zh-CN" i="1" dirty="0" err="1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c</a:t>
              </a:r>
              <a:r>
                <a:rPr lang="en-US" altLang="zh-CN" i="1" baseline="-25000" dirty="0" err="1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B</a:t>
              </a:r>
              <a:r>
                <a:rPr lang="en-US" altLang="zh-CN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  </a:t>
              </a:r>
              <a:r>
                <a:rPr lang="zh-CN" altLang="en-US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　　  			二级反应   	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 typeface="Symbol" pitchFamily="18" charset="2"/>
                <a:buNone/>
              </a:pPr>
              <a:r>
                <a:rPr lang="zh-CN" altLang="en-US" i="1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</a:t>
              </a:r>
              <a:r>
                <a:rPr lang="en-US" altLang="zh-CN" i="1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= kc</a:t>
              </a:r>
              <a:r>
                <a:rPr lang="en-US" altLang="zh-CN" i="1" baseline="-25000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A</a:t>
              </a:r>
              <a:r>
                <a:rPr lang="en-US" altLang="zh-CN" i="1" baseline="30000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2</a:t>
              </a:r>
              <a:r>
                <a:rPr lang="en-US" altLang="zh-CN" i="1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c</a:t>
              </a:r>
              <a:r>
                <a:rPr lang="en-US" altLang="zh-CN" i="1" baseline="-25000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B</a:t>
              </a:r>
              <a:r>
                <a:rPr lang="en-US" altLang="zh-CN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    			</a:t>
              </a:r>
              <a:r>
                <a:rPr lang="zh-CN" altLang="en-US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三级反应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 typeface="Symbol" pitchFamily="18" charset="2"/>
                <a:buNone/>
              </a:pPr>
              <a:r>
                <a:rPr lang="zh-CN" altLang="en-US" i="1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</a:t>
              </a:r>
              <a:r>
                <a:rPr lang="en-US" altLang="zh-CN" i="1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= kc</a:t>
              </a:r>
              <a:r>
                <a:rPr lang="en-US" altLang="zh-CN" i="1" baseline="-25000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A</a:t>
              </a:r>
              <a:r>
                <a:rPr lang="en-US" altLang="zh-CN" i="1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c</a:t>
              </a:r>
              <a:r>
                <a:rPr lang="en-US" altLang="zh-CN" i="1" baseline="-25000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B</a:t>
              </a:r>
              <a:r>
                <a:rPr lang="en-US" altLang="zh-CN" i="1" baseline="30000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-2</a:t>
              </a:r>
              <a:r>
                <a:rPr lang="en-US" altLang="zh-CN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   			</a:t>
              </a:r>
              <a:r>
                <a:rPr lang="zh-CN" altLang="en-US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负一级反应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 typeface="Symbol" pitchFamily="18" charset="2"/>
                <a:buNone/>
              </a:pPr>
              <a:r>
                <a:rPr lang="zh-CN" altLang="en-US" i="1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 </a:t>
              </a:r>
              <a:r>
                <a:rPr lang="en-US" altLang="zh-CN" i="1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= kc</a:t>
              </a:r>
              <a:r>
                <a:rPr lang="en-US" altLang="zh-CN" i="1" baseline="-25000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A</a:t>
              </a:r>
              <a:r>
                <a:rPr lang="en-US" altLang="zh-CN" i="1" baseline="30000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2</a:t>
              </a:r>
              <a:r>
                <a:rPr lang="en-US" altLang="zh-CN" i="1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c</a:t>
              </a:r>
              <a:r>
                <a:rPr lang="en-US" altLang="zh-CN" i="1" baseline="-25000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B</a:t>
              </a:r>
              <a:r>
                <a:rPr lang="en-US" altLang="zh-CN" i="1" baseline="30000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-1/2</a:t>
              </a:r>
              <a:r>
                <a:rPr lang="en-US" altLang="zh-CN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   			1.5</a:t>
              </a:r>
              <a:r>
                <a:rPr lang="zh-CN" altLang="en-US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级反应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 typeface="Symbol" pitchFamily="18" charset="2"/>
                <a:buNone/>
              </a:pPr>
              <a:r>
                <a:rPr lang="zh-CN" altLang="en-US" i="1" dirty="0" smtClean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 </a:t>
              </a:r>
              <a:r>
                <a:rPr lang="en-US" altLang="zh-CN" i="1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= </a:t>
              </a:r>
              <a:r>
                <a:rPr lang="en-US" altLang="zh-CN" i="1" dirty="0" err="1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kc</a:t>
              </a:r>
              <a:r>
                <a:rPr lang="en-US" altLang="zh-CN" i="1" baseline="-25000" dirty="0" err="1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A</a:t>
              </a:r>
              <a:r>
                <a:rPr lang="en-US" altLang="zh-CN" i="1" dirty="0" err="1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c</a:t>
              </a:r>
              <a:r>
                <a:rPr lang="en-US" altLang="zh-CN" i="1" baseline="-25000" dirty="0" err="1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B</a:t>
              </a:r>
              <a:r>
                <a:rPr lang="en-US" altLang="zh-CN" i="1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/(1-c</a:t>
              </a:r>
              <a:r>
                <a:rPr lang="en-US" altLang="zh-CN" i="1" baseline="-25000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B</a:t>
              </a:r>
              <a:r>
                <a:rPr lang="en-US" altLang="zh-CN" i="1" baseline="30000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1/2</a:t>
              </a:r>
              <a:r>
                <a:rPr lang="en-US" altLang="zh-CN" i="1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)</a:t>
              </a:r>
              <a:r>
                <a:rPr lang="zh-CN" altLang="en-US" dirty="0"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　		无简单级数</a:t>
              </a:r>
              <a:endParaRPr lang="zh-CN" altLang="en-US" i="1" dirty="0">
                <a:latin typeface="Times New Roman" pitchFamily="18" charset="0"/>
                <a:ea typeface="黑体" pitchFamily="49" charset="-122"/>
                <a:sym typeface="Symbol" pitchFamily="18" charset="2"/>
              </a:endParaRPr>
            </a:p>
          </p:txBody>
        </p:sp>
        <p:sp>
          <p:nvSpPr>
            <p:cNvPr id="23556" name="Line 5"/>
            <p:cNvSpPr>
              <a:spLocks noChangeShapeType="1"/>
            </p:cNvSpPr>
            <p:nvPr/>
          </p:nvSpPr>
          <p:spPr bwMode="auto">
            <a:xfrm>
              <a:off x="457" y="1024"/>
              <a:ext cx="43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7" name="Line 6"/>
            <p:cNvSpPr>
              <a:spLocks noChangeShapeType="1"/>
            </p:cNvSpPr>
            <p:nvPr/>
          </p:nvSpPr>
          <p:spPr bwMode="auto">
            <a:xfrm>
              <a:off x="450" y="579"/>
              <a:ext cx="43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8" name="Line 7"/>
            <p:cNvSpPr>
              <a:spLocks noChangeShapeType="1"/>
            </p:cNvSpPr>
            <p:nvPr/>
          </p:nvSpPr>
          <p:spPr bwMode="auto">
            <a:xfrm flipV="1">
              <a:off x="432" y="1466"/>
              <a:ext cx="4417" cy="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9" name="Line 8"/>
            <p:cNvSpPr>
              <a:spLocks noChangeShapeType="1"/>
            </p:cNvSpPr>
            <p:nvPr/>
          </p:nvSpPr>
          <p:spPr bwMode="auto">
            <a:xfrm flipV="1">
              <a:off x="441" y="1923"/>
              <a:ext cx="4417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0" name="Line 9"/>
            <p:cNvSpPr>
              <a:spLocks noChangeShapeType="1"/>
            </p:cNvSpPr>
            <p:nvPr/>
          </p:nvSpPr>
          <p:spPr bwMode="auto">
            <a:xfrm flipV="1">
              <a:off x="423" y="2417"/>
              <a:ext cx="4453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1" name="Line 10"/>
            <p:cNvSpPr>
              <a:spLocks noChangeShapeType="1"/>
            </p:cNvSpPr>
            <p:nvPr/>
          </p:nvSpPr>
          <p:spPr bwMode="auto">
            <a:xfrm>
              <a:off x="414" y="2865"/>
              <a:ext cx="44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2" name="Line 11"/>
            <p:cNvSpPr>
              <a:spLocks noChangeShapeType="1"/>
            </p:cNvSpPr>
            <p:nvPr/>
          </p:nvSpPr>
          <p:spPr bwMode="auto">
            <a:xfrm flipV="1">
              <a:off x="414" y="3285"/>
              <a:ext cx="4489" cy="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3" name="Line 12"/>
            <p:cNvSpPr>
              <a:spLocks noChangeShapeType="1"/>
            </p:cNvSpPr>
            <p:nvPr/>
          </p:nvSpPr>
          <p:spPr bwMode="auto">
            <a:xfrm flipV="1">
              <a:off x="404" y="3752"/>
              <a:ext cx="4508" cy="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4" name="Line 13"/>
            <p:cNvSpPr>
              <a:spLocks noChangeShapeType="1"/>
            </p:cNvSpPr>
            <p:nvPr/>
          </p:nvSpPr>
          <p:spPr bwMode="auto">
            <a:xfrm>
              <a:off x="424" y="195"/>
              <a:ext cx="43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682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705282" y="309403"/>
            <a:ext cx="1656184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思考题：</a:t>
            </a:r>
            <a:endParaRPr kumimoji="1" lang="zh-CN" altLang="en-US" sz="2400" dirty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23528" y="846248"/>
            <a:ext cx="6408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US" altLang="zh-CN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、零级反应是否是基元反应？</a:t>
            </a:r>
            <a:endParaRPr kumimoji="1" lang="zh-CN" altLang="en-US" dirty="0">
              <a:solidFill>
                <a:schemeClr val="tx2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35706" y="1583423"/>
            <a:ext cx="78509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US" altLang="zh-CN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、具有简单级数的反应是否是基元反应？</a:t>
            </a:r>
            <a:endParaRPr kumimoji="1" lang="zh-CN" altLang="en-US" dirty="0">
              <a:solidFill>
                <a:schemeClr val="tx2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47884" y="2276871"/>
            <a:ext cx="78509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US" altLang="zh-CN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zh-CN" altLang="en-US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、反应  </a:t>
            </a:r>
            <a:r>
              <a:rPr kumimoji="1" lang="en-US" altLang="zh-CN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A+4B=A</a:t>
            </a:r>
            <a:r>
              <a:rPr kumimoji="1" lang="en-US" altLang="zh-CN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en-US" altLang="zh-CN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B)</a:t>
            </a:r>
            <a:r>
              <a:rPr kumimoji="1" lang="en-US" altLang="zh-CN" baseline="-25000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kumimoji="1" lang="zh-CN" altLang="en-US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是否为</a:t>
            </a:r>
            <a:r>
              <a:rPr kumimoji="1" lang="zh-CN" altLang="en-US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基元反应？</a:t>
            </a:r>
            <a:endParaRPr kumimoji="1" lang="zh-CN" altLang="en-US" dirty="0">
              <a:solidFill>
                <a:schemeClr val="tx2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5695" y="2996119"/>
            <a:ext cx="845665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US" altLang="zh-CN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kumimoji="1" lang="zh-CN" altLang="en-US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、写出下列基元反应的速率（用不同的组分表示）？</a:t>
            </a:r>
            <a:endParaRPr kumimoji="1" lang="zh-CN" altLang="en-US" dirty="0">
              <a:solidFill>
                <a:schemeClr val="tx2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05852" y="4051033"/>
            <a:ext cx="2016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 sz="2800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kumimoji="1" lang="en-US" altLang="zh-CN" sz="2800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A+B=2P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505852" y="4736614"/>
            <a:ext cx="38112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800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kumimoji="1" lang="en-US" altLang="zh-CN" sz="2800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2A+B=2P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1505851" y="5399781"/>
            <a:ext cx="38112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zh-CN" altLang="en-US" sz="2800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kumimoji="1" lang="en-US" altLang="zh-CN" sz="2800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A+2B=P+2S</a:t>
            </a: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1533374" y="5948120"/>
            <a:ext cx="38112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kumimoji="1" lang="zh-CN" altLang="en-US" sz="2800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kumimoji="1" lang="en-US" altLang="zh-CN" sz="2800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2Cl+M=Cl</a:t>
            </a:r>
            <a:r>
              <a:rPr kumimoji="1" lang="en-US" altLang="zh-CN" sz="2800" baseline="-25000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en-US" altLang="zh-CN" sz="2800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+2S</a:t>
            </a:r>
            <a:endParaRPr lang="zh-CN" altLang="en-US" sz="2800" dirty="0"/>
          </a:p>
        </p:txBody>
      </p:sp>
      <p:pic>
        <p:nvPicPr>
          <p:cNvPr id="12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755722"/>
            <a:ext cx="2255838" cy="18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9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764704"/>
            <a:ext cx="8136904" cy="625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练习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：判断下面说法的正误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在同一反应中各物质的变化速率相同；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零级反应的反应速率不随反应物浓度变化而变化；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一个反应的反应级数越大，其反应速率也越大；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(4)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若反应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A+B→Y+Z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的速率方程为：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 kc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0.7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1.3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　 则该反应为二级反应且肯定不是双分子反应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、错；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、对；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、错；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、对；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84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385763" y="279400"/>
            <a:ext cx="7777162" cy="57943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algn="ctr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§9-2 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速率方程的积分形式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2266950" y="2039938"/>
            <a:ext cx="29257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一、零级反应</a:t>
            </a: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2266950" y="2619375"/>
            <a:ext cx="2925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二、一级反应</a:t>
            </a:r>
          </a:p>
        </p:txBody>
      </p:sp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2303463" y="3198813"/>
            <a:ext cx="29257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三、二级反应</a:t>
            </a:r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2303463" y="4270375"/>
            <a:ext cx="29257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五、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n </a:t>
            </a: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级反应</a:t>
            </a:r>
          </a:p>
        </p:txBody>
      </p:sp>
      <p:sp>
        <p:nvSpPr>
          <p:cNvPr id="533513" name="Text Box 9"/>
          <p:cNvSpPr txBox="1">
            <a:spLocks noChangeArrowheads="1"/>
          </p:cNvSpPr>
          <p:nvPr/>
        </p:nvSpPr>
        <p:spPr bwMode="auto">
          <a:xfrm>
            <a:off x="1087438" y="4984750"/>
            <a:ext cx="697706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半衰期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(t</a:t>
            </a:r>
            <a:r>
              <a:rPr lang="en-US" altLang="zh-CN" baseline="-25000" dirty="0">
                <a:latin typeface="Times New Roman" pitchFamily="18" charset="0"/>
                <a:ea typeface="黑体" pitchFamily="49" charset="-122"/>
              </a:rPr>
              <a:t>1/2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        反应物反应掉一半所需的时间</a:t>
            </a:r>
          </a:p>
        </p:txBody>
      </p:sp>
      <p:sp>
        <p:nvSpPr>
          <p:cNvPr id="25608" name="矩形 1"/>
          <p:cNvSpPr>
            <a:spLocks noChangeArrowheads="1"/>
          </p:cNvSpPr>
          <p:nvPr/>
        </p:nvSpPr>
        <p:spPr bwMode="auto">
          <a:xfrm>
            <a:off x="301625" y="1093788"/>
            <a:ext cx="85502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  <a:ea typeface="黑体" pitchFamily="49" charset="-122"/>
              </a:rPr>
              <a:t>将反应速率方程化为</a:t>
            </a:r>
            <a:r>
              <a:rPr lang="zh-CN" altLang="en-US" sz="2800" dirty="0">
                <a:latin typeface="宋体" pitchFamily="2" charset="-122"/>
                <a:ea typeface="黑体" pitchFamily="49" charset="-122"/>
              </a:rPr>
              <a:t>-</a:t>
            </a:r>
            <a:r>
              <a:rPr lang="en-US" altLang="zh-CN" sz="2800" dirty="0" err="1">
                <a:latin typeface="宋体" pitchFamily="2" charset="-122"/>
                <a:ea typeface="黑体" pitchFamily="49" charset="-122"/>
              </a:rPr>
              <a:t>dC</a:t>
            </a:r>
            <a:r>
              <a:rPr lang="en-US" altLang="zh-CN" sz="2800" baseline="-25000" dirty="0" err="1">
                <a:latin typeface="宋体" pitchFamily="2" charset="-122"/>
                <a:ea typeface="黑体" pitchFamily="49" charset="-122"/>
              </a:rPr>
              <a:t>A</a:t>
            </a:r>
            <a:r>
              <a:rPr lang="en-US" altLang="zh-CN" sz="2800" dirty="0">
                <a:latin typeface="宋体" pitchFamily="2" charset="-122"/>
                <a:ea typeface="黑体" pitchFamily="49" charset="-122"/>
              </a:rPr>
              <a:t>/</a:t>
            </a:r>
            <a:r>
              <a:rPr lang="en-US" altLang="zh-CN" sz="2800" dirty="0" err="1">
                <a:latin typeface="宋体" pitchFamily="2" charset="-122"/>
                <a:ea typeface="黑体" pitchFamily="49" charset="-122"/>
              </a:rPr>
              <a:t>dt</a:t>
            </a:r>
            <a:r>
              <a:rPr lang="en-US" altLang="zh-CN" sz="2800" dirty="0">
                <a:latin typeface="宋体" pitchFamily="2" charset="-122"/>
                <a:ea typeface="黑体" pitchFamily="49" charset="-122"/>
              </a:rPr>
              <a:t>=</a:t>
            </a:r>
            <a:r>
              <a:rPr lang="en-US" altLang="zh-CN" sz="2800" dirty="0" err="1">
                <a:latin typeface="宋体" pitchFamily="2" charset="-122"/>
                <a:ea typeface="黑体" pitchFamily="49" charset="-122"/>
              </a:rPr>
              <a:t>kC</a:t>
            </a:r>
            <a:r>
              <a:rPr lang="en-US" altLang="zh-CN" sz="2800" baseline="-25000" dirty="0" err="1">
                <a:latin typeface="宋体" pitchFamily="2" charset="-122"/>
                <a:ea typeface="黑体" pitchFamily="49" charset="-122"/>
              </a:rPr>
              <a:t>A</a:t>
            </a:r>
            <a:r>
              <a:rPr lang="en-US" altLang="zh-CN" sz="2800" baseline="30000" dirty="0" err="1">
                <a:latin typeface="宋体" pitchFamily="2" charset="-122"/>
                <a:ea typeface="黑体" pitchFamily="49" charset="-122"/>
              </a:rPr>
              <a:t>n</a:t>
            </a:r>
            <a:r>
              <a:rPr lang="zh-CN" altLang="en-US" sz="2800" dirty="0">
                <a:latin typeface="宋体" pitchFamily="2" charset="-122"/>
                <a:ea typeface="黑体" pitchFamily="49" charset="-122"/>
              </a:rPr>
              <a:t> 形式的称为简单级数，我们主要研究具有这种形式的速率方程积分式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5609" name="Rectangle 7"/>
          <p:cNvSpPr>
            <a:spLocks noChangeArrowheads="1"/>
          </p:cNvSpPr>
          <p:nvPr/>
        </p:nvSpPr>
        <p:spPr bwMode="auto">
          <a:xfrm>
            <a:off x="2319338" y="3736975"/>
            <a:ext cx="29257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四、三级反应</a:t>
            </a:r>
          </a:p>
        </p:txBody>
      </p:sp>
    </p:spTree>
    <p:extLst>
      <p:ext uri="{BB962C8B-B14F-4D97-AF65-F5344CB8AC3E}">
        <p14:creationId xmlns:p14="http://schemas.microsoft.com/office/powerpoint/2010/main" val="108730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1647757" y="153352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 smtClean="0">
                <a:latin typeface="Times New Roman" pitchFamily="18" charset="0"/>
                <a:ea typeface="黑体" pitchFamily="49" charset="-122"/>
              </a:rPr>
              <a:t>微分式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：</a:t>
            </a:r>
          </a:p>
        </p:txBody>
      </p:sp>
      <p:graphicFrame>
        <p:nvGraphicFramePr>
          <p:cNvPr id="747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536552"/>
              </p:ext>
            </p:extLst>
          </p:nvPr>
        </p:nvGraphicFramePr>
        <p:xfrm>
          <a:off x="5451424" y="965774"/>
          <a:ext cx="2318678" cy="888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name="公式" r:id="rId3" imgW="1028254" imgH="393529" progId="Equation.3">
                  <p:embed/>
                </p:oleObj>
              </mc:Choice>
              <mc:Fallback>
                <p:oleObj name="公式" r:id="rId3" imgW="102825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424" y="965774"/>
                        <a:ext cx="2318678" cy="888004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1601788" y="2348880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积分式：</a:t>
            </a:r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3457372" y="2316615"/>
            <a:ext cx="2159000" cy="519112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1" lang="en-US" altLang="zh-CN" sz="2800" dirty="0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kumimoji="1" lang="en-US" altLang="zh-CN" sz="2800" baseline="-25000" dirty="0">
                <a:solidFill>
                  <a:srgbClr val="000000"/>
                </a:solidFill>
                <a:ea typeface="宋体" pitchFamily="2" charset="-122"/>
              </a:rPr>
              <a:t>A0</a:t>
            </a:r>
            <a:r>
              <a:rPr kumimoji="1" lang="en-US" altLang="zh-CN" sz="2800" dirty="0">
                <a:solidFill>
                  <a:srgbClr val="000000"/>
                </a:solidFill>
                <a:ea typeface="宋体" pitchFamily="2" charset="-122"/>
              </a:rPr>
              <a:t> – </a:t>
            </a:r>
            <a:r>
              <a:rPr kumimoji="1" lang="en-US" altLang="zh-CN" sz="2800" dirty="0" err="1">
                <a:solidFill>
                  <a:srgbClr val="000000"/>
                </a:solidFill>
                <a:ea typeface="宋体" pitchFamily="2" charset="-122"/>
              </a:rPr>
              <a:t>c</a:t>
            </a:r>
            <a:r>
              <a:rPr kumimoji="1" lang="en-US" altLang="zh-CN" sz="2800" baseline="-25000" dirty="0" err="1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kumimoji="1" lang="en-US" altLang="zh-CN" sz="2800" dirty="0">
                <a:solidFill>
                  <a:srgbClr val="000000"/>
                </a:solidFill>
                <a:ea typeface="宋体" pitchFamily="2" charset="-122"/>
              </a:rPr>
              <a:t> = k t</a:t>
            </a:r>
            <a:endParaRPr kumimoji="1" lang="en-US" altLang="zh-CN" sz="2800" baseline="-250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1601788" y="3089276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半衰期： </a:t>
            </a:r>
          </a:p>
        </p:txBody>
      </p:sp>
      <p:graphicFrame>
        <p:nvGraphicFramePr>
          <p:cNvPr id="747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373792"/>
              </p:ext>
            </p:extLst>
          </p:nvPr>
        </p:nvGraphicFramePr>
        <p:xfrm>
          <a:off x="3457372" y="2996952"/>
          <a:ext cx="163512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公式" r:id="rId5" imgW="609336" imgH="393529" progId="Equation.3">
                  <p:embed/>
                </p:oleObj>
              </mc:Choice>
              <mc:Fallback>
                <p:oleObj name="公式" r:id="rId5" imgW="60933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372" y="2996952"/>
                        <a:ext cx="1635125" cy="10556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1690688" y="4210051"/>
            <a:ext cx="15748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SzTx/>
              <a:buFontTx/>
              <a:buNone/>
            </a:pP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k 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单位：</a:t>
            </a:r>
          </a:p>
        </p:txBody>
      </p:sp>
      <p:sp>
        <p:nvSpPr>
          <p:cNvPr id="74768" name="Rectangle 16"/>
          <p:cNvSpPr>
            <a:spLocks noChangeArrowheads="1"/>
          </p:cNvSpPr>
          <p:nvPr/>
        </p:nvSpPr>
        <p:spPr bwMode="auto">
          <a:xfrm>
            <a:off x="1647757" y="4683666"/>
            <a:ext cx="21145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SzTx/>
              <a:buFontTx/>
              <a:buNone/>
            </a:pP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线性关系：</a:t>
            </a:r>
          </a:p>
        </p:txBody>
      </p:sp>
      <p:sp>
        <p:nvSpPr>
          <p:cNvPr id="26634" name="Text Box 19"/>
          <p:cNvSpPr txBox="1">
            <a:spLocks noChangeArrowheads="1"/>
          </p:cNvSpPr>
          <p:nvPr/>
        </p:nvSpPr>
        <p:spPr bwMode="auto">
          <a:xfrm>
            <a:off x="431800" y="188913"/>
            <a:ext cx="7777163" cy="579437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algn="ctr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§9-2 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速率方程的积分形式</a:t>
            </a:r>
          </a:p>
        </p:txBody>
      </p:sp>
      <p:sp>
        <p:nvSpPr>
          <p:cNvPr id="26635" name="Rectangle 20"/>
          <p:cNvSpPr>
            <a:spLocks noChangeArrowheads="1"/>
          </p:cNvSpPr>
          <p:nvPr/>
        </p:nvSpPr>
        <p:spPr bwMode="auto">
          <a:xfrm>
            <a:off x="385763" y="954088"/>
            <a:ext cx="29257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一、零级反应</a:t>
            </a:r>
          </a:p>
        </p:txBody>
      </p:sp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1690688" y="5804851"/>
            <a:ext cx="139541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SzTx/>
              <a:buFontTx/>
              <a:buNone/>
            </a:pP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实例：</a:t>
            </a:r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6055468" y="4057748"/>
            <a:ext cx="2744788" cy="528637"/>
          </a:xfrm>
          <a:prstGeom prst="rect">
            <a:avLst/>
          </a:prstGeom>
          <a:gradFill rotWithShape="1">
            <a:gsLst>
              <a:gs pos="0">
                <a:srgbClr val="76765E"/>
              </a:gs>
              <a:gs pos="50000">
                <a:srgbClr val="FFFFCC"/>
              </a:gs>
              <a:gs pos="100000">
                <a:srgbClr val="76765E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k </a:t>
            </a:r>
            <a:r>
              <a:rPr lang="zh-CN" altLang="en-US" sz="2800" dirty="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的物理意义？</a:t>
            </a:r>
          </a:p>
        </p:txBody>
      </p: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5451424" y="3089276"/>
            <a:ext cx="1976438" cy="528637"/>
          </a:xfrm>
          <a:prstGeom prst="rect">
            <a:avLst/>
          </a:prstGeom>
          <a:gradFill rotWithShape="1">
            <a:gsLst>
              <a:gs pos="0">
                <a:srgbClr val="76765E"/>
              </a:gs>
              <a:gs pos="50000">
                <a:srgbClr val="FFFFCC"/>
              </a:gs>
              <a:gs pos="100000">
                <a:srgbClr val="76765E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t</a:t>
            </a:r>
            <a:r>
              <a:rPr lang="en-US" altLang="zh-CN" sz="2800" baseline="-2500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1/2</a:t>
            </a:r>
            <a:r>
              <a:rPr lang="en-US" altLang="zh-CN" sz="280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Arial" pitchFamily="34" charset="0"/>
                <a:ea typeface="黑体" pitchFamily="49" charset="-122"/>
                <a:sym typeface="Symbol" pitchFamily="18" charset="2"/>
              </a:rPr>
              <a:t></a:t>
            </a:r>
            <a:r>
              <a:rPr lang="en-US" altLang="zh-CN" sz="280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 c</a:t>
            </a:r>
            <a:r>
              <a:rPr lang="en-US" altLang="zh-CN" sz="2800" baseline="-25000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A0</a:t>
            </a:r>
          </a:p>
        </p:txBody>
      </p:sp>
      <p:sp>
        <p:nvSpPr>
          <p:cNvPr id="74776" name="Rectangle 24"/>
          <p:cNvSpPr>
            <a:spLocks noChangeArrowheads="1"/>
          </p:cNvSpPr>
          <p:nvPr/>
        </p:nvSpPr>
        <p:spPr bwMode="auto">
          <a:xfrm>
            <a:off x="3451697" y="4232845"/>
            <a:ext cx="2392363" cy="387798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400" dirty="0">
                <a:solidFill>
                  <a:srgbClr val="000000"/>
                </a:solidFill>
                <a:ea typeface="黑体" pitchFamily="2" charset="-122"/>
              </a:rPr>
              <a:t>[</a:t>
            </a:r>
            <a:r>
              <a:rPr kumimoji="1" lang="zh-CN" altLang="en-US" sz="2400" dirty="0">
                <a:solidFill>
                  <a:srgbClr val="000000"/>
                </a:solidFill>
                <a:ea typeface="黑体" pitchFamily="2" charset="-122"/>
              </a:rPr>
              <a:t>浓度</a:t>
            </a:r>
            <a:r>
              <a:rPr kumimoji="1" lang="en-US" altLang="zh-CN" sz="2400" dirty="0">
                <a:solidFill>
                  <a:srgbClr val="000000"/>
                </a:solidFill>
                <a:ea typeface="黑体" pitchFamily="2" charset="-122"/>
              </a:rPr>
              <a:t>][</a:t>
            </a:r>
            <a:r>
              <a:rPr kumimoji="1" lang="zh-CN" altLang="en-US" sz="2400" dirty="0">
                <a:solidFill>
                  <a:srgbClr val="000000"/>
                </a:solidFill>
                <a:ea typeface="黑体" pitchFamily="2" charset="-122"/>
              </a:rPr>
              <a:t>时间</a:t>
            </a:r>
            <a:r>
              <a:rPr kumimoji="1" lang="en-US" altLang="zh-CN" sz="2400" dirty="0">
                <a:solidFill>
                  <a:srgbClr val="000000"/>
                </a:solidFill>
                <a:ea typeface="黑体" pitchFamily="2" charset="-122"/>
              </a:rPr>
              <a:t>]</a:t>
            </a:r>
            <a:r>
              <a:rPr kumimoji="1" lang="en-US" altLang="zh-CN" sz="2400" baseline="30000" dirty="0">
                <a:solidFill>
                  <a:srgbClr val="000000"/>
                </a:solidFill>
                <a:ea typeface="黑体" pitchFamily="2" charset="-122"/>
              </a:rPr>
              <a:t>-1</a:t>
            </a:r>
          </a:p>
        </p:txBody>
      </p:sp>
      <p:sp>
        <p:nvSpPr>
          <p:cNvPr id="74777" name="Rectangle 25"/>
          <p:cNvSpPr>
            <a:spLocks noChangeArrowheads="1"/>
          </p:cNvSpPr>
          <p:nvPr/>
        </p:nvSpPr>
        <p:spPr bwMode="auto">
          <a:xfrm>
            <a:off x="3492500" y="4719178"/>
            <a:ext cx="938077" cy="437043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800" dirty="0" err="1">
                <a:solidFill>
                  <a:srgbClr val="000000"/>
                </a:solidFill>
                <a:ea typeface="黑体" pitchFamily="2" charset="-122"/>
              </a:rPr>
              <a:t>c</a:t>
            </a:r>
            <a:r>
              <a:rPr kumimoji="1" lang="en-US" altLang="zh-CN" sz="2800" baseline="-25000" dirty="0" err="1">
                <a:solidFill>
                  <a:srgbClr val="000000"/>
                </a:solidFill>
                <a:ea typeface="黑体" pitchFamily="2" charset="-122"/>
              </a:rPr>
              <a:t>A</a:t>
            </a:r>
            <a:r>
              <a:rPr kumimoji="1" lang="en-US" altLang="zh-CN" sz="2800" dirty="0">
                <a:solidFill>
                  <a:srgbClr val="000000"/>
                </a:solidFill>
                <a:ea typeface="黑体" pitchFamily="2" charset="-122"/>
              </a:rPr>
              <a:t> ~ t</a:t>
            </a:r>
          </a:p>
        </p:txBody>
      </p:sp>
      <p:sp>
        <p:nvSpPr>
          <p:cNvPr id="74778" name="Rectangle 26"/>
          <p:cNvSpPr>
            <a:spLocks noChangeArrowheads="1"/>
          </p:cNvSpPr>
          <p:nvPr/>
        </p:nvSpPr>
        <p:spPr bwMode="auto">
          <a:xfrm>
            <a:off x="2705032" y="5696064"/>
            <a:ext cx="3350436" cy="830997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表面催化反应、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酶催化</a:t>
            </a:r>
            <a:endParaRPr kumimoji="1" lang="en-US" altLang="zh-CN" sz="2400" dirty="0" smtClean="0">
              <a:solidFill>
                <a:srgbClr val="000000"/>
              </a:solidFill>
              <a:latin typeface="Arial" charset="0"/>
              <a:ea typeface="黑体" pitchFamily="2" charset="-122"/>
            </a:endParaRPr>
          </a:p>
          <a:p>
            <a:pPr>
              <a:defRPr/>
            </a:pPr>
            <a:r>
              <a:rPr kumimoji="1" lang="zh-CN" altLang="en-US" sz="2400" dirty="0" smtClean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反应</a:t>
            </a:r>
            <a:endParaRPr kumimoji="1" lang="zh-CN" altLang="en-US" sz="2400" dirty="0">
              <a:solidFill>
                <a:srgbClr val="000000"/>
              </a:solidFill>
              <a:latin typeface="Arial" charset="0"/>
              <a:ea typeface="黑体" pitchFamily="2" charset="-122"/>
            </a:endParaRPr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471" y="4719178"/>
            <a:ext cx="1660198" cy="181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3184997" y="1071860"/>
            <a:ext cx="29257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US" altLang="zh-CN" sz="2400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A          </a:t>
            </a:r>
            <a:r>
              <a:rPr kumimoji="1" lang="zh-CN" altLang="en-US" sz="2400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产物</a:t>
            </a:r>
            <a:endParaRPr kumimoji="1" lang="zh-CN" altLang="en-US" sz="2400" dirty="0">
              <a:solidFill>
                <a:schemeClr val="tx2"/>
              </a:solidFill>
              <a:latin typeface="Times New Roman" pitchFamily="18" charset="0"/>
              <a:ea typeface="黑体" pitchFamily="49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611560" y="185377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3603154" y="1305400"/>
            <a:ext cx="497532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/>
      <p:bldP spid="74761" grpId="0"/>
      <p:bldP spid="74762" grpId="0" animBg="1"/>
      <p:bldP spid="74764" grpId="0"/>
      <p:bldP spid="74767" grpId="0"/>
      <p:bldP spid="74768" grpId="0"/>
      <p:bldP spid="74773" grpId="0"/>
      <p:bldP spid="74774" grpId="0" animBg="1"/>
      <p:bldP spid="74775" grpId="0" animBg="1"/>
      <p:bldP spid="74776" grpId="0" animBg="1"/>
      <p:bldP spid="74777" grpId="0" animBg="1"/>
      <p:bldP spid="7477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269714"/>
              </p:ext>
            </p:extLst>
          </p:nvPr>
        </p:nvGraphicFramePr>
        <p:xfrm>
          <a:off x="3022453" y="1649412"/>
          <a:ext cx="18288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0" name="公式" r:id="rId3" imgW="710891" imgH="431613" progId="Equation.3">
                  <p:embed/>
                </p:oleObj>
              </mc:Choice>
              <mc:Fallback>
                <p:oleObj name="公式" r:id="rId3" imgW="71089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453" y="1649412"/>
                        <a:ext cx="1828800" cy="11128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286154"/>
              </p:ext>
            </p:extLst>
          </p:nvPr>
        </p:nvGraphicFramePr>
        <p:xfrm>
          <a:off x="4841875" y="1669678"/>
          <a:ext cx="18621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" name="公式" r:id="rId5" imgW="723586" imgH="431613" progId="Equation.3">
                  <p:embed/>
                </p:oleObj>
              </mc:Choice>
              <mc:Fallback>
                <p:oleObj name="公式" r:id="rId5" imgW="72358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1669678"/>
                        <a:ext cx="1862137" cy="11112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18"/>
          <p:cNvSpPr>
            <a:spLocks noChangeArrowheads="1"/>
          </p:cNvSpPr>
          <p:nvPr/>
        </p:nvSpPr>
        <p:spPr bwMode="auto">
          <a:xfrm>
            <a:off x="476250" y="323850"/>
            <a:ext cx="2925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二、一级反应</a:t>
            </a:r>
          </a:p>
        </p:txBody>
      </p:sp>
      <p:sp>
        <p:nvSpPr>
          <p:cNvPr id="75795" name="Rectangle 19"/>
          <p:cNvSpPr>
            <a:spLocks noChangeArrowheads="1"/>
          </p:cNvSpPr>
          <p:nvPr/>
        </p:nvSpPr>
        <p:spPr bwMode="auto">
          <a:xfrm>
            <a:off x="1385094" y="919957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微分式：</a:t>
            </a:r>
          </a:p>
        </p:txBody>
      </p:sp>
      <p:graphicFrame>
        <p:nvGraphicFramePr>
          <p:cNvPr id="7579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27388"/>
              </p:ext>
            </p:extLst>
          </p:nvPr>
        </p:nvGraphicFramePr>
        <p:xfrm>
          <a:off x="4730750" y="287338"/>
          <a:ext cx="248443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2" name="公式" r:id="rId7" imgW="901440" imgH="406080" progId="Equation.3">
                  <p:embed/>
                </p:oleObj>
              </mc:Choice>
              <mc:Fallback>
                <p:oleObj name="公式" r:id="rId7" imgW="9014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287338"/>
                        <a:ext cx="2484438" cy="11207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7" name="Rectangle 21"/>
          <p:cNvSpPr>
            <a:spLocks noChangeArrowheads="1"/>
          </p:cNvSpPr>
          <p:nvPr/>
        </p:nvSpPr>
        <p:spPr bwMode="auto">
          <a:xfrm>
            <a:off x="1423194" y="1649412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积分式：</a:t>
            </a:r>
          </a:p>
        </p:txBody>
      </p:sp>
      <p:sp>
        <p:nvSpPr>
          <p:cNvPr id="75798" name="Rectangle 22"/>
          <p:cNvSpPr>
            <a:spLocks noChangeArrowheads="1"/>
          </p:cNvSpPr>
          <p:nvPr/>
        </p:nvSpPr>
        <p:spPr bwMode="auto">
          <a:xfrm>
            <a:off x="1385094" y="2994473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半衰期： </a:t>
            </a:r>
          </a:p>
        </p:txBody>
      </p:sp>
      <p:graphicFrame>
        <p:nvGraphicFramePr>
          <p:cNvPr id="7579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09421"/>
              </p:ext>
            </p:extLst>
          </p:nvPr>
        </p:nvGraphicFramePr>
        <p:xfrm>
          <a:off x="2951957" y="2880035"/>
          <a:ext cx="1668462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3" name="公式" r:id="rId9" imgW="622030" imgH="393529" progId="Equation.3">
                  <p:embed/>
                </p:oleObj>
              </mc:Choice>
              <mc:Fallback>
                <p:oleObj name="公式" r:id="rId9" imgW="62203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957" y="2880035"/>
                        <a:ext cx="1668462" cy="105568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2" name="Rectangle 26"/>
          <p:cNvSpPr>
            <a:spLocks noChangeArrowheads="1"/>
          </p:cNvSpPr>
          <p:nvPr/>
        </p:nvSpPr>
        <p:spPr bwMode="auto">
          <a:xfrm>
            <a:off x="1351273" y="4183012"/>
            <a:ext cx="15748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SzTx/>
              <a:buFontTx/>
              <a:buNone/>
            </a:pP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k 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单位：</a:t>
            </a:r>
          </a:p>
        </p:txBody>
      </p:sp>
      <p:sp>
        <p:nvSpPr>
          <p:cNvPr id="75803" name="Rectangle 27"/>
          <p:cNvSpPr>
            <a:spLocks noChangeArrowheads="1"/>
          </p:cNvSpPr>
          <p:nvPr/>
        </p:nvSpPr>
        <p:spPr bwMode="auto">
          <a:xfrm>
            <a:off x="1204119" y="4662453"/>
            <a:ext cx="21145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SzTx/>
              <a:buFontTx/>
              <a:buNone/>
            </a:pP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线性关系：</a:t>
            </a:r>
          </a:p>
        </p:txBody>
      </p:sp>
      <p:sp>
        <p:nvSpPr>
          <p:cNvPr id="75804" name="Rectangle 28"/>
          <p:cNvSpPr>
            <a:spLocks noChangeArrowheads="1"/>
          </p:cNvSpPr>
          <p:nvPr/>
        </p:nvSpPr>
        <p:spPr bwMode="auto">
          <a:xfrm>
            <a:off x="1115616" y="6093296"/>
            <a:ext cx="1395412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SzTx/>
              <a:buFontTx/>
              <a:buNone/>
            </a:pP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实例：</a:t>
            </a:r>
          </a:p>
        </p:txBody>
      </p:sp>
      <p:sp>
        <p:nvSpPr>
          <p:cNvPr id="75805" name="Rectangle 29"/>
          <p:cNvSpPr>
            <a:spLocks noChangeArrowheads="1"/>
          </p:cNvSpPr>
          <p:nvPr/>
        </p:nvSpPr>
        <p:spPr bwMode="auto">
          <a:xfrm>
            <a:off x="2951957" y="4131626"/>
            <a:ext cx="1439862" cy="387798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400" dirty="0">
                <a:solidFill>
                  <a:srgbClr val="000000"/>
                </a:solidFill>
                <a:ea typeface="黑体" pitchFamily="2" charset="-122"/>
              </a:rPr>
              <a:t>[</a:t>
            </a:r>
            <a:r>
              <a:rPr kumimoji="1" lang="zh-CN" altLang="en-US" sz="2400" dirty="0">
                <a:solidFill>
                  <a:srgbClr val="000000"/>
                </a:solidFill>
                <a:ea typeface="黑体" pitchFamily="2" charset="-122"/>
              </a:rPr>
              <a:t>时间</a:t>
            </a:r>
            <a:r>
              <a:rPr kumimoji="1" lang="en-US" altLang="zh-CN" sz="2400" dirty="0">
                <a:solidFill>
                  <a:srgbClr val="000000"/>
                </a:solidFill>
                <a:ea typeface="黑体" pitchFamily="2" charset="-122"/>
              </a:rPr>
              <a:t>]</a:t>
            </a:r>
            <a:r>
              <a:rPr kumimoji="1" lang="en-US" altLang="zh-CN" sz="2400" baseline="30000" dirty="0">
                <a:solidFill>
                  <a:srgbClr val="000000"/>
                </a:solidFill>
                <a:ea typeface="黑体" pitchFamily="2" charset="-122"/>
              </a:rPr>
              <a:t>-1</a:t>
            </a:r>
          </a:p>
        </p:txBody>
      </p:sp>
      <p:sp>
        <p:nvSpPr>
          <p:cNvPr id="75806" name="Rectangle 30"/>
          <p:cNvSpPr>
            <a:spLocks noChangeArrowheads="1"/>
          </p:cNvSpPr>
          <p:nvPr/>
        </p:nvSpPr>
        <p:spPr bwMode="auto">
          <a:xfrm>
            <a:off x="3100768" y="4662453"/>
            <a:ext cx="1128835" cy="387798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400" dirty="0">
                <a:solidFill>
                  <a:srgbClr val="000000"/>
                </a:solidFill>
                <a:ea typeface="黑体" pitchFamily="2" charset="-122"/>
              </a:rPr>
              <a:t>ln </a:t>
            </a:r>
            <a:r>
              <a:rPr kumimoji="1" lang="en-US" altLang="zh-CN" sz="2400" dirty="0" err="1">
                <a:solidFill>
                  <a:srgbClr val="000000"/>
                </a:solidFill>
                <a:ea typeface="黑体" pitchFamily="2" charset="-122"/>
              </a:rPr>
              <a:t>c</a:t>
            </a:r>
            <a:r>
              <a:rPr kumimoji="1" lang="en-US" altLang="zh-CN" sz="2400" baseline="-25000" dirty="0" err="1">
                <a:solidFill>
                  <a:srgbClr val="000000"/>
                </a:solidFill>
                <a:ea typeface="黑体" pitchFamily="2" charset="-122"/>
              </a:rPr>
              <a:t>A</a:t>
            </a:r>
            <a:r>
              <a:rPr kumimoji="1" lang="en-US" altLang="zh-CN" sz="2400" dirty="0">
                <a:solidFill>
                  <a:srgbClr val="000000"/>
                </a:solidFill>
                <a:ea typeface="黑体" pitchFamily="2" charset="-122"/>
              </a:rPr>
              <a:t> ~ t</a:t>
            </a:r>
          </a:p>
        </p:txBody>
      </p:sp>
      <p:sp>
        <p:nvSpPr>
          <p:cNvPr id="75807" name="Rectangle 31"/>
          <p:cNvSpPr>
            <a:spLocks noChangeArrowheads="1"/>
          </p:cNvSpPr>
          <p:nvPr/>
        </p:nvSpPr>
        <p:spPr bwMode="auto">
          <a:xfrm>
            <a:off x="2140433" y="6103844"/>
            <a:ext cx="6897823" cy="46166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放射性元素的蜕变、分子重排、五氧化二氮的分解</a:t>
            </a:r>
          </a:p>
        </p:txBody>
      </p: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5529470" y="2880035"/>
            <a:ext cx="2373313" cy="528638"/>
          </a:xfrm>
          <a:prstGeom prst="rect">
            <a:avLst/>
          </a:prstGeom>
          <a:gradFill rotWithShape="1">
            <a:gsLst>
              <a:gs pos="0">
                <a:srgbClr val="76765E"/>
              </a:gs>
              <a:gs pos="50000">
                <a:srgbClr val="FFFFCC"/>
              </a:gs>
              <a:gs pos="100000">
                <a:srgbClr val="76765E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1/2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与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c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A0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无关</a:t>
            </a:r>
          </a:p>
        </p:txBody>
      </p:sp>
      <p:sp>
        <p:nvSpPr>
          <p:cNvPr id="75813" name="Text Box 37"/>
          <p:cNvSpPr txBox="1">
            <a:spLocks noChangeArrowheads="1"/>
          </p:cNvSpPr>
          <p:nvPr/>
        </p:nvSpPr>
        <p:spPr bwMode="auto">
          <a:xfrm>
            <a:off x="5220072" y="3471564"/>
            <a:ext cx="3416300" cy="528637"/>
          </a:xfrm>
          <a:prstGeom prst="rect">
            <a:avLst/>
          </a:prstGeom>
          <a:gradFill rotWithShape="1">
            <a:gsLst>
              <a:gs pos="0">
                <a:srgbClr val="76765E"/>
              </a:gs>
              <a:gs pos="50000">
                <a:srgbClr val="FFFFCC"/>
              </a:gs>
              <a:gs pos="100000">
                <a:srgbClr val="76765E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1/2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3/4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7/8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= ?</a:t>
            </a:r>
          </a:p>
        </p:txBody>
      </p:sp>
      <p:sp>
        <p:nvSpPr>
          <p:cNvPr id="27667" name="矩形 1"/>
          <p:cNvSpPr>
            <a:spLocks noChangeArrowheads="1"/>
          </p:cNvSpPr>
          <p:nvPr/>
        </p:nvSpPr>
        <p:spPr bwMode="auto">
          <a:xfrm>
            <a:off x="2299494" y="5162550"/>
            <a:ext cx="247808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350" indent="-635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dirty="0" err="1">
                <a:latin typeface="宋体" pitchFamily="2" charset="-122"/>
                <a:ea typeface="黑体" pitchFamily="49" charset="-122"/>
              </a:rPr>
              <a:t>lnC</a:t>
            </a:r>
            <a:r>
              <a:rPr lang="en-US" altLang="zh-CN" sz="2800" baseline="-25000" dirty="0" err="1">
                <a:latin typeface="宋体" pitchFamily="2" charset="-122"/>
                <a:ea typeface="黑体" pitchFamily="49" charset="-122"/>
              </a:rPr>
              <a:t>A</a:t>
            </a:r>
            <a:r>
              <a:rPr lang="en-US" altLang="zh-CN" sz="2800" baseline="-25000" dirty="0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z="2800" dirty="0">
                <a:latin typeface="宋体" pitchFamily="2" charset="-122"/>
                <a:ea typeface="黑体" pitchFamily="49" charset="-122"/>
              </a:rPr>
              <a:t>=lnC</a:t>
            </a:r>
            <a:r>
              <a:rPr lang="en-US" altLang="zh-CN" sz="2800" baseline="-25000" dirty="0">
                <a:latin typeface="宋体" pitchFamily="2" charset="-122"/>
                <a:ea typeface="黑体" pitchFamily="49" charset="-122"/>
              </a:rPr>
              <a:t>A0</a:t>
            </a:r>
            <a:r>
              <a:rPr lang="en-US" altLang="zh-CN" sz="2800" dirty="0">
                <a:latin typeface="宋体" pitchFamily="2" charset="-122"/>
                <a:ea typeface="黑体" pitchFamily="49" charset="-122"/>
              </a:rPr>
              <a:t>-kt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45247"/>
              </p:ext>
            </p:extLst>
          </p:nvPr>
        </p:nvGraphicFramePr>
        <p:xfrm>
          <a:off x="6876256" y="1482724"/>
          <a:ext cx="1655763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4" name="公式" r:id="rId11" imgW="889000" imgH="457200" progId="Equation.3">
                  <p:embed/>
                </p:oleObj>
              </mc:Choice>
              <mc:Fallback>
                <p:oleObj name="公式" r:id="rId11" imgW="8890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1482724"/>
                        <a:ext cx="1655763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6928222" y="2252771"/>
            <a:ext cx="1828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转化率</a:t>
            </a:r>
            <a:endParaRPr kumimoji="1" lang="zh-CN" altLang="en-US" sz="2800" dirty="0"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23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129898"/>
            <a:ext cx="1799667" cy="184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088372" y="492985"/>
            <a:ext cx="16591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a </a:t>
            </a:r>
            <a:r>
              <a:rPr kumimoji="1" lang="en-US" altLang="zh-CN" sz="2400" dirty="0" err="1"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4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</a:t>
            </a:r>
            <a:r>
              <a:rPr kumimoji="1" lang="en-US" altLang="zh-CN" sz="2400" dirty="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400" dirty="0">
                <a:latin typeface="Times New Roman" pitchFamily="18" charset="0"/>
                <a:ea typeface="黑体" pitchFamily="49" charset="-122"/>
              </a:rPr>
              <a:t>产物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344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5" grpId="0"/>
      <p:bldP spid="75797" grpId="0"/>
      <p:bldP spid="75798" grpId="0"/>
      <p:bldP spid="75802" grpId="0"/>
      <p:bldP spid="75803" grpId="0"/>
      <p:bldP spid="75804" grpId="0"/>
      <p:bldP spid="75805" grpId="0" animBg="1"/>
      <p:bldP spid="75806" grpId="0" animBg="1"/>
      <p:bldP spid="75807" grpId="0" animBg="1"/>
      <p:bldP spid="75811" grpId="0" animBg="1"/>
      <p:bldP spid="75813" grpId="0" animBg="1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1"/>
          <p:cNvSpPr>
            <a:spLocks noChangeArrowheads="1"/>
          </p:cNvSpPr>
          <p:nvPr/>
        </p:nvSpPr>
        <p:spPr bwMode="auto">
          <a:xfrm>
            <a:off x="26988" y="100013"/>
            <a:ext cx="8312150" cy="358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50" indent="-635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>
                <a:latin typeface="宋体" pitchFamily="2" charset="-122"/>
                <a:ea typeface="黑体" pitchFamily="49" charset="-122"/>
              </a:rPr>
              <a:t>例、某化学反应 </a:t>
            </a:r>
            <a:r>
              <a:rPr lang="en-US" altLang="zh-CN" sz="2800">
                <a:latin typeface="宋体" pitchFamily="2" charset="-122"/>
                <a:ea typeface="黑体" pitchFamily="49" charset="-122"/>
              </a:rPr>
              <a:t>A</a:t>
            </a:r>
            <a:r>
              <a:rPr lang="en-US" altLang="zh-CN" sz="2800">
                <a:latin typeface="宋体" pitchFamily="2" charset="-122"/>
                <a:ea typeface="黑体" pitchFamily="49" charset="-122"/>
                <a:cs typeface="Arial" pitchFamily="34" charset="0"/>
              </a:rPr>
              <a:t>→P ,</a:t>
            </a:r>
            <a:r>
              <a:rPr lang="zh-CN" altLang="en-US" sz="2800">
                <a:latin typeface="宋体" pitchFamily="2" charset="-122"/>
                <a:ea typeface="黑体" pitchFamily="49" charset="-122"/>
                <a:cs typeface="Arial" pitchFamily="34" charset="0"/>
              </a:rPr>
              <a:t>速率方程符合  </a:t>
            </a:r>
            <a:r>
              <a:rPr lang="en-US" altLang="zh-CN" sz="2800">
                <a:latin typeface="宋体" pitchFamily="2" charset="-122"/>
                <a:ea typeface="黑体" pitchFamily="49" charset="-122"/>
              </a:rPr>
              <a:t>-dC</a:t>
            </a:r>
            <a:r>
              <a:rPr lang="en-US" altLang="zh-CN" sz="2800" baseline="-25000">
                <a:latin typeface="宋体" pitchFamily="2" charset="-122"/>
                <a:ea typeface="黑体" pitchFamily="49" charset="-122"/>
              </a:rPr>
              <a:t>A</a:t>
            </a:r>
            <a:r>
              <a:rPr lang="en-US" altLang="zh-CN" sz="2800">
                <a:latin typeface="宋体" pitchFamily="2" charset="-122"/>
                <a:ea typeface="黑体" pitchFamily="49" charset="-122"/>
              </a:rPr>
              <a:t>/dt=kC</a:t>
            </a:r>
            <a:r>
              <a:rPr lang="en-US" altLang="zh-CN" sz="2800" baseline="-25000">
                <a:latin typeface="宋体" pitchFamily="2" charset="-122"/>
                <a:ea typeface="黑体" pitchFamily="49" charset="-122"/>
              </a:rPr>
              <a:t>A</a:t>
            </a:r>
            <a:r>
              <a:rPr lang="en-US" altLang="zh-CN" sz="2800" baseline="30000">
                <a:latin typeface="宋体" pitchFamily="2" charset="-122"/>
                <a:ea typeface="黑体" pitchFamily="49" charset="-122"/>
              </a:rPr>
              <a:t>n</a:t>
            </a:r>
            <a:r>
              <a:rPr lang="zh-CN" altLang="en-US" sz="2800">
                <a:latin typeface="宋体" pitchFamily="2" charset="-122"/>
                <a:ea typeface="黑体" pitchFamily="49" charset="-122"/>
              </a:rPr>
              <a:t>形式，其速率常数为</a:t>
            </a:r>
            <a:r>
              <a:rPr lang="en-US" altLang="zh-CN" sz="2800">
                <a:latin typeface="宋体" pitchFamily="2" charset="-122"/>
                <a:ea typeface="黑体" pitchFamily="49" charset="-122"/>
              </a:rPr>
              <a:t>0.30s</a:t>
            </a:r>
            <a:r>
              <a:rPr lang="en-US" altLang="zh-CN" sz="2800" baseline="30000">
                <a:latin typeface="宋体" pitchFamily="2" charset="-122"/>
                <a:ea typeface="黑体" pitchFamily="49" charset="-122"/>
              </a:rPr>
              <a:t>-1</a:t>
            </a:r>
            <a:r>
              <a:rPr lang="en-US" altLang="zh-CN" sz="2800">
                <a:latin typeface="宋体" pitchFamily="2" charset="-122"/>
                <a:ea typeface="黑体" pitchFamily="49" charset="-122"/>
              </a:rPr>
              <a:t>, </a:t>
            </a:r>
            <a:r>
              <a:rPr lang="zh-CN" altLang="en-US" sz="2800">
                <a:latin typeface="宋体" pitchFamily="2" charset="-122"/>
                <a:ea typeface="黑体" pitchFamily="49" charset="-122"/>
              </a:rPr>
              <a:t>若初浓度</a:t>
            </a:r>
            <a:r>
              <a:rPr lang="en-US" altLang="zh-CN" sz="2800">
                <a:latin typeface="宋体" pitchFamily="2" charset="-122"/>
                <a:ea typeface="黑体" pitchFamily="49" charset="-122"/>
              </a:rPr>
              <a:t>C</a:t>
            </a:r>
            <a:r>
              <a:rPr lang="en-US" altLang="zh-CN" sz="2800" baseline="-25000">
                <a:latin typeface="宋体" pitchFamily="2" charset="-122"/>
                <a:ea typeface="黑体" pitchFamily="49" charset="-122"/>
              </a:rPr>
              <a:t>A0</a:t>
            </a:r>
            <a:r>
              <a:rPr lang="en-US" altLang="zh-CN" sz="2800">
                <a:latin typeface="宋体" pitchFamily="2" charset="-122"/>
                <a:ea typeface="黑体" pitchFamily="49" charset="-122"/>
              </a:rPr>
              <a:t>=0.2mol·dm</a:t>
            </a:r>
            <a:r>
              <a:rPr lang="en-US" altLang="zh-CN" sz="2800" baseline="30000">
                <a:latin typeface="宋体" pitchFamily="2" charset="-122"/>
                <a:ea typeface="黑体" pitchFamily="49" charset="-122"/>
              </a:rPr>
              <a:t>-3</a:t>
            </a:r>
            <a:r>
              <a:rPr lang="zh-CN" altLang="en-US" sz="2800">
                <a:latin typeface="宋体" pitchFamily="2" charset="-122"/>
                <a:ea typeface="黑体" pitchFamily="49" charset="-122"/>
              </a:rPr>
              <a:t>。求</a:t>
            </a:r>
            <a:r>
              <a:rPr lang="en-US" altLang="zh-CN" sz="2800">
                <a:latin typeface="宋体" pitchFamily="2" charset="-122"/>
                <a:ea typeface="黑体" pitchFamily="49" charset="-122"/>
              </a:rPr>
              <a:t>: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>
                <a:latin typeface="宋体" pitchFamily="2" charset="-122"/>
                <a:ea typeface="黑体" pitchFamily="49" charset="-122"/>
              </a:rPr>
              <a:t>1.</a:t>
            </a:r>
            <a:r>
              <a:rPr lang="zh-CN" altLang="en-US" sz="2800">
                <a:latin typeface="宋体" pitchFamily="2" charset="-122"/>
                <a:ea typeface="黑体" pitchFamily="49" charset="-122"/>
              </a:rPr>
              <a:t>反应级数</a:t>
            </a:r>
            <a:r>
              <a:rPr lang="en-US" altLang="zh-CN" sz="2800">
                <a:latin typeface="宋体" pitchFamily="2" charset="-122"/>
                <a:ea typeface="黑体" pitchFamily="49" charset="-122"/>
              </a:rPr>
              <a:t>n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>
                <a:latin typeface="宋体" pitchFamily="2" charset="-122"/>
                <a:ea typeface="黑体" pitchFamily="49" charset="-122"/>
              </a:rPr>
              <a:t>2.</a:t>
            </a:r>
            <a:r>
              <a:rPr lang="zh-CN" altLang="en-US" sz="2800">
                <a:latin typeface="宋体" pitchFamily="2" charset="-122"/>
                <a:ea typeface="黑体" pitchFamily="49" charset="-122"/>
              </a:rPr>
              <a:t>反应的半衰期</a:t>
            </a:r>
            <a:r>
              <a:rPr lang="en-US" altLang="zh-CN" sz="2800">
                <a:latin typeface="宋体" pitchFamily="2" charset="-122"/>
                <a:ea typeface="黑体" pitchFamily="49" charset="-122"/>
              </a:rPr>
              <a:t>t</a:t>
            </a:r>
            <a:r>
              <a:rPr lang="en-US" altLang="zh-CN" sz="2800" baseline="-25000">
                <a:latin typeface="宋体" pitchFamily="2" charset="-122"/>
                <a:ea typeface="黑体" pitchFamily="49" charset="-122"/>
              </a:rPr>
              <a:t>1/2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>
                <a:latin typeface="宋体" pitchFamily="2" charset="-122"/>
                <a:ea typeface="黑体" pitchFamily="49" charset="-122"/>
              </a:rPr>
              <a:t>3.</a:t>
            </a:r>
            <a:r>
              <a:rPr lang="zh-CN" altLang="en-US" sz="2800">
                <a:latin typeface="宋体" pitchFamily="2" charset="-122"/>
                <a:ea typeface="黑体" pitchFamily="49" charset="-122"/>
              </a:rPr>
              <a:t>反应时间为</a:t>
            </a:r>
            <a:r>
              <a:rPr lang="en-US" altLang="zh-CN" sz="2800">
                <a:latin typeface="宋体" pitchFamily="2" charset="-122"/>
                <a:ea typeface="黑体" pitchFamily="49" charset="-122"/>
              </a:rPr>
              <a:t>t</a:t>
            </a:r>
            <a:r>
              <a:rPr lang="en-US" altLang="zh-CN" sz="2800" baseline="-25000">
                <a:latin typeface="宋体" pitchFamily="2" charset="-122"/>
                <a:ea typeface="黑体" pitchFamily="49" charset="-122"/>
              </a:rPr>
              <a:t>1</a:t>
            </a:r>
            <a:r>
              <a:rPr lang="en-US" altLang="zh-CN" sz="2800">
                <a:latin typeface="宋体" pitchFamily="2" charset="-122"/>
                <a:ea typeface="黑体" pitchFamily="49" charset="-122"/>
              </a:rPr>
              <a:t>=4s</a:t>
            </a:r>
            <a:r>
              <a:rPr lang="zh-CN" altLang="en-US" sz="2800">
                <a:latin typeface="宋体" pitchFamily="2" charset="-122"/>
                <a:ea typeface="黑体" pitchFamily="49" charset="-122"/>
              </a:rPr>
              <a:t>时反应物</a:t>
            </a:r>
            <a:r>
              <a:rPr lang="en-US" altLang="zh-CN" sz="2800">
                <a:latin typeface="宋体" pitchFamily="2" charset="-122"/>
                <a:ea typeface="黑体" pitchFamily="49" charset="-122"/>
              </a:rPr>
              <a:t>A</a:t>
            </a:r>
            <a:r>
              <a:rPr lang="zh-CN" altLang="en-US" sz="2800">
                <a:latin typeface="宋体" pitchFamily="2" charset="-122"/>
                <a:ea typeface="黑体" pitchFamily="49" charset="-122"/>
              </a:rPr>
              <a:t>的浓度</a:t>
            </a:r>
            <a:r>
              <a:rPr lang="en-US" altLang="zh-CN" sz="2800">
                <a:latin typeface="宋体" pitchFamily="2" charset="-122"/>
                <a:ea typeface="黑体" pitchFamily="49" charset="-122"/>
              </a:rPr>
              <a:t>C</a:t>
            </a:r>
            <a:r>
              <a:rPr lang="en-US" altLang="zh-CN" sz="2800" baseline="-25000">
                <a:latin typeface="宋体" pitchFamily="2" charset="-122"/>
                <a:ea typeface="黑体" pitchFamily="49" charset="-122"/>
              </a:rPr>
              <a:t>A</a:t>
            </a:r>
            <a:endParaRPr lang="zh-CN" altLang="en-US" sz="2800">
              <a:latin typeface="宋体" pitchFamily="2" charset="-122"/>
              <a:ea typeface="黑体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>
                <a:latin typeface="宋体" pitchFamily="2" charset="-122"/>
                <a:ea typeface="黑体" pitchFamily="49" charset="-122"/>
              </a:rPr>
              <a:t>4</a:t>
            </a:r>
            <a:r>
              <a:rPr lang="zh-CN" altLang="en-US" sz="2800">
                <a:latin typeface="宋体" pitchFamily="2" charset="-122"/>
                <a:ea typeface="黑体" pitchFamily="49" charset="-122"/>
              </a:rPr>
              <a:t>．转化率为        时的反应时间</a:t>
            </a:r>
            <a:r>
              <a:rPr lang="en-US" altLang="zh-CN" sz="2800">
                <a:latin typeface="宋体" pitchFamily="2" charset="-122"/>
                <a:ea typeface="黑体" pitchFamily="49" charset="-122"/>
              </a:rPr>
              <a:t>t</a:t>
            </a:r>
            <a:endParaRPr lang="en-US" altLang="zh-CN" sz="2800" baseline="-25000">
              <a:latin typeface="宋体" pitchFamily="2" charset="-122"/>
              <a:ea typeface="黑体" pitchFamily="49" charset="-122"/>
            </a:endParaRPr>
          </a:p>
        </p:txBody>
      </p:sp>
      <p:graphicFrame>
        <p:nvGraphicFramePr>
          <p:cNvPr id="28675" name="对象 2"/>
          <p:cNvGraphicFramePr>
            <a:graphicFrameLocks/>
          </p:cNvGraphicFramePr>
          <p:nvPr/>
        </p:nvGraphicFramePr>
        <p:xfrm>
          <a:off x="2189163" y="3175000"/>
          <a:ext cx="13827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3" name="公式" r:id="rId3" imgW="545626" imgH="215713" progId="Equation.3">
                  <p:embed/>
                </p:oleObj>
              </mc:Choice>
              <mc:Fallback>
                <p:oleObj name="公式" r:id="rId3" imgW="545626" imgH="21571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3175000"/>
                        <a:ext cx="13827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矩形 3"/>
          <p:cNvSpPr>
            <a:spLocks noChangeArrowheads="1"/>
          </p:cNvSpPr>
          <p:nvPr/>
        </p:nvSpPr>
        <p:spPr bwMode="auto">
          <a:xfrm>
            <a:off x="284163" y="3581400"/>
            <a:ext cx="8640762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50" indent="-635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解：   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．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cs typeface="Arial" pitchFamily="34" charset="0"/>
              </a:rPr>
              <a:t>速率常数为</a:t>
            </a: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cs typeface="Arial" pitchFamily="34" charset="0"/>
              </a:rPr>
              <a:t>0.30s</a:t>
            </a:r>
            <a:r>
              <a:rPr lang="en-US" altLang="zh-CN" sz="2400" baseline="300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cs typeface="Arial" pitchFamily="34" charset="0"/>
              </a:rPr>
              <a:t>-1  </a:t>
            </a: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cs typeface="Arial" pitchFamily="34" charset="0"/>
              </a:rPr>
              <a:t>, </a:t>
            </a:r>
            <a:r>
              <a:rPr lang="zh-CN" altLang="en-US" sz="24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cs typeface="Arial" pitchFamily="34" charset="0"/>
              </a:rPr>
              <a:t>所以反应级数</a:t>
            </a: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cs typeface="Arial" pitchFamily="34" charset="0"/>
              </a:rPr>
              <a:t>n=1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Arial" pitchFamily="34" charset="0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宋体" pitchFamily="2" charset="-122"/>
                <a:ea typeface="黑体" pitchFamily="49" charset="-122"/>
              </a:rPr>
              <a:t>2.</a:t>
            </a:r>
            <a:r>
              <a:rPr lang="zh-CN" altLang="en-US" sz="2400" dirty="0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t</a:t>
            </a:r>
            <a:r>
              <a:rPr lang="en-US" altLang="zh-CN" sz="2400" baseline="-250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1/2</a:t>
            </a: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=ln2/k=ln2/0.30s=2.31s</a:t>
            </a:r>
            <a:r>
              <a:rPr lang="en-US" altLang="zh-CN" sz="2400" dirty="0">
                <a:latin typeface="宋体" pitchFamily="2" charset="-122"/>
                <a:ea typeface="黑体" pitchFamily="49" charset="-122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3</a:t>
            </a:r>
            <a:r>
              <a:rPr lang="en-US" altLang="zh-CN" sz="2400" dirty="0">
                <a:latin typeface="宋体" pitchFamily="2" charset="-122"/>
                <a:ea typeface="黑体" pitchFamily="49" charset="-122"/>
              </a:rPr>
              <a:t>.</a:t>
            </a: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kt</a:t>
            </a: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=</a:t>
            </a:r>
            <a:r>
              <a:rPr lang="en-US" altLang="zh-CN" sz="2400" dirty="0" err="1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ln</a:t>
            </a: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(C</a:t>
            </a:r>
            <a:r>
              <a:rPr lang="en-US" altLang="zh-CN" sz="2400" baseline="-250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A0</a:t>
            </a: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/C</a:t>
            </a:r>
            <a:r>
              <a:rPr lang="en-US" altLang="zh-CN" sz="2400" baseline="-250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A</a:t>
            </a: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   </a:t>
            </a:r>
            <a:r>
              <a:rPr lang="en-US" altLang="zh-CN" sz="24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</a:rPr>
              <a:t>4</a:t>
            </a:r>
            <a:r>
              <a:rPr lang="en-US" altLang="zh-CN" sz="24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Symbol" pitchFamily="18" charset="2"/>
              </a:rPr>
              <a:t>0.30=</a:t>
            </a:r>
            <a:r>
              <a:rPr lang="en-US" altLang="zh-CN" sz="2400" dirty="0" err="1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Symbol" pitchFamily="18" charset="2"/>
              </a:rPr>
              <a:t>ln</a:t>
            </a:r>
            <a:r>
              <a:rPr lang="en-US" altLang="zh-CN" sz="24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Symbol" pitchFamily="18" charset="2"/>
              </a:rPr>
              <a:t>(</a:t>
            </a:r>
            <a:r>
              <a:rPr lang="en-US" altLang="zh-CN" sz="24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</a:rPr>
              <a:t>0.2mol·dm</a:t>
            </a:r>
            <a:r>
              <a:rPr lang="en-US" altLang="zh-CN" sz="2400" baseline="30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</a:rPr>
              <a:t>-3</a:t>
            </a:r>
            <a:r>
              <a:rPr lang="en-US" altLang="zh-CN" sz="24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</a:rPr>
              <a:t>/C</a:t>
            </a:r>
            <a:r>
              <a:rPr lang="en-US" altLang="zh-CN" sz="2400" baseline="-25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</a:rPr>
              <a:t>A</a:t>
            </a:r>
            <a:r>
              <a:rPr lang="en-US" altLang="zh-CN" sz="24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</a:rPr>
              <a:t>   C</a:t>
            </a:r>
            <a:r>
              <a:rPr lang="en-US" altLang="zh-CN" sz="2400" baseline="-25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</a:rPr>
              <a:t>A</a:t>
            </a:r>
            <a:r>
              <a:rPr lang="en-US" altLang="zh-CN" sz="24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</a:rPr>
              <a:t>=0.0602mol·dm</a:t>
            </a:r>
            <a:r>
              <a:rPr lang="en-US" altLang="zh-CN" sz="2400" baseline="30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</a:rPr>
              <a:t>-3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</a:rPr>
              <a:t>4.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489498"/>
              </p:ext>
            </p:extLst>
          </p:nvPr>
        </p:nvGraphicFramePr>
        <p:xfrm>
          <a:off x="769938" y="5877272"/>
          <a:ext cx="34131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4" name="公式" r:id="rId5" imgW="1384200" imgH="228600" progId="Equation.3">
                  <p:embed/>
                </p:oleObj>
              </mc:Choice>
              <mc:Fallback>
                <p:oleObj name="公式" r:id="rId5" imgW="1384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5877272"/>
                        <a:ext cx="341312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148079"/>
              </p:ext>
            </p:extLst>
          </p:nvPr>
        </p:nvGraphicFramePr>
        <p:xfrm>
          <a:off x="4283968" y="5886098"/>
          <a:ext cx="47418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5" name="公式" r:id="rId7" imgW="1962090" imgH="190590" progId="Equation.3">
                  <p:embed/>
                </p:oleObj>
              </mc:Choice>
              <mc:Fallback>
                <p:oleObj name="公式" r:id="rId7" imgW="1962090" imgH="1905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5886098"/>
                        <a:ext cx="474186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83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458788" y="552450"/>
            <a:ext cx="29257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三、二级反应</a:t>
            </a: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1119188" y="1516063"/>
            <a:ext cx="6254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、反应物只有一种：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a </a:t>
            </a:r>
            <a:r>
              <a:rPr kumimoji="1" lang="en-US" altLang="zh-CN" sz="2800" dirty="0" err="1"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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产物；</a:t>
            </a:r>
            <a:endParaRPr kumimoji="1" lang="zh-CN" altLang="en-US" sz="2800" dirty="0">
              <a:latin typeface="Times New Roman" pitchFamily="18" charset="0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1128713" y="2300288"/>
            <a:ext cx="6480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、反应物有两种：  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aA + bB 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  <a:sym typeface="Symbol" pitchFamily="18" charset="2"/>
              </a:rPr>
              <a:t>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产物</a:t>
            </a:r>
            <a:endParaRPr kumimoji="1" lang="zh-CN" altLang="en-US" sz="2800">
              <a:latin typeface="Times New Roman" pitchFamily="18" charset="0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1825625" y="3179763"/>
            <a:ext cx="3141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(1) a = b, c</a:t>
            </a:r>
            <a:r>
              <a:rPr kumimoji="1" lang="en-US" altLang="zh-CN" sz="2800" baseline="-25000" dirty="0">
                <a:latin typeface="Times New Roman" pitchFamily="18" charset="0"/>
                <a:ea typeface="黑体" pitchFamily="49" charset="-122"/>
              </a:rPr>
              <a:t>A0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 = c</a:t>
            </a:r>
            <a:r>
              <a:rPr kumimoji="1" lang="en-US" altLang="zh-CN" sz="2800" baseline="-25000" dirty="0">
                <a:latin typeface="Times New Roman" pitchFamily="18" charset="0"/>
                <a:ea typeface="黑体" pitchFamily="49" charset="-122"/>
              </a:rPr>
              <a:t>B0</a:t>
            </a:r>
          </a:p>
        </p:txBody>
      </p:sp>
      <p:sp>
        <p:nvSpPr>
          <p:cNvPr id="29702" name="Rectangle 8"/>
          <p:cNvSpPr>
            <a:spLocks noChangeArrowheads="1"/>
          </p:cNvSpPr>
          <p:nvPr/>
        </p:nvSpPr>
        <p:spPr bwMode="auto">
          <a:xfrm>
            <a:off x="1849438" y="3941763"/>
            <a:ext cx="3895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(2) 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</a:rPr>
              <a:t>a 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  <a:sym typeface="Symbol" pitchFamily="18" charset="2"/>
              </a:rPr>
              <a:t>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</a:rPr>
              <a:t>b</a:t>
            </a:r>
            <a:r>
              <a:rPr kumimoji="1" lang="zh-CN" altLang="en-US" sz="2800" dirty="0">
                <a:latin typeface="Times New Roman" pitchFamily="18" charset="0"/>
                <a:ea typeface="幼圆" pitchFamily="49" charset="-122"/>
              </a:rPr>
              <a:t>，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aseline="-25000" dirty="0">
                <a:latin typeface="Times New Roman" pitchFamily="18" charset="0"/>
                <a:ea typeface="黑体" pitchFamily="49" charset="-122"/>
              </a:rPr>
              <a:t>A0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/c</a:t>
            </a:r>
            <a:r>
              <a:rPr kumimoji="1" lang="en-US" altLang="zh-CN" sz="2800" baseline="-25000" dirty="0">
                <a:latin typeface="Times New Roman" pitchFamily="18" charset="0"/>
                <a:ea typeface="黑体" pitchFamily="49" charset="-122"/>
              </a:rPr>
              <a:t>B0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 = a/b</a:t>
            </a:r>
          </a:p>
        </p:txBody>
      </p:sp>
      <p:sp>
        <p:nvSpPr>
          <p:cNvPr id="29703" name="Rectangle 9"/>
          <p:cNvSpPr>
            <a:spLocks noChangeArrowheads="1"/>
          </p:cNvSpPr>
          <p:nvPr/>
        </p:nvSpPr>
        <p:spPr bwMode="auto">
          <a:xfrm>
            <a:off x="1860550" y="4784725"/>
            <a:ext cx="3246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(3) 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</a:rPr>
              <a:t>a 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  <a:sym typeface="Symbol" pitchFamily="18" charset="2"/>
              </a:rPr>
              <a:t>= 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</a:rPr>
              <a:t>b</a:t>
            </a:r>
            <a:r>
              <a:rPr kumimoji="1" lang="zh-CN" altLang="en-US" sz="2800" dirty="0">
                <a:latin typeface="Times New Roman" pitchFamily="18" charset="0"/>
                <a:ea typeface="幼圆" pitchFamily="49" charset="-122"/>
              </a:rPr>
              <a:t>，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aseline="-25000" dirty="0">
                <a:latin typeface="Times New Roman" pitchFamily="18" charset="0"/>
                <a:ea typeface="黑体" pitchFamily="49" charset="-122"/>
              </a:rPr>
              <a:t>A0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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 c</a:t>
            </a:r>
            <a:r>
              <a:rPr kumimoji="1" lang="en-US" altLang="zh-CN" sz="2800" baseline="-25000" dirty="0">
                <a:latin typeface="Times New Roman" pitchFamily="18" charset="0"/>
                <a:ea typeface="黑体" pitchFamily="49" charset="-122"/>
              </a:rPr>
              <a:t>B0</a:t>
            </a:r>
            <a:endParaRPr kumimoji="1" lang="en-US" altLang="zh-CN" sz="2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08103" y="3932326"/>
            <a:ext cx="3895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 smtClean="0">
                <a:latin typeface="Times New Roman" pitchFamily="18" charset="0"/>
                <a:ea typeface="黑体" pitchFamily="49" charset="-122"/>
              </a:rPr>
              <a:t>所以  </a:t>
            </a:r>
            <a:r>
              <a:rPr kumimoji="1" lang="en-US" altLang="zh-CN" sz="2800" dirty="0" err="1" smtClean="0"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aseline="-25000" dirty="0" err="1" smtClean="0"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dirty="0" smtClean="0">
                <a:latin typeface="Times New Roman" pitchFamily="18" charset="0"/>
                <a:ea typeface="黑体" pitchFamily="49" charset="-122"/>
              </a:rPr>
              <a:t>/</a:t>
            </a:r>
            <a:r>
              <a:rPr kumimoji="1" lang="en-US" altLang="zh-CN" sz="2800" dirty="0" err="1" smtClean="0"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aseline="-25000" dirty="0" err="1" smtClean="0"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en-US" altLang="zh-CN" sz="2800" dirty="0" smtClean="0">
                <a:latin typeface="Times New Roman" pitchFamily="18" charset="0"/>
                <a:ea typeface="黑体" pitchFamily="49" charset="-122"/>
              </a:rPr>
              <a:t>= 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a/b</a:t>
            </a:r>
          </a:p>
        </p:txBody>
      </p:sp>
    </p:spTree>
    <p:extLst>
      <p:ext uri="{BB962C8B-B14F-4D97-AF65-F5344CB8AC3E}">
        <p14:creationId xmlns:p14="http://schemas.microsoft.com/office/powerpoint/2010/main" val="53716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38125" y="1019175"/>
            <a:ext cx="8720138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400" dirty="0">
                <a:latin typeface="黑体" pitchFamily="49" charset="-122"/>
                <a:ea typeface="黑体" pitchFamily="49" charset="-122"/>
              </a:rPr>
              <a:t>•</a:t>
            </a:r>
            <a:r>
              <a:rPr kumimoji="1"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理解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化学反应速率、理解基元反应及反应分子数的概念。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400" dirty="0">
                <a:latin typeface="黑体" pitchFamily="49" charset="-122"/>
                <a:ea typeface="黑体" pitchFamily="49" charset="-122"/>
              </a:rPr>
              <a:t>•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反应速率常数以及反应级数的概念。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400" dirty="0">
                <a:latin typeface="黑体" pitchFamily="49" charset="-122"/>
                <a:ea typeface="黑体" pitchFamily="49" charset="-122"/>
              </a:rPr>
              <a:t>•</a:t>
            </a:r>
            <a:r>
              <a:rPr kumimoji="1"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掌握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通过实验确立速率方程的方法。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•</a:t>
            </a:r>
            <a:r>
              <a:rPr kumimoji="1"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掌握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一级、二级、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n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级反应的速率方程及其应用。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•</a:t>
            </a:r>
            <a:r>
              <a:rPr kumimoji="1"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了解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典型复杂反应的特征。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•</a:t>
            </a:r>
            <a:r>
              <a:rPr kumimoji="1"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了解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处理对行反应、平行反应和连串反应的动力学方法。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•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理解</a:t>
            </a:r>
            <a:r>
              <a:rPr kumimoji="1" lang="zh-CN" altLang="en-US" sz="2400" dirty="0" smtClean="0">
                <a:latin typeface="黑体" pitchFamily="49" charset="-122"/>
                <a:ea typeface="黑体" pitchFamily="49" charset="-122"/>
              </a:rPr>
              <a:t>稳定态近似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法、平衡态近似法及速率决定步骤等处理复杂</a:t>
            </a:r>
            <a:endParaRPr kumimoji="1" lang="en-US" altLang="zh-CN" sz="2400" dirty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反应的近似方法。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•</a:t>
            </a:r>
            <a:r>
              <a:rPr kumimoji="1"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理解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阿伦尼乌斯方程的意义，并掌握其应用。理解活化能及</a:t>
            </a:r>
            <a:endParaRPr kumimoji="1" lang="en-US" altLang="zh-CN" sz="2400" dirty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指前因子的意义。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•</a:t>
            </a:r>
            <a:r>
              <a:rPr kumimoji="1"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了解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基元反应速率理论的基本思想。理解气相双分子碰撞理</a:t>
            </a:r>
            <a:endParaRPr kumimoji="1" lang="en-US" altLang="zh-CN" sz="2400" dirty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论和过渡状态理论的基本公式及有关概念。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•</a:t>
            </a:r>
            <a:r>
              <a:rPr kumimoji="1"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了解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链反应动力学的特点。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•</a:t>
            </a:r>
            <a:r>
              <a:rPr kumimoji="1"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了解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多相反应的基本步骤。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•</a:t>
            </a:r>
            <a:r>
              <a:rPr kumimoji="1"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了解</a:t>
            </a: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催化作用、光化学反应及溶液中反应的特征。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2409825" y="241300"/>
            <a:ext cx="3408363" cy="647700"/>
          </a:xfrm>
          <a:prstGeom prst="rect">
            <a:avLst/>
          </a:prstGeom>
          <a:gradFill rotWithShape="1">
            <a:gsLst>
              <a:gs pos="0">
                <a:srgbClr val="666666"/>
              </a:gs>
              <a:gs pos="50000">
                <a:srgbClr val="DDDDDD"/>
              </a:gs>
              <a:gs pos="100000">
                <a:srgbClr val="666666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36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本章基本要求</a:t>
            </a:r>
          </a:p>
        </p:txBody>
      </p:sp>
    </p:spTree>
    <p:extLst>
      <p:ext uri="{BB962C8B-B14F-4D97-AF65-F5344CB8AC3E}">
        <p14:creationId xmlns:p14="http://schemas.microsoft.com/office/powerpoint/2010/main" val="247535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7"/>
          <p:cNvSpPr>
            <a:spLocks noChangeArrowheads="1"/>
          </p:cNvSpPr>
          <p:nvPr/>
        </p:nvSpPr>
        <p:spPr bwMode="auto">
          <a:xfrm>
            <a:off x="900113" y="444500"/>
            <a:ext cx="6254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、反应物只有一种：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a A 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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产物；</a:t>
            </a:r>
            <a:endParaRPr kumimoji="1" lang="zh-CN" altLang="en-US" sz="2800">
              <a:solidFill>
                <a:schemeClr val="tx2"/>
              </a:solidFill>
              <a:latin typeface="Times New Roman" pitchFamily="18" charset="0"/>
              <a:ea typeface="黑体" pitchFamily="49" charset="-122"/>
              <a:sym typeface="Symbol" pitchFamily="18" charset="2"/>
            </a:endParaRPr>
          </a:p>
        </p:txBody>
      </p:sp>
      <p:graphicFrame>
        <p:nvGraphicFramePr>
          <p:cNvPr id="76818" name="Object 18"/>
          <p:cNvGraphicFramePr>
            <a:graphicFrameLocks noChangeAspect="1"/>
          </p:cNvGraphicFramePr>
          <p:nvPr/>
        </p:nvGraphicFramePr>
        <p:xfrm>
          <a:off x="4122738" y="2414588"/>
          <a:ext cx="2220912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" name="公式" r:id="rId3" imgW="863225" imgH="431613" progId="Equation.3">
                  <p:embed/>
                </p:oleObj>
              </mc:Choice>
              <mc:Fallback>
                <p:oleObj name="公式" r:id="rId3" imgW="86322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8" y="2414588"/>
                        <a:ext cx="2220912" cy="111283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9" name="Rectangle 19"/>
          <p:cNvSpPr>
            <a:spLocks noChangeArrowheads="1"/>
          </p:cNvSpPr>
          <p:nvPr/>
        </p:nvSpPr>
        <p:spPr bwMode="auto">
          <a:xfrm>
            <a:off x="2320925" y="137953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微分式：</a:t>
            </a:r>
          </a:p>
        </p:txBody>
      </p:sp>
      <p:graphicFrame>
        <p:nvGraphicFramePr>
          <p:cNvPr id="76820" name="Object 20"/>
          <p:cNvGraphicFramePr>
            <a:graphicFrameLocks noChangeAspect="1"/>
          </p:cNvGraphicFramePr>
          <p:nvPr/>
        </p:nvGraphicFramePr>
        <p:xfrm>
          <a:off x="4122738" y="1289050"/>
          <a:ext cx="213518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8" name="公式" r:id="rId5" imgW="774364" imgH="393529" progId="Equation.3">
                  <p:embed/>
                </p:oleObj>
              </mc:Choice>
              <mc:Fallback>
                <p:oleObj name="公式" r:id="rId5" imgW="77436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8" y="1289050"/>
                        <a:ext cx="2135187" cy="10858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1" name="Rectangle 21"/>
          <p:cNvSpPr>
            <a:spLocks noChangeArrowheads="1"/>
          </p:cNvSpPr>
          <p:nvPr/>
        </p:nvSpPr>
        <p:spPr bwMode="auto">
          <a:xfrm>
            <a:off x="2320925" y="254952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积分式：</a:t>
            </a:r>
          </a:p>
        </p:txBody>
      </p:sp>
      <p:sp>
        <p:nvSpPr>
          <p:cNvPr id="76822" name="Rectangle 22"/>
          <p:cNvSpPr>
            <a:spLocks noChangeArrowheads="1"/>
          </p:cNvSpPr>
          <p:nvPr/>
        </p:nvSpPr>
        <p:spPr bwMode="auto">
          <a:xfrm>
            <a:off x="2276475" y="367506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黑体" pitchFamily="49" charset="-122"/>
                <a:ea typeface="黑体" pitchFamily="49" charset="-122"/>
              </a:rPr>
              <a:t>半衰期： </a:t>
            </a:r>
          </a:p>
        </p:txBody>
      </p:sp>
      <p:graphicFrame>
        <p:nvGraphicFramePr>
          <p:cNvPr id="76823" name="Object 23"/>
          <p:cNvGraphicFramePr>
            <a:graphicFrameLocks noChangeAspect="1"/>
          </p:cNvGraphicFramePr>
          <p:nvPr/>
        </p:nvGraphicFramePr>
        <p:xfrm>
          <a:off x="4122738" y="3584575"/>
          <a:ext cx="1838325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9" name="公式" r:id="rId7" imgW="685800" imgH="431800" progId="Equation.3">
                  <p:embed/>
                </p:oleObj>
              </mc:Choice>
              <mc:Fallback>
                <p:oleObj name="公式" r:id="rId7" imgW="685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8" y="3584575"/>
                        <a:ext cx="1838325" cy="11572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4" name="Rectangle 24"/>
          <p:cNvSpPr>
            <a:spLocks noChangeArrowheads="1"/>
          </p:cNvSpPr>
          <p:nvPr/>
        </p:nvSpPr>
        <p:spPr bwMode="auto">
          <a:xfrm>
            <a:off x="2320925" y="4710113"/>
            <a:ext cx="15748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SzTx/>
              <a:buFontTx/>
              <a:buNone/>
            </a:pP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k 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单位：</a:t>
            </a:r>
          </a:p>
        </p:txBody>
      </p:sp>
      <p:sp>
        <p:nvSpPr>
          <p:cNvPr id="76825" name="Rectangle 25"/>
          <p:cNvSpPr>
            <a:spLocks noChangeArrowheads="1"/>
          </p:cNvSpPr>
          <p:nvPr/>
        </p:nvSpPr>
        <p:spPr bwMode="auto">
          <a:xfrm>
            <a:off x="2322513" y="5294313"/>
            <a:ext cx="211455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SzTx/>
              <a:buFontTx/>
              <a:buNone/>
            </a:pP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线性关系：</a:t>
            </a:r>
          </a:p>
        </p:txBody>
      </p:sp>
      <p:sp>
        <p:nvSpPr>
          <p:cNvPr id="76826" name="Rectangle 26"/>
          <p:cNvSpPr>
            <a:spLocks noChangeArrowheads="1"/>
          </p:cNvSpPr>
          <p:nvPr/>
        </p:nvSpPr>
        <p:spPr bwMode="auto">
          <a:xfrm>
            <a:off x="2276475" y="6015038"/>
            <a:ext cx="1395413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SzTx/>
              <a:buFontTx/>
              <a:buNone/>
            </a:pP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实例：</a:t>
            </a:r>
          </a:p>
        </p:txBody>
      </p:sp>
      <p:sp>
        <p:nvSpPr>
          <p:cNvPr id="76827" name="Rectangle 27"/>
          <p:cNvSpPr>
            <a:spLocks noChangeArrowheads="1"/>
          </p:cNvSpPr>
          <p:nvPr/>
        </p:nvSpPr>
        <p:spPr bwMode="auto">
          <a:xfrm>
            <a:off x="4149725" y="4805210"/>
            <a:ext cx="2673350" cy="387798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a typeface="黑体" pitchFamily="2" charset="-122"/>
              </a:rPr>
              <a:t>[</a:t>
            </a:r>
            <a:r>
              <a:rPr kumimoji="1" lang="zh-CN" altLang="en-US" sz="2400" b="1" dirty="0">
                <a:solidFill>
                  <a:srgbClr val="000000"/>
                </a:solidFill>
                <a:ea typeface="黑体" pitchFamily="2" charset="-122"/>
              </a:rPr>
              <a:t>浓度</a:t>
            </a:r>
            <a:r>
              <a:rPr kumimoji="1" lang="en-US" altLang="zh-CN" sz="2400" b="1" dirty="0">
                <a:solidFill>
                  <a:srgbClr val="000000"/>
                </a:solidFill>
                <a:ea typeface="黑体" pitchFamily="2" charset="-122"/>
              </a:rPr>
              <a:t>]</a:t>
            </a:r>
            <a:r>
              <a:rPr kumimoji="1" lang="en-US" altLang="zh-CN" sz="2400" b="1" baseline="30000" dirty="0">
                <a:solidFill>
                  <a:srgbClr val="000000"/>
                </a:solidFill>
                <a:ea typeface="黑体" pitchFamily="2" charset="-122"/>
              </a:rPr>
              <a:t>-1</a:t>
            </a:r>
            <a:r>
              <a:rPr kumimoji="1" lang="en-US" altLang="zh-CN" sz="2400" b="1" dirty="0">
                <a:solidFill>
                  <a:srgbClr val="000000"/>
                </a:solidFill>
                <a:ea typeface="黑体" pitchFamily="2" charset="-122"/>
              </a:rPr>
              <a:t>[</a:t>
            </a:r>
            <a:r>
              <a:rPr kumimoji="1" lang="zh-CN" altLang="en-US" sz="2400" b="1" dirty="0">
                <a:solidFill>
                  <a:srgbClr val="000000"/>
                </a:solidFill>
                <a:ea typeface="黑体" pitchFamily="2" charset="-122"/>
              </a:rPr>
              <a:t>时间</a:t>
            </a:r>
            <a:r>
              <a:rPr kumimoji="1" lang="en-US" altLang="zh-CN" sz="2400" b="1" dirty="0">
                <a:solidFill>
                  <a:srgbClr val="000000"/>
                </a:solidFill>
                <a:ea typeface="黑体" pitchFamily="2" charset="-122"/>
              </a:rPr>
              <a:t>]</a:t>
            </a:r>
            <a:r>
              <a:rPr kumimoji="1" lang="en-US" altLang="zh-CN" sz="2400" b="1" baseline="30000" dirty="0">
                <a:solidFill>
                  <a:srgbClr val="000000"/>
                </a:solidFill>
                <a:ea typeface="黑体" pitchFamily="2" charset="-122"/>
              </a:rPr>
              <a:t>-1</a:t>
            </a:r>
          </a:p>
        </p:txBody>
      </p:sp>
      <p:sp>
        <p:nvSpPr>
          <p:cNvPr id="76828" name="Rectangle 28"/>
          <p:cNvSpPr>
            <a:spLocks noChangeArrowheads="1"/>
          </p:cNvSpPr>
          <p:nvPr/>
        </p:nvSpPr>
        <p:spPr bwMode="auto">
          <a:xfrm>
            <a:off x="4122738" y="5294313"/>
            <a:ext cx="1366080" cy="44563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ea typeface="黑体" pitchFamily="2" charset="-122"/>
              </a:rPr>
              <a:t>1/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黑体" pitchFamily="2" charset="-122"/>
              </a:rPr>
              <a:t>c</a:t>
            </a:r>
            <a:r>
              <a:rPr kumimoji="1" lang="en-US" altLang="zh-CN" sz="2800" b="1" baseline="-25000" dirty="0" err="1">
                <a:solidFill>
                  <a:srgbClr val="000000"/>
                </a:solidFill>
                <a:ea typeface="黑体" pitchFamily="2" charset="-122"/>
              </a:rPr>
              <a:t>A</a:t>
            </a:r>
            <a:r>
              <a:rPr kumimoji="1" lang="en-US" altLang="zh-CN" sz="2800" b="1" dirty="0">
                <a:solidFill>
                  <a:srgbClr val="000000"/>
                </a:solidFill>
                <a:ea typeface="黑体" pitchFamily="2" charset="-122"/>
              </a:rPr>
              <a:t> ~ t</a:t>
            </a:r>
          </a:p>
        </p:txBody>
      </p:sp>
      <p:sp>
        <p:nvSpPr>
          <p:cNvPr id="76829" name="Rectangle 29"/>
          <p:cNvSpPr>
            <a:spLocks noChangeArrowheads="1"/>
          </p:cNvSpPr>
          <p:nvPr/>
        </p:nvSpPr>
        <p:spPr bwMode="auto">
          <a:xfrm>
            <a:off x="4121150" y="5797550"/>
            <a:ext cx="4294188" cy="830997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黑体" pitchFamily="2" charset="-122"/>
              </a:rPr>
              <a:t>乙烯、丙烯的二聚作用，碘化氢的热分解反应等</a:t>
            </a:r>
          </a:p>
        </p:txBody>
      </p:sp>
      <p:sp>
        <p:nvSpPr>
          <p:cNvPr id="76830" name="Text Box 30"/>
          <p:cNvSpPr txBox="1">
            <a:spLocks noChangeArrowheads="1"/>
          </p:cNvSpPr>
          <p:nvPr/>
        </p:nvSpPr>
        <p:spPr bwMode="auto">
          <a:xfrm>
            <a:off x="6173788" y="3929063"/>
            <a:ext cx="2159000" cy="530225"/>
          </a:xfrm>
          <a:prstGeom prst="rect">
            <a:avLst/>
          </a:prstGeom>
          <a:gradFill rotWithShape="1">
            <a:gsLst>
              <a:gs pos="0">
                <a:srgbClr val="76765E"/>
              </a:gs>
              <a:gs pos="50000">
                <a:srgbClr val="FFFFCC"/>
              </a:gs>
              <a:gs pos="100000">
                <a:srgbClr val="76765E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1/2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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 1/c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A0</a:t>
            </a:r>
          </a:p>
        </p:txBody>
      </p:sp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3990975"/>
            <a:ext cx="2252663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08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9" grpId="0"/>
      <p:bldP spid="76821" grpId="0"/>
      <p:bldP spid="76822" grpId="0"/>
      <p:bldP spid="76824" grpId="0"/>
      <p:bldP spid="76825" grpId="0"/>
      <p:bldP spid="76826" grpId="0"/>
      <p:bldP spid="76827" grpId="0" animBg="1"/>
      <p:bldP spid="76828" grpId="0" animBg="1"/>
      <p:bldP spid="76829" grpId="0" animBg="1"/>
      <p:bldP spid="768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4"/>
          <p:cNvSpPr>
            <a:spLocks noChangeArrowheads="1"/>
          </p:cNvSpPr>
          <p:nvPr/>
        </p:nvSpPr>
        <p:spPr bwMode="auto">
          <a:xfrm>
            <a:off x="633413" y="196850"/>
            <a:ext cx="6480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、反应物有两种：  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aA + bB 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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产物</a:t>
            </a:r>
            <a:endParaRPr kumimoji="1" lang="zh-CN" altLang="en-US" sz="2800">
              <a:solidFill>
                <a:schemeClr val="tx2"/>
              </a:solidFill>
              <a:latin typeface="Times New Roman" pitchFamily="18" charset="0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881063" y="928688"/>
            <a:ext cx="3141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(1) a = b, c</a:t>
            </a:r>
            <a:r>
              <a:rPr kumimoji="1" lang="en-US" altLang="zh-CN" sz="2800" baseline="-25000">
                <a:latin typeface="Times New Roman" pitchFamily="18" charset="0"/>
                <a:ea typeface="黑体" pitchFamily="49" charset="-122"/>
              </a:rPr>
              <a:t>A0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 = c</a:t>
            </a:r>
            <a:r>
              <a:rPr kumimoji="1" lang="en-US" altLang="zh-CN" sz="2800" baseline="-25000">
                <a:latin typeface="Times New Roman" pitchFamily="18" charset="0"/>
                <a:ea typeface="黑体" pitchFamily="49" charset="-122"/>
              </a:rPr>
              <a:t>B0</a:t>
            </a:r>
          </a:p>
        </p:txBody>
      </p:sp>
      <p:sp>
        <p:nvSpPr>
          <p:cNvPr id="77840" name="Rectangle 16"/>
          <p:cNvSpPr>
            <a:spLocks noChangeArrowheads="1"/>
          </p:cNvSpPr>
          <p:nvPr/>
        </p:nvSpPr>
        <p:spPr bwMode="auto">
          <a:xfrm>
            <a:off x="1537494" y="3501008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微分式：</a:t>
            </a:r>
          </a:p>
        </p:txBody>
      </p:sp>
      <p:graphicFrame>
        <p:nvGraphicFramePr>
          <p:cNvPr id="7784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814864"/>
              </p:ext>
            </p:extLst>
          </p:nvPr>
        </p:nvGraphicFramePr>
        <p:xfrm>
          <a:off x="3178175" y="1556792"/>
          <a:ext cx="40243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9" name="公式" r:id="rId3" imgW="1459866" imgH="393529" progId="Equation.3">
                  <p:embed/>
                </p:oleObj>
              </mc:Choice>
              <mc:Fallback>
                <p:oleObj name="公式" r:id="rId3" imgW="145986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1556792"/>
                        <a:ext cx="4024313" cy="10858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679861"/>
              </p:ext>
            </p:extLst>
          </p:nvPr>
        </p:nvGraphicFramePr>
        <p:xfrm>
          <a:off x="5806702" y="3290946"/>
          <a:ext cx="16097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0" name="公式" r:id="rId5" imgW="583947" imgH="393529" progId="Equation.3">
                  <p:embed/>
                </p:oleObj>
              </mc:Choice>
              <mc:Fallback>
                <p:oleObj name="公式" r:id="rId5" imgW="58394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6702" y="3290946"/>
                        <a:ext cx="1609725" cy="10858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851964"/>
              </p:ext>
            </p:extLst>
          </p:nvPr>
        </p:nvGraphicFramePr>
        <p:xfrm>
          <a:off x="7386638" y="3348038"/>
          <a:ext cx="17113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1" name="公式" r:id="rId7" imgW="482400" imgH="241200" progId="Equation.3">
                  <p:embed/>
                </p:oleObj>
              </mc:Choice>
              <mc:Fallback>
                <p:oleObj name="公式" r:id="rId7" imgW="482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6638" y="3348038"/>
                        <a:ext cx="1711325" cy="9493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6" name="Rectangle 22"/>
          <p:cNvSpPr>
            <a:spLocks noChangeArrowheads="1"/>
          </p:cNvSpPr>
          <p:nvPr/>
        </p:nvSpPr>
        <p:spPr bwMode="auto">
          <a:xfrm>
            <a:off x="6228184" y="3397191"/>
            <a:ext cx="766763" cy="10255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7850" name="Rectangle 26"/>
          <p:cNvSpPr>
            <a:spLocks noChangeArrowheads="1"/>
          </p:cNvSpPr>
          <p:nvPr/>
        </p:nvSpPr>
        <p:spPr bwMode="auto">
          <a:xfrm>
            <a:off x="740957" y="2780928"/>
            <a:ext cx="3895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(2) 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</a:rPr>
              <a:t>a 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  <a:sym typeface="Symbol" pitchFamily="18" charset="2"/>
              </a:rPr>
              <a:t>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</a:rPr>
              <a:t>b</a:t>
            </a:r>
            <a:r>
              <a:rPr kumimoji="1" lang="zh-CN" altLang="en-US" sz="2800" dirty="0">
                <a:latin typeface="Times New Roman" pitchFamily="18" charset="0"/>
                <a:ea typeface="幼圆" pitchFamily="49" charset="-122"/>
              </a:rPr>
              <a:t>，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aseline="-25000" dirty="0">
                <a:latin typeface="Times New Roman" pitchFamily="18" charset="0"/>
                <a:ea typeface="黑体" pitchFamily="49" charset="-122"/>
              </a:rPr>
              <a:t>A0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/c</a:t>
            </a:r>
            <a:r>
              <a:rPr kumimoji="1" lang="en-US" altLang="zh-CN" sz="2800" baseline="-25000" dirty="0">
                <a:latin typeface="Times New Roman" pitchFamily="18" charset="0"/>
                <a:ea typeface="黑体" pitchFamily="49" charset="-122"/>
              </a:rPr>
              <a:t>B0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 = a/b</a:t>
            </a:r>
          </a:p>
        </p:txBody>
      </p:sp>
      <p:sp>
        <p:nvSpPr>
          <p:cNvPr id="77851" name="Rectangle 27"/>
          <p:cNvSpPr>
            <a:spLocks noChangeArrowheads="1"/>
          </p:cNvSpPr>
          <p:nvPr/>
        </p:nvSpPr>
        <p:spPr bwMode="auto">
          <a:xfrm>
            <a:off x="1547813" y="180657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微分式：</a:t>
            </a:r>
          </a:p>
        </p:txBody>
      </p:sp>
      <p:graphicFrame>
        <p:nvGraphicFramePr>
          <p:cNvPr id="7785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958027"/>
              </p:ext>
            </p:extLst>
          </p:nvPr>
        </p:nvGraphicFramePr>
        <p:xfrm>
          <a:off x="2822572" y="3301941"/>
          <a:ext cx="307816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2" name="公式" r:id="rId9" imgW="1117440" imgH="406080" progId="Equation.3">
                  <p:embed/>
                </p:oleObj>
              </mc:Choice>
              <mc:Fallback>
                <p:oleObj name="公式" r:id="rId9" imgW="11174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2" y="3301941"/>
                        <a:ext cx="3078162" cy="11207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212850" y="4653136"/>
            <a:ext cx="204094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dirty="0">
                <a:solidFill>
                  <a:schemeClr val="tx1"/>
                </a:solidFill>
              </a:rPr>
              <a:t>    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pPr algn="l"/>
            <a:r>
              <a:rPr kumimoji="1"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积分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式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相同：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177492"/>
              </p:ext>
            </p:extLst>
          </p:nvPr>
        </p:nvGraphicFramePr>
        <p:xfrm>
          <a:off x="3052763" y="4786313"/>
          <a:ext cx="2322512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3" name="公式" r:id="rId11" imgW="1091880" imgH="444240" progId="Equation.3">
                  <p:embed/>
                </p:oleObj>
              </mc:Choice>
              <mc:Fallback>
                <p:oleObj name="公式" r:id="rId11" imgW="1091880" imgH="444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4786313"/>
                        <a:ext cx="2322512" cy="78898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rgbClr val="0070C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835628"/>
              </p:ext>
            </p:extLst>
          </p:nvPr>
        </p:nvGraphicFramePr>
        <p:xfrm>
          <a:off x="5491163" y="4786313"/>
          <a:ext cx="223996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4" name="公式" r:id="rId13" imgW="761760" imgH="444240" progId="Equation.3">
                  <p:embed/>
                </p:oleObj>
              </mc:Choice>
              <mc:Fallback>
                <p:oleObj name="公式" r:id="rId13" imgW="761760" imgH="444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163" y="4786313"/>
                        <a:ext cx="2239962" cy="812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898971"/>
              </p:ext>
            </p:extLst>
          </p:nvPr>
        </p:nvGraphicFramePr>
        <p:xfrm>
          <a:off x="4284027" y="893763"/>
          <a:ext cx="271092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5" name="公式" r:id="rId15" imgW="749160" imgH="228600" progId="Equation.3">
                  <p:embed/>
                </p:oleObj>
              </mc:Choice>
              <mc:Fallback>
                <p:oleObj name="公式" r:id="rId15" imgW="749160" imgH="2286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027" y="893763"/>
                        <a:ext cx="271092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811729"/>
              </p:ext>
            </p:extLst>
          </p:nvPr>
        </p:nvGraphicFramePr>
        <p:xfrm>
          <a:off x="4644007" y="2780928"/>
          <a:ext cx="3152771" cy="413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6" name="公式" r:id="rId17" imgW="1168200" imgH="228600" progId="Equation.3">
                  <p:embed/>
                </p:oleObj>
              </mc:Choice>
              <mc:Fallback>
                <p:oleObj name="公式" r:id="rId17" imgW="1168200" imgH="2286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7" y="2780928"/>
                        <a:ext cx="3152771" cy="413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864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9" grpId="0"/>
      <p:bldP spid="77840" grpId="0"/>
      <p:bldP spid="77846" grpId="0" animBg="1"/>
      <p:bldP spid="77850" grpId="0"/>
      <p:bldP spid="7785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6" name="Rectangle 6"/>
          <p:cNvSpPr>
            <a:spLocks noChangeArrowheads="1"/>
          </p:cNvSpPr>
          <p:nvPr/>
        </p:nvSpPr>
        <p:spPr bwMode="auto">
          <a:xfrm>
            <a:off x="647877" y="514867"/>
            <a:ext cx="3246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(3) 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</a:rPr>
              <a:t>a 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  <a:sym typeface="Symbol" pitchFamily="18" charset="2"/>
              </a:rPr>
              <a:t>= 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</a:rPr>
              <a:t>b</a:t>
            </a:r>
            <a:r>
              <a:rPr kumimoji="1" lang="zh-CN" altLang="en-US" sz="2800" dirty="0">
                <a:latin typeface="Times New Roman" pitchFamily="18" charset="0"/>
                <a:ea typeface="幼圆" pitchFamily="49" charset="-122"/>
              </a:rPr>
              <a:t>，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aseline="-25000" dirty="0">
                <a:latin typeface="Times New Roman" pitchFamily="18" charset="0"/>
                <a:ea typeface="黑体" pitchFamily="49" charset="-122"/>
              </a:rPr>
              <a:t>A0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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 c</a:t>
            </a:r>
            <a:r>
              <a:rPr kumimoji="1" lang="en-US" altLang="zh-CN" sz="2800" baseline="-25000" dirty="0">
                <a:latin typeface="Times New Roman" pitchFamily="18" charset="0"/>
                <a:ea typeface="黑体" pitchFamily="49" charset="-122"/>
              </a:rPr>
              <a:t>B0</a:t>
            </a:r>
            <a:endParaRPr kumimoji="1" lang="en-US" altLang="zh-CN" sz="2800" dirty="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537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399763"/>
              </p:ext>
            </p:extLst>
          </p:nvPr>
        </p:nvGraphicFramePr>
        <p:xfrm>
          <a:off x="3203848" y="1197291"/>
          <a:ext cx="27305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2" name="公式" r:id="rId3" imgW="990170" imgH="393529" progId="Equation.3">
                  <p:embed/>
                </p:oleObj>
              </mc:Choice>
              <mc:Fallback>
                <p:oleObj name="公式" r:id="rId3" imgW="99017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197291"/>
                        <a:ext cx="2730500" cy="10858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08" name="Rectangle 8"/>
          <p:cNvSpPr>
            <a:spLocks noChangeArrowheads="1"/>
          </p:cNvSpPr>
          <p:nvPr/>
        </p:nvSpPr>
        <p:spPr bwMode="auto">
          <a:xfrm>
            <a:off x="1183743" y="1222148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微分式：</a:t>
            </a:r>
          </a:p>
        </p:txBody>
      </p:sp>
      <p:graphicFrame>
        <p:nvGraphicFramePr>
          <p:cNvPr id="537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898831"/>
              </p:ext>
            </p:extLst>
          </p:nvPr>
        </p:nvGraphicFramePr>
        <p:xfrm>
          <a:off x="3131840" y="2348880"/>
          <a:ext cx="526097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3" name="公式" r:id="rId5" imgW="2095500" imgH="393700" progId="Equation.3">
                  <p:embed/>
                </p:oleObj>
              </mc:Choice>
              <mc:Fallback>
                <p:oleObj name="公式" r:id="rId5" imgW="2095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348880"/>
                        <a:ext cx="5260975" cy="98901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10" name="Rectangle 10"/>
          <p:cNvSpPr>
            <a:spLocks noChangeArrowheads="1"/>
          </p:cNvSpPr>
          <p:nvPr/>
        </p:nvSpPr>
        <p:spPr bwMode="auto">
          <a:xfrm>
            <a:off x="3131840" y="3429000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 dirty="0">
                <a:latin typeface="Times New Roman" pitchFamily="18" charset="0"/>
                <a:ea typeface="黑体" pitchFamily="49" charset="-122"/>
              </a:rPr>
              <a:t>x 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为 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t 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时刻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和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B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反应掉的浓度</a:t>
            </a:r>
          </a:p>
        </p:txBody>
      </p:sp>
      <p:graphicFrame>
        <p:nvGraphicFramePr>
          <p:cNvPr id="5376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072411"/>
              </p:ext>
            </p:extLst>
          </p:nvPr>
        </p:nvGraphicFramePr>
        <p:xfrm>
          <a:off x="3275856" y="3948112"/>
          <a:ext cx="427672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4" name="公式" r:id="rId7" imgW="1866900" imgH="431800" progId="Equation.3">
                  <p:embed/>
                </p:oleObj>
              </mc:Choice>
              <mc:Fallback>
                <p:oleObj name="公式" r:id="rId7" imgW="1866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948112"/>
                        <a:ext cx="4276725" cy="10128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76765E"/>
                          </a:gs>
                          <a:gs pos="50000">
                            <a:srgbClr val="FFFFCC"/>
                          </a:gs>
                          <a:gs pos="100000">
                            <a:srgbClr val="76765E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382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3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3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6" grpId="0"/>
      <p:bldP spid="537608" grpId="0"/>
      <p:bldP spid="5376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641152" y="523363"/>
            <a:ext cx="2880917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dirty="0">
                <a:solidFill>
                  <a:schemeClr val="tx1"/>
                </a:solidFill>
              </a:rPr>
              <a:t>    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r>
              <a:rPr kumimoji="1" lang="en-US" altLang="zh-CN" sz="28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8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zh-CN" altLang="en-US" sz="2800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</a:rPr>
              <a:t>反应物有多种</a:t>
            </a:r>
            <a:endParaRPr kumimoji="1" lang="zh-CN" alt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551653"/>
              </p:ext>
            </p:extLst>
          </p:nvPr>
        </p:nvGraphicFramePr>
        <p:xfrm>
          <a:off x="1691680" y="2780928"/>
          <a:ext cx="35401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公式" r:id="rId3" imgW="1358640" imgH="406080" progId="Equation.3">
                  <p:embed/>
                </p:oleObj>
              </mc:Choice>
              <mc:Fallback>
                <p:oleObj name="公式" r:id="rId3" imgW="1358640" imgH="40608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780928"/>
                        <a:ext cx="3540125" cy="10636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76765E"/>
                          </a:gs>
                          <a:gs pos="50000">
                            <a:srgbClr val="FFFFCC"/>
                          </a:gs>
                          <a:gs pos="100000">
                            <a:srgbClr val="76765E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25377" y="1585248"/>
            <a:ext cx="66373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 err="1" smtClean="0">
                <a:latin typeface="Times New Roman" pitchFamily="18" charset="0"/>
                <a:ea typeface="黑体" pitchFamily="49" charset="-122"/>
              </a:rPr>
              <a:t>aA</a:t>
            </a:r>
            <a:r>
              <a:rPr kumimoji="1" lang="en-US" altLang="zh-CN" sz="2800" dirty="0" smtClean="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+ </a:t>
            </a:r>
            <a:r>
              <a:rPr kumimoji="1" lang="en-US" altLang="zh-CN" sz="2800" dirty="0" err="1">
                <a:latin typeface="Times New Roman" pitchFamily="18" charset="0"/>
                <a:ea typeface="黑体" pitchFamily="49" charset="-122"/>
              </a:rPr>
              <a:t>bB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 + 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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产物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 smtClean="0">
                <a:latin typeface="Times New Roman" pitchFamily="18" charset="0"/>
                <a:ea typeface="黑体" pitchFamily="49" charset="-122"/>
              </a:rPr>
              <a:t>各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组分初始浓度之比为系数之</a:t>
            </a:r>
            <a:r>
              <a:rPr kumimoji="1" lang="zh-CN" altLang="en-US" sz="2800" dirty="0" smtClean="0">
                <a:latin typeface="Times New Roman" pitchFamily="18" charset="0"/>
                <a:ea typeface="黑体" pitchFamily="49" charset="-122"/>
              </a:rPr>
              <a:t>比</a:t>
            </a:r>
            <a:endParaRPr kumimoji="1" lang="zh-CN" altLang="en-US" sz="2800" dirty="0">
              <a:latin typeface="Times New Roman" pitchFamily="18" charset="0"/>
              <a:ea typeface="黑体" pitchFamily="49" charset="-122"/>
              <a:sym typeface="Symbol" pitchFamily="18" charset="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764864"/>
              </p:ext>
            </p:extLst>
          </p:nvPr>
        </p:nvGraphicFramePr>
        <p:xfrm>
          <a:off x="1763688" y="4005064"/>
          <a:ext cx="27305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公式" r:id="rId5" imgW="990360" imgH="406080" progId="Equation.3">
                  <p:embed/>
                </p:oleObj>
              </mc:Choice>
              <mc:Fallback>
                <p:oleObj name="公式" r:id="rId5" imgW="990360" imgH="40608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005064"/>
                        <a:ext cx="2730500" cy="11207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2123727" y="5290329"/>
            <a:ext cx="557877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  <a:r>
              <a:rPr kumimoji="1" lang="zh-CN" altLang="en-US" sz="2400" dirty="0"/>
              <a:t>（</a:t>
            </a:r>
            <a:r>
              <a:rPr kumimoji="1" lang="zh-CN" altLang="en-US" sz="3200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说明</a:t>
            </a:r>
            <a:r>
              <a:rPr kumimoji="1" lang="zh-CN" altLang="en-US" sz="32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：见</a:t>
            </a:r>
            <a:r>
              <a:rPr kumimoji="1" lang="zh-CN" altLang="en-US" sz="3200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后，同</a:t>
            </a:r>
            <a:r>
              <a:rPr kumimoji="1" lang="en-US" altLang="zh-CN" sz="3200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32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n </a:t>
            </a:r>
            <a:r>
              <a:rPr kumimoji="1" lang="zh-CN" altLang="en-US" sz="32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级</a:t>
            </a:r>
            <a:r>
              <a:rPr kumimoji="1" lang="zh-CN" altLang="en-US" sz="3200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反应）</a:t>
            </a:r>
            <a:r>
              <a:rPr kumimoji="1" lang="en-US" altLang="zh-CN" sz="3200" dirty="0" smtClean="0">
                <a:solidFill>
                  <a:schemeClr val="tx1"/>
                </a:solidFill>
              </a:rPr>
              <a:t> </a:t>
            </a:r>
            <a:endParaRPr kumimoji="1" lang="zh-CN" altLang="en-US" sz="3200" dirty="0">
              <a:solidFill>
                <a:schemeClr val="tx1"/>
              </a:solidFill>
            </a:endParaRPr>
          </a:p>
          <a:p>
            <a:pPr algn="l"/>
            <a:endParaRPr kumimoji="1"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16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395288" y="342900"/>
            <a:ext cx="29257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四、三级反应</a:t>
            </a:r>
          </a:p>
        </p:txBody>
      </p:sp>
      <p:sp>
        <p:nvSpPr>
          <p:cNvPr id="33795" name="矩形 2"/>
          <p:cNvSpPr>
            <a:spLocks noChangeArrowheads="1"/>
          </p:cNvSpPr>
          <p:nvPr/>
        </p:nvSpPr>
        <p:spPr bwMode="auto">
          <a:xfrm>
            <a:off x="557213" y="1381125"/>
            <a:ext cx="8202612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①微分式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： -</a:t>
            </a:r>
            <a:r>
              <a:rPr lang="en-US" altLang="zh-CN" sz="2800" dirty="0" err="1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dC</a:t>
            </a:r>
            <a:r>
              <a:rPr lang="en-US" altLang="zh-CN" sz="2800" baseline="-25000" dirty="0" err="1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A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/</a:t>
            </a:r>
            <a:r>
              <a:rPr lang="en-US" altLang="zh-CN" sz="2800" dirty="0" err="1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dt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=kC</a:t>
            </a:r>
            <a:r>
              <a:rPr lang="en-US" altLang="zh-CN" sz="2800" baseline="-250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A</a:t>
            </a:r>
            <a:r>
              <a:rPr lang="en-US" altLang="zh-CN" sz="2800" baseline="300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3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，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②积分式：</a:t>
            </a:r>
            <a:endParaRPr lang="en-US" altLang="zh-CN" sz="2800" dirty="0">
              <a:solidFill>
                <a:srgbClr val="0000FF"/>
              </a:solidFill>
              <a:latin typeface="宋体" pitchFamily="2" charset="-122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③半衰期： 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       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       ，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与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C</a:t>
            </a:r>
            <a:r>
              <a:rPr lang="en-US" altLang="zh-CN" sz="2800" baseline="-250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A0</a:t>
            </a:r>
            <a:r>
              <a:rPr lang="en-US" altLang="zh-CN" sz="2800" baseline="300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2 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反比</a:t>
            </a:r>
            <a:endParaRPr lang="en-US" altLang="zh-CN" sz="2800" dirty="0">
              <a:solidFill>
                <a:srgbClr val="0000FF"/>
              </a:solidFill>
              <a:latin typeface="宋体" pitchFamily="2" charset="-122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④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k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单位： 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[浓度]</a:t>
            </a:r>
            <a:r>
              <a:rPr lang="zh-CN" altLang="en-US" sz="2800" baseline="300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-</a:t>
            </a:r>
            <a:r>
              <a:rPr lang="en-US" altLang="zh-CN" sz="2800" baseline="300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[时间]</a:t>
            </a:r>
            <a:r>
              <a:rPr lang="zh-CN" altLang="en-US" sz="2800" baseline="300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-1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 </a:t>
            </a:r>
            <a:endParaRPr lang="en-US" altLang="zh-CN" sz="2800" dirty="0">
              <a:solidFill>
                <a:srgbClr val="0000FF"/>
              </a:solidFill>
              <a:latin typeface="宋体" pitchFamily="2" charset="-122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⑤线性关系： </a:t>
            </a:r>
            <a:r>
              <a:rPr lang="zh-CN" altLang="zh-CN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1/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C</a:t>
            </a:r>
            <a:r>
              <a:rPr lang="en-US" altLang="zh-CN" sz="2800" baseline="-250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A</a:t>
            </a:r>
            <a:r>
              <a:rPr lang="en-US" altLang="zh-CN" sz="2800" baseline="300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Symbol" pitchFamily="18" charset="2"/>
              </a:rPr>
              <a:t>与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Symbol" pitchFamily="18" charset="2"/>
              </a:rPr>
              <a:t>t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Symbol" pitchFamily="18" charset="2"/>
              </a:rPr>
              <a:t>成直线</a:t>
            </a:r>
            <a:endParaRPr lang="zh-CN" altLang="en-US" sz="2800" dirty="0">
              <a:solidFill>
                <a:srgbClr val="0000FF"/>
              </a:solidFill>
              <a:latin typeface="宋体" pitchFamily="2" charset="-122"/>
              <a:ea typeface="黑体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051210"/>
              </p:ext>
            </p:extLst>
          </p:nvPr>
        </p:nvGraphicFramePr>
        <p:xfrm>
          <a:off x="2371725" y="2867025"/>
          <a:ext cx="26431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Equation" r:id="rId3" imgW="1333530" imgH="209460" progId="Equation.3">
                  <p:embed/>
                </p:oleObj>
              </mc:Choice>
              <mc:Fallback>
                <p:oleObj name="Equation" r:id="rId3" imgW="1333530" imgH="2094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2867025"/>
                        <a:ext cx="2643188" cy="428625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9525">
                        <a:solidFill>
                          <a:srgbClr val="FFC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89188" y="2179638"/>
          <a:ext cx="363061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公式" r:id="rId5" imgW="1390770" imgH="209460" progId="Equation.3">
                  <p:embed/>
                </p:oleObj>
              </mc:Choice>
              <mc:Fallback>
                <p:oleObj name="公式" r:id="rId5" imgW="1390770" imgH="2094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2179638"/>
                        <a:ext cx="3630612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173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ChangeArrowheads="1"/>
          </p:cNvSpPr>
          <p:nvPr/>
        </p:nvSpPr>
        <p:spPr bwMode="auto">
          <a:xfrm>
            <a:off x="309563" y="1165225"/>
            <a:ext cx="448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宋体" pitchFamily="2" charset="-122"/>
                <a:ea typeface="黑体" pitchFamily="49" charset="-122"/>
              </a:rPr>
              <a:t>此式应用于以下三种情况：</a:t>
            </a:r>
            <a:endParaRPr kumimoji="1" lang="zh-CN" altLang="en-US" sz="28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992188" y="2119313"/>
            <a:ext cx="5702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、反应物只有一种：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aA 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  <a:sym typeface="Symbol" pitchFamily="18" charset="2"/>
              </a:rPr>
              <a:t>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产物；</a:t>
            </a:r>
            <a:endParaRPr kumimoji="1" lang="zh-CN" altLang="en-US" sz="2800">
              <a:latin typeface="Times New Roman" pitchFamily="18" charset="0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1019175" y="2951163"/>
            <a:ext cx="66373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、反应物有多种：</a:t>
            </a:r>
            <a:r>
              <a:rPr kumimoji="1" lang="en-US" altLang="zh-CN" sz="2800" dirty="0" err="1">
                <a:latin typeface="Times New Roman" pitchFamily="18" charset="0"/>
                <a:ea typeface="黑体" pitchFamily="49" charset="-122"/>
              </a:rPr>
              <a:t>aA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 + </a:t>
            </a:r>
            <a:r>
              <a:rPr kumimoji="1" lang="en-US" altLang="zh-CN" sz="2800" dirty="0" err="1">
                <a:latin typeface="Times New Roman" pitchFamily="18" charset="0"/>
                <a:ea typeface="黑体" pitchFamily="49" charset="-122"/>
              </a:rPr>
              <a:t>bB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 + 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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产物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　  各组分初始浓度之比为系数之比；</a:t>
            </a:r>
            <a:endParaRPr kumimoji="1" lang="zh-CN" altLang="en-US" sz="2800" dirty="0">
              <a:latin typeface="Times New Roman" pitchFamily="18" charset="0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1052513" y="4257675"/>
            <a:ext cx="67373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、反应物有多种，但除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以外，其余物质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　  大大过量</a:t>
            </a:r>
            <a:endParaRPr kumimoji="1" lang="zh-CN" altLang="en-US" sz="2800">
              <a:latin typeface="Times New Roman" pitchFamily="18" charset="0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34822" name="Rectangle 10"/>
          <p:cNvSpPr>
            <a:spLocks noChangeArrowheads="1"/>
          </p:cNvSpPr>
          <p:nvPr/>
        </p:nvSpPr>
        <p:spPr bwMode="auto">
          <a:xfrm>
            <a:off x="398463" y="400050"/>
            <a:ext cx="43957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五、</a:t>
            </a:r>
            <a:r>
              <a:rPr kumimoji="1" lang="en-US" altLang="zh-CN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n </a:t>
            </a:r>
            <a:r>
              <a:rPr kumimoji="1" lang="zh-CN" altLang="en-US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级反应 </a:t>
            </a:r>
            <a:r>
              <a:rPr kumimoji="1" lang="en-US" altLang="zh-CN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(n </a:t>
            </a:r>
            <a:r>
              <a:rPr kumimoji="1" lang="en-US" altLang="zh-CN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 1</a:t>
            </a:r>
            <a:r>
              <a:rPr kumimoji="1" lang="en-US" altLang="zh-CN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)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794250" y="268288"/>
          <a:ext cx="213518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公式" r:id="rId3" imgW="774364" imgH="393529" progId="Equation.3">
                  <p:embed/>
                </p:oleObj>
              </mc:Choice>
              <mc:Fallback>
                <p:oleObj name="公式" r:id="rId3" imgW="77436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268288"/>
                        <a:ext cx="2135188" cy="10858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725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452563" y="4564063"/>
            <a:ext cx="154622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SzTx/>
              <a:buFontTx/>
              <a:buNone/>
            </a:pP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k 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单位：</a:t>
            </a:r>
          </a:p>
        </p:txBody>
      </p:sp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3082925" y="1849438"/>
          <a:ext cx="51593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6" name="公式" r:id="rId3" imgW="2006600" imgH="431800" progId="Equation.3">
                  <p:embed/>
                </p:oleObj>
              </mc:Choice>
              <mc:Fallback>
                <p:oleObj name="公式" r:id="rId3" imgW="2006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1849438"/>
                        <a:ext cx="5159375" cy="11112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1381125" y="5564188"/>
            <a:ext cx="2220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线性关系： </a:t>
            </a:r>
          </a:p>
        </p:txBody>
      </p:sp>
      <p:graphicFrame>
        <p:nvGraphicFramePr>
          <p:cNvPr id="79881" name="Object 9"/>
          <p:cNvGraphicFramePr>
            <a:graphicFrameLocks noChangeAspect="1"/>
          </p:cNvGraphicFramePr>
          <p:nvPr/>
        </p:nvGraphicFramePr>
        <p:xfrm>
          <a:off x="3086100" y="3111500"/>
          <a:ext cx="3730625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7" name="公式" r:id="rId5" imgW="1117600" imgH="457200" progId="Equation.3">
                  <p:embed/>
                </p:oleObj>
              </mc:Choice>
              <mc:Fallback>
                <p:oleObj name="公式" r:id="rId5" imgW="1117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3111500"/>
                        <a:ext cx="3730625" cy="121761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1" name="Rectangle 19"/>
          <p:cNvSpPr>
            <a:spLocks noChangeArrowheads="1"/>
          </p:cNvSpPr>
          <p:nvPr/>
        </p:nvSpPr>
        <p:spPr bwMode="auto">
          <a:xfrm>
            <a:off x="1368425" y="8143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微分式：</a:t>
            </a:r>
          </a:p>
        </p:txBody>
      </p:sp>
      <p:graphicFrame>
        <p:nvGraphicFramePr>
          <p:cNvPr id="79892" name="Object 20"/>
          <p:cNvGraphicFramePr>
            <a:graphicFrameLocks noChangeAspect="1"/>
          </p:cNvGraphicFramePr>
          <p:nvPr/>
        </p:nvGraphicFramePr>
        <p:xfrm>
          <a:off x="3048000" y="560388"/>
          <a:ext cx="213518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8" name="公式" r:id="rId7" imgW="774364" imgH="393529" progId="Equation.3">
                  <p:embed/>
                </p:oleObj>
              </mc:Choice>
              <mc:Fallback>
                <p:oleObj name="公式" r:id="rId7" imgW="77436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60388"/>
                        <a:ext cx="2135188" cy="10858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4" name="Rectangle 22"/>
          <p:cNvSpPr>
            <a:spLocks noChangeArrowheads="1"/>
          </p:cNvSpPr>
          <p:nvPr/>
        </p:nvSpPr>
        <p:spPr bwMode="auto">
          <a:xfrm>
            <a:off x="1381125" y="19827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积分式：</a:t>
            </a:r>
          </a:p>
        </p:txBody>
      </p:sp>
      <p:graphicFrame>
        <p:nvGraphicFramePr>
          <p:cNvPr id="79895" name="Object 23"/>
          <p:cNvGraphicFramePr>
            <a:graphicFrameLocks noChangeAspect="1"/>
          </p:cNvGraphicFramePr>
          <p:nvPr/>
        </p:nvGraphicFramePr>
        <p:xfrm>
          <a:off x="7124700" y="3111500"/>
          <a:ext cx="174466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9" name="公式" r:id="rId9" imgW="590490" imgH="400050" progId="Equation.3">
                  <p:embed/>
                </p:oleObj>
              </mc:Choice>
              <mc:Fallback>
                <p:oleObj name="公式" r:id="rId9" imgW="590490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3111500"/>
                        <a:ext cx="1744663" cy="12096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76765E"/>
                          </a:gs>
                          <a:gs pos="50000">
                            <a:srgbClr val="FFFFCC"/>
                          </a:gs>
                          <a:gs pos="100000">
                            <a:srgbClr val="76765E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6" name="Rectangle 24"/>
          <p:cNvSpPr>
            <a:spLocks noChangeArrowheads="1"/>
          </p:cNvSpPr>
          <p:nvPr/>
        </p:nvSpPr>
        <p:spPr bwMode="auto">
          <a:xfrm>
            <a:off x="1355725" y="342582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半衰期： </a:t>
            </a:r>
          </a:p>
        </p:txBody>
      </p:sp>
      <p:sp>
        <p:nvSpPr>
          <p:cNvPr id="79897" name="Rectangle 25"/>
          <p:cNvSpPr>
            <a:spLocks noChangeArrowheads="1"/>
          </p:cNvSpPr>
          <p:nvPr/>
        </p:nvSpPr>
        <p:spPr bwMode="auto">
          <a:xfrm>
            <a:off x="3117850" y="4546600"/>
            <a:ext cx="2787650" cy="438646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800" dirty="0">
                <a:solidFill>
                  <a:srgbClr val="000000"/>
                </a:solidFill>
                <a:ea typeface="黑体" pitchFamily="2" charset="-122"/>
              </a:rPr>
              <a:t>[</a:t>
            </a:r>
            <a:r>
              <a:rPr kumimoji="1" lang="zh-CN" altLang="en-US" sz="2800" dirty="0">
                <a:solidFill>
                  <a:srgbClr val="000000"/>
                </a:solidFill>
                <a:ea typeface="黑体" pitchFamily="2" charset="-122"/>
              </a:rPr>
              <a:t>浓度</a:t>
            </a:r>
            <a:r>
              <a:rPr kumimoji="1" lang="en-US" altLang="zh-CN" sz="2800" dirty="0">
                <a:solidFill>
                  <a:srgbClr val="000000"/>
                </a:solidFill>
                <a:ea typeface="黑体" pitchFamily="2" charset="-122"/>
              </a:rPr>
              <a:t>]</a:t>
            </a:r>
            <a:r>
              <a:rPr kumimoji="1" lang="en-US" altLang="zh-CN" sz="2800" baseline="30000" dirty="0">
                <a:solidFill>
                  <a:srgbClr val="000000"/>
                </a:solidFill>
                <a:ea typeface="黑体" pitchFamily="2" charset="-122"/>
              </a:rPr>
              <a:t>1-n</a:t>
            </a:r>
            <a:r>
              <a:rPr kumimoji="1" lang="en-US" altLang="zh-CN" sz="2800" dirty="0">
                <a:solidFill>
                  <a:srgbClr val="000000"/>
                </a:solidFill>
                <a:ea typeface="黑体" pitchFamily="2" charset="-122"/>
              </a:rPr>
              <a:t>[</a:t>
            </a:r>
            <a:r>
              <a:rPr kumimoji="1" lang="zh-CN" altLang="en-US" sz="2800" dirty="0">
                <a:solidFill>
                  <a:srgbClr val="000000"/>
                </a:solidFill>
                <a:ea typeface="黑体" pitchFamily="2" charset="-122"/>
              </a:rPr>
              <a:t>时间</a:t>
            </a:r>
            <a:r>
              <a:rPr kumimoji="1" lang="en-US" altLang="zh-CN" sz="2800" dirty="0">
                <a:solidFill>
                  <a:srgbClr val="000000"/>
                </a:solidFill>
                <a:ea typeface="黑体" pitchFamily="2" charset="-122"/>
              </a:rPr>
              <a:t>]</a:t>
            </a:r>
            <a:r>
              <a:rPr kumimoji="1" lang="en-US" altLang="zh-CN" sz="2800" baseline="30000" dirty="0">
                <a:solidFill>
                  <a:srgbClr val="000000"/>
                </a:solidFill>
                <a:ea typeface="黑体" pitchFamily="2" charset="-122"/>
              </a:rPr>
              <a:t>-1</a:t>
            </a:r>
          </a:p>
        </p:txBody>
      </p:sp>
      <p:graphicFrame>
        <p:nvGraphicFramePr>
          <p:cNvPr id="79898" name="Object 26"/>
          <p:cNvGraphicFramePr>
            <a:graphicFrameLocks noChangeAspect="1"/>
          </p:cNvGraphicFramePr>
          <p:nvPr/>
        </p:nvGraphicFramePr>
        <p:xfrm>
          <a:off x="3097213" y="5200650"/>
          <a:ext cx="14954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0" name="公式" r:id="rId11" imgW="504900" imgH="400050" progId="Equation.3">
                  <p:embed/>
                </p:oleObj>
              </mc:Choice>
              <mc:Fallback>
                <p:oleObj name="公式" r:id="rId11" imgW="504900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5200650"/>
                        <a:ext cx="1495425" cy="12096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9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7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/>
      <p:bldP spid="79880" grpId="0"/>
      <p:bldP spid="79891" grpId="0"/>
      <p:bldP spid="79894" grpId="0"/>
      <p:bldP spid="79896" grpId="0"/>
      <p:bldP spid="7989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4"/>
          <p:cNvGrpSpPr>
            <a:grpSpLocks/>
          </p:cNvGrpSpPr>
          <p:nvPr/>
        </p:nvGrpSpPr>
        <p:grpSpPr bwMode="auto">
          <a:xfrm>
            <a:off x="152400" y="354013"/>
            <a:ext cx="8064500" cy="679450"/>
            <a:chOff x="249" y="1091"/>
            <a:chExt cx="4445" cy="428"/>
          </a:xfrm>
        </p:grpSpPr>
        <p:sp>
          <p:nvSpPr>
            <p:cNvPr id="41989" name="AutoShape 1058"/>
            <p:cNvSpPr>
              <a:spLocks noChangeArrowheads="1"/>
            </p:cNvSpPr>
            <p:nvPr/>
          </p:nvSpPr>
          <p:spPr bwMode="auto">
            <a:xfrm>
              <a:off x="249" y="1091"/>
              <a:ext cx="423" cy="428"/>
            </a:xfrm>
            <a:prstGeom prst="star16">
              <a:avLst>
                <a:gd name="adj" fmla="val 26486"/>
              </a:avLst>
            </a:prstGeom>
            <a:gradFill rotWithShape="0">
              <a:gsLst>
                <a:gs pos="0">
                  <a:srgbClr val="00FFFF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mbria" pitchFamily="18" charset="0"/>
                <a:buChar char="+"/>
                <a:defRPr sz="32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Ï"/>
                <a:defRPr sz="24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libri" pitchFamily="34" charset="0"/>
                <a:buChar char="÷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800">
                <a:solidFill>
                  <a:srgbClr val="0000FF"/>
                </a:solidFill>
                <a:latin typeface="华文行楷" pitchFamily="2" charset="-122"/>
                <a:sym typeface="Wingdings" pitchFamily="2" charset="2"/>
              </a:endParaRPr>
            </a:p>
          </p:txBody>
        </p:sp>
        <p:sp>
          <p:nvSpPr>
            <p:cNvPr id="41990" name="Text Box 1059"/>
            <p:cNvSpPr txBox="1">
              <a:spLocks noChangeArrowheads="1"/>
            </p:cNvSpPr>
            <p:nvPr/>
          </p:nvSpPr>
          <p:spPr bwMode="auto">
            <a:xfrm>
              <a:off x="672" y="1168"/>
              <a:ext cx="40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mbria" pitchFamily="18" charset="0"/>
                <a:buChar char="+"/>
                <a:defRPr sz="32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Ï"/>
                <a:defRPr sz="24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libri" pitchFamily="34" charset="0"/>
                <a:buChar char="÷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itchFamily="2" charset="2"/>
                <a:buNone/>
              </a:pPr>
              <a:r>
                <a:rPr kumimoji="1" lang="zh-CN" altLang="en-US" sz="2800">
                  <a:solidFill>
                    <a:srgbClr val="000000"/>
                  </a:solidFill>
                  <a:latin typeface="华文行楷" pitchFamily="2" charset="-122"/>
                  <a:sym typeface="Wingdings" pitchFamily="2" charset="2"/>
                </a:rPr>
                <a:t>说明：气体用压力表示的速率方程</a:t>
              </a:r>
            </a:p>
          </p:txBody>
        </p:sp>
      </p:grpSp>
      <p:sp>
        <p:nvSpPr>
          <p:cNvPr id="41987" name="矩形 4"/>
          <p:cNvSpPr>
            <a:spLocks noChangeArrowheads="1"/>
          </p:cNvSpPr>
          <p:nvPr/>
        </p:nvSpPr>
        <p:spPr bwMode="auto">
          <a:xfrm>
            <a:off x="447675" y="1033463"/>
            <a:ext cx="6410325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50" indent="-635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．</a:t>
            </a:r>
            <a:r>
              <a:rPr lang="en-US" altLang="zh-CN" sz="28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 n=1</a:t>
            </a:r>
            <a:r>
              <a:rPr lang="zh-CN" altLang="en-US" sz="28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：</a:t>
            </a:r>
            <a:endParaRPr lang="en-US" altLang="zh-CN" sz="280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①微分式</a:t>
            </a:r>
            <a:r>
              <a:rPr lang="zh-CN" altLang="en-US" sz="28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： -</a:t>
            </a:r>
            <a:r>
              <a:rPr lang="en-US" altLang="zh-CN" sz="28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dP</a:t>
            </a:r>
            <a:r>
              <a:rPr lang="en-US" altLang="zh-CN" sz="2800" baseline="-250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/dt=kP</a:t>
            </a:r>
            <a:r>
              <a:rPr lang="en-US" altLang="zh-CN" sz="2800" baseline="-250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，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②积分式：</a:t>
            </a:r>
            <a:endParaRPr lang="en-US" altLang="zh-CN" sz="2800">
              <a:solidFill>
                <a:srgbClr val="0000FF"/>
              </a:solidFill>
              <a:latin typeface="宋体" pitchFamily="2" charset="-122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③半衰期：</a:t>
            </a:r>
            <a:r>
              <a:rPr lang="en-US" altLang="zh-CN" sz="28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 t</a:t>
            </a:r>
            <a:r>
              <a:rPr lang="en-US" altLang="zh-CN" sz="2800" baseline="-250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1/2</a:t>
            </a:r>
            <a:r>
              <a:rPr lang="en-US" altLang="zh-CN" sz="28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=ln2/k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，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与</a:t>
            </a:r>
            <a:r>
              <a:rPr lang="en-US" altLang="zh-CN" sz="28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P</a:t>
            </a:r>
            <a:r>
              <a:rPr lang="en-US" altLang="zh-CN" sz="2800" baseline="-250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A0</a:t>
            </a:r>
            <a:r>
              <a:rPr lang="zh-CN" altLang="en-US" sz="28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无关</a:t>
            </a:r>
            <a:endParaRPr lang="en-US" altLang="zh-CN" sz="2800">
              <a:solidFill>
                <a:srgbClr val="0000FF"/>
              </a:solidFill>
              <a:latin typeface="宋体" pitchFamily="2" charset="-122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④</a:t>
            </a:r>
            <a:r>
              <a:rPr lang="en-US" altLang="zh-CN" sz="28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k</a:t>
            </a:r>
            <a:r>
              <a:rPr lang="en-US" altLang="zh-CN" sz="2800" baseline="-250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p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单位： </a:t>
            </a:r>
            <a:r>
              <a:rPr lang="zh-CN" altLang="en-US" sz="28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[时间]</a:t>
            </a:r>
            <a:r>
              <a:rPr lang="zh-CN" altLang="en-US" sz="2800" baseline="300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-1</a:t>
            </a:r>
            <a:r>
              <a:rPr lang="zh-CN" altLang="en-US" sz="28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, k</a:t>
            </a:r>
            <a:r>
              <a:rPr lang="en-US" altLang="zh-CN" sz="2800" baseline="-250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p</a:t>
            </a:r>
            <a:r>
              <a:rPr lang="en-US" altLang="zh-CN" sz="28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=k</a:t>
            </a:r>
            <a:r>
              <a:rPr lang="en-US" altLang="zh-CN" sz="2800" baseline="-250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C</a:t>
            </a:r>
            <a:endParaRPr lang="en-US" altLang="zh-CN" sz="2800">
              <a:solidFill>
                <a:srgbClr val="0000FF"/>
              </a:solidFill>
              <a:latin typeface="宋体" pitchFamily="2" charset="-122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⑤线性关系： </a:t>
            </a:r>
            <a:r>
              <a:rPr lang="en-US" altLang="zh-CN" sz="280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Symbol" pitchFamily="18" charset="2"/>
              </a:rPr>
              <a:t>ln</a:t>
            </a:r>
            <a:r>
              <a:rPr lang="zh-CN" altLang="en-US" sz="28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P</a:t>
            </a:r>
            <a:r>
              <a:rPr lang="en-US" altLang="zh-CN" sz="2800" baseline="-250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Symbol" pitchFamily="18" charset="2"/>
              </a:rPr>
              <a:t>与</a:t>
            </a:r>
            <a:r>
              <a:rPr lang="en-US" altLang="zh-CN" sz="280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Symbol" pitchFamily="18" charset="2"/>
              </a:rPr>
              <a:t>t</a:t>
            </a:r>
            <a:r>
              <a:rPr lang="zh-CN" altLang="en-US" sz="280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Symbol" pitchFamily="18" charset="2"/>
              </a:rPr>
              <a:t>成直线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543175" y="2259013"/>
          <a:ext cx="464978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Equation" r:id="rId3" imgW="1914570" imgH="200025" progId="Equation.3">
                  <p:embed/>
                </p:oleObj>
              </mc:Choice>
              <mc:Fallback>
                <p:oleObj name="Equation" r:id="rId3" imgW="1914570" imgH="2000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2259013"/>
                        <a:ext cx="4649788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8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4"/>
          <p:cNvGrpSpPr>
            <a:grpSpLocks/>
          </p:cNvGrpSpPr>
          <p:nvPr/>
        </p:nvGrpSpPr>
        <p:grpSpPr bwMode="auto">
          <a:xfrm>
            <a:off x="152400" y="354013"/>
            <a:ext cx="8064500" cy="679450"/>
            <a:chOff x="249" y="1091"/>
            <a:chExt cx="4445" cy="428"/>
          </a:xfrm>
        </p:grpSpPr>
        <p:sp>
          <p:nvSpPr>
            <p:cNvPr id="43012" name="AutoShape 1058"/>
            <p:cNvSpPr>
              <a:spLocks noChangeArrowheads="1"/>
            </p:cNvSpPr>
            <p:nvPr/>
          </p:nvSpPr>
          <p:spPr bwMode="auto">
            <a:xfrm>
              <a:off x="249" y="1091"/>
              <a:ext cx="423" cy="428"/>
            </a:xfrm>
            <a:prstGeom prst="star16">
              <a:avLst>
                <a:gd name="adj" fmla="val 26486"/>
              </a:avLst>
            </a:prstGeom>
            <a:gradFill rotWithShape="0">
              <a:gsLst>
                <a:gs pos="0">
                  <a:srgbClr val="00FFFF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mbria" pitchFamily="18" charset="0"/>
                <a:buChar char="+"/>
                <a:defRPr sz="32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Ï"/>
                <a:defRPr sz="24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libri" pitchFamily="34" charset="0"/>
                <a:buChar char="÷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800">
                <a:solidFill>
                  <a:srgbClr val="0000FF"/>
                </a:solidFill>
                <a:latin typeface="华文行楷" pitchFamily="2" charset="-122"/>
                <a:sym typeface="Wingdings" pitchFamily="2" charset="2"/>
              </a:endParaRPr>
            </a:p>
          </p:txBody>
        </p:sp>
        <p:sp>
          <p:nvSpPr>
            <p:cNvPr id="43013" name="Text Box 1059"/>
            <p:cNvSpPr txBox="1">
              <a:spLocks noChangeArrowheads="1"/>
            </p:cNvSpPr>
            <p:nvPr/>
          </p:nvSpPr>
          <p:spPr bwMode="auto">
            <a:xfrm>
              <a:off x="672" y="1168"/>
              <a:ext cx="40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mbria" pitchFamily="18" charset="0"/>
                <a:buChar char="+"/>
                <a:defRPr sz="32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Ï"/>
                <a:defRPr sz="24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libri" pitchFamily="34" charset="0"/>
                <a:buChar char="÷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itchFamily="2" charset="2"/>
                <a:buNone/>
              </a:pPr>
              <a:r>
                <a:rPr kumimoji="1" lang="zh-CN" altLang="en-US" sz="2800">
                  <a:solidFill>
                    <a:srgbClr val="000000"/>
                  </a:solidFill>
                  <a:latin typeface="华文行楷" pitchFamily="2" charset="-122"/>
                  <a:sym typeface="Wingdings" pitchFamily="2" charset="2"/>
                </a:rPr>
                <a:t>说明：气体用压力表示的速率方程</a:t>
              </a:r>
            </a:p>
          </p:txBody>
        </p:sp>
      </p:grpSp>
      <p:sp>
        <p:nvSpPr>
          <p:cNvPr id="43011" name="矩形 4"/>
          <p:cNvSpPr>
            <a:spLocks noChangeArrowheads="1"/>
          </p:cNvSpPr>
          <p:nvPr/>
        </p:nvSpPr>
        <p:spPr bwMode="auto">
          <a:xfrm>
            <a:off x="374650" y="1033463"/>
            <a:ext cx="870585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50" indent="-635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．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1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：</a:t>
            </a:r>
            <a:endParaRPr lang="zh-CN" altLang="en-US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①微分式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： -</a:t>
            </a:r>
            <a:r>
              <a:rPr lang="en-US" altLang="zh-CN" sz="2800" dirty="0" err="1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dP</a:t>
            </a:r>
            <a:r>
              <a:rPr lang="en-US" altLang="zh-CN" sz="2800" baseline="-25000" dirty="0" err="1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A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/</a:t>
            </a:r>
            <a:r>
              <a:rPr lang="en-US" altLang="zh-CN" sz="2800" dirty="0" err="1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dt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=</a:t>
            </a:r>
            <a:r>
              <a:rPr lang="en-US" altLang="zh-CN" sz="2800" dirty="0" err="1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kP</a:t>
            </a:r>
            <a:r>
              <a:rPr lang="en-US" altLang="zh-CN" sz="2800" baseline="-25000" dirty="0" err="1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A</a:t>
            </a:r>
            <a:r>
              <a:rPr lang="en-US" altLang="zh-CN" sz="2800" baseline="30000" dirty="0" err="1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n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 </a:t>
            </a:r>
            <a:endParaRPr lang="en-US" altLang="zh-CN" sz="2800" dirty="0">
              <a:solidFill>
                <a:srgbClr val="0000FF"/>
              </a:solidFill>
              <a:latin typeface="宋体" pitchFamily="2" charset="-122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②积分式：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kt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=1/(n-1){1/P</a:t>
            </a:r>
            <a:r>
              <a:rPr lang="en-US" altLang="zh-CN" sz="2800" baseline="-250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A</a:t>
            </a:r>
            <a:r>
              <a:rPr lang="en-US" altLang="zh-CN" sz="2800" baseline="300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n-1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-1/P</a:t>
            </a:r>
            <a:r>
              <a:rPr lang="en-US" altLang="zh-CN" sz="2800" baseline="-250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A0</a:t>
            </a:r>
            <a:r>
              <a:rPr lang="en-US" altLang="zh-CN" sz="2800" baseline="300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n-1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}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③半衰期：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 t</a:t>
            </a:r>
            <a:r>
              <a:rPr lang="en-US" altLang="zh-CN" sz="2800" baseline="-250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1/2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=(2</a:t>
            </a:r>
            <a:r>
              <a:rPr lang="en-US" altLang="zh-CN" sz="2800" baseline="300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n-1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-1)/[(n-1)P</a:t>
            </a:r>
            <a:r>
              <a:rPr lang="en-US" altLang="zh-CN" sz="2800" baseline="-250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A0</a:t>
            </a:r>
            <a:r>
              <a:rPr lang="en-US" altLang="zh-CN" sz="2800" baseline="300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n-1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]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与</a:t>
            </a:r>
            <a:r>
              <a:rPr lang="en-US" altLang="zh-CN" sz="2800" dirty="0">
                <a:latin typeface="宋体" pitchFamily="2" charset="-122"/>
                <a:ea typeface="黑体" pitchFamily="49" charset="-122"/>
              </a:rPr>
              <a:t>P</a:t>
            </a:r>
            <a:r>
              <a:rPr lang="en-US" altLang="zh-CN" sz="2800" baseline="-25000" dirty="0">
                <a:latin typeface="宋体" pitchFamily="2" charset="-122"/>
                <a:ea typeface="黑体" pitchFamily="49" charset="-122"/>
              </a:rPr>
              <a:t>A0</a:t>
            </a:r>
            <a:r>
              <a:rPr lang="en-US" altLang="zh-CN" sz="2800" baseline="30000" dirty="0">
                <a:latin typeface="宋体" pitchFamily="2" charset="-122"/>
                <a:ea typeface="黑体" pitchFamily="49" charset="-122"/>
              </a:rPr>
              <a:t>n-1</a:t>
            </a:r>
            <a:r>
              <a:rPr lang="zh-CN" altLang="en-US" sz="2800" dirty="0">
                <a:latin typeface="宋体" pitchFamily="2" charset="-122"/>
                <a:ea typeface="黑体" pitchFamily="49" charset="-122"/>
              </a:rPr>
              <a:t>成反比</a:t>
            </a:r>
            <a:endParaRPr lang="en-US" altLang="zh-CN" sz="2800" dirty="0">
              <a:latin typeface="宋体" pitchFamily="2" charset="-122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④</a:t>
            </a:r>
            <a:r>
              <a:rPr lang="en-US" altLang="zh-CN" sz="2800" dirty="0" err="1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k</a:t>
            </a:r>
            <a:r>
              <a:rPr lang="en-US" altLang="zh-CN" sz="2800" baseline="-25000" dirty="0" err="1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p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单位： 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[压力]</a:t>
            </a:r>
            <a:r>
              <a:rPr lang="zh-CN" altLang="en-US" sz="2800" baseline="300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1-</a:t>
            </a:r>
            <a:r>
              <a:rPr lang="en-US" altLang="zh-CN" sz="2800" baseline="300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n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[时间]</a:t>
            </a:r>
            <a:r>
              <a:rPr lang="zh-CN" altLang="en-US" sz="2800" baseline="300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-1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,</a:t>
            </a:r>
            <a:r>
              <a:rPr lang="en-US" altLang="zh-CN" sz="2400" dirty="0" err="1" smtClean="0">
                <a:solidFill>
                  <a:srgbClr val="FF0000"/>
                </a:solidFill>
                <a:latin typeface="宋体" pitchFamily="2" charset="-122"/>
                <a:ea typeface="黑体" pitchFamily="49" charset="-122"/>
              </a:rPr>
              <a:t>k</a:t>
            </a:r>
            <a:r>
              <a:rPr lang="en-US" altLang="zh-CN" sz="2400" baseline="-25000" dirty="0" err="1" smtClean="0">
                <a:solidFill>
                  <a:srgbClr val="FF0000"/>
                </a:solidFill>
                <a:latin typeface="宋体" pitchFamily="2" charset="-122"/>
                <a:ea typeface="黑体" pitchFamily="49" charset="-122"/>
              </a:rPr>
              <a:t>C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ea typeface="黑体" pitchFamily="49" charset="-122"/>
              </a:rPr>
              <a:t>=</a:t>
            </a:r>
            <a:r>
              <a:rPr lang="en-US" altLang="zh-CN" sz="2400" dirty="0" err="1" smtClean="0">
                <a:solidFill>
                  <a:srgbClr val="FF0000"/>
                </a:solidFill>
                <a:latin typeface="宋体" pitchFamily="2" charset="-122"/>
                <a:ea typeface="黑体" pitchFamily="49" charset="-122"/>
              </a:rPr>
              <a:t>k</a:t>
            </a:r>
            <a:r>
              <a:rPr lang="en-US" altLang="zh-CN" sz="2400" baseline="-25000" dirty="0" err="1" smtClean="0">
                <a:solidFill>
                  <a:srgbClr val="FF0000"/>
                </a:solidFill>
                <a:latin typeface="宋体" pitchFamily="2" charset="-122"/>
                <a:ea typeface="黑体" pitchFamily="49" charset="-122"/>
              </a:rPr>
              <a:t>P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ea typeface="黑体" pitchFamily="49" charset="-122"/>
              </a:rPr>
              <a:t>(RT</a:t>
            </a:r>
            <a:r>
              <a:rPr lang="en-US" altLang="zh-CN" sz="2400" dirty="0">
                <a:solidFill>
                  <a:srgbClr val="FF0000"/>
                </a:solidFill>
                <a:latin typeface="宋体" pitchFamily="2" charset="-122"/>
                <a:ea typeface="黑体" pitchFamily="49" charset="-122"/>
              </a:rPr>
              <a:t>)</a:t>
            </a:r>
            <a:r>
              <a:rPr lang="en-US" altLang="zh-CN" sz="2400" baseline="30000" dirty="0">
                <a:solidFill>
                  <a:srgbClr val="FF0000"/>
                </a:solidFill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z="2400" baseline="30000" dirty="0" smtClean="0">
                <a:solidFill>
                  <a:srgbClr val="FF0000"/>
                </a:solidFill>
                <a:latin typeface="宋体" pitchFamily="2" charset="-122"/>
                <a:ea typeface="黑体" pitchFamily="49" charset="-122"/>
              </a:rPr>
              <a:t>n-1</a:t>
            </a:r>
            <a:r>
              <a:rPr lang="zh-CN" altLang="en-US" sz="2400" dirty="0" smtClean="0">
                <a:solidFill>
                  <a:srgbClr val="FF0000"/>
                </a:solidFill>
                <a:latin typeface="宋体" pitchFamily="2" charset="-122"/>
                <a:ea typeface="黑体" pitchFamily="49" charset="-122"/>
              </a:rPr>
              <a:t>简单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  <a:ea typeface="黑体" pitchFamily="49" charset="-122"/>
              </a:rPr>
              <a:t>证明如下：</a:t>
            </a:r>
            <a:endParaRPr lang="en-US" altLang="zh-CN" sz="2400" dirty="0">
              <a:solidFill>
                <a:srgbClr val="FF0000"/>
              </a:solidFill>
              <a:latin typeface="宋体" pitchFamily="2" charset="-122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 smtClean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 smtClean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⑤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线性关系：</a:t>
            </a:r>
            <a:r>
              <a:rPr lang="zh-CN" altLang="zh-CN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1/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P</a:t>
            </a:r>
            <a:r>
              <a:rPr lang="en-US" altLang="zh-CN" sz="2800" baseline="-250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</a:t>
            </a:r>
            <a:r>
              <a:rPr lang="en-US" altLang="zh-CN" sz="2800" baseline="300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n-1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Symbol" pitchFamily="18" charset="2"/>
              </a:rPr>
              <a:t>与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Symbol" pitchFamily="18" charset="2"/>
              </a:rPr>
              <a:t>t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Symbol" pitchFamily="18" charset="2"/>
              </a:rPr>
              <a:t>成直线</a:t>
            </a:r>
            <a:endParaRPr lang="en-US" altLang="zh-CN" sz="2800" dirty="0">
              <a:solidFill>
                <a:srgbClr val="0000FF"/>
              </a:solidFill>
              <a:latin typeface="宋体" pitchFamily="2" charset="-122"/>
              <a:ea typeface="黑体" pitchFamily="49" charset="-122"/>
              <a:sym typeface="Wingdings" pitchFamily="2" charset="2"/>
            </a:endParaRPr>
          </a:p>
        </p:txBody>
      </p:sp>
      <p:graphicFrame>
        <p:nvGraphicFramePr>
          <p:cNvPr id="2" name="对象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694045"/>
              </p:ext>
            </p:extLst>
          </p:nvPr>
        </p:nvGraphicFramePr>
        <p:xfrm>
          <a:off x="502209" y="4005064"/>
          <a:ext cx="59340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0" name="Microsoft 公式 3.0" r:id="rId3" imgW="2705100" imgH="215900" progId="Equation.3">
                  <p:embed/>
                </p:oleObj>
              </mc:Choice>
              <mc:Fallback>
                <p:oleObj name="Microsoft 公式 3.0" r:id="rId3" imgW="2705100" imgH="21590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09" y="4005064"/>
                        <a:ext cx="59340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545715"/>
              </p:ext>
            </p:extLst>
          </p:nvPr>
        </p:nvGraphicFramePr>
        <p:xfrm>
          <a:off x="374650" y="4437112"/>
          <a:ext cx="773906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1" name="公式" r:id="rId5" imgW="3759200" imgH="469900" progId="Equation.3">
                  <p:embed/>
                </p:oleObj>
              </mc:Choice>
              <mc:Fallback>
                <p:oleObj name="公式" r:id="rId5" imgW="37592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4437112"/>
                        <a:ext cx="7739062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833411"/>
              </p:ext>
            </p:extLst>
          </p:nvPr>
        </p:nvGraphicFramePr>
        <p:xfrm>
          <a:off x="567936" y="5301208"/>
          <a:ext cx="282257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2" name="公式" r:id="rId7" imgW="1371600" imgH="393700" progId="Equation.3">
                  <p:embed/>
                </p:oleObj>
              </mc:Choice>
              <mc:Fallback>
                <p:oleObj name="公式" r:id="rId7" imgW="1371600" imgH="393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936" y="5301208"/>
                        <a:ext cx="282257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/>
          </p:cNvGraphicFramePr>
          <p:nvPr/>
        </p:nvGraphicFramePr>
        <p:xfrm>
          <a:off x="3894138" y="5332413"/>
          <a:ext cx="49339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3" name="公式" r:id="rId9" imgW="2028780" imgH="238035" progId="Equation.3">
                  <p:embed/>
                </p:oleObj>
              </mc:Choice>
              <mc:Fallback>
                <p:oleObj name="公式" r:id="rId9" imgW="2028780" imgH="238035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4138" y="5332413"/>
                        <a:ext cx="49339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7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251520" y="221614"/>
            <a:ext cx="1656184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小结：</a:t>
            </a:r>
            <a:endParaRPr kumimoji="1" lang="zh-CN" altLang="en-US" sz="2400" dirty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908720"/>
            <a:ext cx="8856984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）</a:t>
            </a:r>
            <a:r>
              <a:rPr lang="zh-CN" altLang="en-US" sz="24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一级反应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微分式：-</a:t>
            </a:r>
            <a:r>
              <a:rPr lang="en-US" altLang="zh-CN" sz="2400" b="1" dirty="0" err="1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dCA</a:t>
            </a:r>
            <a:r>
              <a: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en-US" altLang="zh-CN" sz="2400" b="1" dirty="0" err="1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dt</a:t>
            </a:r>
            <a:r>
              <a: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=</a:t>
            </a:r>
            <a:r>
              <a:rPr lang="en-US" altLang="zh-CN" sz="2400" b="1" dirty="0" err="1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kCA</a:t>
            </a:r>
            <a:r>
              <a: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；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积分式：</a:t>
            </a:r>
            <a:r>
              <a:rPr lang="en-US" altLang="zh-CN" sz="2400" b="1" dirty="0" err="1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kt</a:t>
            </a:r>
            <a:r>
              <a: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=ln(CA0/CA)=ln[1/(1-XA)]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半衰期: </a:t>
            </a:r>
            <a:r>
              <a: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t1/2=ln2/k ,</a:t>
            </a: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CA0</a:t>
            </a: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无关；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</a:t>
            </a: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单位：[时间]-1</a:t>
            </a:r>
            <a:endParaRPr lang="zh-CN" altLang="zh-CN" sz="2400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线性关系:  </a:t>
            </a:r>
            <a:r>
              <a:rPr lang="en-US" altLang="zh-CN" sz="2400" b="1" dirty="0" err="1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lnCA</a:t>
            </a:r>
            <a:r>
              <a: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与</a:t>
            </a:r>
            <a:r>
              <a: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t</a:t>
            </a: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成直线 </a:t>
            </a:r>
            <a:r>
              <a:rPr lang="en-US" altLang="zh-CN" sz="2400" b="1" dirty="0" err="1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lnCA</a:t>
            </a:r>
            <a:r>
              <a: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=lnCA0-kt</a:t>
            </a:r>
          </a:p>
        </p:txBody>
      </p:sp>
      <p:sp>
        <p:nvSpPr>
          <p:cNvPr id="4" name="矩形 3"/>
          <p:cNvSpPr/>
          <p:nvPr/>
        </p:nvSpPr>
        <p:spPr>
          <a:xfrm>
            <a:off x="47740" y="2975972"/>
            <a:ext cx="864096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）非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一级反应:</a:t>
            </a:r>
            <a:r>
              <a:rPr lang="en-US" altLang="zh-CN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1</a:t>
            </a:r>
            <a:endParaRPr lang="en-US" altLang="zh-CN" sz="24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sym typeface="Wingdings" pitchFamily="2" charset="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微分式</a:t>
            </a:r>
            <a:r>
              <a:rPr lang="zh-CN" altLang="en-US" sz="24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：-</a:t>
            </a:r>
            <a:r>
              <a:rPr lang="en-US" altLang="zh-CN" sz="2400" b="1" dirty="0" err="1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dC</a:t>
            </a:r>
            <a:r>
              <a:rPr lang="en-US" altLang="zh-CN" sz="2400" b="1" baseline="-25000" dirty="0" err="1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A</a:t>
            </a:r>
            <a:r>
              <a: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/</a:t>
            </a:r>
            <a:r>
              <a:rPr lang="en-US" altLang="zh-CN" sz="2400" b="1" dirty="0" err="1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dt</a:t>
            </a:r>
            <a:r>
              <a: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=</a:t>
            </a:r>
            <a:r>
              <a:rPr lang="en-US" altLang="zh-CN" sz="2400" b="1" dirty="0" err="1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kC</a:t>
            </a:r>
            <a:r>
              <a:rPr lang="en-US" altLang="zh-CN" sz="2400" b="1" baseline="-25000" dirty="0" err="1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A</a:t>
            </a:r>
            <a:r>
              <a:rPr lang="en-US" altLang="zh-CN" sz="2400" b="1" baseline="30000" dirty="0" err="1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n</a:t>
            </a: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 或可化为-</a:t>
            </a:r>
            <a:r>
              <a:rPr lang="en-US" altLang="zh-CN" sz="2400" b="1" dirty="0" err="1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dC</a:t>
            </a:r>
            <a:r>
              <a:rPr lang="en-US" altLang="zh-CN" sz="2400" b="1" baseline="-25000" dirty="0" err="1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A</a:t>
            </a:r>
            <a:r>
              <a: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/</a:t>
            </a:r>
            <a:r>
              <a:rPr lang="en-US" altLang="zh-CN" sz="2400" b="1" dirty="0" err="1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dT</a:t>
            </a:r>
            <a:r>
              <a: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=</a:t>
            </a:r>
            <a:r>
              <a:rPr lang="en-US" altLang="zh-CN" sz="2400" b="1" dirty="0" err="1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kC</a:t>
            </a:r>
            <a:r>
              <a:rPr lang="en-US" altLang="zh-CN" sz="2400" b="1" baseline="-25000" dirty="0" err="1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A</a:t>
            </a:r>
            <a:r>
              <a:rPr lang="en-US" altLang="zh-CN" sz="2400" b="1" baseline="30000" dirty="0" err="1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n</a:t>
            </a:r>
            <a:endParaRPr lang="zh-CN" altLang="en-US" sz="2400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  <a:sym typeface="Wingdings" pitchFamily="2" charset="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积分式:    </a:t>
            </a:r>
            <a:r>
              <a:rPr lang="en-US" altLang="zh-CN" sz="2400" b="1" dirty="0" err="1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kt</a:t>
            </a:r>
            <a:r>
              <a: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=1/(n-1){1/C</a:t>
            </a:r>
            <a:r>
              <a:rPr lang="en-US" altLang="zh-CN" sz="2400" b="1" baseline="-250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A</a:t>
            </a:r>
            <a:r>
              <a:rPr lang="en-US" altLang="zh-CN" sz="2400" b="1" baseline="300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n-1</a:t>
            </a:r>
            <a:r>
              <a: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-1/C</a:t>
            </a:r>
            <a:r>
              <a:rPr lang="en-US" altLang="zh-CN" sz="2400" b="1" baseline="-250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A0</a:t>
            </a:r>
            <a:r>
              <a:rPr lang="en-US" altLang="zh-CN" sz="2400" b="1" baseline="300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n-1</a:t>
            </a:r>
            <a:r>
              <a: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}</a:t>
            </a:r>
          </a:p>
          <a:p>
            <a:pPr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endParaRPr lang="zh-CN" altLang="en-US" sz="2400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  <a:sym typeface="Wingdings" pitchFamily="2" charset="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半衰期:                    </a:t>
            </a:r>
            <a:r>
              <a:rPr lang="zh-CN" altLang="en-US" sz="24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与</a:t>
            </a:r>
            <a:r>
              <a: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C</a:t>
            </a:r>
            <a:r>
              <a:rPr lang="en-US" altLang="zh-CN" sz="2400" b="1" baseline="-250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A0</a:t>
            </a:r>
            <a:r>
              <a:rPr lang="en-US" altLang="zh-CN" sz="2400" b="1" baseline="300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n-1</a:t>
            </a: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成反比</a:t>
            </a:r>
          </a:p>
          <a:p>
            <a:pPr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endParaRPr lang="en-US" altLang="zh-CN" sz="2400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  <a:sym typeface="Wingdings" pitchFamily="2" charset="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k</a:t>
            </a: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单位： </a:t>
            </a:r>
            <a:r>
              <a:rPr lang="zh-CN" altLang="en-US" sz="24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[</a:t>
            </a: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浓度]</a:t>
            </a:r>
            <a:r>
              <a:rPr lang="zh-CN" altLang="en-US" sz="2400" b="1" baseline="300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1-</a:t>
            </a:r>
            <a:r>
              <a:rPr lang="en-US" altLang="zh-CN" sz="2400" b="1" baseline="30000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n</a:t>
            </a: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 [时间]</a:t>
            </a:r>
            <a:r>
              <a:rPr lang="zh-CN" altLang="en-US" sz="2400" b="1" baseline="300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-1</a:t>
            </a: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 </a:t>
            </a:r>
            <a:endParaRPr lang="en-US" altLang="zh-CN" sz="2400" b="1" baseline="3000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  <a:sym typeface="Wingdings" pitchFamily="2" charset="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线性关系: </a:t>
            </a:r>
            <a:r>
              <a:rPr lang="zh-CN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1/</a:t>
            </a:r>
            <a:r>
              <a: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C</a:t>
            </a:r>
            <a:r>
              <a:rPr lang="en-US" altLang="zh-CN" sz="2400" b="1" baseline="-250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A</a:t>
            </a:r>
            <a:r>
              <a:rPr lang="en-US" altLang="zh-CN" sz="2400" b="1" baseline="300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n-1</a:t>
            </a: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与</a:t>
            </a:r>
            <a:r>
              <a: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t</a:t>
            </a: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成</a:t>
            </a:r>
            <a:r>
              <a:rPr lang="zh-CN" altLang="en-US" sz="24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直线</a:t>
            </a:r>
            <a:endParaRPr lang="en-US" altLang="zh-CN" sz="2400" b="1" dirty="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  <a:sym typeface="Symbol" pitchFamily="18" charset="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itchFamily="18" charset="2"/>
              </a:rPr>
              <a:t>        </a:t>
            </a:r>
            <a:r>
              <a:rPr lang="zh-CN" altLang="zh-CN" sz="24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1</a:t>
            </a:r>
            <a:r>
              <a:rPr lang="zh-CN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/</a:t>
            </a:r>
            <a:r>
              <a: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C</a:t>
            </a:r>
            <a:r>
              <a:rPr lang="en-US" altLang="zh-CN" sz="2400" b="1" baseline="-250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A</a:t>
            </a:r>
            <a:r>
              <a:rPr lang="en-US" altLang="zh-CN" sz="2400" b="1" baseline="300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n-1</a:t>
            </a:r>
            <a:r>
              <a: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=1/C</a:t>
            </a:r>
            <a:r>
              <a:rPr lang="en-US" altLang="zh-CN" sz="2400" b="1" baseline="-250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A0</a:t>
            </a:r>
            <a:r>
              <a:rPr lang="en-US" altLang="zh-CN" sz="2400" b="1" baseline="300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n-1</a:t>
            </a:r>
            <a:r>
              <a: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+(n-1)</a:t>
            </a:r>
            <a:r>
              <a:rPr lang="en-US" altLang="zh-CN" sz="2400" b="1" dirty="0" err="1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kt</a:t>
            </a:r>
            <a:endParaRPr lang="zh-CN" altLang="en-US" sz="2400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  <a:sym typeface="Wingdings" pitchFamily="2" charset="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245893"/>
              </p:ext>
            </p:extLst>
          </p:nvPr>
        </p:nvGraphicFramePr>
        <p:xfrm>
          <a:off x="1547664" y="4493223"/>
          <a:ext cx="2074144" cy="798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公式" r:id="rId3" imgW="2495610" imgH="923835" progId="Equation.3">
                  <p:embed/>
                </p:oleObj>
              </mc:Choice>
              <mc:Fallback>
                <p:oleObj name="公式" r:id="rId3" imgW="2495610" imgH="923835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493223"/>
                        <a:ext cx="2074144" cy="798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051720" y="312408"/>
            <a:ext cx="535114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简单级数反应的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速率方程及特点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8024" y="5445223"/>
            <a:ext cx="4572000" cy="12741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此外，要牢记</a:t>
            </a:r>
            <a:r>
              <a:rPr lang="en-US" altLang="zh-CN" sz="24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n=0、2、3</a:t>
            </a:r>
            <a:r>
              <a:rPr lang="zh-CN" altLang="en-US" sz="24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的</a:t>
            </a:r>
            <a:r>
              <a:rPr lang="zh-CN" altLang="en-US" sz="2400" b="1" dirty="0" smtClean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情况</a:t>
            </a:r>
            <a:endParaRPr lang="zh-CN" altLang="en-US" sz="2400" b="1" dirty="0">
              <a:solidFill>
                <a:srgbClr val="C00000"/>
              </a:solidFill>
              <a:latin typeface="仿宋" panose="02010609060101010101" pitchFamily="49" charset="-122"/>
              <a:ea typeface="仿宋" panose="02010609060101010101" pitchFamily="49" charset="-122"/>
              <a:sym typeface="Wingdings" pitchFamily="2" charset="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用气体分压表示时： </a:t>
            </a:r>
            <a:r>
              <a:rPr lang="en-US" altLang="zh-CN" sz="2400" b="1" dirty="0" err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kp</a:t>
            </a:r>
            <a:r>
              <a:rPr lang="zh-CN" altLang="en-US" sz="24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=</a:t>
            </a:r>
            <a:r>
              <a:rPr lang="en-US" altLang="zh-CN" sz="2400" b="1" dirty="0" err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kC</a:t>
            </a:r>
            <a:r>
              <a:rPr lang="en-US" altLang="zh-CN" sz="24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(RT)</a:t>
            </a:r>
            <a:r>
              <a:rPr lang="en-US" altLang="zh-CN" sz="2400" b="1" baseline="300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1-n</a:t>
            </a:r>
            <a:r>
              <a:rPr lang="zh-CN" altLang="en-US" sz="24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Wingdings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928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1547813" y="188913"/>
            <a:ext cx="5815012" cy="64135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algn="ctr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zh-CN" altLang="en-US" sz="36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引　　言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84213" y="1052513"/>
            <a:ext cx="53292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、动力学与热力学的关系</a:t>
            </a:r>
          </a:p>
        </p:txBody>
      </p:sp>
      <p:sp>
        <p:nvSpPr>
          <p:cNvPr id="527366" name="Text Box 6"/>
          <p:cNvSpPr txBox="1">
            <a:spLocks noChangeArrowheads="1"/>
          </p:cNvSpPr>
          <p:nvPr/>
        </p:nvSpPr>
        <p:spPr bwMode="auto">
          <a:xfrm>
            <a:off x="971550" y="2060575"/>
            <a:ext cx="4038600" cy="20637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0" rIns="18000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热力学</a:t>
            </a:r>
            <a:r>
              <a:rPr kumimoji="1" lang="zh-CN" altLang="en-US" sz="280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—</a:t>
            </a:r>
            <a:r>
              <a:rPr kumimoji="1" lang="en-US" altLang="zh-CN" sz="280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>
                <a:latin typeface="黑体" pitchFamily="49" charset="-122"/>
                <a:ea typeface="黑体" pitchFamily="49" charset="-122"/>
              </a:rPr>
              <a:t>研究物质变化过程的能量效应及过程的方向与限度，即有关</a:t>
            </a:r>
            <a:r>
              <a:rPr kumimoji="1" lang="zh-CN" altLang="en-US"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平衡</a:t>
            </a:r>
            <a:r>
              <a:rPr kumimoji="1" lang="zh-CN" altLang="en-US" sz="2800">
                <a:latin typeface="黑体" pitchFamily="49" charset="-122"/>
                <a:ea typeface="黑体" pitchFamily="49" charset="-122"/>
              </a:rPr>
              <a:t>的规律</a:t>
            </a:r>
          </a:p>
        </p:txBody>
      </p:sp>
      <p:sp>
        <p:nvSpPr>
          <p:cNvPr id="527368" name="Text Box 8"/>
          <p:cNvSpPr txBox="1">
            <a:spLocks noChangeArrowheads="1"/>
          </p:cNvSpPr>
          <p:nvPr/>
        </p:nvSpPr>
        <p:spPr bwMode="auto">
          <a:xfrm>
            <a:off x="971550" y="4508500"/>
            <a:ext cx="4038600" cy="18923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0" rIns="18000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动力学 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—</a:t>
            </a:r>
            <a:r>
              <a:rPr kumimoji="1" lang="en-US" altLang="zh-CN" sz="280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>
                <a:latin typeface="黑体" pitchFamily="49" charset="-122"/>
                <a:ea typeface="黑体" pitchFamily="49" charset="-122"/>
              </a:rPr>
              <a:t>研究完成该过程所需要的时间以及实现这一过程的具体步骤，即有关</a:t>
            </a:r>
            <a:r>
              <a:rPr kumimoji="1" lang="zh-CN" altLang="en-US"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速率</a:t>
            </a:r>
            <a:r>
              <a:rPr kumimoji="1" lang="zh-CN" altLang="en-US" sz="2800">
                <a:latin typeface="黑体" pitchFamily="49" charset="-122"/>
                <a:ea typeface="黑体" pitchFamily="49" charset="-122"/>
              </a:rPr>
              <a:t>的规律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148263" y="2492375"/>
            <a:ext cx="3200400" cy="1382713"/>
            <a:chOff x="3243" y="1570"/>
            <a:chExt cx="2016" cy="871"/>
          </a:xfrm>
        </p:grpSpPr>
        <p:sp>
          <p:nvSpPr>
            <p:cNvPr id="7180" name="Text Box 7"/>
            <p:cNvSpPr txBox="1">
              <a:spLocks noChangeArrowheads="1"/>
            </p:cNvSpPr>
            <p:nvPr/>
          </p:nvSpPr>
          <p:spPr bwMode="auto">
            <a:xfrm>
              <a:off x="4059" y="1570"/>
              <a:ext cx="1200" cy="87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0" rIns="1800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mbria" pitchFamily="18" charset="0"/>
                <a:buChar char="+"/>
                <a:defRPr sz="32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Ï"/>
                <a:defRPr sz="24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libri" pitchFamily="34" charset="0"/>
                <a:buChar char="÷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Times New Roman" pitchFamily="18" charset="0"/>
                  <a:ea typeface="黑体" pitchFamily="49" charset="-122"/>
                </a:rPr>
                <a:t>物质变化过程的可能性</a:t>
              </a:r>
            </a:p>
          </p:txBody>
        </p:sp>
        <p:grpSp>
          <p:nvGrpSpPr>
            <p:cNvPr id="7181" name="Group 10"/>
            <p:cNvGrpSpPr>
              <a:grpSpLocks/>
            </p:cNvGrpSpPr>
            <p:nvPr/>
          </p:nvGrpSpPr>
          <p:grpSpPr bwMode="auto">
            <a:xfrm>
              <a:off x="3243" y="1661"/>
              <a:ext cx="725" cy="384"/>
              <a:chOff x="3552" y="1392"/>
              <a:chExt cx="624" cy="384"/>
            </a:xfrm>
          </p:grpSpPr>
          <p:sp>
            <p:nvSpPr>
              <p:cNvPr id="7182" name="Text Box 11"/>
              <p:cNvSpPr txBox="1">
                <a:spLocks noChangeArrowheads="1"/>
              </p:cNvSpPr>
              <p:nvPr/>
            </p:nvSpPr>
            <p:spPr bwMode="auto">
              <a:xfrm>
                <a:off x="3552" y="1392"/>
                <a:ext cx="6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0" rIns="18000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Cambria" pitchFamily="18" charset="0"/>
                  <a:buChar char="+"/>
                  <a:defRPr sz="32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Cambria" pitchFamily="18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itchFamily="18" charset="2"/>
                  <a:buChar char="Ï"/>
                  <a:defRPr sz="24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Calibri" pitchFamily="34" charset="0"/>
                  <a:buChar char="÷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>
                    <a:latin typeface="Times New Roman" pitchFamily="18" charset="0"/>
                    <a:ea typeface="宋体" pitchFamily="2" charset="-122"/>
                  </a:rPr>
                  <a:t>解决</a:t>
                </a:r>
              </a:p>
            </p:txBody>
          </p:sp>
          <p:sp>
            <p:nvSpPr>
              <p:cNvPr id="7183" name="AutoShape 12"/>
              <p:cNvSpPr>
                <a:spLocks noChangeArrowheads="1"/>
              </p:cNvSpPr>
              <p:nvPr/>
            </p:nvSpPr>
            <p:spPr bwMode="auto">
              <a:xfrm>
                <a:off x="3600" y="1632"/>
                <a:ext cx="528" cy="144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rgbClr val="F4F8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Cambria" pitchFamily="18" charset="0"/>
                  <a:buChar char="+"/>
                  <a:defRPr sz="32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Cambria" pitchFamily="18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itchFamily="18" charset="2"/>
                  <a:buChar char="Ï"/>
                  <a:defRPr sz="24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Calibri" pitchFamily="34" charset="0"/>
                  <a:buChar char="÷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292725" y="4652963"/>
            <a:ext cx="3052763" cy="1382712"/>
            <a:chOff x="3334" y="2931"/>
            <a:chExt cx="1923" cy="871"/>
          </a:xfrm>
        </p:grpSpPr>
        <p:sp>
          <p:nvSpPr>
            <p:cNvPr id="7176" name="Text Box 9"/>
            <p:cNvSpPr txBox="1">
              <a:spLocks noChangeArrowheads="1"/>
            </p:cNvSpPr>
            <p:nvPr/>
          </p:nvSpPr>
          <p:spPr bwMode="auto">
            <a:xfrm>
              <a:off x="4105" y="2931"/>
              <a:ext cx="1152" cy="87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0" rIns="18000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mbria" pitchFamily="18" charset="0"/>
                <a:buChar char="+"/>
                <a:defRPr sz="32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Ï"/>
                <a:defRPr sz="24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libri" pitchFamily="34" charset="0"/>
                <a:buChar char="÷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Times New Roman" pitchFamily="18" charset="0"/>
                  <a:ea typeface="黑体" pitchFamily="49" charset="-122"/>
                </a:rPr>
                <a:t>如何把可能性变为现实性</a:t>
              </a:r>
            </a:p>
          </p:txBody>
        </p:sp>
        <p:grpSp>
          <p:nvGrpSpPr>
            <p:cNvPr id="7177" name="Group 13"/>
            <p:cNvGrpSpPr>
              <a:grpSpLocks/>
            </p:cNvGrpSpPr>
            <p:nvPr/>
          </p:nvGrpSpPr>
          <p:grpSpPr bwMode="auto">
            <a:xfrm>
              <a:off x="3334" y="3067"/>
              <a:ext cx="725" cy="432"/>
              <a:chOff x="3600" y="2736"/>
              <a:chExt cx="624" cy="432"/>
            </a:xfrm>
          </p:grpSpPr>
          <p:sp>
            <p:nvSpPr>
              <p:cNvPr id="7178" name="Text Box 14"/>
              <p:cNvSpPr txBox="1">
                <a:spLocks noChangeArrowheads="1"/>
              </p:cNvSpPr>
              <p:nvPr/>
            </p:nvSpPr>
            <p:spPr bwMode="auto">
              <a:xfrm>
                <a:off x="3600" y="2736"/>
                <a:ext cx="6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0" rIns="18000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Cambria" pitchFamily="18" charset="0"/>
                  <a:buChar char="+"/>
                  <a:defRPr sz="32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Cambria" pitchFamily="18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itchFamily="18" charset="2"/>
                  <a:buChar char="Ï"/>
                  <a:defRPr sz="24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Calibri" pitchFamily="34" charset="0"/>
                  <a:buChar char="÷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800">
                    <a:latin typeface="Times New Roman" pitchFamily="18" charset="0"/>
                    <a:ea typeface="宋体" pitchFamily="2" charset="-122"/>
                  </a:rPr>
                  <a:t>解决</a:t>
                </a:r>
              </a:p>
            </p:txBody>
          </p:sp>
          <p:sp>
            <p:nvSpPr>
              <p:cNvPr id="7179" name="AutoShape 15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528" cy="144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rgbClr val="F4F8A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Cambria" pitchFamily="18" charset="0"/>
                  <a:buChar char="+"/>
                  <a:defRPr sz="32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Cambria" pitchFamily="18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itchFamily="18" charset="2"/>
                  <a:buChar char="Ï"/>
                  <a:defRPr sz="24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Calibri" pitchFamily="34" charset="0"/>
                  <a:buChar char="÷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074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6" grpId="0" animBg="1"/>
      <p:bldP spid="52736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1"/>
          <p:cNvSpPr>
            <a:spLocks noChangeArrowheads="1"/>
          </p:cNvSpPr>
          <p:nvPr/>
        </p:nvSpPr>
        <p:spPr bwMode="auto">
          <a:xfrm>
            <a:off x="255588" y="420688"/>
            <a:ext cx="8567737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宋体" pitchFamily="2" charset="-122"/>
                <a:ea typeface="黑体" pitchFamily="49" charset="-122"/>
              </a:rPr>
              <a:t>例1     </a:t>
            </a:r>
            <a:r>
              <a:rPr lang="zh-CN" altLang="en-US" sz="2800">
                <a:latin typeface="宋体" pitchFamily="2" charset="-122"/>
                <a:ea typeface="黑体" pitchFamily="49" charset="-122"/>
              </a:rPr>
              <a:t>某化学反应</a:t>
            </a:r>
            <a:r>
              <a:rPr lang="en-US" altLang="zh-CN" sz="2800">
                <a:latin typeface="宋体" pitchFamily="2" charset="-122"/>
                <a:ea typeface="黑体" pitchFamily="49" charset="-122"/>
              </a:rPr>
              <a:t>A→</a:t>
            </a:r>
            <a:r>
              <a:rPr lang="zh-CN" altLang="en-US" sz="2800">
                <a:latin typeface="宋体" pitchFamily="2" charset="-122"/>
                <a:ea typeface="黑体" pitchFamily="49" charset="-122"/>
              </a:rPr>
              <a:t>产物，反应物</a:t>
            </a:r>
            <a:r>
              <a:rPr lang="en-US" altLang="zh-CN" sz="2800">
                <a:latin typeface="宋体" pitchFamily="2" charset="-122"/>
                <a:ea typeface="黑体" pitchFamily="49" charset="-122"/>
              </a:rPr>
              <a:t>A</a:t>
            </a:r>
            <a:r>
              <a:rPr lang="zh-CN" altLang="en-US" sz="2800">
                <a:latin typeface="宋体" pitchFamily="2" charset="-122"/>
                <a:ea typeface="黑体" pitchFamily="49" charset="-122"/>
              </a:rPr>
              <a:t>的初浓度</a:t>
            </a:r>
            <a:endParaRPr lang="en-US" altLang="zh-CN" sz="2800" baseline="30000">
              <a:latin typeface="宋体" pitchFamily="2" charset="-122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  <a:ea typeface="黑体" pitchFamily="49" charset="-122"/>
              </a:rPr>
              <a:t>              ，初速率                  </a:t>
            </a:r>
            <a:r>
              <a:rPr lang="en-US" altLang="zh-CN" sz="2800">
                <a:latin typeface="宋体" pitchFamily="2" charset="-122"/>
                <a:ea typeface="黑体" pitchFamily="49" charset="-122"/>
              </a:rPr>
              <a:t>,</a:t>
            </a:r>
            <a:r>
              <a:rPr lang="zh-CN" altLang="en-US" sz="2800">
                <a:latin typeface="宋体" pitchFamily="2" charset="-122"/>
                <a:ea typeface="黑体" pitchFamily="49" charset="-122"/>
              </a:rPr>
              <a:t>如果假定该反应为</a:t>
            </a:r>
            <a:r>
              <a:rPr lang="en-US" altLang="zh-CN" sz="28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➀</a:t>
            </a:r>
            <a:r>
              <a:rPr lang="zh-CN" altLang="en-US" sz="28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零级，</a:t>
            </a:r>
            <a:r>
              <a:rPr lang="en-US" altLang="zh-CN" sz="28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➁</a:t>
            </a:r>
            <a:r>
              <a:rPr lang="zh-CN" altLang="en-US" sz="28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一级，</a:t>
            </a:r>
            <a:r>
              <a:rPr lang="en-US" altLang="zh-CN" sz="28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➂</a:t>
            </a:r>
            <a:r>
              <a:rPr lang="zh-CN" altLang="en-US" sz="28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二级，</a:t>
            </a:r>
            <a:r>
              <a:rPr lang="en-US" altLang="zh-CN" sz="28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➃2.5</a:t>
            </a:r>
            <a:r>
              <a:rPr lang="zh-CN" altLang="en-US" sz="28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级。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分别求各不同级数的速率常数</a:t>
            </a:r>
            <a:r>
              <a:rPr lang="en-US" altLang="zh-CN" sz="28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k</a:t>
            </a:r>
            <a:r>
              <a:rPr lang="en-US" altLang="zh-CN" sz="2800" baseline="-25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zh-CN" altLang="en-US" sz="28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并标明单位，求各不同级数的半衰期</a:t>
            </a:r>
            <a:r>
              <a:rPr lang="en-US" altLang="zh-CN" sz="28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t</a:t>
            </a:r>
            <a:r>
              <a:rPr lang="en-US" altLang="zh-CN" sz="2800" baseline="-250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1/2</a:t>
            </a:r>
            <a:r>
              <a:rPr lang="zh-CN" altLang="en-US" sz="28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，和反应物浓度变为                               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               所需的时间。</a:t>
            </a:r>
            <a:endParaRPr lang="zh-CN" altLang="en-US" sz="280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36867" name="对象 2"/>
          <p:cNvGraphicFramePr>
            <a:graphicFrameLocks noChangeAspect="1"/>
          </p:cNvGraphicFramePr>
          <p:nvPr/>
        </p:nvGraphicFramePr>
        <p:xfrm>
          <a:off x="333375" y="1231900"/>
          <a:ext cx="25781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8" name="公式" r:id="rId3" imgW="1079032" imgH="241195" progId="Equation.3">
                  <p:embed/>
                </p:oleObj>
              </mc:Choice>
              <mc:Fallback>
                <p:oleObj name="公式" r:id="rId3" imgW="1079032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1231900"/>
                        <a:ext cx="25781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对象 3"/>
          <p:cNvGraphicFramePr>
            <a:graphicFrameLocks noChangeAspect="1"/>
          </p:cNvGraphicFramePr>
          <p:nvPr/>
        </p:nvGraphicFramePr>
        <p:xfrm>
          <a:off x="4352925" y="1223963"/>
          <a:ext cx="30956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9" name="公式" r:id="rId5" imgW="1485900" imgH="241300" progId="Equation.3">
                  <p:embed/>
                </p:oleObj>
              </mc:Choice>
              <mc:Fallback>
                <p:oleObj name="公式" r:id="rId5" imgW="1485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1223963"/>
                        <a:ext cx="30956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对象 4"/>
          <p:cNvGraphicFramePr>
            <a:graphicFrameLocks noChangeAspect="1"/>
          </p:cNvGraphicFramePr>
          <p:nvPr/>
        </p:nvGraphicFramePr>
        <p:xfrm>
          <a:off x="388938" y="3763963"/>
          <a:ext cx="275113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0" name="公式" r:id="rId7" imgW="1155700" imgH="228600" progId="Equation.3">
                  <p:embed/>
                </p:oleObj>
              </mc:Choice>
              <mc:Fallback>
                <p:oleObj name="公式" r:id="rId7" imgW="1155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3763963"/>
                        <a:ext cx="2751137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944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1"/>
          <p:cNvSpPr>
            <a:spLocks noChangeArrowheads="1"/>
          </p:cNvSpPr>
          <p:nvPr/>
        </p:nvSpPr>
        <p:spPr bwMode="auto">
          <a:xfrm>
            <a:off x="112713" y="142875"/>
            <a:ext cx="2352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>
                <a:solidFill>
                  <a:srgbClr val="000000"/>
                </a:solidFill>
                <a:latin typeface="宋体" pitchFamily="2" charset="-122"/>
                <a:ea typeface="黑体" pitchFamily="49" charset="-122"/>
              </a:rPr>
              <a:t>解： </a:t>
            </a:r>
            <a:r>
              <a:rPr lang="en-US" altLang="zh-CN" sz="28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n=0</a:t>
            </a:r>
            <a:r>
              <a:rPr lang="zh-CN" altLang="en-US" sz="28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时：</a:t>
            </a:r>
            <a:endParaRPr lang="en-US" altLang="zh-CN" sz="2800">
              <a:solidFill>
                <a:srgbClr val="0000FF"/>
              </a:solidFill>
              <a:latin typeface="宋体" pitchFamily="2" charset="-122"/>
              <a:ea typeface="黑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822575" y="266700"/>
          <a:ext cx="12096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6" name="公式" r:id="rId3" imgW="438210" imgH="200025" progId="Equation.3">
                  <p:embed/>
                </p:oleObj>
              </mc:Choice>
              <mc:Fallback>
                <p:oleObj name="公式" r:id="rId3" imgW="438210" imgH="2000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266700"/>
                        <a:ext cx="1209675" cy="61436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9525">
                        <a:solidFill>
                          <a:srgbClr val="6699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1300" y="881063"/>
          <a:ext cx="444817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7" name="公式" r:id="rId5" imgW="1695330" imgH="209460" progId="Equation.3">
                  <p:embed/>
                </p:oleObj>
              </mc:Choice>
              <mc:Fallback>
                <p:oleObj name="公式" r:id="rId5" imgW="1695330" imgH="2094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881063"/>
                        <a:ext cx="444817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884738" y="809625"/>
          <a:ext cx="37242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8" name="公式" r:id="rId7" imgW="1657260" imgH="362040" progId="Equation.3">
                  <p:embed/>
                </p:oleObj>
              </mc:Choice>
              <mc:Fallback>
                <p:oleObj name="公式" r:id="rId7" imgW="1657260" imgH="362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809625"/>
                        <a:ext cx="3724275" cy="98425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9525">
                        <a:solidFill>
                          <a:srgbClr val="6699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35013" y="1638300"/>
          <a:ext cx="3922712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9" name="公式" r:id="rId9" imgW="1752570" imgH="362040" progId="Equation.3">
                  <p:embed/>
                </p:oleObj>
              </mc:Choice>
              <mc:Fallback>
                <p:oleObj name="公式" r:id="rId9" imgW="1752570" imgH="362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1638300"/>
                        <a:ext cx="3922712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矩形 6"/>
          <p:cNvSpPr>
            <a:spLocks noChangeArrowheads="1"/>
          </p:cNvSpPr>
          <p:nvPr/>
        </p:nvSpPr>
        <p:spPr bwMode="auto">
          <a:xfrm>
            <a:off x="317500" y="2630488"/>
            <a:ext cx="144938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8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n=1</a:t>
            </a:r>
            <a:r>
              <a:rPr lang="zh-CN" altLang="en-US" sz="28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时：</a:t>
            </a:r>
            <a:endParaRPr lang="en-US" altLang="zh-CN" sz="2800">
              <a:solidFill>
                <a:srgbClr val="0000FF"/>
              </a:solidFill>
              <a:latin typeface="宋体" pitchFamily="2" charset="-122"/>
              <a:ea typeface="黑体" pitchFamily="49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978025" y="2759075"/>
          <a:ext cx="40560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0" name="公式" r:id="rId11" imgW="1543050" imgH="200025" progId="Equation.3">
                  <p:embed/>
                </p:oleObj>
              </mc:Choice>
              <mc:Fallback>
                <p:oleObj name="公式" r:id="rId11" imgW="1543050" imgH="2000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2759075"/>
                        <a:ext cx="4056063" cy="48101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90575" y="3362325"/>
          <a:ext cx="3663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1" name="公式" r:id="rId13" imgW="1562220" imgH="171450" progId="Equation.3">
                  <p:embed/>
                </p:oleObj>
              </mc:Choice>
              <mc:Fallback>
                <p:oleObj name="公式" r:id="rId13" imgW="1562220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3362325"/>
                        <a:ext cx="3663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762500" y="3368675"/>
          <a:ext cx="352901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2" name="公式" r:id="rId15" imgW="1571670" imgH="362040" progId="Equation.3">
                  <p:embed/>
                </p:oleObj>
              </mc:Choice>
              <mc:Fallback>
                <p:oleObj name="公式" r:id="rId15" imgW="1571670" imgH="362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3368675"/>
                        <a:ext cx="3529013" cy="79057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06438" y="4089400"/>
          <a:ext cx="456723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3" name="公式" r:id="rId17" imgW="2038230" imgH="400050" progId="Equation.3">
                  <p:embed/>
                </p:oleObj>
              </mc:Choice>
              <mc:Fallback>
                <p:oleObj name="公式" r:id="rId17" imgW="2038230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4089400"/>
                        <a:ext cx="456723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0" name="矩形 11"/>
          <p:cNvSpPr>
            <a:spLocks noChangeArrowheads="1"/>
          </p:cNvSpPr>
          <p:nvPr/>
        </p:nvSpPr>
        <p:spPr bwMode="auto">
          <a:xfrm>
            <a:off x="200025" y="4938713"/>
            <a:ext cx="1089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n=2</a:t>
            </a:r>
            <a:r>
              <a:rPr lang="zh-CN" altLang="en-US" sz="28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时</a:t>
            </a:r>
            <a:endParaRPr lang="zh-CN" altLang="en-US" sz="280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376363" y="5019675"/>
          <a:ext cx="40560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4" name="公式" r:id="rId19" imgW="1543050" imgH="209460" progId="Equation.3">
                  <p:embed/>
                </p:oleObj>
              </mc:Choice>
              <mc:Fallback>
                <p:oleObj name="公式" r:id="rId19" imgW="1543050" imgH="2094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5019675"/>
                        <a:ext cx="4056062" cy="5080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50825" y="5602288"/>
          <a:ext cx="684053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5" name="公式" r:id="rId21" imgW="3133620" imgH="200025" progId="Equation.3">
                  <p:embed/>
                </p:oleObj>
              </mc:Choice>
              <mc:Fallback>
                <p:oleObj name="公式" r:id="rId21" imgW="3133620" imgH="2000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602288"/>
                        <a:ext cx="6840538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00025" y="6051550"/>
          <a:ext cx="3492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6" name="公式" r:id="rId23" imgW="1771740" imgH="400050" progId="Equation.3">
                  <p:embed/>
                </p:oleObj>
              </mc:Choice>
              <mc:Fallback>
                <p:oleObj name="公式" r:id="rId23" imgW="1771740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6051550"/>
                        <a:ext cx="3492500" cy="6858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059238" y="6053138"/>
          <a:ext cx="443547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7" name="公式" r:id="rId25" imgW="2571750" imgH="457200" progId="Equation.3">
                  <p:embed/>
                </p:oleObj>
              </mc:Choice>
              <mc:Fallback>
                <p:oleObj name="公式" r:id="rId25" imgW="257175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238" y="6053138"/>
                        <a:ext cx="4435475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52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"/>
          <p:cNvSpPr>
            <a:spLocks noChangeArrowheads="1"/>
          </p:cNvSpPr>
          <p:nvPr/>
        </p:nvSpPr>
        <p:spPr bwMode="auto">
          <a:xfrm>
            <a:off x="146050" y="185738"/>
            <a:ext cx="1811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n=2.5</a:t>
            </a:r>
            <a:r>
              <a:rPr lang="zh-CN" altLang="en-US" sz="28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时：</a:t>
            </a:r>
            <a:endParaRPr lang="zh-CN" altLang="en-US" sz="280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076450" y="284163"/>
          <a:ext cx="41211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2" name="公式" r:id="rId3" imgW="1571670" imgH="209460" progId="Equation.3">
                  <p:embed/>
                </p:oleObj>
              </mc:Choice>
              <mc:Fallback>
                <p:oleObj name="公式" r:id="rId3" imgW="1571670" imgH="2094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284163"/>
                        <a:ext cx="4121150" cy="5080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50925" y="889000"/>
          <a:ext cx="67278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3" name="公式" r:id="rId5" imgW="3409830" imgH="200025" progId="Equation.3">
                  <p:embed/>
                </p:oleObj>
              </mc:Choice>
              <mc:Fallback>
                <p:oleObj name="公式" r:id="rId5" imgW="3409830" imgH="2000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889000"/>
                        <a:ext cx="67278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09625" y="1450975"/>
          <a:ext cx="70389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4" name="公式" r:id="rId7" imgW="3248100" imgH="428625" progId="Equation.3">
                  <p:embed/>
                </p:oleObj>
              </mc:Choice>
              <mc:Fallback>
                <p:oleObj name="公式" r:id="rId7" imgW="3248100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1450975"/>
                        <a:ext cx="7038975" cy="92868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08038" y="2479675"/>
          <a:ext cx="7104062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5" name="公式" r:id="rId9" imgW="3781350" imgH="457200" progId="Equation.3">
                  <p:embed/>
                </p:oleObj>
              </mc:Choice>
              <mc:Fallback>
                <p:oleObj name="公式" r:id="rId9" imgW="378135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2479675"/>
                        <a:ext cx="7104062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矩形 6"/>
          <p:cNvSpPr>
            <a:spLocks noChangeArrowheads="1"/>
          </p:cNvSpPr>
          <p:nvPr/>
        </p:nvSpPr>
        <p:spPr bwMode="auto">
          <a:xfrm>
            <a:off x="265113" y="3429000"/>
            <a:ext cx="8650287" cy="334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itchFamily="2" charset="-122"/>
                <a:ea typeface="黑体" pitchFamily="49" charset="-122"/>
              </a:rPr>
              <a:t>例</a:t>
            </a:r>
            <a:r>
              <a:rPr lang="en-US" altLang="zh-CN" sz="2400">
                <a:solidFill>
                  <a:srgbClr val="000000"/>
                </a:solidFill>
                <a:latin typeface="宋体" pitchFamily="2" charset="-122"/>
                <a:ea typeface="黑体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宋体" pitchFamily="2" charset="-122"/>
                <a:ea typeface="黑体" pitchFamily="49" charset="-122"/>
              </a:rPr>
              <a:t>：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某二级反应 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A+B→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产物，反应物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和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的初浓度均为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0.02mol•dm</a:t>
            </a:r>
            <a:r>
              <a:rPr lang="en-US" altLang="zh-CN" sz="2400" baseline="300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-3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，在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21℃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下反应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25</a:t>
            </a:r>
            <a:r>
              <a:rPr lang="en-GB" altLang="zh-CN" sz="24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min </a:t>
            </a:r>
            <a:r>
              <a:rPr lang="zh-CN" altLang="en-GB" sz="24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，测得</a:t>
            </a:r>
            <a:r>
              <a:rPr lang="en-GB" altLang="zh-CN" sz="24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B</a:t>
            </a:r>
            <a:r>
              <a:rPr lang="zh-CN" altLang="en-GB" sz="24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的浓度为</a:t>
            </a:r>
            <a:r>
              <a:rPr lang="en-GB" altLang="zh-CN" sz="24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0.529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×10</a:t>
            </a:r>
            <a:r>
              <a:rPr lang="en-US" altLang="zh-CN" sz="2400" baseline="300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-2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mol•dm</a:t>
            </a:r>
            <a:r>
              <a:rPr lang="en-US" altLang="zh-CN" sz="2400" baseline="300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-3 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。</a:t>
            </a:r>
            <a:endParaRPr lang="en-US" altLang="zh-CN" sz="2400">
              <a:solidFill>
                <a:srgbClr val="0000FF"/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➀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此反应的转化率达</a:t>
            </a:r>
            <a:r>
              <a:rPr lang="en-GB" altLang="zh-CN" sz="2400">
                <a:solidFill>
                  <a:srgbClr val="0000FF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90%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时需要多少时间；</a:t>
            </a:r>
            <a:endParaRPr lang="en-US" altLang="zh-CN" sz="2400">
              <a:solidFill>
                <a:srgbClr val="0000FF"/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➁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若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反应物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和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的初浓度均为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0.01mol•dm</a:t>
            </a:r>
            <a:r>
              <a:rPr lang="en-US" altLang="zh-CN" sz="2400" baseline="300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-3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在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21℃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下反应，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转化率达</a:t>
            </a:r>
            <a:r>
              <a:rPr lang="en-GB" altLang="zh-CN" sz="2400">
                <a:solidFill>
                  <a:srgbClr val="0000FF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90%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宋体" pitchFamily="2" charset="-122"/>
                <a:ea typeface="Arial Unicode MS" pitchFamily="34" charset="-122"/>
                <a:cs typeface="Arial Unicode MS" pitchFamily="34" charset="-122"/>
              </a:rPr>
              <a:t>时需要多少时间。</a:t>
            </a:r>
            <a:endParaRPr lang="en-US" altLang="zh-CN" sz="2400">
              <a:solidFill>
                <a:srgbClr val="0000FF"/>
              </a:solidFill>
              <a:latin typeface="宋体" pitchFamily="2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253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6713" y="277813"/>
            <a:ext cx="5461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00"/>
                </a:solidFill>
                <a:latin typeface="+mn-ea"/>
                <a:ea typeface="黑体" pitchFamily="2" charset="-122"/>
              </a:rPr>
              <a:t>解</a:t>
            </a:r>
            <a:endParaRPr lang="zh-CN" altLang="en-US" sz="2800" dirty="0">
              <a:ea typeface="黑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138195"/>
              </p:ext>
            </p:extLst>
          </p:nvPr>
        </p:nvGraphicFramePr>
        <p:xfrm>
          <a:off x="1169988" y="476672"/>
          <a:ext cx="6853392" cy="423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8" name="公式" r:id="rId3" imgW="2616200" imgH="241300" progId="Equation.3">
                  <p:embed/>
                </p:oleObj>
              </mc:Choice>
              <mc:Fallback>
                <p:oleObj name="公式" r:id="rId3" imgW="2616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476672"/>
                        <a:ext cx="6853392" cy="4234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82392"/>
              </p:ext>
            </p:extLst>
          </p:nvPr>
        </p:nvGraphicFramePr>
        <p:xfrm>
          <a:off x="616736" y="1124744"/>
          <a:ext cx="2296678" cy="795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9" name="Equation" r:id="rId5" imgW="1104900" imgH="482600" progId="Equation.3">
                  <p:embed/>
                </p:oleObj>
              </mc:Choice>
              <mc:Fallback>
                <p:oleObj name="Equation" r:id="rId5" imgW="1104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36" y="1124744"/>
                        <a:ext cx="2296678" cy="795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342863"/>
              </p:ext>
            </p:extLst>
          </p:nvPr>
        </p:nvGraphicFramePr>
        <p:xfrm>
          <a:off x="366713" y="1988840"/>
          <a:ext cx="8693693" cy="844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0" name="Equation" r:id="rId7" imgW="4292600" imgH="431800" progId="Equation.3">
                  <p:embed/>
                </p:oleObj>
              </mc:Choice>
              <mc:Fallback>
                <p:oleObj name="Equation" r:id="rId7" imgW="4292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1988840"/>
                        <a:ext cx="8693693" cy="844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559430"/>
              </p:ext>
            </p:extLst>
          </p:nvPr>
        </p:nvGraphicFramePr>
        <p:xfrm>
          <a:off x="353837" y="3212976"/>
          <a:ext cx="8065525" cy="930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1" name="公式" r:id="rId9" imgW="3873500" imgH="444500" progId="Equation.3">
                  <p:embed/>
                </p:oleObj>
              </mc:Choice>
              <mc:Fallback>
                <p:oleObj name="公式" r:id="rId9" imgW="3873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37" y="3212976"/>
                        <a:ext cx="8065525" cy="930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130594"/>
              </p:ext>
            </p:extLst>
          </p:nvPr>
        </p:nvGraphicFramePr>
        <p:xfrm>
          <a:off x="179513" y="4498720"/>
          <a:ext cx="8640960" cy="848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2" name="公式" r:id="rId11" imgW="3962400" imgH="444500" progId="Equation.3">
                  <p:embed/>
                </p:oleObj>
              </mc:Choice>
              <mc:Fallback>
                <p:oleObj name="公式" r:id="rId11" imgW="3962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3" y="4498720"/>
                        <a:ext cx="8640960" cy="848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73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矩形 1"/>
          <p:cNvSpPr>
            <a:spLocks noChangeArrowheads="1"/>
          </p:cNvSpPr>
          <p:nvPr/>
        </p:nvSpPr>
        <p:spPr bwMode="auto">
          <a:xfrm>
            <a:off x="357188" y="389086"/>
            <a:ext cx="8475662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  <a:ea typeface="黑体" pitchFamily="49" charset="-122"/>
              </a:rPr>
              <a:t>例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  <a:ea typeface="黑体" pitchFamily="49" charset="-122"/>
              </a:rPr>
              <a:t>3</a:t>
            </a:r>
            <a:r>
              <a:rPr lang="en-US" altLang="zh-CN" sz="2800" dirty="0" smtClean="0">
                <a:solidFill>
                  <a:srgbClr val="000000"/>
                </a:solidFill>
                <a:latin typeface="宋体" pitchFamily="2" charset="-122"/>
                <a:ea typeface="黑体" pitchFamily="49" charset="-122"/>
              </a:rPr>
              <a:t>:   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400K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时，在一抽空的容器中，按化学计量比引入气体反应物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A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和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B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，进行如下气相反应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A(g)+2B(g)→C(g),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反应开始时容器内总压力为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3.36kPa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，反应进行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1000s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后总压降为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2.12kPa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。已知此反应的速率方程为</a:t>
            </a:r>
            <a:r>
              <a:rPr lang="en-US" altLang="zh-CN" sz="2800" i="1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-</a:t>
            </a:r>
            <a:r>
              <a:rPr lang="en-US" altLang="zh-CN" sz="2800" i="1" dirty="0" err="1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dp</a:t>
            </a:r>
            <a:r>
              <a:rPr lang="en-US" altLang="zh-CN" sz="2800" i="1" baseline="-25000" dirty="0" err="1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A</a:t>
            </a:r>
            <a:r>
              <a:rPr lang="en-US" altLang="zh-CN" sz="2800" i="1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/</a:t>
            </a:r>
            <a:r>
              <a:rPr lang="en-US" altLang="zh-CN" sz="2800" i="1" dirty="0" err="1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dt</a:t>
            </a:r>
            <a:r>
              <a:rPr lang="en-US" altLang="zh-CN" sz="2800" i="1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=k</a:t>
            </a:r>
            <a:r>
              <a:rPr lang="en-US" altLang="zh-CN" sz="2800" i="1" baseline="-250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A</a:t>
            </a:r>
            <a:r>
              <a:rPr lang="en-US" altLang="zh-CN" sz="2800" i="1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p</a:t>
            </a:r>
            <a:r>
              <a:rPr lang="en-US" altLang="zh-CN" sz="2800" i="1" baseline="-250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A</a:t>
            </a:r>
            <a:r>
              <a:rPr lang="en-US" altLang="zh-CN" sz="2800" i="1" baseline="300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0.5</a:t>
            </a:r>
            <a:r>
              <a:rPr lang="en-US" altLang="zh-CN" sz="2800" i="1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p</a:t>
            </a:r>
            <a:r>
              <a:rPr lang="en-US" altLang="zh-CN" sz="2800" i="1" baseline="-250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B</a:t>
            </a:r>
            <a:r>
              <a:rPr lang="en-US" altLang="zh-CN" sz="2800" i="1" baseline="300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1.5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， 求速率常数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k</a:t>
            </a:r>
            <a:r>
              <a:rPr lang="en-US" altLang="zh-CN" sz="2800" baseline="-250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A</a:t>
            </a:r>
            <a:r>
              <a:rPr lang="zh-CN" altLang="en-US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。</a:t>
            </a:r>
            <a:endParaRPr lang="en-US" altLang="zh-CN" sz="2800" dirty="0">
              <a:solidFill>
                <a:srgbClr val="0000FF"/>
              </a:solidFill>
              <a:latin typeface="宋体" pitchFamily="2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7188" y="4221088"/>
            <a:ext cx="8365306" cy="2296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宋体" pitchFamily="2" charset="-122"/>
                <a:ea typeface="黑体" pitchFamily="49" charset="-122"/>
              </a:rPr>
              <a:t>解</a:t>
            </a:r>
            <a:r>
              <a:rPr lang="en-US" altLang="zh-CN" sz="2400" dirty="0">
                <a:solidFill>
                  <a:srgbClr val="000000"/>
                </a:solidFill>
                <a:latin typeface="宋体" pitchFamily="2" charset="-122"/>
                <a:ea typeface="黑体" pitchFamily="49" charset="-122"/>
              </a:rPr>
              <a:t>:</a:t>
            </a:r>
            <a:r>
              <a:rPr lang="zh-CN" altLang="en-US" sz="24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由于反应物配料符合化学计量比</a:t>
            </a:r>
            <a:r>
              <a:rPr lang="en-US" altLang="zh-CN" sz="24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2</a:t>
            </a:r>
            <a:r>
              <a:rPr lang="en-US" altLang="zh-CN" sz="2400" i="1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p</a:t>
            </a:r>
            <a:r>
              <a:rPr lang="en-US" altLang="zh-CN" sz="2400" i="1" baseline="-25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A0</a:t>
            </a:r>
            <a:r>
              <a:rPr lang="en-US" altLang="zh-CN" sz="24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=</a:t>
            </a:r>
            <a:r>
              <a:rPr lang="en-US" altLang="zh-CN" sz="2400" i="1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p</a:t>
            </a:r>
            <a:r>
              <a:rPr lang="en-US" altLang="zh-CN" sz="2400" i="1" baseline="-25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B0 </a:t>
            </a:r>
            <a:r>
              <a:rPr lang="zh-CN" altLang="en-US" sz="24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，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     所以</a:t>
            </a:r>
            <a:r>
              <a:rPr lang="en-US" altLang="zh-CN" sz="24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2</a:t>
            </a:r>
            <a:r>
              <a:rPr lang="en-US" altLang="zh-CN" sz="2400" i="1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p</a:t>
            </a:r>
            <a:r>
              <a:rPr lang="en-US" altLang="zh-CN" sz="2400" i="1" baseline="-25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</a:t>
            </a:r>
            <a:r>
              <a:rPr lang="en-US" altLang="zh-CN" sz="24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=</a:t>
            </a:r>
            <a:r>
              <a:rPr lang="en-US" altLang="zh-CN" sz="2400" i="1" dirty="0" err="1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p</a:t>
            </a:r>
            <a:r>
              <a:rPr lang="en-US" altLang="zh-CN" sz="2400" i="1" baseline="-25000" dirty="0" err="1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B</a:t>
            </a:r>
            <a:r>
              <a:rPr lang="zh-CN" altLang="en-US" sz="2400" i="1" baseline="-25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，</a:t>
            </a:r>
            <a:r>
              <a:rPr lang="zh-CN" altLang="en-US" sz="24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代入速率方程得：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     </a:t>
            </a:r>
            <a:r>
              <a:rPr lang="en-US" altLang="zh-CN" sz="2800" i="1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-</a:t>
            </a:r>
            <a:r>
              <a:rPr lang="en-US" altLang="zh-CN" sz="2800" i="1" dirty="0" err="1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dp</a:t>
            </a:r>
            <a:r>
              <a:rPr lang="en-US" altLang="zh-CN" sz="2800" i="1" baseline="-25000" dirty="0" err="1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A</a:t>
            </a:r>
            <a:r>
              <a:rPr lang="en-US" altLang="zh-CN" sz="2800" i="1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/</a:t>
            </a:r>
            <a:r>
              <a:rPr lang="en-US" altLang="zh-CN" sz="2800" i="1" dirty="0" err="1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dt</a:t>
            </a:r>
            <a:r>
              <a:rPr lang="en-US" altLang="zh-CN" sz="28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=</a:t>
            </a:r>
            <a:r>
              <a:rPr lang="en-US" altLang="zh-CN" sz="2800" i="1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k</a:t>
            </a:r>
            <a:r>
              <a:rPr lang="en-US" altLang="zh-CN" sz="2800" i="1" baseline="-25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</a:t>
            </a:r>
            <a:r>
              <a:rPr lang="en-US" altLang="zh-CN" sz="2800" i="1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p</a:t>
            </a:r>
            <a:r>
              <a:rPr lang="en-US" altLang="zh-CN" sz="2800" i="1" baseline="-25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</a:t>
            </a:r>
            <a:r>
              <a:rPr lang="en-US" altLang="zh-CN" sz="2800" baseline="30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0.5</a:t>
            </a:r>
            <a:r>
              <a:rPr lang="en-US" altLang="zh-CN" sz="2800" i="1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p</a:t>
            </a:r>
            <a:r>
              <a:rPr lang="en-US" altLang="zh-CN" sz="2800" i="1" baseline="-25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B</a:t>
            </a:r>
            <a:r>
              <a:rPr lang="en-US" altLang="zh-CN" sz="2800" baseline="30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1.5 </a:t>
            </a:r>
            <a:r>
              <a:rPr lang="en-US" altLang="zh-CN" sz="28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=</a:t>
            </a:r>
            <a:r>
              <a:rPr lang="en-US" altLang="zh-CN" sz="2800" i="1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k</a:t>
            </a:r>
            <a:r>
              <a:rPr lang="en-US" altLang="zh-CN" sz="2800" i="1" baseline="-25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</a:t>
            </a:r>
            <a:r>
              <a:rPr lang="en-US" altLang="zh-CN" sz="2800" i="1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p</a:t>
            </a:r>
            <a:r>
              <a:rPr lang="en-US" altLang="zh-CN" sz="2800" i="1" baseline="-25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</a:t>
            </a:r>
            <a:r>
              <a:rPr lang="en-US" altLang="zh-CN" sz="2800" baseline="30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0.5</a:t>
            </a:r>
            <a:r>
              <a:rPr lang="zh-CN" altLang="en-US" sz="28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（</a:t>
            </a:r>
            <a:r>
              <a:rPr lang="en-US" altLang="zh-CN" sz="28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2</a:t>
            </a:r>
            <a:r>
              <a:rPr lang="en-US" altLang="zh-CN" sz="2800" i="1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p</a:t>
            </a:r>
            <a:r>
              <a:rPr lang="en-US" altLang="zh-CN" sz="2800" i="1" baseline="-25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</a:t>
            </a:r>
            <a:r>
              <a:rPr lang="zh-CN" altLang="en-US" sz="28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）</a:t>
            </a:r>
            <a:r>
              <a:rPr lang="en-US" altLang="zh-CN" sz="2800" baseline="30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1.5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800" baseline="30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        -</a:t>
            </a:r>
            <a:r>
              <a:rPr lang="en-US" altLang="zh-CN" sz="2800" i="1" dirty="0" err="1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dp</a:t>
            </a:r>
            <a:r>
              <a:rPr lang="en-US" altLang="zh-CN" sz="2800" i="1" baseline="-25000" dirty="0" err="1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A</a:t>
            </a:r>
            <a:r>
              <a:rPr lang="en-US" altLang="zh-CN" sz="2800" i="1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/</a:t>
            </a:r>
            <a:r>
              <a:rPr lang="en-US" altLang="zh-CN" sz="2800" i="1" dirty="0" err="1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dt</a:t>
            </a:r>
            <a:r>
              <a:rPr lang="en-US" altLang="zh-CN" sz="28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=2</a:t>
            </a:r>
            <a:r>
              <a:rPr lang="en-US" altLang="zh-CN" sz="2800" baseline="30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1.5</a:t>
            </a:r>
            <a:r>
              <a:rPr lang="en-US" altLang="zh-CN" sz="2800" i="1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k</a:t>
            </a:r>
            <a:r>
              <a:rPr lang="en-US" altLang="zh-CN" sz="2800" i="1" baseline="-25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</a:t>
            </a:r>
            <a:r>
              <a:rPr lang="en-US" altLang="zh-CN" sz="2800" i="1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p</a:t>
            </a:r>
            <a:r>
              <a:rPr lang="en-US" altLang="zh-CN" sz="2800" i="1" baseline="-25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</a:t>
            </a:r>
            <a:r>
              <a:rPr lang="en-US" altLang="zh-CN" sz="2800" baseline="30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2 </a:t>
            </a:r>
            <a:r>
              <a:rPr lang="en-US" altLang="zh-CN" sz="28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=</a:t>
            </a:r>
            <a:r>
              <a:rPr lang="en-US" altLang="zh-CN" sz="2800" i="1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k</a:t>
            </a:r>
            <a:r>
              <a:rPr lang="en-US" altLang="zh-CN" sz="2800" i="1" baseline="-25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</a:t>
            </a:r>
            <a:r>
              <a:rPr lang="en-US" altLang="zh-CN" sz="2800" i="1" baseline="30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′</a:t>
            </a:r>
            <a:r>
              <a:rPr lang="en-US" altLang="zh-CN" sz="2800" i="1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p</a:t>
            </a:r>
            <a:r>
              <a:rPr lang="en-US" altLang="zh-CN" sz="2800" i="1" baseline="-25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</a:t>
            </a:r>
            <a:r>
              <a:rPr lang="en-US" altLang="zh-CN" sz="2800" baseline="30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2       </a:t>
            </a:r>
            <a:r>
              <a:rPr lang="en-US" altLang="zh-CN" sz="28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(</a:t>
            </a:r>
            <a:r>
              <a:rPr lang="en-US" altLang="zh-CN" sz="2800" i="1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k</a:t>
            </a:r>
            <a:r>
              <a:rPr lang="en-US" altLang="zh-CN" sz="2800" i="1" baseline="-25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</a:t>
            </a:r>
            <a:r>
              <a:rPr lang="en-US" altLang="zh-CN" sz="2800" i="1" baseline="30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′</a:t>
            </a:r>
            <a:r>
              <a:rPr lang="en-US" altLang="zh-CN" sz="28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= 2</a:t>
            </a:r>
            <a:r>
              <a:rPr lang="en-US" altLang="zh-CN" sz="2800" baseline="30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1.5</a:t>
            </a:r>
            <a:r>
              <a:rPr lang="en-US" altLang="zh-CN" sz="2800" i="1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k</a:t>
            </a:r>
            <a:r>
              <a:rPr lang="en-US" altLang="zh-CN" sz="2800" i="1" baseline="-25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</a:t>
            </a:r>
            <a:r>
              <a:rPr lang="en-US" altLang="zh-CN" sz="2800" baseline="30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 </a:t>
            </a:r>
            <a:r>
              <a:rPr lang="en-US" altLang="zh-CN" sz="28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   对二级反应有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807934"/>
              </p:ext>
            </p:extLst>
          </p:nvPr>
        </p:nvGraphicFramePr>
        <p:xfrm>
          <a:off x="3131840" y="6093296"/>
          <a:ext cx="23637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公式" r:id="rId3" imgW="1152630" imgH="190590" progId="Equation.3">
                  <p:embed/>
                </p:oleObj>
              </mc:Choice>
              <mc:Fallback>
                <p:oleObj name="公式" r:id="rId3" imgW="1152630" imgH="19059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6093296"/>
                        <a:ext cx="23637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551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矩形 1"/>
          <p:cNvSpPr>
            <a:spLocks noChangeArrowheads="1"/>
          </p:cNvSpPr>
          <p:nvPr/>
        </p:nvSpPr>
        <p:spPr bwMode="auto">
          <a:xfrm>
            <a:off x="228247" y="989439"/>
            <a:ext cx="8732838" cy="259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0000CC"/>
                </a:solidFill>
                <a:latin typeface="Impact" pitchFamily="34" charset="0"/>
                <a:ea typeface="黑体" pitchFamily="49" charset="-122"/>
                <a:sym typeface="Wingdings" pitchFamily="2" charset="2"/>
              </a:rPr>
              <a:t>t=0</a:t>
            </a:r>
            <a:r>
              <a:rPr lang="zh-CN" altLang="en-US" sz="2800" dirty="0" smtClean="0">
                <a:solidFill>
                  <a:srgbClr val="0000CC"/>
                </a:solidFill>
                <a:latin typeface="Impact" pitchFamily="34" charset="0"/>
                <a:ea typeface="黑体" pitchFamily="49" charset="-122"/>
                <a:sym typeface="Wingdings" pitchFamily="2" charset="2"/>
              </a:rPr>
              <a:t>：             </a:t>
            </a:r>
            <a:r>
              <a:rPr lang="en-US" altLang="zh-CN" sz="2800" i="1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p</a:t>
            </a:r>
            <a:r>
              <a:rPr lang="en-US" altLang="zh-CN" sz="2800" i="1" baseline="-25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A0</a:t>
            </a:r>
            <a:r>
              <a:rPr lang="zh-CN" altLang="en-US" sz="2800" dirty="0" smtClean="0">
                <a:solidFill>
                  <a:srgbClr val="0000CC"/>
                </a:solidFill>
                <a:latin typeface="Impact" pitchFamily="34" charset="0"/>
                <a:ea typeface="黑体" pitchFamily="49" charset="-122"/>
                <a:sym typeface="Wingdings" pitchFamily="2" charset="2"/>
              </a:rPr>
              <a:t>              </a:t>
            </a:r>
            <a:r>
              <a:rPr lang="en-US" altLang="zh-CN" sz="2800" dirty="0" smtClean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2</a:t>
            </a:r>
            <a:r>
              <a:rPr lang="en-US" altLang="zh-CN" sz="2800" i="1" dirty="0" smtClean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p</a:t>
            </a:r>
            <a:r>
              <a:rPr lang="en-US" altLang="zh-CN" sz="2800" i="1" baseline="-25000" dirty="0" smtClean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A0</a:t>
            </a:r>
            <a:r>
              <a:rPr lang="zh-CN" altLang="en-US" sz="2800" dirty="0" smtClean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     </a:t>
            </a:r>
            <a:r>
              <a:rPr lang="en-US" altLang="zh-CN" sz="2800" dirty="0" smtClean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0</a:t>
            </a:r>
            <a:r>
              <a:rPr lang="zh-CN" altLang="en-US" sz="2800" dirty="0" smtClean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                                    </a:t>
            </a:r>
            <a:endParaRPr lang="en-US" altLang="zh-CN" sz="2800" dirty="0" smtClean="0">
              <a:solidFill>
                <a:srgbClr val="0000CC"/>
              </a:solidFill>
              <a:latin typeface="宋体" pitchFamily="2" charset="-122"/>
              <a:ea typeface="黑体" pitchFamily="49" charset="-122"/>
              <a:sym typeface="Wingdings" pitchFamily="2" charset="2"/>
            </a:endParaRPr>
          </a:p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SzTx/>
              <a:buNone/>
            </a:pPr>
            <a:r>
              <a:rPr lang="en-US" altLang="zh-CN" sz="2800" i="1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p</a:t>
            </a:r>
            <a:r>
              <a:rPr lang="en-US" altLang="zh-CN" sz="2800" i="1" baseline="-25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A0</a:t>
            </a:r>
            <a:r>
              <a:rPr lang="en-US" altLang="zh-CN" sz="28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=</a:t>
            </a:r>
            <a:r>
              <a:rPr lang="en-US" altLang="zh-CN" sz="2800" i="1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p</a:t>
            </a:r>
            <a:r>
              <a:rPr lang="en-US" altLang="zh-CN" sz="2800" i="1" baseline="-25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0</a:t>
            </a:r>
            <a:r>
              <a:rPr lang="en-US" altLang="zh-CN" sz="28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/3=1.12kPa</a:t>
            </a:r>
          </a:p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SzTx/>
              <a:buNone/>
            </a:pPr>
            <a:r>
              <a:rPr lang="en-US" altLang="zh-CN" sz="2800" dirty="0" smtClean="0">
                <a:solidFill>
                  <a:srgbClr val="0000CC"/>
                </a:solidFill>
                <a:latin typeface="Impact" pitchFamily="34" charset="0"/>
                <a:ea typeface="黑体" pitchFamily="49" charset="-122"/>
                <a:sym typeface="Wingdings" pitchFamily="2" charset="2"/>
              </a:rPr>
              <a:t>t=t                      </a:t>
            </a:r>
            <a:r>
              <a:rPr lang="en-US" altLang="zh-CN" sz="2800" i="1" dirty="0" err="1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p</a:t>
            </a:r>
            <a:r>
              <a:rPr lang="en-US" altLang="zh-CN" sz="2800" i="1" baseline="-25000" dirty="0" err="1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</a:t>
            </a:r>
            <a:r>
              <a:rPr lang="en-US" altLang="zh-CN" sz="2800" dirty="0" smtClean="0">
                <a:solidFill>
                  <a:srgbClr val="0000CC"/>
                </a:solidFill>
                <a:latin typeface="Impact" pitchFamily="34" charset="0"/>
                <a:ea typeface="黑体" pitchFamily="49" charset="-122"/>
                <a:sym typeface="Wingdings" pitchFamily="2" charset="2"/>
              </a:rPr>
              <a:t>                    </a:t>
            </a:r>
            <a:r>
              <a:rPr lang="en-US" altLang="zh-CN" sz="2800" dirty="0" smtClean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2</a:t>
            </a:r>
            <a:r>
              <a:rPr lang="en-US" altLang="zh-CN" sz="2800" i="1" dirty="0" smtClean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p</a:t>
            </a:r>
            <a:r>
              <a:rPr lang="en-US" altLang="zh-CN" sz="2800" i="1" baseline="-25000" dirty="0" smtClean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      </a:t>
            </a:r>
            <a:r>
              <a:rPr lang="en-US" altLang="zh-CN" sz="2800" i="1" dirty="0" smtClean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p</a:t>
            </a:r>
            <a:r>
              <a:rPr lang="en-US" altLang="zh-CN" sz="2800" i="1" baseline="-25000" dirty="0" smtClean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A0</a:t>
            </a:r>
            <a:r>
              <a:rPr lang="en-US" altLang="zh-CN" sz="2800" i="1" dirty="0" smtClean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-p</a:t>
            </a:r>
            <a:r>
              <a:rPr lang="en-US" altLang="zh-CN" sz="2800" i="1" baseline="-25000" dirty="0" smtClean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</a:t>
            </a:r>
            <a:endParaRPr lang="en-US" altLang="zh-CN" sz="2800" i="1" baseline="-25000" dirty="0">
              <a:solidFill>
                <a:srgbClr val="0000FF"/>
              </a:solidFill>
              <a:latin typeface="宋体" pitchFamily="2" charset="-122"/>
              <a:ea typeface="黑体" pitchFamily="49" charset="-122"/>
              <a:sym typeface="Wingdings" pitchFamily="2" charset="2"/>
            </a:endParaRPr>
          </a:p>
          <a:p>
            <a:pPr eaLnBrk="1" hangingPunct="1">
              <a:lnSpc>
                <a:spcPct val="115000"/>
              </a:lnSpc>
              <a:spcBef>
                <a:spcPct val="40000"/>
              </a:spcBef>
              <a:buClrTx/>
              <a:buSzTx/>
              <a:buFontTx/>
              <a:buNone/>
            </a:pPr>
            <a:endParaRPr lang="en-US" altLang="zh-CN" sz="2800" i="1" dirty="0" smtClean="0">
              <a:solidFill>
                <a:srgbClr val="0000CC"/>
              </a:solidFill>
              <a:latin typeface="宋体" pitchFamily="2" charset="-122"/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45060" name="矩形 3"/>
          <p:cNvSpPr>
            <a:spLocks noChangeArrowheads="1"/>
          </p:cNvSpPr>
          <p:nvPr/>
        </p:nvSpPr>
        <p:spPr bwMode="auto">
          <a:xfrm>
            <a:off x="228247" y="2996952"/>
            <a:ext cx="8842375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i="1" dirty="0" smtClean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p</a:t>
            </a:r>
            <a:r>
              <a:rPr lang="en-US" altLang="zh-CN" sz="2800" dirty="0" smtClean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=</a:t>
            </a:r>
            <a:r>
              <a:rPr lang="en-US" altLang="zh-CN" sz="2800" i="1" dirty="0" smtClean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p</a:t>
            </a:r>
            <a:r>
              <a:rPr lang="en-US" altLang="zh-CN" sz="2800" i="1" baseline="-25000" dirty="0" smtClean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</a:t>
            </a:r>
            <a:r>
              <a:rPr lang="en-US" altLang="zh-CN" sz="2800" dirty="0" smtClean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+2</a:t>
            </a:r>
            <a:r>
              <a:rPr lang="en-US" altLang="zh-CN" sz="2800" i="1" dirty="0" smtClean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p</a:t>
            </a:r>
            <a:r>
              <a:rPr lang="en-US" altLang="zh-CN" sz="2800" i="1" baseline="-25000" dirty="0" smtClean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</a:t>
            </a:r>
            <a:r>
              <a:rPr lang="en-US" altLang="zh-CN" sz="2800" dirty="0" smtClean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+</a:t>
            </a:r>
            <a:r>
              <a:rPr lang="en-US" altLang="zh-CN" sz="2800" i="1" dirty="0" smtClean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p</a:t>
            </a:r>
            <a:r>
              <a:rPr lang="en-US" altLang="zh-CN" sz="2800" i="1" baseline="-25000" dirty="0" smtClean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A0</a:t>
            </a:r>
            <a:r>
              <a:rPr lang="en-US" altLang="zh-CN" sz="2800" i="1" dirty="0" smtClean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-p</a:t>
            </a:r>
            <a:r>
              <a:rPr lang="en-US" altLang="zh-CN" sz="2800" i="1" baseline="-25000" dirty="0" smtClean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</a:t>
            </a:r>
            <a:r>
              <a:rPr lang="en-US" altLang="zh-CN" sz="2800" dirty="0" smtClean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=2</a:t>
            </a:r>
            <a:r>
              <a:rPr lang="en-US" altLang="zh-CN" sz="2800" i="1" dirty="0" smtClean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p</a:t>
            </a:r>
            <a:r>
              <a:rPr lang="en-US" altLang="zh-CN" sz="2800" i="1" baseline="-25000" dirty="0" smtClean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</a:t>
            </a:r>
            <a:r>
              <a:rPr lang="en-US" altLang="zh-CN" sz="2800" dirty="0" smtClean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+</a:t>
            </a:r>
            <a:r>
              <a:rPr lang="en-US" altLang="zh-CN" sz="2800" i="1" dirty="0" smtClean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p</a:t>
            </a:r>
            <a:r>
              <a:rPr lang="en-US" altLang="zh-CN" sz="2800" i="1" baseline="-25000" dirty="0" smtClean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A0</a:t>
            </a:r>
            <a:r>
              <a:rPr lang="en-US" altLang="zh-CN" sz="2800" dirty="0" smtClean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 </a:t>
            </a:r>
            <a:endParaRPr lang="en-US" altLang="zh-CN" sz="2800" dirty="0">
              <a:solidFill>
                <a:srgbClr val="0000FF"/>
              </a:solidFill>
              <a:latin typeface="宋体" pitchFamily="2" charset="-122"/>
              <a:ea typeface="黑体" pitchFamily="49" charset="-122"/>
              <a:sym typeface="Wingdings" pitchFamily="2" charset="2"/>
            </a:endParaRP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i="1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   </a:t>
            </a:r>
            <a:r>
              <a:rPr lang="en-US" altLang="zh-CN" sz="2800" i="1" dirty="0" err="1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p</a:t>
            </a:r>
            <a:r>
              <a:rPr lang="en-US" altLang="zh-CN" sz="2800" i="1" baseline="-25000" dirty="0" err="1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=(</a:t>
            </a:r>
            <a:r>
              <a:rPr lang="en-US" altLang="zh-CN" sz="2800" i="1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p-p</a:t>
            </a:r>
            <a:r>
              <a:rPr lang="en-US" altLang="zh-CN" sz="2800" i="1" baseline="-250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A0</a:t>
            </a:r>
            <a:r>
              <a:rPr lang="en-US" altLang="zh-CN" sz="28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)/2=(2.12kPa-1.12kPa)/2=0.5kPa</a:t>
            </a:r>
          </a:p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endParaRPr lang="en-US" altLang="zh-CN" sz="2800" dirty="0">
              <a:solidFill>
                <a:srgbClr val="0000FF"/>
              </a:solidFill>
              <a:latin typeface="宋体" pitchFamily="2" charset="-122"/>
              <a:ea typeface="黑体" pitchFamily="49" charset="-122"/>
              <a:sym typeface="Wingdings" pitchFamily="2" charset="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451298"/>
              </p:ext>
            </p:extLst>
          </p:nvPr>
        </p:nvGraphicFramePr>
        <p:xfrm>
          <a:off x="208482" y="4365104"/>
          <a:ext cx="8726757" cy="754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" name="公式" r:id="rId3" imgW="4902120" imgH="482400" progId="Equation.3">
                  <p:embed/>
                </p:oleObj>
              </mc:Choice>
              <mc:Fallback>
                <p:oleObj name="公式" r:id="rId3" imgW="4902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82" y="4365104"/>
                        <a:ext cx="8726757" cy="754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851749"/>
              </p:ext>
            </p:extLst>
          </p:nvPr>
        </p:nvGraphicFramePr>
        <p:xfrm>
          <a:off x="729219" y="5301208"/>
          <a:ext cx="54181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1" name="公式" r:id="rId5" imgW="2082800" imgH="228600" progId="Equation.3">
                  <p:embed/>
                </p:oleObj>
              </mc:Choice>
              <mc:Fallback>
                <p:oleObj name="公式" r:id="rId5" imgW="2082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219" y="5301208"/>
                        <a:ext cx="54181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85678" y="5805264"/>
            <a:ext cx="8817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注意</a:t>
            </a:r>
            <a:r>
              <a:rPr lang="en-US" altLang="zh-CN" sz="2400" dirty="0">
                <a:solidFill>
                  <a:srgbClr val="C00000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:</a:t>
            </a:r>
            <a:r>
              <a:rPr lang="en-US" altLang="zh-CN" sz="2400" dirty="0" smtClean="0">
                <a:solidFill>
                  <a:srgbClr val="C00000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1</a:t>
            </a:r>
            <a:r>
              <a:rPr lang="zh-CN" altLang="en-US" sz="2400" dirty="0" smtClean="0">
                <a:solidFill>
                  <a:srgbClr val="C00000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、如何求</a:t>
            </a:r>
            <a:r>
              <a:rPr lang="en-US" altLang="zh-CN" sz="2400" i="1" dirty="0" smtClean="0">
                <a:solidFill>
                  <a:srgbClr val="C00000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p</a:t>
            </a:r>
            <a:r>
              <a:rPr lang="en-US" altLang="zh-CN" sz="2400" i="1" baseline="-25000" dirty="0" smtClean="0">
                <a:solidFill>
                  <a:srgbClr val="C00000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A0 </a:t>
            </a:r>
            <a:r>
              <a:rPr lang="en-US" altLang="zh-CN" sz="2400" i="1" dirty="0" smtClean="0">
                <a:solidFill>
                  <a:srgbClr val="C00000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 </a:t>
            </a:r>
            <a:r>
              <a:rPr lang="en-US" altLang="zh-CN" sz="2400" i="1" dirty="0" err="1" smtClean="0">
                <a:solidFill>
                  <a:srgbClr val="C00000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p</a:t>
            </a:r>
            <a:r>
              <a:rPr lang="en-US" altLang="zh-CN" sz="2400" i="1" baseline="-25000" dirty="0" err="1" smtClean="0">
                <a:solidFill>
                  <a:srgbClr val="C00000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</a:t>
            </a:r>
            <a:r>
              <a:rPr lang="en-US" altLang="zh-CN" sz="2400" i="1" dirty="0" smtClean="0">
                <a:solidFill>
                  <a:srgbClr val="C00000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   </a:t>
            </a:r>
            <a:r>
              <a:rPr lang="en-US" altLang="zh-CN" sz="2400" dirty="0" smtClean="0">
                <a:solidFill>
                  <a:srgbClr val="C00000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、</a:t>
            </a:r>
            <a:r>
              <a:rPr lang="zh-CN" altLang="en-US" sz="2400" dirty="0" smtClean="0">
                <a:solidFill>
                  <a:srgbClr val="C00000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注意</a:t>
            </a:r>
            <a:r>
              <a:rPr lang="zh-CN" altLang="en-US" sz="2400" dirty="0">
                <a:solidFill>
                  <a:srgbClr val="C00000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速率常数</a:t>
            </a:r>
            <a:r>
              <a:rPr lang="zh-CN" altLang="en-US" sz="2400" dirty="0" smtClean="0">
                <a:solidFill>
                  <a:srgbClr val="C00000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求给的原方程中的</a:t>
            </a:r>
            <a:r>
              <a:rPr lang="en-US" altLang="zh-CN" sz="2400" i="1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k</a:t>
            </a:r>
            <a:r>
              <a:rPr lang="en-US" altLang="zh-CN" sz="2400" i="1" baseline="-25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</a:t>
            </a:r>
            <a:endParaRPr lang="zh-CN" altLang="en-US" sz="2400" dirty="0">
              <a:solidFill>
                <a:srgbClr val="C00000"/>
              </a:solidFill>
              <a:latin typeface="宋体" pitchFamily="2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23893" y="404664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A(g)+2B(g)→C(g</a:t>
            </a:r>
            <a:r>
              <a:rPr lang="en-US" altLang="zh-CN" sz="3200" dirty="0" smtClean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)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7164288" y="1082926"/>
            <a:ext cx="2044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p</a:t>
            </a:r>
            <a:r>
              <a:rPr lang="en-US" altLang="zh-CN" sz="2400" i="1" baseline="-25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0</a:t>
            </a:r>
            <a:r>
              <a:rPr lang="en-US" altLang="zh-CN" sz="2400" dirty="0">
                <a:solidFill>
                  <a:srgbClr val="0000CC"/>
                </a:solidFill>
                <a:latin typeface="Impact" pitchFamily="34" charset="0"/>
                <a:ea typeface="黑体" pitchFamily="49" charset="-122"/>
                <a:sym typeface="Wingdings" pitchFamily="2" charset="2"/>
              </a:rPr>
              <a:t>= </a:t>
            </a:r>
            <a:r>
              <a:rPr lang="en-US" altLang="zh-CN" sz="24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3.36kPa</a:t>
            </a:r>
            <a:r>
              <a:rPr lang="zh-CN" altLang="en-US" sz="24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，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845691" y="1082926"/>
            <a:ext cx="1393887" cy="46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40000"/>
              </a:spcBef>
            </a:pPr>
            <a:r>
              <a:rPr lang="en-US" altLang="zh-CN" sz="2400" i="1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p</a:t>
            </a:r>
            <a:r>
              <a:rPr lang="en-US" altLang="zh-CN" sz="2400" i="1" baseline="-25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0</a:t>
            </a:r>
            <a:r>
              <a:rPr lang="en-US" altLang="zh-CN" sz="24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=3</a:t>
            </a:r>
            <a:r>
              <a:rPr lang="en-US" altLang="zh-CN" sz="2400" i="1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p</a:t>
            </a:r>
            <a:r>
              <a:rPr lang="en-US" altLang="zh-CN" sz="2400" i="1" baseline="-25000" dirty="0">
                <a:solidFill>
                  <a:srgbClr val="0000CC"/>
                </a:solidFill>
                <a:latin typeface="宋体" pitchFamily="2" charset="-122"/>
                <a:ea typeface="黑体" pitchFamily="49" charset="-122"/>
                <a:sym typeface="Wingdings" pitchFamily="2" charset="2"/>
              </a:rPr>
              <a:t>A0</a:t>
            </a:r>
            <a:endParaRPr lang="en-US" altLang="zh-CN" sz="2400" dirty="0">
              <a:solidFill>
                <a:srgbClr val="0000CC"/>
              </a:solidFill>
              <a:latin typeface="宋体" pitchFamily="2" charset="-122"/>
              <a:ea typeface="黑体" pitchFamily="49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9146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385763" y="279400"/>
            <a:ext cx="7777162" cy="57943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30000"/>
              </a:spcBef>
              <a:defRPr/>
            </a:pPr>
            <a:r>
              <a:rPr lang="en-US" altLang="zh-CN" sz="3200" smtClean="0">
                <a:solidFill>
                  <a:srgbClr val="000000"/>
                </a:solidFill>
                <a:latin typeface="Arial" charset="0"/>
              </a:rPr>
              <a:t>§9-3  </a:t>
            </a:r>
            <a:r>
              <a:rPr lang="zh-CN" altLang="en-US" sz="3200" smtClean="0">
                <a:solidFill>
                  <a:srgbClr val="000000"/>
                </a:solidFill>
                <a:latin typeface="Arial" charset="0"/>
              </a:rPr>
              <a:t>速率方程的确定</a:t>
            </a:r>
          </a:p>
        </p:txBody>
      </p:sp>
      <p:sp>
        <p:nvSpPr>
          <p:cNvPr id="543749" name="Rectangle 5"/>
          <p:cNvSpPr>
            <a:spLocks noChangeArrowheads="1"/>
          </p:cNvSpPr>
          <p:nvPr/>
        </p:nvSpPr>
        <p:spPr bwMode="auto">
          <a:xfrm>
            <a:off x="2252663" y="2507411"/>
            <a:ext cx="29257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一、微分法</a:t>
            </a:r>
          </a:p>
        </p:txBody>
      </p:sp>
      <p:sp>
        <p:nvSpPr>
          <p:cNvPr id="543750" name="Rectangle 6"/>
          <p:cNvSpPr>
            <a:spLocks noChangeArrowheads="1"/>
          </p:cNvSpPr>
          <p:nvPr/>
        </p:nvSpPr>
        <p:spPr bwMode="auto">
          <a:xfrm>
            <a:off x="2252663" y="3130139"/>
            <a:ext cx="29257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二、积分法</a:t>
            </a:r>
          </a:p>
        </p:txBody>
      </p:sp>
      <p:sp>
        <p:nvSpPr>
          <p:cNvPr id="543751" name="Rectangle 7"/>
          <p:cNvSpPr>
            <a:spLocks noChangeArrowheads="1"/>
          </p:cNvSpPr>
          <p:nvPr/>
        </p:nvSpPr>
        <p:spPr bwMode="auto">
          <a:xfrm>
            <a:off x="2428907" y="4346297"/>
            <a:ext cx="2925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US" altLang="zh-CN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、半衰期法</a:t>
            </a:r>
          </a:p>
        </p:txBody>
      </p:sp>
      <p:sp>
        <p:nvSpPr>
          <p:cNvPr id="543752" name="Rectangle 8"/>
          <p:cNvSpPr>
            <a:spLocks noChangeArrowheads="1"/>
          </p:cNvSpPr>
          <p:nvPr/>
        </p:nvSpPr>
        <p:spPr bwMode="auto">
          <a:xfrm>
            <a:off x="2339752" y="5085184"/>
            <a:ext cx="3360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三、孤立浓度法</a:t>
            </a:r>
          </a:p>
        </p:txBody>
      </p:sp>
      <p:sp>
        <p:nvSpPr>
          <p:cNvPr id="543753" name="Text Box 9"/>
          <p:cNvSpPr txBox="1">
            <a:spLocks noChangeArrowheads="1"/>
          </p:cNvSpPr>
          <p:nvPr/>
        </p:nvSpPr>
        <p:spPr bwMode="auto">
          <a:xfrm>
            <a:off x="617538" y="1322388"/>
            <a:ext cx="76866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速率方程的确定：</a:t>
            </a:r>
            <a:r>
              <a:rPr lang="zh-CN" altLang="en-US" sz="2800" dirty="0" smtClean="0">
                <a:latin typeface="Times New Roman" pitchFamily="18" charset="0"/>
                <a:ea typeface="黑体" pitchFamily="49" charset="-122"/>
              </a:rPr>
              <a:t>确定反应速率与组分浓度的关系，即确定速率常数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k 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和反应级数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n</a:t>
            </a:r>
          </a:p>
        </p:txBody>
      </p:sp>
      <p:sp>
        <p:nvSpPr>
          <p:cNvPr id="543754" name="Rectangle 10"/>
          <p:cNvSpPr>
            <a:spLocks noChangeArrowheads="1"/>
          </p:cNvSpPr>
          <p:nvPr/>
        </p:nvSpPr>
        <p:spPr bwMode="auto">
          <a:xfrm>
            <a:off x="2437319" y="3740058"/>
            <a:ext cx="3692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US" altLang="zh-CN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、尝试法</a:t>
            </a:r>
            <a:r>
              <a:rPr kumimoji="1" lang="en-US" altLang="zh-CN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zh-CN" altLang="en-US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试差法</a:t>
            </a:r>
            <a:r>
              <a:rPr kumimoji="1" lang="en-US" altLang="zh-CN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54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4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4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4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4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9" grpId="0"/>
      <p:bldP spid="543750" grpId="0"/>
      <p:bldP spid="543751" grpId="0"/>
      <p:bldP spid="543752" grpId="0"/>
      <p:bldP spid="543753" grpId="0"/>
      <p:bldP spid="54375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385763" y="279400"/>
            <a:ext cx="7777162" cy="579438"/>
          </a:xfrm>
          <a:prstGeom prst="rect">
            <a:avLst/>
          </a:prstGeom>
          <a:gradFill rotWithShape="1">
            <a:gsLst>
              <a:gs pos="0">
                <a:srgbClr val="666666"/>
              </a:gs>
              <a:gs pos="50000">
                <a:srgbClr val="DDDDDD"/>
              </a:gs>
              <a:gs pos="100000">
                <a:srgbClr val="666666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algn="ctr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§9-3 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速率方程的确定</a:t>
            </a:r>
          </a:p>
        </p:txBody>
      </p:sp>
      <p:sp>
        <p:nvSpPr>
          <p:cNvPr id="47107" name="Rectangle 6"/>
          <p:cNvSpPr>
            <a:spLocks noChangeArrowheads="1"/>
          </p:cNvSpPr>
          <p:nvPr/>
        </p:nvSpPr>
        <p:spPr bwMode="auto">
          <a:xfrm>
            <a:off x="582613" y="1077913"/>
            <a:ext cx="8304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一、</a:t>
            </a:r>
            <a:r>
              <a:rPr kumimoji="1" lang="zh-CN" altLang="en-US" dirty="0" smtClean="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微分法</a:t>
            </a:r>
            <a:r>
              <a:rPr kumimoji="1" lang="zh-CN" altLang="en-US" dirty="0" smtClean="0">
                <a:latin typeface="Arial" pitchFamily="34" charset="0"/>
                <a:ea typeface="黑体" pitchFamily="49" charset="-122"/>
                <a:sym typeface="Symbol" pitchFamily="18" charset="2"/>
              </a:rPr>
              <a:t></a:t>
            </a:r>
            <a:r>
              <a:rPr lang="zh-CN" altLang="en-US" dirty="0" smtClean="0">
                <a:latin typeface="Times New Roman" pitchFamily="18" charset="0"/>
                <a:ea typeface="黑体" pitchFamily="49" charset="-122"/>
              </a:rPr>
              <a:t>适用于整数级与非整数级反应</a:t>
            </a:r>
            <a:endParaRPr kumimoji="1" lang="zh-CN" altLang="en-US" dirty="0">
              <a:latin typeface="Arial" pitchFamily="34" charset="0"/>
              <a:ea typeface="黑体" pitchFamily="49" charset="-122"/>
              <a:sym typeface="Symbol" pitchFamily="18" charset="2"/>
            </a:endParaRPr>
          </a:p>
        </p:txBody>
      </p:sp>
      <p:graphicFrame>
        <p:nvGraphicFramePr>
          <p:cNvPr id="901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165424"/>
              </p:ext>
            </p:extLst>
          </p:nvPr>
        </p:nvGraphicFramePr>
        <p:xfrm>
          <a:off x="2699792" y="1916832"/>
          <a:ext cx="1804881" cy="917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0" name="公式" r:id="rId3" imgW="774364" imgH="393529" progId="Equation.3">
                  <p:embed/>
                </p:oleObj>
              </mc:Choice>
              <mc:Fallback>
                <p:oleObj name="公式" r:id="rId3" imgW="77436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916832"/>
                        <a:ext cx="1804881" cy="91787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450090"/>
              </p:ext>
            </p:extLst>
          </p:nvPr>
        </p:nvGraphicFramePr>
        <p:xfrm>
          <a:off x="4734719" y="1962440"/>
          <a:ext cx="3928418" cy="94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1" name="公式" r:id="rId5" imgW="1739880" imgH="419040" progId="Equation.3">
                  <p:embed/>
                </p:oleObj>
              </mc:Choice>
              <mc:Fallback>
                <p:oleObj name="公式" r:id="rId5" imgW="1739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4719" y="1962440"/>
                        <a:ext cx="3928418" cy="94586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3259138" y="2908300"/>
            <a:ext cx="5049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线性关系：</a:t>
            </a:r>
            <a:r>
              <a:rPr lang="en-US" altLang="zh-CN" sz="2800">
                <a:latin typeface="Times New Roman" pitchFamily="18" charset="0"/>
                <a:ea typeface="黑体" pitchFamily="49" charset="-122"/>
              </a:rPr>
              <a:t>ln(-dc</a:t>
            </a:r>
            <a:r>
              <a:rPr lang="en-US" altLang="zh-CN" sz="2800" baseline="-25000">
                <a:latin typeface="Times New Roman" pitchFamily="18" charset="0"/>
                <a:ea typeface="黑体" pitchFamily="49" charset="-122"/>
              </a:rPr>
              <a:t>A</a:t>
            </a:r>
            <a:r>
              <a:rPr lang="en-US" altLang="zh-CN" sz="2800">
                <a:latin typeface="Times New Roman" pitchFamily="18" charset="0"/>
                <a:ea typeface="黑体" pitchFamily="49" charset="-122"/>
              </a:rPr>
              <a:t>/dt) ~ lnc</a:t>
            </a:r>
            <a:r>
              <a:rPr lang="en-US" altLang="zh-CN" sz="2800" baseline="-25000">
                <a:latin typeface="Times New Roman" pitchFamily="18" charset="0"/>
                <a:ea typeface="黑体" pitchFamily="49" charset="-122"/>
              </a:rPr>
              <a:t>A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3349625" y="3497263"/>
            <a:ext cx="5049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黑体" pitchFamily="49" charset="-122"/>
                <a:ea typeface="黑体" pitchFamily="49" charset="-122"/>
              </a:rPr>
              <a:t>斜率：</a:t>
            </a:r>
            <a:r>
              <a:rPr lang="en-US" altLang="zh-CN" sz="2800">
                <a:latin typeface="Times New Roman" pitchFamily="18" charset="0"/>
                <a:ea typeface="黑体" pitchFamily="49" charset="-122"/>
              </a:rPr>
              <a:t>n            </a:t>
            </a:r>
            <a:r>
              <a:rPr lang="zh-CN" altLang="en-US" sz="2800">
                <a:latin typeface="Times New Roman" pitchFamily="18" charset="0"/>
                <a:ea typeface="黑体" pitchFamily="49" charset="-122"/>
              </a:rPr>
              <a:t>截距：</a:t>
            </a:r>
            <a:r>
              <a:rPr lang="en-US" altLang="zh-CN" sz="2800">
                <a:latin typeface="Times New Roman" pitchFamily="18" charset="0"/>
                <a:ea typeface="黑体" pitchFamily="49" charset="-122"/>
              </a:rPr>
              <a:t>lnk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683568" y="3933056"/>
            <a:ext cx="6178550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具体作法：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）、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作</a:t>
            </a:r>
            <a:r>
              <a:rPr lang="en-US" altLang="zh-CN" sz="2400" dirty="0" err="1">
                <a:latin typeface="Times New Roman" pitchFamily="18" charset="0"/>
                <a:ea typeface="黑体" pitchFamily="49" charset="-122"/>
              </a:rPr>
              <a:t>c</a:t>
            </a:r>
            <a:r>
              <a:rPr lang="en-US" altLang="zh-CN" sz="2400" baseline="-25000" dirty="0" err="1">
                <a:latin typeface="Times New Roman" pitchFamily="18" charset="0"/>
                <a:ea typeface="黑体" pitchFamily="49" charset="-122"/>
              </a:rPr>
              <a:t>A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</a:rPr>
              <a:t>~ t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曲线；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）、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作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</a:rPr>
              <a:t>t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时刻曲线的切线，求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</a:rPr>
              <a:t>-</a:t>
            </a:r>
            <a:r>
              <a:rPr lang="en-US" altLang="zh-CN" sz="2400" dirty="0" err="1">
                <a:latin typeface="Times New Roman" pitchFamily="18" charset="0"/>
                <a:ea typeface="黑体" pitchFamily="49" charset="-122"/>
              </a:rPr>
              <a:t>dc</a:t>
            </a:r>
            <a:r>
              <a:rPr lang="en-US" altLang="zh-CN" sz="2400" baseline="-25000" dirty="0" err="1">
                <a:latin typeface="Times New Roman" pitchFamily="18" charset="0"/>
                <a:ea typeface="黑体" pitchFamily="49" charset="-122"/>
              </a:rPr>
              <a:t>A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</a:rPr>
              <a:t>/</a:t>
            </a:r>
            <a:r>
              <a:rPr lang="en-US" altLang="zh-CN" sz="2400" dirty="0" err="1">
                <a:latin typeface="Times New Roman" pitchFamily="18" charset="0"/>
                <a:ea typeface="黑体" pitchFamily="49" charset="-122"/>
              </a:rPr>
              <a:t>dt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；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）、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作 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</a:rPr>
              <a:t>ln(-</a:t>
            </a:r>
            <a:r>
              <a:rPr lang="en-US" altLang="zh-CN" sz="2400" dirty="0" err="1">
                <a:latin typeface="Times New Roman" pitchFamily="18" charset="0"/>
                <a:ea typeface="黑体" pitchFamily="49" charset="-122"/>
              </a:rPr>
              <a:t>dc</a:t>
            </a:r>
            <a:r>
              <a:rPr lang="en-US" altLang="zh-CN" sz="2400" baseline="-25000" dirty="0" err="1">
                <a:latin typeface="Times New Roman" pitchFamily="18" charset="0"/>
                <a:ea typeface="黑体" pitchFamily="49" charset="-122"/>
              </a:rPr>
              <a:t>A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</a:rPr>
              <a:t>/</a:t>
            </a:r>
            <a:r>
              <a:rPr lang="en-US" altLang="zh-CN" sz="2400" dirty="0" err="1">
                <a:latin typeface="Times New Roman" pitchFamily="18" charset="0"/>
                <a:ea typeface="黑体" pitchFamily="49" charset="-122"/>
              </a:rPr>
              <a:t>dt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</a:rPr>
              <a:t>) ~ </a:t>
            </a:r>
            <a:r>
              <a:rPr lang="en-US" altLang="zh-CN" sz="2400" dirty="0" err="1">
                <a:latin typeface="Times New Roman" pitchFamily="18" charset="0"/>
                <a:ea typeface="黑体" pitchFamily="49" charset="-122"/>
              </a:rPr>
              <a:t>lnc</a:t>
            </a:r>
            <a:r>
              <a:rPr lang="en-US" altLang="zh-CN" sz="2400" baseline="-25000" dirty="0" err="1">
                <a:latin typeface="Times New Roman" pitchFamily="18" charset="0"/>
                <a:ea typeface="黑体" pitchFamily="49" charset="-122"/>
              </a:rPr>
              <a:t>A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图，求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</a:rPr>
              <a:t>k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、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</a:rPr>
              <a:t>n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。 </a:t>
            </a:r>
          </a:p>
        </p:txBody>
      </p:sp>
      <p:sp>
        <p:nvSpPr>
          <p:cNvPr id="2" name="矩形 1"/>
          <p:cNvSpPr/>
          <p:nvPr/>
        </p:nvSpPr>
        <p:spPr>
          <a:xfrm>
            <a:off x="76961" y="2063946"/>
            <a:ext cx="2818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solidFill>
                  <a:srgbClr val="C00000"/>
                </a:solidFill>
                <a:latin typeface="Arial" pitchFamily="34" charset="0"/>
                <a:ea typeface="黑体" pitchFamily="49" charset="-122"/>
              </a:rPr>
              <a:t>1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Arial" pitchFamily="34" charset="0"/>
                <a:ea typeface="黑体" pitchFamily="49" charset="-122"/>
              </a:rPr>
              <a:t>、微分法作图法：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24793" y="6118270"/>
            <a:ext cx="8351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缺点：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、三次作图误差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大；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、</a:t>
            </a:r>
            <a:r>
              <a:rPr kumimoji="1" lang="zh-CN" altLang="en-US" sz="2400" dirty="0">
                <a:latin typeface="Times New Roman" pitchFamily="18" charset="0"/>
                <a:ea typeface="黑体" pitchFamily="49" charset="-122"/>
              </a:rPr>
              <a:t>产物对反应速率也有影响，</a:t>
            </a:r>
            <a:endParaRPr lang="zh-CN" altLang="en-US" sz="2400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72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0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0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0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0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2" grpId="0"/>
      <p:bldP spid="90123" grpId="0"/>
      <p:bldP spid="90125" grpId="0" build="p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226219" y="246856"/>
            <a:ext cx="8450262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zh-CN" altLang="en-US" sz="2800" dirty="0" smtClean="0">
                <a:latin typeface="Times New Roman" pitchFamily="18" charset="0"/>
                <a:ea typeface="黑体" pitchFamily="49" charset="-122"/>
              </a:rPr>
              <a:t>排除产物影响常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采用初始浓度法：</a:t>
            </a:r>
            <a:endParaRPr kumimoji="1" lang="en-US" altLang="zh-CN" sz="2800" dirty="0">
              <a:latin typeface="Times New Roman" pitchFamily="18" charset="0"/>
              <a:ea typeface="黑体" pitchFamily="49" charset="-122"/>
            </a:endParaRPr>
          </a:p>
          <a:p>
            <a:pPr>
              <a:buClrTx/>
              <a:buSzTx/>
              <a:buFontTx/>
              <a:buNone/>
            </a:pP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）作图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c</a:t>
            </a:r>
            <a:r>
              <a:rPr lang="en-US" altLang="zh-CN" sz="2800" baseline="-25000" dirty="0">
                <a:latin typeface="Times New Roman" pitchFamily="18" charset="0"/>
                <a:ea typeface="黑体" pitchFamily="49" charset="-122"/>
              </a:rPr>
              <a:t>0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~ t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曲线</a:t>
            </a:r>
            <a:endParaRPr kumimoji="1" lang="en-US" altLang="zh-CN" sz="2800" dirty="0">
              <a:latin typeface="Times New Roman" pitchFamily="18" charset="0"/>
              <a:ea typeface="黑体" pitchFamily="49" charset="-122"/>
            </a:endParaRPr>
          </a:p>
          <a:p>
            <a:pPr>
              <a:buClrTx/>
              <a:buSzTx/>
              <a:buFont typeface="Cambria" pitchFamily="18" charset="0"/>
              <a:buNone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2)   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作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t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时刻曲线的切线，</a:t>
            </a:r>
            <a:endParaRPr lang="en-US" altLang="zh-CN" sz="2800" dirty="0">
              <a:latin typeface="Times New Roman" pitchFamily="18" charset="0"/>
              <a:ea typeface="黑体" pitchFamily="49" charset="-122"/>
            </a:endParaRPr>
          </a:p>
          <a:p>
            <a:pPr>
              <a:buClrTx/>
              <a:buSzTx/>
              <a:buFont typeface="Cambria" pitchFamily="18" charset="0"/>
              <a:buNone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      求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-dc</a:t>
            </a:r>
            <a:r>
              <a:rPr lang="en-US" altLang="zh-CN" sz="2800" baseline="-25000" dirty="0">
                <a:latin typeface="Times New Roman" pitchFamily="18" charset="0"/>
                <a:ea typeface="黑体" pitchFamily="49" charset="-122"/>
              </a:rPr>
              <a:t>0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/</a:t>
            </a:r>
            <a:r>
              <a:rPr lang="en-US" altLang="zh-CN" sz="2800" dirty="0" err="1">
                <a:latin typeface="Times New Roman" pitchFamily="18" charset="0"/>
                <a:ea typeface="黑体" pitchFamily="49" charset="-122"/>
              </a:rPr>
              <a:t>dt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；</a:t>
            </a:r>
          </a:p>
          <a:p>
            <a:pPr>
              <a:buClrTx/>
              <a:buSzTx/>
              <a:buFontTx/>
              <a:buNone/>
            </a:pP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）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4614862" y="723348"/>
            <a:ext cx="4529138" cy="4121150"/>
            <a:chOff x="1145" y="1622"/>
            <a:chExt cx="2853" cy="2596"/>
          </a:xfrm>
        </p:grpSpPr>
        <p:grpSp>
          <p:nvGrpSpPr>
            <p:cNvPr id="48137" name="Group 29"/>
            <p:cNvGrpSpPr>
              <a:grpSpLocks/>
            </p:cNvGrpSpPr>
            <p:nvPr/>
          </p:nvGrpSpPr>
          <p:grpSpPr bwMode="auto">
            <a:xfrm>
              <a:off x="1145" y="1622"/>
              <a:ext cx="2700" cy="2185"/>
              <a:chOff x="1109" y="1972"/>
              <a:chExt cx="2700" cy="2185"/>
            </a:xfrm>
          </p:grpSpPr>
          <p:sp>
            <p:nvSpPr>
              <p:cNvPr id="48139" name="Line 13"/>
              <p:cNvSpPr>
                <a:spLocks noChangeShapeType="1"/>
              </p:cNvSpPr>
              <p:nvPr/>
            </p:nvSpPr>
            <p:spPr bwMode="auto">
              <a:xfrm>
                <a:off x="1805" y="4140"/>
                <a:ext cx="20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0" name="Text Box 14"/>
              <p:cNvSpPr txBox="1">
                <a:spLocks noChangeArrowheads="1"/>
              </p:cNvSpPr>
              <p:nvPr/>
            </p:nvSpPr>
            <p:spPr bwMode="auto">
              <a:xfrm>
                <a:off x="1109" y="2079"/>
                <a:ext cx="68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Cambria" pitchFamily="18" charset="0"/>
                  <a:buChar char="+"/>
                  <a:defRPr sz="32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Cambria" pitchFamily="18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itchFamily="18" charset="2"/>
                  <a:buChar char="Ï"/>
                  <a:defRPr sz="24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Calibri" pitchFamily="34" charset="0"/>
                  <a:buChar char="÷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i="1" dirty="0">
                    <a:latin typeface="Times New Roman" pitchFamily="18" charset="0"/>
                    <a:ea typeface="Arial Unicode MS" pitchFamily="34" charset="-122"/>
                    <a:cs typeface="Arial Unicode MS" pitchFamily="34" charset="-122"/>
                  </a:rPr>
                  <a:t>c</a:t>
                </a:r>
                <a:r>
                  <a:rPr lang="en-US" altLang="zh-CN" baseline="-25000" dirty="0">
                    <a:latin typeface="Times New Roman" pitchFamily="18" charset="0"/>
                    <a:ea typeface="Arial Unicode MS" pitchFamily="34" charset="-122"/>
                    <a:cs typeface="Arial Unicode MS" pitchFamily="34" charset="-122"/>
                  </a:rPr>
                  <a:t>0</a:t>
                </a:r>
                <a:r>
                  <a:rPr lang="en-US" altLang="zh-CN" dirty="0">
                    <a:latin typeface="Times New Roman" pitchFamily="18" charset="0"/>
                    <a:ea typeface="Arial Unicode MS" pitchFamily="34" charset="-122"/>
                    <a:cs typeface="Arial Unicode MS" pitchFamily="34" charset="-122"/>
                  </a:rPr>
                  <a:t>/[</a:t>
                </a:r>
                <a:r>
                  <a:rPr lang="en-US" altLang="zh-CN" i="1" dirty="0">
                    <a:latin typeface="Times New Roman" pitchFamily="18" charset="0"/>
                    <a:ea typeface="Arial Unicode MS" pitchFamily="34" charset="-122"/>
                    <a:cs typeface="Arial Unicode MS" pitchFamily="34" charset="-122"/>
                  </a:rPr>
                  <a:t>c</a:t>
                </a:r>
                <a:r>
                  <a:rPr lang="en-US" altLang="zh-CN" dirty="0">
                    <a:latin typeface="Times New Roman" pitchFamily="18" charset="0"/>
                    <a:ea typeface="Arial Unicode MS" pitchFamily="34" charset="-122"/>
                    <a:cs typeface="Arial Unicode MS" pitchFamily="34" charset="-122"/>
                  </a:rPr>
                  <a:t>]</a:t>
                </a:r>
                <a:r>
                  <a:rPr lang="en-US" altLang="zh-CN" dirty="0">
                    <a:latin typeface="Times New Roman" pitchFamily="18" charset="0"/>
                    <a:ea typeface="宋体" pitchFamily="2" charset="-122"/>
                  </a:rPr>
                  <a:t> </a:t>
                </a:r>
              </a:p>
            </p:txBody>
          </p:sp>
          <p:sp>
            <p:nvSpPr>
              <p:cNvPr id="48141" name="Freeform 15"/>
              <p:cNvSpPr>
                <a:spLocks/>
              </p:cNvSpPr>
              <p:nvPr/>
            </p:nvSpPr>
            <p:spPr bwMode="auto">
              <a:xfrm>
                <a:off x="1796" y="2056"/>
                <a:ext cx="594" cy="658"/>
              </a:xfrm>
              <a:custGeom>
                <a:avLst/>
                <a:gdLst>
                  <a:gd name="T0" fmla="*/ 0 w 594"/>
                  <a:gd name="T1" fmla="*/ 0 h 658"/>
                  <a:gd name="T2" fmla="*/ 246 w 594"/>
                  <a:gd name="T3" fmla="*/ 393 h 658"/>
                  <a:gd name="T4" fmla="*/ 594 w 594"/>
                  <a:gd name="T5" fmla="*/ 658 h 658"/>
                  <a:gd name="T6" fmla="*/ 0 60000 65536"/>
                  <a:gd name="T7" fmla="*/ 0 60000 65536"/>
                  <a:gd name="T8" fmla="*/ 0 60000 65536"/>
                  <a:gd name="T9" fmla="*/ 0 w 594"/>
                  <a:gd name="T10" fmla="*/ 0 h 658"/>
                  <a:gd name="T11" fmla="*/ 594 w 594"/>
                  <a:gd name="T12" fmla="*/ 658 h 6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94" h="658">
                    <a:moveTo>
                      <a:pt x="0" y="0"/>
                    </a:moveTo>
                    <a:cubicBezTo>
                      <a:pt x="73" y="141"/>
                      <a:pt x="147" y="283"/>
                      <a:pt x="246" y="393"/>
                    </a:cubicBezTo>
                    <a:cubicBezTo>
                      <a:pt x="345" y="503"/>
                      <a:pt x="536" y="614"/>
                      <a:pt x="594" y="65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2" name="Freeform 16"/>
              <p:cNvSpPr>
                <a:spLocks/>
              </p:cNvSpPr>
              <p:nvPr/>
            </p:nvSpPr>
            <p:spPr bwMode="auto">
              <a:xfrm>
                <a:off x="1813" y="3572"/>
                <a:ext cx="694" cy="339"/>
              </a:xfrm>
              <a:custGeom>
                <a:avLst/>
                <a:gdLst>
                  <a:gd name="T0" fmla="*/ 0 w 694"/>
                  <a:gd name="T1" fmla="*/ 0 h 421"/>
                  <a:gd name="T2" fmla="*/ 310 w 694"/>
                  <a:gd name="T3" fmla="*/ 45 h 421"/>
                  <a:gd name="T4" fmla="*/ 694 w 694"/>
                  <a:gd name="T5" fmla="*/ 75 h 421"/>
                  <a:gd name="T6" fmla="*/ 0 60000 65536"/>
                  <a:gd name="T7" fmla="*/ 0 60000 65536"/>
                  <a:gd name="T8" fmla="*/ 0 60000 65536"/>
                  <a:gd name="T9" fmla="*/ 0 w 694"/>
                  <a:gd name="T10" fmla="*/ 0 h 421"/>
                  <a:gd name="T11" fmla="*/ 694 w 694"/>
                  <a:gd name="T12" fmla="*/ 421 h 42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94" h="421">
                    <a:moveTo>
                      <a:pt x="0" y="0"/>
                    </a:moveTo>
                    <a:cubicBezTo>
                      <a:pt x="97" y="93"/>
                      <a:pt x="194" y="186"/>
                      <a:pt x="310" y="256"/>
                    </a:cubicBezTo>
                    <a:cubicBezTo>
                      <a:pt x="426" y="326"/>
                      <a:pt x="630" y="394"/>
                      <a:pt x="694" y="42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3" name="Freeform 17"/>
              <p:cNvSpPr>
                <a:spLocks/>
              </p:cNvSpPr>
              <p:nvPr/>
            </p:nvSpPr>
            <p:spPr bwMode="auto">
              <a:xfrm>
                <a:off x="1805" y="2796"/>
                <a:ext cx="685" cy="512"/>
              </a:xfrm>
              <a:custGeom>
                <a:avLst/>
                <a:gdLst>
                  <a:gd name="T0" fmla="*/ 0 w 685"/>
                  <a:gd name="T1" fmla="*/ 0 h 512"/>
                  <a:gd name="T2" fmla="*/ 274 w 685"/>
                  <a:gd name="T3" fmla="*/ 302 h 512"/>
                  <a:gd name="T4" fmla="*/ 685 w 685"/>
                  <a:gd name="T5" fmla="*/ 512 h 512"/>
                  <a:gd name="T6" fmla="*/ 0 60000 65536"/>
                  <a:gd name="T7" fmla="*/ 0 60000 65536"/>
                  <a:gd name="T8" fmla="*/ 0 60000 65536"/>
                  <a:gd name="T9" fmla="*/ 0 w 685"/>
                  <a:gd name="T10" fmla="*/ 0 h 512"/>
                  <a:gd name="T11" fmla="*/ 685 w 685"/>
                  <a:gd name="T12" fmla="*/ 512 h 5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5" h="512">
                    <a:moveTo>
                      <a:pt x="0" y="0"/>
                    </a:moveTo>
                    <a:cubicBezTo>
                      <a:pt x="80" y="108"/>
                      <a:pt x="160" y="217"/>
                      <a:pt x="274" y="302"/>
                    </a:cubicBezTo>
                    <a:cubicBezTo>
                      <a:pt x="388" y="387"/>
                      <a:pt x="617" y="477"/>
                      <a:pt x="685" y="51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4" name="Line 18"/>
              <p:cNvSpPr>
                <a:spLocks noChangeShapeType="1"/>
              </p:cNvSpPr>
              <p:nvPr/>
            </p:nvSpPr>
            <p:spPr bwMode="auto">
              <a:xfrm>
                <a:off x="1813" y="3602"/>
                <a:ext cx="602" cy="46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5" name="Line 19"/>
              <p:cNvSpPr>
                <a:spLocks noChangeShapeType="1"/>
              </p:cNvSpPr>
              <p:nvPr/>
            </p:nvSpPr>
            <p:spPr bwMode="auto">
              <a:xfrm>
                <a:off x="1815" y="2812"/>
                <a:ext cx="520" cy="66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6" name="Line 20"/>
              <p:cNvSpPr>
                <a:spLocks noChangeShapeType="1"/>
              </p:cNvSpPr>
              <p:nvPr/>
            </p:nvSpPr>
            <p:spPr bwMode="auto">
              <a:xfrm>
                <a:off x="1805" y="2108"/>
                <a:ext cx="428" cy="79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7" name="Text Box 21"/>
              <p:cNvSpPr txBox="1">
                <a:spLocks noChangeArrowheads="1"/>
              </p:cNvSpPr>
              <p:nvPr/>
            </p:nvSpPr>
            <p:spPr bwMode="auto">
              <a:xfrm>
                <a:off x="2471" y="2613"/>
                <a:ext cx="7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Cambria" pitchFamily="18" charset="0"/>
                  <a:buChar char="+"/>
                  <a:defRPr sz="32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Cambria" pitchFamily="18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itchFamily="18" charset="2"/>
                  <a:buChar char="Ï"/>
                  <a:defRPr sz="24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Calibri" pitchFamily="34" charset="0"/>
                  <a:buChar char="÷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itchFamily="18" charset="0"/>
                    <a:ea typeface="Arial Unicode MS" pitchFamily="34" charset="-122"/>
                    <a:cs typeface="Arial Unicode MS" pitchFamily="34" charset="-122"/>
                  </a:rPr>
                  <a:t>dc</a:t>
                </a:r>
                <a:r>
                  <a:rPr lang="en-US" altLang="zh-CN" sz="2400" baseline="-25000">
                    <a:latin typeface="Times New Roman" pitchFamily="18" charset="0"/>
                    <a:ea typeface="Arial Unicode MS" pitchFamily="34" charset="-122"/>
                    <a:cs typeface="Arial Unicode MS" pitchFamily="34" charset="-122"/>
                  </a:rPr>
                  <a:t>0,1</a:t>
                </a:r>
                <a:r>
                  <a:rPr lang="en-US" altLang="zh-CN" sz="2400">
                    <a:latin typeface="Times New Roman" pitchFamily="18" charset="0"/>
                    <a:ea typeface="Arial Unicode MS" pitchFamily="34" charset="-122"/>
                    <a:cs typeface="Arial Unicode MS" pitchFamily="34" charset="-122"/>
                  </a:rPr>
                  <a:t>/dt</a:t>
                </a:r>
                <a:r>
                  <a:rPr lang="en-US" altLang="zh-CN" sz="2400">
                    <a:latin typeface="Times New Roman" pitchFamily="18" charset="0"/>
                    <a:ea typeface="宋体" pitchFamily="2" charset="-122"/>
                  </a:rPr>
                  <a:t> </a:t>
                </a:r>
              </a:p>
            </p:txBody>
          </p:sp>
          <p:sp>
            <p:nvSpPr>
              <p:cNvPr id="48148" name="Text Box 22"/>
              <p:cNvSpPr txBox="1">
                <a:spLocks noChangeArrowheads="1"/>
              </p:cNvSpPr>
              <p:nvPr/>
            </p:nvSpPr>
            <p:spPr bwMode="auto">
              <a:xfrm>
                <a:off x="2545" y="3299"/>
                <a:ext cx="10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Cambria" pitchFamily="18" charset="0"/>
                  <a:buChar char="+"/>
                  <a:defRPr sz="32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Cambria" pitchFamily="18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itchFamily="18" charset="2"/>
                  <a:buChar char="Ï"/>
                  <a:defRPr sz="24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Calibri" pitchFamily="34" charset="0"/>
                  <a:buChar char="÷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itchFamily="18" charset="0"/>
                    <a:ea typeface="Arial Unicode MS" pitchFamily="34" charset="-122"/>
                    <a:cs typeface="Arial Unicode MS" pitchFamily="34" charset="-122"/>
                  </a:rPr>
                  <a:t>dc</a:t>
                </a:r>
                <a:r>
                  <a:rPr lang="en-US" altLang="zh-CN" sz="2400" baseline="-25000">
                    <a:latin typeface="Times New Roman" pitchFamily="18" charset="0"/>
                    <a:ea typeface="Arial Unicode MS" pitchFamily="34" charset="-122"/>
                    <a:cs typeface="Arial Unicode MS" pitchFamily="34" charset="-122"/>
                  </a:rPr>
                  <a:t>0,2 </a:t>
                </a:r>
                <a:r>
                  <a:rPr lang="en-US" altLang="zh-CN" sz="2400">
                    <a:latin typeface="Times New Roman" pitchFamily="18" charset="0"/>
                    <a:ea typeface="Arial Unicode MS" pitchFamily="34" charset="-122"/>
                    <a:cs typeface="Arial Unicode MS" pitchFamily="34" charset="-122"/>
                  </a:rPr>
                  <a:t>/dt</a:t>
                </a:r>
                <a:r>
                  <a:rPr lang="en-US" altLang="zh-CN" sz="2400" b="0">
                    <a:latin typeface="Times New Roman" pitchFamily="18" charset="0"/>
                    <a:ea typeface="宋体" pitchFamily="2" charset="-122"/>
                  </a:rPr>
                  <a:t> </a:t>
                </a:r>
              </a:p>
            </p:txBody>
          </p:sp>
          <p:sp>
            <p:nvSpPr>
              <p:cNvPr id="48149" name="Text Box 23"/>
              <p:cNvSpPr txBox="1">
                <a:spLocks noChangeArrowheads="1"/>
              </p:cNvSpPr>
              <p:nvPr/>
            </p:nvSpPr>
            <p:spPr bwMode="auto">
              <a:xfrm>
                <a:off x="2636" y="3820"/>
                <a:ext cx="97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Cambria" pitchFamily="18" charset="0"/>
                  <a:buChar char="+"/>
                  <a:defRPr sz="32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Cambria" pitchFamily="18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0000"/>
                  <a:buFont typeface="Wingdings 2" pitchFamily="18" charset="2"/>
                  <a:buChar char="Ï"/>
                  <a:defRPr sz="24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90000"/>
                  <a:buFont typeface="Calibri" pitchFamily="34" charset="0"/>
                  <a:buChar char="÷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Cambria" pitchFamily="18" charset="0"/>
                  <a:buChar char="="/>
                  <a:defRPr sz="2000">
                    <a:solidFill>
                      <a:schemeClr val="tx1"/>
                    </a:solidFill>
                    <a:latin typeface="Calibri" pitchFamily="34" charset="0"/>
                    <a:ea typeface="华文行楷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itchFamily="18" charset="0"/>
                    <a:ea typeface="Arial Unicode MS" pitchFamily="34" charset="-122"/>
                    <a:cs typeface="Arial Unicode MS" pitchFamily="34" charset="-122"/>
                  </a:rPr>
                  <a:t>dc</a:t>
                </a:r>
                <a:r>
                  <a:rPr lang="en-US" altLang="zh-CN" sz="2400" baseline="-25000">
                    <a:latin typeface="Times New Roman" pitchFamily="18" charset="0"/>
                    <a:ea typeface="Arial Unicode MS" pitchFamily="34" charset="-122"/>
                    <a:cs typeface="Arial Unicode MS" pitchFamily="34" charset="-122"/>
                  </a:rPr>
                  <a:t>0,3  </a:t>
                </a:r>
                <a:r>
                  <a:rPr lang="en-US" altLang="zh-CN" sz="2400">
                    <a:latin typeface="Times New Roman" pitchFamily="18" charset="0"/>
                    <a:ea typeface="Arial Unicode MS" pitchFamily="34" charset="-122"/>
                    <a:cs typeface="Arial Unicode MS" pitchFamily="34" charset="-122"/>
                  </a:rPr>
                  <a:t>/dt</a:t>
                </a:r>
                <a:r>
                  <a:rPr lang="en-US" altLang="zh-CN" sz="2400">
                    <a:latin typeface="Times New Roman" pitchFamily="18" charset="0"/>
                    <a:ea typeface="宋体" pitchFamily="2" charset="-122"/>
                  </a:rPr>
                  <a:t> </a:t>
                </a:r>
              </a:p>
            </p:txBody>
          </p:sp>
          <p:sp>
            <p:nvSpPr>
              <p:cNvPr id="48150" name="Freeform 24"/>
              <p:cNvSpPr>
                <a:spLocks/>
              </p:cNvSpPr>
              <p:nvPr/>
            </p:nvSpPr>
            <p:spPr bwMode="auto">
              <a:xfrm>
                <a:off x="2381" y="3957"/>
                <a:ext cx="256" cy="64"/>
              </a:xfrm>
              <a:custGeom>
                <a:avLst/>
                <a:gdLst>
                  <a:gd name="T0" fmla="*/ 256 w 256"/>
                  <a:gd name="T1" fmla="*/ 0 h 64"/>
                  <a:gd name="T2" fmla="*/ 91 w 256"/>
                  <a:gd name="T3" fmla="*/ 28 h 64"/>
                  <a:gd name="T4" fmla="*/ 0 w 256"/>
                  <a:gd name="T5" fmla="*/ 64 h 64"/>
                  <a:gd name="T6" fmla="*/ 0 60000 65536"/>
                  <a:gd name="T7" fmla="*/ 0 60000 65536"/>
                  <a:gd name="T8" fmla="*/ 0 60000 65536"/>
                  <a:gd name="T9" fmla="*/ 0 w 256"/>
                  <a:gd name="T10" fmla="*/ 0 h 64"/>
                  <a:gd name="T11" fmla="*/ 256 w 256"/>
                  <a:gd name="T12" fmla="*/ 64 h 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6" h="64">
                    <a:moveTo>
                      <a:pt x="256" y="0"/>
                    </a:moveTo>
                    <a:cubicBezTo>
                      <a:pt x="195" y="8"/>
                      <a:pt x="134" y="17"/>
                      <a:pt x="91" y="28"/>
                    </a:cubicBezTo>
                    <a:cubicBezTo>
                      <a:pt x="48" y="39"/>
                      <a:pt x="15" y="58"/>
                      <a:pt x="0" y="64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1" name="Freeform 25"/>
              <p:cNvSpPr>
                <a:spLocks/>
              </p:cNvSpPr>
              <p:nvPr/>
            </p:nvSpPr>
            <p:spPr bwMode="auto">
              <a:xfrm>
                <a:off x="2326" y="3407"/>
                <a:ext cx="247" cy="57"/>
              </a:xfrm>
              <a:custGeom>
                <a:avLst/>
                <a:gdLst>
                  <a:gd name="T0" fmla="*/ 247 w 247"/>
                  <a:gd name="T1" fmla="*/ 57 h 57"/>
                  <a:gd name="T2" fmla="*/ 100 w 247"/>
                  <a:gd name="T3" fmla="*/ 2 h 57"/>
                  <a:gd name="T4" fmla="*/ 0 w 247"/>
                  <a:gd name="T5" fmla="*/ 47 h 57"/>
                  <a:gd name="T6" fmla="*/ 0 60000 65536"/>
                  <a:gd name="T7" fmla="*/ 0 60000 65536"/>
                  <a:gd name="T8" fmla="*/ 0 60000 65536"/>
                  <a:gd name="T9" fmla="*/ 0 w 247"/>
                  <a:gd name="T10" fmla="*/ 0 h 57"/>
                  <a:gd name="T11" fmla="*/ 247 w 247"/>
                  <a:gd name="T12" fmla="*/ 57 h 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7" h="57">
                    <a:moveTo>
                      <a:pt x="247" y="57"/>
                    </a:moveTo>
                    <a:cubicBezTo>
                      <a:pt x="194" y="30"/>
                      <a:pt x="141" y="4"/>
                      <a:pt x="100" y="2"/>
                    </a:cubicBezTo>
                    <a:cubicBezTo>
                      <a:pt x="59" y="0"/>
                      <a:pt x="29" y="23"/>
                      <a:pt x="0" y="4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2" name="Freeform 26"/>
              <p:cNvSpPr>
                <a:spLocks/>
              </p:cNvSpPr>
              <p:nvPr/>
            </p:nvSpPr>
            <p:spPr bwMode="auto">
              <a:xfrm flipV="1">
                <a:off x="2234" y="2769"/>
                <a:ext cx="256" cy="82"/>
              </a:xfrm>
              <a:custGeom>
                <a:avLst/>
                <a:gdLst>
                  <a:gd name="T0" fmla="*/ 256 w 256"/>
                  <a:gd name="T1" fmla="*/ 55 h 82"/>
                  <a:gd name="T2" fmla="*/ 137 w 256"/>
                  <a:gd name="T3" fmla="*/ 73 h 82"/>
                  <a:gd name="T4" fmla="*/ 0 w 256"/>
                  <a:gd name="T5" fmla="*/ 0 h 82"/>
                  <a:gd name="T6" fmla="*/ 0 60000 65536"/>
                  <a:gd name="T7" fmla="*/ 0 60000 65536"/>
                  <a:gd name="T8" fmla="*/ 0 60000 65536"/>
                  <a:gd name="T9" fmla="*/ 0 w 256"/>
                  <a:gd name="T10" fmla="*/ 0 h 82"/>
                  <a:gd name="T11" fmla="*/ 256 w 256"/>
                  <a:gd name="T12" fmla="*/ 82 h 8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6" h="82">
                    <a:moveTo>
                      <a:pt x="256" y="55"/>
                    </a:moveTo>
                    <a:cubicBezTo>
                      <a:pt x="218" y="68"/>
                      <a:pt x="180" y="82"/>
                      <a:pt x="137" y="73"/>
                    </a:cubicBezTo>
                    <a:cubicBezTo>
                      <a:pt x="94" y="64"/>
                      <a:pt x="23" y="12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3" name="Line 27"/>
              <p:cNvSpPr>
                <a:spLocks noChangeShapeType="1"/>
              </p:cNvSpPr>
              <p:nvPr/>
            </p:nvSpPr>
            <p:spPr bwMode="auto">
              <a:xfrm>
                <a:off x="1798" y="1972"/>
                <a:ext cx="0" cy="21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138" name="Text Box 28"/>
            <p:cNvSpPr txBox="1">
              <a:spLocks noChangeArrowheads="1"/>
            </p:cNvSpPr>
            <p:nvPr/>
          </p:nvSpPr>
          <p:spPr bwMode="auto">
            <a:xfrm>
              <a:off x="3311" y="3853"/>
              <a:ext cx="6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mbria" pitchFamily="18" charset="0"/>
                <a:buChar char="+"/>
                <a:defRPr sz="32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0000"/>
                <a:buFont typeface="Wingdings 2" pitchFamily="18" charset="2"/>
                <a:buChar char="Ï"/>
                <a:defRPr sz="24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90000"/>
                <a:buFont typeface="Calibri" pitchFamily="34" charset="0"/>
                <a:buChar char="÷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Cambria" pitchFamily="18" charset="0"/>
                <a:buChar char="="/>
                <a:defRPr sz="2000">
                  <a:solidFill>
                    <a:schemeClr val="tx1"/>
                  </a:solidFill>
                  <a:latin typeface="Calibri" pitchFamily="34" charset="0"/>
                  <a:ea typeface="华文行楷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i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t</a:t>
              </a:r>
              <a:r>
                <a:rPr lang="en-US" altLang="zh-CN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/[</a:t>
              </a:r>
              <a:r>
                <a:rPr lang="en-US" altLang="zh-CN" i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t</a:t>
              </a:r>
              <a:r>
                <a:rPr lang="en-US" altLang="zh-CN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]</a:t>
              </a:r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 </a:t>
              </a:r>
            </a:p>
          </p:txBody>
        </p:sp>
      </p:grp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840598" y="2314171"/>
            <a:ext cx="5049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作图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:ln(-dc</a:t>
            </a:r>
            <a:r>
              <a:rPr lang="en-US" altLang="zh-CN" sz="2800" baseline="-25000" dirty="0">
                <a:latin typeface="Times New Roman" pitchFamily="18" charset="0"/>
                <a:ea typeface="黑体" pitchFamily="49" charset="-122"/>
              </a:rPr>
              <a:t>0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/</a:t>
            </a:r>
            <a:r>
              <a:rPr lang="en-US" altLang="zh-CN" sz="2800" dirty="0" err="1">
                <a:latin typeface="Times New Roman" pitchFamily="18" charset="0"/>
                <a:ea typeface="黑体" pitchFamily="49" charset="-122"/>
              </a:rPr>
              <a:t>dt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) ~ lnc</a:t>
            </a:r>
            <a:r>
              <a:rPr lang="en-US" altLang="zh-CN" sz="2800" baseline="-25000" dirty="0">
                <a:latin typeface="Times New Roman" pitchFamily="18" charset="0"/>
                <a:ea typeface="黑体" pitchFamily="49" charset="-122"/>
              </a:rPr>
              <a:t>0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393993"/>
              </p:ext>
            </p:extLst>
          </p:nvPr>
        </p:nvGraphicFramePr>
        <p:xfrm>
          <a:off x="933450" y="2805124"/>
          <a:ext cx="324485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3" name="公式" r:id="rId3" imgW="1701720" imgH="419040" progId="Equation.3">
                  <p:embed/>
                </p:oleObj>
              </mc:Choice>
              <mc:Fallback>
                <p:oleObj name="公式" r:id="rId3" imgW="1701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805124"/>
                        <a:ext cx="3244850" cy="79851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矩形 3"/>
          <p:cNvSpPr>
            <a:spLocks noChangeArrowheads="1"/>
          </p:cNvSpPr>
          <p:nvPr/>
        </p:nvSpPr>
        <p:spPr bwMode="auto">
          <a:xfrm>
            <a:off x="971600" y="3657048"/>
            <a:ext cx="1668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dirty="0"/>
              <a:t>求</a:t>
            </a:r>
            <a:r>
              <a:rPr lang="en-US" altLang="zh-CN" dirty="0"/>
              <a:t>k</a:t>
            </a:r>
            <a:r>
              <a:rPr lang="zh-CN" altLang="en-US" dirty="0"/>
              <a:t>、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</a:p>
        </p:txBody>
      </p:sp>
      <p:sp>
        <p:nvSpPr>
          <p:cNvPr id="48136" name="矩形 25"/>
          <p:cNvSpPr>
            <a:spLocks noChangeArrowheads="1"/>
          </p:cNvSpPr>
          <p:nvPr/>
        </p:nvSpPr>
        <p:spPr bwMode="auto">
          <a:xfrm>
            <a:off x="659319" y="4180923"/>
            <a:ext cx="37909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b="0" dirty="0"/>
              <a:t>缺点：消耗较多的试剂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226219" y="4703210"/>
            <a:ext cx="69119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400" b="1" dirty="0" smtClean="0">
                <a:solidFill>
                  <a:srgbClr val="C00000"/>
                </a:solidFill>
                <a:ea typeface="幼圆" pitchFamily="49" charset="-122"/>
                <a:sym typeface="Symbol" pitchFamily="18" charset="2"/>
              </a:rPr>
              <a:t>2</a:t>
            </a:r>
            <a:r>
              <a:rPr kumimoji="1" lang="zh-CN" altLang="en-US" sz="2400" b="1" dirty="0" smtClean="0">
                <a:solidFill>
                  <a:srgbClr val="C00000"/>
                </a:solidFill>
                <a:ea typeface="幼圆" pitchFamily="49" charset="-122"/>
                <a:sym typeface="Symbol" pitchFamily="18" charset="2"/>
              </a:rPr>
              <a:t>、微分</a:t>
            </a:r>
            <a:r>
              <a:rPr kumimoji="1" lang="zh-CN" altLang="en-US" sz="2400" b="1" dirty="0">
                <a:solidFill>
                  <a:srgbClr val="C00000"/>
                </a:solidFill>
                <a:ea typeface="幼圆" pitchFamily="49" charset="-122"/>
                <a:sym typeface="Symbol" pitchFamily="18" charset="2"/>
              </a:rPr>
              <a:t>解析法：</a:t>
            </a:r>
            <a:endParaRPr kumimoji="1" lang="zh-CN" altLang="en-US" sz="2400" b="1" dirty="0">
              <a:solidFill>
                <a:srgbClr val="C00000"/>
              </a:solidFill>
              <a:sym typeface="Symbol" pitchFamily="18" charset="2"/>
            </a:endParaRPr>
          </a:p>
          <a:p>
            <a:pPr algn="l"/>
            <a:r>
              <a:rPr kumimoji="1" lang="zh-CN" altLang="en-US" sz="2400" dirty="0">
                <a:solidFill>
                  <a:schemeClr val="tx1"/>
                </a:solidFill>
                <a:sym typeface="Symbol" pitchFamily="18" charset="2"/>
              </a:rPr>
              <a:t>   将微分对数式应用于两组 数据后得：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915772"/>
              </p:ext>
            </p:extLst>
          </p:nvPr>
        </p:nvGraphicFramePr>
        <p:xfrm>
          <a:off x="5793580" y="4849946"/>
          <a:ext cx="2087563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4" name="公式" r:id="rId5" imgW="1028254" imgH="431613" progId="Equation.3">
                  <p:embed/>
                </p:oleObj>
              </mc:Choice>
              <mc:Fallback>
                <p:oleObj name="公式" r:id="rId5" imgW="1028254" imgH="43161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3580" y="4849946"/>
                        <a:ext cx="2087563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691367" y="5733256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</a:rPr>
              <a:t>式中：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363961"/>
              </p:ext>
            </p:extLst>
          </p:nvPr>
        </p:nvGraphicFramePr>
        <p:xfrm>
          <a:off x="2195736" y="5596237"/>
          <a:ext cx="2087562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5" name="公式" r:id="rId7" imgW="926698" imgH="393529" progId="Equation.3">
                  <p:embed/>
                </p:oleObj>
              </mc:Choice>
              <mc:Fallback>
                <p:oleObj name="公式" r:id="rId7" imgW="926698" imgH="39352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596237"/>
                        <a:ext cx="2087562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063173"/>
              </p:ext>
            </p:extLst>
          </p:nvPr>
        </p:nvGraphicFramePr>
        <p:xfrm>
          <a:off x="4614862" y="5534207"/>
          <a:ext cx="180022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6" name="公式" r:id="rId9" imgW="888614" imgH="393529" progId="Equation.3">
                  <p:embed/>
                </p:oleObj>
              </mc:Choice>
              <mc:Fallback>
                <p:oleObj name="公式" r:id="rId9" imgW="888614" imgH="39352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62" y="5534207"/>
                        <a:ext cx="180022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508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/>
      <p:bldP spid="22" grpId="0"/>
      <p:bldP spid="26" grpId="0" autoUpdateAnimBg="0"/>
      <p:bldP spid="2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ChangeArrowheads="1"/>
          </p:cNvSpPr>
          <p:nvPr/>
        </p:nvSpPr>
        <p:spPr bwMode="auto">
          <a:xfrm>
            <a:off x="642938" y="285750"/>
            <a:ext cx="2606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二、积分法</a:t>
            </a:r>
            <a:endParaRPr kumimoji="1" lang="zh-CN" altLang="en-US">
              <a:latin typeface="Arial" pitchFamily="34" charset="0"/>
              <a:ea typeface="黑体" pitchFamily="49" charset="-122"/>
              <a:sym typeface="Symbol" pitchFamily="18" charset="2"/>
            </a:endParaRP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3994150" y="2332038"/>
          <a:ext cx="3592513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4" name="公式" r:id="rId3" imgW="1397000" imgH="431800" progId="Equation.3">
                  <p:embed/>
                </p:oleObj>
              </mc:Choice>
              <mc:Fallback>
                <p:oleObj name="公式" r:id="rId3" imgW="1397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2332038"/>
                        <a:ext cx="3592513" cy="111283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2060575" y="5287963"/>
          <a:ext cx="522446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5" name="公式" r:id="rId5" imgW="2032000" imgH="431800" progId="Equation.3">
                  <p:embed/>
                </p:oleObj>
              </mc:Choice>
              <mc:Fallback>
                <p:oleObj name="公式" r:id="rId5" imgW="2032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5287963"/>
                        <a:ext cx="5224463" cy="11112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1581150" y="2695575"/>
            <a:ext cx="2598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  <a:ea typeface="黑体" pitchFamily="49" charset="-122"/>
              </a:rPr>
              <a:t>先假设</a:t>
            </a:r>
            <a:r>
              <a:rPr lang="en-US" altLang="zh-CN" sz="2800">
                <a:latin typeface="Times New Roman" pitchFamily="18" charset="0"/>
                <a:ea typeface="黑体" pitchFamily="49" charset="-122"/>
              </a:rPr>
              <a:t>n = 1</a:t>
            </a:r>
            <a:r>
              <a:rPr lang="zh-CN" altLang="en-US" sz="2800">
                <a:latin typeface="Times New Roman" pitchFamily="18" charset="0"/>
                <a:ea typeface="黑体" pitchFamily="49" charset="-122"/>
              </a:rPr>
              <a:t>：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1536700" y="4510088"/>
            <a:ext cx="7794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  <a:ea typeface="黑体" pitchFamily="49" charset="-122"/>
              </a:rPr>
              <a:t>若求出</a:t>
            </a:r>
            <a:r>
              <a:rPr lang="en-US" altLang="zh-CN" sz="2800" i="1">
                <a:latin typeface="Times New Roman" pitchFamily="18" charset="0"/>
                <a:ea typeface="黑体" pitchFamily="49" charset="-122"/>
              </a:rPr>
              <a:t>k</a:t>
            </a:r>
            <a:r>
              <a:rPr lang="en-US" altLang="zh-CN" sz="2800"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altLang="zh-CN" sz="2800">
                <a:latin typeface="Times New Roman" pitchFamily="18" charset="0"/>
                <a:ea typeface="黑体" pitchFamily="49" charset="-122"/>
                <a:sym typeface="Symbol" pitchFamily="18" charset="2"/>
              </a:rPr>
              <a:t></a:t>
            </a:r>
            <a:r>
              <a:rPr lang="zh-CN" altLang="en-US" sz="2800">
                <a:latin typeface="Times New Roman" pitchFamily="18" charset="0"/>
                <a:ea typeface="黑体" pitchFamily="49" charset="-122"/>
              </a:rPr>
              <a:t>常数，则为其它级反应，再试其它级。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1265238" y="1868488"/>
            <a:ext cx="3033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(1) </a:t>
            </a: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代入法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1573213" y="3675063"/>
            <a:ext cx="5595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  <a:ea typeface="黑体" pitchFamily="49" charset="-122"/>
              </a:rPr>
              <a:t>若求出</a:t>
            </a:r>
            <a:r>
              <a:rPr lang="en-US" altLang="zh-CN" sz="2800" i="1">
                <a:latin typeface="Times New Roman" pitchFamily="18" charset="0"/>
                <a:ea typeface="黑体" pitchFamily="49" charset="-122"/>
              </a:rPr>
              <a:t>k</a:t>
            </a:r>
            <a:r>
              <a:rPr lang="en-US" altLang="zh-CN" sz="2800"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altLang="zh-CN" sz="2800">
                <a:latin typeface="Times New Roman" pitchFamily="18" charset="0"/>
                <a:ea typeface="黑体" pitchFamily="49" charset="-122"/>
                <a:sym typeface="Symbol" pitchFamily="18" charset="2"/>
              </a:rPr>
              <a:t></a:t>
            </a:r>
            <a:r>
              <a:rPr lang="en-US" altLang="zh-CN" sz="2800"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800">
                <a:latin typeface="Times New Roman" pitchFamily="18" charset="0"/>
                <a:ea typeface="黑体" pitchFamily="49" charset="-122"/>
              </a:rPr>
              <a:t>常数，则为一级反应；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874713" y="1076325"/>
            <a:ext cx="635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、尝试法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  <a:sym typeface="Symbol" pitchFamily="18" charset="2"/>
              </a:rPr>
              <a:t>适用于简单整数级反应</a:t>
            </a:r>
          </a:p>
        </p:txBody>
      </p:sp>
    </p:spTree>
    <p:extLst>
      <p:ext uri="{BB962C8B-B14F-4D97-AF65-F5344CB8AC3E}">
        <p14:creationId xmlns:p14="http://schemas.microsoft.com/office/powerpoint/2010/main" val="121590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" grpId="0"/>
      <p:bldP spid="21515" grpId="0"/>
      <p:bldP spid="21516" grpId="0"/>
      <p:bldP spid="21517" grpId="0"/>
      <p:bldP spid="215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468313" y="260350"/>
            <a:ext cx="53292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、动力学的研究内容</a:t>
            </a: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1187450" y="1125538"/>
            <a:ext cx="7210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Arial" pitchFamily="34" charset="0"/>
                <a:ea typeface="黑体" pitchFamily="49" charset="-122"/>
              </a:rPr>
              <a:t>研究一定条件下化学变化的</a:t>
            </a:r>
            <a:r>
              <a:rPr kumimoji="1" lang="zh-CN" altLang="en-US" sz="2800">
                <a:solidFill>
                  <a:srgbClr val="C00000"/>
                </a:solidFill>
                <a:latin typeface="Arial" pitchFamily="34" charset="0"/>
                <a:ea typeface="黑体" pitchFamily="49" charset="-122"/>
              </a:rPr>
              <a:t>速率和机理</a:t>
            </a:r>
            <a:r>
              <a:rPr kumimoji="1" lang="zh-CN" altLang="en-US" sz="2800">
                <a:latin typeface="Arial" pitchFamily="34" charset="0"/>
                <a:ea typeface="黑体" pitchFamily="49" charset="-122"/>
              </a:rPr>
              <a:t>问题</a:t>
            </a:r>
          </a:p>
        </p:txBody>
      </p:sp>
      <p:sp>
        <p:nvSpPr>
          <p:cNvPr id="528390" name="Rectangle 6"/>
          <p:cNvSpPr>
            <a:spLocks noChangeArrowheads="1"/>
          </p:cNvSpPr>
          <p:nvPr/>
        </p:nvSpPr>
        <p:spPr bwMode="auto">
          <a:xfrm>
            <a:off x="755650" y="1844675"/>
            <a:ext cx="77724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黑体" pitchFamily="49" charset="-122"/>
              </a:rPr>
              <a:t>(1) </a:t>
            </a:r>
            <a:r>
              <a:rPr lang="zh-CN" altLang="en-US" sz="2800">
                <a:latin typeface="Times New Roman" pitchFamily="18" charset="0"/>
                <a:ea typeface="黑体" pitchFamily="49" charset="-122"/>
              </a:rPr>
              <a:t>研究各种因素，包括</a:t>
            </a:r>
            <a:r>
              <a:rPr lang="zh-CN" altLang="en-US" sz="280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浓度、温度、催化剂、溶剂、光照</a:t>
            </a:r>
            <a:r>
              <a:rPr lang="zh-CN" altLang="en-US" sz="2800">
                <a:latin typeface="Times New Roman" pitchFamily="18" charset="0"/>
                <a:ea typeface="黑体" pitchFamily="49" charset="-122"/>
              </a:rPr>
              <a:t>等对化学反应速率影响的规律；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黑体" pitchFamily="49" charset="-122"/>
              </a:rPr>
              <a:t>(2) </a:t>
            </a:r>
            <a:r>
              <a:rPr lang="zh-CN" altLang="en-US" sz="2800">
                <a:latin typeface="Times New Roman" pitchFamily="18" charset="0"/>
                <a:ea typeface="黑体" pitchFamily="49" charset="-122"/>
              </a:rPr>
              <a:t>研究一个化学反应过程经历哪些具体步骤，即所谓</a:t>
            </a:r>
            <a:r>
              <a:rPr lang="zh-CN" altLang="en-US" sz="280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反应机理</a:t>
            </a:r>
            <a:r>
              <a:rPr lang="en-US" altLang="zh-CN" sz="2800">
                <a:latin typeface="Times New Roman" pitchFamily="18" charset="0"/>
                <a:ea typeface="黑体" pitchFamily="49" charset="-122"/>
              </a:rPr>
              <a:t>(</a:t>
            </a:r>
            <a:r>
              <a:rPr lang="zh-CN" altLang="en-US" sz="2800">
                <a:latin typeface="Times New Roman" pitchFamily="18" charset="0"/>
                <a:ea typeface="黑体" pitchFamily="49" charset="-122"/>
              </a:rPr>
              <a:t>或</a:t>
            </a:r>
            <a:r>
              <a:rPr lang="zh-CN" altLang="en-US" sz="280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反应历程</a:t>
            </a:r>
            <a:r>
              <a:rPr lang="en-US" altLang="zh-CN" sz="2800"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sz="2800">
                <a:latin typeface="Times New Roman" pitchFamily="18" charset="0"/>
                <a:ea typeface="黑体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0049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9" grpId="0"/>
      <p:bldP spid="52839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046288" y="2462213"/>
            <a:ext cx="6124575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dirty="0" err="1"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aseline="-25000" dirty="0" err="1"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 ~ t 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成直线关系：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n = 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dirty="0" err="1">
                <a:latin typeface="Times New Roman" pitchFamily="18" charset="0"/>
                <a:ea typeface="黑体" pitchFamily="49" charset="-122"/>
              </a:rPr>
              <a:t>lnc</a:t>
            </a:r>
            <a:r>
              <a:rPr kumimoji="1" lang="en-US" altLang="zh-CN" sz="2800" baseline="-25000" dirty="0" err="1"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baseline="-25000" dirty="0">
                <a:latin typeface="Times New Roman" pitchFamily="18" charset="0"/>
                <a:ea typeface="黑体" pitchFamily="49" charset="-122"/>
              </a:rPr>
              <a:t>  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~ t 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成直线关系：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n=1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800" dirty="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zh-CN" sz="2800" dirty="0">
                <a:latin typeface="Times New Roman" pitchFamily="18" charset="0"/>
                <a:ea typeface="黑体" pitchFamily="49" charset="-122"/>
              </a:rPr>
              <a:t>/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dirty="0" err="1"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aseline="-25000" dirty="0" err="1"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~ t 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成直线关系：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n=2</a:t>
            </a:r>
          </a:p>
        </p:txBody>
      </p:sp>
      <p:sp>
        <p:nvSpPr>
          <p:cNvPr id="544773" name="Text Box 5"/>
          <p:cNvSpPr txBox="1">
            <a:spLocks noChangeArrowheads="1"/>
          </p:cNvSpPr>
          <p:nvPr/>
        </p:nvSpPr>
        <p:spPr bwMode="auto">
          <a:xfrm>
            <a:off x="890588" y="922338"/>
            <a:ext cx="3033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(2) </a:t>
            </a: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作图法</a:t>
            </a:r>
          </a:p>
        </p:txBody>
      </p:sp>
      <p:sp>
        <p:nvSpPr>
          <p:cNvPr id="544774" name="Text Box 6"/>
          <p:cNvSpPr txBox="1">
            <a:spLocks noChangeArrowheads="1"/>
          </p:cNvSpPr>
          <p:nvPr/>
        </p:nvSpPr>
        <p:spPr bwMode="auto">
          <a:xfrm>
            <a:off x="1554163" y="1684338"/>
            <a:ext cx="3033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由实验数据作图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95536" y="4653136"/>
            <a:ext cx="828092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latin typeface="Times New Roman" pitchFamily="18" charset="0"/>
                <a:ea typeface="黑体" pitchFamily="49" charset="-122"/>
              </a:rPr>
              <a:t>速率常数通过直线的斜率得到。一般先从二级反应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800" dirty="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zh-CN" sz="2800" dirty="0">
                <a:latin typeface="Times New Roman" pitchFamily="18" charset="0"/>
                <a:ea typeface="黑体" pitchFamily="49" charset="-122"/>
              </a:rPr>
              <a:t>/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dirty="0" err="1"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aseline="-25000" dirty="0" err="1"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~ </a:t>
            </a:r>
            <a:r>
              <a:rPr kumimoji="1" lang="en-US" altLang="zh-CN" sz="2800" dirty="0" smtClean="0">
                <a:latin typeface="Times New Roman" pitchFamily="18" charset="0"/>
                <a:ea typeface="黑体" pitchFamily="49" charset="-122"/>
                <a:sym typeface="Symbol" pitchFamily="18" charset="2"/>
              </a:rPr>
              <a:t>t</a:t>
            </a:r>
            <a:r>
              <a:rPr kumimoji="1" lang="zh-CN" altLang="en-US" sz="2800" dirty="0" smtClean="0">
                <a:latin typeface="Times New Roman" pitchFamily="18" charset="0"/>
                <a:ea typeface="黑体" pitchFamily="49" charset="-122"/>
                <a:sym typeface="Symbol" pitchFamily="18" charset="2"/>
              </a:rPr>
              <a:t>图尝试。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182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2" grpId="0"/>
      <p:bldP spid="544773" grpId="0"/>
      <p:bldP spid="544774" grpId="0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2506663" y="2635250"/>
          <a:ext cx="286226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8" name="公式" r:id="rId3" imgW="1167893" imgH="393529" progId="Equation.3">
                  <p:embed/>
                </p:oleObj>
              </mc:Choice>
              <mc:Fallback>
                <p:oleObj name="公式" r:id="rId3" imgW="116789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2635250"/>
                        <a:ext cx="2862262" cy="9652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2532063" y="4667250"/>
          <a:ext cx="342106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9" name="公式" r:id="rId5" imgW="1663700" imgH="457200" progId="Equation.3">
                  <p:embed/>
                </p:oleObj>
              </mc:Choice>
              <mc:Fallback>
                <p:oleObj name="公式" r:id="rId5" imgW="1663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4667250"/>
                        <a:ext cx="3421062" cy="9398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866775" y="1866900"/>
            <a:ext cx="6092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黑体" pitchFamily="49" charset="-122"/>
              </a:rPr>
              <a:t>(1) </a:t>
            </a:r>
            <a:r>
              <a:rPr lang="zh-CN" altLang="en-US" sz="2800">
                <a:latin typeface="Times New Roman" pitchFamily="18" charset="0"/>
                <a:ea typeface="黑体" pitchFamily="49" charset="-122"/>
              </a:rPr>
              <a:t>若</a:t>
            </a:r>
            <a:r>
              <a:rPr lang="en-US" altLang="zh-CN" sz="2800">
                <a:latin typeface="Times New Roman" pitchFamily="18" charset="0"/>
                <a:ea typeface="黑体" pitchFamily="49" charset="-122"/>
              </a:rPr>
              <a:t>t</a:t>
            </a:r>
            <a:r>
              <a:rPr lang="en-US" altLang="zh-CN" sz="2800" baseline="-25000">
                <a:latin typeface="Times New Roman" pitchFamily="18" charset="0"/>
                <a:ea typeface="黑体" pitchFamily="49" charset="-122"/>
              </a:rPr>
              <a:t>1/2</a:t>
            </a:r>
            <a:r>
              <a:rPr lang="zh-CN" altLang="en-US" sz="2800">
                <a:latin typeface="Times New Roman" pitchFamily="18" charset="0"/>
                <a:ea typeface="黑体" pitchFamily="49" charset="-122"/>
              </a:rPr>
              <a:t>与</a:t>
            </a:r>
            <a:r>
              <a:rPr lang="en-US" altLang="zh-CN" sz="2800">
                <a:latin typeface="Times New Roman" pitchFamily="18" charset="0"/>
                <a:ea typeface="黑体" pitchFamily="49" charset="-122"/>
              </a:rPr>
              <a:t>c</a:t>
            </a:r>
            <a:r>
              <a:rPr lang="en-US" altLang="zh-CN" sz="2800" baseline="-25000">
                <a:latin typeface="Times New Roman" pitchFamily="18" charset="0"/>
                <a:ea typeface="黑体" pitchFamily="49" charset="-122"/>
              </a:rPr>
              <a:t>A0</a:t>
            </a:r>
            <a:r>
              <a:rPr lang="zh-CN" altLang="en-US" sz="2800">
                <a:latin typeface="Times New Roman" pitchFamily="18" charset="0"/>
                <a:ea typeface="黑体" pitchFamily="49" charset="-122"/>
              </a:rPr>
              <a:t>无关，则为一级反应</a:t>
            </a: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892175" y="3881438"/>
            <a:ext cx="6092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黑体" pitchFamily="49" charset="-122"/>
              </a:rPr>
              <a:t>(2) </a:t>
            </a:r>
            <a:r>
              <a:rPr lang="zh-CN" altLang="en-US" sz="2800">
                <a:latin typeface="Times New Roman" pitchFamily="18" charset="0"/>
                <a:ea typeface="黑体" pitchFamily="49" charset="-122"/>
              </a:rPr>
              <a:t>若</a:t>
            </a:r>
            <a:r>
              <a:rPr lang="en-US" altLang="zh-CN" sz="2800">
                <a:latin typeface="Times New Roman" pitchFamily="18" charset="0"/>
                <a:ea typeface="黑体" pitchFamily="49" charset="-122"/>
              </a:rPr>
              <a:t>t</a:t>
            </a:r>
            <a:r>
              <a:rPr lang="en-US" altLang="zh-CN" sz="2800" baseline="-25000">
                <a:latin typeface="Times New Roman" pitchFamily="18" charset="0"/>
                <a:ea typeface="黑体" pitchFamily="49" charset="-122"/>
              </a:rPr>
              <a:t>1/2</a:t>
            </a:r>
            <a:r>
              <a:rPr lang="zh-CN" altLang="en-US" sz="2800">
                <a:latin typeface="Times New Roman" pitchFamily="18" charset="0"/>
                <a:ea typeface="黑体" pitchFamily="49" charset="-122"/>
              </a:rPr>
              <a:t>与</a:t>
            </a:r>
            <a:r>
              <a:rPr lang="en-US" altLang="zh-CN" sz="2800">
                <a:latin typeface="Times New Roman" pitchFamily="18" charset="0"/>
                <a:ea typeface="黑体" pitchFamily="49" charset="-122"/>
              </a:rPr>
              <a:t>c</a:t>
            </a:r>
            <a:r>
              <a:rPr lang="en-US" altLang="zh-CN" sz="2800" baseline="-25000">
                <a:latin typeface="Times New Roman" pitchFamily="18" charset="0"/>
                <a:ea typeface="黑体" pitchFamily="49" charset="-122"/>
              </a:rPr>
              <a:t>A0</a:t>
            </a:r>
            <a:r>
              <a:rPr lang="zh-CN" altLang="en-US" sz="2800">
                <a:latin typeface="Times New Roman" pitchFamily="18" charset="0"/>
                <a:ea typeface="黑体" pitchFamily="49" charset="-122"/>
              </a:rPr>
              <a:t>有关，则为非一级反应</a:t>
            </a:r>
          </a:p>
        </p:txBody>
      </p:sp>
      <p:sp>
        <p:nvSpPr>
          <p:cNvPr id="51206" name="Rectangle 20"/>
          <p:cNvSpPr>
            <a:spLocks noChangeArrowheads="1"/>
          </p:cNvSpPr>
          <p:nvPr/>
        </p:nvSpPr>
        <p:spPr bwMode="auto">
          <a:xfrm>
            <a:off x="652463" y="506413"/>
            <a:ext cx="7138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、半衰期法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几分之一衰期法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　　　　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  <a:sym typeface="Symbol" pitchFamily="18" charset="2"/>
              </a:rPr>
              <a:t>适用于非整数级和整数级反应</a:t>
            </a:r>
          </a:p>
        </p:txBody>
      </p:sp>
    </p:spTree>
    <p:extLst>
      <p:ext uri="{BB962C8B-B14F-4D97-AF65-F5344CB8AC3E}">
        <p14:creationId xmlns:p14="http://schemas.microsoft.com/office/powerpoint/2010/main" val="403940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2" grpId="0"/>
      <p:bldP spid="2254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9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039572"/>
              </p:ext>
            </p:extLst>
          </p:nvPr>
        </p:nvGraphicFramePr>
        <p:xfrm>
          <a:off x="2559637" y="2649926"/>
          <a:ext cx="3654805" cy="115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7" name="公式" r:id="rId3" imgW="1193800" imgH="431800" progId="Equation.3">
                  <p:embed/>
                </p:oleObj>
              </mc:Choice>
              <mc:Fallback>
                <p:oleObj name="公式" r:id="rId3" imgW="1193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637" y="2649926"/>
                        <a:ext cx="3654805" cy="115621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16885"/>
              </p:ext>
            </p:extLst>
          </p:nvPr>
        </p:nvGraphicFramePr>
        <p:xfrm>
          <a:off x="6238677" y="369708"/>
          <a:ext cx="17272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8" name="公式" r:id="rId5" imgW="743040" imgH="400050" progId="Equation.3">
                  <p:embed/>
                </p:oleObj>
              </mc:Choice>
              <mc:Fallback>
                <p:oleObj name="公式" r:id="rId5" imgW="743040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677" y="369708"/>
                        <a:ext cx="1727200" cy="9620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Text Box 1032"/>
          <p:cNvSpPr txBox="1">
            <a:spLocks noChangeArrowheads="1"/>
          </p:cNvSpPr>
          <p:nvPr/>
        </p:nvSpPr>
        <p:spPr bwMode="auto">
          <a:xfrm>
            <a:off x="2665215" y="1465620"/>
            <a:ext cx="3764310" cy="523220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000000"/>
                </a:solidFill>
                <a:ea typeface="黑体" pitchFamily="2" charset="-122"/>
              </a:rPr>
              <a:t>lnt</a:t>
            </a:r>
            <a:r>
              <a:rPr lang="en-US" altLang="zh-CN" sz="2800" baseline="-25000" dirty="0">
                <a:solidFill>
                  <a:srgbClr val="000000"/>
                </a:solidFill>
                <a:ea typeface="黑体" pitchFamily="2" charset="-122"/>
              </a:rPr>
              <a:t>1/2</a:t>
            </a:r>
            <a:r>
              <a:rPr lang="en-US" altLang="zh-CN" sz="2800" dirty="0">
                <a:solidFill>
                  <a:srgbClr val="000000"/>
                </a:solidFill>
                <a:ea typeface="黑体" pitchFamily="2" charset="-122"/>
              </a:rPr>
              <a:t> = </a:t>
            </a:r>
            <a:r>
              <a:rPr lang="en-US" altLang="zh-CN" sz="2800" dirty="0" err="1">
                <a:solidFill>
                  <a:srgbClr val="000000"/>
                </a:solidFill>
                <a:ea typeface="黑体" pitchFamily="2" charset="-122"/>
              </a:rPr>
              <a:t>lnA</a:t>
            </a:r>
            <a:r>
              <a:rPr lang="en-US" altLang="zh-CN" sz="2800" dirty="0">
                <a:solidFill>
                  <a:srgbClr val="000000"/>
                </a:solidFill>
                <a:ea typeface="黑体" pitchFamily="2" charset="-122"/>
              </a:rPr>
              <a:t> + (1-n) lnc</a:t>
            </a:r>
            <a:r>
              <a:rPr lang="en-US" altLang="zh-CN" sz="2800" baseline="-25000" dirty="0">
                <a:solidFill>
                  <a:srgbClr val="000000"/>
                </a:solidFill>
                <a:ea typeface="黑体" pitchFamily="2" charset="-122"/>
              </a:rPr>
              <a:t>A0</a:t>
            </a:r>
            <a:endParaRPr lang="en-US" altLang="zh-CN" sz="2800" dirty="0">
              <a:solidFill>
                <a:srgbClr val="000000"/>
              </a:solidFill>
              <a:ea typeface="黑体" pitchFamily="2" charset="-122"/>
            </a:endParaRPr>
          </a:p>
        </p:txBody>
      </p:sp>
      <p:sp>
        <p:nvSpPr>
          <p:cNvPr id="47113" name="Text Box 1033"/>
          <p:cNvSpPr txBox="1">
            <a:spLocks noChangeArrowheads="1"/>
          </p:cNvSpPr>
          <p:nvPr/>
        </p:nvSpPr>
        <p:spPr bwMode="auto">
          <a:xfrm>
            <a:off x="539552" y="1988840"/>
            <a:ext cx="7426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多组数据：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作 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lnt</a:t>
            </a:r>
            <a:r>
              <a:rPr lang="en-US" altLang="zh-CN" sz="2800" baseline="-25000" dirty="0">
                <a:latin typeface="Times New Roman" pitchFamily="18" charset="0"/>
                <a:ea typeface="黑体" pitchFamily="49" charset="-122"/>
              </a:rPr>
              <a:t>1/2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 ~ lnc</a:t>
            </a:r>
            <a:r>
              <a:rPr lang="en-US" altLang="zh-CN" sz="2800" baseline="-25000" dirty="0">
                <a:latin typeface="Times New Roman" pitchFamily="18" charset="0"/>
                <a:ea typeface="黑体" pitchFamily="49" charset="-122"/>
              </a:rPr>
              <a:t>A0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图，由斜率求 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n</a:t>
            </a:r>
          </a:p>
        </p:txBody>
      </p:sp>
      <p:graphicFrame>
        <p:nvGraphicFramePr>
          <p:cNvPr id="47114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051076"/>
              </p:ext>
            </p:extLst>
          </p:nvPr>
        </p:nvGraphicFramePr>
        <p:xfrm>
          <a:off x="2621755" y="389194"/>
          <a:ext cx="34210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9" name="公式" r:id="rId7" imgW="1663700" imgH="457200" progId="Equation.3">
                  <p:embed/>
                </p:oleObj>
              </mc:Choice>
              <mc:Fallback>
                <p:oleObj name="公式" r:id="rId7" imgW="1663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1755" y="389194"/>
                        <a:ext cx="3421063" cy="9398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5" name="Text Box 1035"/>
          <p:cNvSpPr txBox="1">
            <a:spLocks noChangeArrowheads="1"/>
          </p:cNvSpPr>
          <p:nvPr/>
        </p:nvSpPr>
        <p:spPr bwMode="auto">
          <a:xfrm>
            <a:off x="539552" y="2708920"/>
            <a:ext cx="2125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两组数据：</a:t>
            </a:r>
          </a:p>
        </p:txBody>
      </p:sp>
      <p:sp>
        <p:nvSpPr>
          <p:cNvPr id="47116" name="Text Box 1036"/>
          <p:cNvSpPr txBox="1">
            <a:spLocks noChangeArrowheads="1"/>
          </p:cNvSpPr>
          <p:nvPr/>
        </p:nvSpPr>
        <p:spPr bwMode="auto">
          <a:xfrm>
            <a:off x="1259632" y="3933056"/>
            <a:ext cx="8070279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(1) 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此方法也可取 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2/3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、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3/4……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的时间，比较灵活；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(2) 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适用于只有一种反应物或初始浓度比为系数比　　的多种反应物体系</a:t>
            </a:r>
            <a:r>
              <a:rPr lang="zh-CN" altLang="en-US" sz="2800" dirty="0" smtClean="0">
                <a:latin typeface="Times New Roman" pitchFamily="18" charset="0"/>
                <a:ea typeface="黑体" pitchFamily="49" charset="-122"/>
              </a:rPr>
              <a:t>。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latin typeface="Times New Roman" pitchFamily="18" charset="0"/>
                <a:ea typeface="黑体" pitchFamily="49" charset="-122"/>
              </a:rPr>
              <a:t>（</a:t>
            </a:r>
            <a:r>
              <a:rPr lang="en-US" altLang="zh-CN" sz="2800" dirty="0" smtClean="0"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2800" dirty="0" smtClean="0">
                <a:latin typeface="Times New Roman" pitchFamily="18" charset="0"/>
                <a:ea typeface="黑体" pitchFamily="49" charset="-122"/>
              </a:rPr>
              <a:t>）只有两组数据，此公式</a:t>
            </a:r>
            <a:endParaRPr lang="en-US" altLang="zh-CN" sz="2800" dirty="0" smtClean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latin typeface="Times New Roman" pitchFamily="18" charset="0"/>
                <a:ea typeface="黑体" pitchFamily="49" charset="-122"/>
              </a:rPr>
              <a:t>对一级反应也适用</a:t>
            </a:r>
            <a:endParaRPr lang="zh-CN" altLang="en-US" sz="2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7117" name="Text Box 1037"/>
          <p:cNvSpPr txBox="1">
            <a:spLocks noChangeArrowheads="1"/>
          </p:cNvSpPr>
          <p:nvPr/>
        </p:nvSpPr>
        <p:spPr bwMode="auto">
          <a:xfrm>
            <a:off x="87988" y="3792122"/>
            <a:ext cx="1520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说明：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217210"/>
              </p:ext>
            </p:extLst>
          </p:nvPr>
        </p:nvGraphicFramePr>
        <p:xfrm>
          <a:off x="5868144" y="5517232"/>
          <a:ext cx="3079949" cy="97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0" name="公式" r:id="rId9" imgW="1193800" imgH="431800" progId="Equation.3">
                  <p:embed/>
                </p:oleObj>
              </mc:Choice>
              <mc:Fallback>
                <p:oleObj name="公式" r:id="rId9" imgW="1193800" imgH="4318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5517232"/>
                        <a:ext cx="3079949" cy="9749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37"/>
          <p:cNvSpPr txBox="1">
            <a:spLocks noChangeArrowheads="1"/>
          </p:cNvSpPr>
          <p:nvPr/>
        </p:nvSpPr>
        <p:spPr bwMode="auto">
          <a:xfrm>
            <a:off x="467544" y="764704"/>
            <a:ext cx="16648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取对数法：</a:t>
            </a:r>
            <a:endParaRPr lang="zh-CN" altLang="en-US" sz="2800" dirty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47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7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7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7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7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2" grpId="0" animBg="1"/>
      <p:bldP spid="47113" grpId="0"/>
      <p:bldP spid="47115" grpId="0"/>
      <p:bldP spid="47116" grpId="0" build="p"/>
      <p:bldP spid="47117" grpId="0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498475" y="401638"/>
            <a:ext cx="7758113" cy="16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三、孤立浓度</a:t>
            </a:r>
            <a:r>
              <a:rPr kumimoji="1" lang="zh-CN" altLang="en-US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法：</a:t>
            </a:r>
            <a:r>
              <a:rPr kumimoji="1" lang="zh-CN" altLang="en-US" dirty="0" smtClean="0"/>
              <a:t>一</a:t>
            </a:r>
            <a:r>
              <a:rPr kumimoji="1" lang="zh-CN" altLang="en-US" dirty="0"/>
              <a:t>种反应物起始浓 度大大过量的方法</a:t>
            </a:r>
            <a:endParaRPr kumimoji="1" lang="zh-CN" altLang="en-US" dirty="0">
              <a:solidFill>
                <a:schemeClr val="tx2"/>
              </a:solidFill>
              <a:latin typeface="Times New Roman" pitchFamily="18" charset="0"/>
              <a:ea typeface="黑体" pitchFamily="49" charset="-122"/>
            </a:endParaRPr>
          </a:p>
          <a:p>
            <a:pPr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　</a:t>
            </a:r>
            <a:r>
              <a:rPr kumimoji="1" lang="en-US" altLang="zh-CN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zh-CN" altLang="en-US" sz="2400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过量浓度法改变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或改变物质</a:t>
            </a:r>
            <a:r>
              <a:rPr kumimoji="1" lang="zh-CN" altLang="en-US" sz="24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数量比例法、准级数法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)</a:t>
            </a:r>
          </a:p>
        </p:txBody>
      </p:sp>
      <p:graphicFrame>
        <p:nvGraphicFramePr>
          <p:cNvPr id="545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681035"/>
              </p:ext>
            </p:extLst>
          </p:nvPr>
        </p:nvGraphicFramePr>
        <p:xfrm>
          <a:off x="1475656" y="2225675"/>
          <a:ext cx="22367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2" name="公式" r:id="rId3" imgW="685800" imgH="200025" progId="Equation.3">
                  <p:embed/>
                </p:oleObj>
              </mc:Choice>
              <mc:Fallback>
                <p:oleObj name="公式" r:id="rId3" imgW="685800" imgH="2000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225675"/>
                        <a:ext cx="2236787" cy="7143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76765E"/>
                          </a:gs>
                          <a:gs pos="50000">
                            <a:srgbClr val="FFFFCC"/>
                          </a:gs>
                          <a:gs pos="100000">
                            <a:srgbClr val="76765E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81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799" name="Object 7"/>
          <p:cNvGraphicFramePr>
            <a:graphicFrameLocks noChangeAspect="1"/>
          </p:cNvGraphicFramePr>
          <p:nvPr/>
        </p:nvGraphicFramePr>
        <p:xfrm>
          <a:off x="1957388" y="3722688"/>
          <a:ext cx="18383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3" name="公式" r:id="rId5" imgW="552420" imgH="200025" progId="Equation.3">
                  <p:embed/>
                </p:oleObj>
              </mc:Choice>
              <mc:Fallback>
                <p:oleObj name="公式" r:id="rId5" imgW="552420" imgH="2000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3722688"/>
                        <a:ext cx="1838325" cy="7143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76765E"/>
                          </a:gs>
                          <a:gs pos="50000">
                            <a:srgbClr val="FFFFCC"/>
                          </a:gs>
                          <a:gs pos="100000">
                            <a:srgbClr val="76765E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81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5800" name="Text Box 8"/>
          <p:cNvSpPr txBox="1">
            <a:spLocks noChangeArrowheads="1"/>
          </p:cNvSpPr>
          <p:nvPr/>
        </p:nvSpPr>
        <p:spPr bwMode="auto">
          <a:xfrm>
            <a:off x="1000125" y="2940050"/>
            <a:ext cx="425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2800">
                <a:latin typeface="Times New Roman" pitchFamily="18" charset="0"/>
                <a:ea typeface="黑体" pitchFamily="49" charset="-122"/>
              </a:rPr>
              <a:t>、</a:t>
            </a:r>
            <a:r>
              <a:rPr lang="en-US" altLang="zh-CN" sz="2800">
                <a:latin typeface="Times New Roman" pitchFamily="18" charset="0"/>
                <a:ea typeface="黑体" pitchFamily="49" charset="-122"/>
              </a:rPr>
              <a:t>c</a:t>
            </a:r>
            <a:r>
              <a:rPr lang="en-US" altLang="zh-CN" sz="2800" baseline="-25000">
                <a:latin typeface="Times New Roman" pitchFamily="18" charset="0"/>
                <a:ea typeface="黑体" pitchFamily="49" charset="-122"/>
              </a:rPr>
              <a:t>A</a:t>
            </a:r>
            <a:r>
              <a:rPr lang="en-US" altLang="zh-CN" sz="2800">
                <a:latin typeface="Times New Roman" pitchFamily="18" charset="0"/>
                <a:ea typeface="黑体" pitchFamily="49" charset="-122"/>
              </a:rPr>
              <a:t> &gt;&gt;c</a:t>
            </a:r>
            <a:r>
              <a:rPr lang="en-US" altLang="zh-CN" sz="2800" baseline="-25000">
                <a:latin typeface="Times New Roman" pitchFamily="18" charset="0"/>
                <a:ea typeface="黑体" pitchFamily="49" charset="-122"/>
              </a:rPr>
              <a:t>B</a:t>
            </a:r>
            <a:endParaRPr lang="en-US" altLang="zh-CN" sz="28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45801" name="Text Box 9"/>
          <p:cNvSpPr txBox="1">
            <a:spLocks noChangeArrowheads="1"/>
          </p:cNvSpPr>
          <p:nvPr/>
        </p:nvSpPr>
        <p:spPr bwMode="auto">
          <a:xfrm>
            <a:off x="4238625" y="3792538"/>
            <a:ext cx="401796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由实验</a:t>
            </a:r>
            <a:r>
              <a:rPr lang="zh-CN" altLang="en-US" sz="2800" dirty="0" smtClean="0">
                <a:latin typeface="Times New Roman" pitchFamily="18" charset="0"/>
                <a:ea typeface="黑体" pitchFamily="49" charset="-122"/>
              </a:rPr>
              <a:t>数据，通过前述的方法，求</a:t>
            </a:r>
            <a:r>
              <a:rPr lang="en-US" altLang="zh-CN" sz="2800" dirty="0" err="1">
                <a:latin typeface="Times New Roman" pitchFamily="18" charset="0"/>
                <a:ea typeface="黑体" pitchFamily="49" charset="-122"/>
              </a:rPr>
              <a:t>n</a:t>
            </a:r>
            <a:r>
              <a:rPr lang="en-US" altLang="zh-CN" sz="2800" baseline="-25000" dirty="0" err="1">
                <a:latin typeface="Times New Roman" pitchFamily="18" charset="0"/>
                <a:ea typeface="黑体" pitchFamily="49" charset="-122"/>
              </a:rPr>
              <a:t>B</a:t>
            </a:r>
            <a:endParaRPr lang="en-US" altLang="zh-CN" sz="2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45802" name="Text Box 10"/>
          <p:cNvSpPr txBox="1">
            <a:spLocks noChangeArrowheads="1"/>
          </p:cNvSpPr>
          <p:nvPr/>
        </p:nvSpPr>
        <p:spPr bwMode="auto">
          <a:xfrm>
            <a:off x="1023938" y="4694238"/>
            <a:ext cx="425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sz="2800">
                <a:latin typeface="Times New Roman" pitchFamily="18" charset="0"/>
                <a:ea typeface="黑体" pitchFamily="49" charset="-122"/>
              </a:rPr>
              <a:t>、</a:t>
            </a:r>
            <a:r>
              <a:rPr lang="en-US" altLang="zh-CN" sz="2800">
                <a:latin typeface="Times New Roman" pitchFamily="18" charset="0"/>
                <a:ea typeface="黑体" pitchFamily="49" charset="-122"/>
              </a:rPr>
              <a:t>c</a:t>
            </a:r>
            <a:r>
              <a:rPr lang="en-US" altLang="zh-CN" sz="2800" baseline="-25000">
                <a:latin typeface="Times New Roman" pitchFamily="18" charset="0"/>
                <a:ea typeface="黑体" pitchFamily="49" charset="-122"/>
              </a:rPr>
              <a:t>B</a:t>
            </a:r>
            <a:r>
              <a:rPr lang="en-US" altLang="zh-CN" sz="2800">
                <a:latin typeface="Times New Roman" pitchFamily="18" charset="0"/>
                <a:ea typeface="黑体" pitchFamily="49" charset="-122"/>
              </a:rPr>
              <a:t> &gt;&gt;c</a:t>
            </a:r>
            <a:r>
              <a:rPr lang="en-US" altLang="zh-CN" sz="2800" baseline="-25000">
                <a:latin typeface="Times New Roman" pitchFamily="18" charset="0"/>
                <a:ea typeface="黑体" pitchFamily="49" charset="-122"/>
              </a:rPr>
              <a:t>A</a:t>
            </a:r>
            <a:endParaRPr lang="en-US" altLang="zh-CN" sz="280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545803" name="Object 11"/>
          <p:cNvGraphicFramePr>
            <a:graphicFrameLocks noChangeAspect="1"/>
          </p:cNvGraphicFramePr>
          <p:nvPr/>
        </p:nvGraphicFramePr>
        <p:xfrm>
          <a:off x="1911350" y="5502275"/>
          <a:ext cx="19573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4" name="公式" r:id="rId7" imgW="590490" imgH="200025" progId="Equation.3">
                  <p:embed/>
                </p:oleObj>
              </mc:Choice>
              <mc:Fallback>
                <p:oleObj name="公式" r:id="rId7" imgW="590490" imgH="2000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5502275"/>
                        <a:ext cx="1957388" cy="7143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76765E"/>
                          </a:gs>
                          <a:gs pos="50000">
                            <a:srgbClr val="FFFFCC"/>
                          </a:gs>
                          <a:gs pos="100000">
                            <a:srgbClr val="76765E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81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5804" name="Text Box 12"/>
          <p:cNvSpPr txBox="1">
            <a:spLocks noChangeArrowheads="1"/>
          </p:cNvSpPr>
          <p:nvPr/>
        </p:nvSpPr>
        <p:spPr bwMode="auto">
          <a:xfrm>
            <a:off x="4251325" y="5213351"/>
            <a:ext cx="400526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由实验数据，通过前述的方法，求</a:t>
            </a:r>
            <a:r>
              <a:rPr lang="en-US" altLang="zh-CN" sz="2800" dirty="0" err="1">
                <a:latin typeface="Times New Roman" pitchFamily="18" charset="0"/>
                <a:ea typeface="黑体" pitchFamily="49" charset="-122"/>
              </a:rPr>
              <a:t>n</a:t>
            </a:r>
            <a:r>
              <a:rPr lang="en-US" altLang="zh-CN" sz="2800" baseline="-25000" dirty="0" err="1">
                <a:latin typeface="Times New Roman" pitchFamily="18" charset="0"/>
                <a:ea typeface="黑体" pitchFamily="49" charset="-122"/>
              </a:rPr>
              <a:t>A</a:t>
            </a:r>
            <a:endParaRPr lang="en-US" altLang="zh-CN" sz="2800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44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4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4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00" grpId="0"/>
      <p:bldP spid="545801" grpId="0"/>
      <p:bldP spid="545802" grpId="0"/>
      <p:bldP spid="54580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288925" y="1101725"/>
            <a:ext cx="870585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FF0000"/>
                </a:solidFill>
              </a:rPr>
              <a:t>例</a:t>
            </a:r>
            <a:r>
              <a:rPr kumimoji="1" lang="en-US" altLang="zh-CN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>
                <a:cs typeface="Times New Roman" pitchFamily="18" charset="0"/>
              </a:rPr>
              <a:t>已知反应         满足动力学方程                   并在相同初始浓度</a:t>
            </a:r>
            <a:r>
              <a:rPr lang="en-US" altLang="zh-CN" dirty="0">
                <a:cs typeface="Times New Roman" pitchFamily="18" charset="0"/>
              </a:rPr>
              <a:t>C</a:t>
            </a:r>
            <a:r>
              <a:rPr lang="en-US" altLang="zh-CN" baseline="-30000" dirty="0">
                <a:cs typeface="Times New Roman" pitchFamily="18" charset="0"/>
              </a:rPr>
              <a:t>A0</a:t>
            </a:r>
            <a:r>
              <a:rPr lang="zh-CN" altLang="en-US" dirty="0">
                <a:cs typeface="Times New Roman" pitchFamily="18" charset="0"/>
              </a:rPr>
              <a:t>条件下，得到下列实验数据：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dirty="0">
                <a:cs typeface="Times New Roman" pitchFamily="18" charset="0"/>
              </a:rPr>
              <a:t>在温度</a:t>
            </a:r>
            <a:r>
              <a:rPr lang="en-US" altLang="zh-CN" dirty="0">
                <a:cs typeface="Times New Roman" pitchFamily="18" charset="0"/>
              </a:rPr>
              <a:t>400℃</a:t>
            </a:r>
            <a:r>
              <a:rPr lang="zh-CN" altLang="en-US" dirty="0">
                <a:cs typeface="Times New Roman" pitchFamily="18" charset="0"/>
              </a:rPr>
              <a:t>条件下，反应时间           分，转化率            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dirty="0">
                <a:cs typeface="Times New Roman" pitchFamily="18" charset="0"/>
              </a:rPr>
              <a:t>                  </a:t>
            </a:r>
            <a:r>
              <a:rPr lang="zh-CN" altLang="en-US" dirty="0" smtClean="0">
                <a:cs typeface="Times New Roman" pitchFamily="18" charset="0"/>
              </a:rPr>
              <a:t>  ，反应时间                分</a:t>
            </a:r>
            <a:r>
              <a:rPr lang="zh-CN" altLang="en-US" dirty="0">
                <a:cs typeface="Times New Roman" pitchFamily="18" charset="0"/>
              </a:rPr>
              <a:t>，转化率                。</a:t>
            </a:r>
          </a:p>
          <a:p>
            <a:pPr algn="just" eaLnBrk="1" hangingPunct="1"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dirty="0">
                <a:cs typeface="Times New Roman" pitchFamily="18" charset="0"/>
              </a:rPr>
              <a:t>根据上述数据，判断此反应为几级反应。</a:t>
            </a:r>
            <a:r>
              <a:rPr lang="zh-CN" altLang="en-US" dirty="0"/>
              <a:t> </a:t>
            </a:r>
          </a:p>
        </p:txBody>
      </p:sp>
      <p:graphicFrame>
        <p:nvGraphicFramePr>
          <p:cNvPr id="54275" name="对象 2"/>
          <p:cNvGraphicFramePr>
            <a:graphicFrameLocks noChangeAspect="1"/>
          </p:cNvGraphicFramePr>
          <p:nvPr/>
        </p:nvGraphicFramePr>
        <p:xfrm>
          <a:off x="2590800" y="1349375"/>
          <a:ext cx="792163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0" name="公式" r:id="rId3" imgW="469696" imgH="177723" progId="Equation.3">
                  <p:embed/>
                </p:oleObj>
              </mc:Choice>
              <mc:Fallback>
                <p:oleObj name="公式" r:id="rId3" imgW="46969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349375"/>
                        <a:ext cx="792163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对象 3"/>
          <p:cNvGraphicFramePr>
            <a:graphicFrameLocks noChangeAspect="1"/>
          </p:cNvGraphicFramePr>
          <p:nvPr/>
        </p:nvGraphicFramePr>
        <p:xfrm>
          <a:off x="5948363" y="1001713"/>
          <a:ext cx="15827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1" name="公式" r:id="rId5" imgW="888614" imgH="393529" progId="Equation.3">
                  <p:embed/>
                </p:oleObj>
              </mc:Choice>
              <mc:Fallback>
                <p:oleObj name="公式" r:id="rId5" imgW="88861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8363" y="1001713"/>
                        <a:ext cx="15827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对象 4"/>
          <p:cNvGraphicFramePr>
            <a:graphicFrameLocks noChangeAspect="1"/>
          </p:cNvGraphicFramePr>
          <p:nvPr/>
        </p:nvGraphicFramePr>
        <p:xfrm>
          <a:off x="5322888" y="2576513"/>
          <a:ext cx="8778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2" name="公式" r:id="rId7" imgW="444114" imgH="215713" progId="Equation.3">
                  <p:embed/>
                </p:oleObj>
              </mc:Choice>
              <mc:Fallback>
                <p:oleObj name="公式" r:id="rId7" imgW="444114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888" y="2576513"/>
                        <a:ext cx="8778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对象 5"/>
          <p:cNvGraphicFramePr>
            <a:graphicFrameLocks noChangeAspect="1"/>
          </p:cNvGraphicFramePr>
          <p:nvPr/>
        </p:nvGraphicFramePr>
        <p:xfrm>
          <a:off x="387350" y="3216275"/>
          <a:ext cx="16716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3" name="公式" r:id="rId9" imgW="622030" imgH="215806" progId="Equation.3">
                  <p:embed/>
                </p:oleObj>
              </mc:Choice>
              <mc:Fallback>
                <p:oleObj name="公式" r:id="rId9" imgW="62203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3216275"/>
                        <a:ext cx="16716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811697"/>
              </p:ext>
            </p:extLst>
          </p:nvPr>
        </p:nvGraphicFramePr>
        <p:xfrm>
          <a:off x="4067944" y="3284984"/>
          <a:ext cx="13684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4" name="公式" r:id="rId11" imgW="558558" imgH="215806" progId="Equation.3">
                  <p:embed/>
                </p:oleObj>
              </mc:Choice>
              <mc:Fallback>
                <p:oleObj name="公式" r:id="rId11" imgW="55855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3284984"/>
                        <a:ext cx="13684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211784"/>
              </p:ext>
            </p:extLst>
          </p:nvPr>
        </p:nvGraphicFramePr>
        <p:xfrm>
          <a:off x="7308304" y="3284984"/>
          <a:ext cx="12239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5" name="公式" r:id="rId13" imgW="634449" imgH="215713" progId="Equation.3">
                  <p:embed/>
                </p:oleObj>
              </mc:Choice>
              <mc:Fallback>
                <p:oleObj name="公式" r:id="rId13" imgW="634449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3284984"/>
                        <a:ext cx="12239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266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矩形 1"/>
          <p:cNvSpPr>
            <a:spLocks noChangeArrowheads="1"/>
          </p:cNvSpPr>
          <p:nvPr/>
        </p:nvSpPr>
        <p:spPr bwMode="auto">
          <a:xfrm>
            <a:off x="128588" y="357188"/>
            <a:ext cx="8621712" cy="274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>
                <a:solidFill>
                  <a:srgbClr val="0000FF"/>
                </a:solidFill>
                <a:latin typeface="宋体" pitchFamily="2" charset="-122"/>
              </a:rPr>
              <a:t>用积分法   设 </a:t>
            </a: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n=1: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Font typeface="Wingdings" pitchFamily="2" charset="2"/>
              <a:buNone/>
            </a:pPr>
            <a:endParaRPr lang="zh-CN" altLang="en-US">
              <a:solidFill>
                <a:srgbClr val="0000FF"/>
              </a:solidFill>
              <a:latin typeface="宋体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Font typeface="Wingdings" pitchFamily="2" charset="2"/>
              <a:buNone/>
            </a:pPr>
            <a:endParaRPr lang="en-US" altLang="zh-CN">
              <a:solidFill>
                <a:srgbClr val="0000FF"/>
              </a:solidFill>
              <a:latin typeface="宋体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Font typeface="Wingdings" pitchFamily="2" charset="2"/>
              <a:buNone/>
            </a:pPr>
            <a:endParaRPr lang="en-US" altLang="zh-CN">
              <a:solidFill>
                <a:srgbClr val="0000FF"/>
              </a:solidFill>
              <a:latin typeface="宋体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FF"/>
                </a:solidFill>
                <a:latin typeface="宋体" pitchFamily="2" charset="-122"/>
              </a:rPr>
              <a:t>         </a:t>
            </a:r>
            <a:r>
              <a:rPr lang="en-US" altLang="zh-CN">
                <a:latin typeface="宋体" pitchFamily="2" charset="-122"/>
              </a:rPr>
              <a:t>k</a:t>
            </a:r>
            <a:r>
              <a:rPr lang="en-US" altLang="zh-CN" baseline="-25000">
                <a:latin typeface="宋体" pitchFamily="2" charset="-122"/>
              </a:rPr>
              <a:t>1</a:t>
            </a:r>
            <a:r>
              <a:rPr lang="en-US" altLang="en-US"/>
              <a:t>≠</a:t>
            </a:r>
            <a:r>
              <a:rPr lang="en-US" altLang="zh-CN">
                <a:latin typeface="宋体" pitchFamily="2" charset="-122"/>
              </a:rPr>
              <a:t>k</a:t>
            </a:r>
            <a:r>
              <a:rPr lang="en-US" altLang="zh-CN" baseline="-25000">
                <a:latin typeface="宋体" pitchFamily="2" charset="-122"/>
              </a:rPr>
              <a:t>2</a:t>
            </a:r>
            <a:r>
              <a:rPr lang="en-US" altLang="zh-CN">
                <a:latin typeface="宋体" pitchFamily="2" charset="-122"/>
              </a:rPr>
              <a:t>,</a:t>
            </a:r>
            <a:r>
              <a:rPr lang="zh-CN" altLang="en-US">
                <a:latin typeface="宋体" pitchFamily="2" charset="-122"/>
              </a:rPr>
              <a:t>所以假设</a:t>
            </a:r>
            <a:r>
              <a:rPr lang="en-US" altLang="zh-CN">
                <a:latin typeface="宋体" pitchFamily="2" charset="-122"/>
              </a:rPr>
              <a:t>n=1</a:t>
            </a:r>
            <a:r>
              <a:rPr lang="zh-CN" altLang="en-US">
                <a:latin typeface="宋体" pitchFamily="2" charset="-122"/>
              </a:rPr>
              <a:t>错误， </a:t>
            </a:r>
            <a:r>
              <a:rPr lang="en-US" altLang="zh-CN">
                <a:latin typeface="宋体" pitchFamily="2" charset="-122"/>
              </a:rPr>
              <a:t>n</a:t>
            </a:r>
            <a:r>
              <a:rPr lang="en-US" altLang="en-US"/>
              <a:t>≠</a:t>
            </a:r>
            <a:r>
              <a:rPr lang="en-US" altLang="zh-CN">
                <a:latin typeface="宋体" pitchFamily="2" charset="-122"/>
              </a:rPr>
              <a:t>1</a:t>
            </a:r>
            <a:endParaRPr lang="zh-CN" altLang="en-US">
              <a:latin typeface="宋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543425" y="184150"/>
          <a:ext cx="20970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4" name="公式" r:id="rId3" imgW="857250" imgH="409485" progId="Equation.3">
                  <p:embed/>
                </p:oleObj>
              </mc:Choice>
              <mc:Fallback>
                <p:oleObj name="公式" r:id="rId3" imgW="857250" imgH="4094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184150"/>
                        <a:ext cx="2097088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76363" y="1004888"/>
          <a:ext cx="561816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5" name="公式" r:id="rId5" imgW="3000510" imgH="409485" progId="Equation.3">
                  <p:embed/>
                </p:oleObj>
              </mc:Choice>
              <mc:Fallback>
                <p:oleObj name="公式" r:id="rId5" imgW="3000510" imgH="4094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1004888"/>
                        <a:ext cx="5618162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312863" y="1817688"/>
          <a:ext cx="58737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6" name="公式" r:id="rId7" imgW="3181410" imgH="409485" progId="Equation.3">
                  <p:embed/>
                </p:oleObj>
              </mc:Choice>
              <mc:Fallback>
                <p:oleObj name="公式" r:id="rId7" imgW="3181410" imgH="4094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1817688"/>
                        <a:ext cx="587375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矩形 5"/>
          <p:cNvSpPr>
            <a:spLocks noChangeArrowheads="1"/>
          </p:cNvSpPr>
          <p:nvPr/>
        </p:nvSpPr>
        <p:spPr bwMode="auto">
          <a:xfrm>
            <a:off x="109538" y="3027363"/>
            <a:ext cx="8640762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>
                <a:latin typeface="宋体" pitchFamily="2" charset="-122"/>
              </a:rPr>
              <a:t>n</a:t>
            </a:r>
            <a:r>
              <a:rPr lang="en-US" altLang="en-US" dirty="0"/>
              <a:t>≠</a:t>
            </a:r>
            <a:r>
              <a:rPr lang="en-US" altLang="zh-CN" dirty="0">
                <a:latin typeface="宋体" pitchFamily="2" charset="-122"/>
              </a:rPr>
              <a:t>1</a:t>
            </a:r>
            <a:endParaRPr lang="en-US" altLang="zh-CN" dirty="0">
              <a:solidFill>
                <a:srgbClr val="0000FF"/>
              </a:solidFill>
              <a:latin typeface="宋体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Font typeface="Wingdings" pitchFamily="2" charset="2"/>
              <a:buNone/>
            </a:pPr>
            <a:endParaRPr lang="en-US" altLang="zh-CN" dirty="0">
              <a:solidFill>
                <a:srgbClr val="0000FF"/>
              </a:solidFill>
              <a:latin typeface="宋体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Font typeface="Wingdings" pitchFamily="2" charset="2"/>
              <a:buNone/>
            </a:pPr>
            <a:endParaRPr lang="en-US" altLang="zh-CN" dirty="0">
              <a:solidFill>
                <a:srgbClr val="0000FF"/>
              </a:solidFill>
              <a:latin typeface="宋体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Font typeface="Wingdings" pitchFamily="2" charset="2"/>
              <a:buNone/>
            </a:pPr>
            <a:endParaRPr lang="en-US" altLang="zh-CN" dirty="0">
              <a:solidFill>
                <a:srgbClr val="0000FF"/>
              </a:solidFill>
              <a:latin typeface="宋体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Font typeface="Wingdings" pitchFamily="2" charset="2"/>
              <a:buNone/>
            </a:pPr>
            <a:endParaRPr lang="en-US" altLang="zh-CN" dirty="0">
              <a:solidFill>
                <a:srgbClr val="0000FF"/>
              </a:solidFill>
              <a:latin typeface="宋体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>
                <a:latin typeface="宋体" pitchFamily="2" charset="-122"/>
              </a:rPr>
              <a:t>    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dirty="0">
                <a:latin typeface="宋体" pitchFamily="2" charset="-122"/>
              </a:rPr>
              <a:t>  </a:t>
            </a:r>
            <a:r>
              <a:rPr lang="zh-CN" altLang="en-US" sz="2400" dirty="0">
                <a:latin typeface="宋体" pitchFamily="2" charset="-122"/>
              </a:rPr>
              <a:t>用试差法解得：</a:t>
            </a:r>
            <a:r>
              <a:rPr lang="en-US" altLang="zh-CN" sz="2400" dirty="0">
                <a:latin typeface="宋体" pitchFamily="2" charset="-122"/>
              </a:rPr>
              <a:t>n=3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446213" y="3297238"/>
          <a:ext cx="465296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7" name="公式" r:id="rId9" imgW="1962090" imgH="466635" progId="Equation.3">
                  <p:embed/>
                </p:oleObj>
              </mc:Choice>
              <mc:Fallback>
                <p:oleObj name="公式" r:id="rId9" imgW="1962090" imgH="4666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3297238"/>
                        <a:ext cx="465296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84200" y="4157663"/>
          <a:ext cx="6221413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8" name="公式" r:id="rId11" imgW="2806560" imgH="939600" progId="Equation.3">
                  <p:embed/>
                </p:oleObj>
              </mc:Choice>
              <mc:Fallback>
                <p:oleObj name="公式" r:id="rId11" imgW="28065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4157663"/>
                        <a:ext cx="6221413" cy="155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571842"/>
              </p:ext>
            </p:extLst>
          </p:nvPr>
        </p:nvGraphicFramePr>
        <p:xfrm>
          <a:off x="1979712" y="5734763"/>
          <a:ext cx="25939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9" name="公式" r:id="rId13" imgW="1085940" imgH="400050" progId="Equation.3">
                  <p:embed/>
                </p:oleObj>
              </mc:Choice>
              <mc:Fallback>
                <p:oleObj name="公式" r:id="rId13" imgW="1085940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734763"/>
                        <a:ext cx="259397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475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4"/>
          <p:cNvSpPr txBox="1">
            <a:spLocks noChangeArrowheads="1"/>
          </p:cNvSpPr>
          <p:nvPr/>
        </p:nvSpPr>
        <p:spPr bwMode="auto">
          <a:xfrm>
            <a:off x="544513" y="1030288"/>
            <a:ext cx="7697787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例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：</a:t>
            </a:r>
            <a:r>
              <a:rPr kumimoji="1" lang="zh-CN" altLang="en-US" sz="2800" dirty="0" smtClean="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气体丁二烯在较高温度下进行二聚反应：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         		      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2C</a:t>
            </a:r>
            <a:r>
              <a:rPr kumimoji="1" lang="en-US" altLang="zh-CN" sz="2800" baseline="-25000" dirty="0">
                <a:latin typeface="Times New Roman" pitchFamily="18" charset="0"/>
                <a:ea typeface="黑体" pitchFamily="49" charset="-122"/>
              </a:rPr>
              <a:t>4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aseline="-25000" dirty="0">
                <a:latin typeface="Times New Roman" pitchFamily="18" charset="0"/>
                <a:ea typeface="黑体" pitchFamily="49" charset="-122"/>
              </a:rPr>
              <a:t>6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(g) 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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 C</a:t>
            </a:r>
            <a:r>
              <a:rPr kumimoji="1" lang="en-US" altLang="zh-CN" sz="2800" baseline="-25000" dirty="0">
                <a:latin typeface="Times New Roman" pitchFamily="18" charset="0"/>
                <a:ea typeface="黑体" pitchFamily="49" charset="-122"/>
              </a:rPr>
              <a:t>8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aseline="-25000" dirty="0">
                <a:latin typeface="Times New Roman" pitchFamily="18" charset="0"/>
                <a:ea typeface="黑体" pitchFamily="49" charset="-122"/>
              </a:rPr>
              <a:t>12</a:t>
            </a:r>
            <a:endParaRPr kumimoji="1" lang="en-US" altLang="zh-CN" sz="2800" dirty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　　 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326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</a:t>
            </a:r>
            <a:r>
              <a:rPr kumimoji="1" lang="en-US" altLang="zh-CN" sz="2800" dirty="0"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时，测得不同时刻系统总压如下：</a:t>
            </a:r>
          </a:p>
        </p:txBody>
      </p:sp>
      <p:graphicFrame>
        <p:nvGraphicFramePr>
          <p:cNvPr id="546855" name="Group 39"/>
          <p:cNvGraphicFramePr>
            <a:graphicFrameLocks noGrp="1"/>
          </p:cNvGraphicFramePr>
          <p:nvPr/>
        </p:nvGraphicFramePr>
        <p:xfrm>
          <a:off x="858838" y="3200400"/>
          <a:ext cx="7696200" cy="1277938"/>
        </p:xfrm>
        <a:graphic>
          <a:graphicData uri="http://schemas.openxmlformats.org/drawingml/2006/table">
            <a:tbl>
              <a:tblPr/>
              <a:tblGrid>
                <a:gridCol w="1100137"/>
                <a:gridCol w="1098550"/>
                <a:gridCol w="1100138"/>
                <a:gridCol w="1098550"/>
                <a:gridCol w="1100137"/>
                <a:gridCol w="1098550"/>
                <a:gridCol w="1100138"/>
              </a:tblGrid>
              <a:tr h="682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t/min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24.55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p/kPa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83.15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78.86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76.86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74.64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71.94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69.44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349" name="Text Box 37"/>
          <p:cNvSpPr txBox="1">
            <a:spLocks noChangeArrowheads="1"/>
          </p:cNvSpPr>
          <p:nvPr/>
        </p:nvSpPr>
        <p:spPr bwMode="auto">
          <a:xfrm>
            <a:off x="854075" y="4867275"/>
            <a:ext cx="5729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求反应的速率常数和反应级数。</a:t>
            </a:r>
          </a:p>
        </p:txBody>
      </p:sp>
    </p:spTree>
    <p:extLst>
      <p:ext uri="{BB962C8B-B14F-4D97-AF65-F5344CB8AC3E}">
        <p14:creationId xmlns:p14="http://schemas.microsoft.com/office/powerpoint/2010/main" val="257274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563563" y="660400"/>
            <a:ext cx="7940675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解：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	     　　             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2C</a:t>
            </a:r>
            <a:r>
              <a:rPr kumimoji="1" lang="en-US" altLang="zh-CN" sz="2800" baseline="-25000">
                <a:latin typeface="Times New Roman" pitchFamily="18" charset="0"/>
                <a:ea typeface="黑体" pitchFamily="49" charset="-122"/>
              </a:rPr>
              <a:t>4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aseline="-25000">
                <a:latin typeface="Times New Roman" pitchFamily="18" charset="0"/>
                <a:ea typeface="黑体" pitchFamily="49" charset="-122"/>
              </a:rPr>
              <a:t>6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(g) 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　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  <a:sym typeface="Symbol" pitchFamily="18" charset="2"/>
              </a:rPr>
              <a:t>　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C</a:t>
            </a:r>
            <a:r>
              <a:rPr kumimoji="1" lang="en-US" altLang="zh-CN" sz="2800" baseline="-25000">
                <a:latin typeface="Times New Roman" pitchFamily="18" charset="0"/>
                <a:ea typeface="黑体" pitchFamily="49" charset="-122"/>
              </a:rPr>
              <a:t>8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H</a:t>
            </a:r>
            <a:r>
              <a:rPr kumimoji="1" lang="en-US" altLang="zh-CN" sz="2800" baseline="-25000">
                <a:latin typeface="Times New Roman" pitchFamily="18" charset="0"/>
                <a:ea typeface="黑体" pitchFamily="49" charset="-122"/>
              </a:rPr>
              <a:t>12</a:t>
            </a:r>
            <a:endParaRPr kumimoji="1" lang="en-US" altLang="zh-CN" sz="280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初始压力／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kPa             p</a:t>
            </a:r>
            <a:r>
              <a:rPr kumimoji="1" lang="en-US" altLang="zh-CN" sz="2800" baseline="-25000">
                <a:latin typeface="Times New Roman" pitchFamily="18" charset="0"/>
                <a:ea typeface="黑体" pitchFamily="49" charset="-122"/>
              </a:rPr>
              <a:t>A0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		        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t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时刻压力／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kPa            p</a:t>
            </a:r>
            <a:r>
              <a:rPr kumimoji="1" lang="en-US" altLang="zh-CN" sz="2800" baseline="-25000"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                     ½ (p</a:t>
            </a:r>
            <a:r>
              <a:rPr kumimoji="1" lang="en-US" altLang="zh-CN" sz="2800" baseline="-25000">
                <a:latin typeface="Times New Roman" pitchFamily="18" charset="0"/>
                <a:ea typeface="黑体" pitchFamily="49" charset="-122"/>
              </a:rPr>
              <a:t>A0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 – p</a:t>
            </a:r>
            <a:r>
              <a:rPr kumimoji="1" lang="en-US" altLang="zh-CN" sz="2800" baseline="-25000"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)</a:t>
            </a:r>
            <a:endParaRPr kumimoji="1" lang="en-US" altLang="zh-CN" sz="2800" baseline="-2500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47845" name="Rectangle 5"/>
          <p:cNvSpPr>
            <a:spLocks noChangeArrowheads="1"/>
          </p:cNvSpPr>
          <p:nvPr/>
        </p:nvSpPr>
        <p:spPr bwMode="auto">
          <a:xfrm>
            <a:off x="412750" y="2690813"/>
            <a:ext cx="8542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则系统总压为：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zh-CN" altLang="en-US" sz="2800" baseline="-25000">
                <a:latin typeface="Times New Roman" pitchFamily="18" charset="0"/>
                <a:ea typeface="黑体" pitchFamily="49" charset="-122"/>
              </a:rPr>
              <a:t>总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= p</a:t>
            </a:r>
            <a:r>
              <a:rPr kumimoji="1" lang="en-US" altLang="zh-CN" sz="2800" baseline="-25000"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 +  ½ (p</a:t>
            </a:r>
            <a:r>
              <a:rPr kumimoji="1" lang="en-US" altLang="zh-CN" sz="2800" baseline="-25000">
                <a:latin typeface="Times New Roman" pitchFamily="18" charset="0"/>
                <a:ea typeface="黑体" pitchFamily="49" charset="-122"/>
              </a:rPr>
              <a:t>A0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 – p</a:t>
            </a:r>
            <a:r>
              <a:rPr kumimoji="1" lang="en-US" altLang="zh-CN" sz="2800" baseline="-25000"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) = ½ (p</a:t>
            </a:r>
            <a:r>
              <a:rPr kumimoji="1" lang="en-US" altLang="zh-CN" sz="2800" baseline="-25000">
                <a:latin typeface="Times New Roman" pitchFamily="18" charset="0"/>
                <a:ea typeface="黑体" pitchFamily="49" charset="-122"/>
              </a:rPr>
              <a:t>A0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 + p</a:t>
            </a:r>
            <a:r>
              <a:rPr kumimoji="1" lang="en-US" altLang="zh-CN" sz="2800" baseline="-25000"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) </a:t>
            </a:r>
          </a:p>
        </p:txBody>
      </p:sp>
      <p:sp>
        <p:nvSpPr>
          <p:cNvPr id="547846" name="Rectangle 6"/>
          <p:cNvSpPr>
            <a:spLocks noChangeArrowheads="1"/>
          </p:cNvSpPr>
          <p:nvPr/>
        </p:nvSpPr>
        <p:spPr bwMode="auto">
          <a:xfrm>
            <a:off x="2924175" y="3430588"/>
            <a:ext cx="3143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则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en-US" altLang="zh-CN" sz="2800" baseline="-25000"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 = 2p</a:t>
            </a:r>
            <a:r>
              <a:rPr kumimoji="1" lang="zh-CN" altLang="en-US" sz="2800" baseline="-25000">
                <a:latin typeface="Times New Roman" pitchFamily="18" charset="0"/>
                <a:ea typeface="黑体" pitchFamily="49" charset="-122"/>
              </a:rPr>
              <a:t>总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 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– p</a:t>
            </a:r>
            <a:r>
              <a:rPr kumimoji="1" lang="en-US" altLang="zh-CN" sz="2800" baseline="-25000">
                <a:latin typeface="Times New Roman" pitchFamily="18" charset="0"/>
                <a:ea typeface="黑体" pitchFamily="49" charset="-122"/>
              </a:rPr>
              <a:t>A0</a:t>
            </a: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 </a:t>
            </a:r>
          </a:p>
        </p:txBody>
      </p:sp>
      <p:graphicFrame>
        <p:nvGraphicFramePr>
          <p:cNvPr id="547901" name="Group 61"/>
          <p:cNvGraphicFramePr>
            <a:graphicFrameLocks noGrp="1"/>
          </p:cNvGraphicFramePr>
          <p:nvPr/>
        </p:nvGraphicFramePr>
        <p:xfrm>
          <a:off x="712788" y="4122738"/>
          <a:ext cx="7689850" cy="1863726"/>
        </p:xfrm>
        <a:graphic>
          <a:graphicData uri="http://schemas.openxmlformats.org/drawingml/2006/table">
            <a:tbl>
              <a:tblPr/>
              <a:tblGrid>
                <a:gridCol w="1260475"/>
                <a:gridCol w="1071562"/>
                <a:gridCol w="1071563"/>
                <a:gridCol w="1071562"/>
                <a:gridCol w="1071563"/>
                <a:gridCol w="1071562"/>
                <a:gridCol w="1071563"/>
              </a:tblGrid>
              <a:tr h="673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t/min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24.55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p/kPa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83.15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78.86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76.86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74.64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71.94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69.44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/kPa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83.15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74.57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70.57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66.13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60.73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55.73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7900" name="Rectangle 60"/>
          <p:cNvSpPr>
            <a:spLocks noChangeArrowheads="1"/>
          </p:cNvSpPr>
          <p:nvPr/>
        </p:nvSpPr>
        <p:spPr bwMode="auto">
          <a:xfrm>
            <a:off x="563563" y="6159500"/>
            <a:ext cx="6635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 smtClean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尝试法：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n=2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，</a:t>
            </a:r>
            <a:r>
              <a:rPr kumimoji="1" lang="en-US" altLang="zh-CN" sz="2800" dirty="0" err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kumimoji="1" lang="en-US" altLang="zh-CN" sz="2800" baseline="-25000" dirty="0" err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=0.8454 dm</a:t>
            </a:r>
            <a:r>
              <a:rPr kumimoji="1" lang="en-US" altLang="zh-CN" sz="2800" baseline="300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· 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mol</a:t>
            </a:r>
            <a:r>
              <a:rPr kumimoji="1" lang="en-US" altLang="zh-CN" sz="2800" baseline="300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-1</a:t>
            </a:r>
            <a:r>
              <a:rPr kumimoji="1" lang="en-US" altLang="zh-CN" sz="28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· min</a:t>
            </a:r>
            <a:r>
              <a:rPr kumimoji="1" lang="en-US" altLang="zh-CN" sz="2800" baseline="300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12937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4" grpId="0"/>
      <p:bldP spid="547845" grpId="0"/>
      <p:bldP spid="547846" grpId="0"/>
      <p:bldP spid="54790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5"/>
          <p:cNvSpPr txBox="1">
            <a:spLocks noChangeArrowheads="1"/>
          </p:cNvSpPr>
          <p:nvPr/>
        </p:nvSpPr>
        <p:spPr bwMode="auto">
          <a:xfrm>
            <a:off x="493713" y="493713"/>
            <a:ext cx="7981950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：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气相反应 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A + B 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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产物，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反应中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A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大大过量。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　　实验测得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</a:rPr>
              <a:t>50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C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时，该反应的半衰期和初始浓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　　度如下：</a:t>
            </a:r>
          </a:p>
        </p:txBody>
      </p:sp>
      <p:sp>
        <p:nvSpPr>
          <p:cNvPr id="58371" name="Text Box 7"/>
          <p:cNvSpPr txBox="1">
            <a:spLocks noChangeArrowheads="1"/>
          </p:cNvSpPr>
          <p:nvPr/>
        </p:nvSpPr>
        <p:spPr bwMode="auto">
          <a:xfrm>
            <a:off x="1322388" y="4616450"/>
            <a:ext cx="4424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itchFamily="18" charset="0"/>
                <a:ea typeface="黑体" pitchFamily="49" charset="-122"/>
              </a:rPr>
              <a:t>写出该反应的速率方程。</a:t>
            </a:r>
          </a:p>
        </p:txBody>
      </p:sp>
      <p:graphicFrame>
        <p:nvGraphicFramePr>
          <p:cNvPr id="11" name="Group 19"/>
          <p:cNvGraphicFramePr>
            <a:graphicFrameLocks noGrp="1"/>
          </p:cNvGraphicFramePr>
          <p:nvPr/>
        </p:nvGraphicFramePr>
        <p:xfrm>
          <a:off x="1246188" y="2728913"/>
          <a:ext cx="5934075" cy="1555749"/>
        </p:xfrm>
        <a:graphic>
          <a:graphicData uri="http://schemas.openxmlformats.org/drawingml/2006/table">
            <a:tbl>
              <a:tblPr/>
              <a:tblGrid>
                <a:gridCol w="1843088"/>
                <a:gridCol w="1363662"/>
                <a:gridCol w="1363663"/>
                <a:gridCol w="1363662"/>
              </a:tblGrid>
              <a:tr h="5185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50" marB="457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50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Wingdings" pitchFamily="2" charset="2"/>
                      </a:endParaRPr>
                    </a:p>
                  </a:txBody>
                  <a:tcPr marT="45750" marB="457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25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Wingdings" pitchFamily="2" charset="2"/>
                      </a:endParaRPr>
                    </a:p>
                  </a:txBody>
                  <a:tcPr marT="45750" marB="457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25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Wingdings" pitchFamily="2" charset="2"/>
                      </a:endParaRPr>
                    </a:p>
                  </a:txBody>
                  <a:tcPr marT="45750" marB="457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5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50" marB="457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Wingdings" pitchFamily="2" charset="2"/>
                      </a:endParaRPr>
                    </a:p>
                  </a:txBody>
                  <a:tcPr marT="45750" marB="457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Wingdings" pitchFamily="2" charset="2"/>
                      </a:endParaRPr>
                    </a:p>
                  </a:txBody>
                  <a:tcPr marT="45750" marB="457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Wingdings" pitchFamily="2" charset="2"/>
                      </a:endParaRPr>
                    </a:p>
                  </a:txBody>
                  <a:tcPr marT="45750" marB="457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5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FF3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50" marB="457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80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Wingdings" pitchFamily="2" charset="2"/>
                      </a:endParaRPr>
                    </a:p>
                  </a:txBody>
                  <a:tcPr marT="45750" marB="457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160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Wingdings" pitchFamily="2" charset="2"/>
                      </a:endParaRPr>
                    </a:p>
                  </a:txBody>
                  <a:tcPr marT="45750" marB="457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371600" algn="l"/>
                        </a:tabLst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Wingdings" pitchFamily="2" charset="2"/>
                        </a:rPr>
                        <a:t>80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sym typeface="Wingdings" pitchFamily="2" charset="2"/>
                      </a:endParaRPr>
                    </a:p>
                  </a:txBody>
                  <a:tcPr marT="45750" marB="457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394" name="对象 1"/>
          <p:cNvGraphicFramePr>
            <a:graphicFrameLocks noChangeAspect="1"/>
          </p:cNvGraphicFramePr>
          <p:nvPr/>
        </p:nvGraphicFramePr>
        <p:xfrm>
          <a:off x="1716088" y="2740025"/>
          <a:ext cx="9779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1" name="公式" r:id="rId3" imgW="558558" imgH="241195" progId="Equation.3">
                  <p:embed/>
                </p:oleObj>
              </mc:Choice>
              <mc:Fallback>
                <p:oleObj name="公式" r:id="rId3" imgW="55855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2740025"/>
                        <a:ext cx="9779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5" name="对象 2"/>
          <p:cNvGraphicFramePr>
            <a:graphicFrameLocks noChangeAspect="1"/>
          </p:cNvGraphicFramePr>
          <p:nvPr/>
        </p:nvGraphicFramePr>
        <p:xfrm>
          <a:off x="1762125" y="3278188"/>
          <a:ext cx="9779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2" name="公式" r:id="rId5" imgW="558558" imgH="241195" progId="Equation.3">
                  <p:embed/>
                </p:oleObj>
              </mc:Choice>
              <mc:Fallback>
                <p:oleObj name="公式" r:id="rId5" imgW="55855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3278188"/>
                        <a:ext cx="9779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6" name="对象 3"/>
          <p:cNvGraphicFramePr>
            <a:graphicFrameLocks noChangeAspect="1"/>
          </p:cNvGraphicFramePr>
          <p:nvPr/>
        </p:nvGraphicFramePr>
        <p:xfrm>
          <a:off x="1587500" y="3773488"/>
          <a:ext cx="14001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3" name="公式" r:id="rId7" imgW="596900" imgH="228600" progId="Equation.3">
                  <p:embed/>
                </p:oleObj>
              </mc:Choice>
              <mc:Fallback>
                <p:oleObj name="公式" r:id="rId7" imgW="596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3773488"/>
                        <a:ext cx="14001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89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矩形 1"/>
          <p:cNvSpPr>
            <a:spLocks noChangeArrowheads="1"/>
          </p:cNvSpPr>
          <p:nvPr/>
        </p:nvSpPr>
        <p:spPr bwMode="auto">
          <a:xfrm>
            <a:off x="284163" y="342900"/>
            <a:ext cx="8658225" cy="314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宋体" pitchFamily="2" charset="-122"/>
              </a:rPr>
              <a:t>解：</a:t>
            </a:r>
            <a:r>
              <a:rPr lang="zh-CN" altLang="en-US" dirty="0">
                <a:latin typeface="宋体" pitchFamily="2" charset="-122"/>
              </a:rPr>
              <a:t>设反应</a:t>
            </a:r>
            <a:r>
              <a:rPr lang="en-US" altLang="zh-CN" dirty="0">
                <a:latin typeface="宋体" pitchFamily="2" charset="-122"/>
              </a:rPr>
              <a:t>A(g)+B(g)→C(g)</a:t>
            </a:r>
            <a:r>
              <a:rPr lang="zh-CN" altLang="en-US" dirty="0">
                <a:latin typeface="宋体" pitchFamily="2" charset="-122"/>
              </a:rPr>
              <a:t>的速率方程为：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-</a:t>
            </a:r>
            <a:r>
              <a:rPr lang="en-US" altLang="zh-CN" dirty="0" err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dP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dt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=</a:t>
            </a:r>
            <a:r>
              <a:rPr lang="en-US" altLang="zh-CN" dirty="0" err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kpP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A</a:t>
            </a:r>
            <a:r>
              <a:rPr lang="en-US" altLang="zh-CN" baseline="30000" dirty="0" err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P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B</a:t>
            </a:r>
            <a:r>
              <a:rPr lang="en-US" altLang="zh-CN" baseline="30000" dirty="0" err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b</a:t>
            </a:r>
            <a:r>
              <a:rPr lang="en-US" altLang="zh-CN" baseline="-300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大大过量，</a:t>
            </a:r>
            <a:r>
              <a:rPr lang="en-US" altLang="zh-CN" sz="2000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-</a:t>
            </a:r>
            <a:r>
              <a:rPr lang="en-US" altLang="zh-CN" dirty="0" err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dP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dt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=</a:t>
            </a:r>
            <a:r>
              <a:rPr lang="en-US" altLang="zh-CN" dirty="0" err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k´P</a:t>
            </a:r>
            <a:r>
              <a:rPr lang="en-US" altLang="zh-CN" baseline="-30000" dirty="0" err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B</a:t>
            </a:r>
            <a:r>
              <a:rPr lang="en-US" altLang="zh-CN" baseline="30000" dirty="0" err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b</a:t>
            </a:r>
            <a:endParaRPr lang="en-US" altLang="zh-CN" baseline="30000" dirty="0">
              <a:solidFill>
                <a:srgbClr val="000000"/>
              </a:solidFill>
              <a:latin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 sz="2400" dirty="0"/>
              <a:t>由②、③组数据</a:t>
            </a:r>
            <a:r>
              <a:rPr lang="en-US" altLang="zh-CN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k´</a:t>
            </a:r>
            <a:r>
              <a:rPr lang="zh-CN" altLang="en-US" dirty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相同</a:t>
            </a:r>
            <a:r>
              <a:rPr lang="zh-CN" altLang="en-US" sz="2400" dirty="0"/>
              <a:t>：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endParaRPr lang="en-US" altLang="zh-CN" sz="2400" dirty="0" smtClean="0"/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 sz="2400" dirty="0" smtClean="0"/>
              <a:t>也</a:t>
            </a:r>
            <a:r>
              <a:rPr lang="zh-CN" altLang="en-US" sz="2400" dirty="0" smtClean="0"/>
              <a:t>可以</a:t>
            </a:r>
            <a:r>
              <a:rPr lang="zh-CN" altLang="en-US" sz="2400" dirty="0" smtClean="0"/>
              <a:t>直接判断</a:t>
            </a:r>
            <a:r>
              <a:rPr lang="en-US" altLang="zh-CN" sz="2400" dirty="0"/>
              <a:t>b</a:t>
            </a:r>
            <a:r>
              <a:rPr lang="en-US" altLang="zh-CN" sz="2400" dirty="0" smtClean="0"/>
              <a:t>=2,P</a:t>
            </a:r>
            <a:r>
              <a:rPr lang="en-US" altLang="zh-CN" sz="2400" baseline="-25000" dirty="0" smtClean="0"/>
              <a:t>A0</a:t>
            </a:r>
            <a:r>
              <a:rPr lang="zh-CN" altLang="en-US" sz="2400" dirty="0"/>
              <a:t>与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1/2</a:t>
            </a:r>
            <a:r>
              <a:rPr lang="zh-CN" altLang="en-US" sz="2400" dirty="0"/>
              <a:t>成反比</a:t>
            </a:r>
            <a:r>
              <a:rPr lang="zh-CN" altLang="en-US" sz="2400" dirty="0" smtClean="0"/>
              <a:t>，</a:t>
            </a:r>
            <a:r>
              <a:rPr lang="en-US" altLang="zh-CN" sz="2400" dirty="0"/>
              <a:t>b</a:t>
            </a:r>
            <a:r>
              <a:rPr lang="en-US" altLang="zh-CN" sz="2400" dirty="0" smtClean="0"/>
              <a:t>=2</a:t>
            </a:r>
            <a:r>
              <a:rPr lang="zh-CN" altLang="en-US" sz="2400" dirty="0"/>
              <a:t>准二级反应</a:t>
            </a:r>
            <a:endParaRPr lang="en-US" altLang="zh-CN" sz="2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155514"/>
              </p:ext>
            </p:extLst>
          </p:nvPr>
        </p:nvGraphicFramePr>
        <p:xfrm>
          <a:off x="683568" y="1992939"/>
          <a:ext cx="696118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5" name="公式" r:id="rId3" imgW="2984400" imgH="457200" progId="Equation.3">
                  <p:embed/>
                </p:oleObj>
              </mc:Choice>
              <mc:Fallback>
                <p:oleObj name="公式" r:id="rId3" imgW="2984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992939"/>
                        <a:ext cx="6961187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84163" y="3354388"/>
          <a:ext cx="294005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6" name="公式" r:id="rId5" imgW="1314360" imgH="409485" progId="Equation.3">
                  <p:embed/>
                </p:oleObj>
              </mc:Choice>
              <mc:Fallback>
                <p:oleObj name="公式" r:id="rId5" imgW="1314360" imgH="4094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3" y="3354388"/>
                        <a:ext cx="2940050" cy="779462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矩形 4"/>
          <p:cNvSpPr>
            <a:spLocks noChangeArrowheads="1"/>
          </p:cNvSpPr>
          <p:nvPr/>
        </p:nvSpPr>
        <p:spPr bwMode="auto">
          <a:xfrm>
            <a:off x="4384675" y="3573016"/>
            <a:ext cx="3521075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dirty="0"/>
              <a:t>由①、②组数据可知 </a:t>
            </a:r>
            <a:endParaRPr lang="zh-CN" altLang="en-US" sz="3200" dirty="0">
              <a:solidFill>
                <a:srgbClr val="0000FF"/>
              </a:solidFill>
              <a:latin typeface="宋体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84163" y="4235450"/>
          <a:ext cx="48133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7" name="公式" r:id="rId7" imgW="2162160" imgH="466635" progId="Equation.3">
                  <p:embed/>
                </p:oleObj>
              </mc:Choice>
              <mc:Fallback>
                <p:oleObj name="公式" r:id="rId7" imgW="2162160" imgH="4666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3" y="4235450"/>
                        <a:ext cx="4813300" cy="86995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47650" y="5148263"/>
          <a:ext cx="76581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8" name="公式" r:id="rId9" imgW="3714660" imgH="409485" progId="Equation.3">
                  <p:embed/>
                </p:oleObj>
              </mc:Choice>
              <mc:Fallback>
                <p:oleObj name="公式" r:id="rId9" imgW="3714660" imgH="4094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5148263"/>
                        <a:ext cx="7658100" cy="779462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03238" y="5962650"/>
          <a:ext cx="49149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9" name="公式" r:id="rId11" imgW="2159000" imgH="393700" progId="Equation.3">
                  <p:embed/>
                </p:oleObj>
              </mc:Choice>
              <mc:Fallback>
                <p:oleObj name="公式" r:id="rId11" imgW="2159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5962650"/>
                        <a:ext cx="49149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812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395536" y="620688"/>
            <a:ext cx="53292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、动力学的研究目的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11560" y="1556792"/>
            <a:ext cx="55451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latin typeface="Arial" pitchFamily="34" charset="0"/>
                <a:ea typeface="黑体" pitchFamily="49" charset="-122"/>
              </a:rPr>
              <a:t>有效地控制反应、为目的反应提供最佳条件</a:t>
            </a:r>
            <a:r>
              <a:rPr kumimoji="1" lang="en-US" altLang="zh-CN" sz="2800" dirty="0">
                <a:latin typeface="Arial" pitchFamily="34" charset="0"/>
                <a:ea typeface="黑体" pitchFamily="49" charset="-122"/>
              </a:rPr>
              <a:t>(</a:t>
            </a:r>
            <a:r>
              <a:rPr kumimoji="1" lang="zh-CN" altLang="en-US" sz="2800" dirty="0">
                <a:latin typeface="Arial" pitchFamily="34" charset="0"/>
                <a:ea typeface="黑体" pitchFamily="49" charset="-122"/>
              </a:rPr>
              <a:t>工艺条件、设备条件</a:t>
            </a:r>
            <a:r>
              <a:rPr kumimoji="1" lang="en-US" altLang="zh-CN" sz="2800" dirty="0">
                <a:latin typeface="Arial" pitchFamily="34" charset="0"/>
                <a:ea typeface="黑体" pitchFamily="49" charset="-122"/>
              </a:rPr>
              <a:t>)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79611" y="2924944"/>
            <a:ext cx="835292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 smtClean="0">
                <a:solidFill>
                  <a:srgbClr val="7030A0"/>
                </a:solidFill>
                <a:latin typeface="Arial" pitchFamily="34" charset="0"/>
                <a:ea typeface="黑体" pitchFamily="49" charset="-122"/>
              </a:rPr>
              <a:t>具体目的主要包括：</a:t>
            </a:r>
            <a:endParaRPr kumimoji="1" lang="en-US" altLang="zh-CN" sz="2800" dirty="0" smtClean="0">
              <a:solidFill>
                <a:srgbClr val="7030A0"/>
              </a:solidFill>
              <a:latin typeface="Arial" pitchFamily="34" charset="0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 smtClean="0">
                <a:latin typeface="Arial" pitchFamily="34" charset="0"/>
                <a:ea typeface="黑体" pitchFamily="49" charset="-122"/>
              </a:rPr>
              <a:t>1)</a:t>
            </a:r>
            <a:r>
              <a:rPr kumimoji="1" lang="zh-CN" altLang="en-US" sz="2800" dirty="0" smtClean="0">
                <a:latin typeface="Arial" pitchFamily="34" charset="0"/>
                <a:ea typeface="黑体" pitchFamily="49" charset="-122"/>
              </a:rPr>
              <a:t>、控制反应条件，提高主反应速率；抑制副反应的反应速率，减少原料的成本。</a:t>
            </a:r>
            <a:endParaRPr kumimoji="1" lang="en-US" altLang="zh-CN" sz="2800" dirty="0" smtClean="0">
              <a:latin typeface="Arial" pitchFamily="34" charset="0"/>
              <a:ea typeface="黑体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 smtClean="0">
                <a:latin typeface="Arial" pitchFamily="34" charset="0"/>
                <a:ea typeface="黑体" pitchFamily="49" charset="-122"/>
              </a:rPr>
              <a:t>2)</a:t>
            </a:r>
            <a:r>
              <a:rPr kumimoji="1" lang="zh-CN" altLang="en-US" sz="2800" dirty="0" smtClean="0">
                <a:latin typeface="Arial" pitchFamily="34" charset="0"/>
                <a:ea typeface="黑体" pitchFamily="49" charset="-122"/>
              </a:rPr>
              <a:t>、避免危险品的爆炸，材料的腐蚀，产品的老化等</a:t>
            </a:r>
            <a:endParaRPr kumimoji="1" lang="en-US" altLang="zh-CN" sz="2800" dirty="0" smtClean="0"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832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8488" y="1268760"/>
            <a:ext cx="85080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化学动力学的发展比热力学迟，没有热力学那样有较完整的系统。大体分为以下几个阶段：</a:t>
            </a:r>
            <a:endParaRPr lang="en-US" altLang="zh-CN" sz="28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9853" y="620688"/>
            <a:ext cx="32576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2800" dirty="0" smtClean="0">
                <a:solidFill>
                  <a:srgbClr val="0070C0"/>
                </a:solidFill>
                <a:latin typeface="Arial" pitchFamily="34" charset="0"/>
                <a:ea typeface="黑体" pitchFamily="49" charset="-122"/>
              </a:rPr>
              <a:t>4</a:t>
            </a:r>
            <a:r>
              <a:rPr kumimoji="1" lang="zh-CN" altLang="en-US" sz="2800" dirty="0" smtClean="0">
                <a:solidFill>
                  <a:srgbClr val="0070C0"/>
                </a:solidFill>
                <a:latin typeface="Arial" pitchFamily="34" charset="0"/>
                <a:ea typeface="黑体" pitchFamily="49" charset="-122"/>
              </a:rPr>
              <a:t>、动力学的发展史</a:t>
            </a:r>
            <a:endParaRPr kumimoji="1" lang="en-US" altLang="zh-CN" sz="2800" dirty="0">
              <a:solidFill>
                <a:srgbClr val="0070C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3554" y="2420888"/>
            <a:ext cx="87338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）宏观动力学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阶段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</a:rPr>
              <a:t>: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重要的发现是质量作用定律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，阿伦尼乌斯公式，提出了活化能的概念</a:t>
            </a:r>
            <a:endParaRPr lang="en-US" altLang="zh-CN" sz="2400" dirty="0">
              <a:latin typeface="Times New Roman" pitchFamily="18" charset="0"/>
              <a:ea typeface="黑体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）微观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反应动力学阶段：探讨了反应速率理论，提出了碰撞理论和过渡状态理论，并进行了势能面的量子计算。此外，一个重要的发现是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链反应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</a:rPr>
              <a:t>(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燃烧反应，有机物分解，烯烃的聚合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，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该发现使动力学的研究从宏观反应向微观反应过渡</a:t>
            </a:r>
            <a:endParaRPr lang="en-US" altLang="zh-CN" sz="2400" dirty="0">
              <a:latin typeface="Times New Roman" pitchFamily="18" charset="0"/>
              <a:ea typeface="黑体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   迄今，已有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</a:rPr>
              <a:t>22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位对动力学研究有突出贡献的科学家获诺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奖，动力学的研究任重道远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</a:rPr>
              <a:t>……</a:t>
            </a:r>
            <a:endParaRPr lang="en-US" altLang="zh-CN" sz="2400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5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1557338" y="1898650"/>
            <a:ext cx="5984875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、定义及表示</a:t>
            </a:r>
          </a:p>
          <a:p>
            <a:pPr>
              <a:buClrTx/>
              <a:buSzTx/>
              <a:buFontTx/>
              <a:buNone/>
            </a:pPr>
            <a:r>
              <a:rPr kumimoji="1" lang="en-US" altLang="zh-CN" sz="2800">
                <a:latin typeface="Arial" pitchFamily="34" charset="0"/>
                <a:ea typeface="黑体" pitchFamily="49" charset="-122"/>
              </a:rPr>
              <a:t>2</a:t>
            </a:r>
            <a:r>
              <a:rPr kumimoji="1" lang="zh-CN" altLang="en-US" sz="2800">
                <a:latin typeface="Arial" pitchFamily="34" charset="0"/>
                <a:ea typeface="黑体" pitchFamily="49" charset="-122"/>
              </a:rPr>
              <a:t>、化学反应速率的影响因素</a:t>
            </a:r>
          </a:p>
          <a:p>
            <a:pPr>
              <a:buClrTx/>
              <a:buSzTx/>
              <a:buFontTx/>
              <a:buNone/>
            </a:pPr>
            <a:r>
              <a:rPr kumimoji="1" lang="en-US" altLang="zh-CN" sz="2800">
                <a:latin typeface="Arial" pitchFamily="34" charset="0"/>
                <a:ea typeface="黑体" pitchFamily="49" charset="-122"/>
              </a:rPr>
              <a:t>3</a:t>
            </a:r>
            <a:r>
              <a:rPr kumimoji="1" lang="zh-CN" altLang="en-US" sz="2800">
                <a:latin typeface="Arial" pitchFamily="34" charset="0"/>
                <a:ea typeface="黑体" pitchFamily="49" charset="-122"/>
              </a:rPr>
              <a:t>、化学反应速率的实验测定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566738" y="458788"/>
            <a:ext cx="7777162" cy="579437"/>
          </a:xfrm>
          <a:prstGeom prst="rect">
            <a:avLst/>
          </a:prstGeom>
          <a:gradFill rotWithShape="1">
            <a:gsLst>
              <a:gs pos="0">
                <a:srgbClr val="666666"/>
              </a:gs>
              <a:gs pos="50000">
                <a:srgbClr val="DDDDDD"/>
              </a:gs>
              <a:gs pos="100000">
                <a:srgbClr val="666666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algn="ctr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§9-1 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化学反应的反应速率及速率方程</a:t>
            </a:r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611188" y="1179513"/>
            <a:ext cx="3752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一、化学反应速率</a:t>
            </a:r>
          </a:p>
        </p:txBody>
      </p:sp>
      <p:sp>
        <p:nvSpPr>
          <p:cNvPr id="9221" name="Rectangle 8"/>
          <p:cNvSpPr>
            <a:spLocks noChangeArrowheads="1"/>
          </p:cNvSpPr>
          <p:nvPr/>
        </p:nvSpPr>
        <p:spPr bwMode="auto">
          <a:xfrm>
            <a:off x="611188" y="3608388"/>
            <a:ext cx="47704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二、化学反应速率方程</a:t>
            </a:r>
          </a:p>
        </p:txBody>
      </p:sp>
      <p:sp>
        <p:nvSpPr>
          <p:cNvPr id="9222" name="Rectangle 9"/>
          <p:cNvSpPr>
            <a:spLocks noChangeArrowheads="1"/>
          </p:cNvSpPr>
          <p:nvPr/>
        </p:nvSpPr>
        <p:spPr bwMode="auto">
          <a:xfrm>
            <a:off x="1557338" y="4373563"/>
            <a:ext cx="68865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US" altLang="zh-CN" sz="2800"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 sz="2800">
                <a:latin typeface="Times New Roman" pitchFamily="18" charset="0"/>
                <a:ea typeface="黑体" pitchFamily="49" charset="-122"/>
              </a:rPr>
              <a:t>、基本概念</a:t>
            </a:r>
          </a:p>
          <a:p>
            <a:pPr>
              <a:buClrTx/>
              <a:buSzTx/>
              <a:buFontTx/>
              <a:buNone/>
            </a:pPr>
            <a:r>
              <a:rPr kumimoji="1" lang="en-US" altLang="zh-CN" sz="2800">
                <a:latin typeface="Arial" pitchFamily="34" charset="0"/>
                <a:ea typeface="黑体" pitchFamily="49" charset="-122"/>
              </a:rPr>
              <a:t>2</a:t>
            </a:r>
            <a:r>
              <a:rPr kumimoji="1" lang="zh-CN" altLang="en-US" sz="2800">
                <a:latin typeface="Arial" pitchFamily="34" charset="0"/>
                <a:ea typeface="黑体" pitchFamily="49" charset="-122"/>
              </a:rPr>
              <a:t>、基元反应的速率方程</a:t>
            </a:r>
          </a:p>
          <a:p>
            <a:pPr>
              <a:buClrTx/>
              <a:buSzTx/>
              <a:buFontTx/>
              <a:buNone/>
            </a:pPr>
            <a:r>
              <a:rPr kumimoji="1" lang="en-US" altLang="zh-CN" sz="2800">
                <a:latin typeface="Arial" pitchFamily="34" charset="0"/>
                <a:ea typeface="黑体" pitchFamily="49" charset="-122"/>
              </a:rPr>
              <a:t>3</a:t>
            </a:r>
            <a:r>
              <a:rPr kumimoji="1" lang="zh-CN" altLang="en-US" sz="2800">
                <a:latin typeface="Arial" pitchFamily="34" charset="0"/>
                <a:ea typeface="黑体" pitchFamily="49" charset="-122"/>
              </a:rPr>
              <a:t>、反应速率方程的一般形式</a:t>
            </a:r>
          </a:p>
          <a:p>
            <a:pPr>
              <a:buClrTx/>
              <a:buSzTx/>
              <a:buFontTx/>
              <a:buNone/>
            </a:pPr>
            <a:r>
              <a:rPr kumimoji="1" lang="en-US" altLang="zh-CN" sz="2800">
                <a:latin typeface="Arial" pitchFamily="34" charset="0"/>
                <a:ea typeface="黑体" pitchFamily="49" charset="-122"/>
              </a:rPr>
              <a:t>4</a:t>
            </a:r>
            <a:r>
              <a:rPr kumimoji="1" lang="zh-CN" altLang="en-US" sz="2800">
                <a:latin typeface="Arial" pitchFamily="34" charset="0"/>
                <a:ea typeface="黑体" pitchFamily="49" charset="-122"/>
              </a:rPr>
              <a:t>、速率方程的其它形式</a:t>
            </a:r>
          </a:p>
        </p:txBody>
      </p:sp>
    </p:spTree>
    <p:extLst>
      <p:ext uri="{BB962C8B-B14F-4D97-AF65-F5344CB8AC3E}">
        <p14:creationId xmlns:p14="http://schemas.microsoft.com/office/powerpoint/2010/main" val="117882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836613" y="2214563"/>
            <a:ext cx="3016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US" altLang="zh-CN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kumimoji="1" lang="zh-CN" altLang="en-US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、定义及表示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1376363" y="3024188"/>
            <a:ext cx="6135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latin typeface="Times New Roman" pitchFamily="18" charset="0"/>
                <a:ea typeface="黑体" pitchFamily="49" charset="-122"/>
              </a:rPr>
              <a:t>单位时间单位体积内发生反应的进度</a:t>
            </a:r>
            <a:endParaRPr kumimoji="1" lang="zh-CN" altLang="en-US" sz="24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742498" y="3860239"/>
            <a:ext cx="5750719" cy="58477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kumimoji="1" lang="zh-CN" altLang="en-US" sz="3200" dirty="0">
                <a:solidFill>
                  <a:srgbClr val="000000"/>
                </a:solidFill>
                <a:ea typeface="黑体" pitchFamily="2" charset="-122"/>
              </a:rPr>
              <a:t>任意反应：</a:t>
            </a:r>
            <a:r>
              <a:rPr kumimoji="1" lang="en-US" altLang="zh-CN" sz="3200" dirty="0" err="1">
                <a:solidFill>
                  <a:srgbClr val="000000"/>
                </a:solidFill>
                <a:ea typeface="黑体" pitchFamily="2" charset="-122"/>
              </a:rPr>
              <a:t>aA</a:t>
            </a:r>
            <a:r>
              <a:rPr kumimoji="1" lang="en-US" altLang="zh-CN" sz="3200" dirty="0">
                <a:solidFill>
                  <a:srgbClr val="000000"/>
                </a:solidFill>
                <a:ea typeface="黑体" pitchFamily="2" charset="-122"/>
              </a:rPr>
              <a:t> + </a:t>
            </a:r>
            <a:r>
              <a:rPr kumimoji="1" lang="en-US" altLang="zh-CN" sz="3200" dirty="0" err="1">
                <a:solidFill>
                  <a:srgbClr val="000000"/>
                </a:solidFill>
                <a:ea typeface="黑体" pitchFamily="2" charset="-122"/>
              </a:rPr>
              <a:t>bB</a:t>
            </a:r>
            <a:r>
              <a:rPr kumimoji="1" lang="en-US" altLang="zh-CN" sz="3200" dirty="0">
                <a:solidFill>
                  <a:srgbClr val="000000"/>
                </a:solidFill>
                <a:ea typeface="黑体" pitchFamily="2" charset="-122"/>
              </a:rPr>
              <a:t> </a:t>
            </a:r>
            <a:r>
              <a:rPr kumimoji="1" lang="zh-CN" altLang="en-US" sz="3200" dirty="0">
                <a:solidFill>
                  <a:srgbClr val="000000"/>
                </a:solidFill>
                <a:ea typeface="黑体" pitchFamily="2" charset="-122"/>
              </a:rPr>
              <a:t>＝ </a:t>
            </a:r>
            <a:r>
              <a:rPr kumimoji="1" lang="en-US" altLang="zh-CN" sz="3200" i="1" dirty="0">
                <a:solidFill>
                  <a:srgbClr val="000000"/>
                </a:solidFill>
                <a:ea typeface="黑体" pitchFamily="2" charset="-122"/>
              </a:rPr>
              <a:t>l </a:t>
            </a:r>
            <a:r>
              <a:rPr kumimoji="1" lang="en-US" altLang="zh-CN" sz="3200" dirty="0" err="1">
                <a:solidFill>
                  <a:srgbClr val="000000"/>
                </a:solidFill>
                <a:ea typeface="黑体" pitchFamily="2" charset="-122"/>
              </a:rPr>
              <a:t>L</a:t>
            </a:r>
            <a:r>
              <a:rPr kumimoji="1" lang="en-US" altLang="zh-CN" sz="3200" dirty="0">
                <a:solidFill>
                  <a:srgbClr val="000000"/>
                </a:solidFill>
                <a:ea typeface="黑体" pitchFamily="2" charset="-122"/>
              </a:rPr>
              <a:t> + </a:t>
            </a:r>
            <a:r>
              <a:rPr kumimoji="1" lang="en-US" altLang="zh-CN" sz="3200" dirty="0" err="1">
                <a:solidFill>
                  <a:srgbClr val="000000"/>
                </a:solidFill>
                <a:ea typeface="黑体" pitchFamily="2" charset="-122"/>
              </a:rPr>
              <a:t>mM</a:t>
            </a:r>
            <a:r>
              <a:rPr kumimoji="1" lang="en-US" altLang="zh-CN" sz="3200" dirty="0">
                <a:solidFill>
                  <a:srgbClr val="000000"/>
                </a:solidFill>
                <a:ea typeface="黑体" pitchFamily="2" charset="-122"/>
              </a:rPr>
              <a:t> </a:t>
            </a:r>
          </a:p>
        </p:txBody>
      </p:sp>
      <p:sp>
        <p:nvSpPr>
          <p:cNvPr id="10245" name="Text Box 16"/>
          <p:cNvSpPr txBox="1">
            <a:spLocks noChangeArrowheads="1"/>
          </p:cNvSpPr>
          <p:nvPr/>
        </p:nvSpPr>
        <p:spPr bwMode="auto">
          <a:xfrm>
            <a:off x="539750" y="549275"/>
            <a:ext cx="7777163" cy="579438"/>
          </a:xfrm>
          <a:prstGeom prst="rect">
            <a:avLst/>
          </a:prstGeom>
          <a:gradFill rotWithShape="1">
            <a:gsLst>
              <a:gs pos="0">
                <a:srgbClr val="666666"/>
              </a:gs>
              <a:gs pos="50000">
                <a:srgbClr val="DDDDDD"/>
              </a:gs>
              <a:gs pos="100000">
                <a:srgbClr val="666666"/>
              </a:gs>
            </a:gsLst>
            <a:lin ang="5400000" scaled="1"/>
          </a:gradFill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 algn="ctr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§9-1  </a:t>
            </a:r>
            <a:r>
              <a:rPr lang="zh-CN" altLang="en-US">
                <a:solidFill>
                  <a:srgbClr val="000000"/>
                </a:solidFill>
                <a:latin typeface="Arial" pitchFamily="34" charset="0"/>
                <a:ea typeface="黑体" pitchFamily="49" charset="-122"/>
              </a:rPr>
              <a:t>化学反应的反应速率及速率方程</a:t>
            </a:r>
          </a:p>
        </p:txBody>
      </p:sp>
      <p:graphicFrame>
        <p:nvGraphicFramePr>
          <p:cNvPr id="65553" name="Object 17"/>
          <p:cNvGraphicFramePr>
            <a:graphicFrameLocks noChangeAspect="1"/>
          </p:cNvGraphicFramePr>
          <p:nvPr/>
        </p:nvGraphicFramePr>
        <p:xfrm>
          <a:off x="5427663" y="4733925"/>
          <a:ext cx="1439862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公式" r:id="rId3" imgW="457200" imgH="431800" progId="Equation.3">
                  <p:embed/>
                </p:oleObj>
              </mc:Choice>
              <mc:Fallback>
                <p:oleObj name="公式" r:id="rId3" imgW="457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663" y="4733925"/>
                        <a:ext cx="1439862" cy="13589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71" name="Rectangle 35"/>
          <p:cNvSpPr>
            <a:spLocks noChangeArrowheads="1"/>
          </p:cNvSpPr>
          <p:nvPr/>
        </p:nvSpPr>
        <p:spPr bwMode="auto">
          <a:xfrm>
            <a:off x="566738" y="1314450"/>
            <a:ext cx="7181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mbria" pitchFamily="18" charset="0"/>
              <a:buChar char="+"/>
              <a:defRPr sz="32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0000"/>
              <a:buFont typeface="Wingdings 2" pitchFamily="18" charset="2"/>
              <a:buChar char="Ï"/>
              <a:defRPr sz="24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Calibri" pitchFamily="34" charset="0"/>
              <a:buChar char="÷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Cambria" pitchFamily="18" charset="0"/>
              <a:buChar char="="/>
              <a:defRPr sz="2000">
                <a:solidFill>
                  <a:schemeClr val="tx1"/>
                </a:solidFill>
                <a:latin typeface="Calibri" pitchFamily="34" charset="0"/>
                <a:ea typeface="华文行楷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一、化学反应速率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(rates of reactions)</a:t>
            </a:r>
          </a:p>
        </p:txBody>
      </p:sp>
      <p:graphicFrame>
        <p:nvGraphicFramePr>
          <p:cNvPr id="65574" name="Object 38"/>
          <p:cNvGraphicFramePr>
            <a:graphicFrameLocks noChangeAspect="1"/>
          </p:cNvGraphicFramePr>
          <p:nvPr/>
        </p:nvGraphicFramePr>
        <p:xfrm>
          <a:off x="1871663" y="4733925"/>
          <a:ext cx="360045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公式" r:id="rId5" imgW="1104840" imgH="400050" progId="Equation.3">
                  <p:embed/>
                </p:oleObj>
              </mc:Choice>
              <mc:Fallback>
                <p:oleObj name="公式" r:id="rId5" imgW="1104840" imgH="400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4733925"/>
                        <a:ext cx="3600450" cy="13684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3B76"/>
                          </a:gs>
                          <a:gs pos="50000">
                            <a:schemeClr val="hlink"/>
                          </a:gs>
                          <a:gs pos="100000">
                            <a:srgbClr val="003B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66738" y="6114495"/>
            <a:ext cx="633670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3600" baseline="30000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公式的适用条件：恒</a:t>
            </a:r>
            <a:r>
              <a:rPr kumimoji="1" lang="zh-CN" altLang="en-US" sz="3600" baseline="3000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容反应</a:t>
            </a:r>
            <a:endParaRPr kumimoji="1" lang="en-US" altLang="zh-CN" sz="3600" dirty="0">
              <a:solidFill>
                <a:srgbClr val="C0000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41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/>
      <p:bldP spid="65540" grpId="0"/>
      <p:bldP spid="65541" grpId="0" animBg="1"/>
      <p:bldP spid="6557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云流水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1276</TotalTime>
  <Words>3527</Words>
  <Application>Microsoft Office PowerPoint</Application>
  <PresentationFormat>全屏显示(4:3)</PresentationFormat>
  <Paragraphs>499</Paragraphs>
  <Slides>59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59</vt:i4>
      </vt:variant>
    </vt:vector>
  </HeadingPairs>
  <TitlesOfParts>
    <vt:vector size="63" baseType="lpstr">
      <vt:lpstr>行云流水</vt:lpstr>
      <vt:lpstr>公式</vt:lpstr>
      <vt:lpstr>Equation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webuser</dc:creator>
  <cp:lastModifiedBy>User</cp:lastModifiedBy>
  <cp:revision>78</cp:revision>
  <dcterms:created xsi:type="dcterms:W3CDTF">2016-01-29T09:34:01Z</dcterms:created>
  <dcterms:modified xsi:type="dcterms:W3CDTF">2017-04-18T07:59:06Z</dcterms:modified>
</cp:coreProperties>
</file>