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71"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303" r:id="rId36"/>
    <p:sldId id="292" r:id="rId37"/>
    <p:sldId id="304" r:id="rId38"/>
    <p:sldId id="293" r:id="rId39"/>
    <p:sldId id="299" r:id="rId40"/>
    <p:sldId id="294" r:id="rId41"/>
    <p:sldId id="300" r:id="rId42"/>
    <p:sldId id="301" r:id="rId43"/>
    <p:sldId id="305" r:id="rId44"/>
    <p:sldId id="302" r:id="rId45"/>
    <p:sldId id="298" r:id="rId46"/>
    <p:sldId id="297" r:id="rId47"/>
    <p:sldId id="306" r:id="rId48"/>
    <p:sldId id="307"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39" autoAdjust="0"/>
    <p:restoredTop sz="94660"/>
  </p:normalViewPr>
  <p:slideViewPr>
    <p:cSldViewPr snapToGrid="0">
      <p:cViewPr varScale="1">
        <p:scale>
          <a:sx n="89" d="100"/>
          <a:sy n="89" d="100"/>
        </p:scale>
        <p:origin x="-83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5" Type="http://schemas.openxmlformats.org/officeDocument/2006/relationships/image" Target="../media/image50.wmf"/><Relationship Id="rId4"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10" Type="http://schemas.openxmlformats.org/officeDocument/2006/relationships/image" Target="../media/image64.wmf"/><Relationship Id="rId4" Type="http://schemas.openxmlformats.org/officeDocument/2006/relationships/image" Target="../media/image58.wmf"/><Relationship Id="rId9" Type="http://schemas.openxmlformats.org/officeDocument/2006/relationships/image" Target="../media/image63.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 Id="rId9" Type="http://schemas.openxmlformats.org/officeDocument/2006/relationships/image" Target="../media/image7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6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emf"/><Relationship Id="rId4" Type="http://schemas.openxmlformats.org/officeDocument/2006/relationships/image" Target="../media/image8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image" Target="../media/image96.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wmf"/><Relationship Id="rId1" Type="http://schemas.openxmlformats.org/officeDocument/2006/relationships/image" Target="../media/image101.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image" Target="../media/image106.wmf"/><Relationship Id="rId7" Type="http://schemas.openxmlformats.org/officeDocument/2006/relationships/image" Target="../media/image110.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4.e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EFC9F4AF-E423-4C18-9606-5B3AAD02590B}" type="datetimeFigureOut">
              <a:rPr lang="zh-CN" altLang="en-US" smtClean="0"/>
              <a:t>2017/4/24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CBB777-BD15-4152-B381-15CD691FA1A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FC9F4AF-E423-4C18-9606-5B3AAD02590B}" type="datetimeFigureOut">
              <a:rPr lang="zh-CN" altLang="en-US" smtClean="0"/>
              <a:t>2017/4/24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CBB777-BD15-4152-B381-15CD691FA1A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FC9F4AF-E423-4C18-9606-5B3AAD02590B}" type="datetimeFigureOut">
              <a:rPr lang="zh-CN" altLang="en-US" smtClean="0"/>
              <a:t>2017/4/24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CBB777-BD15-4152-B381-15CD691FA1A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FC9F4AF-E423-4C18-9606-5B3AAD02590B}" type="datetimeFigureOut">
              <a:rPr lang="zh-CN" altLang="en-US" smtClean="0"/>
              <a:t>2017/4/24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CBB777-BD15-4152-B381-15CD691FA1A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FC9F4AF-E423-4C18-9606-5B3AAD02590B}" type="datetimeFigureOut">
              <a:rPr lang="zh-CN" altLang="en-US" smtClean="0"/>
              <a:t>2017/4/24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CBB777-BD15-4152-B381-15CD691FA1A8}"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FC9F4AF-E423-4C18-9606-5B3AAD02590B}" type="datetimeFigureOut">
              <a:rPr lang="zh-CN" altLang="en-US" smtClean="0"/>
              <a:t>2017/4/24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CBB777-BD15-4152-B381-15CD691FA1A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EFC9F4AF-E423-4C18-9606-5B3AAD02590B}" type="datetimeFigureOut">
              <a:rPr lang="zh-CN" altLang="en-US" smtClean="0"/>
              <a:t>2017/4/24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CBB777-BD15-4152-B381-15CD691FA1A8}" type="slidenum">
              <a:rPr lang="zh-CN" altLang="en-US" smtClean="0"/>
              <a:t>‹#›</a:t>
            </a:fld>
            <a:endParaRPr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EFC9F4AF-E423-4C18-9606-5B3AAD02590B}" type="datetimeFigureOut">
              <a:rPr lang="zh-CN" altLang="en-US" smtClean="0"/>
              <a:t>2017/4/24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CBB777-BD15-4152-B381-15CD691FA1A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C9F4AF-E423-4C18-9606-5B3AAD02590B}" type="datetimeFigureOut">
              <a:rPr lang="zh-CN" altLang="en-US" smtClean="0"/>
              <a:t>2017/4/24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CBB777-BD15-4152-B381-15CD691FA1A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FC9F4AF-E423-4C18-9606-5B3AAD02590B}" type="datetimeFigureOut">
              <a:rPr lang="zh-CN" altLang="en-US" smtClean="0"/>
              <a:t>2017/4/24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CBB777-BD15-4152-B381-15CD691FA1A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FC9F4AF-E423-4C18-9606-5B3AAD02590B}" type="datetimeFigureOut">
              <a:rPr lang="zh-CN" altLang="en-US" smtClean="0"/>
              <a:t>2017/4/24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CBB777-BD15-4152-B381-15CD691FA1A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EFC9F4AF-E423-4C18-9606-5B3AAD02590B}" type="datetimeFigureOut">
              <a:rPr lang="zh-CN" altLang="en-US" smtClean="0"/>
              <a:t>2017/4/24</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19CBB777-BD15-4152-B381-15CD691FA1A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8.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6.wmf"/><Relationship Id="rId2" Type="http://schemas.openxmlformats.org/officeDocument/2006/relationships/slideLayout" Target="../slideLayouts/slideLayout7.xml"/><Relationship Id="rId16" Type="http://schemas.openxmlformats.org/officeDocument/2006/relationships/image" Target="../media/image28.wmf"/><Relationship Id="rId1" Type="http://schemas.openxmlformats.org/officeDocument/2006/relationships/vmlDrawing" Target="../drawings/vmlDrawing10.vml"/><Relationship Id="rId6" Type="http://schemas.openxmlformats.org/officeDocument/2006/relationships/image" Target="../media/image23.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4.bin"/><Relationship Id="rId14" Type="http://schemas.openxmlformats.org/officeDocument/2006/relationships/image" Target="../media/image2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2.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2.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7.wmf"/><Relationship Id="rId5" Type="http://schemas.openxmlformats.org/officeDocument/2006/relationships/oleObject" Target="../embeddings/oleObject35.bin"/><Relationship Id="rId4" Type="http://schemas.openxmlformats.org/officeDocument/2006/relationships/image" Target="../media/image36.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9.wmf"/><Relationship Id="rId5" Type="http://schemas.openxmlformats.org/officeDocument/2006/relationships/oleObject" Target="../embeddings/oleObject37.bin"/><Relationship Id="rId4" Type="http://schemas.openxmlformats.org/officeDocument/2006/relationships/image" Target="../media/image38.wmf"/></Relationships>
</file>

<file path=ppt/slides/_rels/slide21.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0.wmf"/><Relationship Id="rId5" Type="http://schemas.openxmlformats.org/officeDocument/2006/relationships/oleObject" Target="../embeddings/oleObject39.bin"/><Relationship Id="rId4" Type="http://schemas.openxmlformats.org/officeDocument/2006/relationships/image" Target="../media/image3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3.wmf"/><Relationship Id="rId5" Type="http://schemas.openxmlformats.org/officeDocument/2006/relationships/oleObject" Target="../embeddings/oleObject42.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4.bin"/></Relationships>
</file>

<file path=ppt/slides/_rels/slide25.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50.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7.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8.bin"/></Relationships>
</file>

<file path=ppt/slides/_rels/slide26.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2.wmf"/><Relationship Id="rId5" Type="http://schemas.openxmlformats.org/officeDocument/2006/relationships/oleObject" Target="../embeddings/oleObject51.bin"/><Relationship Id="rId4" Type="http://schemas.openxmlformats.org/officeDocument/2006/relationships/image" Target="../media/image5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5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59.bin"/><Relationship Id="rId18" Type="http://schemas.openxmlformats.org/officeDocument/2006/relationships/image" Target="../media/image62.wmf"/><Relationship Id="rId3" Type="http://schemas.openxmlformats.org/officeDocument/2006/relationships/oleObject" Target="../embeddings/oleObject54.bin"/><Relationship Id="rId21" Type="http://schemas.openxmlformats.org/officeDocument/2006/relationships/oleObject" Target="../embeddings/oleObject63.bin"/><Relationship Id="rId7" Type="http://schemas.openxmlformats.org/officeDocument/2006/relationships/oleObject" Target="../embeddings/oleObject56.bin"/><Relationship Id="rId12" Type="http://schemas.openxmlformats.org/officeDocument/2006/relationships/image" Target="../media/image59.wmf"/><Relationship Id="rId17" Type="http://schemas.openxmlformats.org/officeDocument/2006/relationships/oleObject" Target="../embeddings/oleObject61.bin"/><Relationship Id="rId2" Type="http://schemas.openxmlformats.org/officeDocument/2006/relationships/slideLayout" Target="../slideLayouts/slideLayout7.xml"/><Relationship Id="rId16" Type="http://schemas.openxmlformats.org/officeDocument/2006/relationships/image" Target="../media/image61.wmf"/><Relationship Id="rId20" Type="http://schemas.openxmlformats.org/officeDocument/2006/relationships/image" Target="../media/image63.wmf"/><Relationship Id="rId1" Type="http://schemas.openxmlformats.org/officeDocument/2006/relationships/vmlDrawing" Target="../drawings/vmlDrawing20.vml"/><Relationship Id="rId6" Type="http://schemas.openxmlformats.org/officeDocument/2006/relationships/image" Target="../media/image56.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58.wmf"/><Relationship Id="rId19" Type="http://schemas.openxmlformats.org/officeDocument/2006/relationships/oleObject" Target="../embeddings/oleObject62.bin"/><Relationship Id="rId4" Type="http://schemas.openxmlformats.org/officeDocument/2006/relationships/image" Target="../media/image55.wmf"/><Relationship Id="rId9" Type="http://schemas.openxmlformats.org/officeDocument/2006/relationships/oleObject" Target="../embeddings/oleObject57.bin"/><Relationship Id="rId14" Type="http://schemas.openxmlformats.org/officeDocument/2006/relationships/image" Target="../media/image60.wmf"/><Relationship Id="rId22" Type="http://schemas.openxmlformats.org/officeDocument/2006/relationships/image" Target="../media/image64.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69.bin"/><Relationship Id="rId18" Type="http://schemas.openxmlformats.org/officeDocument/2006/relationships/image" Target="../media/image72.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69.wmf"/><Relationship Id="rId17" Type="http://schemas.openxmlformats.org/officeDocument/2006/relationships/oleObject" Target="../embeddings/oleObject71.bin"/><Relationship Id="rId2" Type="http://schemas.openxmlformats.org/officeDocument/2006/relationships/slideLayout" Target="../slideLayouts/slideLayout7.xml"/><Relationship Id="rId16" Type="http://schemas.openxmlformats.org/officeDocument/2006/relationships/image" Target="../media/image71.wmf"/><Relationship Id="rId20" Type="http://schemas.openxmlformats.org/officeDocument/2006/relationships/image" Target="../media/image73.wmf"/><Relationship Id="rId1" Type="http://schemas.openxmlformats.org/officeDocument/2006/relationships/vmlDrawing" Target="../drawings/vmlDrawing21.vml"/><Relationship Id="rId6" Type="http://schemas.openxmlformats.org/officeDocument/2006/relationships/image" Target="../media/image66.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68.wmf"/><Relationship Id="rId19" Type="http://schemas.openxmlformats.org/officeDocument/2006/relationships/oleObject" Target="../embeddings/oleObject72.bin"/><Relationship Id="rId4" Type="http://schemas.openxmlformats.org/officeDocument/2006/relationships/image" Target="../media/image65.wmf"/><Relationship Id="rId9" Type="http://schemas.openxmlformats.org/officeDocument/2006/relationships/oleObject" Target="../embeddings/oleObject67.bin"/><Relationship Id="rId14" Type="http://schemas.openxmlformats.org/officeDocument/2006/relationships/image" Target="../media/image70.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oleObject" Target="../embeddings/oleObject73.bin"/><Relationship Id="rId7" Type="http://schemas.openxmlformats.org/officeDocument/2006/relationships/image" Target="../media/image74.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74.bin"/><Relationship Id="rId5" Type="http://schemas.openxmlformats.org/officeDocument/2006/relationships/image" Target="../media/image76.png"/><Relationship Id="rId4" Type="http://schemas.openxmlformats.org/officeDocument/2006/relationships/image" Target="../media/image69.wmf"/><Relationship Id="rId9" Type="http://schemas.openxmlformats.org/officeDocument/2006/relationships/image" Target="../media/image75.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81.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78.w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79.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image" Target="../media/image85.wmf"/><Relationship Id="rId7" Type="http://schemas.openxmlformats.org/officeDocument/2006/relationships/image" Target="../media/image83.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82.bin"/><Relationship Id="rId5" Type="http://schemas.openxmlformats.org/officeDocument/2006/relationships/image" Target="../media/image82.wmf"/><Relationship Id="rId4" Type="http://schemas.openxmlformats.org/officeDocument/2006/relationships/oleObject" Target="../embeddings/oleObject81.bin"/><Relationship Id="rId9" Type="http://schemas.openxmlformats.org/officeDocument/2006/relationships/image" Target="../media/image84.wmf"/></Relationships>
</file>

<file path=ppt/slides/_rels/slide39.xml.rels><?xml version="1.0" encoding="UTF-8" standalone="yes"?>
<Relationships xmlns="http://schemas.openxmlformats.org/package/2006/relationships"><Relationship Id="rId8" Type="http://schemas.openxmlformats.org/officeDocument/2006/relationships/image" Target="../media/image88.emf"/><Relationship Id="rId13" Type="http://schemas.openxmlformats.org/officeDocument/2006/relationships/oleObject" Target="../embeddings/oleObject89.bin"/><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90.e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7.e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87.bin"/><Relationship Id="rId14" Type="http://schemas.openxmlformats.org/officeDocument/2006/relationships/image" Target="../media/image91.wmf"/></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92.wmf"/></Relationships>
</file>

<file path=ppt/slides/_rels/slide41.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96.bin"/><Relationship Id="rId18" Type="http://schemas.openxmlformats.org/officeDocument/2006/relationships/oleObject" Target="../embeddings/oleObject99.bin"/><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97.emf"/><Relationship Id="rId17" Type="http://schemas.openxmlformats.org/officeDocument/2006/relationships/image" Target="../media/image99.wmf"/><Relationship Id="rId2" Type="http://schemas.openxmlformats.org/officeDocument/2006/relationships/slideLayout" Target="../slideLayouts/slideLayout7.xml"/><Relationship Id="rId16" Type="http://schemas.openxmlformats.org/officeDocument/2006/relationships/oleObject" Target="../embeddings/oleObject98.bin"/><Relationship Id="rId1" Type="http://schemas.openxmlformats.org/officeDocument/2006/relationships/vmlDrawing" Target="../drawings/vmlDrawing27.vml"/><Relationship Id="rId6" Type="http://schemas.openxmlformats.org/officeDocument/2006/relationships/image" Target="../media/image94.wmf"/><Relationship Id="rId11" Type="http://schemas.openxmlformats.org/officeDocument/2006/relationships/oleObject" Target="../embeddings/oleObject95.bin"/><Relationship Id="rId5" Type="http://schemas.openxmlformats.org/officeDocument/2006/relationships/oleObject" Target="../embeddings/oleObject92.bin"/><Relationship Id="rId15" Type="http://schemas.openxmlformats.org/officeDocument/2006/relationships/oleObject" Target="../embeddings/oleObject97.bin"/><Relationship Id="rId10" Type="http://schemas.openxmlformats.org/officeDocument/2006/relationships/image" Target="../media/image96.emf"/><Relationship Id="rId19" Type="http://schemas.openxmlformats.org/officeDocument/2006/relationships/image" Target="../media/image100.wmf"/><Relationship Id="rId4" Type="http://schemas.openxmlformats.org/officeDocument/2006/relationships/image" Target="../media/image93.wmf"/><Relationship Id="rId9" Type="http://schemas.openxmlformats.org/officeDocument/2006/relationships/oleObject" Target="../embeddings/oleObject94.bin"/><Relationship Id="rId14" Type="http://schemas.openxmlformats.org/officeDocument/2006/relationships/image" Target="../media/image98.emf"/></Relationships>
</file>

<file path=ppt/slides/_rels/slide42.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02.wmf"/><Relationship Id="rId5" Type="http://schemas.openxmlformats.org/officeDocument/2006/relationships/oleObject" Target="../embeddings/oleObject101.bin"/><Relationship Id="rId4" Type="http://schemas.openxmlformats.org/officeDocument/2006/relationships/image" Target="../media/image101.emf"/></Relationships>
</file>

<file path=ppt/slides/_rels/slide43.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08.bin"/><Relationship Id="rId18" Type="http://schemas.openxmlformats.org/officeDocument/2006/relationships/image" Target="../media/image111.wmf"/><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08.wmf"/><Relationship Id="rId17" Type="http://schemas.openxmlformats.org/officeDocument/2006/relationships/oleObject" Target="../embeddings/oleObject110.bin"/><Relationship Id="rId2" Type="http://schemas.openxmlformats.org/officeDocument/2006/relationships/slideLayout" Target="../slideLayouts/slideLayout7.xml"/><Relationship Id="rId16" Type="http://schemas.openxmlformats.org/officeDocument/2006/relationships/image" Target="../media/image110.wmf"/><Relationship Id="rId1" Type="http://schemas.openxmlformats.org/officeDocument/2006/relationships/vmlDrawing" Target="../drawings/vmlDrawing29.vml"/><Relationship Id="rId6" Type="http://schemas.openxmlformats.org/officeDocument/2006/relationships/image" Target="../media/image105.wmf"/><Relationship Id="rId11" Type="http://schemas.openxmlformats.org/officeDocument/2006/relationships/oleObject" Target="../embeddings/oleObject107.bin"/><Relationship Id="rId5" Type="http://schemas.openxmlformats.org/officeDocument/2006/relationships/oleObject" Target="../embeddings/oleObject104.bin"/><Relationship Id="rId15" Type="http://schemas.openxmlformats.org/officeDocument/2006/relationships/oleObject" Target="../embeddings/oleObject109.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06.bin"/><Relationship Id="rId14" Type="http://schemas.openxmlformats.org/officeDocument/2006/relationships/image" Target="../media/image109.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13.wmf"/><Relationship Id="rId5" Type="http://schemas.openxmlformats.org/officeDocument/2006/relationships/oleObject" Target="../embeddings/oleObject112.bin"/><Relationship Id="rId4" Type="http://schemas.openxmlformats.org/officeDocument/2006/relationships/image" Target="../media/image112.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3.bin"/><Relationship Id="rId7" Type="http://schemas.openxmlformats.org/officeDocument/2006/relationships/image" Target="../media/image114.e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1.emf"/><Relationship Id="rId5" Type="http://schemas.openxmlformats.org/officeDocument/2006/relationships/oleObject" Target="../embeddings/oleObject13.bin"/><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4"/>
          <p:cNvSpPr txBox="1">
            <a:spLocks noChangeArrowheads="1"/>
          </p:cNvSpPr>
          <p:nvPr/>
        </p:nvSpPr>
        <p:spPr bwMode="auto">
          <a:xfrm>
            <a:off x="361950" y="220663"/>
            <a:ext cx="7777163" cy="579437"/>
          </a:xfrm>
          <a:prstGeom prst="rect">
            <a:avLst/>
          </a:prstGeom>
          <a:solidFill>
            <a:schemeClr val="bg2"/>
          </a:soli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ctr" eaLnBrk="1" hangingPunct="1">
              <a:spcBef>
                <a:spcPct val="30000"/>
              </a:spcBef>
              <a:buClrTx/>
              <a:buSzTx/>
              <a:buFontTx/>
              <a:buNone/>
            </a:pPr>
            <a:r>
              <a:rPr lang="en-US" altLang="zh-CN">
                <a:solidFill>
                  <a:srgbClr val="000000"/>
                </a:solidFill>
                <a:latin typeface="Arial" panose="020B0604020202020204" pitchFamily="34" charset="0"/>
                <a:ea typeface="黑体" panose="02010609060101010101" pitchFamily="49" charset="-122"/>
              </a:rPr>
              <a:t>§9-4  </a:t>
            </a:r>
            <a:r>
              <a:rPr lang="zh-CN" altLang="en-US">
                <a:solidFill>
                  <a:srgbClr val="000000"/>
                </a:solidFill>
                <a:latin typeface="Arial" panose="020B0604020202020204" pitchFamily="34" charset="0"/>
                <a:ea typeface="黑体" panose="02010609060101010101" pitchFamily="49" charset="-122"/>
              </a:rPr>
              <a:t>温度对反应速率的影响及活化能</a:t>
            </a:r>
          </a:p>
        </p:txBody>
      </p:sp>
      <p:sp>
        <p:nvSpPr>
          <p:cNvPr id="60419" name="Rectangle 5"/>
          <p:cNvSpPr>
            <a:spLocks noChangeArrowheads="1"/>
          </p:cNvSpPr>
          <p:nvPr/>
        </p:nvSpPr>
        <p:spPr bwMode="auto">
          <a:xfrm>
            <a:off x="1333500" y="962025"/>
            <a:ext cx="5191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buClrTx/>
              <a:buSzTx/>
              <a:buFontTx/>
              <a:buNone/>
            </a:pPr>
            <a:r>
              <a:rPr kumimoji="1" lang="zh-CN" altLang="en-US">
                <a:solidFill>
                  <a:schemeClr val="tx2"/>
                </a:solidFill>
                <a:latin typeface="Times New Roman" panose="02020603050405020304" pitchFamily="18" charset="0"/>
                <a:ea typeface="黑体" panose="02010609060101010101" pitchFamily="49" charset="-122"/>
              </a:rPr>
              <a:t>一、温度对反应速率的影响</a:t>
            </a:r>
          </a:p>
        </p:txBody>
      </p:sp>
      <p:sp>
        <p:nvSpPr>
          <p:cNvPr id="60420" name="Rectangle 6"/>
          <p:cNvSpPr>
            <a:spLocks noChangeArrowheads="1"/>
          </p:cNvSpPr>
          <p:nvPr/>
        </p:nvSpPr>
        <p:spPr bwMode="auto">
          <a:xfrm>
            <a:off x="1395413" y="3570288"/>
            <a:ext cx="29257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buClrTx/>
              <a:buSzTx/>
              <a:buFontTx/>
              <a:buNone/>
            </a:pPr>
            <a:r>
              <a:rPr kumimoji="1" lang="zh-CN" altLang="en-US">
                <a:solidFill>
                  <a:schemeClr val="tx2"/>
                </a:solidFill>
                <a:latin typeface="Times New Roman" panose="02020603050405020304" pitchFamily="18" charset="0"/>
                <a:ea typeface="黑体" panose="02010609060101010101" pitchFamily="49" charset="-122"/>
              </a:rPr>
              <a:t>二、活化能</a:t>
            </a:r>
          </a:p>
        </p:txBody>
      </p:sp>
      <p:sp>
        <p:nvSpPr>
          <p:cNvPr id="60421" name="Text Box 7"/>
          <p:cNvSpPr txBox="1">
            <a:spLocks noChangeArrowheads="1"/>
          </p:cNvSpPr>
          <p:nvPr/>
        </p:nvSpPr>
        <p:spPr bwMode="auto">
          <a:xfrm>
            <a:off x="1706563" y="1654175"/>
            <a:ext cx="58801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a:latin typeface="Times New Roman" panose="02020603050405020304" pitchFamily="18" charset="0"/>
                <a:ea typeface="黑体" panose="02010609060101010101" pitchFamily="49" charset="-122"/>
              </a:rPr>
              <a:t>1</a:t>
            </a:r>
            <a:r>
              <a:rPr lang="zh-CN" altLang="en-US" sz="2800" dirty="0">
                <a:latin typeface="Times New Roman" panose="02020603050405020304" pitchFamily="18" charset="0"/>
                <a:ea typeface="黑体" panose="02010609060101010101" pitchFamily="49" charset="-122"/>
              </a:rPr>
              <a:t>、范特霍夫</a:t>
            </a:r>
            <a:r>
              <a:rPr lang="en-US" altLang="zh-CN" sz="2800" dirty="0">
                <a:latin typeface="Times New Roman" panose="02020603050405020304" pitchFamily="18" charset="0"/>
                <a:ea typeface="黑体" panose="02010609060101010101" pitchFamily="49" charset="-122"/>
              </a:rPr>
              <a:t>(</a:t>
            </a:r>
            <a:r>
              <a:rPr lang="en-US" altLang="zh-CN" sz="2800" dirty="0" err="1">
                <a:latin typeface="Times New Roman" panose="02020603050405020304" pitchFamily="18" charset="0"/>
                <a:ea typeface="黑体" panose="02010609060101010101" pitchFamily="49" charset="-122"/>
              </a:rPr>
              <a:t>Van’t</a:t>
            </a:r>
            <a:r>
              <a:rPr lang="en-US" altLang="zh-CN" sz="2800" dirty="0">
                <a:latin typeface="Times New Roman" panose="02020603050405020304" pitchFamily="18" charset="0"/>
                <a:ea typeface="黑体" panose="02010609060101010101" pitchFamily="49" charset="-122"/>
              </a:rPr>
              <a:t> Hoff)</a:t>
            </a:r>
            <a:r>
              <a:rPr lang="zh-CN" altLang="en-US" sz="2800" dirty="0">
                <a:latin typeface="Times New Roman" panose="02020603050405020304" pitchFamily="18" charset="0"/>
                <a:ea typeface="黑体" panose="02010609060101010101" pitchFamily="49" charset="-122"/>
              </a:rPr>
              <a:t>经验规则</a:t>
            </a:r>
          </a:p>
          <a:p>
            <a:pPr eaLnBrk="1" hangingPunct="1">
              <a:spcBef>
                <a:spcPct val="50000"/>
              </a:spcBef>
              <a:buClrTx/>
              <a:buSzTx/>
              <a:buFontTx/>
              <a:buNone/>
            </a:pPr>
            <a:r>
              <a:rPr lang="en-US" altLang="zh-CN" sz="2800" dirty="0">
                <a:latin typeface="Times New Roman" panose="02020603050405020304" pitchFamily="18" charset="0"/>
                <a:ea typeface="黑体" panose="02010609060101010101" pitchFamily="49" charset="-122"/>
              </a:rPr>
              <a:t>2</a:t>
            </a:r>
            <a:r>
              <a:rPr lang="zh-CN" altLang="en-US" sz="2800" dirty="0">
                <a:latin typeface="Times New Roman" panose="02020603050405020304" pitchFamily="18" charset="0"/>
                <a:ea typeface="黑体" panose="02010609060101010101" pitchFamily="49" charset="-122"/>
              </a:rPr>
              <a:t>、</a:t>
            </a:r>
            <a:r>
              <a:rPr lang="zh-CN" altLang="en-US" sz="2800" dirty="0" smtClean="0">
                <a:latin typeface="Times New Roman" panose="02020603050405020304" pitchFamily="18" charset="0"/>
                <a:ea typeface="黑体" panose="02010609060101010101" pitchFamily="49" charset="-122"/>
              </a:rPr>
              <a:t>阿累尼乌斯</a:t>
            </a:r>
            <a:r>
              <a:rPr lang="en-US" altLang="zh-CN" sz="2800" dirty="0">
                <a:latin typeface="Times New Roman" panose="02020603050405020304" pitchFamily="18" charset="0"/>
                <a:ea typeface="黑体" panose="02010609060101010101" pitchFamily="49" charset="-122"/>
              </a:rPr>
              <a:t>(Arrhenius)</a:t>
            </a:r>
            <a:r>
              <a:rPr lang="zh-CN" altLang="en-US" sz="2800" dirty="0">
                <a:latin typeface="Times New Roman" panose="02020603050405020304" pitchFamily="18" charset="0"/>
                <a:ea typeface="黑体" panose="02010609060101010101" pitchFamily="49" charset="-122"/>
              </a:rPr>
              <a:t>方程</a:t>
            </a:r>
          </a:p>
          <a:p>
            <a:pPr eaLnBrk="1" hangingPunct="1">
              <a:spcBef>
                <a:spcPct val="50000"/>
              </a:spcBef>
              <a:buClrTx/>
              <a:buSzTx/>
              <a:buFontTx/>
              <a:buNone/>
            </a:pPr>
            <a:r>
              <a:rPr lang="en-US" altLang="zh-CN" sz="2800" dirty="0">
                <a:latin typeface="Times New Roman" panose="02020603050405020304" pitchFamily="18" charset="0"/>
                <a:ea typeface="黑体" panose="02010609060101010101" pitchFamily="49" charset="-122"/>
              </a:rPr>
              <a:t>3</a:t>
            </a:r>
            <a:r>
              <a:rPr lang="zh-CN" altLang="en-US" sz="2800" dirty="0">
                <a:latin typeface="Times New Roman" panose="02020603050405020304" pitchFamily="18" charset="0"/>
                <a:ea typeface="黑体" panose="02010609060101010101" pitchFamily="49" charset="-122"/>
              </a:rPr>
              <a:t>、温度对反应速率影响的几种特例</a:t>
            </a:r>
          </a:p>
        </p:txBody>
      </p:sp>
      <p:sp>
        <p:nvSpPr>
          <p:cNvPr id="60422" name="Text Box 9"/>
          <p:cNvSpPr txBox="1">
            <a:spLocks noChangeArrowheads="1"/>
          </p:cNvSpPr>
          <p:nvPr/>
        </p:nvSpPr>
        <p:spPr bwMode="auto">
          <a:xfrm>
            <a:off x="1693863" y="4248150"/>
            <a:ext cx="58801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latin typeface="Times New Roman" panose="02020603050405020304" pitchFamily="18" charset="0"/>
                <a:ea typeface="黑体" panose="02010609060101010101" pitchFamily="49" charset="-122"/>
              </a:rPr>
              <a:t>1</a:t>
            </a:r>
            <a:r>
              <a:rPr lang="zh-CN" altLang="en-US" sz="2800">
                <a:latin typeface="Times New Roman" panose="02020603050405020304" pitchFamily="18" charset="0"/>
                <a:ea typeface="黑体" panose="02010609060101010101" pitchFamily="49" charset="-122"/>
              </a:rPr>
              <a:t>、活化能的定义</a:t>
            </a:r>
          </a:p>
          <a:p>
            <a:pPr eaLnBrk="1" hangingPunct="1">
              <a:spcBef>
                <a:spcPct val="50000"/>
              </a:spcBef>
              <a:buClrTx/>
              <a:buSzTx/>
              <a:buFontTx/>
              <a:buNone/>
            </a:pPr>
            <a:r>
              <a:rPr lang="en-US" altLang="zh-CN" sz="2800">
                <a:latin typeface="Times New Roman" panose="02020603050405020304" pitchFamily="18" charset="0"/>
                <a:ea typeface="黑体" panose="02010609060101010101" pitchFamily="49" charset="-122"/>
              </a:rPr>
              <a:t>2</a:t>
            </a:r>
            <a:r>
              <a:rPr lang="zh-CN" altLang="en-US" sz="2800">
                <a:latin typeface="Times New Roman" panose="02020603050405020304" pitchFamily="18" charset="0"/>
                <a:ea typeface="黑体" panose="02010609060101010101" pitchFamily="49" charset="-122"/>
              </a:rPr>
              <a:t>、基元反应活化能与反应热的关系</a:t>
            </a:r>
          </a:p>
          <a:p>
            <a:pPr eaLnBrk="1" hangingPunct="1">
              <a:spcBef>
                <a:spcPct val="50000"/>
              </a:spcBef>
              <a:buClrTx/>
              <a:buSzTx/>
              <a:buFontTx/>
              <a:buNone/>
            </a:pPr>
            <a:r>
              <a:rPr lang="en-US" altLang="zh-CN" sz="2800">
                <a:latin typeface="Times New Roman" panose="02020603050405020304" pitchFamily="18" charset="0"/>
                <a:ea typeface="黑体" panose="02010609060101010101" pitchFamily="49" charset="-122"/>
              </a:rPr>
              <a:t>3</a:t>
            </a:r>
            <a:r>
              <a:rPr lang="zh-CN" altLang="en-US" sz="2800">
                <a:latin typeface="Times New Roman" panose="02020603050405020304" pitchFamily="18" charset="0"/>
                <a:ea typeface="黑体" panose="02010609060101010101" pitchFamily="49" charset="-122"/>
              </a:rPr>
              <a:t>、非基元反应的表观活化能</a:t>
            </a:r>
          </a:p>
          <a:p>
            <a:pPr eaLnBrk="1" hangingPunct="1">
              <a:spcBef>
                <a:spcPct val="50000"/>
              </a:spcBef>
              <a:buClrTx/>
              <a:buSzTx/>
              <a:buFontTx/>
              <a:buNone/>
            </a:pPr>
            <a:r>
              <a:rPr lang="en-US" altLang="zh-CN" sz="2800">
                <a:latin typeface="Times New Roman" panose="02020603050405020304" pitchFamily="18" charset="0"/>
                <a:ea typeface="黑体" panose="02010609060101010101" pitchFamily="49" charset="-122"/>
              </a:rPr>
              <a:t>4</a:t>
            </a:r>
            <a:r>
              <a:rPr lang="zh-CN" altLang="en-US" sz="2800">
                <a:latin typeface="Times New Roman" panose="02020603050405020304" pitchFamily="18" charset="0"/>
                <a:ea typeface="黑体" panose="02010609060101010101" pitchFamily="49" charset="-122"/>
              </a:rPr>
              <a:t>、活化能的求算</a:t>
            </a:r>
          </a:p>
        </p:txBody>
      </p:sp>
    </p:spTree>
    <p:extLst>
      <p:ext uri="{BB962C8B-B14F-4D97-AF65-F5344CB8AC3E}">
        <p14:creationId xmlns:p14="http://schemas.microsoft.com/office/powerpoint/2010/main" val="2030796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4"/>
          <p:cNvSpPr txBox="1">
            <a:spLocks noChangeArrowheads="1"/>
          </p:cNvSpPr>
          <p:nvPr/>
        </p:nvSpPr>
        <p:spPr bwMode="auto">
          <a:xfrm>
            <a:off x="396875" y="338138"/>
            <a:ext cx="8202613" cy="1594026"/>
          </a:xfrm>
          <a:prstGeom prst="rect">
            <a:avLst/>
          </a:prstGeom>
          <a:solidFill>
            <a:schemeClr val="bg2"/>
          </a:solidFill>
          <a:ln w="28575">
            <a:solidFill>
              <a:srgbClr val="FF0000"/>
            </a:solidFill>
            <a:miter lim="800000"/>
            <a:headEnd/>
            <a:tailEnd/>
          </a:ln>
          <a:effectLst>
            <a:outerShdw dist="107763" dir="8100000" algn="ctr" rotWithShape="0">
              <a:schemeClr val="bg2">
                <a:alpha val="50000"/>
              </a:schemeClr>
            </a:outerShdw>
          </a:effectLst>
        </p:spPr>
        <p:txBody>
          <a:bodyPr>
            <a:spAutoFit/>
          </a:bodyPr>
          <a:lstStyle>
            <a:lvl1pPr marL="762000" indent="-666750"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spcBef>
                <a:spcPct val="50000"/>
              </a:spcBef>
            </a:pPr>
            <a:r>
              <a:rPr kumimoji="1" lang="zh-CN" altLang="en-US" dirty="0" smtClean="0">
                <a:solidFill>
                  <a:srgbClr val="FF0000"/>
                </a:solidFill>
              </a:rPr>
              <a:t>例</a:t>
            </a:r>
            <a:r>
              <a:rPr kumimoji="1" lang="en-US" altLang="zh-CN" dirty="0" smtClean="0">
                <a:solidFill>
                  <a:srgbClr val="FF0000"/>
                </a:solidFill>
              </a:rPr>
              <a:t>1</a:t>
            </a:r>
            <a:r>
              <a:rPr kumimoji="1" lang="zh-CN" altLang="en-US" dirty="0" smtClean="0">
                <a:solidFill>
                  <a:srgbClr val="FF0000"/>
                </a:solidFill>
              </a:rPr>
              <a:t>：</a:t>
            </a:r>
            <a:r>
              <a:rPr kumimoji="1" lang="zh-CN" altLang="en-US" dirty="0">
                <a:solidFill>
                  <a:srgbClr val="000000"/>
                </a:solidFill>
              </a:rPr>
              <a:t>两个反应的活化能分别为</a:t>
            </a:r>
            <a:r>
              <a:rPr kumimoji="1" lang="zh-CN" altLang="en-US" i="1" dirty="0">
                <a:solidFill>
                  <a:srgbClr val="000000"/>
                </a:solidFill>
              </a:rPr>
              <a:t> </a:t>
            </a:r>
            <a:r>
              <a:rPr kumimoji="1" lang="en-US" altLang="zh-CN" i="1" dirty="0">
                <a:solidFill>
                  <a:srgbClr val="000000"/>
                </a:solidFill>
              </a:rPr>
              <a:t>E</a:t>
            </a:r>
            <a:r>
              <a:rPr kumimoji="1" lang="en-US" altLang="zh-CN" baseline="-20000" dirty="0">
                <a:solidFill>
                  <a:srgbClr val="000000"/>
                </a:solidFill>
              </a:rPr>
              <a:t>a</a:t>
            </a:r>
            <a:r>
              <a:rPr kumimoji="1" lang="en-US" altLang="zh-CN" baseline="-25000" dirty="0">
                <a:solidFill>
                  <a:srgbClr val="000000"/>
                </a:solidFill>
              </a:rPr>
              <a:t>,1</a:t>
            </a:r>
            <a:r>
              <a:rPr kumimoji="1" lang="en-US" altLang="zh-CN" dirty="0">
                <a:solidFill>
                  <a:srgbClr val="000000"/>
                </a:solidFill>
              </a:rPr>
              <a:t> =100 kJ·mol</a:t>
            </a:r>
            <a:r>
              <a:rPr kumimoji="1" lang="en-US" altLang="zh-CN" baseline="30000" dirty="0">
                <a:solidFill>
                  <a:srgbClr val="000000"/>
                </a:solidFill>
              </a:rPr>
              <a:t>-1</a:t>
            </a:r>
            <a:r>
              <a:rPr kumimoji="1" lang="en-US" altLang="zh-CN" dirty="0">
                <a:solidFill>
                  <a:srgbClr val="000000"/>
                </a:solidFill>
              </a:rPr>
              <a:t> </a:t>
            </a:r>
            <a:r>
              <a:rPr kumimoji="1" lang="zh-CN" altLang="en-US" dirty="0">
                <a:solidFill>
                  <a:srgbClr val="000000"/>
                </a:solidFill>
              </a:rPr>
              <a:t>，</a:t>
            </a:r>
          </a:p>
          <a:p>
            <a:pPr eaLnBrk="1" hangingPunct="1">
              <a:lnSpc>
                <a:spcPct val="120000"/>
              </a:lnSpc>
            </a:pPr>
            <a:r>
              <a:rPr kumimoji="1" lang="zh-CN" altLang="en-US" i="1" dirty="0">
                <a:solidFill>
                  <a:srgbClr val="000000"/>
                </a:solidFill>
              </a:rPr>
              <a:t>        </a:t>
            </a:r>
            <a:r>
              <a:rPr kumimoji="1" lang="en-US" altLang="zh-CN" i="1" dirty="0">
                <a:solidFill>
                  <a:srgbClr val="000000"/>
                </a:solidFill>
              </a:rPr>
              <a:t>E</a:t>
            </a:r>
            <a:r>
              <a:rPr kumimoji="1" lang="en-US" altLang="zh-CN" baseline="-20000" dirty="0">
                <a:solidFill>
                  <a:srgbClr val="000000"/>
                </a:solidFill>
              </a:rPr>
              <a:t>a</a:t>
            </a:r>
            <a:r>
              <a:rPr kumimoji="1" lang="en-US" altLang="zh-CN" baseline="-25000" dirty="0">
                <a:solidFill>
                  <a:srgbClr val="000000"/>
                </a:solidFill>
              </a:rPr>
              <a:t>,2</a:t>
            </a:r>
            <a:r>
              <a:rPr kumimoji="1" lang="en-US" altLang="zh-CN" dirty="0">
                <a:solidFill>
                  <a:srgbClr val="000000"/>
                </a:solidFill>
              </a:rPr>
              <a:t> =150 kJ ·mol</a:t>
            </a:r>
            <a:r>
              <a:rPr kumimoji="1" lang="en-US" altLang="zh-CN" baseline="30000" dirty="0">
                <a:solidFill>
                  <a:srgbClr val="000000"/>
                </a:solidFill>
              </a:rPr>
              <a:t>-1</a:t>
            </a:r>
            <a:r>
              <a:rPr kumimoji="1" lang="zh-CN" altLang="en-US" dirty="0">
                <a:solidFill>
                  <a:srgbClr val="000000"/>
                </a:solidFill>
              </a:rPr>
              <a:t>，当反应温度由</a:t>
            </a:r>
            <a:r>
              <a:rPr kumimoji="1" lang="en-US" altLang="zh-CN" dirty="0">
                <a:solidFill>
                  <a:srgbClr val="000000"/>
                </a:solidFill>
              </a:rPr>
              <a:t>300K</a:t>
            </a:r>
            <a:r>
              <a:rPr kumimoji="1" lang="zh-CN" altLang="en-US" dirty="0">
                <a:solidFill>
                  <a:srgbClr val="000000"/>
                </a:solidFill>
              </a:rPr>
              <a:t>上升</a:t>
            </a:r>
            <a:r>
              <a:rPr kumimoji="1" lang="en-US" altLang="zh-CN" dirty="0">
                <a:solidFill>
                  <a:srgbClr val="000000"/>
                </a:solidFill>
              </a:rPr>
              <a:t>10K</a:t>
            </a:r>
            <a:r>
              <a:rPr kumimoji="1" lang="zh-CN" altLang="en-US" dirty="0">
                <a:solidFill>
                  <a:srgbClr val="000000"/>
                </a:solidFill>
              </a:rPr>
              <a:t>时，两个反应的 </a:t>
            </a:r>
            <a:r>
              <a:rPr kumimoji="1" lang="en-US" altLang="zh-CN" i="1" dirty="0">
                <a:solidFill>
                  <a:srgbClr val="000000"/>
                </a:solidFill>
              </a:rPr>
              <a:t>k </a:t>
            </a:r>
            <a:r>
              <a:rPr kumimoji="1" lang="zh-CN" altLang="en-US" dirty="0">
                <a:solidFill>
                  <a:srgbClr val="000000"/>
                </a:solidFill>
              </a:rPr>
              <a:t>值增长倍数各为多少？</a:t>
            </a:r>
          </a:p>
        </p:txBody>
      </p:sp>
      <p:sp>
        <p:nvSpPr>
          <p:cNvPr id="561157" name="Text Box 5"/>
          <p:cNvSpPr txBox="1">
            <a:spLocks noChangeArrowheads="1"/>
          </p:cNvSpPr>
          <p:nvPr/>
        </p:nvSpPr>
        <p:spPr bwMode="auto">
          <a:xfrm>
            <a:off x="592138" y="2176463"/>
            <a:ext cx="7426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a:solidFill>
                  <a:schemeClr val="tx2"/>
                </a:solidFill>
                <a:latin typeface="Times New Roman" panose="02020603050405020304" pitchFamily="18" charset="0"/>
                <a:ea typeface="黑体" panose="02010609060101010101" pitchFamily="49" charset="-122"/>
              </a:rPr>
              <a:t>解： 对活化能 </a:t>
            </a:r>
            <a:r>
              <a:rPr kumimoji="1" lang="en-US" altLang="zh-CN" sz="2800" i="1">
                <a:solidFill>
                  <a:schemeClr val="tx2"/>
                </a:solidFill>
                <a:latin typeface="Times New Roman" panose="02020603050405020304" pitchFamily="18" charset="0"/>
                <a:ea typeface="黑体" panose="02010609060101010101" pitchFamily="49" charset="-122"/>
              </a:rPr>
              <a:t>E</a:t>
            </a:r>
            <a:r>
              <a:rPr kumimoji="1" lang="en-US" altLang="zh-CN" sz="2800" baseline="-25000">
                <a:solidFill>
                  <a:schemeClr val="tx2"/>
                </a:solidFill>
                <a:latin typeface="Times New Roman" panose="02020603050405020304" pitchFamily="18" charset="0"/>
                <a:ea typeface="黑体" panose="02010609060101010101" pitchFamily="49" charset="-122"/>
              </a:rPr>
              <a:t>a,1</a:t>
            </a:r>
            <a:r>
              <a:rPr kumimoji="1" lang="en-US" altLang="zh-CN" sz="2800">
                <a:solidFill>
                  <a:schemeClr val="tx2"/>
                </a:solidFill>
                <a:latin typeface="Times New Roman" panose="02020603050405020304" pitchFamily="18" charset="0"/>
                <a:ea typeface="黑体" panose="02010609060101010101" pitchFamily="49" charset="-122"/>
              </a:rPr>
              <a:t> =100 kJ·mol</a:t>
            </a:r>
            <a:r>
              <a:rPr kumimoji="1" lang="en-US" altLang="zh-CN" sz="2800" baseline="30000">
                <a:solidFill>
                  <a:schemeClr val="tx2"/>
                </a:solidFill>
                <a:latin typeface="Times New Roman" panose="02020603050405020304" pitchFamily="18" charset="0"/>
                <a:ea typeface="黑体" panose="02010609060101010101" pitchFamily="49" charset="-122"/>
              </a:rPr>
              <a:t>-1</a:t>
            </a:r>
            <a:r>
              <a:rPr kumimoji="1" lang="zh-CN" altLang="en-US" sz="2800">
                <a:solidFill>
                  <a:schemeClr val="tx2"/>
                </a:solidFill>
                <a:latin typeface="Times New Roman" panose="02020603050405020304" pitchFamily="18" charset="0"/>
                <a:ea typeface="黑体" panose="02010609060101010101" pitchFamily="49" charset="-122"/>
              </a:rPr>
              <a:t>的反应： </a:t>
            </a:r>
          </a:p>
        </p:txBody>
      </p:sp>
      <p:graphicFrame>
        <p:nvGraphicFramePr>
          <p:cNvPr id="561158" name="Object 6"/>
          <p:cNvGraphicFramePr>
            <a:graphicFrameLocks noChangeAspect="1"/>
          </p:cNvGraphicFramePr>
          <p:nvPr/>
        </p:nvGraphicFramePr>
        <p:xfrm>
          <a:off x="2266950" y="2811463"/>
          <a:ext cx="4348163" cy="1174750"/>
        </p:xfrm>
        <a:graphic>
          <a:graphicData uri="http://schemas.openxmlformats.org/presentationml/2006/ole">
            <mc:AlternateContent xmlns:mc="http://schemas.openxmlformats.org/markup-compatibility/2006">
              <mc:Choice xmlns:v="urn:schemas-microsoft-com:vml" Requires="v">
                <p:oleObj spid="_x0000_s7320" name="公式" r:id="rId3" imgW="1739900" imgH="469900" progId="Equation.3">
                  <p:embed/>
                </p:oleObj>
              </mc:Choice>
              <mc:Fallback>
                <p:oleObj name="公式" r:id="rId3" imgW="17399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6950" y="2811463"/>
                        <a:ext cx="4348163" cy="1174750"/>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1159" name="Text Box 7"/>
          <p:cNvSpPr txBox="1">
            <a:spLocks noChangeArrowheads="1"/>
          </p:cNvSpPr>
          <p:nvPr/>
        </p:nvSpPr>
        <p:spPr bwMode="auto">
          <a:xfrm>
            <a:off x="1555750" y="4081463"/>
            <a:ext cx="596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a:solidFill>
                  <a:schemeClr val="tx2"/>
                </a:solidFill>
                <a:latin typeface="Times New Roman" panose="02020603050405020304" pitchFamily="18" charset="0"/>
                <a:ea typeface="黑体" panose="02010609060101010101" pitchFamily="49" charset="-122"/>
              </a:rPr>
              <a:t>对活化能 </a:t>
            </a:r>
            <a:r>
              <a:rPr kumimoji="1" lang="en-US" altLang="zh-CN" sz="2800" i="1">
                <a:solidFill>
                  <a:schemeClr val="tx2"/>
                </a:solidFill>
                <a:latin typeface="Times New Roman" panose="02020603050405020304" pitchFamily="18" charset="0"/>
                <a:ea typeface="黑体" panose="02010609060101010101" pitchFamily="49" charset="-122"/>
              </a:rPr>
              <a:t>E</a:t>
            </a:r>
            <a:r>
              <a:rPr kumimoji="1" lang="en-US" altLang="zh-CN" sz="2800" baseline="-25000">
                <a:solidFill>
                  <a:schemeClr val="tx2"/>
                </a:solidFill>
                <a:latin typeface="Times New Roman" panose="02020603050405020304" pitchFamily="18" charset="0"/>
                <a:ea typeface="黑体" panose="02010609060101010101" pitchFamily="49" charset="-122"/>
              </a:rPr>
              <a:t>a,2</a:t>
            </a:r>
            <a:r>
              <a:rPr kumimoji="1" lang="en-US" altLang="zh-CN" sz="2800">
                <a:solidFill>
                  <a:schemeClr val="tx2"/>
                </a:solidFill>
                <a:latin typeface="Times New Roman" panose="02020603050405020304" pitchFamily="18" charset="0"/>
                <a:ea typeface="黑体" panose="02010609060101010101" pitchFamily="49" charset="-122"/>
              </a:rPr>
              <a:t> =150 kJ·mol</a:t>
            </a:r>
            <a:r>
              <a:rPr kumimoji="1" lang="en-US" altLang="zh-CN" sz="2800" baseline="30000">
                <a:solidFill>
                  <a:schemeClr val="tx2"/>
                </a:solidFill>
                <a:latin typeface="Times New Roman" panose="02020603050405020304" pitchFamily="18" charset="0"/>
                <a:ea typeface="黑体" panose="02010609060101010101" pitchFamily="49" charset="-122"/>
              </a:rPr>
              <a:t>-1</a:t>
            </a:r>
            <a:r>
              <a:rPr kumimoji="1" lang="zh-CN" altLang="en-US" sz="2800">
                <a:solidFill>
                  <a:schemeClr val="tx2"/>
                </a:solidFill>
                <a:latin typeface="Times New Roman" panose="02020603050405020304" pitchFamily="18" charset="0"/>
                <a:ea typeface="黑体" panose="02010609060101010101" pitchFamily="49" charset="-122"/>
              </a:rPr>
              <a:t>的反应： </a:t>
            </a:r>
          </a:p>
        </p:txBody>
      </p:sp>
      <p:graphicFrame>
        <p:nvGraphicFramePr>
          <p:cNvPr id="561160" name="Object 8"/>
          <p:cNvGraphicFramePr>
            <a:graphicFrameLocks noChangeAspect="1"/>
          </p:cNvGraphicFramePr>
          <p:nvPr/>
        </p:nvGraphicFramePr>
        <p:xfrm>
          <a:off x="2293938" y="4689475"/>
          <a:ext cx="4348162" cy="1174750"/>
        </p:xfrm>
        <a:graphic>
          <a:graphicData uri="http://schemas.openxmlformats.org/presentationml/2006/ole">
            <mc:AlternateContent xmlns:mc="http://schemas.openxmlformats.org/markup-compatibility/2006">
              <mc:Choice xmlns:v="urn:schemas-microsoft-com:vml" Requires="v">
                <p:oleObj spid="_x0000_s7321" name="公式" r:id="rId5" imgW="1739900" imgH="469900" progId="Equation.3">
                  <p:embed/>
                </p:oleObj>
              </mc:Choice>
              <mc:Fallback>
                <p:oleObj name="公式" r:id="rId5" imgW="1739900" imgH="469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3938" y="4689475"/>
                        <a:ext cx="4348162" cy="1174750"/>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1161" name="Rectangle 9"/>
          <p:cNvSpPr>
            <a:spLocks noChangeArrowheads="1"/>
          </p:cNvSpPr>
          <p:nvPr/>
        </p:nvSpPr>
        <p:spPr bwMode="auto">
          <a:xfrm>
            <a:off x="1876425" y="6054725"/>
            <a:ext cx="4783138" cy="547688"/>
          </a:xfrm>
          <a:prstGeom prst="rect">
            <a:avLst/>
          </a:prstGeom>
          <a:solidFill>
            <a:schemeClr val="bg2"/>
          </a:solidFill>
          <a:ln w="28575">
            <a:solidFill>
              <a:srgbClr val="FF0000"/>
            </a:solidFill>
            <a:miter lim="800000"/>
            <a:headEnd/>
            <a:tailEnd/>
          </a:ln>
          <a:effectLst>
            <a:outerShdw dist="107763" dir="8100000" algn="ctr" rotWithShape="0">
              <a:schemeClr val="bg2">
                <a:alpha val="50000"/>
              </a:schemeClr>
            </a:outerShdw>
          </a:effec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solidFill>
                  <a:srgbClr val="000000"/>
                </a:solidFill>
              </a:rPr>
              <a:t>结论： </a:t>
            </a:r>
            <a:r>
              <a:rPr kumimoji="1" lang="en-US" altLang="zh-CN" i="1">
                <a:solidFill>
                  <a:srgbClr val="000000"/>
                </a:solidFill>
              </a:rPr>
              <a:t>E</a:t>
            </a:r>
            <a:r>
              <a:rPr kumimoji="1" lang="en-US" altLang="zh-CN">
                <a:solidFill>
                  <a:srgbClr val="000000"/>
                </a:solidFill>
              </a:rPr>
              <a:t>a</a:t>
            </a:r>
            <a:r>
              <a:rPr kumimoji="1" lang="en-US" altLang="zh-CN" i="1">
                <a:solidFill>
                  <a:srgbClr val="000000"/>
                </a:solidFill>
                <a:sym typeface="Symbol" panose="05050102010706020507" pitchFamily="18" charset="2"/>
              </a:rPr>
              <a:t></a:t>
            </a:r>
            <a:r>
              <a:rPr kumimoji="1" lang="en-US" altLang="zh-CN">
                <a:solidFill>
                  <a:srgbClr val="000000"/>
                </a:solidFill>
              </a:rPr>
              <a:t> </a:t>
            </a:r>
            <a:r>
              <a:rPr kumimoji="1" lang="zh-CN" altLang="en-US">
                <a:solidFill>
                  <a:srgbClr val="000000"/>
                </a:solidFill>
              </a:rPr>
              <a:t>，</a:t>
            </a:r>
            <a:r>
              <a:rPr kumimoji="1" lang="en-US" altLang="zh-CN" i="1">
                <a:solidFill>
                  <a:srgbClr val="000000"/>
                </a:solidFill>
              </a:rPr>
              <a:t>k </a:t>
            </a:r>
            <a:r>
              <a:rPr kumimoji="1" lang="zh-CN" altLang="en-US">
                <a:solidFill>
                  <a:srgbClr val="000000"/>
                </a:solidFill>
              </a:rPr>
              <a:t>对</a:t>
            </a:r>
            <a:r>
              <a:rPr kumimoji="1" lang="en-US" altLang="zh-CN" i="1">
                <a:solidFill>
                  <a:srgbClr val="000000"/>
                </a:solidFill>
              </a:rPr>
              <a:t>T </a:t>
            </a:r>
            <a:r>
              <a:rPr kumimoji="1" lang="zh-CN" altLang="en-US">
                <a:solidFill>
                  <a:srgbClr val="000000"/>
                </a:solidFill>
              </a:rPr>
              <a:t>越敏感</a:t>
            </a:r>
          </a:p>
        </p:txBody>
      </p:sp>
    </p:spTree>
    <p:extLst>
      <p:ext uri="{BB962C8B-B14F-4D97-AF65-F5344CB8AC3E}">
        <p14:creationId xmlns:p14="http://schemas.microsoft.com/office/powerpoint/2010/main" val="2601068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1157"/>
                                        </p:tgtEl>
                                        <p:attrNameLst>
                                          <p:attrName>style.visibility</p:attrName>
                                        </p:attrNameLst>
                                      </p:cBhvr>
                                      <p:to>
                                        <p:strVal val="visible"/>
                                      </p:to>
                                    </p:set>
                                    <p:animEffect transition="in" filter="strips(downRight)">
                                      <p:cBhvr>
                                        <p:cTn id="7" dur="500"/>
                                        <p:tgtEl>
                                          <p:spTgt spid="561157"/>
                                        </p:tgtEl>
                                      </p:cBhvr>
                                    </p:animEffect>
                                  </p:childTnLst>
                                </p:cTn>
                              </p:par>
                              <p:par>
                                <p:cTn id="8" presetID="18" presetClass="entr" presetSubtype="6" fill="hold" nodeType="withEffect">
                                  <p:stCondLst>
                                    <p:cond delay="0"/>
                                  </p:stCondLst>
                                  <p:childTnLst>
                                    <p:set>
                                      <p:cBhvr>
                                        <p:cTn id="9" dur="1" fill="hold">
                                          <p:stCondLst>
                                            <p:cond delay="0"/>
                                          </p:stCondLst>
                                        </p:cTn>
                                        <p:tgtEl>
                                          <p:spTgt spid="561158"/>
                                        </p:tgtEl>
                                        <p:attrNameLst>
                                          <p:attrName>style.visibility</p:attrName>
                                        </p:attrNameLst>
                                      </p:cBhvr>
                                      <p:to>
                                        <p:strVal val="visible"/>
                                      </p:to>
                                    </p:set>
                                    <p:animEffect transition="in" filter="strips(downRight)">
                                      <p:cBhvr>
                                        <p:cTn id="10" dur="500"/>
                                        <p:tgtEl>
                                          <p:spTgt spid="56115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561159"/>
                                        </p:tgtEl>
                                        <p:attrNameLst>
                                          <p:attrName>style.visibility</p:attrName>
                                        </p:attrNameLst>
                                      </p:cBhvr>
                                      <p:to>
                                        <p:strVal val="visible"/>
                                      </p:to>
                                    </p:set>
                                    <p:animEffect transition="in" filter="strips(downRight)">
                                      <p:cBhvr>
                                        <p:cTn id="15" dur="500"/>
                                        <p:tgtEl>
                                          <p:spTgt spid="561159"/>
                                        </p:tgtEl>
                                      </p:cBhvr>
                                    </p:animEffect>
                                  </p:childTnLst>
                                </p:cTn>
                              </p:par>
                              <p:par>
                                <p:cTn id="16" presetID="18" presetClass="entr" presetSubtype="6" fill="hold" nodeType="withEffect">
                                  <p:stCondLst>
                                    <p:cond delay="0"/>
                                  </p:stCondLst>
                                  <p:childTnLst>
                                    <p:set>
                                      <p:cBhvr>
                                        <p:cTn id="17" dur="1" fill="hold">
                                          <p:stCondLst>
                                            <p:cond delay="0"/>
                                          </p:stCondLst>
                                        </p:cTn>
                                        <p:tgtEl>
                                          <p:spTgt spid="561160"/>
                                        </p:tgtEl>
                                        <p:attrNameLst>
                                          <p:attrName>style.visibility</p:attrName>
                                        </p:attrNameLst>
                                      </p:cBhvr>
                                      <p:to>
                                        <p:strVal val="visible"/>
                                      </p:to>
                                    </p:set>
                                    <p:animEffect transition="in" filter="strips(downRight)">
                                      <p:cBhvr>
                                        <p:cTn id="18" dur="500"/>
                                        <p:tgtEl>
                                          <p:spTgt spid="56116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561161"/>
                                        </p:tgtEl>
                                        <p:attrNameLst>
                                          <p:attrName>style.visibility</p:attrName>
                                        </p:attrNameLst>
                                      </p:cBhvr>
                                      <p:to>
                                        <p:strVal val="visible"/>
                                      </p:to>
                                    </p:set>
                                    <p:animEffect transition="in" filter="strips(downRight)">
                                      <p:cBhvr>
                                        <p:cTn id="23" dur="500"/>
                                        <p:tgtEl>
                                          <p:spTgt spid="561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7" grpId="0"/>
      <p:bldP spid="561159" grpId="0"/>
      <p:bldP spid="5611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1"/>
          <p:cNvSpPr>
            <a:spLocks noChangeArrowheads="1"/>
          </p:cNvSpPr>
          <p:nvPr/>
        </p:nvSpPr>
        <p:spPr bwMode="auto">
          <a:xfrm>
            <a:off x="265113" y="1050925"/>
            <a:ext cx="8604250" cy="318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dirty="0" smtClean="0">
                <a:solidFill>
                  <a:srgbClr val="FF0000"/>
                </a:solidFill>
              </a:rPr>
              <a:t>例</a:t>
            </a:r>
            <a:r>
              <a:rPr kumimoji="1" lang="en-US" altLang="zh-CN" dirty="0">
                <a:solidFill>
                  <a:srgbClr val="FF0000"/>
                </a:solidFill>
              </a:rPr>
              <a:t>2</a:t>
            </a:r>
            <a:r>
              <a:rPr kumimoji="1" lang="zh-CN" altLang="en-US" dirty="0" smtClean="0">
                <a:solidFill>
                  <a:srgbClr val="FF0000"/>
                </a:solidFill>
              </a:rPr>
              <a:t>：</a:t>
            </a:r>
            <a:r>
              <a:rPr kumimoji="1" lang="zh-CN" altLang="en-US" dirty="0">
                <a:solidFill>
                  <a:srgbClr val="0000CC"/>
                </a:solidFill>
                <a:cs typeface="Times New Roman" panose="02020603050405020304" pitchFamily="18" charset="0"/>
                <a:sym typeface="Wingdings" panose="05000000000000000000" pitchFamily="2" charset="2"/>
              </a:rPr>
              <a:t>某反应活化能</a:t>
            </a:r>
            <a:r>
              <a:rPr kumimoji="1" lang="en-US" altLang="zh-CN" dirty="0" err="1">
                <a:solidFill>
                  <a:srgbClr val="0000CC"/>
                </a:solidFill>
                <a:cs typeface="Times New Roman" panose="02020603050405020304" pitchFamily="18" charset="0"/>
                <a:sym typeface="Wingdings" panose="05000000000000000000" pitchFamily="2" charset="2"/>
              </a:rPr>
              <a:t>Ea</a:t>
            </a:r>
            <a:r>
              <a:rPr kumimoji="1" lang="en-US" altLang="zh-CN" dirty="0">
                <a:solidFill>
                  <a:srgbClr val="0000CC"/>
                </a:solidFill>
                <a:cs typeface="Times New Roman" panose="02020603050405020304" pitchFamily="18" charset="0"/>
                <a:sym typeface="Wingdings" panose="05000000000000000000" pitchFamily="2" charset="2"/>
              </a:rPr>
              <a:t>=1×10</a:t>
            </a:r>
            <a:r>
              <a:rPr kumimoji="1" lang="en-US" altLang="zh-CN" baseline="30000" dirty="0">
                <a:solidFill>
                  <a:srgbClr val="0000CC"/>
                </a:solidFill>
                <a:cs typeface="Times New Roman" panose="02020603050405020304" pitchFamily="18" charset="0"/>
                <a:sym typeface="Wingdings" panose="05000000000000000000" pitchFamily="2" charset="2"/>
              </a:rPr>
              <a:t>5</a:t>
            </a:r>
            <a:r>
              <a:rPr kumimoji="1" lang="en-US" altLang="zh-CN" dirty="0">
                <a:solidFill>
                  <a:srgbClr val="0000CC"/>
                </a:solidFill>
                <a:cs typeface="Times New Roman" panose="02020603050405020304" pitchFamily="18" charset="0"/>
                <a:sym typeface="Wingdings" panose="05000000000000000000" pitchFamily="2" charset="2"/>
              </a:rPr>
              <a:t> J·mol</a:t>
            </a:r>
            <a:r>
              <a:rPr kumimoji="1" lang="en-US" altLang="zh-CN" baseline="30000" dirty="0">
                <a:solidFill>
                  <a:srgbClr val="0000CC"/>
                </a:solidFill>
                <a:cs typeface="Times New Roman" panose="02020603050405020304" pitchFamily="18" charset="0"/>
                <a:sym typeface="Wingdings" panose="05000000000000000000" pitchFamily="2" charset="2"/>
              </a:rPr>
              <a:t>-1</a:t>
            </a:r>
            <a:r>
              <a:rPr kumimoji="1" lang="zh-CN" altLang="en-US" dirty="0">
                <a:solidFill>
                  <a:srgbClr val="0000CC"/>
                </a:solidFill>
                <a:cs typeface="Times New Roman" panose="02020603050405020304" pitchFamily="18" charset="0"/>
                <a:sym typeface="Wingdings" panose="05000000000000000000" pitchFamily="2" charset="2"/>
              </a:rPr>
              <a:t>，在</a:t>
            </a:r>
            <a:r>
              <a:rPr kumimoji="1" lang="en-US" altLang="zh-CN" dirty="0">
                <a:solidFill>
                  <a:srgbClr val="0000CC"/>
                </a:solidFill>
                <a:cs typeface="Times New Roman" panose="02020603050405020304" pitchFamily="18" charset="0"/>
                <a:sym typeface="Wingdings" panose="05000000000000000000" pitchFamily="2" charset="2"/>
              </a:rPr>
              <a:t>30℃</a:t>
            </a:r>
            <a:r>
              <a:rPr kumimoji="1" lang="zh-CN" altLang="en-US" dirty="0">
                <a:solidFill>
                  <a:srgbClr val="0000CC"/>
                </a:solidFill>
                <a:cs typeface="Times New Roman" panose="02020603050405020304" pitchFamily="18" charset="0"/>
                <a:sym typeface="Wingdings" panose="05000000000000000000" pitchFamily="2" charset="2"/>
              </a:rPr>
              <a:t>时的速率常数为</a:t>
            </a:r>
            <a:r>
              <a:rPr kumimoji="1" lang="en-US" altLang="zh-CN" dirty="0">
                <a:solidFill>
                  <a:srgbClr val="0000CC"/>
                </a:solidFill>
                <a:cs typeface="Times New Roman" panose="02020603050405020304" pitchFamily="18" charset="0"/>
                <a:sym typeface="Wingdings" panose="05000000000000000000" pitchFamily="2" charset="2"/>
              </a:rPr>
              <a:t>k=3.0S</a:t>
            </a:r>
            <a:r>
              <a:rPr kumimoji="1" lang="en-US" altLang="zh-CN" baseline="30000" dirty="0">
                <a:solidFill>
                  <a:srgbClr val="0000CC"/>
                </a:solidFill>
                <a:cs typeface="Times New Roman" panose="02020603050405020304" pitchFamily="18" charset="0"/>
                <a:sym typeface="Wingdings" panose="05000000000000000000" pitchFamily="2" charset="2"/>
              </a:rPr>
              <a:t>-1</a:t>
            </a:r>
            <a:r>
              <a:rPr kumimoji="1" lang="zh-CN" altLang="en-US" dirty="0">
                <a:solidFill>
                  <a:srgbClr val="0000CC"/>
                </a:solidFill>
                <a:cs typeface="Times New Roman" panose="02020603050405020304" pitchFamily="18" charset="0"/>
                <a:sym typeface="Wingdings" panose="05000000000000000000" pitchFamily="2" charset="2"/>
              </a:rPr>
              <a:t>。若反应物的初浓度</a:t>
            </a:r>
            <a:r>
              <a:rPr kumimoji="1" lang="en-US" altLang="zh-CN" dirty="0">
                <a:solidFill>
                  <a:srgbClr val="0000CC"/>
                </a:solidFill>
                <a:cs typeface="Times New Roman" panose="02020603050405020304" pitchFamily="18" charset="0"/>
                <a:sym typeface="Wingdings" panose="05000000000000000000" pitchFamily="2" charset="2"/>
              </a:rPr>
              <a:t>C</a:t>
            </a:r>
            <a:r>
              <a:rPr kumimoji="1" lang="en-US" altLang="zh-CN" baseline="-30000" dirty="0">
                <a:solidFill>
                  <a:srgbClr val="0000CC"/>
                </a:solidFill>
                <a:cs typeface="Times New Roman" panose="02020603050405020304" pitchFamily="18" charset="0"/>
                <a:sym typeface="Wingdings" panose="05000000000000000000" pitchFamily="2" charset="2"/>
              </a:rPr>
              <a:t>A0</a:t>
            </a:r>
            <a:r>
              <a:rPr kumimoji="1" lang="en-US" altLang="zh-CN" dirty="0">
                <a:solidFill>
                  <a:srgbClr val="0000CC"/>
                </a:solidFill>
                <a:cs typeface="Times New Roman" panose="02020603050405020304" pitchFamily="18" charset="0"/>
                <a:sym typeface="Wingdings" panose="05000000000000000000" pitchFamily="2" charset="2"/>
              </a:rPr>
              <a:t>=1×10</a:t>
            </a:r>
            <a:r>
              <a:rPr kumimoji="1" lang="en-US" altLang="zh-CN" baseline="30000" dirty="0">
                <a:solidFill>
                  <a:srgbClr val="0000CC"/>
                </a:solidFill>
                <a:cs typeface="Times New Roman" panose="02020603050405020304" pitchFamily="18" charset="0"/>
                <a:sym typeface="Wingdings" panose="05000000000000000000" pitchFamily="2" charset="2"/>
              </a:rPr>
              <a:t>-3</a:t>
            </a:r>
            <a:r>
              <a:rPr kumimoji="1" lang="en-US" altLang="zh-CN" dirty="0">
                <a:solidFill>
                  <a:srgbClr val="0000CC"/>
                </a:solidFill>
                <a:cs typeface="Times New Roman" panose="02020603050405020304" pitchFamily="18" charset="0"/>
                <a:sym typeface="Wingdings" panose="05000000000000000000" pitchFamily="2" charset="2"/>
              </a:rPr>
              <a:t> mol·dm</a:t>
            </a:r>
            <a:r>
              <a:rPr kumimoji="1" lang="en-US" altLang="zh-CN" baseline="30000" dirty="0">
                <a:solidFill>
                  <a:srgbClr val="0000CC"/>
                </a:solidFill>
                <a:cs typeface="Times New Roman" panose="02020603050405020304" pitchFamily="18" charset="0"/>
                <a:sym typeface="Wingdings" panose="05000000000000000000" pitchFamily="2" charset="2"/>
              </a:rPr>
              <a:t>-3</a:t>
            </a:r>
            <a:r>
              <a:rPr kumimoji="1" lang="zh-CN" altLang="en-US" dirty="0">
                <a:solidFill>
                  <a:srgbClr val="0000CC"/>
                </a:solidFill>
                <a:cs typeface="Times New Roman" panose="02020603050405020304" pitchFamily="18" charset="0"/>
                <a:sym typeface="Wingdings" panose="05000000000000000000" pitchFamily="2" charset="2"/>
              </a:rPr>
              <a:t>，计算：</a:t>
            </a:r>
          </a:p>
          <a:p>
            <a:pPr algn="just" eaLnBrk="1" hangingPunct="1"/>
            <a:r>
              <a:rPr kumimoji="1" lang="zh-CN" altLang="en-US" dirty="0">
                <a:solidFill>
                  <a:srgbClr val="0000CC"/>
                </a:solidFill>
                <a:cs typeface="Times New Roman" panose="02020603050405020304" pitchFamily="18" charset="0"/>
                <a:sym typeface="Wingdings" panose="05000000000000000000" pitchFamily="2" charset="2"/>
              </a:rPr>
              <a:t>① </a:t>
            </a:r>
            <a:r>
              <a:rPr kumimoji="1" lang="en-US" altLang="zh-CN" dirty="0">
                <a:solidFill>
                  <a:srgbClr val="0000CC"/>
                </a:solidFill>
                <a:cs typeface="Times New Roman" panose="02020603050405020304" pitchFamily="18" charset="0"/>
                <a:sym typeface="Wingdings" panose="05000000000000000000" pitchFamily="2" charset="2"/>
              </a:rPr>
              <a:t>30℃</a:t>
            </a:r>
            <a:r>
              <a:rPr kumimoji="1" lang="zh-CN" altLang="en-US" dirty="0">
                <a:solidFill>
                  <a:srgbClr val="0000CC"/>
                </a:solidFill>
                <a:cs typeface="Times New Roman" panose="02020603050405020304" pitchFamily="18" charset="0"/>
                <a:sym typeface="Wingdings" panose="05000000000000000000" pitchFamily="2" charset="2"/>
              </a:rPr>
              <a:t>反应的半衰期 </a:t>
            </a:r>
            <a:r>
              <a:rPr kumimoji="1" lang="en-US" altLang="zh-CN" dirty="0">
                <a:solidFill>
                  <a:srgbClr val="0000CC"/>
                </a:solidFill>
                <a:cs typeface="Times New Roman" panose="02020603050405020304" pitchFamily="18" charset="0"/>
                <a:sym typeface="Wingdings" panose="05000000000000000000" pitchFamily="2" charset="2"/>
              </a:rPr>
              <a:t>t</a:t>
            </a:r>
            <a:r>
              <a:rPr kumimoji="1" lang="en-US" altLang="zh-CN" baseline="-30000" dirty="0">
                <a:solidFill>
                  <a:srgbClr val="0000CC"/>
                </a:solidFill>
                <a:cs typeface="Times New Roman" panose="02020603050405020304" pitchFamily="18" charset="0"/>
                <a:sym typeface="Wingdings" panose="05000000000000000000" pitchFamily="2" charset="2"/>
              </a:rPr>
              <a:t>1/2</a:t>
            </a:r>
            <a:r>
              <a:rPr kumimoji="1" lang="zh-CN" altLang="en-US" dirty="0">
                <a:solidFill>
                  <a:srgbClr val="0000CC"/>
                </a:solidFill>
                <a:cs typeface="Times New Roman" panose="02020603050405020304" pitchFamily="18" charset="0"/>
                <a:sym typeface="Wingdings" panose="05000000000000000000" pitchFamily="2" charset="2"/>
              </a:rPr>
              <a:t>。</a:t>
            </a:r>
          </a:p>
          <a:p>
            <a:pPr algn="just" eaLnBrk="1" hangingPunct="1"/>
            <a:r>
              <a:rPr kumimoji="1" lang="zh-CN" altLang="en-US" dirty="0">
                <a:solidFill>
                  <a:srgbClr val="0000CC"/>
                </a:solidFill>
                <a:cs typeface="Times New Roman" panose="02020603050405020304" pitchFamily="18" charset="0"/>
                <a:sym typeface="Wingdings" panose="05000000000000000000" pitchFamily="2" charset="2"/>
              </a:rPr>
              <a:t>② </a:t>
            </a:r>
            <a:r>
              <a:rPr kumimoji="1" lang="en-US" altLang="zh-CN" dirty="0">
                <a:solidFill>
                  <a:srgbClr val="0000CC"/>
                </a:solidFill>
                <a:cs typeface="Times New Roman" panose="02020603050405020304" pitchFamily="18" charset="0"/>
                <a:sym typeface="Wingdings" panose="05000000000000000000" pitchFamily="2" charset="2"/>
              </a:rPr>
              <a:t>30℃</a:t>
            </a:r>
            <a:r>
              <a:rPr kumimoji="1" lang="zh-CN" altLang="en-US" dirty="0">
                <a:solidFill>
                  <a:srgbClr val="0000CC"/>
                </a:solidFill>
                <a:cs typeface="Times New Roman" panose="02020603050405020304" pitchFamily="18" charset="0"/>
                <a:sym typeface="Wingdings" panose="05000000000000000000" pitchFamily="2" charset="2"/>
              </a:rPr>
              <a:t>反应</a:t>
            </a:r>
            <a:r>
              <a:rPr kumimoji="1" lang="en-US" altLang="zh-CN" dirty="0">
                <a:solidFill>
                  <a:srgbClr val="0000CC"/>
                </a:solidFill>
                <a:cs typeface="Times New Roman" panose="02020603050405020304" pitchFamily="18" charset="0"/>
                <a:sym typeface="Wingdings" panose="05000000000000000000" pitchFamily="2" charset="2"/>
              </a:rPr>
              <a:t>t=0.5s</a:t>
            </a:r>
            <a:r>
              <a:rPr kumimoji="1" lang="zh-CN" altLang="en-US" dirty="0">
                <a:solidFill>
                  <a:srgbClr val="0000CC"/>
                </a:solidFill>
                <a:cs typeface="Times New Roman" panose="02020603050405020304" pitchFamily="18" charset="0"/>
                <a:sym typeface="Wingdings" panose="05000000000000000000" pitchFamily="2" charset="2"/>
              </a:rPr>
              <a:t>时，</a:t>
            </a:r>
            <a:r>
              <a:rPr kumimoji="1" lang="en-US" altLang="zh-CN" dirty="0">
                <a:solidFill>
                  <a:srgbClr val="0000CC"/>
                </a:solidFill>
                <a:cs typeface="Times New Roman" panose="02020603050405020304" pitchFamily="18" charset="0"/>
                <a:sym typeface="Wingdings" panose="05000000000000000000" pitchFamily="2" charset="2"/>
              </a:rPr>
              <a:t>A</a:t>
            </a:r>
            <a:r>
              <a:rPr kumimoji="1" lang="zh-CN" altLang="en-US" dirty="0">
                <a:solidFill>
                  <a:srgbClr val="0000CC"/>
                </a:solidFill>
                <a:cs typeface="Times New Roman" panose="02020603050405020304" pitchFamily="18" charset="0"/>
                <a:sym typeface="Wingdings" panose="05000000000000000000" pitchFamily="2" charset="2"/>
              </a:rPr>
              <a:t>的转化率</a:t>
            </a:r>
            <a:r>
              <a:rPr kumimoji="1" lang="en-US" altLang="zh-CN" dirty="0">
                <a:solidFill>
                  <a:srgbClr val="0000CC"/>
                </a:solidFill>
                <a:cs typeface="Times New Roman" panose="02020603050405020304" pitchFamily="18" charset="0"/>
                <a:sym typeface="Wingdings" panose="05000000000000000000" pitchFamily="2" charset="2"/>
              </a:rPr>
              <a:t>X</a:t>
            </a:r>
            <a:r>
              <a:rPr kumimoji="1" lang="en-US" altLang="zh-CN" baseline="-30000" dirty="0">
                <a:solidFill>
                  <a:srgbClr val="0000CC"/>
                </a:solidFill>
                <a:cs typeface="Times New Roman" panose="02020603050405020304" pitchFamily="18" charset="0"/>
                <a:sym typeface="Wingdings" panose="05000000000000000000" pitchFamily="2" charset="2"/>
              </a:rPr>
              <a:t>A</a:t>
            </a:r>
            <a:endParaRPr kumimoji="1" lang="en-US" altLang="zh-CN" dirty="0">
              <a:solidFill>
                <a:srgbClr val="0000CC"/>
              </a:solidFill>
              <a:cs typeface="Times New Roman" panose="02020603050405020304" pitchFamily="18" charset="0"/>
              <a:sym typeface="Wingdings" panose="05000000000000000000" pitchFamily="2" charset="2"/>
            </a:endParaRPr>
          </a:p>
          <a:p>
            <a:pPr algn="just" eaLnBrk="1" hangingPunct="1"/>
            <a:r>
              <a:rPr kumimoji="1" lang="en-US" altLang="zh-CN" dirty="0">
                <a:solidFill>
                  <a:srgbClr val="0000CC"/>
                </a:solidFill>
                <a:cs typeface="Times New Roman" panose="02020603050405020304" pitchFamily="18" charset="0"/>
                <a:sym typeface="Wingdings" panose="05000000000000000000" pitchFamily="2" charset="2"/>
              </a:rPr>
              <a:t>③ 30℃</a:t>
            </a:r>
            <a:r>
              <a:rPr kumimoji="1" lang="zh-CN" altLang="en-US" dirty="0">
                <a:solidFill>
                  <a:srgbClr val="0000CC"/>
                </a:solidFill>
                <a:cs typeface="Times New Roman" panose="02020603050405020304" pitchFamily="18" charset="0"/>
                <a:sym typeface="Wingdings" panose="05000000000000000000" pitchFamily="2" charset="2"/>
              </a:rPr>
              <a:t>反应</a:t>
            </a:r>
            <a:r>
              <a:rPr kumimoji="1" lang="en-US" altLang="zh-CN" dirty="0">
                <a:solidFill>
                  <a:srgbClr val="0000CC"/>
                </a:solidFill>
                <a:cs typeface="Times New Roman" panose="02020603050405020304" pitchFamily="18" charset="0"/>
                <a:sym typeface="Wingdings" panose="05000000000000000000" pitchFamily="2" charset="2"/>
              </a:rPr>
              <a:t>t=0.5s</a:t>
            </a:r>
            <a:r>
              <a:rPr kumimoji="1" lang="zh-CN" altLang="en-US" dirty="0">
                <a:solidFill>
                  <a:srgbClr val="0000CC"/>
                </a:solidFill>
                <a:cs typeface="Times New Roman" panose="02020603050405020304" pitchFamily="18" charset="0"/>
                <a:sym typeface="Wingdings" panose="05000000000000000000" pitchFamily="2" charset="2"/>
              </a:rPr>
              <a:t>时</a:t>
            </a:r>
            <a:r>
              <a:rPr kumimoji="1" lang="en-US" altLang="zh-CN" dirty="0">
                <a:solidFill>
                  <a:srgbClr val="0000CC"/>
                </a:solidFill>
                <a:cs typeface="Times New Roman" panose="02020603050405020304" pitchFamily="18" charset="0"/>
                <a:sym typeface="Wingdings" panose="05000000000000000000" pitchFamily="2" charset="2"/>
              </a:rPr>
              <a:t>,</a:t>
            </a:r>
            <a:r>
              <a:rPr kumimoji="1" lang="zh-CN" altLang="en-US" dirty="0">
                <a:solidFill>
                  <a:srgbClr val="0000CC"/>
                </a:solidFill>
                <a:cs typeface="Times New Roman" panose="02020603050405020304" pitchFamily="18" charset="0"/>
                <a:sym typeface="Wingdings" panose="05000000000000000000" pitchFamily="2" charset="2"/>
              </a:rPr>
              <a:t>反应的速率</a:t>
            </a:r>
            <a:r>
              <a:rPr kumimoji="1" lang="en-US" altLang="zh-CN" dirty="0">
                <a:solidFill>
                  <a:srgbClr val="0000CC"/>
                </a:solidFill>
                <a:cs typeface="Times New Roman" panose="02020603050405020304" pitchFamily="18" charset="0"/>
                <a:sym typeface="Wingdings" panose="05000000000000000000" pitchFamily="2" charset="2"/>
              </a:rPr>
              <a:t>-</a:t>
            </a:r>
            <a:r>
              <a:rPr kumimoji="1" lang="en-US" altLang="zh-CN" dirty="0" err="1">
                <a:solidFill>
                  <a:srgbClr val="0000CC"/>
                </a:solidFill>
                <a:cs typeface="Times New Roman" panose="02020603050405020304" pitchFamily="18" charset="0"/>
                <a:sym typeface="Wingdings" panose="05000000000000000000" pitchFamily="2" charset="2"/>
              </a:rPr>
              <a:t>dC</a:t>
            </a:r>
            <a:r>
              <a:rPr kumimoji="1" lang="en-US" altLang="zh-CN" baseline="-30000" dirty="0" err="1">
                <a:solidFill>
                  <a:srgbClr val="0000CC"/>
                </a:solidFill>
                <a:cs typeface="Times New Roman" panose="02020603050405020304" pitchFamily="18" charset="0"/>
                <a:sym typeface="Wingdings" panose="05000000000000000000" pitchFamily="2" charset="2"/>
              </a:rPr>
              <a:t>A</a:t>
            </a:r>
            <a:r>
              <a:rPr kumimoji="1" lang="en-US" altLang="zh-CN" dirty="0">
                <a:solidFill>
                  <a:srgbClr val="0000CC"/>
                </a:solidFill>
                <a:cs typeface="Times New Roman" panose="02020603050405020304" pitchFamily="18" charset="0"/>
                <a:sym typeface="Wingdings" panose="05000000000000000000" pitchFamily="2" charset="2"/>
              </a:rPr>
              <a:t>/</a:t>
            </a:r>
            <a:r>
              <a:rPr kumimoji="1" lang="en-US" altLang="zh-CN" dirty="0" err="1">
                <a:solidFill>
                  <a:srgbClr val="0000CC"/>
                </a:solidFill>
                <a:cs typeface="Times New Roman" panose="02020603050405020304" pitchFamily="18" charset="0"/>
                <a:sym typeface="Wingdings" panose="05000000000000000000" pitchFamily="2" charset="2"/>
              </a:rPr>
              <a:t>dt</a:t>
            </a:r>
            <a:endParaRPr kumimoji="1" lang="en-US" altLang="zh-CN" dirty="0">
              <a:solidFill>
                <a:srgbClr val="0000CC"/>
              </a:solidFill>
              <a:cs typeface="Times New Roman" panose="02020603050405020304" pitchFamily="18" charset="0"/>
              <a:sym typeface="Wingdings" panose="05000000000000000000" pitchFamily="2" charset="2"/>
            </a:endParaRPr>
          </a:p>
          <a:p>
            <a:pPr algn="just" eaLnBrk="1" hangingPunct="1"/>
            <a:r>
              <a:rPr kumimoji="1" lang="en-US" altLang="zh-CN" dirty="0">
                <a:solidFill>
                  <a:srgbClr val="0000CC"/>
                </a:solidFill>
                <a:cs typeface="Times New Roman" panose="02020603050405020304" pitchFamily="18" charset="0"/>
                <a:sym typeface="Wingdings" panose="05000000000000000000" pitchFamily="2" charset="2"/>
              </a:rPr>
              <a:t>④ 50℃</a:t>
            </a:r>
            <a:r>
              <a:rPr kumimoji="1" lang="zh-CN" altLang="en-US" dirty="0">
                <a:solidFill>
                  <a:srgbClr val="0000CC"/>
                </a:solidFill>
                <a:cs typeface="Times New Roman" panose="02020603050405020304" pitchFamily="18" charset="0"/>
                <a:sym typeface="Wingdings" panose="05000000000000000000" pitchFamily="2" charset="2"/>
              </a:rPr>
              <a:t>反应的速率常数</a:t>
            </a:r>
          </a:p>
        </p:txBody>
      </p:sp>
    </p:spTree>
    <p:extLst>
      <p:ext uri="{BB962C8B-B14F-4D97-AF65-F5344CB8AC3E}">
        <p14:creationId xmlns:p14="http://schemas.microsoft.com/office/powerpoint/2010/main" val="294543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8"/>
          <p:cNvSpPr>
            <a:spLocks noChangeArrowheads="1"/>
          </p:cNvSpPr>
          <p:nvPr/>
        </p:nvSpPr>
        <p:spPr bwMode="auto">
          <a:xfrm>
            <a:off x="328613" y="196850"/>
            <a:ext cx="84137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a:solidFill>
                  <a:srgbClr val="C00000"/>
                </a:solidFill>
                <a:sym typeface="Wingdings" panose="05000000000000000000" pitchFamily="2" charset="2"/>
              </a:rPr>
              <a:t>解：</a:t>
            </a:r>
            <a:r>
              <a:rPr kumimoji="1" lang="en-US" altLang="zh-CN">
                <a:solidFill>
                  <a:srgbClr val="000000"/>
                </a:solidFill>
                <a:cs typeface="Times New Roman" panose="02020603050405020304" pitchFamily="18" charset="0"/>
                <a:sym typeface="Wingdings" panose="05000000000000000000" pitchFamily="2" charset="2"/>
              </a:rPr>
              <a:t>(1)</a:t>
            </a:r>
            <a:r>
              <a:rPr kumimoji="1" lang="zh-CN" altLang="en-US">
                <a:solidFill>
                  <a:srgbClr val="000000"/>
                </a:solidFill>
                <a:cs typeface="Times New Roman" panose="02020603050405020304" pitchFamily="18" charset="0"/>
                <a:sym typeface="Wingdings" panose="05000000000000000000" pitchFamily="2" charset="2"/>
              </a:rPr>
              <a:t>因为速率常数单位为： </a:t>
            </a:r>
            <a:r>
              <a:rPr kumimoji="1" lang="en-US" altLang="zh-CN">
                <a:solidFill>
                  <a:srgbClr val="000000"/>
                </a:solidFill>
                <a:cs typeface="Times New Roman" panose="02020603050405020304" pitchFamily="18" charset="0"/>
                <a:sym typeface="Wingdings" panose="05000000000000000000" pitchFamily="2" charset="2"/>
              </a:rPr>
              <a:t>S</a:t>
            </a:r>
            <a:r>
              <a:rPr kumimoji="1" lang="en-US" altLang="zh-CN" baseline="30000">
                <a:solidFill>
                  <a:srgbClr val="000000"/>
                </a:solidFill>
                <a:cs typeface="Times New Roman" panose="02020603050405020304" pitchFamily="18" charset="0"/>
                <a:sym typeface="Wingdings" panose="05000000000000000000" pitchFamily="2" charset="2"/>
              </a:rPr>
              <a:t>-1</a:t>
            </a:r>
            <a:r>
              <a:rPr kumimoji="1" lang="zh-CN" altLang="en-US">
                <a:solidFill>
                  <a:srgbClr val="000000"/>
                </a:solidFill>
                <a:cs typeface="Times New Roman" panose="02020603050405020304" pitchFamily="18" charset="0"/>
                <a:sym typeface="Wingdings" panose="05000000000000000000" pitchFamily="2" charset="2"/>
              </a:rPr>
              <a:t>所以该反应为一级</a:t>
            </a:r>
          </a:p>
          <a:p>
            <a:pPr algn="just" eaLnBrk="1" hangingPunct="1"/>
            <a:endParaRPr kumimoji="1" lang="en-US" altLang="zh-CN">
              <a:solidFill>
                <a:srgbClr val="000000"/>
              </a:solidFill>
              <a:cs typeface="Times New Roman" panose="02020603050405020304" pitchFamily="18" charset="0"/>
              <a:sym typeface="Wingdings" panose="05000000000000000000" pitchFamily="2" charset="2"/>
            </a:endParaRPr>
          </a:p>
          <a:p>
            <a:pPr algn="just" eaLnBrk="1" hangingPunct="1"/>
            <a:endParaRPr kumimoji="1" lang="en-US" altLang="zh-CN">
              <a:solidFill>
                <a:srgbClr val="000000"/>
              </a:solidFill>
              <a:cs typeface="Times New Roman" panose="02020603050405020304" pitchFamily="18" charset="0"/>
              <a:sym typeface="Wingdings" panose="05000000000000000000" pitchFamily="2" charset="2"/>
            </a:endParaRPr>
          </a:p>
          <a:p>
            <a:pPr algn="just" eaLnBrk="1" hangingPunct="1"/>
            <a:r>
              <a:rPr kumimoji="1" lang="en-US" altLang="zh-CN">
                <a:solidFill>
                  <a:srgbClr val="000000"/>
                </a:solidFill>
                <a:cs typeface="Times New Roman" panose="02020603050405020304" pitchFamily="18" charset="0"/>
                <a:sym typeface="Wingdings" panose="05000000000000000000" pitchFamily="2" charset="2"/>
              </a:rPr>
              <a:t>(2)0.5S</a:t>
            </a:r>
            <a:r>
              <a:rPr kumimoji="1" lang="zh-CN" altLang="en-US">
                <a:solidFill>
                  <a:srgbClr val="000000"/>
                </a:solidFill>
                <a:cs typeface="Times New Roman" panose="02020603050405020304" pitchFamily="18" charset="0"/>
                <a:sym typeface="Wingdings" panose="05000000000000000000" pitchFamily="2" charset="2"/>
              </a:rPr>
              <a:t>时：</a:t>
            </a:r>
            <a:endParaRPr kumimoji="1" lang="en-US" altLang="zh-CN">
              <a:solidFill>
                <a:srgbClr val="000000"/>
              </a:solidFill>
              <a:cs typeface="Times New Roman" panose="02020603050405020304" pitchFamily="18" charset="0"/>
              <a:sym typeface="Wingdings" panose="05000000000000000000" pitchFamily="2" charset="2"/>
            </a:endParaRPr>
          </a:p>
        </p:txBody>
      </p:sp>
      <p:graphicFrame>
        <p:nvGraphicFramePr>
          <p:cNvPr id="10" name="对象 9"/>
          <p:cNvGraphicFramePr>
            <a:graphicFrameLocks noChangeAspect="1"/>
          </p:cNvGraphicFramePr>
          <p:nvPr/>
        </p:nvGraphicFramePr>
        <p:xfrm>
          <a:off x="1362075" y="830263"/>
          <a:ext cx="5280025" cy="550862"/>
        </p:xfrm>
        <a:graphic>
          <a:graphicData uri="http://schemas.openxmlformats.org/presentationml/2006/ole">
            <mc:AlternateContent xmlns:mc="http://schemas.openxmlformats.org/markup-compatibility/2006">
              <mc:Choice xmlns:v="urn:schemas-microsoft-com:vml" Requires="v">
                <p:oleObj spid="_x0000_s8569" name="公式" r:id="rId3" imgW="2171700" imgH="228600" progId="Equation.3">
                  <p:embed/>
                </p:oleObj>
              </mc:Choice>
              <mc:Fallback>
                <p:oleObj name="公式" r:id="rId3" imgW="2171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075" y="830263"/>
                        <a:ext cx="52800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nvGraphicFramePr>
        <p:xfrm>
          <a:off x="423863" y="2097088"/>
          <a:ext cx="8318500" cy="998537"/>
        </p:xfrm>
        <a:graphic>
          <a:graphicData uri="http://schemas.openxmlformats.org/presentationml/2006/ole">
            <mc:AlternateContent xmlns:mc="http://schemas.openxmlformats.org/markup-compatibility/2006">
              <mc:Choice xmlns:v="urn:schemas-microsoft-com:vml" Requires="v">
                <p:oleObj spid="_x0000_s8570" name="公式" r:id="rId5" imgW="4635500" imgH="444500" progId="Equation.3">
                  <p:embed/>
                </p:oleObj>
              </mc:Choice>
              <mc:Fallback>
                <p:oleObj name="公式" r:id="rId5" imgW="46355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863" y="2097088"/>
                        <a:ext cx="8318500"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1" name="矩形 11"/>
          <p:cNvSpPr>
            <a:spLocks noChangeArrowheads="1"/>
          </p:cNvSpPr>
          <p:nvPr/>
        </p:nvSpPr>
        <p:spPr bwMode="auto">
          <a:xfrm>
            <a:off x="393700" y="3027363"/>
            <a:ext cx="8475663"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r>
              <a:rPr kumimoji="1" lang="en-US" altLang="zh-CN">
                <a:solidFill>
                  <a:srgbClr val="000000"/>
                </a:solidFill>
                <a:cs typeface="Times New Roman" panose="02020603050405020304" pitchFamily="18" charset="0"/>
                <a:sym typeface="Wingdings" panose="05000000000000000000" pitchFamily="2" charset="2"/>
              </a:rPr>
              <a:t>(3)</a:t>
            </a:r>
          </a:p>
          <a:p>
            <a:pPr eaLnBrk="1" hangingPunct="1"/>
            <a:endParaRPr kumimoji="1" lang="en-US" altLang="zh-CN">
              <a:solidFill>
                <a:srgbClr val="000000"/>
              </a:solidFill>
              <a:cs typeface="Times New Roman" panose="02020603050405020304" pitchFamily="18" charset="0"/>
              <a:sym typeface="Wingdings" panose="05000000000000000000" pitchFamily="2" charset="2"/>
            </a:endParaRPr>
          </a:p>
          <a:p>
            <a:pPr eaLnBrk="1" hangingPunct="1"/>
            <a:endParaRPr kumimoji="1" lang="en-US" altLang="zh-CN">
              <a:solidFill>
                <a:srgbClr val="000000"/>
              </a:solidFill>
              <a:cs typeface="Times New Roman" panose="02020603050405020304" pitchFamily="18" charset="0"/>
              <a:sym typeface="Wingdings" panose="05000000000000000000" pitchFamily="2" charset="2"/>
            </a:endParaRPr>
          </a:p>
          <a:p>
            <a:pPr eaLnBrk="1" hangingPunct="1"/>
            <a:endParaRPr kumimoji="1" lang="en-US" altLang="zh-CN">
              <a:solidFill>
                <a:srgbClr val="000000"/>
              </a:solidFill>
              <a:cs typeface="Times New Roman" panose="02020603050405020304" pitchFamily="18" charset="0"/>
              <a:sym typeface="Wingdings" panose="05000000000000000000" pitchFamily="2" charset="2"/>
            </a:endParaRPr>
          </a:p>
          <a:p>
            <a:pPr eaLnBrk="1" hangingPunct="1"/>
            <a:r>
              <a:rPr kumimoji="1" lang="en-US" altLang="zh-CN">
                <a:solidFill>
                  <a:srgbClr val="000000"/>
                </a:solidFill>
                <a:cs typeface="Times New Roman" panose="02020603050405020304" pitchFamily="18" charset="0"/>
                <a:sym typeface="Wingdings" panose="05000000000000000000" pitchFamily="2" charset="2"/>
              </a:rPr>
              <a:t> (4)    </a:t>
            </a:r>
          </a:p>
          <a:p>
            <a:pPr eaLnBrk="1" hangingPunct="1"/>
            <a:endParaRPr kumimoji="1" lang="en-US" altLang="zh-CN">
              <a:solidFill>
                <a:srgbClr val="000000"/>
              </a:solidFill>
              <a:cs typeface="Times New Roman" panose="02020603050405020304" pitchFamily="18" charset="0"/>
              <a:sym typeface="Wingdings" panose="05000000000000000000" pitchFamily="2" charset="2"/>
            </a:endParaRPr>
          </a:p>
          <a:p>
            <a:pPr eaLnBrk="1" hangingPunct="1"/>
            <a:r>
              <a:rPr kumimoji="1" lang="en-US" altLang="zh-CN" i="1">
                <a:solidFill>
                  <a:srgbClr val="000000"/>
                </a:solidFill>
                <a:cs typeface="Times New Roman" panose="02020603050405020304" pitchFamily="18" charset="0"/>
                <a:sym typeface="Wingdings" panose="05000000000000000000" pitchFamily="2" charset="2"/>
              </a:rPr>
              <a:t>        k</a:t>
            </a:r>
            <a:r>
              <a:rPr kumimoji="1" lang="en-US" altLang="zh-CN" baseline="-30000">
                <a:solidFill>
                  <a:srgbClr val="000000"/>
                </a:solidFill>
                <a:cs typeface="Times New Roman" panose="02020603050405020304" pitchFamily="18" charset="0"/>
                <a:sym typeface="Wingdings" panose="05000000000000000000" pitchFamily="2" charset="2"/>
              </a:rPr>
              <a:t>2</a:t>
            </a:r>
            <a:r>
              <a:rPr kumimoji="1" lang="en-US" altLang="zh-CN">
                <a:solidFill>
                  <a:srgbClr val="000000"/>
                </a:solidFill>
                <a:cs typeface="Times New Roman" panose="02020603050405020304" pitchFamily="18" charset="0"/>
                <a:sym typeface="Wingdings" panose="05000000000000000000" pitchFamily="2" charset="2"/>
              </a:rPr>
              <a:t>=35.04S</a:t>
            </a:r>
            <a:r>
              <a:rPr kumimoji="1" lang="en-US" altLang="zh-CN" baseline="30000">
                <a:solidFill>
                  <a:srgbClr val="000000"/>
                </a:solidFill>
                <a:cs typeface="Times New Roman" panose="02020603050405020304" pitchFamily="18" charset="0"/>
                <a:sym typeface="Wingdings" panose="05000000000000000000" pitchFamily="2" charset="2"/>
              </a:rPr>
              <a:t>-1</a:t>
            </a:r>
            <a:r>
              <a:rPr kumimoji="1" lang="en-US" altLang="zh-CN">
                <a:solidFill>
                  <a:schemeClr val="folHlink"/>
                </a:solidFill>
                <a:sym typeface="Wingdings" panose="05000000000000000000" pitchFamily="2" charset="2"/>
              </a:rPr>
              <a:t> </a:t>
            </a:r>
            <a:endParaRPr kumimoji="1" lang="zh-CN" altLang="en-US">
              <a:solidFill>
                <a:schemeClr val="folHlink"/>
              </a:solidFill>
              <a:sym typeface="Wingdings" panose="05000000000000000000" pitchFamily="2" charset="2"/>
            </a:endParaRPr>
          </a:p>
        </p:txBody>
      </p:sp>
      <p:graphicFrame>
        <p:nvGraphicFramePr>
          <p:cNvPr id="13" name="对象 12"/>
          <p:cNvGraphicFramePr>
            <a:graphicFrameLocks noChangeAspect="1"/>
          </p:cNvGraphicFramePr>
          <p:nvPr/>
        </p:nvGraphicFramePr>
        <p:xfrm>
          <a:off x="1192213" y="3163888"/>
          <a:ext cx="7135812" cy="460375"/>
        </p:xfrm>
        <a:graphic>
          <a:graphicData uri="http://schemas.openxmlformats.org/presentationml/2006/ole">
            <mc:AlternateContent xmlns:mc="http://schemas.openxmlformats.org/markup-compatibility/2006">
              <mc:Choice xmlns:v="urn:schemas-microsoft-com:vml" Requires="v">
                <p:oleObj spid="_x0000_s8571" name="公式" r:id="rId7" imgW="3683000" imgH="241300" progId="Equation.3">
                  <p:embed/>
                </p:oleObj>
              </mc:Choice>
              <mc:Fallback>
                <p:oleObj name="公式" r:id="rId7" imgW="36830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2213" y="3163888"/>
                        <a:ext cx="71358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nvGraphicFramePr>
        <p:xfrm>
          <a:off x="1042988" y="3624263"/>
          <a:ext cx="7489825" cy="812800"/>
        </p:xfrm>
        <a:graphic>
          <a:graphicData uri="http://schemas.openxmlformats.org/presentationml/2006/ole">
            <mc:AlternateContent xmlns:mc="http://schemas.openxmlformats.org/markup-compatibility/2006">
              <mc:Choice xmlns:v="urn:schemas-microsoft-com:vml" Requires="v">
                <p:oleObj spid="_x0000_s8572" name="公式" r:id="rId9" imgW="4470400" imgH="393700" progId="Equation.3">
                  <p:embed/>
                </p:oleObj>
              </mc:Choice>
              <mc:Fallback>
                <p:oleObj name="公式" r:id="rId9" imgW="44704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3624263"/>
                        <a:ext cx="748982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nvGraphicFramePr>
        <p:xfrm>
          <a:off x="1246188" y="4613275"/>
          <a:ext cx="6192837" cy="935038"/>
        </p:xfrm>
        <a:graphic>
          <a:graphicData uri="http://schemas.openxmlformats.org/presentationml/2006/ole">
            <mc:AlternateContent xmlns:mc="http://schemas.openxmlformats.org/markup-compatibility/2006">
              <mc:Choice xmlns:v="urn:schemas-microsoft-com:vml" Requires="v">
                <p:oleObj spid="_x0000_s8573" name="公式" r:id="rId11" imgW="3822700" imgH="482600" progId="Equation.3">
                  <p:embed/>
                </p:oleObj>
              </mc:Choice>
              <mc:Fallback>
                <p:oleObj name="公式" r:id="rId11" imgW="3822700" imgH="482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6188" y="4613275"/>
                        <a:ext cx="6192837"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3791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矩形 1"/>
          <p:cNvSpPr>
            <a:spLocks noChangeArrowheads="1"/>
          </p:cNvSpPr>
          <p:nvPr/>
        </p:nvSpPr>
        <p:spPr bwMode="auto">
          <a:xfrm>
            <a:off x="401638" y="1079500"/>
            <a:ext cx="7808912"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dirty="0" smtClean="0">
                <a:solidFill>
                  <a:srgbClr val="FF0000"/>
                </a:solidFill>
              </a:rPr>
              <a:t>例</a:t>
            </a:r>
            <a:r>
              <a:rPr kumimoji="1" lang="en-US" altLang="zh-CN" dirty="0">
                <a:solidFill>
                  <a:srgbClr val="FF0000"/>
                </a:solidFill>
              </a:rPr>
              <a:t>3</a:t>
            </a:r>
            <a:r>
              <a:rPr kumimoji="1" lang="zh-CN" altLang="en-US" dirty="0" smtClean="0">
                <a:solidFill>
                  <a:srgbClr val="FF0000"/>
                </a:solidFill>
              </a:rPr>
              <a:t>：</a:t>
            </a:r>
            <a:r>
              <a:rPr kumimoji="1" lang="zh-CN" altLang="en-US" dirty="0">
                <a:solidFill>
                  <a:srgbClr val="0000CC"/>
                </a:solidFill>
                <a:cs typeface="Times New Roman" panose="02020603050405020304" pitchFamily="18" charset="0"/>
                <a:sym typeface="Wingdings" panose="05000000000000000000" pitchFamily="2" charset="2"/>
              </a:rPr>
              <a:t>某反应活化能</a:t>
            </a:r>
            <a:r>
              <a:rPr kumimoji="1" lang="en-US" altLang="zh-CN" dirty="0" err="1">
                <a:solidFill>
                  <a:srgbClr val="0000CC"/>
                </a:solidFill>
                <a:cs typeface="Times New Roman" panose="02020603050405020304" pitchFamily="18" charset="0"/>
                <a:sym typeface="Wingdings" panose="05000000000000000000" pitchFamily="2" charset="2"/>
              </a:rPr>
              <a:t>Ea</a:t>
            </a:r>
            <a:r>
              <a:rPr kumimoji="1" lang="en-US" altLang="zh-CN" dirty="0">
                <a:solidFill>
                  <a:srgbClr val="0000CC"/>
                </a:solidFill>
                <a:cs typeface="Times New Roman" panose="02020603050405020304" pitchFamily="18" charset="0"/>
                <a:sym typeface="Wingdings" panose="05000000000000000000" pitchFamily="2" charset="2"/>
              </a:rPr>
              <a:t>=50kJ·mol</a:t>
            </a:r>
            <a:r>
              <a:rPr kumimoji="1" lang="en-US" altLang="zh-CN" baseline="30000" dirty="0">
                <a:solidFill>
                  <a:srgbClr val="0000CC"/>
                </a:solidFill>
                <a:cs typeface="Times New Roman" panose="02020603050405020304" pitchFamily="18" charset="0"/>
                <a:sym typeface="Wingdings" panose="05000000000000000000" pitchFamily="2" charset="2"/>
              </a:rPr>
              <a:t>-1</a:t>
            </a:r>
            <a:r>
              <a:rPr kumimoji="1" lang="zh-CN" altLang="en-US" dirty="0">
                <a:solidFill>
                  <a:srgbClr val="0000CC"/>
                </a:solidFill>
                <a:cs typeface="Times New Roman" panose="02020603050405020304" pitchFamily="18" charset="0"/>
                <a:sym typeface="Wingdings" panose="05000000000000000000" pitchFamily="2" charset="2"/>
              </a:rPr>
              <a:t>，在</a:t>
            </a:r>
            <a:r>
              <a:rPr kumimoji="1" lang="en-US" altLang="zh-CN" dirty="0">
                <a:solidFill>
                  <a:srgbClr val="0000CC"/>
                </a:solidFill>
                <a:cs typeface="Times New Roman" panose="02020603050405020304" pitchFamily="18" charset="0"/>
                <a:sym typeface="Wingdings" panose="05000000000000000000" pitchFamily="2" charset="2"/>
              </a:rPr>
              <a:t>30℃</a:t>
            </a:r>
            <a:r>
              <a:rPr kumimoji="1" lang="zh-CN" altLang="en-US" dirty="0">
                <a:solidFill>
                  <a:srgbClr val="0000CC"/>
                </a:solidFill>
                <a:cs typeface="Times New Roman" panose="02020603050405020304" pitchFamily="18" charset="0"/>
                <a:sym typeface="Wingdings" panose="05000000000000000000" pitchFamily="2" charset="2"/>
              </a:rPr>
              <a:t>时的速率常数为</a:t>
            </a:r>
            <a:r>
              <a:rPr kumimoji="1" lang="en-US" altLang="zh-CN" dirty="0">
                <a:solidFill>
                  <a:srgbClr val="0000CC"/>
                </a:solidFill>
                <a:cs typeface="Times New Roman" panose="02020603050405020304" pitchFamily="18" charset="0"/>
                <a:sym typeface="Wingdings" panose="05000000000000000000" pitchFamily="2" charset="2"/>
              </a:rPr>
              <a:t>k=3.0kPa</a:t>
            </a:r>
            <a:r>
              <a:rPr kumimoji="1" lang="en-US" altLang="zh-CN" baseline="30000" dirty="0">
                <a:solidFill>
                  <a:srgbClr val="0000CC"/>
                </a:solidFill>
                <a:cs typeface="Times New Roman" panose="02020603050405020304" pitchFamily="18" charset="0"/>
                <a:sym typeface="Wingdings" panose="05000000000000000000" pitchFamily="2" charset="2"/>
              </a:rPr>
              <a:t>-1</a:t>
            </a:r>
            <a:r>
              <a:rPr kumimoji="1" lang="en-US" altLang="zh-CN" dirty="0">
                <a:solidFill>
                  <a:srgbClr val="0000CC"/>
                </a:solidFill>
                <a:cs typeface="Times New Roman" panose="02020603050405020304" pitchFamily="18" charset="0"/>
                <a:sym typeface="Wingdings" panose="05000000000000000000" pitchFamily="2" charset="2"/>
              </a:rPr>
              <a:t>S</a:t>
            </a:r>
            <a:r>
              <a:rPr kumimoji="1" lang="en-US" altLang="zh-CN" baseline="30000" dirty="0">
                <a:solidFill>
                  <a:srgbClr val="0000CC"/>
                </a:solidFill>
                <a:cs typeface="Times New Roman" panose="02020603050405020304" pitchFamily="18" charset="0"/>
                <a:sym typeface="Wingdings" panose="05000000000000000000" pitchFamily="2" charset="2"/>
              </a:rPr>
              <a:t>-1</a:t>
            </a:r>
            <a:r>
              <a:rPr kumimoji="1" lang="zh-CN" altLang="en-US" dirty="0">
                <a:solidFill>
                  <a:srgbClr val="0000CC"/>
                </a:solidFill>
                <a:cs typeface="Times New Roman" panose="02020603050405020304" pitchFamily="18" charset="0"/>
                <a:sym typeface="Wingdings" panose="05000000000000000000" pitchFamily="2" charset="2"/>
              </a:rPr>
              <a:t>。若反应物的初压力</a:t>
            </a:r>
            <a:r>
              <a:rPr kumimoji="1" lang="en-US" altLang="zh-CN" dirty="0">
                <a:solidFill>
                  <a:srgbClr val="0000CC"/>
                </a:solidFill>
                <a:cs typeface="Times New Roman" panose="02020603050405020304" pitchFamily="18" charset="0"/>
                <a:sym typeface="Wingdings" panose="05000000000000000000" pitchFamily="2" charset="2"/>
              </a:rPr>
              <a:t>P</a:t>
            </a:r>
            <a:r>
              <a:rPr kumimoji="1" lang="en-US" altLang="zh-CN" baseline="-30000" dirty="0">
                <a:solidFill>
                  <a:srgbClr val="0000CC"/>
                </a:solidFill>
                <a:cs typeface="Times New Roman" panose="02020603050405020304" pitchFamily="18" charset="0"/>
                <a:sym typeface="Wingdings" panose="05000000000000000000" pitchFamily="2" charset="2"/>
              </a:rPr>
              <a:t>A0</a:t>
            </a:r>
            <a:r>
              <a:rPr kumimoji="1" lang="en-US" altLang="zh-CN" dirty="0">
                <a:solidFill>
                  <a:srgbClr val="0000CC"/>
                </a:solidFill>
                <a:cs typeface="Times New Roman" panose="02020603050405020304" pitchFamily="18" charset="0"/>
                <a:sym typeface="Wingdings" panose="05000000000000000000" pitchFamily="2" charset="2"/>
              </a:rPr>
              <a:t>=1×10</a:t>
            </a:r>
            <a:r>
              <a:rPr kumimoji="1" lang="en-US" altLang="zh-CN" baseline="30000" dirty="0">
                <a:solidFill>
                  <a:srgbClr val="0000CC"/>
                </a:solidFill>
                <a:cs typeface="Times New Roman" panose="02020603050405020304" pitchFamily="18" charset="0"/>
                <a:sym typeface="Wingdings" panose="05000000000000000000" pitchFamily="2" charset="2"/>
              </a:rPr>
              <a:t>-3</a:t>
            </a:r>
            <a:r>
              <a:rPr kumimoji="1" lang="en-US" altLang="zh-CN" dirty="0">
                <a:solidFill>
                  <a:srgbClr val="0000CC"/>
                </a:solidFill>
                <a:cs typeface="Times New Roman" panose="02020603050405020304" pitchFamily="18" charset="0"/>
                <a:sym typeface="Wingdings" panose="05000000000000000000" pitchFamily="2" charset="2"/>
              </a:rPr>
              <a:t> </a:t>
            </a:r>
            <a:r>
              <a:rPr kumimoji="1" lang="en-US" altLang="zh-CN" dirty="0" err="1">
                <a:solidFill>
                  <a:srgbClr val="0000CC"/>
                </a:solidFill>
                <a:cs typeface="Times New Roman" panose="02020603050405020304" pitchFamily="18" charset="0"/>
                <a:sym typeface="Wingdings" panose="05000000000000000000" pitchFamily="2" charset="2"/>
              </a:rPr>
              <a:t>kPa</a:t>
            </a:r>
            <a:r>
              <a:rPr kumimoji="1" lang="zh-CN" altLang="en-US" dirty="0">
                <a:solidFill>
                  <a:srgbClr val="0000CC"/>
                </a:solidFill>
                <a:cs typeface="Times New Roman" panose="02020603050405020304" pitchFamily="18" charset="0"/>
                <a:sym typeface="Wingdings" panose="05000000000000000000" pitchFamily="2" charset="2"/>
              </a:rPr>
              <a:t>，计算：</a:t>
            </a:r>
          </a:p>
          <a:p>
            <a:pPr algn="just" eaLnBrk="1" hangingPunct="1"/>
            <a:r>
              <a:rPr kumimoji="1" lang="zh-CN" altLang="en-US" dirty="0">
                <a:solidFill>
                  <a:srgbClr val="0000CC"/>
                </a:solidFill>
                <a:cs typeface="Times New Roman" panose="02020603050405020304" pitchFamily="18" charset="0"/>
                <a:sym typeface="Wingdings" panose="05000000000000000000" pitchFamily="2" charset="2"/>
              </a:rPr>
              <a:t>① </a:t>
            </a:r>
            <a:r>
              <a:rPr kumimoji="1" lang="en-US" altLang="zh-CN" dirty="0">
                <a:solidFill>
                  <a:srgbClr val="0000CC"/>
                </a:solidFill>
                <a:cs typeface="Times New Roman" panose="02020603050405020304" pitchFamily="18" charset="0"/>
                <a:sym typeface="Wingdings" panose="05000000000000000000" pitchFamily="2" charset="2"/>
              </a:rPr>
              <a:t>30℃</a:t>
            </a:r>
            <a:r>
              <a:rPr kumimoji="1" lang="zh-CN" altLang="en-US" dirty="0">
                <a:solidFill>
                  <a:srgbClr val="0000CC"/>
                </a:solidFill>
                <a:cs typeface="Times New Roman" panose="02020603050405020304" pitchFamily="18" charset="0"/>
                <a:sym typeface="Wingdings" panose="05000000000000000000" pitchFamily="2" charset="2"/>
              </a:rPr>
              <a:t>反应的半衰期 </a:t>
            </a:r>
            <a:r>
              <a:rPr kumimoji="1" lang="en-US" altLang="zh-CN" dirty="0">
                <a:solidFill>
                  <a:srgbClr val="0000CC"/>
                </a:solidFill>
                <a:cs typeface="Times New Roman" panose="02020603050405020304" pitchFamily="18" charset="0"/>
                <a:sym typeface="Wingdings" panose="05000000000000000000" pitchFamily="2" charset="2"/>
              </a:rPr>
              <a:t>t</a:t>
            </a:r>
            <a:r>
              <a:rPr kumimoji="1" lang="en-US" altLang="zh-CN" baseline="-30000" dirty="0">
                <a:solidFill>
                  <a:srgbClr val="0000CC"/>
                </a:solidFill>
                <a:cs typeface="Times New Roman" panose="02020603050405020304" pitchFamily="18" charset="0"/>
                <a:sym typeface="Wingdings" panose="05000000000000000000" pitchFamily="2" charset="2"/>
              </a:rPr>
              <a:t>1/2</a:t>
            </a:r>
            <a:r>
              <a:rPr kumimoji="1" lang="zh-CN" altLang="en-US" dirty="0">
                <a:solidFill>
                  <a:srgbClr val="0000CC"/>
                </a:solidFill>
                <a:cs typeface="Times New Roman" panose="02020603050405020304" pitchFamily="18" charset="0"/>
                <a:sym typeface="Wingdings" panose="05000000000000000000" pitchFamily="2" charset="2"/>
              </a:rPr>
              <a:t>。</a:t>
            </a:r>
          </a:p>
          <a:p>
            <a:pPr algn="just" eaLnBrk="1" hangingPunct="1"/>
            <a:r>
              <a:rPr kumimoji="1" lang="zh-CN" altLang="en-US" dirty="0">
                <a:solidFill>
                  <a:srgbClr val="0000CC"/>
                </a:solidFill>
                <a:cs typeface="Times New Roman" panose="02020603050405020304" pitchFamily="18" charset="0"/>
                <a:sym typeface="Wingdings" panose="05000000000000000000" pitchFamily="2" charset="2"/>
              </a:rPr>
              <a:t>② </a:t>
            </a:r>
            <a:r>
              <a:rPr kumimoji="1" lang="en-US" altLang="zh-CN" dirty="0">
                <a:solidFill>
                  <a:srgbClr val="0000CC"/>
                </a:solidFill>
                <a:cs typeface="Times New Roman" panose="02020603050405020304" pitchFamily="18" charset="0"/>
                <a:sym typeface="Wingdings" panose="05000000000000000000" pitchFamily="2" charset="2"/>
              </a:rPr>
              <a:t>30℃</a:t>
            </a:r>
            <a:r>
              <a:rPr kumimoji="1" lang="zh-CN" altLang="en-US" dirty="0">
                <a:solidFill>
                  <a:srgbClr val="0000CC"/>
                </a:solidFill>
                <a:cs typeface="Times New Roman" panose="02020603050405020304" pitchFamily="18" charset="0"/>
                <a:sym typeface="Wingdings" panose="05000000000000000000" pitchFamily="2" charset="2"/>
              </a:rPr>
              <a:t>反应</a:t>
            </a:r>
            <a:r>
              <a:rPr kumimoji="1" lang="en-US" altLang="zh-CN" dirty="0">
                <a:solidFill>
                  <a:srgbClr val="0000CC"/>
                </a:solidFill>
                <a:cs typeface="Times New Roman" panose="02020603050405020304" pitchFamily="18" charset="0"/>
                <a:sym typeface="Wingdings" panose="05000000000000000000" pitchFamily="2" charset="2"/>
              </a:rPr>
              <a:t>t=300S</a:t>
            </a:r>
            <a:r>
              <a:rPr kumimoji="1" lang="zh-CN" altLang="en-US" dirty="0">
                <a:solidFill>
                  <a:srgbClr val="0000CC"/>
                </a:solidFill>
                <a:cs typeface="Times New Roman" panose="02020603050405020304" pitchFamily="18" charset="0"/>
                <a:sym typeface="Wingdings" panose="05000000000000000000" pitchFamily="2" charset="2"/>
              </a:rPr>
              <a:t>时，</a:t>
            </a:r>
            <a:r>
              <a:rPr kumimoji="1" lang="en-US" altLang="zh-CN" dirty="0">
                <a:solidFill>
                  <a:srgbClr val="0000CC"/>
                </a:solidFill>
                <a:cs typeface="Times New Roman" panose="02020603050405020304" pitchFamily="18" charset="0"/>
                <a:sym typeface="Wingdings" panose="05000000000000000000" pitchFamily="2" charset="2"/>
              </a:rPr>
              <a:t>A</a:t>
            </a:r>
            <a:r>
              <a:rPr kumimoji="1" lang="zh-CN" altLang="en-US" dirty="0">
                <a:solidFill>
                  <a:srgbClr val="0000CC"/>
                </a:solidFill>
                <a:cs typeface="Times New Roman" panose="02020603050405020304" pitchFamily="18" charset="0"/>
                <a:sym typeface="Wingdings" panose="05000000000000000000" pitchFamily="2" charset="2"/>
              </a:rPr>
              <a:t>的转化率</a:t>
            </a:r>
            <a:r>
              <a:rPr kumimoji="1" lang="en-US" altLang="zh-CN" dirty="0">
                <a:solidFill>
                  <a:srgbClr val="0000CC"/>
                </a:solidFill>
                <a:cs typeface="Times New Roman" panose="02020603050405020304" pitchFamily="18" charset="0"/>
                <a:sym typeface="Wingdings" panose="05000000000000000000" pitchFamily="2" charset="2"/>
              </a:rPr>
              <a:t>X</a:t>
            </a:r>
            <a:r>
              <a:rPr kumimoji="1" lang="en-US" altLang="zh-CN" baseline="-30000" dirty="0">
                <a:solidFill>
                  <a:srgbClr val="0000CC"/>
                </a:solidFill>
                <a:cs typeface="Times New Roman" panose="02020603050405020304" pitchFamily="18" charset="0"/>
                <a:sym typeface="Wingdings" panose="05000000000000000000" pitchFamily="2" charset="2"/>
              </a:rPr>
              <a:t>A</a:t>
            </a:r>
            <a:endParaRPr kumimoji="1" lang="en-US" altLang="zh-CN" dirty="0">
              <a:solidFill>
                <a:srgbClr val="0000CC"/>
              </a:solidFill>
              <a:cs typeface="Times New Roman" panose="02020603050405020304" pitchFamily="18" charset="0"/>
              <a:sym typeface="Wingdings" panose="05000000000000000000" pitchFamily="2" charset="2"/>
            </a:endParaRPr>
          </a:p>
          <a:p>
            <a:pPr algn="just" eaLnBrk="1" hangingPunct="1"/>
            <a:r>
              <a:rPr kumimoji="1" lang="en-US" altLang="zh-CN" dirty="0">
                <a:solidFill>
                  <a:srgbClr val="0000CC"/>
                </a:solidFill>
                <a:cs typeface="Times New Roman" panose="02020603050405020304" pitchFamily="18" charset="0"/>
                <a:sym typeface="Wingdings" panose="05000000000000000000" pitchFamily="2" charset="2"/>
              </a:rPr>
              <a:t>③ 30℃</a:t>
            </a:r>
            <a:r>
              <a:rPr kumimoji="1" lang="zh-CN" altLang="en-US" dirty="0">
                <a:solidFill>
                  <a:srgbClr val="0000CC"/>
                </a:solidFill>
                <a:cs typeface="Times New Roman" panose="02020603050405020304" pitchFamily="18" charset="0"/>
                <a:sym typeface="Wingdings" panose="05000000000000000000" pitchFamily="2" charset="2"/>
              </a:rPr>
              <a:t>反应</a:t>
            </a:r>
            <a:r>
              <a:rPr kumimoji="1" lang="en-US" altLang="zh-CN" dirty="0">
                <a:solidFill>
                  <a:srgbClr val="0000CC"/>
                </a:solidFill>
                <a:cs typeface="Times New Roman" panose="02020603050405020304" pitchFamily="18" charset="0"/>
                <a:sym typeface="Wingdings" panose="05000000000000000000" pitchFamily="2" charset="2"/>
              </a:rPr>
              <a:t>t=300S</a:t>
            </a:r>
            <a:r>
              <a:rPr kumimoji="1" lang="zh-CN" altLang="en-US" dirty="0">
                <a:solidFill>
                  <a:srgbClr val="0000CC"/>
                </a:solidFill>
                <a:cs typeface="Times New Roman" panose="02020603050405020304" pitchFamily="18" charset="0"/>
                <a:sym typeface="Wingdings" panose="05000000000000000000" pitchFamily="2" charset="2"/>
              </a:rPr>
              <a:t>时</a:t>
            </a:r>
            <a:r>
              <a:rPr kumimoji="1" lang="en-US" altLang="zh-CN" dirty="0">
                <a:solidFill>
                  <a:srgbClr val="0000CC"/>
                </a:solidFill>
                <a:cs typeface="Times New Roman" panose="02020603050405020304" pitchFamily="18" charset="0"/>
                <a:sym typeface="Wingdings" panose="05000000000000000000" pitchFamily="2" charset="2"/>
              </a:rPr>
              <a:t>,</a:t>
            </a:r>
            <a:r>
              <a:rPr kumimoji="1" lang="zh-CN" altLang="en-US" dirty="0">
                <a:solidFill>
                  <a:srgbClr val="0000CC"/>
                </a:solidFill>
                <a:cs typeface="Times New Roman" panose="02020603050405020304" pitchFamily="18" charset="0"/>
                <a:sym typeface="Wingdings" panose="05000000000000000000" pitchFamily="2" charset="2"/>
              </a:rPr>
              <a:t>反应的速率</a:t>
            </a:r>
            <a:r>
              <a:rPr kumimoji="1" lang="en-US" altLang="zh-CN" dirty="0">
                <a:solidFill>
                  <a:srgbClr val="0000CC"/>
                </a:solidFill>
                <a:cs typeface="Times New Roman" panose="02020603050405020304" pitchFamily="18" charset="0"/>
                <a:sym typeface="Wingdings" panose="05000000000000000000" pitchFamily="2" charset="2"/>
              </a:rPr>
              <a:t>-</a:t>
            </a:r>
            <a:r>
              <a:rPr kumimoji="1" lang="en-US" altLang="zh-CN" dirty="0" err="1">
                <a:solidFill>
                  <a:srgbClr val="0000CC"/>
                </a:solidFill>
                <a:cs typeface="Times New Roman" panose="02020603050405020304" pitchFamily="18" charset="0"/>
                <a:sym typeface="Wingdings" panose="05000000000000000000" pitchFamily="2" charset="2"/>
              </a:rPr>
              <a:t>dP</a:t>
            </a:r>
            <a:r>
              <a:rPr kumimoji="1" lang="en-US" altLang="zh-CN" baseline="-30000" dirty="0" err="1">
                <a:solidFill>
                  <a:srgbClr val="0000CC"/>
                </a:solidFill>
                <a:cs typeface="Times New Roman" panose="02020603050405020304" pitchFamily="18" charset="0"/>
                <a:sym typeface="Wingdings" panose="05000000000000000000" pitchFamily="2" charset="2"/>
              </a:rPr>
              <a:t>A</a:t>
            </a:r>
            <a:r>
              <a:rPr kumimoji="1" lang="en-US" altLang="zh-CN" dirty="0">
                <a:solidFill>
                  <a:srgbClr val="0000CC"/>
                </a:solidFill>
                <a:cs typeface="Times New Roman" panose="02020603050405020304" pitchFamily="18" charset="0"/>
                <a:sym typeface="Wingdings" panose="05000000000000000000" pitchFamily="2" charset="2"/>
              </a:rPr>
              <a:t>/</a:t>
            </a:r>
            <a:r>
              <a:rPr kumimoji="1" lang="en-US" altLang="zh-CN" dirty="0" err="1">
                <a:solidFill>
                  <a:srgbClr val="0000CC"/>
                </a:solidFill>
                <a:cs typeface="Times New Roman" panose="02020603050405020304" pitchFamily="18" charset="0"/>
                <a:sym typeface="Wingdings" panose="05000000000000000000" pitchFamily="2" charset="2"/>
              </a:rPr>
              <a:t>dt</a:t>
            </a:r>
            <a:endParaRPr kumimoji="1" lang="en-US" altLang="zh-CN" dirty="0">
              <a:solidFill>
                <a:srgbClr val="0000CC"/>
              </a:solidFill>
              <a:cs typeface="Times New Roman" panose="02020603050405020304" pitchFamily="18" charset="0"/>
              <a:sym typeface="Wingdings" panose="05000000000000000000" pitchFamily="2" charset="2"/>
            </a:endParaRPr>
          </a:p>
          <a:p>
            <a:pPr algn="just" eaLnBrk="1" hangingPunct="1"/>
            <a:r>
              <a:rPr kumimoji="1" lang="en-US" altLang="zh-CN" dirty="0">
                <a:solidFill>
                  <a:srgbClr val="0000CC"/>
                </a:solidFill>
                <a:cs typeface="Times New Roman" panose="02020603050405020304" pitchFamily="18" charset="0"/>
                <a:sym typeface="Wingdings" panose="05000000000000000000" pitchFamily="2" charset="2"/>
              </a:rPr>
              <a:t>④ 50℃</a:t>
            </a:r>
            <a:r>
              <a:rPr kumimoji="1" lang="zh-CN" altLang="en-US" dirty="0">
                <a:solidFill>
                  <a:srgbClr val="0000CC"/>
                </a:solidFill>
                <a:cs typeface="Times New Roman" panose="02020603050405020304" pitchFamily="18" charset="0"/>
                <a:sym typeface="Wingdings" panose="05000000000000000000" pitchFamily="2" charset="2"/>
              </a:rPr>
              <a:t>反应的速率常数</a:t>
            </a:r>
          </a:p>
        </p:txBody>
      </p:sp>
    </p:spTree>
    <p:extLst>
      <p:ext uri="{BB962C8B-B14F-4D97-AF65-F5344CB8AC3E}">
        <p14:creationId xmlns:p14="http://schemas.microsoft.com/office/powerpoint/2010/main" val="2710755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1"/>
          <p:cNvSpPr>
            <a:spLocks noChangeArrowheads="1"/>
          </p:cNvSpPr>
          <p:nvPr/>
        </p:nvSpPr>
        <p:spPr bwMode="auto">
          <a:xfrm>
            <a:off x="192088" y="411163"/>
            <a:ext cx="85677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a:solidFill>
                  <a:srgbClr val="FF3300"/>
                </a:solidFill>
                <a:sym typeface="Wingdings" panose="05000000000000000000" pitchFamily="2" charset="2"/>
              </a:rPr>
              <a:t>解：</a:t>
            </a:r>
            <a:r>
              <a:rPr kumimoji="1" lang="en-US" altLang="zh-CN">
                <a:solidFill>
                  <a:srgbClr val="000000"/>
                </a:solidFill>
                <a:cs typeface="Times New Roman" panose="02020603050405020304" pitchFamily="18" charset="0"/>
                <a:sym typeface="Wingdings" panose="05000000000000000000" pitchFamily="2" charset="2"/>
              </a:rPr>
              <a:t>(1)</a:t>
            </a:r>
            <a:r>
              <a:rPr kumimoji="1" lang="zh-CN" altLang="en-US">
                <a:solidFill>
                  <a:srgbClr val="000000"/>
                </a:solidFill>
                <a:cs typeface="Times New Roman" panose="02020603050405020304" pitchFamily="18" charset="0"/>
                <a:sym typeface="Wingdings" panose="05000000000000000000" pitchFamily="2" charset="2"/>
              </a:rPr>
              <a:t>因为速率常数单位为</a:t>
            </a:r>
            <a:r>
              <a:rPr kumimoji="1" lang="en-US" altLang="zh-CN">
                <a:solidFill>
                  <a:srgbClr val="0000CC"/>
                </a:solidFill>
                <a:cs typeface="Times New Roman" panose="02020603050405020304" pitchFamily="18" charset="0"/>
                <a:sym typeface="Wingdings" panose="05000000000000000000" pitchFamily="2" charset="2"/>
              </a:rPr>
              <a:t>kPa</a:t>
            </a:r>
            <a:r>
              <a:rPr kumimoji="1" lang="en-US" altLang="zh-CN" baseline="30000">
                <a:solidFill>
                  <a:srgbClr val="0000CC"/>
                </a:solidFill>
                <a:cs typeface="Times New Roman" panose="02020603050405020304" pitchFamily="18" charset="0"/>
                <a:sym typeface="Wingdings" panose="05000000000000000000" pitchFamily="2" charset="2"/>
              </a:rPr>
              <a:t>-1</a:t>
            </a:r>
            <a:r>
              <a:rPr kumimoji="1" lang="en-US" altLang="zh-CN">
                <a:solidFill>
                  <a:srgbClr val="0000CC"/>
                </a:solidFill>
                <a:cs typeface="Times New Roman" panose="02020603050405020304" pitchFamily="18" charset="0"/>
                <a:sym typeface="Wingdings" panose="05000000000000000000" pitchFamily="2" charset="2"/>
              </a:rPr>
              <a:t>S</a:t>
            </a:r>
            <a:r>
              <a:rPr kumimoji="1" lang="en-US" altLang="zh-CN" baseline="30000">
                <a:solidFill>
                  <a:srgbClr val="0000CC"/>
                </a:solidFill>
                <a:cs typeface="Times New Roman" panose="02020603050405020304" pitchFamily="18" charset="0"/>
                <a:sym typeface="Wingdings" panose="05000000000000000000" pitchFamily="2" charset="2"/>
              </a:rPr>
              <a:t>-1</a:t>
            </a:r>
            <a:r>
              <a:rPr kumimoji="1" lang="zh-CN" altLang="en-US">
                <a:solidFill>
                  <a:srgbClr val="000000"/>
                </a:solidFill>
                <a:cs typeface="Times New Roman" panose="02020603050405020304" pitchFamily="18" charset="0"/>
                <a:sym typeface="Wingdings" panose="05000000000000000000" pitchFamily="2" charset="2"/>
              </a:rPr>
              <a:t>所以反应为二级</a:t>
            </a:r>
          </a:p>
          <a:p>
            <a:pPr algn="just" eaLnBrk="1" hangingPunct="1"/>
            <a:endParaRPr kumimoji="1" lang="en-US" altLang="zh-CN">
              <a:solidFill>
                <a:srgbClr val="000000"/>
              </a:solidFill>
              <a:cs typeface="Times New Roman" panose="02020603050405020304" pitchFamily="18" charset="0"/>
              <a:sym typeface="Wingdings" panose="05000000000000000000" pitchFamily="2" charset="2"/>
            </a:endParaRPr>
          </a:p>
          <a:p>
            <a:pPr algn="just" eaLnBrk="1" hangingPunct="1"/>
            <a:endParaRPr kumimoji="1" lang="en-US" altLang="zh-CN">
              <a:solidFill>
                <a:srgbClr val="000000"/>
              </a:solidFill>
              <a:cs typeface="Times New Roman" panose="02020603050405020304" pitchFamily="18" charset="0"/>
              <a:sym typeface="Wingdings" panose="05000000000000000000" pitchFamily="2" charset="2"/>
            </a:endParaRPr>
          </a:p>
          <a:p>
            <a:pPr algn="just" eaLnBrk="1" hangingPunct="1"/>
            <a:r>
              <a:rPr kumimoji="1" lang="en-US" altLang="zh-CN">
                <a:solidFill>
                  <a:srgbClr val="000000"/>
                </a:solidFill>
                <a:cs typeface="Times New Roman" panose="02020603050405020304" pitchFamily="18" charset="0"/>
                <a:sym typeface="Wingdings" panose="05000000000000000000" pitchFamily="2" charset="2"/>
              </a:rPr>
              <a:t>(2)300S</a:t>
            </a:r>
            <a:r>
              <a:rPr kumimoji="1" lang="zh-CN" altLang="en-US">
                <a:solidFill>
                  <a:srgbClr val="000000"/>
                </a:solidFill>
                <a:cs typeface="Times New Roman" panose="02020603050405020304" pitchFamily="18" charset="0"/>
                <a:sym typeface="Wingdings" panose="05000000000000000000" pitchFamily="2" charset="2"/>
              </a:rPr>
              <a:t>时：</a:t>
            </a:r>
            <a:endParaRPr kumimoji="1" lang="en-US" altLang="zh-CN">
              <a:solidFill>
                <a:srgbClr val="000000"/>
              </a:solidFill>
              <a:cs typeface="Times New Roman" panose="02020603050405020304" pitchFamily="18" charset="0"/>
              <a:sym typeface="Wingdings" panose="05000000000000000000" pitchFamily="2" charset="2"/>
            </a:endParaRPr>
          </a:p>
        </p:txBody>
      </p:sp>
      <p:graphicFrame>
        <p:nvGraphicFramePr>
          <p:cNvPr id="3" name="对象 2"/>
          <p:cNvGraphicFramePr>
            <a:graphicFrameLocks noChangeAspect="1"/>
          </p:cNvGraphicFramePr>
          <p:nvPr/>
        </p:nvGraphicFramePr>
        <p:xfrm>
          <a:off x="1773238" y="962025"/>
          <a:ext cx="4764087" cy="857250"/>
        </p:xfrm>
        <a:graphic>
          <a:graphicData uri="http://schemas.openxmlformats.org/presentationml/2006/ole">
            <mc:AlternateContent xmlns:mc="http://schemas.openxmlformats.org/markup-compatibility/2006">
              <mc:Choice xmlns:v="urn:schemas-microsoft-com:vml" Requires="v">
                <p:oleObj spid="_x0000_s9743" name="公式" r:id="rId3" imgW="2133600" imgH="431800" progId="Equation.3">
                  <p:embed/>
                </p:oleObj>
              </mc:Choice>
              <mc:Fallback>
                <p:oleObj name="公式" r:id="rId3" imgW="21336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238" y="962025"/>
                        <a:ext cx="4764087"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1281113" y="2227263"/>
          <a:ext cx="6775450" cy="773112"/>
        </p:xfrm>
        <a:graphic>
          <a:graphicData uri="http://schemas.openxmlformats.org/presentationml/2006/ole">
            <mc:AlternateContent xmlns:mc="http://schemas.openxmlformats.org/markup-compatibility/2006">
              <mc:Choice xmlns:v="urn:schemas-microsoft-com:vml" Requires="v">
                <p:oleObj spid="_x0000_s9744" name="公式" r:id="rId5" imgW="4495800" imgH="482600" progId="Equation.3">
                  <p:embed/>
                </p:oleObj>
              </mc:Choice>
              <mc:Fallback>
                <p:oleObj name="公式" r:id="rId5" imgW="44958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1113" y="2227263"/>
                        <a:ext cx="6775450"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9" name="矩形 4"/>
          <p:cNvSpPr>
            <a:spLocks noChangeArrowheads="1"/>
          </p:cNvSpPr>
          <p:nvPr/>
        </p:nvSpPr>
        <p:spPr bwMode="auto">
          <a:xfrm>
            <a:off x="328613" y="3225800"/>
            <a:ext cx="8431212"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r>
              <a:rPr kumimoji="1" lang="en-US" altLang="zh-CN">
                <a:solidFill>
                  <a:schemeClr val="folHlink"/>
                </a:solidFill>
                <a:sym typeface="Wingdings" panose="05000000000000000000" pitchFamily="2" charset="2"/>
              </a:rPr>
              <a:t> </a:t>
            </a:r>
            <a:r>
              <a:rPr kumimoji="1" lang="en-US" altLang="zh-CN">
                <a:solidFill>
                  <a:srgbClr val="000000"/>
                </a:solidFill>
                <a:cs typeface="Times New Roman" panose="02020603050405020304" pitchFamily="18" charset="0"/>
                <a:sym typeface="Wingdings" panose="05000000000000000000" pitchFamily="2" charset="2"/>
              </a:rPr>
              <a:t>(3)</a:t>
            </a:r>
          </a:p>
          <a:p>
            <a:pPr eaLnBrk="1" hangingPunct="1"/>
            <a:endParaRPr kumimoji="1" lang="en-US" altLang="zh-CN">
              <a:solidFill>
                <a:srgbClr val="000000"/>
              </a:solidFill>
              <a:cs typeface="Times New Roman" panose="02020603050405020304" pitchFamily="18" charset="0"/>
              <a:sym typeface="Wingdings" panose="05000000000000000000" pitchFamily="2" charset="2"/>
            </a:endParaRPr>
          </a:p>
          <a:p>
            <a:pPr eaLnBrk="1" hangingPunct="1"/>
            <a:endParaRPr kumimoji="1" lang="en-US" altLang="zh-CN">
              <a:solidFill>
                <a:srgbClr val="000000"/>
              </a:solidFill>
              <a:cs typeface="Times New Roman" panose="02020603050405020304" pitchFamily="18" charset="0"/>
              <a:sym typeface="Wingdings" panose="05000000000000000000" pitchFamily="2" charset="2"/>
            </a:endParaRPr>
          </a:p>
          <a:p>
            <a:pPr eaLnBrk="1" hangingPunct="1"/>
            <a:r>
              <a:rPr kumimoji="1" lang="en-US" altLang="zh-CN">
                <a:solidFill>
                  <a:srgbClr val="000000"/>
                </a:solidFill>
                <a:cs typeface="Times New Roman" panose="02020603050405020304" pitchFamily="18" charset="0"/>
                <a:sym typeface="Wingdings" panose="05000000000000000000" pitchFamily="2" charset="2"/>
              </a:rPr>
              <a:t> (4) </a:t>
            </a:r>
            <a:endParaRPr lang="zh-CN" altLang="en-US"/>
          </a:p>
        </p:txBody>
      </p:sp>
      <p:graphicFrame>
        <p:nvGraphicFramePr>
          <p:cNvPr id="6" name="对象 5"/>
          <p:cNvGraphicFramePr>
            <a:graphicFrameLocks noChangeAspect="1"/>
          </p:cNvGraphicFramePr>
          <p:nvPr/>
        </p:nvGraphicFramePr>
        <p:xfrm>
          <a:off x="1514475" y="3225800"/>
          <a:ext cx="7056438" cy="457200"/>
        </p:xfrm>
        <a:graphic>
          <a:graphicData uri="http://schemas.openxmlformats.org/presentationml/2006/ole">
            <mc:AlternateContent xmlns:mc="http://schemas.openxmlformats.org/markup-compatibility/2006">
              <mc:Choice xmlns:v="urn:schemas-microsoft-com:vml" Requires="v">
                <p:oleObj spid="_x0000_s9745" name="公式" r:id="rId7" imgW="3505200" imgH="241300" progId="Equation.3">
                  <p:embed/>
                </p:oleObj>
              </mc:Choice>
              <mc:Fallback>
                <p:oleObj name="公式" r:id="rId7" imgW="35052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4475" y="3225800"/>
                        <a:ext cx="7056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1181100" y="3736975"/>
          <a:ext cx="7850188" cy="792163"/>
        </p:xfrm>
        <a:graphic>
          <a:graphicData uri="http://schemas.openxmlformats.org/presentationml/2006/ole">
            <mc:AlternateContent xmlns:mc="http://schemas.openxmlformats.org/markup-compatibility/2006">
              <mc:Choice xmlns:v="urn:schemas-microsoft-com:vml" Requires="v">
                <p:oleObj spid="_x0000_s9746" name="公式" r:id="rId9" imgW="3619500" imgH="393700" progId="Equation.3">
                  <p:embed/>
                </p:oleObj>
              </mc:Choice>
              <mc:Fallback>
                <p:oleObj name="公式" r:id="rId9" imgW="36195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1100" y="3736975"/>
                        <a:ext cx="785018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1893888" y="4430713"/>
          <a:ext cx="5300662" cy="836612"/>
        </p:xfrm>
        <a:graphic>
          <a:graphicData uri="http://schemas.openxmlformats.org/presentationml/2006/ole">
            <mc:AlternateContent xmlns:mc="http://schemas.openxmlformats.org/markup-compatibility/2006">
              <mc:Choice xmlns:v="urn:schemas-microsoft-com:vml" Requires="v">
                <p:oleObj spid="_x0000_s9747" name="公式" r:id="rId11" imgW="2857500" imgH="482600" progId="Equation.3">
                  <p:embed/>
                </p:oleObj>
              </mc:Choice>
              <mc:Fallback>
                <p:oleObj name="公式" r:id="rId11" imgW="2857500" imgH="482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93888" y="4430713"/>
                        <a:ext cx="5300662"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941388" y="5295900"/>
          <a:ext cx="6823075" cy="796925"/>
        </p:xfrm>
        <a:graphic>
          <a:graphicData uri="http://schemas.openxmlformats.org/presentationml/2006/ole">
            <mc:AlternateContent xmlns:mc="http://schemas.openxmlformats.org/markup-compatibility/2006">
              <mc:Choice xmlns:v="urn:schemas-microsoft-com:vml" Requires="v">
                <p:oleObj spid="_x0000_s9748" name="公式" r:id="rId13" imgW="4406900" imgH="482600" progId="Equation.3">
                  <p:embed/>
                </p:oleObj>
              </mc:Choice>
              <mc:Fallback>
                <p:oleObj name="公式" r:id="rId13" imgW="4406900" imgH="482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1388" y="5295900"/>
                        <a:ext cx="682307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1439863" y="6137275"/>
          <a:ext cx="2268537" cy="446088"/>
        </p:xfrm>
        <a:graphic>
          <a:graphicData uri="http://schemas.openxmlformats.org/presentationml/2006/ole">
            <mc:AlternateContent xmlns:mc="http://schemas.openxmlformats.org/markup-compatibility/2006">
              <mc:Choice xmlns:v="urn:schemas-microsoft-com:vml" Requires="v">
                <p:oleObj spid="_x0000_s9749" name="公式" r:id="rId15" imgW="1193800" imgH="228600" progId="Equation.3">
                  <p:embed/>
                </p:oleObj>
              </mc:Choice>
              <mc:Fallback>
                <p:oleObj name="公式" r:id="rId15" imgW="119380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39863" y="6137275"/>
                        <a:ext cx="2268537"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82256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ChangeArrowheads="1"/>
          </p:cNvSpPr>
          <p:nvPr/>
        </p:nvSpPr>
        <p:spPr bwMode="auto">
          <a:xfrm>
            <a:off x="401511" y="414401"/>
            <a:ext cx="604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lang="en-US" altLang="zh-CN" sz="2800" dirty="0">
                <a:latin typeface="Times New Roman" panose="02020603050405020304" pitchFamily="18" charset="0"/>
                <a:ea typeface="黑体" panose="02010609060101010101" pitchFamily="49" charset="-122"/>
              </a:rPr>
              <a:t>3</a:t>
            </a:r>
            <a:r>
              <a:rPr lang="zh-CN" altLang="en-US" sz="2800" dirty="0">
                <a:latin typeface="Times New Roman" panose="02020603050405020304" pitchFamily="18" charset="0"/>
                <a:ea typeface="黑体" panose="02010609060101010101" pitchFamily="49" charset="-122"/>
              </a:rPr>
              <a:t>、温度对反应速率影响的几种特例</a:t>
            </a:r>
          </a:p>
        </p:txBody>
      </p:sp>
      <p:grpSp>
        <p:nvGrpSpPr>
          <p:cNvPr id="2" name="Group 54"/>
          <p:cNvGrpSpPr>
            <a:grpSpLocks/>
          </p:cNvGrpSpPr>
          <p:nvPr/>
        </p:nvGrpSpPr>
        <p:grpSpPr bwMode="auto">
          <a:xfrm>
            <a:off x="387351" y="3220563"/>
            <a:ext cx="2082800" cy="2738438"/>
            <a:chOff x="308" y="1349"/>
            <a:chExt cx="1312" cy="1725"/>
          </a:xfrm>
        </p:grpSpPr>
        <p:grpSp>
          <p:nvGrpSpPr>
            <p:cNvPr id="73756" name="Group 46"/>
            <p:cNvGrpSpPr>
              <a:grpSpLocks/>
            </p:cNvGrpSpPr>
            <p:nvPr/>
          </p:nvGrpSpPr>
          <p:grpSpPr bwMode="auto">
            <a:xfrm>
              <a:off x="308" y="1349"/>
              <a:ext cx="1082" cy="1358"/>
              <a:chOff x="1296" y="1551"/>
              <a:chExt cx="1082" cy="1358"/>
            </a:xfrm>
          </p:grpSpPr>
          <p:sp>
            <p:nvSpPr>
              <p:cNvPr id="73758" name="Text Box 21"/>
              <p:cNvSpPr txBox="1">
                <a:spLocks noChangeArrowheads="1"/>
              </p:cNvSpPr>
              <p:nvPr/>
            </p:nvSpPr>
            <p:spPr bwMode="auto">
              <a:xfrm>
                <a:off x="1296" y="1551"/>
                <a:ext cx="29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υ</a:t>
                </a:r>
              </a:p>
            </p:txBody>
          </p:sp>
          <p:sp>
            <p:nvSpPr>
              <p:cNvPr id="73759" name="Text Box 22"/>
              <p:cNvSpPr txBox="1">
                <a:spLocks noChangeArrowheads="1"/>
              </p:cNvSpPr>
              <p:nvPr/>
            </p:nvSpPr>
            <p:spPr bwMode="auto">
              <a:xfrm>
                <a:off x="2055" y="2592"/>
                <a:ext cx="29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T</a:t>
                </a:r>
              </a:p>
            </p:txBody>
          </p:sp>
          <p:sp>
            <p:nvSpPr>
              <p:cNvPr id="73760" name="Line 23"/>
              <p:cNvSpPr>
                <a:spLocks noChangeShapeType="1"/>
              </p:cNvSpPr>
              <p:nvPr/>
            </p:nvSpPr>
            <p:spPr bwMode="auto">
              <a:xfrm flipV="1">
                <a:off x="1587" y="1553"/>
                <a:ext cx="0" cy="998"/>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73761" name="Line 24"/>
              <p:cNvSpPr>
                <a:spLocks noChangeShapeType="1"/>
              </p:cNvSpPr>
              <p:nvPr/>
            </p:nvSpPr>
            <p:spPr bwMode="auto">
              <a:xfrm>
                <a:off x="1587" y="2561"/>
                <a:ext cx="791"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73762" name="Line 25"/>
              <p:cNvSpPr>
                <a:spLocks noChangeShapeType="1"/>
              </p:cNvSpPr>
              <p:nvPr/>
            </p:nvSpPr>
            <p:spPr bwMode="auto">
              <a:xfrm flipH="1">
                <a:off x="2116" y="1601"/>
                <a:ext cx="0" cy="62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3" name="Freeform 26"/>
              <p:cNvSpPr>
                <a:spLocks/>
              </p:cNvSpPr>
              <p:nvPr/>
            </p:nvSpPr>
            <p:spPr bwMode="auto">
              <a:xfrm>
                <a:off x="1582" y="2214"/>
                <a:ext cx="533" cy="339"/>
              </a:xfrm>
              <a:custGeom>
                <a:avLst/>
                <a:gdLst>
                  <a:gd name="T0" fmla="*/ 41 w 770"/>
                  <a:gd name="T1" fmla="*/ 0 h 630"/>
                  <a:gd name="T2" fmla="*/ 35 w 770"/>
                  <a:gd name="T3" fmla="*/ 2 h 630"/>
                  <a:gd name="T4" fmla="*/ 24 w 770"/>
                  <a:gd name="T5" fmla="*/ 3 h 630"/>
                  <a:gd name="T6" fmla="*/ 12 w 770"/>
                  <a:gd name="T7" fmla="*/ 4 h 630"/>
                  <a:gd name="T8" fmla="*/ 0 w 770"/>
                  <a:gd name="T9" fmla="*/ 5 h 630"/>
                  <a:gd name="T10" fmla="*/ 0 60000 65536"/>
                  <a:gd name="T11" fmla="*/ 0 60000 65536"/>
                  <a:gd name="T12" fmla="*/ 0 60000 65536"/>
                  <a:gd name="T13" fmla="*/ 0 60000 65536"/>
                  <a:gd name="T14" fmla="*/ 0 60000 65536"/>
                  <a:gd name="T15" fmla="*/ 0 w 770"/>
                  <a:gd name="T16" fmla="*/ 0 h 630"/>
                  <a:gd name="T17" fmla="*/ 770 w 770"/>
                  <a:gd name="T18" fmla="*/ 630 h 630"/>
                </a:gdLst>
                <a:ahLst/>
                <a:cxnLst>
                  <a:cxn ang="T10">
                    <a:pos x="T0" y="T1"/>
                  </a:cxn>
                  <a:cxn ang="T11">
                    <a:pos x="T2" y="T3"/>
                  </a:cxn>
                  <a:cxn ang="T12">
                    <a:pos x="T4" y="T5"/>
                  </a:cxn>
                  <a:cxn ang="T13">
                    <a:pos x="T6" y="T7"/>
                  </a:cxn>
                  <a:cxn ang="T14">
                    <a:pos x="T8" y="T9"/>
                  </a:cxn>
                </a:cxnLst>
                <a:rect l="T15" t="T16" r="T17" b="T18"/>
                <a:pathLst>
                  <a:path w="770" h="630">
                    <a:moveTo>
                      <a:pt x="770" y="0"/>
                    </a:moveTo>
                    <a:cubicBezTo>
                      <a:pt x="741" y="89"/>
                      <a:pt x="712" y="178"/>
                      <a:pt x="660" y="260"/>
                    </a:cubicBezTo>
                    <a:cubicBezTo>
                      <a:pt x="608" y="342"/>
                      <a:pt x="530" y="437"/>
                      <a:pt x="460" y="490"/>
                    </a:cubicBezTo>
                    <a:cubicBezTo>
                      <a:pt x="390" y="543"/>
                      <a:pt x="317" y="557"/>
                      <a:pt x="240" y="580"/>
                    </a:cubicBezTo>
                    <a:cubicBezTo>
                      <a:pt x="163" y="603"/>
                      <a:pt x="45" y="620"/>
                      <a:pt x="0" y="63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3757" name="Text Box 50"/>
            <p:cNvSpPr txBox="1">
              <a:spLocks noChangeArrowheads="1"/>
            </p:cNvSpPr>
            <p:nvPr/>
          </p:nvSpPr>
          <p:spPr bwMode="auto">
            <a:xfrm>
              <a:off x="308" y="2822"/>
              <a:ext cx="13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000" dirty="0" smtClean="0">
                  <a:solidFill>
                    <a:schemeClr val="tx2"/>
                  </a:solidFill>
                  <a:latin typeface="Times New Roman" panose="02020603050405020304" pitchFamily="18" charset="0"/>
                  <a:ea typeface="黑体" panose="02010609060101010101" pitchFamily="49" charset="-122"/>
                </a:rPr>
                <a:t>（二）爆炸</a:t>
              </a:r>
              <a:r>
                <a:rPr lang="zh-CN" altLang="en-US" sz="2000" dirty="0">
                  <a:solidFill>
                    <a:schemeClr val="tx2"/>
                  </a:solidFill>
                  <a:latin typeface="Times New Roman" panose="02020603050405020304" pitchFamily="18" charset="0"/>
                  <a:ea typeface="黑体" panose="02010609060101010101" pitchFamily="49" charset="-122"/>
                </a:rPr>
                <a:t>反应</a:t>
              </a:r>
            </a:p>
          </p:txBody>
        </p:sp>
      </p:grpSp>
      <p:grpSp>
        <p:nvGrpSpPr>
          <p:cNvPr id="4" name="Group 55"/>
          <p:cNvGrpSpPr>
            <a:grpSpLocks/>
          </p:cNvGrpSpPr>
          <p:nvPr/>
        </p:nvGrpSpPr>
        <p:grpSpPr bwMode="auto">
          <a:xfrm>
            <a:off x="2470152" y="3045619"/>
            <a:ext cx="2360612" cy="3152775"/>
            <a:chOff x="1545" y="1345"/>
            <a:chExt cx="1487" cy="1986"/>
          </a:xfrm>
        </p:grpSpPr>
        <p:grpSp>
          <p:nvGrpSpPr>
            <p:cNvPr id="73749" name="Group 47"/>
            <p:cNvGrpSpPr>
              <a:grpSpLocks/>
            </p:cNvGrpSpPr>
            <p:nvPr/>
          </p:nvGrpSpPr>
          <p:grpSpPr bwMode="auto">
            <a:xfrm>
              <a:off x="1545" y="1345"/>
              <a:ext cx="1106" cy="1372"/>
              <a:chOff x="2196" y="1537"/>
              <a:chExt cx="1106" cy="1372"/>
            </a:xfrm>
          </p:grpSpPr>
          <p:sp>
            <p:nvSpPr>
              <p:cNvPr id="73751" name="Arc 27"/>
              <p:cNvSpPr>
                <a:spLocks/>
              </p:cNvSpPr>
              <p:nvPr/>
            </p:nvSpPr>
            <p:spPr bwMode="auto">
              <a:xfrm rot="-4254288">
                <a:off x="2786" y="1833"/>
                <a:ext cx="299" cy="520"/>
              </a:xfrm>
              <a:custGeom>
                <a:avLst/>
                <a:gdLst>
                  <a:gd name="T0" fmla="*/ 0 w 21600"/>
                  <a:gd name="T1" fmla="*/ 0 h 39634"/>
                  <a:gd name="T2" fmla="*/ 0 w 21600"/>
                  <a:gd name="T3" fmla="*/ 0 h 39634"/>
                  <a:gd name="T4" fmla="*/ 0 w 21600"/>
                  <a:gd name="T5" fmla="*/ 0 h 39634"/>
                  <a:gd name="T6" fmla="*/ 0 60000 65536"/>
                  <a:gd name="T7" fmla="*/ 0 60000 65536"/>
                  <a:gd name="T8" fmla="*/ 0 60000 65536"/>
                  <a:gd name="T9" fmla="*/ 0 w 21600"/>
                  <a:gd name="T10" fmla="*/ 0 h 39634"/>
                  <a:gd name="T11" fmla="*/ 21600 w 21600"/>
                  <a:gd name="T12" fmla="*/ 39634 h 39634"/>
                </a:gdLst>
                <a:ahLst/>
                <a:cxnLst>
                  <a:cxn ang="T6">
                    <a:pos x="T0" y="T1"/>
                  </a:cxn>
                  <a:cxn ang="T7">
                    <a:pos x="T2" y="T3"/>
                  </a:cxn>
                  <a:cxn ang="T8">
                    <a:pos x="T4" y="T5"/>
                  </a:cxn>
                </a:cxnLst>
                <a:rect l="T9" t="T10" r="T11" b="T12"/>
                <a:pathLst>
                  <a:path w="21600" h="39634" fill="none" extrusionOk="0">
                    <a:moveTo>
                      <a:pt x="-1" y="0"/>
                    </a:moveTo>
                    <a:cubicBezTo>
                      <a:pt x="11929" y="0"/>
                      <a:pt x="21600" y="9670"/>
                      <a:pt x="21600" y="21600"/>
                    </a:cubicBezTo>
                    <a:cubicBezTo>
                      <a:pt x="21600" y="28861"/>
                      <a:pt x="17951" y="35636"/>
                      <a:pt x="11888" y="39633"/>
                    </a:cubicBezTo>
                  </a:path>
                  <a:path w="21600" h="39634" stroke="0" extrusionOk="0">
                    <a:moveTo>
                      <a:pt x="-1" y="0"/>
                    </a:moveTo>
                    <a:cubicBezTo>
                      <a:pt x="11929" y="0"/>
                      <a:pt x="21600" y="9670"/>
                      <a:pt x="21600" y="21600"/>
                    </a:cubicBezTo>
                    <a:cubicBezTo>
                      <a:pt x="21600" y="28861"/>
                      <a:pt x="17951" y="35636"/>
                      <a:pt x="11888" y="39633"/>
                    </a:cubicBezTo>
                    <a:lnTo>
                      <a:pt x="0" y="21600"/>
                    </a:lnTo>
                    <a:lnTo>
                      <a:pt x="-1" y="0"/>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52" name="Text Box 28"/>
              <p:cNvSpPr txBox="1">
                <a:spLocks noChangeArrowheads="1"/>
              </p:cNvSpPr>
              <p:nvPr/>
            </p:nvSpPr>
            <p:spPr bwMode="auto">
              <a:xfrm>
                <a:off x="2986" y="2592"/>
                <a:ext cx="29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T</a:t>
                </a:r>
              </a:p>
            </p:txBody>
          </p:sp>
          <p:sp>
            <p:nvSpPr>
              <p:cNvPr id="73753" name="Text Box 29"/>
              <p:cNvSpPr txBox="1">
                <a:spLocks noChangeArrowheads="1"/>
              </p:cNvSpPr>
              <p:nvPr/>
            </p:nvSpPr>
            <p:spPr bwMode="auto">
              <a:xfrm>
                <a:off x="2196" y="1537"/>
                <a:ext cx="29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υ</a:t>
                </a:r>
              </a:p>
            </p:txBody>
          </p:sp>
          <p:sp>
            <p:nvSpPr>
              <p:cNvPr id="73754" name="Line 30"/>
              <p:cNvSpPr>
                <a:spLocks noChangeShapeType="1"/>
              </p:cNvSpPr>
              <p:nvPr/>
            </p:nvSpPr>
            <p:spPr bwMode="auto">
              <a:xfrm flipV="1">
                <a:off x="2518" y="1539"/>
                <a:ext cx="0" cy="998"/>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73755" name="Line 31"/>
              <p:cNvSpPr>
                <a:spLocks noChangeShapeType="1"/>
              </p:cNvSpPr>
              <p:nvPr/>
            </p:nvSpPr>
            <p:spPr bwMode="auto">
              <a:xfrm>
                <a:off x="2518" y="2546"/>
                <a:ext cx="78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3750" name="Text Box 51"/>
            <p:cNvSpPr txBox="1">
              <a:spLocks noChangeArrowheads="1"/>
            </p:cNvSpPr>
            <p:nvPr/>
          </p:nvSpPr>
          <p:spPr bwMode="auto">
            <a:xfrm>
              <a:off x="1545" y="2885"/>
              <a:ext cx="148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000" dirty="0" smtClean="0">
                  <a:solidFill>
                    <a:schemeClr val="tx2"/>
                  </a:solidFill>
                  <a:latin typeface="Times New Roman" panose="02020603050405020304" pitchFamily="18" charset="0"/>
                  <a:ea typeface="黑体" panose="02010609060101010101" pitchFamily="49" charset="-122"/>
                </a:rPr>
                <a:t>（三）多相催化</a:t>
              </a:r>
              <a:r>
                <a:rPr lang="zh-CN" altLang="en-US" sz="2000" dirty="0">
                  <a:solidFill>
                    <a:schemeClr val="tx2"/>
                  </a:solidFill>
                  <a:latin typeface="Times New Roman" panose="02020603050405020304" pitchFamily="18" charset="0"/>
                  <a:ea typeface="黑体" panose="02010609060101010101" pitchFamily="49" charset="-122"/>
                </a:rPr>
                <a:t>或</a:t>
              </a:r>
              <a:r>
                <a:rPr lang="zh-CN" altLang="en-US" sz="2000" dirty="0" smtClean="0">
                  <a:solidFill>
                    <a:schemeClr val="tx2"/>
                  </a:solidFill>
                  <a:latin typeface="Times New Roman" panose="02020603050405020304" pitchFamily="18" charset="0"/>
                  <a:ea typeface="黑体" panose="02010609060101010101" pitchFamily="49" charset="-122"/>
                </a:rPr>
                <a:t>酶化</a:t>
              </a:r>
              <a:endParaRPr lang="zh-CN" altLang="en-US" sz="2000" dirty="0">
                <a:solidFill>
                  <a:schemeClr val="tx2"/>
                </a:solidFill>
                <a:latin typeface="Times New Roman" panose="02020603050405020304" pitchFamily="18" charset="0"/>
                <a:ea typeface="黑体" panose="02010609060101010101" pitchFamily="49" charset="-122"/>
              </a:endParaRPr>
            </a:p>
          </p:txBody>
        </p:sp>
      </p:grpSp>
      <p:grpSp>
        <p:nvGrpSpPr>
          <p:cNvPr id="6" name="Group 56"/>
          <p:cNvGrpSpPr>
            <a:grpSpLocks/>
          </p:cNvGrpSpPr>
          <p:nvPr/>
        </p:nvGrpSpPr>
        <p:grpSpPr bwMode="auto">
          <a:xfrm>
            <a:off x="4595813" y="3204688"/>
            <a:ext cx="2265362" cy="2686050"/>
            <a:chOff x="2895" y="1337"/>
            <a:chExt cx="1427" cy="1692"/>
          </a:xfrm>
        </p:grpSpPr>
        <p:grpSp>
          <p:nvGrpSpPr>
            <p:cNvPr id="73742" name="Group 48"/>
            <p:cNvGrpSpPr>
              <a:grpSpLocks/>
            </p:cNvGrpSpPr>
            <p:nvPr/>
          </p:nvGrpSpPr>
          <p:grpSpPr bwMode="auto">
            <a:xfrm>
              <a:off x="2895" y="1337"/>
              <a:ext cx="1083" cy="1372"/>
              <a:chOff x="3143" y="1537"/>
              <a:chExt cx="1083" cy="1372"/>
            </a:xfrm>
          </p:grpSpPr>
          <p:sp>
            <p:nvSpPr>
              <p:cNvPr id="73744" name="Text Box 32"/>
              <p:cNvSpPr txBox="1">
                <a:spLocks noChangeArrowheads="1"/>
              </p:cNvSpPr>
              <p:nvPr/>
            </p:nvSpPr>
            <p:spPr bwMode="auto">
              <a:xfrm>
                <a:off x="3910" y="2592"/>
                <a:ext cx="29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T</a:t>
                </a:r>
              </a:p>
            </p:txBody>
          </p:sp>
          <p:sp>
            <p:nvSpPr>
              <p:cNvPr id="73745" name="Text Box 33"/>
              <p:cNvSpPr txBox="1">
                <a:spLocks noChangeArrowheads="1"/>
              </p:cNvSpPr>
              <p:nvPr/>
            </p:nvSpPr>
            <p:spPr bwMode="auto">
              <a:xfrm>
                <a:off x="3143" y="1537"/>
                <a:ext cx="29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υ</a:t>
                </a:r>
              </a:p>
            </p:txBody>
          </p:sp>
          <p:sp>
            <p:nvSpPr>
              <p:cNvPr id="73746" name="Line 34"/>
              <p:cNvSpPr>
                <a:spLocks noChangeShapeType="1"/>
              </p:cNvSpPr>
              <p:nvPr/>
            </p:nvSpPr>
            <p:spPr bwMode="auto">
              <a:xfrm flipV="1">
                <a:off x="3442" y="1539"/>
                <a:ext cx="0" cy="998"/>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73747" name="Line 35"/>
              <p:cNvSpPr>
                <a:spLocks noChangeShapeType="1"/>
              </p:cNvSpPr>
              <p:nvPr/>
            </p:nvSpPr>
            <p:spPr bwMode="auto">
              <a:xfrm>
                <a:off x="3442" y="2546"/>
                <a:ext cx="78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73748" name="Freeform 36"/>
              <p:cNvSpPr>
                <a:spLocks/>
              </p:cNvSpPr>
              <p:nvPr/>
            </p:nvSpPr>
            <p:spPr bwMode="auto">
              <a:xfrm>
                <a:off x="3491" y="1812"/>
                <a:ext cx="722" cy="428"/>
              </a:xfrm>
              <a:custGeom>
                <a:avLst/>
                <a:gdLst>
                  <a:gd name="T0" fmla="*/ 0 w 1070"/>
                  <a:gd name="T1" fmla="*/ 36 h 607"/>
                  <a:gd name="T2" fmla="*/ 1 w 1070"/>
                  <a:gd name="T3" fmla="*/ 30 h 607"/>
                  <a:gd name="T4" fmla="*/ 4 w 1070"/>
                  <a:gd name="T5" fmla="*/ 24 h 607"/>
                  <a:gd name="T6" fmla="*/ 7 w 1070"/>
                  <a:gd name="T7" fmla="*/ 18 h 607"/>
                  <a:gd name="T8" fmla="*/ 12 w 1070"/>
                  <a:gd name="T9" fmla="*/ 16 h 607"/>
                  <a:gd name="T10" fmla="*/ 16 w 1070"/>
                  <a:gd name="T11" fmla="*/ 18 h 607"/>
                  <a:gd name="T12" fmla="*/ 18 w 1070"/>
                  <a:gd name="T13" fmla="*/ 22 h 607"/>
                  <a:gd name="T14" fmla="*/ 21 w 1070"/>
                  <a:gd name="T15" fmla="*/ 27 h 607"/>
                  <a:gd name="T16" fmla="*/ 24 w 1070"/>
                  <a:gd name="T17" fmla="*/ 32 h 607"/>
                  <a:gd name="T18" fmla="*/ 26 w 1070"/>
                  <a:gd name="T19" fmla="*/ 36 h 607"/>
                  <a:gd name="T20" fmla="*/ 30 w 1070"/>
                  <a:gd name="T21" fmla="*/ 36 h 607"/>
                  <a:gd name="T22" fmla="*/ 33 w 1070"/>
                  <a:gd name="T23" fmla="*/ 34 h 607"/>
                  <a:gd name="T24" fmla="*/ 36 w 1070"/>
                  <a:gd name="T25" fmla="*/ 27 h 607"/>
                  <a:gd name="T26" fmla="*/ 38 w 1070"/>
                  <a:gd name="T27" fmla="*/ 21 h 607"/>
                  <a:gd name="T28" fmla="*/ 41 w 1070"/>
                  <a:gd name="T29" fmla="*/ 11 h 607"/>
                  <a:gd name="T30" fmla="*/ 43 w 1070"/>
                  <a:gd name="T31" fmla="*/ 6 h 607"/>
                  <a:gd name="T32" fmla="*/ 46 w 1070"/>
                  <a:gd name="T33" fmla="*/ 0 h 6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70"/>
                  <a:gd name="T52" fmla="*/ 0 h 607"/>
                  <a:gd name="T53" fmla="*/ 1070 w 1070"/>
                  <a:gd name="T54" fmla="*/ 607 h 60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70" h="607">
                    <a:moveTo>
                      <a:pt x="0" y="600"/>
                    </a:moveTo>
                    <a:cubicBezTo>
                      <a:pt x="12" y="557"/>
                      <a:pt x="25" y="515"/>
                      <a:pt x="40" y="480"/>
                    </a:cubicBezTo>
                    <a:cubicBezTo>
                      <a:pt x="55" y="445"/>
                      <a:pt x="68" y="420"/>
                      <a:pt x="90" y="390"/>
                    </a:cubicBezTo>
                    <a:cubicBezTo>
                      <a:pt x="112" y="360"/>
                      <a:pt x="140" y="320"/>
                      <a:pt x="170" y="300"/>
                    </a:cubicBezTo>
                    <a:cubicBezTo>
                      <a:pt x="200" y="280"/>
                      <a:pt x="238" y="270"/>
                      <a:pt x="270" y="270"/>
                    </a:cubicBezTo>
                    <a:cubicBezTo>
                      <a:pt x="302" y="270"/>
                      <a:pt x="333" y="285"/>
                      <a:pt x="360" y="300"/>
                    </a:cubicBezTo>
                    <a:cubicBezTo>
                      <a:pt x="387" y="315"/>
                      <a:pt x="408" y="337"/>
                      <a:pt x="430" y="360"/>
                    </a:cubicBezTo>
                    <a:cubicBezTo>
                      <a:pt x="452" y="383"/>
                      <a:pt x="470" y="412"/>
                      <a:pt x="490" y="440"/>
                    </a:cubicBezTo>
                    <a:cubicBezTo>
                      <a:pt x="510" y="468"/>
                      <a:pt x="530" y="505"/>
                      <a:pt x="550" y="530"/>
                    </a:cubicBezTo>
                    <a:cubicBezTo>
                      <a:pt x="570" y="555"/>
                      <a:pt x="585" y="578"/>
                      <a:pt x="610" y="590"/>
                    </a:cubicBezTo>
                    <a:cubicBezTo>
                      <a:pt x="635" y="602"/>
                      <a:pt x="673" y="607"/>
                      <a:pt x="700" y="600"/>
                    </a:cubicBezTo>
                    <a:cubicBezTo>
                      <a:pt x="727" y="593"/>
                      <a:pt x="748" y="577"/>
                      <a:pt x="770" y="550"/>
                    </a:cubicBezTo>
                    <a:cubicBezTo>
                      <a:pt x="792" y="523"/>
                      <a:pt x="812" y="473"/>
                      <a:pt x="830" y="440"/>
                    </a:cubicBezTo>
                    <a:cubicBezTo>
                      <a:pt x="848" y="407"/>
                      <a:pt x="858" y="393"/>
                      <a:pt x="880" y="350"/>
                    </a:cubicBezTo>
                    <a:cubicBezTo>
                      <a:pt x="902" y="307"/>
                      <a:pt x="942" y="222"/>
                      <a:pt x="960" y="180"/>
                    </a:cubicBezTo>
                    <a:cubicBezTo>
                      <a:pt x="978" y="138"/>
                      <a:pt x="972" y="130"/>
                      <a:pt x="990" y="100"/>
                    </a:cubicBezTo>
                    <a:cubicBezTo>
                      <a:pt x="1008" y="70"/>
                      <a:pt x="1052" y="20"/>
                      <a:pt x="1070"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3743" name="Text Box 52"/>
            <p:cNvSpPr txBox="1">
              <a:spLocks noChangeArrowheads="1"/>
            </p:cNvSpPr>
            <p:nvPr/>
          </p:nvSpPr>
          <p:spPr bwMode="auto">
            <a:xfrm>
              <a:off x="3001" y="2777"/>
              <a:ext cx="132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000" dirty="0" smtClean="0">
                  <a:solidFill>
                    <a:schemeClr val="tx2"/>
                  </a:solidFill>
                  <a:latin typeface="Times New Roman" panose="02020603050405020304" pitchFamily="18" charset="0"/>
                  <a:ea typeface="黑体" panose="02010609060101010101" pitchFamily="49" charset="-122"/>
                </a:rPr>
                <a:t>（四）有</a:t>
              </a:r>
              <a:r>
                <a:rPr lang="zh-CN" altLang="en-US" sz="2000" dirty="0">
                  <a:solidFill>
                    <a:schemeClr val="tx2"/>
                  </a:solidFill>
                  <a:latin typeface="Times New Roman" panose="02020603050405020304" pitchFamily="18" charset="0"/>
                  <a:ea typeface="黑体" panose="02010609060101010101" pitchFamily="49" charset="-122"/>
                </a:rPr>
                <a:t>副反应</a:t>
              </a:r>
            </a:p>
          </p:txBody>
        </p:sp>
      </p:grpSp>
      <p:grpSp>
        <p:nvGrpSpPr>
          <p:cNvPr id="8" name="Group 57"/>
          <p:cNvGrpSpPr>
            <a:grpSpLocks/>
          </p:cNvGrpSpPr>
          <p:nvPr/>
        </p:nvGrpSpPr>
        <p:grpSpPr bwMode="auto">
          <a:xfrm>
            <a:off x="6709568" y="2832895"/>
            <a:ext cx="2189163" cy="3417888"/>
            <a:chOff x="4222" y="1321"/>
            <a:chExt cx="1379" cy="2153"/>
          </a:xfrm>
        </p:grpSpPr>
        <p:grpSp>
          <p:nvGrpSpPr>
            <p:cNvPr id="73735" name="Group 49"/>
            <p:cNvGrpSpPr>
              <a:grpSpLocks/>
            </p:cNvGrpSpPr>
            <p:nvPr/>
          </p:nvGrpSpPr>
          <p:grpSpPr bwMode="auto">
            <a:xfrm>
              <a:off x="4222" y="1321"/>
              <a:ext cx="1084" cy="1372"/>
              <a:chOff x="4046" y="1537"/>
              <a:chExt cx="1084" cy="1372"/>
            </a:xfrm>
          </p:grpSpPr>
          <p:sp>
            <p:nvSpPr>
              <p:cNvPr id="73737" name="Text Box 37"/>
              <p:cNvSpPr txBox="1">
                <a:spLocks noChangeArrowheads="1"/>
              </p:cNvSpPr>
              <p:nvPr/>
            </p:nvSpPr>
            <p:spPr bwMode="auto">
              <a:xfrm>
                <a:off x="4814" y="2592"/>
                <a:ext cx="29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T</a:t>
                </a:r>
              </a:p>
            </p:txBody>
          </p:sp>
          <p:sp>
            <p:nvSpPr>
              <p:cNvPr id="73738" name="Text Box 38"/>
              <p:cNvSpPr txBox="1">
                <a:spLocks noChangeArrowheads="1"/>
              </p:cNvSpPr>
              <p:nvPr/>
            </p:nvSpPr>
            <p:spPr bwMode="auto">
              <a:xfrm>
                <a:off x="4046" y="1537"/>
                <a:ext cx="29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υ</a:t>
                </a:r>
              </a:p>
            </p:txBody>
          </p:sp>
          <p:sp>
            <p:nvSpPr>
              <p:cNvPr id="73739" name="Line 39"/>
              <p:cNvSpPr>
                <a:spLocks noChangeShapeType="1"/>
              </p:cNvSpPr>
              <p:nvPr/>
            </p:nvSpPr>
            <p:spPr bwMode="auto">
              <a:xfrm flipV="1">
                <a:off x="4346" y="1539"/>
                <a:ext cx="0" cy="998"/>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73740" name="Line 40"/>
              <p:cNvSpPr>
                <a:spLocks noChangeShapeType="1"/>
              </p:cNvSpPr>
              <p:nvPr/>
            </p:nvSpPr>
            <p:spPr bwMode="auto">
              <a:xfrm>
                <a:off x="4346" y="2546"/>
                <a:ext cx="78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73741" name="Line 41"/>
              <p:cNvSpPr>
                <a:spLocks noChangeShapeType="1"/>
              </p:cNvSpPr>
              <p:nvPr/>
            </p:nvSpPr>
            <p:spPr bwMode="auto">
              <a:xfrm>
                <a:off x="4463" y="1883"/>
                <a:ext cx="425" cy="4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736" name="Text Box 53"/>
            <p:cNvSpPr txBox="1">
              <a:spLocks noChangeArrowheads="1"/>
            </p:cNvSpPr>
            <p:nvPr/>
          </p:nvSpPr>
          <p:spPr bwMode="auto">
            <a:xfrm>
              <a:off x="4226" y="2854"/>
              <a:ext cx="1375"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smtClean="0">
                  <a:solidFill>
                    <a:schemeClr val="tx2"/>
                  </a:solidFill>
                  <a:latin typeface="Times New Roman" panose="02020603050405020304" pitchFamily="18" charset="0"/>
                  <a:ea typeface="黑体" panose="02010609060101010101" pitchFamily="49" charset="-122"/>
                </a:rPr>
                <a:t>（</a:t>
              </a:r>
              <a:r>
                <a:rPr lang="zh-CN" altLang="en-US" sz="2000" dirty="0" smtClean="0">
                  <a:solidFill>
                    <a:schemeClr val="tx2"/>
                  </a:solidFill>
                  <a:latin typeface="Times New Roman" panose="02020603050405020304" pitchFamily="18" charset="0"/>
                  <a:ea typeface="黑体" panose="02010609060101010101" pitchFamily="49" charset="-122"/>
                </a:rPr>
                <a:t>五）极</a:t>
              </a:r>
              <a:r>
                <a:rPr lang="zh-CN" altLang="en-US" sz="2000" dirty="0">
                  <a:solidFill>
                    <a:schemeClr val="tx2"/>
                  </a:solidFill>
                  <a:latin typeface="Times New Roman" panose="02020603050405020304" pitchFamily="18" charset="0"/>
                  <a:ea typeface="黑体" panose="02010609060101010101" pitchFamily="49" charset="-122"/>
                </a:rPr>
                <a:t>少</a:t>
              </a:r>
            </a:p>
            <a:p>
              <a:pPr eaLnBrk="1" hangingPunct="1">
                <a:spcBef>
                  <a:spcPct val="50000"/>
                </a:spcBef>
                <a:buClrTx/>
                <a:buSzTx/>
                <a:buFontTx/>
                <a:buNone/>
              </a:pPr>
              <a:r>
                <a:rPr lang="en-US" altLang="zh-CN" sz="2000" dirty="0" smtClean="0">
                  <a:solidFill>
                    <a:schemeClr val="tx2"/>
                  </a:solidFill>
                  <a:latin typeface="Times New Roman" panose="02020603050405020304" pitchFamily="18" charset="0"/>
                  <a:ea typeface="黑体" panose="02010609060101010101" pitchFamily="49" charset="-122"/>
                </a:rPr>
                <a:t>   2NO+O</a:t>
              </a:r>
              <a:r>
                <a:rPr lang="en-US" altLang="zh-CN" sz="2000" baseline="-25000" dirty="0" smtClean="0">
                  <a:solidFill>
                    <a:schemeClr val="tx2"/>
                  </a:solidFill>
                  <a:latin typeface="Times New Roman" panose="02020603050405020304" pitchFamily="18" charset="0"/>
                  <a:ea typeface="黑体" panose="02010609060101010101" pitchFamily="49" charset="-122"/>
                </a:rPr>
                <a:t>2</a:t>
              </a:r>
              <a:r>
                <a:rPr lang="en-US" altLang="zh-CN" sz="2000" dirty="0" smtClean="0">
                  <a:solidFill>
                    <a:schemeClr val="tx2"/>
                  </a:solidFill>
                  <a:latin typeface="Times New Roman" panose="02020603050405020304" pitchFamily="18" charset="0"/>
                  <a:ea typeface="黑体" panose="02010609060101010101" pitchFamily="49" charset="-122"/>
                  <a:sym typeface="Symbol" panose="05050102010706020507" pitchFamily="18" charset="2"/>
                </a:rPr>
                <a:t>2NO</a:t>
              </a:r>
              <a:r>
                <a:rPr lang="en-US" altLang="zh-CN" sz="2000" baseline="-25000" dirty="0" smtClean="0">
                  <a:solidFill>
                    <a:schemeClr val="tx2"/>
                  </a:solidFill>
                  <a:latin typeface="Times New Roman" panose="02020603050405020304" pitchFamily="18" charset="0"/>
                  <a:ea typeface="黑体" panose="02010609060101010101" pitchFamily="49" charset="-122"/>
                  <a:sym typeface="Symbol" panose="05050102010706020507" pitchFamily="18" charset="2"/>
                </a:rPr>
                <a:t>2</a:t>
              </a:r>
              <a:endParaRPr lang="en-US" altLang="zh-CN" sz="2000" dirty="0">
                <a:solidFill>
                  <a:schemeClr val="tx2"/>
                </a:solidFill>
                <a:latin typeface="Times New Roman" panose="02020603050405020304" pitchFamily="18" charset="0"/>
                <a:ea typeface="黑体" panose="02010609060101010101" pitchFamily="49" charset="-122"/>
                <a:sym typeface="Symbol" panose="05050102010706020507" pitchFamily="18" charset="2"/>
              </a:endParaRPr>
            </a:p>
          </p:txBody>
        </p:sp>
      </p:grpSp>
      <p:graphicFrame>
        <p:nvGraphicFramePr>
          <p:cNvPr id="3" name="对象 2"/>
          <p:cNvGraphicFramePr>
            <a:graphicFrameLocks noChangeAspect="1"/>
          </p:cNvGraphicFramePr>
          <p:nvPr>
            <p:extLst>
              <p:ext uri="{D42A27DB-BD31-4B8C-83A1-F6EECF244321}">
                <p14:modId xmlns:p14="http://schemas.microsoft.com/office/powerpoint/2010/main" val="229637654"/>
              </p:ext>
            </p:extLst>
          </p:nvPr>
        </p:nvGraphicFramePr>
        <p:xfrm>
          <a:off x="4067975" y="1036639"/>
          <a:ext cx="2390775" cy="2047875"/>
        </p:xfrm>
        <a:graphic>
          <a:graphicData uri="http://schemas.openxmlformats.org/presentationml/2006/ole">
            <mc:AlternateContent xmlns:mc="http://schemas.openxmlformats.org/markup-compatibility/2006">
              <mc:Choice xmlns:v="urn:schemas-microsoft-com:vml" Requires="v">
                <p:oleObj spid="_x0000_s27716" name="BMP 图象" r:id="rId3" imgW="2390476" imgH="2048161" progId="PBrush">
                  <p:embed/>
                </p:oleObj>
              </mc:Choice>
              <mc:Fallback>
                <p:oleObj name="BMP 图象" r:id="rId3" imgW="2390476" imgH="2048161"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75" y="1036639"/>
                        <a:ext cx="23907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Text Box 4"/>
          <p:cNvSpPr txBox="1">
            <a:spLocks noChangeArrowheads="1"/>
          </p:cNvSpPr>
          <p:nvPr/>
        </p:nvSpPr>
        <p:spPr bwMode="auto">
          <a:xfrm>
            <a:off x="1400084" y="1603248"/>
            <a:ext cx="254428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dirty="0" smtClean="0">
                <a:solidFill>
                  <a:srgbClr val="C00000"/>
                </a:solidFill>
              </a:rPr>
              <a:t>（</a:t>
            </a:r>
            <a:r>
              <a:rPr kumimoji="1" lang="zh-CN" altLang="en-US" sz="2400" dirty="0" smtClean="0">
                <a:solidFill>
                  <a:srgbClr val="C00000"/>
                </a:solidFill>
              </a:rPr>
              <a:t>一</a:t>
            </a:r>
            <a:r>
              <a:rPr kumimoji="1" lang="zh-CN" altLang="en-US" sz="2400" dirty="0">
                <a:solidFill>
                  <a:srgbClr val="C00000"/>
                </a:solidFill>
              </a:rPr>
              <a:t>）大多数</a:t>
            </a:r>
            <a:r>
              <a:rPr kumimoji="1" lang="zh-CN" altLang="en-US" sz="2400" dirty="0" smtClean="0">
                <a:solidFill>
                  <a:srgbClr val="C00000"/>
                </a:solidFill>
              </a:rPr>
              <a:t>反应</a:t>
            </a:r>
            <a:endParaRPr kumimoji="1" lang="en-US" altLang="zh-CN" sz="2400" dirty="0" smtClean="0">
              <a:solidFill>
                <a:srgbClr val="C00000"/>
              </a:solidFill>
            </a:endParaRPr>
          </a:p>
          <a:p>
            <a:r>
              <a:rPr lang="zh-CN" altLang="en-US" sz="2400" dirty="0" smtClean="0">
                <a:latin typeface="Times New Roman" panose="02020603050405020304" pitchFamily="18" charset="0"/>
                <a:ea typeface="黑体" panose="02010609060101010101" pitchFamily="49" charset="-122"/>
              </a:rPr>
              <a:t>阿累尼乌斯型</a:t>
            </a:r>
            <a:endParaRPr kumimoji="1" lang="en-US" altLang="zh-CN" sz="2400" dirty="0" smtClean="0">
              <a:solidFill>
                <a:srgbClr val="C00000"/>
              </a:solidFill>
            </a:endParaRPr>
          </a:p>
          <a:p>
            <a:pPr algn="l"/>
            <a:endParaRPr kumimoji="1" lang="zh-CN" altLang="en-US" sz="2400" dirty="0">
              <a:solidFill>
                <a:srgbClr val="C00000"/>
              </a:solidFill>
            </a:endParaRPr>
          </a:p>
        </p:txBody>
      </p:sp>
    </p:spTree>
    <p:extLst>
      <p:ext uri="{BB962C8B-B14F-4D97-AF65-F5344CB8AC3E}">
        <p14:creationId xmlns:p14="http://schemas.microsoft.com/office/powerpoint/2010/main" val="3149845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ChangeArrowheads="1"/>
          </p:cNvSpPr>
          <p:nvPr/>
        </p:nvSpPr>
        <p:spPr bwMode="auto">
          <a:xfrm>
            <a:off x="488950" y="224028"/>
            <a:ext cx="29257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buClrTx/>
              <a:buSzTx/>
              <a:buFontTx/>
              <a:buNone/>
            </a:pPr>
            <a:r>
              <a:rPr kumimoji="1" lang="zh-CN" altLang="en-US" dirty="0">
                <a:solidFill>
                  <a:schemeClr val="tx2"/>
                </a:solidFill>
                <a:latin typeface="Times New Roman" panose="02020603050405020304" pitchFamily="18" charset="0"/>
                <a:ea typeface="黑体" panose="02010609060101010101" pitchFamily="49" charset="-122"/>
              </a:rPr>
              <a:t>二、活化能</a:t>
            </a:r>
          </a:p>
        </p:txBody>
      </p:sp>
      <p:sp>
        <p:nvSpPr>
          <p:cNvPr id="25608" name="Text Box 8"/>
          <p:cNvSpPr txBox="1">
            <a:spLocks noChangeArrowheads="1"/>
          </p:cNvSpPr>
          <p:nvPr/>
        </p:nvSpPr>
        <p:spPr bwMode="auto">
          <a:xfrm>
            <a:off x="337824" y="666306"/>
            <a:ext cx="5759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a:latin typeface="Times New Roman" panose="02020603050405020304" pitchFamily="18" charset="0"/>
                <a:ea typeface="黑体" panose="02010609060101010101" pitchFamily="49" charset="-122"/>
              </a:rPr>
              <a:t>1</a:t>
            </a:r>
            <a:r>
              <a:rPr lang="zh-CN" altLang="en-US" sz="2800" dirty="0">
                <a:latin typeface="Times New Roman" panose="02020603050405020304" pitchFamily="18" charset="0"/>
                <a:ea typeface="黑体" panose="02010609060101010101" pitchFamily="49" charset="-122"/>
              </a:rPr>
              <a:t>、</a:t>
            </a:r>
            <a:r>
              <a:rPr lang="zh-CN" altLang="en-US" sz="2800" dirty="0" smtClean="0">
                <a:latin typeface="Times New Roman" panose="02020603050405020304" pitchFamily="18" charset="0"/>
                <a:ea typeface="黑体" panose="02010609060101010101" pitchFamily="49" charset="-122"/>
              </a:rPr>
              <a:t>基元反应的活化能</a:t>
            </a:r>
            <a:endParaRPr lang="zh-CN" altLang="en-US" sz="2800" dirty="0">
              <a:latin typeface="Times New Roman" panose="02020603050405020304" pitchFamily="18" charset="0"/>
              <a:ea typeface="黑体" panose="02010609060101010101" pitchFamily="49" charset="-122"/>
            </a:endParaRPr>
          </a:p>
        </p:txBody>
      </p:sp>
      <p:sp>
        <p:nvSpPr>
          <p:cNvPr id="25625" name="Text Box 25"/>
          <p:cNvSpPr txBox="1">
            <a:spLocks noChangeArrowheads="1"/>
          </p:cNvSpPr>
          <p:nvPr/>
        </p:nvSpPr>
        <p:spPr bwMode="auto">
          <a:xfrm>
            <a:off x="2201545" y="5178171"/>
            <a:ext cx="5189538"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a:solidFill>
                  <a:srgbClr val="C00000"/>
                </a:solidFill>
                <a:latin typeface="Times New Roman" panose="02020603050405020304" pitchFamily="18" charset="0"/>
                <a:ea typeface="黑体" panose="02010609060101010101" pitchFamily="49" charset="-122"/>
              </a:rPr>
              <a:t>一般：</a:t>
            </a:r>
            <a:r>
              <a:rPr lang="en-US" altLang="zh-CN" sz="2800" dirty="0" err="1">
                <a:solidFill>
                  <a:srgbClr val="C00000"/>
                </a:solidFill>
                <a:latin typeface="Times New Roman" panose="02020603050405020304" pitchFamily="18" charset="0"/>
                <a:ea typeface="黑体" panose="02010609060101010101" pitchFamily="49" charset="-122"/>
              </a:rPr>
              <a:t>E</a:t>
            </a:r>
            <a:r>
              <a:rPr lang="en-US" altLang="zh-CN" sz="2800" baseline="-25000" dirty="0" err="1">
                <a:solidFill>
                  <a:srgbClr val="C00000"/>
                </a:solidFill>
                <a:latin typeface="Times New Roman" panose="02020603050405020304" pitchFamily="18" charset="0"/>
                <a:ea typeface="黑体" panose="02010609060101010101" pitchFamily="49" charset="-122"/>
              </a:rPr>
              <a:t>a</a:t>
            </a:r>
            <a:r>
              <a:rPr lang="en-US" altLang="zh-CN" sz="2800" dirty="0">
                <a:solidFill>
                  <a:srgbClr val="C00000"/>
                </a:solidFill>
                <a:latin typeface="Times New Roman" panose="02020603050405020304" pitchFamily="18" charset="0"/>
                <a:ea typeface="黑体" panose="02010609060101010101" pitchFamily="49" charset="-122"/>
              </a:rPr>
              <a:t> = 40 ~ 400 kJ</a:t>
            </a:r>
            <a:r>
              <a:rPr lang="en-US" altLang="zh-CN" sz="28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·mol</a:t>
            </a:r>
            <a:r>
              <a:rPr lang="en-US" altLang="zh-CN" sz="2800" baseline="30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a:t>
            </a:r>
            <a:endParaRPr lang="en-US" altLang="zh-CN" sz="28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50000"/>
              </a:spcBef>
              <a:buClrTx/>
              <a:buSzTx/>
              <a:buFontTx/>
              <a:buNone/>
            </a:pPr>
            <a:r>
              <a:rPr lang="zh-CN" altLang="en-US" sz="28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大多数：</a:t>
            </a:r>
            <a:r>
              <a:rPr lang="en-US" altLang="zh-CN" sz="2800" dirty="0" err="1">
                <a:solidFill>
                  <a:srgbClr val="C00000"/>
                </a:solidFill>
                <a:latin typeface="Times New Roman" panose="02020603050405020304" pitchFamily="18" charset="0"/>
                <a:ea typeface="黑体" panose="02010609060101010101" pitchFamily="49" charset="-122"/>
              </a:rPr>
              <a:t>E</a:t>
            </a:r>
            <a:r>
              <a:rPr lang="en-US" altLang="zh-CN" sz="2800" baseline="-25000" dirty="0" err="1">
                <a:solidFill>
                  <a:srgbClr val="C00000"/>
                </a:solidFill>
                <a:latin typeface="Times New Roman" panose="02020603050405020304" pitchFamily="18" charset="0"/>
                <a:ea typeface="黑体" panose="02010609060101010101" pitchFamily="49" charset="-122"/>
              </a:rPr>
              <a:t>a</a:t>
            </a:r>
            <a:r>
              <a:rPr lang="en-US" altLang="zh-CN" sz="2800" dirty="0">
                <a:solidFill>
                  <a:srgbClr val="C00000"/>
                </a:solidFill>
                <a:latin typeface="Times New Roman" panose="02020603050405020304" pitchFamily="18" charset="0"/>
                <a:ea typeface="黑体" panose="02010609060101010101" pitchFamily="49" charset="-122"/>
              </a:rPr>
              <a:t> = 50 ~ 250 kJ·mol</a:t>
            </a:r>
            <a:r>
              <a:rPr lang="en-US" altLang="zh-CN" sz="2800" baseline="30000" dirty="0">
                <a:solidFill>
                  <a:srgbClr val="C00000"/>
                </a:solidFill>
                <a:latin typeface="Times New Roman" panose="02020603050405020304" pitchFamily="18" charset="0"/>
                <a:ea typeface="黑体" panose="02010609060101010101" pitchFamily="49" charset="-122"/>
              </a:rPr>
              <a:t>-1</a:t>
            </a:r>
          </a:p>
        </p:txBody>
      </p:sp>
      <p:sp>
        <p:nvSpPr>
          <p:cNvPr id="75781" name="矩形 1"/>
          <p:cNvSpPr>
            <a:spLocks noChangeArrowheads="1"/>
          </p:cNvSpPr>
          <p:nvPr/>
        </p:nvSpPr>
        <p:spPr bwMode="auto">
          <a:xfrm>
            <a:off x="351792" y="1126173"/>
            <a:ext cx="8183308" cy="629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spcBef>
                <a:spcPct val="20000"/>
              </a:spcBef>
              <a:buFont typeface="Wingdings" panose="05000000000000000000" pitchFamily="2" charset="2"/>
              <a:buChar char="l"/>
            </a:pPr>
            <a:r>
              <a:rPr kumimoji="1" lang="zh-CN" altLang="en-US" dirty="0" smtClean="0">
                <a:solidFill>
                  <a:srgbClr val="0000CC"/>
                </a:solidFill>
                <a:sym typeface="Wingdings" panose="05000000000000000000" pitchFamily="2" charset="2"/>
              </a:rPr>
              <a:t>活化分子</a:t>
            </a:r>
            <a:r>
              <a:rPr kumimoji="1" lang="en-US" altLang="zh-CN" dirty="0" smtClean="0">
                <a:solidFill>
                  <a:srgbClr val="0000CC"/>
                </a:solidFill>
                <a:sym typeface="Wingdings" panose="05000000000000000000" pitchFamily="2" charset="2"/>
              </a:rPr>
              <a:t>:</a:t>
            </a:r>
            <a:r>
              <a:rPr kumimoji="1" lang="zh-CN" altLang="en-US" dirty="0" smtClean="0">
                <a:solidFill>
                  <a:srgbClr val="0000CC"/>
                </a:solidFill>
                <a:sym typeface="Wingdings" panose="05000000000000000000" pitchFamily="2" charset="2"/>
              </a:rPr>
              <a:t>具有足够能量（能量超过</a:t>
            </a:r>
            <a:r>
              <a:rPr kumimoji="1" lang="zh-CN" altLang="en-US" dirty="0">
                <a:sym typeface="Symbol" pitchFamily="18" charset="2"/>
              </a:rPr>
              <a:t>某值  </a:t>
            </a:r>
            <a:r>
              <a:rPr kumimoji="1" lang="zh-CN" altLang="en-US" i="1" dirty="0">
                <a:sym typeface="Symbol" pitchFamily="18" charset="2"/>
              </a:rPr>
              <a:t></a:t>
            </a:r>
            <a:r>
              <a:rPr kumimoji="1" lang="en-US" altLang="zh-CN" i="1" baseline="-25000" dirty="0">
                <a:sym typeface="Symbol" pitchFamily="18" charset="2"/>
              </a:rPr>
              <a:t>c</a:t>
            </a:r>
            <a:r>
              <a:rPr kumimoji="1" lang="en-US" altLang="zh-CN" dirty="0">
                <a:sym typeface="Symbol" pitchFamily="18" charset="2"/>
              </a:rPr>
              <a:t>(</a:t>
            </a:r>
            <a:r>
              <a:rPr kumimoji="1" lang="zh-CN" altLang="en-US" dirty="0">
                <a:sym typeface="Symbol" pitchFamily="18" charset="2"/>
              </a:rPr>
              <a:t>阀 </a:t>
            </a:r>
            <a:r>
              <a:rPr kumimoji="1" lang="zh-CN" altLang="en-US" dirty="0" smtClean="0">
                <a:sym typeface="Symbol" pitchFamily="18" charset="2"/>
              </a:rPr>
              <a:t>能）， </a:t>
            </a:r>
            <a:r>
              <a:rPr kumimoji="1" lang="zh-CN" altLang="en-US" dirty="0" smtClean="0">
                <a:solidFill>
                  <a:srgbClr val="0000CC"/>
                </a:solidFill>
                <a:sym typeface="Wingdings" panose="05000000000000000000" pitchFamily="2" charset="2"/>
              </a:rPr>
              <a:t>）</a:t>
            </a:r>
            <a:r>
              <a:rPr kumimoji="1" lang="zh-CN" altLang="en-US" dirty="0" smtClean="0">
                <a:sym typeface="Symbol" pitchFamily="18" charset="2"/>
              </a:rPr>
              <a:t>碰撞后</a:t>
            </a:r>
            <a:r>
              <a:rPr kumimoji="1" lang="zh-CN" altLang="en-US" dirty="0" smtClean="0">
                <a:solidFill>
                  <a:srgbClr val="0000CC"/>
                </a:solidFill>
                <a:sym typeface="Wingdings" panose="05000000000000000000" pitchFamily="2" charset="2"/>
              </a:rPr>
              <a:t>进行反应的分子</a:t>
            </a:r>
            <a:endParaRPr kumimoji="1" lang="zh-CN" altLang="en-US" dirty="0">
              <a:solidFill>
                <a:srgbClr val="0000CC"/>
              </a:solidFill>
              <a:sym typeface="Wingdings" panose="05000000000000000000" pitchFamily="2" charset="2"/>
            </a:endParaRPr>
          </a:p>
          <a:p>
            <a:pPr eaLnBrk="1" hangingPunct="1">
              <a:spcBef>
                <a:spcPct val="20000"/>
              </a:spcBef>
              <a:buFont typeface="Wingdings" panose="05000000000000000000" pitchFamily="2" charset="2"/>
              <a:buChar char="l"/>
            </a:pPr>
            <a:r>
              <a:rPr kumimoji="1" lang="zh-CN" altLang="en-US" dirty="0">
                <a:solidFill>
                  <a:srgbClr val="0000CC"/>
                </a:solidFill>
                <a:sym typeface="Wingdings" panose="05000000000000000000" pitchFamily="2" charset="2"/>
              </a:rPr>
              <a:t>化学反应涉及原子间的重新组合。任何化学反应都需要有一个活化过程，只有活化分子经过</a:t>
            </a:r>
            <a:r>
              <a:rPr kumimoji="1" lang="zh-CN" altLang="en-US" dirty="0">
                <a:sym typeface="Wingdings" panose="05000000000000000000" pitchFamily="2" charset="2"/>
              </a:rPr>
              <a:t>有效碰撞</a:t>
            </a:r>
            <a:r>
              <a:rPr kumimoji="1" lang="zh-CN" altLang="en-US" dirty="0">
                <a:solidFill>
                  <a:srgbClr val="0000CC"/>
                </a:solidFill>
                <a:sym typeface="Wingdings" panose="05000000000000000000" pitchFamily="2" charset="2"/>
              </a:rPr>
              <a:t>才能发生化学反应。</a:t>
            </a:r>
            <a:endParaRPr kumimoji="1" lang="en-US" altLang="zh-CN" dirty="0">
              <a:solidFill>
                <a:srgbClr val="0000CC"/>
              </a:solidFill>
              <a:sym typeface="Wingdings" panose="05000000000000000000" pitchFamily="2" charset="2"/>
            </a:endParaRPr>
          </a:p>
          <a:p>
            <a:pPr eaLnBrk="1" hangingPunct="1">
              <a:spcBef>
                <a:spcPct val="20000"/>
              </a:spcBef>
            </a:pPr>
            <a:r>
              <a:rPr kumimoji="1" lang="zh-CN" altLang="en-US" b="0" dirty="0" smtClean="0">
                <a:solidFill>
                  <a:srgbClr val="C00000"/>
                </a:solidFill>
                <a:sym typeface="Wingdings" panose="05000000000000000000" pitchFamily="2" charset="2"/>
              </a:rPr>
              <a:t>基元反应</a:t>
            </a:r>
            <a:r>
              <a:rPr kumimoji="1" lang="zh-CN" altLang="en-US" b="0" dirty="0">
                <a:solidFill>
                  <a:srgbClr val="C00000"/>
                </a:solidFill>
                <a:sym typeface="Wingdings" panose="05000000000000000000" pitchFamily="2" charset="2"/>
              </a:rPr>
              <a:t>活化能</a:t>
            </a:r>
            <a:r>
              <a:rPr kumimoji="1" lang="zh-CN" altLang="en-US" b="0" dirty="0">
                <a:solidFill>
                  <a:srgbClr val="0000CC"/>
                </a:solidFill>
                <a:sym typeface="Wingdings" panose="05000000000000000000" pitchFamily="2" charset="2"/>
              </a:rPr>
              <a:t>：普通分子变成活化分子至少需吸收的能量</a:t>
            </a:r>
            <a:r>
              <a:rPr kumimoji="1" lang="zh-CN" altLang="en-US" b="0" dirty="0" smtClean="0">
                <a:solidFill>
                  <a:srgbClr val="0000CC"/>
                </a:solidFill>
                <a:sym typeface="Wingdings" panose="05000000000000000000" pitchFamily="2" charset="2"/>
              </a:rPr>
              <a:t>。即活化分子的平均能量与</a:t>
            </a:r>
            <a:r>
              <a:rPr kumimoji="1" lang="zh-CN" altLang="en-US" b="0" dirty="0">
                <a:solidFill>
                  <a:srgbClr val="0000CC"/>
                </a:solidFill>
                <a:sym typeface="Wingdings" panose="05000000000000000000" pitchFamily="2" charset="2"/>
              </a:rPr>
              <a:t>普通</a:t>
            </a:r>
            <a:r>
              <a:rPr kumimoji="1" lang="zh-CN" altLang="en-US" b="0" dirty="0" smtClean="0">
                <a:solidFill>
                  <a:srgbClr val="0000CC"/>
                </a:solidFill>
                <a:sym typeface="Wingdings" panose="05000000000000000000" pitchFamily="2" charset="2"/>
              </a:rPr>
              <a:t>分子的平均能量之差</a:t>
            </a:r>
            <a:endParaRPr kumimoji="1" lang="en-US" altLang="zh-CN" b="0" dirty="0" smtClean="0">
              <a:solidFill>
                <a:srgbClr val="0000CC"/>
              </a:solidFill>
              <a:sym typeface="Wingdings" panose="05000000000000000000" pitchFamily="2" charset="2"/>
            </a:endParaRPr>
          </a:p>
          <a:p>
            <a:pPr eaLnBrk="1" hangingPunct="1">
              <a:spcBef>
                <a:spcPct val="20000"/>
              </a:spcBef>
              <a:buFont typeface="Wingdings" panose="05000000000000000000" pitchFamily="2" charset="2"/>
              <a:buChar char="l"/>
            </a:pPr>
            <a:r>
              <a:rPr kumimoji="1" lang="zh-CN" altLang="en-US" dirty="0" smtClean="0">
                <a:solidFill>
                  <a:srgbClr val="0000CC"/>
                </a:solidFill>
                <a:sym typeface="Wingdings" panose="05000000000000000000" pitchFamily="2" charset="2"/>
              </a:rPr>
              <a:t>对基元反应，活化能</a:t>
            </a:r>
            <a:r>
              <a:rPr kumimoji="1" lang="zh-CN" altLang="en-US" dirty="0">
                <a:solidFill>
                  <a:srgbClr val="0000CC"/>
                </a:solidFill>
                <a:sym typeface="Wingdings" panose="05000000000000000000" pitchFamily="2" charset="2"/>
              </a:rPr>
              <a:t>有确切的物理意义。</a:t>
            </a:r>
            <a:endParaRPr kumimoji="1" lang="en-US" altLang="zh-CN" dirty="0">
              <a:solidFill>
                <a:srgbClr val="0000CC"/>
              </a:solidFill>
              <a:sym typeface="Wingdings" panose="05000000000000000000" pitchFamily="2" charset="2"/>
            </a:endParaRPr>
          </a:p>
          <a:p>
            <a:pPr eaLnBrk="1" hangingPunct="1">
              <a:spcBef>
                <a:spcPct val="20000"/>
              </a:spcBef>
            </a:pPr>
            <a:r>
              <a:rPr kumimoji="1" lang="en-US" altLang="zh-CN" dirty="0" smtClean="0">
                <a:solidFill>
                  <a:srgbClr val="0000CC"/>
                </a:solidFill>
                <a:sym typeface="Wingdings" panose="05000000000000000000" pitchFamily="2" charset="2"/>
              </a:rPr>
              <a:t>                </a:t>
            </a:r>
          </a:p>
          <a:p>
            <a:pPr eaLnBrk="1" hangingPunct="1">
              <a:spcBef>
                <a:spcPct val="20000"/>
              </a:spcBef>
            </a:pPr>
            <a:endParaRPr kumimoji="1" lang="en-US" altLang="zh-CN" dirty="0" smtClean="0">
              <a:solidFill>
                <a:srgbClr val="0000CC"/>
              </a:solidFill>
              <a:sym typeface="Wingdings" panose="05000000000000000000" pitchFamily="2" charset="2"/>
            </a:endParaRPr>
          </a:p>
          <a:p>
            <a:pPr eaLnBrk="1" hangingPunct="1">
              <a:spcBef>
                <a:spcPct val="20000"/>
              </a:spcBef>
            </a:pPr>
            <a:endParaRPr kumimoji="1" lang="en-US" altLang="zh-CN" dirty="0" smtClean="0">
              <a:solidFill>
                <a:srgbClr val="0000CC"/>
              </a:solidFill>
              <a:sym typeface="Wingdings" panose="05000000000000000000" pitchFamily="2" charset="2"/>
            </a:endParaRPr>
          </a:p>
          <a:p>
            <a:pPr eaLnBrk="1" hangingPunct="1">
              <a:spcBef>
                <a:spcPct val="20000"/>
              </a:spcBef>
              <a:buFont typeface="Wingdings" panose="05000000000000000000" pitchFamily="2" charset="2"/>
              <a:buChar char="l"/>
            </a:pPr>
            <a:endParaRPr kumimoji="1" lang="zh-CN" altLang="en-US" dirty="0">
              <a:solidFill>
                <a:srgbClr val="0000CC"/>
              </a:solidFill>
              <a:sym typeface="Wingdings" panose="05000000000000000000" pitchFamily="2" charset="2"/>
            </a:endParaRPr>
          </a:p>
        </p:txBody>
      </p:sp>
    </p:spTree>
    <p:extLst>
      <p:ext uri="{BB962C8B-B14F-4D97-AF65-F5344CB8AC3E}">
        <p14:creationId xmlns:p14="http://schemas.microsoft.com/office/powerpoint/2010/main" val="3695431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608"/>
                                        </p:tgtEl>
                                        <p:attrNameLst>
                                          <p:attrName>style.visibility</p:attrName>
                                        </p:attrNameLst>
                                      </p:cBhvr>
                                      <p:to>
                                        <p:strVal val="visible"/>
                                      </p:to>
                                    </p:set>
                                    <p:animEffect transition="in" filter="strips(downRight)">
                                      <p:cBhvr>
                                        <p:cTn id="7" dur="500"/>
                                        <p:tgtEl>
                                          <p:spTgt spid="256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625"/>
                                        </p:tgtEl>
                                        <p:attrNameLst>
                                          <p:attrName>style.visibility</p:attrName>
                                        </p:attrNameLst>
                                      </p:cBhvr>
                                      <p:to>
                                        <p:strVal val="visible"/>
                                      </p:to>
                                    </p:set>
                                    <p:animEffect transition="in" filter="strips(downRight)">
                                      <p:cBhvr>
                                        <p:cTn id="12" dur="500"/>
                                        <p:tgtEl>
                                          <p:spTgt spid="25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p:bldP spid="256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4" descr="10_70"/>
          <p:cNvPicPr>
            <a:picLocks noChangeAspect="1" noChangeArrowheads="1"/>
          </p:cNvPicPr>
          <p:nvPr/>
        </p:nvPicPr>
        <p:blipFill>
          <a:blip r:embed="rId2">
            <a:extLst>
              <a:ext uri="{28A0092B-C50C-407E-A947-70E740481C1C}">
                <a14:useLocalDpi xmlns:a14="http://schemas.microsoft.com/office/drawing/2010/main" val="0"/>
              </a:ext>
            </a:extLst>
          </a:blip>
          <a:srcRect l="311" t="638" r="51216"/>
          <a:stretch>
            <a:fillRect/>
          </a:stretch>
        </p:blipFill>
        <p:spPr bwMode="auto">
          <a:xfrm>
            <a:off x="414338" y="1070928"/>
            <a:ext cx="3952875" cy="395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Text Box 8"/>
          <p:cNvSpPr txBox="1">
            <a:spLocks noChangeArrowheads="1"/>
          </p:cNvSpPr>
          <p:nvPr/>
        </p:nvSpPr>
        <p:spPr bwMode="auto">
          <a:xfrm>
            <a:off x="2509044" y="378618"/>
            <a:ext cx="3582988" cy="519113"/>
          </a:xfrm>
          <a:prstGeom prst="rect">
            <a:avLst/>
          </a:prstGeom>
          <a:gradFill rotWithShape="1">
            <a:gsLst>
              <a:gs pos="0">
                <a:srgbClr val="76765E"/>
              </a:gs>
              <a:gs pos="50000">
                <a:srgbClr val="FFFFCC"/>
              </a:gs>
              <a:gs pos="100000">
                <a:srgbClr val="76765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ctr" eaLnBrk="1" hangingPunct="1">
              <a:spcBef>
                <a:spcPct val="50000"/>
              </a:spcBef>
              <a:buClrTx/>
              <a:buSzTx/>
              <a:buFontTx/>
              <a:buNone/>
            </a:pPr>
            <a:r>
              <a:rPr lang="zh-CN" altLang="en-US" sz="2800">
                <a:solidFill>
                  <a:srgbClr val="000000"/>
                </a:solidFill>
                <a:latin typeface="Times New Roman" panose="02020603050405020304" pitchFamily="18" charset="0"/>
                <a:ea typeface="黑体" panose="02010609060101010101" pitchFamily="49" charset="-122"/>
              </a:rPr>
              <a:t>基元反应： </a:t>
            </a:r>
            <a:r>
              <a:rPr lang="en-US" altLang="zh-CN" sz="2800">
                <a:solidFill>
                  <a:srgbClr val="000000"/>
                </a:solidFill>
                <a:latin typeface="Times New Roman" panose="02020603050405020304" pitchFamily="18" charset="0"/>
                <a:ea typeface="黑体" panose="02010609060101010101" pitchFamily="49" charset="-122"/>
              </a:rPr>
              <a:t>A </a:t>
            </a:r>
            <a:r>
              <a:rPr lang="en-US" altLang="zh-CN" sz="2800">
                <a:solidFill>
                  <a:srgbClr val="000000"/>
                </a:solidFill>
                <a:latin typeface="Times New Roman" panose="02020603050405020304" pitchFamily="18" charset="0"/>
                <a:ea typeface="黑体" panose="02010609060101010101" pitchFamily="49" charset="-122"/>
                <a:sym typeface="Symbol" panose="05050102010706020507" pitchFamily="18" charset="2"/>
              </a:rPr>
              <a:t> P</a:t>
            </a:r>
            <a:endParaRPr lang="en-US" altLang="en-US" sz="280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p:txBody>
      </p:sp>
      <p:grpSp>
        <p:nvGrpSpPr>
          <p:cNvPr id="2" name="Group 12"/>
          <p:cNvGrpSpPr>
            <a:grpSpLocks/>
          </p:cNvGrpSpPr>
          <p:nvPr/>
        </p:nvGrpSpPr>
        <p:grpSpPr bwMode="auto">
          <a:xfrm>
            <a:off x="2729707" y="5238751"/>
            <a:ext cx="3324225" cy="608012"/>
            <a:chOff x="1673" y="3587"/>
            <a:chExt cx="2094" cy="383"/>
          </a:xfrm>
        </p:grpSpPr>
        <p:sp>
          <p:nvSpPr>
            <p:cNvPr id="76806" name="Text Box 9"/>
            <p:cNvSpPr txBox="1">
              <a:spLocks noChangeArrowheads="1"/>
            </p:cNvSpPr>
            <p:nvPr/>
          </p:nvSpPr>
          <p:spPr bwMode="auto">
            <a:xfrm>
              <a:off x="1673" y="3587"/>
              <a:ext cx="2094" cy="383"/>
            </a:xfrm>
            <a:prstGeom prst="rect">
              <a:avLst/>
            </a:prstGeom>
            <a:gradFill rotWithShape="1">
              <a:gsLst>
                <a:gs pos="0">
                  <a:srgbClr val="76765E"/>
                </a:gs>
                <a:gs pos="50000">
                  <a:srgbClr val="FFFFCC"/>
                </a:gs>
                <a:gs pos="100000">
                  <a:srgbClr val="76765E"/>
                </a:gs>
              </a:gsLst>
              <a:lin ang="5400000" scaled="1"/>
            </a:gradFill>
            <a:ln w="28575">
              <a:solidFill>
                <a:srgbClr val="FF0000"/>
              </a:solidFill>
              <a:miter lim="800000"/>
              <a:headEnd/>
              <a:tailEnd/>
            </a:ln>
            <a:effectLst>
              <a:outerShdw dist="107763" dir="8100000" algn="ctr" rotWithShape="0">
                <a:schemeClr val="bg2">
                  <a:alpha val="50000"/>
                </a:schemeClr>
              </a:outerShdw>
            </a:effec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ctr" eaLnBrk="1" hangingPunct="1">
                <a:spcBef>
                  <a:spcPct val="50000"/>
                </a:spcBef>
                <a:buClrTx/>
                <a:buSzTx/>
                <a:buFontTx/>
                <a:buNone/>
              </a:pPr>
              <a:r>
                <a:rPr lang="en-US" altLang="zh-CN" dirty="0" err="1">
                  <a:solidFill>
                    <a:srgbClr val="000000"/>
                  </a:solidFill>
                  <a:latin typeface="Times New Roman" panose="02020603050405020304" pitchFamily="18" charset="0"/>
                  <a:ea typeface="黑体" panose="02010609060101010101" pitchFamily="49" charset="-122"/>
                </a:rPr>
                <a:t>E</a:t>
              </a:r>
              <a:r>
                <a:rPr lang="en-US" altLang="zh-CN" baseline="-25000" dirty="0" err="1">
                  <a:solidFill>
                    <a:srgbClr val="000000"/>
                  </a:solidFill>
                  <a:latin typeface="Times New Roman" panose="02020603050405020304" pitchFamily="18" charset="0"/>
                  <a:ea typeface="黑体" panose="02010609060101010101" pitchFamily="49" charset="-122"/>
                </a:rPr>
                <a:t>a</a:t>
              </a:r>
              <a:r>
                <a:rPr lang="en-US" altLang="zh-CN" dirty="0">
                  <a:solidFill>
                    <a:srgbClr val="000000"/>
                  </a:solidFill>
                  <a:latin typeface="Times New Roman" panose="02020603050405020304" pitchFamily="18" charset="0"/>
                  <a:ea typeface="黑体" panose="02010609060101010101" pitchFamily="49" charset="-122"/>
                </a:rPr>
                <a:t> = E</a:t>
              </a:r>
              <a:r>
                <a:rPr lang="en-US" altLang="zh-CN" baseline="-25000" dirty="0">
                  <a:solidFill>
                    <a:srgbClr val="000000"/>
                  </a:solidFill>
                  <a:latin typeface="Times New Roman" panose="02020603050405020304" pitchFamily="18" charset="0"/>
                  <a:ea typeface="黑体" panose="02010609060101010101" pitchFamily="49" charset="-122"/>
                </a:rPr>
                <a:t>A*</a:t>
              </a:r>
              <a:r>
                <a:rPr lang="en-US" altLang="zh-CN" dirty="0">
                  <a:solidFill>
                    <a:srgbClr val="000000"/>
                  </a:solidFill>
                  <a:latin typeface="Times New Roman" panose="02020603050405020304" pitchFamily="18" charset="0"/>
                  <a:ea typeface="黑体" panose="02010609060101010101" pitchFamily="49" charset="-122"/>
                </a:rPr>
                <a:t> </a:t>
              </a:r>
              <a:r>
                <a:rPr lang="en-US" altLang="zh-CN"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dirty="0">
                  <a:solidFill>
                    <a:srgbClr val="000000"/>
                  </a:solidFill>
                  <a:latin typeface="Times New Roman" panose="02020603050405020304" pitchFamily="18" charset="0"/>
                  <a:ea typeface="黑体" panose="02010609060101010101" pitchFamily="49" charset="-122"/>
                </a:rPr>
                <a:t>E</a:t>
              </a:r>
              <a:r>
                <a:rPr lang="en-US" altLang="zh-CN" baseline="-25000" dirty="0">
                  <a:solidFill>
                    <a:srgbClr val="000000"/>
                  </a:solidFill>
                  <a:latin typeface="Times New Roman" panose="02020603050405020304" pitchFamily="18" charset="0"/>
                  <a:ea typeface="黑体" panose="02010609060101010101" pitchFamily="49" charset="-122"/>
                </a:rPr>
                <a:t>A</a:t>
              </a:r>
              <a:r>
                <a:rPr lang="en-US" altLang="zh-CN" dirty="0">
                  <a:solidFill>
                    <a:srgbClr val="000000"/>
                  </a:solidFill>
                  <a:latin typeface="Times New Roman" panose="02020603050405020304" pitchFamily="18" charset="0"/>
                  <a:ea typeface="黑体" panose="02010609060101010101" pitchFamily="49" charset="-122"/>
                </a:rPr>
                <a:t>  </a:t>
              </a:r>
              <a:endParaRPr lang="en-US" altLang="zh-CN" baseline="-25000" dirty="0">
                <a:solidFill>
                  <a:srgbClr val="000000"/>
                </a:solidFill>
                <a:latin typeface="Times New Roman" panose="02020603050405020304" pitchFamily="18" charset="0"/>
                <a:ea typeface="黑体" panose="02010609060101010101" pitchFamily="49" charset="-122"/>
              </a:endParaRPr>
            </a:p>
          </p:txBody>
        </p:sp>
        <p:sp>
          <p:nvSpPr>
            <p:cNvPr id="76807" name="Line 10"/>
            <p:cNvSpPr>
              <a:spLocks noChangeShapeType="1"/>
            </p:cNvSpPr>
            <p:nvPr/>
          </p:nvSpPr>
          <p:spPr bwMode="auto">
            <a:xfrm>
              <a:off x="2483" y="3635"/>
              <a:ext cx="20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08" name="Line 11"/>
            <p:cNvSpPr>
              <a:spLocks noChangeShapeType="1"/>
            </p:cNvSpPr>
            <p:nvPr/>
          </p:nvSpPr>
          <p:spPr bwMode="auto">
            <a:xfrm>
              <a:off x="3134" y="3639"/>
              <a:ext cx="20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76805" name="Picture 13" descr="10_70"/>
          <p:cNvPicPr>
            <a:picLocks noChangeAspect="1" noChangeArrowheads="1"/>
          </p:cNvPicPr>
          <p:nvPr/>
        </p:nvPicPr>
        <p:blipFill>
          <a:blip r:embed="rId2">
            <a:extLst>
              <a:ext uri="{28A0092B-C50C-407E-A947-70E740481C1C}">
                <a14:useLocalDpi xmlns:a14="http://schemas.microsoft.com/office/drawing/2010/main" val="0"/>
              </a:ext>
            </a:extLst>
          </a:blip>
          <a:srcRect l="51372" t="638"/>
          <a:stretch>
            <a:fillRect/>
          </a:stretch>
        </p:blipFill>
        <p:spPr bwMode="auto">
          <a:xfrm>
            <a:off x="4586669" y="1070928"/>
            <a:ext cx="3965575" cy="395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9"/>
          <p:cNvSpPr txBox="1">
            <a:spLocks noChangeArrowheads="1"/>
          </p:cNvSpPr>
          <p:nvPr/>
        </p:nvSpPr>
        <p:spPr bwMode="auto">
          <a:xfrm>
            <a:off x="2729707" y="5956491"/>
            <a:ext cx="3324225" cy="608012"/>
          </a:xfrm>
          <a:prstGeom prst="rect">
            <a:avLst/>
          </a:prstGeom>
          <a:gradFill rotWithShape="1">
            <a:gsLst>
              <a:gs pos="0">
                <a:srgbClr val="76765E"/>
              </a:gs>
              <a:gs pos="50000">
                <a:srgbClr val="FFFFCC"/>
              </a:gs>
              <a:gs pos="100000">
                <a:srgbClr val="76765E"/>
              </a:gs>
            </a:gsLst>
            <a:lin ang="5400000" scaled="1"/>
          </a:gradFill>
          <a:ln w="28575">
            <a:solidFill>
              <a:srgbClr val="FF0000"/>
            </a:solidFill>
            <a:miter lim="800000"/>
            <a:headEnd/>
            <a:tailEnd/>
          </a:ln>
          <a:effectLst>
            <a:outerShdw dist="107763" dir="8100000" algn="ctr" rotWithShape="0">
              <a:schemeClr val="bg2">
                <a:alpha val="50000"/>
              </a:schemeClr>
            </a:outerShdw>
          </a:effec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ctr" eaLnBrk="1" hangingPunct="1">
              <a:spcBef>
                <a:spcPct val="50000"/>
              </a:spcBef>
              <a:buClrTx/>
              <a:buSzTx/>
              <a:buFontTx/>
              <a:buNone/>
            </a:pPr>
            <a:r>
              <a:rPr lang="en-US" altLang="zh-CN" dirty="0" err="1" smtClean="0">
                <a:solidFill>
                  <a:srgbClr val="000000"/>
                </a:solidFill>
                <a:latin typeface="Times New Roman" panose="02020603050405020304" pitchFamily="18" charset="0"/>
                <a:ea typeface="黑体" panose="02010609060101010101" pitchFamily="49" charset="-122"/>
              </a:rPr>
              <a:t>E</a:t>
            </a:r>
            <a:r>
              <a:rPr lang="en-US" altLang="zh-CN" baseline="-25000" dirty="0" err="1" smtClean="0">
                <a:solidFill>
                  <a:srgbClr val="000000"/>
                </a:solidFill>
                <a:latin typeface="Times New Roman" panose="02020603050405020304" pitchFamily="18" charset="0"/>
                <a:ea typeface="黑体" panose="02010609060101010101" pitchFamily="49" charset="-122"/>
              </a:rPr>
              <a:t>a</a:t>
            </a:r>
            <a:r>
              <a:rPr lang="en-US" altLang="zh-CN" baseline="30000" dirty="0" smtClean="0">
                <a:solidFill>
                  <a:srgbClr val="000000"/>
                </a:solidFill>
                <a:latin typeface="Times New Roman" panose="02020603050405020304" pitchFamily="18" charset="0"/>
                <a:ea typeface="黑体" panose="02010609060101010101" pitchFamily="49" charset="-122"/>
              </a:rPr>
              <a:t>’</a:t>
            </a:r>
            <a:r>
              <a:rPr lang="en-US" altLang="zh-CN" dirty="0" smtClean="0">
                <a:solidFill>
                  <a:srgbClr val="000000"/>
                </a:solidFill>
                <a:latin typeface="Times New Roman" panose="02020603050405020304" pitchFamily="18" charset="0"/>
                <a:ea typeface="黑体" panose="02010609060101010101" pitchFamily="49" charset="-122"/>
              </a:rPr>
              <a:t> </a:t>
            </a:r>
            <a:r>
              <a:rPr lang="en-US" altLang="zh-CN" dirty="0">
                <a:solidFill>
                  <a:srgbClr val="000000"/>
                </a:solidFill>
                <a:latin typeface="Times New Roman" panose="02020603050405020304" pitchFamily="18" charset="0"/>
                <a:ea typeface="黑体" panose="02010609060101010101" pitchFamily="49" charset="-122"/>
              </a:rPr>
              <a:t>= E</a:t>
            </a:r>
            <a:r>
              <a:rPr lang="en-US" altLang="zh-CN" baseline="-25000" dirty="0">
                <a:solidFill>
                  <a:srgbClr val="000000"/>
                </a:solidFill>
                <a:latin typeface="Times New Roman" panose="02020603050405020304" pitchFamily="18" charset="0"/>
                <a:ea typeface="黑体" panose="02010609060101010101" pitchFamily="49" charset="-122"/>
              </a:rPr>
              <a:t>A*</a:t>
            </a:r>
            <a:r>
              <a:rPr lang="en-US" altLang="zh-CN" dirty="0">
                <a:solidFill>
                  <a:srgbClr val="000000"/>
                </a:solidFill>
                <a:latin typeface="Times New Roman" panose="02020603050405020304" pitchFamily="18" charset="0"/>
                <a:ea typeface="黑体" panose="02010609060101010101" pitchFamily="49" charset="-122"/>
              </a:rPr>
              <a:t> </a:t>
            </a:r>
            <a:r>
              <a:rPr lang="en-US" altLang="zh-CN"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dirty="0" smtClean="0">
                <a:solidFill>
                  <a:srgbClr val="000000"/>
                </a:solidFill>
                <a:latin typeface="Times New Roman" panose="02020603050405020304" pitchFamily="18" charset="0"/>
                <a:ea typeface="黑体" panose="02010609060101010101" pitchFamily="49" charset="-122"/>
              </a:rPr>
              <a:t>E</a:t>
            </a:r>
            <a:r>
              <a:rPr lang="en-US" altLang="zh-CN" baseline="-25000" dirty="0">
                <a:solidFill>
                  <a:srgbClr val="000000"/>
                </a:solidFill>
                <a:latin typeface="Times New Roman" panose="02020603050405020304" pitchFamily="18" charset="0"/>
                <a:ea typeface="黑体" panose="02010609060101010101" pitchFamily="49" charset="-122"/>
              </a:rPr>
              <a:t>P</a:t>
            </a:r>
            <a:r>
              <a:rPr lang="en-US" altLang="zh-CN" dirty="0" smtClean="0">
                <a:solidFill>
                  <a:srgbClr val="000000"/>
                </a:solidFill>
                <a:latin typeface="Times New Roman" panose="02020603050405020304" pitchFamily="18" charset="0"/>
                <a:ea typeface="黑体" panose="02010609060101010101" pitchFamily="49" charset="-122"/>
              </a:rPr>
              <a:t>  </a:t>
            </a:r>
            <a:endParaRPr lang="en-US" altLang="zh-CN" baseline="-25000" dirty="0">
              <a:solidFill>
                <a:srgbClr val="000000"/>
              </a:solidFill>
              <a:latin typeface="Times New Roman" panose="02020603050405020304" pitchFamily="18" charset="0"/>
              <a:ea typeface="黑体" panose="02010609060101010101" pitchFamily="49" charset="-122"/>
            </a:endParaRPr>
          </a:p>
        </p:txBody>
      </p:sp>
      <p:sp>
        <p:nvSpPr>
          <p:cNvPr id="10" name="Line 10"/>
          <p:cNvSpPr>
            <a:spLocks noChangeShapeType="1"/>
          </p:cNvSpPr>
          <p:nvPr/>
        </p:nvSpPr>
        <p:spPr bwMode="auto">
          <a:xfrm>
            <a:off x="4069556" y="6043423"/>
            <a:ext cx="32226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a:off x="5107910" y="6051806"/>
            <a:ext cx="32226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76071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3" name="Text Box 11"/>
          <p:cNvSpPr txBox="1">
            <a:spLocks noChangeArrowheads="1"/>
          </p:cNvSpPr>
          <p:nvPr/>
        </p:nvSpPr>
        <p:spPr bwMode="auto">
          <a:xfrm>
            <a:off x="604838" y="825500"/>
            <a:ext cx="3752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a:solidFill>
                  <a:schemeClr val="tx2"/>
                </a:solidFill>
                <a:latin typeface="Times New Roman" panose="02020603050405020304" pitchFamily="18" charset="0"/>
                <a:ea typeface="黑体" panose="02010609060101010101" pitchFamily="49" charset="-122"/>
              </a:rPr>
              <a:t>恒容下的基元反应：</a:t>
            </a:r>
          </a:p>
        </p:txBody>
      </p:sp>
      <p:grpSp>
        <p:nvGrpSpPr>
          <p:cNvPr id="2" name="Group 20"/>
          <p:cNvGrpSpPr>
            <a:grpSpLocks/>
          </p:cNvGrpSpPr>
          <p:nvPr/>
        </p:nvGrpSpPr>
        <p:grpSpPr bwMode="auto">
          <a:xfrm>
            <a:off x="4229100" y="865188"/>
            <a:ext cx="3287713" cy="852487"/>
            <a:chOff x="1549" y="1308"/>
            <a:chExt cx="2071" cy="537"/>
          </a:xfrm>
        </p:grpSpPr>
        <p:sp>
          <p:nvSpPr>
            <p:cNvPr id="77835" name="Text Box 12"/>
            <p:cNvSpPr txBox="1">
              <a:spLocks noChangeArrowheads="1"/>
            </p:cNvSpPr>
            <p:nvPr/>
          </p:nvSpPr>
          <p:spPr bwMode="auto">
            <a:xfrm>
              <a:off x="1549" y="1338"/>
              <a:ext cx="2071" cy="480"/>
            </a:xfrm>
            <a:prstGeom prst="rect">
              <a:avLst/>
            </a:prstGeom>
            <a:gradFill rotWithShape="1">
              <a:gsLst>
                <a:gs pos="0">
                  <a:srgbClr val="76765E"/>
                </a:gs>
                <a:gs pos="50000">
                  <a:srgbClr val="FFFFCC"/>
                </a:gs>
                <a:gs pos="100000">
                  <a:srgbClr val="76765E"/>
                </a:gs>
              </a:gsLst>
              <a:lin ang="5400000" scaled="1"/>
            </a:gradFill>
            <a:ln w="28575">
              <a:solidFill>
                <a:srgbClr val="FF0000"/>
              </a:solidFill>
              <a:miter lim="800000"/>
              <a:headEnd/>
              <a:tailEnd/>
            </a:ln>
            <a:effectLst>
              <a:outerShdw dist="107763" dir="8100000" algn="ctr" rotWithShape="0">
                <a:schemeClr val="bg2">
                  <a:alpha val="50000"/>
                </a:schemeClr>
              </a:outerShdw>
            </a:effec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ctr" eaLnBrk="1" hangingPunct="1">
                <a:lnSpc>
                  <a:spcPct val="150000"/>
                </a:lnSpc>
                <a:spcBef>
                  <a:spcPct val="50000"/>
                </a:spcBef>
                <a:buClrTx/>
                <a:buSzTx/>
                <a:buFontTx/>
                <a:buNone/>
              </a:pPr>
              <a:r>
                <a:rPr lang="en-US" altLang="zh-CN" sz="2800">
                  <a:solidFill>
                    <a:srgbClr val="000000"/>
                  </a:solidFill>
                  <a:latin typeface="Times New Roman" panose="02020603050405020304" pitchFamily="18" charset="0"/>
                  <a:ea typeface="黑体" panose="02010609060101010101" pitchFamily="49" charset="-122"/>
                </a:rPr>
                <a:t>A + B		C + D</a:t>
              </a:r>
            </a:p>
          </p:txBody>
        </p:sp>
        <p:grpSp>
          <p:nvGrpSpPr>
            <p:cNvPr id="77836" name="Group 18"/>
            <p:cNvGrpSpPr>
              <a:grpSpLocks/>
            </p:cNvGrpSpPr>
            <p:nvPr/>
          </p:nvGrpSpPr>
          <p:grpSpPr bwMode="auto">
            <a:xfrm>
              <a:off x="2343" y="1502"/>
              <a:ext cx="455" cy="185"/>
              <a:chOff x="2343" y="1502"/>
              <a:chExt cx="455" cy="185"/>
            </a:xfrm>
          </p:grpSpPr>
          <p:sp>
            <p:nvSpPr>
              <p:cNvPr id="77839" name="Line 13"/>
              <p:cNvSpPr>
                <a:spLocks noChangeShapeType="1"/>
              </p:cNvSpPr>
              <p:nvPr/>
            </p:nvSpPr>
            <p:spPr bwMode="auto">
              <a:xfrm>
                <a:off x="2343" y="1565"/>
                <a:ext cx="451"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0" name="Line 14"/>
              <p:cNvSpPr>
                <a:spLocks noChangeShapeType="1"/>
              </p:cNvSpPr>
              <p:nvPr/>
            </p:nvSpPr>
            <p:spPr bwMode="auto">
              <a:xfrm>
                <a:off x="2347" y="1624"/>
                <a:ext cx="451"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1" name="Line 15"/>
              <p:cNvSpPr>
                <a:spLocks noChangeShapeType="1"/>
              </p:cNvSpPr>
              <p:nvPr/>
            </p:nvSpPr>
            <p:spPr bwMode="auto">
              <a:xfrm>
                <a:off x="2709" y="1502"/>
                <a:ext cx="70" cy="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2" name="Line 16"/>
              <p:cNvSpPr>
                <a:spLocks noChangeShapeType="1"/>
              </p:cNvSpPr>
              <p:nvPr/>
            </p:nvSpPr>
            <p:spPr bwMode="auto">
              <a:xfrm>
                <a:off x="2347" y="1624"/>
                <a:ext cx="70" cy="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7837" name="Text Box 17"/>
            <p:cNvSpPr txBox="1">
              <a:spLocks noChangeArrowheads="1"/>
            </p:cNvSpPr>
            <p:nvPr/>
          </p:nvSpPr>
          <p:spPr bwMode="auto">
            <a:xfrm>
              <a:off x="2391" y="1308"/>
              <a:ext cx="5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400" i="1">
                  <a:solidFill>
                    <a:srgbClr val="000000"/>
                  </a:solidFill>
                  <a:latin typeface="Times New Roman" panose="02020603050405020304" pitchFamily="18" charset="0"/>
                  <a:ea typeface="黑体" panose="02010609060101010101" pitchFamily="49" charset="-122"/>
                </a:rPr>
                <a:t>k</a:t>
              </a:r>
              <a:r>
                <a:rPr lang="en-US" altLang="zh-CN" sz="2400" baseline="-25000">
                  <a:solidFill>
                    <a:srgbClr val="000000"/>
                  </a:solidFill>
                  <a:latin typeface="Times New Roman" panose="02020603050405020304" pitchFamily="18" charset="0"/>
                  <a:ea typeface="黑体" panose="02010609060101010101" pitchFamily="49" charset="-122"/>
                </a:rPr>
                <a:t>1</a:t>
              </a:r>
              <a:endParaRPr lang="en-US" altLang="zh-CN" sz="2400">
                <a:solidFill>
                  <a:srgbClr val="000000"/>
                </a:solidFill>
                <a:latin typeface="Times New Roman" panose="02020603050405020304" pitchFamily="18" charset="0"/>
                <a:ea typeface="黑体" panose="02010609060101010101" pitchFamily="49" charset="-122"/>
              </a:endParaRPr>
            </a:p>
          </p:txBody>
        </p:sp>
        <p:sp>
          <p:nvSpPr>
            <p:cNvPr id="77838" name="Text Box 19"/>
            <p:cNvSpPr txBox="1">
              <a:spLocks noChangeArrowheads="1"/>
            </p:cNvSpPr>
            <p:nvPr/>
          </p:nvSpPr>
          <p:spPr bwMode="auto">
            <a:xfrm>
              <a:off x="2399" y="1557"/>
              <a:ext cx="5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400" i="1">
                  <a:solidFill>
                    <a:srgbClr val="000000"/>
                  </a:solidFill>
                  <a:latin typeface="Times New Roman" panose="02020603050405020304" pitchFamily="18" charset="0"/>
                  <a:ea typeface="黑体" panose="02010609060101010101" pitchFamily="49" charset="-122"/>
                </a:rPr>
                <a:t>k</a:t>
              </a:r>
              <a:r>
                <a:rPr lang="en-US" altLang="zh-CN" sz="2400" i="1" baseline="-25000">
                  <a:solidFill>
                    <a:srgbClr val="000000"/>
                  </a:solidFill>
                  <a:latin typeface="Times New Roman" panose="02020603050405020304" pitchFamily="18" charset="0"/>
                  <a:ea typeface="黑体" panose="02010609060101010101" pitchFamily="49" charset="-122"/>
                </a:rPr>
                <a:t>2</a:t>
              </a:r>
              <a:endParaRPr lang="en-US" altLang="zh-CN" sz="2400">
                <a:solidFill>
                  <a:srgbClr val="000000"/>
                </a:solidFill>
                <a:latin typeface="Times New Roman" panose="02020603050405020304" pitchFamily="18" charset="0"/>
                <a:ea typeface="黑体" panose="02010609060101010101" pitchFamily="49" charset="-122"/>
              </a:endParaRPr>
            </a:p>
          </p:txBody>
        </p:sp>
      </p:grpSp>
      <p:graphicFrame>
        <p:nvGraphicFramePr>
          <p:cNvPr id="49173" name="Object 21"/>
          <p:cNvGraphicFramePr>
            <a:graphicFrameLocks noChangeAspect="1"/>
          </p:cNvGraphicFramePr>
          <p:nvPr/>
        </p:nvGraphicFramePr>
        <p:xfrm>
          <a:off x="1389063" y="2952750"/>
          <a:ext cx="6257925" cy="989013"/>
        </p:xfrm>
        <a:graphic>
          <a:graphicData uri="http://schemas.openxmlformats.org/presentationml/2006/ole">
            <mc:AlternateContent xmlns:mc="http://schemas.openxmlformats.org/markup-compatibility/2006">
              <mc:Choice xmlns:v="urn:schemas-microsoft-com:vml" Requires="v">
                <p:oleObj spid="_x0000_s10562" name="公式" r:id="rId3" imgW="2489200" imgH="393700" progId="Equation.3">
                  <p:embed/>
                </p:oleObj>
              </mc:Choice>
              <mc:Fallback>
                <p:oleObj name="公式" r:id="rId3" imgW="24892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9063" y="2952750"/>
                        <a:ext cx="6257925" cy="989013"/>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4" name="Object 22"/>
          <p:cNvGraphicFramePr>
            <a:graphicFrameLocks noChangeAspect="1"/>
          </p:cNvGraphicFramePr>
          <p:nvPr/>
        </p:nvGraphicFramePr>
        <p:xfrm>
          <a:off x="4189413" y="1803400"/>
          <a:ext cx="2235200" cy="989013"/>
        </p:xfrm>
        <a:graphic>
          <a:graphicData uri="http://schemas.openxmlformats.org/presentationml/2006/ole">
            <mc:AlternateContent xmlns:mc="http://schemas.openxmlformats.org/markup-compatibility/2006">
              <mc:Choice xmlns:v="urn:schemas-microsoft-com:vml" Requires="v">
                <p:oleObj spid="_x0000_s10563" name="公式" r:id="rId5" imgW="888614" imgH="393529" progId="Equation.3">
                  <p:embed/>
                </p:oleObj>
              </mc:Choice>
              <mc:Fallback>
                <p:oleObj name="公式" r:id="rId5" imgW="888614"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9413" y="1803400"/>
                        <a:ext cx="2235200" cy="989013"/>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5" name="Object 23"/>
          <p:cNvGraphicFramePr>
            <a:graphicFrameLocks noChangeAspect="1"/>
          </p:cNvGraphicFramePr>
          <p:nvPr/>
        </p:nvGraphicFramePr>
        <p:xfrm>
          <a:off x="1363663" y="1820863"/>
          <a:ext cx="2235200" cy="989012"/>
        </p:xfrm>
        <a:graphic>
          <a:graphicData uri="http://schemas.openxmlformats.org/presentationml/2006/ole">
            <mc:AlternateContent xmlns:mc="http://schemas.openxmlformats.org/markup-compatibility/2006">
              <mc:Choice xmlns:v="urn:schemas-microsoft-com:vml" Requires="v">
                <p:oleObj spid="_x0000_s10564" name="公式" r:id="rId7" imgW="888614" imgH="393529" progId="Equation.3">
                  <p:embed/>
                </p:oleObj>
              </mc:Choice>
              <mc:Fallback>
                <p:oleObj name="公式" r:id="rId7" imgW="888614"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3663" y="1820863"/>
                        <a:ext cx="2235200" cy="989012"/>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6" name="Object 24"/>
          <p:cNvGraphicFramePr>
            <a:graphicFrameLocks noChangeAspect="1"/>
          </p:cNvGraphicFramePr>
          <p:nvPr>
            <p:extLst>
              <p:ext uri="{D42A27DB-BD31-4B8C-83A1-F6EECF244321}">
                <p14:modId xmlns:p14="http://schemas.microsoft.com/office/powerpoint/2010/main" val="3186843407"/>
              </p:ext>
            </p:extLst>
          </p:nvPr>
        </p:nvGraphicFramePr>
        <p:xfrm>
          <a:off x="1222375" y="4033838"/>
          <a:ext cx="4854575" cy="1020762"/>
        </p:xfrm>
        <a:graphic>
          <a:graphicData uri="http://schemas.openxmlformats.org/presentationml/2006/ole">
            <mc:AlternateContent xmlns:mc="http://schemas.openxmlformats.org/markup-compatibility/2006">
              <mc:Choice xmlns:v="urn:schemas-microsoft-com:vml" Requires="v">
                <p:oleObj spid="_x0000_s10565" name="公式" r:id="rId9" imgW="1930320" imgH="406080" progId="Equation.3">
                  <p:embed/>
                </p:oleObj>
              </mc:Choice>
              <mc:Fallback>
                <p:oleObj name="公式" r:id="rId9" imgW="1930320" imgH="406080" progId="Equation.3">
                  <p:embed/>
                  <p:pic>
                    <p:nvPicPr>
                      <p:cNvPr id="0" name=""/>
                      <p:cNvPicPr>
                        <a:picLocks noChangeAspect="1" noChangeArrowheads="1"/>
                      </p:cNvPicPr>
                      <p:nvPr/>
                    </p:nvPicPr>
                    <p:blipFill>
                      <a:blip r:embed="rId10"/>
                      <a:srcRect/>
                      <a:stretch>
                        <a:fillRect/>
                      </a:stretch>
                    </p:blipFill>
                    <p:spPr bwMode="auto">
                      <a:xfrm>
                        <a:off x="1222375" y="4033838"/>
                        <a:ext cx="4854575" cy="1020762"/>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7" name="Text Box 25"/>
          <p:cNvSpPr txBox="1">
            <a:spLocks noChangeArrowheads="1"/>
          </p:cNvSpPr>
          <p:nvPr/>
        </p:nvSpPr>
        <p:spPr bwMode="auto">
          <a:xfrm>
            <a:off x="3151188" y="5224463"/>
            <a:ext cx="2843212" cy="547687"/>
          </a:xfrm>
          <a:prstGeom prst="rect">
            <a:avLst/>
          </a:prstGeom>
          <a:gradFill rotWithShape="1">
            <a:gsLst>
              <a:gs pos="0">
                <a:srgbClr val="76765E"/>
              </a:gs>
              <a:gs pos="50000">
                <a:srgbClr val="FFFFCC"/>
              </a:gs>
              <a:gs pos="100000">
                <a:srgbClr val="76765E"/>
              </a:gs>
            </a:gsLst>
            <a:lin ang="5400000" scaled="1"/>
          </a:gradFill>
          <a:ln w="28575">
            <a:solidFill>
              <a:srgbClr val="FF0000"/>
            </a:solidFill>
            <a:miter lim="800000"/>
            <a:headEnd/>
            <a:tailEnd/>
          </a:ln>
          <a:effectLst>
            <a:outerShdw dist="107763" dir="8100000" algn="ctr" rotWithShape="0">
              <a:schemeClr val="bg2">
                <a:alpha val="50000"/>
              </a:schemeClr>
            </a:outerShdw>
          </a:effec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ctr" eaLnBrk="1" hangingPunct="1">
              <a:spcBef>
                <a:spcPct val="50000"/>
              </a:spcBef>
              <a:buClrTx/>
              <a:buSzTx/>
              <a:buFontTx/>
              <a:buNone/>
            </a:pPr>
            <a:r>
              <a:rPr lang="en-US" altLang="zh-CN" sz="2800" i="1">
                <a:solidFill>
                  <a:srgbClr val="000000"/>
                </a:solidFill>
                <a:latin typeface="Times New Roman" panose="02020603050405020304" pitchFamily="18" charset="0"/>
                <a:ea typeface="黑体" panose="02010609060101010101" pitchFamily="49" charset="-122"/>
              </a:rPr>
              <a:t>E</a:t>
            </a:r>
            <a:r>
              <a:rPr lang="en-US" altLang="zh-CN" sz="2800" i="1" baseline="-25000">
                <a:solidFill>
                  <a:srgbClr val="000000"/>
                </a:solidFill>
                <a:latin typeface="Times New Roman" panose="02020603050405020304" pitchFamily="18" charset="0"/>
                <a:ea typeface="黑体" panose="02010609060101010101" pitchFamily="49" charset="-122"/>
              </a:rPr>
              <a:t>a1</a:t>
            </a:r>
            <a:r>
              <a:rPr lang="en-US" altLang="zh-CN" sz="2800" i="1">
                <a:solidFill>
                  <a:srgbClr val="000000"/>
                </a:solidFill>
                <a:latin typeface="Times New Roman" panose="02020603050405020304" pitchFamily="18" charset="0"/>
                <a:ea typeface="黑体" panose="02010609060101010101" pitchFamily="49" charset="-122"/>
              </a:rPr>
              <a:t> – E</a:t>
            </a:r>
            <a:r>
              <a:rPr lang="en-US" altLang="zh-CN" sz="2800" i="1" baseline="-25000">
                <a:solidFill>
                  <a:srgbClr val="000000"/>
                </a:solidFill>
                <a:latin typeface="Times New Roman" panose="02020603050405020304" pitchFamily="18" charset="0"/>
                <a:ea typeface="黑体" panose="02010609060101010101" pitchFamily="49" charset="-122"/>
              </a:rPr>
              <a:t>a2</a:t>
            </a:r>
            <a:r>
              <a:rPr lang="en-US" altLang="zh-CN" sz="2800" i="1">
                <a:solidFill>
                  <a:srgbClr val="000000"/>
                </a:solidFill>
                <a:latin typeface="Times New Roman" panose="02020603050405020304" pitchFamily="18" charset="0"/>
                <a:ea typeface="黑体" panose="02010609060101010101" pitchFamily="49" charset="-122"/>
              </a:rPr>
              <a:t> = </a:t>
            </a:r>
            <a:r>
              <a:rPr lang="en-US" altLang="zh-CN" sz="2800" i="1">
                <a:solidFill>
                  <a:srgbClr val="000000"/>
                </a:solidFill>
                <a:latin typeface="Times New Roman" panose="02020603050405020304" pitchFamily="18" charset="0"/>
                <a:ea typeface="黑体" panose="02010609060101010101" pitchFamily="49" charset="-122"/>
                <a:sym typeface="Symbol" panose="05050102010706020507" pitchFamily="18" charset="2"/>
              </a:rPr>
              <a:t>U</a:t>
            </a:r>
          </a:p>
        </p:txBody>
      </p:sp>
      <p:sp>
        <p:nvSpPr>
          <p:cNvPr id="77833" name="矩形 2"/>
          <p:cNvSpPr>
            <a:spLocks noChangeArrowheads="1"/>
          </p:cNvSpPr>
          <p:nvPr/>
        </p:nvSpPr>
        <p:spPr bwMode="auto">
          <a:xfrm>
            <a:off x="284163" y="277813"/>
            <a:ext cx="7232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r>
              <a:rPr kumimoji="1" lang="en-US" altLang="zh-CN">
                <a:solidFill>
                  <a:srgbClr val="C00000"/>
                </a:solidFill>
                <a:sym typeface="Wingdings" panose="05000000000000000000" pitchFamily="2" charset="2"/>
              </a:rPr>
              <a:t>2.</a:t>
            </a:r>
            <a:r>
              <a:rPr kumimoji="1" lang="zh-CN" altLang="en-US">
                <a:solidFill>
                  <a:srgbClr val="C00000"/>
                </a:solidFill>
                <a:sym typeface="Wingdings" panose="05000000000000000000" pitchFamily="2" charset="2"/>
              </a:rPr>
              <a:t>双向反应活化能与化学反应热的关系</a:t>
            </a:r>
          </a:p>
        </p:txBody>
      </p:sp>
      <p:sp>
        <p:nvSpPr>
          <p:cNvPr id="77834" name="矩形 3"/>
          <p:cNvSpPr>
            <a:spLocks noChangeArrowheads="1"/>
          </p:cNvSpPr>
          <p:nvPr/>
        </p:nvSpPr>
        <p:spPr bwMode="auto">
          <a:xfrm>
            <a:off x="758825" y="5843588"/>
            <a:ext cx="77914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Char char="l"/>
            </a:pPr>
            <a:r>
              <a:rPr kumimoji="1" lang="zh-CN" altLang="en-US">
                <a:solidFill>
                  <a:srgbClr val="7030A0"/>
                </a:solidFill>
                <a:sym typeface="Wingdings" panose="05000000000000000000" pitchFamily="2" charset="2"/>
              </a:rPr>
              <a:t>恒容化学反应热</a:t>
            </a:r>
            <a:r>
              <a:rPr kumimoji="1" lang="en-US" altLang="zh-CN">
                <a:solidFill>
                  <a:srgbClr val="7030A0"/>
                </a:solidFill>
                <a:sym typeface="Wingdings" panose="05000000000000000000" pitchFamily="2" charset="2"/>
              </a:rPr>
              <a:t>=</a:t>
            </a:r>
            <a:r>
              <a:rPr kumimoji="1" lang="zh-CN" altLang="en-US">
                <a:solidFill>
                  <a:srgbClr val="7030A0"/>
                </a:solidFill>
                <a:sym typeface="Wingdings" panose="05000000000000000000" pitchFamily="2" charset="2"/>
              </a:rPr>
              <a:t>正反应活化能</a:t>
            </a:r>
            <a:r>
              <a:rPr kumimoji="1" lang="en-US" altLang="zh-CN">
                <a:solidFill>
                  <a:srgbClr val="7030A0"/>
                </a:solidFill>
                <a:sym typeface="Wingdings" panose="05000000000000000000" pitchFamily="2" charset="2"/>
              </a:rPr>
              <a:t>-</a:t>
            </a:r>
            <a:r>
              <a:rPr kumimoji="1" lang="zh-CN" altLang="en-US">
                <a:solidFill>
                  <a:srgbClr val="7030A0"/>
                </a:solidFill>
                <a:sym typeface="Wingdings" panose="05000000000000000000" pitchFamily="2" charset="2"/>
              </a:rPr>
              <a:t>逆反应活化能</a:t>
            </a:r>
            <a:endParaRPr kumimoji="1" lang="zh-CN" altLang="en-US" b="0">
              <a:solidFill>
                <a:srgbClr val="7030A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482853350"/>
              </p:ext>
            </p:extLst>
          </p:nvPr>
        </p:nvGraphicFramePr>
        <p:xfrm>
          <a:off x="6070600" y="4058191"/>
          <a:ext cx="2201863" cy="1020762"/>
        </p:xfrm>
        <a:graphic>
          <a:graphicData uri="http://schemas.openxmlformats.org/presentationml/2006/ole">
            <mc:AlternateContent xmlns:mc="http://schemas.openxmlformats.org/markup-compatibility/2006">
              <mc:Choice xmlns:v="urn:schemas-microsoft-com:vml" Requires="v">
                <p:oleObj spid="_x0000_s10566" name="公式" r:id="rId11" imgW="876240" imgH="406080" progId="Equation.3">
                  <p:embed/>
                </p:oleObj>
              </mc:Choice>
              <mc:Fallback>
                <p:oleObj name="公式" r:id="rId11" imgW="876240" imgH="406080" progId="Equation.3">
                  <p:embed/>
                  <p:pic>
                    <p:nvPicPr>
                      <p:cNvPr id="0" name="Object 21"/>
                      <p:cNvPicPr>
                        <a:picLocks noChangeAspect="1" noChangeArrowheads="1"/>
                      </p:cNvPicPr>
                      <p:nvPr/>
                    </p:nvPicPr>
                    <p:blipFill>
                      <a:blip r:embed="rId12"/>
                      <a:srcRect/>
                      <a:stretch>
                        <a:fillRect/>
                      </a:stretch>
                    </p:blipFill>
                    <p:spPr bwMode="auto">
                      <a:xfrm>
                        <a:off x="6070600" y="4058191"/>
                        <a:ext cx="2201863" cy="1020762"/>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48556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9163"/>
                                        </p:tgtEl>
                                        <p:attrNameLst>
                                          <p:attrName>style.visibility</p:attrName>
                                        </p:attrNameLst>
                                      </p:cBhvr>
                                      <p:to>
                                        <p:strVal val="visible"/>
                                      </p:to>
                                    </p:set>
                                    <p:animEffect transition="in" filter="strips(downRight)">
                                      <p:cBhvr>
                                        <p:cTn id="7" dur="500"/>
                                        <p:tgtEl>
                                          <p:spTgt spid="49163"/>
                                        </p:tgtEl>
                                      </p:cBhvr>
                                    </p:animEffect>
                                  </p:childTnLst>
                                </p:cTn>
                              </p:par>
                              <p:par>
                                <p:cTn id="8" presetID="18" presetClass="entr" presetSubtype="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Right)">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49175"/>
                                        </p:tgtEl>
                                        <p:attrNameLst>
                                          <p:attrName>style.visibility</p:attrName>
                                        </p:attrNameLst>
                                      </p:cBhvr>
                                      <p:to>
                                        <p:strVal val="visible"/>
                                      </p:to>
                                    </p:set>
                                    <p:animEffect transition="in" filter="strips(downRight)">
                                      <p:cBhvr>
                                        <p:cTn id="15" dur="500"/>
                                        <p:tgtEl>
                                          <p:spTgt spid="49175"/>
                                        </p:tgtEl>
                                      </p:cBhvr>
                                    </p:animEffect>
                                  </p:childTnLst>
                                </p:cTn>
                              </p:par>
                              <p:par>
                                <p:cTn id="16" presetID="18" presetClass="entr" presetSubtype="6" fill="hold" nodeType="withEffect">
                                  <p:stCondLst>
                                    <p:cond delay="0"/>
                                  </p:stCondLst>
                                  <p:childTnLst>
                                    <p:set>
                                      <p:cBhvr>
                                        <p:cTn id="17" dur="1" fill="hold">
                                          <p:stCondLst>
                                            <p:cond delay="0"/>
                                          </p:stCondLst>
                                        </p:cTn>
                                        <p:tgtEl>
                                          <p:spTgt spid="49174"/>
                                        </p:tgtEl>
                                        <p:attrNameLst>
                                          <p:attrName>style.visibility</p:attrName>
                                        </p:attrNameLst>
                                      </p:cBhvr>
                                      <p:to>
                                        <p:strVal val="visible"/>
                                      </p:to>
                                    </p:set>
                                    <p:animEffect transition="in" filter="strips(downRight)">
                                      <p:cBhvr>
                                        <p:cTn id="18" dur="500"/>
                                        <p:tgtEl>
                                          <p:spTgt spid="491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49173"/>
                                        </p:tgtEl>
                                        <p:attrNameLst>
                                          <p:attrName>style.visibility</p:attrName>
                                        </p:attrNameLst>
                                      </p:cBhvr>
                                      <p:to>
                                        <p:strVal val="visible"/>
                                      </p:to>
                                    </p:set>
                                    <p:animEffect transition="in" filter="strips(downRight)">
                                      <p:cBhvr>
                                        <p:cTn id="23" dur="500"/>
                                        <p:tgtEl>
                                          <p:spTgt spid="491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49176"/>
                                        </p:tgtEl>
                                        <p:attrNameLst>
                                          <p:attrName>style.visibility</p:attrName>
                                        </p:attrNameLst>
                                      </p:cBhvr>
                                      <p:to>
                                        <p:strVal val="visible"/>
                                      </p:to>
                                    </p:set>
                                    <p:animEffect transition="in" filter="strips(downRight)">
                                      <p:cBhvr>
                                        <p:cTn id="28" dur="500"/>
                                        <p:tgtEl>
                                          <p:spTgt spid="4917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49177"/>
                                        </p:tgtEl>
                                        <p:attrNameLst>
                                          <p:attrName>style.visibility</p:attrName>
                                        </p:attrNameLst>
                                      </p:cBhvr>
                                      <p:to>
                                        <p:strVal val="visible"/>
                                      </p:to>
                                    </p:set>
                                    <p:animEffect transition="in" filter="strips(downRight)">
                                      <p:cBhvr>
                                        <p:cTn id="33" dur="500"/>
                                        <p:tgtEl>
                                          <p:spTgt spid="49177"/>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strips(downRight)">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3" grpId="0"/>
      <p:bldP spid="4917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ChangeArrowheads="1"/>
          </p:cNvSpPr>
          <p:nvPr/>
        </p:nvSpPr>
        <p:spPr bwMode="auto">
          <a:xfrm>
            <a:off x="628650" y="476250"/>
            <a:ext cx="8396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lang="en-US" altLang="zh-CN" sz="2800" dirty="0">
                <a:solidFill>
                  <a:srgbClr val="C00000"/>
                </a:solidFill>
                <a:latin typeface="Times New Roman" panose="02020603050405020304" pitchFamily="18" charset="0"/>
                <a:ea typeface="黑体" panose="02010609060101010101" pitchFamily="49" charset="-122"/>
              </a:rPr>
              <a:t>3</a:t>
            </a:r>
            <a:r>
              <a:rPr lang="zh-CN" altLang="en-US" sz="2800" dirty="0">
                <a:solidFill>
                  <a:srgbClr val="C00000"/>
                </a:solidFill>
                <a:latin typeface="Times New Roman" panose="02020603050405020304" pitchFamily="18" charset="0"/>
                <a:ea typeface="黑体" panose="02010609060101010101" pitchFamily="49" charset="-122"/>
              </a:rPr>
              <a:t>、非基元</a:t>
            </a:r>
            <a:r>
              <a:rPr lang="en-US" altLang="zh-CN" sz="2800" dirty="0">
                <a:solidFill>
                  <a:srgbClr val="C00000"/>
                </a:solidFill>
                <a:latin typeface="Times New Roman" panose="02020603050405020304" pitchFamily="18" charset="0"/>
                <a:ea typeface="黑体" panose="02010609060101010101" pitchFamily="49" charset="-122"/>
              </a:rPr>
              <a:t>(</a:t>
            </a:r>
            <a:r>
              <a:rPr lang="zh-CN" altLang="en-US" sz="2800" dirty="0">
                <a:solidFill>
                  <a:srgbClr val="C00000"/>
                </a:solidFill>
                <a:latin typeface="Times New Roman" panose="02020603050405020304" pitchFamily="18" charset="0"/>
                <a:ea typeface="黑体" panose="02010609060101010101" pitchFamily="49" charset="-122"/>
              </a:rPr>
              <a:t>总包</a:t>
            </a:r>
            <a:r>
              <a:rPr lang="en-US" altLang="zh-CN" sz="2800" dirty="0">
                <a:solidFill>
                  <a:srgbClr val="C00000"/>
                </a:solidFill>
                <a:latin typeface="Times New Roman" panose="02020603050405020304" pitchFamily="18" charset="0"/>
                <a:ea typeface="黑体" panose="02010609060101010101" pitchFamily="49" charset="-122"/>
              </a:rPr>
              <a:t>)</a:t>
            </a:r>
            <a:r>
              <a:rPr lang="zh-CN" altLang="en-US" sz="2800" dirty="0">
                <a:solidFill>
                  <a:srgbClr val="C00000"/>
                </a:solidFill>
                <a:latin typeface="Times New Roman" panose="02020603050405020304" pitchFamily="18" charset="0"/>
                <a:ea typeface="黑体" panose="02010609060101010101" pitchFamily="49" charset="-122"/>
              </a:rPr>
              <a:t>反应的表观活化能（简称为活化能）</a:t>
            </a:r>
          </a:p>
        </p:txBody>
      </p:sp>
      <p:sp>
        <p:nvSpPr>
          <p:cNvPr id="50181" name="Rectangle 5"/>
          <p:cNvSpPr>
            <a:spLocks noChangeArrowheads="1"/>
          </p:cNvSpPr>
          <p:nvPr/>
        </p:nvSpPr>
        <p:spPr bwMode="auto">
          <a:xfrm>
            <a:off x="774700" y="1114037"/>
            <a:ext cx="81041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lang="en-US" altLang="zh-CN" sz="2800" b="1" dirty="0" smtClean="0">
                <a:latin typeface="Times New Roman" panose="02020603050405020304" pitchFamily="18" charset="0"/>
                <a:ea typeface="黑体" panose="02010609060101010101" pitchFamily="49" charset="-122"/>
              </a:rPr>
              <a:t>(1)</a:t>
            </a:r>
            <a:r>
              <a:rPr lang="zh-CN" altLang="en-US" sz="2800" dirty="0">
                <a:latin typeface="Times New Roman" panose="02020603050405020304" pitchFamily="18" charset="0"/>
                <a:ea typeface="黑体" panose="02010609060101010101" pitchFamily="49" charset="-122"/>
              </a:rPr>
              <a:t>非</a:t>
            </a:r>
            <a:r>
              <a:rPr lang="zh-CN" altLang="en-US" sz="2800" dirty="0" smtClean="0">
                <a:latin typeface="Times New Roman" panose="02020603050405020304" pitchFamily="18" charset="0"/>
                <a:ea typeface="黑体" panose="02010609060101010101" pitchFamily="49" charset="-122"/>
              </a:rPr>
              <a:t>基元</a:t>
            </a:r>
            <a:r>
              <a:rPr lang="zh-CN" altLang="en-US" sz="2800" dirty="0">
                <a:latin typeface="Times New Roman" panose="02020603050405020304" pitchFamily="18" charset="0"/>
                <a:ea typeface="黑体" panose="02010609060101010101" pitchFamily="49" charset="-122"/>
              </a:rPr>
              <a:t>反应的</a:t>
            </a:r>
            <a:r>
              <a:rPr lang="zh-CN" altLang="en-US" sz="2800" dirty="0" smtClean="0">
                <a:latin typeface="Times New Roman" panose="02020603050405020304" pitchFamily="18" charset="0"/>
                <a:ea typeface="黑体" panose="02010609060101010101" pitchFamily="49" charset="-122"/>
              </a:rPr>
              <a:t>表观活化能：</a:t>
            </a:r>
            <a:r>
              <a:rPr lang="zh-CN" altLang="en-US" sz="2800" b="1" dirty="0" smtClean="0">
                <a:solidFill>
                  <a:schemeClr val="tx2"/>
                </a:solidFill>
                <a:latin typeface="Times New Roman" panose="02020603050405020304" pitchFamily="18" charset="0"/>
                <a:ea typeface="黑体" panose="02010609060101010101" pitchFamily="49" charset="-122"/>
              </a:rPr>
              <a:t>构成</a:t>
            </a:r>
            <a:r>
              <a:rPr lang="zh-CN" altLang="en-US" sz="2800" b="1" dirty="0">
                <a:solidFill>
                  <a:schemeClr val="tx2"/>
                </a:solidFill>
                <a:latin typeface="Times New Roman" panose="02020603050405020304" pitchFamily="18" charset="0"/>
                <a:ea typeface="黑体" panose="02010609060101010101" pitchFamily="49" charset="-122"/>
              </a:rPr>
              <a:t>总包反应的各基元反应活化能的代数和</a:t>
            </a:r>
          </a:p>
        </p:txBody>
      </p:sp>
      <p:sp>
        <p:nvSpPr>
          <p:cNvPr id="50182" name="Rectangle 6"/>
          <p:cNvSpPr>
            <a:spLocks noChangeArrowheads="1"/>
          </p:cNvSpPr>
          <p:nvPr/>
        </p:nvSpPr>
        <p:spPr bwMode="auto">
          <a:xfrm>
            <a:off x="943428" y="4527048"/>
            <a:ext cx="5556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spcBef>
                <a:spcPct val="0"/>
              </a:spcBef>
              <a:buClrTx/>
              <a:buSzTx/>
              <a:buFontTx/>
              <a:buNone/>
            </a:pPr>
            <a:r>
              <a:rPr lang="en-US" altLang="zh-CN" sz="2800" b="1" dirty="0" smtClean="0">
                <a:solidFill>
                  <a:schemeClr val="tx2"/>
                </a:solidFill>
                <a:latin typeface="Times New Roman" panose="02020603050405020304" pitchFamily="18" charset="0"/>
                <a:ea typeface="黑体" panose="02010609060101010101" pitchFamily="49" charset="-122"/>
              </a:rPr>
              <a:t>(2) </a:t>
            </a:r>
            <a:r>
              <a:rPr lang="zh-CN" altLang="en-US" sz="2800" b="1" dirty="0">
                <a:solidFill>
                  <a:schemeClr val="tx2"/>
                </a:solidFill>
                <a:latin typeface="Times New Roman" panose="02020603050405020304" pitchFamily="18" charset="0"/>
                <a:ea typeface="黑体" panose="02010609060101010101" pitchFamily="49" charset="-122"/>
              </a:rPr>
              <a:t>表观参数，无明确物理意义</a:t>
            </a:r>
          </a:p>
        </p:txBody>
      </p:sp>
      <p:sp>
        <p:nvSpPr>
          <p:cNvPr id="50183" name="Rectangle 7"/>
          <p:cNvSpPr>
            <a:spLocks noChangeArrowheads="1"/>
          </p:cNvSpPr>
          <p:nvPr/>
        </p:nvSpPr>
        <p:spPr bwMode="auto">
          <a:xfrm>
            <a:off x="771719" y="5621662"/>
            <a:ext cx="744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spcBef>
                <a:spcPct val="0"/>
              </a:spcBef>
              <a:buClrTx/>
              <a:buSzTx/>
              <a:buFontTx/>
              <a:buNone/>
            </a:pPr>
            <a:r>
              <a:rPr lang="en-US" altLang="zh-CN" sz="2800" dirty="0" smtClean="0">
                <a:solidFill>
                  <a:schemeClr val="tx2"/>
                </a:solidFill>
                <a:latin typeface="Times New Roman" panose="02020603050405020304" pitchFamily="18" charset="0"/>
                <a:ea typeface="黑体" panose="02010609060101010101" pitchFamily="49" charset="-122"/>
              </a:rPr>
              <a:t>(3) </a:t>
            </a:r>
            <a:endParaRPr lang="zh-CN" altLang="en-US" sz="2800" dirty="0">
              <a:latin typeface="Times New Roman" panose="02020603050405020304" pitchFamily="18" charset="0"/>
              <a:ea typeface="黑体" panose="02010609060101010101" pitchFamily="49" charset="-122"/>
            </a:endParaRPr>
          </a:p>
        </p:txBody>
      </p:sp>
      <p:graphicFrame>
        <p:nvGraphicFramePr>
          <p:cNvPr id="50184" name="Object 8"/>
          <p:cNvGraphicFramePr>
            <a:graphicFrameLocks noChangeAspect="1"/>
          </p:cNvGraphicFramePr>
          <p:nvPr>
            <p:extLst>
              <p:ext uri="{D42A27DB-BD31-4B8C-83A1-F6EECF244321}">
                <p14:modId xmlns:p14="http://schemas.microsoft.com/office/powerpoint/2010/main" val="742463522"/>
              </p:ext>
            </p:extLst>
          </p:nvPr>
        </p:nvGraphicFramePr>
        <p:xfrm>
          <a:off x="4350851" y="2022200"/>
          <a:ext cx="2189163" cy="1408112"/>
        </p:xfrm>
        <a:graphic>
          <a:graphicData uri="http://schemas.openxmlformats.org/presentationml/2006/ole">
            <mc:AlternateContent xmlns:mc="http://schemas.openxmlformats.org/markup-compatibility/2006">
              <mc:Choice xmlns:v="urn:schemas-microsoft-com:vml" Requires="v">
                <p:oleObj spid="_x0000_s11420" name="公式" r:id="rId3" imgW="711200" imgH="457200" progId="Equation.3">
                  <p:embed/>
                </p:oleObj>
              </mc:Choice>
              <mc:Fallback>
                <p:oleObj name="公式" r:id="rId3" imgW="711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0851" y="2022200"/>
                        <a:ext cx="2189163" cy="1408112"/>
                      </a:xfrm>
                      <a:prstGeom prst="rect">
                        <a:avLst/>
                      </a:prstGeom>
                      <a:gradFill rotWithShape="1">
                        <a:gsLst>
                          <a:gs pos="0">
                            <a:srgbClr val="76765E"/>
                          </a:gs>
                          <a:gs pos="50000">
                            <a:srgbClr val="FFFFCC"/>
                          </a:gs>
                          <a:gs pos="100000">
                            <a:srgbClr val="76765E"/>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5" name="Object 9"/>
          <p:cNvGraphicFramePr>
            <a:graphicFrameLocks noChangeAspect="1"/>
          </p:cNvGraphicFramePr>
          <p:nvPr>
            <p:extLst>
              <p:ext uri="{D42A27DB-BD31-4B8C-83A1-F6EECF244321}">
                <p14:modId xmlns:p14="http://schemas.microsoft.com/office/powerpoint/2010/main" val="4232360714"/>
              </p:ext>
            </p:extLst>
          </p:nvPr>
        </p:nvGraphicFramePr>
        <p:xfrm>
          <a:off x="2239962" y="3641758"/>
          <a:ext cx="4129088" cy="550862"/>
        </p:xfrm>
        <a:graphic>
          <a:graphicData uri="http://schemas.openxmlformats.org/presentationml/2006/ole">
            <mc:AlternateContent xmlns:mc="http://schemas.openxmlformats.org/markup-compatibility/2006">
              <mc:Choice xmlns:v="urn:schemas-microsoft-com:vml" Requires="v">
                <p:oleObj spid="_x0000_s11421" name="公式" r:id="rId5" imgW="1714500" imgH="228600" progId="Equation.3">
                  <p:embed/>
                </p:oleObj>
              </mc:Choice>
              <mc:Fallback>
                <p:oleObj name="公式" r:id="rId5" imgW="1714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9962" y="3641758"/>
                        <a:ext cx="4129088" cy="550862"/>
                      </a:xfrm>
                      <a:prstGeom prst="rect">
                        <a:avLst/>
                      </a:prstGeom>
                      <a:gradFill rotWithShape="1">
                        <a:gsLst>
                          <a:gs pos="0">
                            <a:srgbClr val="76765E"/>
                          </a:gs>
                          <a:gs pos="50000">
                            <a:srgbClr val="FFFFCC"/>
                          </a:gs>
                          <a:gs pos="100000">
                            <a:srgbClr val="76765E"/>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6" name="矩形 1"/>
          <p:cNvSpPr>
            <a:spLocks noChangeArrowheads="1"/>
          </p:cNvSpPr>
          <p:nvPr/>
        </p:nvSpPr>
        <p:spPr bwMode="auto">
          <a:xfrm>
            <a:off x="1567925" y="5447253"/>
            <a:ext cx="8558212"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lnSpc>
                <a:spcPct val="80000"/>
              </a:lnSpc>
              <a:spcBef>
                <a:spcPct val="20000"/>
              </a:spcBef>
              <a:buClr>
                <a:schemeClr val="tx1"/>
              </a:buClr>
              <a:buSzPct val="70000"/>
            </a:pPr>
            <a:r>
              <a:rPr lang="zh-CN" altLang="en-US" dirty="0">
                <a:solidFill>
                  <a:schemeClr val="tx2"/>
                </a:solidFill>
              </a:rPr>
              <a:t>活化能越大反应速度越小，活化能越</a:t>
            </a:r>
            <a:r>
              <a:rPr lang="zh-CN" altLang="en-US" dirty="0" smtClean="0">
                <a:solidFill>
                  <a:schemeClr val="tx2"/>
                </a:solidFill>
              </a:rPr>
              <a:t>小</a:t>
            </a:r>
            <a:endParaRPr lang="en-US" altLang="zh-CN" dirty="0" smtClean="0">
              <a:solidFill>
                <a:schemeClr val="tx2"/>
              </a:solidFill>
            </a:endParaRPr>
          </a:p>
          <a:p>
            <a:pPr eaLnBrk="1" hangingPunct="1">
              <a:lnSpc>
                <a:spcPct val="80000"/>
              </a:lnSpc>
              <a:spcBef>
                <a:spcPct val="20000"/>
              </a:spcBef>
              <a:buClr>
                <a:schemeClr val="tx1"/>
              </a:buClr>
              <a:buSzPct val="70000"/>
            </a:pPr>
            <a:r>
              <a:rPr lang="zh-CN" altLang="en-US" dirty="0" smtClean="0">
                <a:solidFill>
                  <a:schemeClr val="tx2"/>
                </a:solidFill>
              </a:rPr>
              <a:t>反应</a:t>
            </a:r>
            <a:r>
              <a:rPr lang="zh-CN" altLang="en-US" dirty="0">
                <a:solidFill>
                  <a:schemeClr val="tx2"/>
                </a:solidFill>
              </a:rPr>
              <a:t>速度越大</a:t>
            </a:r>
            <a:r>
              <a:rPr kumimoji="1" lang="zh-CN" altLang="en-US" b="0" dirty="0">
                <a:latin typeface="Arial" panose="020B0604020202020204" pitchFamily="34" charset="0"/>
              </a:rPr>
              <a:t>。</a:t>
            </a:r>
          </a:p>
        </p:txBody>
      </p:sp>
      <p:sp>
        <p:nvSpPr>
          <p:cNvPr id="78857" name="矩形 2"/>
          <p:cNvSpPr>
            <a:spLocks noChangeArrowheads="1"/>
          </p:cNvSpPr>
          <p:nvPr/>
        </p:nvSpPr>
        <p:spPr bwMode="auto">
          <a:xfrm>
            <a:off x="1130041" y="2203968"/>
            <a:ext cx="27082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dirty="0">
                <a:solidFill>
                  <a:schemeClr val="tx2"/>
                </a:solidFill>
              </a:rPr>
              <a:t>若有，速率常数</a:t>
            </a:r>
          </a:p>
        </p:txBody>
      </p:sp>
    </p:spTree>
    <p:extLst>
      <p:ext uri="{BB962C8B-B14F-4D97-AF65-F5344CB8AC3E}">
        <p14:creationId xmlns:p14="http://schemas.microsoft.com/office/powerpoint/2010/main" val="752586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strips(downRight)">
                                      <p:cBhvr>
                                        <p:cTn id="7" dur="500"/>
                                        <p:tgtEl>
                                          <p:spTgt spid="501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0183"/>
                                        </p:tgtEl>
                                        <p:attrNameLst>
                                          <p:attrName>style.visibility</p:attrName>
                                        </p:attrNameLst>
                                      </p:cBhvr>
                                      <p:to>
                                        <p:strVal val="visible"/>
                                      </p:to>
                                    </p:set>
                                    <p:animEffect transition="in" filter="strips(downRight)">
                                      <p:cBhvr>
                                        <p:cTn id="12" dur="500"/>
                                        <p:tgtEl>
                                          <p:spTgt spid="501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0181"/>
                                        </p:tgtEl>
                                        <p:attrNameLst>
                                          <p:attrName>style.visibility</p:attrName>
                                        </p:attrNameLst>
                                      </p:cBhvr>
                                      <p:to>
                                        <p:strVal val="visible"/>
                                      </p:to>
                                    </p:set>
                                    <p:animEffect transition="in" filter="strips(downRight)">
                                      <p:cBhvr>
                                        <p:cTn id="17" dur="500"/>
                                        <p:tgtEl>
                                          <p:spTgt spid="501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50184"/>
                                        </p:tgtEl>
                                        <p:attrNameLst>
                                          <p:attrName>style.visibility</p:attrName>
                                        </p:attrNameLst>
                                      </p:cBhvr>
                                      <p:to>
                                        <p:strVal val="visible"/>
                                      </p:to>
                                    </p:set>
                                    <p:animEffect transition="in" filter="strips(downRight)">
                                      <p:cBhvr>
                                        <p:cTn id="22" dur="500"/>
                                        <p:tgtEl>
                                          <p:spTgt spid="501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50185"/>
                                        </p:tgtEl>
                                        <p:attrNameLst>
                                          <p:attrName>style.visibility</p:attrName>
                                        </p:attrNameLst>
                                      </p:cBhvr>
                                      <p:to>
                                        <p:strVal val="visible"/>
                                      </p:to>
                                    </p:set>
                                    <p:animEffect transition="in" filter="strips(downRight)">
                                      <p:cBhvr>
                                        <p:cTn id="27" dur="500"/>
                                        <p:tgtEl>
                                          <p:spTgt spid="50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P spid="50182" grpId="0"/>
      <p:bldP spid="501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4"/>
          <p:cNvSpPr txBox="1">
            <a:spLocks noChangeArrowheads="1"/>
          </p:cNvSpPr>
          <p:nvPr/>
        </p:nvSpPr>
        <p:spPr bwMode="auto">
          <a:xfrm>
            <a:off x="361950" y="292100"/>
            <a:ext cx="7777163" cy="579438"/>
          </a:xfrm>
          <a:prstGeom prst="rect">
            <a:avLst/>
          </a:prstGeom>
          <a:gradFill rotWithShape="1">
            <a:gsLst>
              <a:gs pos="0">
                <a:srgbClr val="666666"/>
              </a:gs>
              <a:gs pos="50000">
                <a:srgbClr val="DDDDDD"/>
              </a:gs>
              <a:gs pos="100000">
                <a:srgbClr val="666666"/>
              </a:gs>
            </a:gsLst>
            <a:lin ang="5400000" scaled="1"/>
          </a:gra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ctr" eaLnBrk="1" hangingPunct="1">
              <a:spcBef>
                <a:spcPct val="30000"/>
              </a:spcBef>
              <a:buClrTx/>
              <a:buSzTx/>
              <a:buFontTx/>
              <a:buNone/>
            </a:pPr>
            <a:r>
              <a:rPr lang="en-US" altLang="zh-CN">
                <a:solidFill>
                  <a:srgbClr val="000000"/>
                </a:solidFill>
                <a:latin typeface="Arial" panose="020B0604020202020204" pitchFamily="34" charset="0"/>
                <a:ea typeface="黑体" panose="02010609060101010101" pitchFamily="49" charset="-122"/>
              </a:rPr>
              <a:t>§9-4  </a:t>
            </a:r>
            <a:r>
              <a:rPr lang="zh-CN" altLang="en-US">
                <a:solidFill>
                  <a:srgbClr val="000000"/>
                </a:solidFill>
                <a:latin typeface="Arial" panose="020B0604020202020204" pitchFamily="34" charset="0"/>
                <a:ea typeface="黑体" panose="02010609060101010101" pitchFamily="49" charset="-122"/>
              </a:rPr>
              <a:t>温度对反应速率的影响及活化能</a:t>
            </a:r>
          </a:p>
        </p:txBody>
      </p:sp>
      <p:sp>
        <p:nvSpPr>
          <p:cNvPr id="61443" name="Rectangle 5"/>
          <p:cNvSpPr>
            <a:spLocks noChangeArrowheads="1"/>
          </p:cNvSpPr>
          <p:nvPr/>
        </p:nvSpPr>
        <p:spPr bwMode="auto">
          <a:xfrm>
            <a:off x="785813" y="1120775"/>
            <a:ext cx="5191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buClrTx/>
              <a:buSzTx/>
              <a:buFontTx/>
              <a:buNone/>
            </a:pPr>
            <a:r>
              <a:rPr kumimoji="1" lang="zh-CN" altLang="en-US">
                <a:solidFill>
                  <a:schemeClr val="tx2"/>
                </a:solidFill>
                <a:latin typeface="Times New Roman" panose="02020603050405020304" pitchFamily="18" charset="0"/>
                <a:ea typeface="黑体" panose="02010609060101010101" pitchFamily="49" charset="-122"/>
              </a:rPr>
              <a:t>一、温度对反应速率的影响</a:t>
            </a:r>
          </a:p>
        </p:txBody>
      </p:sp>
      <p:sp>
        <p:nvSpPr>
          <p:cNvPr id="550918" name="Rectangle 6"/>
          <p:cNvSpPr>
            <a:spLocks noChangeArrowheads="1"/>
          </p:cNvSpPr>
          <p:nvPr/>
        </p:nvSpPr>
        <p:spPr bwMode="auto">
          <a:xfrm>
            <a:off x="677196" y="1700213"/>
            <a:ext cx="5824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lang="en-US" altLang="zh-CN" sz="2800" dirty="0">
                <a:latin typeface="Times New Roman" panose="02020603050405020304" pitchFamily="18" charset="0"/>
                <a:ea typeface="黑体" panose="02010609060101010101" pitchFamily="49" charset="-122"/>
              </a:rPr>
              <a:t>1</a:t>
            </a:r>
            <a:r>
              <a:rPr lang="zh-CN" altLang="en-US" sz="2800" dirty="0">
                <a:latin typeface="Times New Roman" panose="02020603050405020304" pitchFamily="18" charset="0"/>
                <a:ea typeface="黑体" panose="02010609060101010101" pitchFamily="49" charset="-122"/>
              </a:rPr>
              <a:t>、范特霍夫</a:t>
            </a:r>
            <a:r>
              <a:rPr lang="en-US" altLang="zh-CN" sz="2800" dirty="0">
                <a:latin typeface="Times New Roman" panose="02020603050405020304" pitchFamily="18" charset="0"/>
                <a:ea typeface="黑体" panose="02010609060101010101" pitchFamily="49" charset="-122"/>
              </a:rPr>
              <a:t>(</a:t>
            </a:r>
            <a:r>
              <a:rPr lang="en-US" altLang="zh-CN" sz="2800" dirty="0" err="1">
                <a:latin typeface="Times New Roman" panose="02020603050405020304" pitchFamily="18" charset="0"/>
                <a:ea typeface="黑体" panose="02010609060101010101" pitchFamily="49" charset="-122"/>
              </a:rPr>
              <a:t>Van’t</a:t>
            </a:r>
            <a:r>
              <a:rPr lang="en-US" altLang="zh-CN" sz="2800" dirty="0">
                <a:latin typeface="Times New Roman" panose="02020603050405020304" pitchFamily="18" charset="0"/>
                <a:ea typeface="黑体" panose="02010609060101010101" pitchFamily="49" charset="-122"/>
              </a:rPr>
              <a:t> Hoff)</a:t>
            </a:r>
            <a:r>
              <a:rPr lang="zh-CN" altLang="en-US" sz="2800" dirty="0">
                <a:latin typeface="Times New Roman" panose="02020603050405020304" pitchFamily="18" charset="0"/>
                <a:ea typeface="黑体" panose="02010609060101010101" pitchFamily="49" charset="-122"/>
              </a:rPr>
              <a:t>经验规则</a:t>
            </a:r>
          </a:p>
        </p:txBody>
      </p:sp>
      <p:graphicFrame>
        <p:nvGraphicFramePr>
          <p:cNvPr id="550920" name="Object 8"/>
          <p:cNvGraphicFramePr>
            <a:graphicFrameLocks noChangeAspect="1"/>
          </p:cNvGraphicFramePr>
          <p:nvPr>
            <p:extLst>
              <p:ext uri="{D42A27DB-BD31-4B8C-83A1-F6EECF244321}">
                <p14:modId xmlns:p14="http://schemas.microsoft.com/office/powerpoint/2010/main" val="2907410210"/>
              </p:ext>
            </p:extLst>
          </p:nvPr>
        </p:nvGraphicFramePr>
        <p:xfrm>
          <a:off x="2122488" y="3499199"/>
          <a:ext cx="3854450" cy="1130300"/>
        </p:xfrm>
        <a:graphic>
          <a:graphicData uri="http://schemas.openxmlformats.org/presentationml/2006/ole">
            <mc:AlternateContent xmlns:mc="http://schemas.openxmlformats.org/markup-compatibility/2006">
              <mc:Choice xmlns:v="urn:schemas-microsoft-com:vml" Requires="v">
                <p:oleObj spid="_x0000_s1103" name="公式" r:id="rId3" imgW="1473200" imgH="431800" progId="Equation.3">
                  <p:embed/>
                </p:oleObj>
              </mc:Choice>
              <mc:Fallback>
                <p:oleObj name="公式" r:id="rId3" imgW="14732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488" y="3499199"/>
                        <a:ext cx="3854450" cy="1130300"/>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0921" name="Text Box 9"/>
          <p:cNvSpPr txBox="1">
            <a:spLocks noChangeArrowheads="1"/>
          </p:cNvSpPr>
          <p:nvPr/>
        </p:nvSpPr>
        <p:spPr bwMode="auto">
          <a:xfrm>
            <a:off x="3690049" y="4772278"/>
            <a:ext cx="4065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a:latin typeface="Times New Roman" panose="02020603050405020304" pitchFamily="18" charset="0"/>
                <a:ea typeface="黑体" panose="02010609060101010101" pitchFamily="49" charset="-122"/>
                <a:sym typeface="Symbol" panose="05050102010706020507" pitchFamily="18" charset="2"/>
              </a:rPr>
              <a:t></a:t>
            </a:r>
            <a:r>
              <a:rPr lang="zh-CN" altLang="en-US" sz="2800" dirty="0">
                <a:latin typeface="Times New Roman" panose="02020603050405020304" pitchFamily="18" charset="0"/>
                <a:ea typeface="黑体" panose="02010609060101010101" pitchFamily="49" charset="-122"/>
              </a:rPr>
              <a:t>反应速率的温度系数</a:t>
            </a:r>
          </a:p>
        </p:txBody>
      </p:sp>
      <p:sp>
        <p:nvSpPr>
          <p:cNvPr id="550922" name="Text Box 10"/>
          <p:cNvSpPr txBox="1">
            <a:spLocks noChangeArrowheads="1"/>
          </p:cNvSpPr>
          <p:nvPr/>
        </p:nvSpPr>
        <p:spPr bwMode="auto">
          <a:xfrm>
            <a:off x="1878013" y="5618925"/>
            <a:ext cx="43735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a:solidFill>
                  <a:schemeClr val="tx2"/>
                </a:solidFill>
                <a:latin typeface="Times New Roman" panose="02020603050405020304" pitchFamily="18" charset="0"/>
                <a:ea typeface="黑体" panose="02010609060101010101" pitchFamily="49" charset="-122"/>
              </a:rPr>
              <a:t>缺少数据时可作粗略估算</a:t>
            </a:r>
          </a:p>
        </p:txBody>
      </p:sp>
      <p:sp>
        <p:nvSpPr>
          <p:cNvPr id="8" name="Rectangle 6"/>
          <p:cNvSpPr>
            <a:spLocks noChangeArrowheads="1"/>
          </p:cNvSpPr>
          <p:nvPr/>
        </p:nvSpPr>
        <p:spPr bwMode="auto">
          <a:xfrm>
            <a:off x="466884" y="2305495"/>
            <a:ext cx="801874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lang="zh-CN" altLang="en-US" sz="2800" dirty="0" smtClean="0">
                <a:latin typeface="Times New Roman" panose="02020603050405020304" pitchFamily="18" charset="0"/>
                <a:ea typeface="黑体" panose="02010609060101010101" pitchFamily="49" charset="-122"/>
              </a:rPr>
              <a:t>对于均相的热化学反应，反应温度每升高</a:t>
            </a:r>
            <a:r>
              <a:rPr lang="en-US" altLang="zh-CN" sz="2800" dirty="0" smtClean="0">
                <a:latin typeface="Times New Roman" panose="02020603050405020304" pitchFamily="18" charset="0"/>
                <a:ea typeface="黑体" panose="02010609060101010101" pitchFamily="49" charset="-122"/>
              </a:rPr>
              <a:t>10K,</a:t>
            </a:r>
            <a:r>
              <a:rPr lang="zh-CN" altLang="en-US" sz="2800" dirty="0" smtClean="0">
                <a:latin typeface="Times New Roman" panose="02020603050405020304" pitchFamily="18" charset="0"/>
                <a:ea typeface="黑体" panose="02010609060101010101" pitchFamily="49" charset="-122"/>
              </a:rPr>
              <a:t>速率</a:t>
            </a:r>
            <a:endParaRPr lang="en-US" altLang="zh-CN" sz="2800" dirty="0" smtClean="0">
              <a:latin typeface="Times New Roman" panose="02020603050405020304" pitchFamily="18" charset="0"/>
              <a:ea typeface="黑体" panose="02010609060101010101" pitchFamily="49" charset="-122"/>
            </a:endParaRPr>
          </a:p>
          <a:p>
            <a:pPr eaLnBrk="1" hangingPunct="1">
              <a:spcBef>
                <a:spcPct val="0"/>
              </a:spcBef>
              <a:buClrTx/>
              <a:buSzTx/>
              <a:buFontTx/>
              <a:buNone/>
            </a:pPr>
            <a:r>
              <a:rPr lang="zh-CN" altLang="en-US" sz="2800" dirty="0" smtClean="0">
                <a:latin typeface="Times New Roman" panose="02020603050405020304" pitchFamily="18" charset="0"/>
                <a:ea typeface="黑体" panose="02010609060101010101" pitchFamily="49" charset="-122"/>
              </a:rPr>
              <a:t>变为原来的</a:t>
            </a:r>
            <a:r>
              <a:rPr lang="en-US" altLang="zh-CN" sz="2800" dirty="0" smtClean="0">
                <a:latin typeface="Times New Roman" panose="02020603050405020304" pitchFamily="18" charset="0"/>
                <a:ea typeface="黑体" panose="02010609060101010101" pitchFamily="49" charset="-122"/>
              </a:rPr>
              <a:t>2-4</a:t>
            </a:r>
            <a:r>
              <a:rPr lang="zh-CN" altLang="en-US" sz="2800" dirty="0" smtClean="0">
                <a:latin typeface="Times New Roman" panose="02020603050405020304" pitchFamily="18" charset="0"/>
                <a:ea typeface="黑体" panose="02010609060101010101" pitchFamily="49" charset="-122"/>
              </a:rPr>
              <a:t>倍</a:t>
            </a:r>
            <a:endParaRPr lang="zh-CN" altLang="en-US" sz="28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592876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50918"/>
                                        </p:tgtEl>
                                        <p:attrNameLst>
                                          <p:attrName>style.visibility</p:attrName>
                                        </p:attrNameLst>
                                      </p:cBhvr>
                                      <p:to>
                                        <p:strVal val="visible"/>
                                      </p:to>
                                    </p:set>
                                    <p:animEffect transition="in" filter="strips(downRight)">
                                      <p:cBhvr>
                                        <p:cTn id="7" dur="500"/>
                                        <p:tgtEl>
                                          <p:spTgt spid="5509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50920"/>
                                        </p:tgtEl>
                                        <p:attrNameLst>
                                          <p:attrName>style.visibility</p:attrName>
                                        </p:attrNameLst>
                                      </p:cBhvr>
                                      <p:to>
                                        <p:strVal val="visible"/>
                                      </p:to>
                                    </p:set>
                                    <p:animEffect transition="in" filter="strips(downRight)">
                                      <p:cBhvr>
                                        <p:cTn id="12" dur="500"/>
                                        <p:tgtEl>
                                          <p:spTgt spid="5509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0921"/>
                                        </p:tgtEl>
                                        <p:attrNameLst>
                                          <p:attrName>style.visibility</p:attrName>
                                        </p:attrNameLst>
                                      </p:cBhvr>
                                      <p:to>
                                        <p:strVal val="visible"/>
                                      </p:to>
                                    </p:set>
                                    <p:animEffect transition="in" filter="strips(downRight)">
                                      <p:cBhvr>
                                        <p:cTn id="17" dur="500"/>
                                        <p:tgtEl>
                                          <p:spTgt spid="5509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50922"/>
                                        </p:tgtEl>
                                        <p:attrNameLst>
                                          <p:attrName>style.visibility</p:attrName>
                                        </p:attrNameLst>
                                      </p:cBhvr>
                                      <p:to>
                                        <p:strVal val="visible"/>
                                      </p:to>
                                    </p:set>
                                    <p:animEffect transition="in" filter="strips(downRight)">
                                      <p:cBhvr>
                                        <p:cTn id="22" dur="500"/>
                                        <p:tgtEl>
                                          <p:spTgt spid="55092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8" grpId="0"/>
      <p:bldP spid="550921" grpId="0"/>
      <p:bldP spid="550922"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
          <p:cNvSpPr>
            <a:spLocks noChangeArrowheads="1"/>
          </p:cNvSpPr>
          <p:nvPr/>
        </p:nvSpPr>
        <p:spPr bwMode="auto">
          <a:xfrm>
            <a:off x="598488" y="476250"/>
            <a:ext cx="3270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lang="en-US" altLang="zh-CN" sz="2800">
                <a:latin typeface="Times New Roman" panose="02020603050405020304" pitchFamily="18" charset="0"/>
                <a:ea typeface="黑体" panose="02010609060101010101" pitchFamily="49" charset="-122"/>
              </a:rPr>
              <a:t>4</a:t>
            </a:r>
            <a:r>
              <a:rPr lang="zh-CN" altLang="en-US" sz="2800">
                <a:latin typeface="Times New Roman" panose="02020603050405020304" pitchFamily="18" charset="0"/>
                <a:ea typeface="黑体" panose="02010609060101010101" pitchFamily="49" charset="-122"/>
              </a:rPr>
              <a:t>、活化能的求算</a:t>
            </a:r>
          </a:p>
        </p:txBody>
      </p:sp>
      <p:sp>
        <p:nvSpPr>
          <p:cNvPr id="28683" name="Text Box 11"/>
          <p:cNvSpPr txBox="1">
            <a:spLocks noChangeArrowheads="1"/>
          </p:cNvSpPr>
          <p:nvPr/>
        </p:nvSpPr>
        <p:spPr bwMode="auto">
          <a:xfrm>
            <a:off x="1050925" y="1247775"/>
            <a:ext cx="4202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solidFill>
                  <a:schemeClr val="tx2"/>
                </a:solidFill>
                <a:latin typeface="Times New Roman" panose="02020603050405020304" pitchFamily="18" charset="0"/>
                <a:ea typeface="黑体" panose="02010609060101010101" pitchFamily="49" charset="-122"/>
              </a:rPr>
              <a:t>(1) </a:t>
            </a:r>
            <a:r>
              <a:rPr lang="zh-CN" altLang="en-US" sz="2800">
                <a:solidFill>
                  <a:schemeClr val="tx2"/>
                </a:solidFill>
                <a:latin typeface="Times New Roman" panose="02020603050405020304" pitchFamily="18" charset="0"/>
                <a:ea typeface="黑体" panose="02010609060101010101" pitchFamily="49" charset="-122"/>
              </a:rPr>
              <a:t>作图法</a:t>
            </a:r>
          </a:p>
        </p:txBody>
      </p:sp>
      <p:graphicFrame>
        <p:nvGraphicFramePr>
          <p:cNvPr id="28684" name="Object 12"/>
          <p:cNvGraphicFramePr>
            <a:graphicFrameLocks noChangeAspect="1"/>
          </p:cNvGraphicFramePr>
          <p:nvPr/>
        </p:nvGraphicFramePr>
        <p:xfrm>
          <a:off x="2984500" y="1812925"/>
          <a:ext cx="2459038" cy="989013"/>
        </p:xfrm>
        <a:graphic>
          <a:graphicData uri="http://schemas.openxmlformats.org/presentationml/2006/ole">
            <mc:AlternateContent xmlns:mc="http://schemas.openxmlformats.org/markup-compatibility/2006">
              <mc:Choice xmlns:v="urn:schemas-microsoft-com:vml" Requires="v">
                <p:oleObj spid="_x0000_s12439" name="公式" r:id="rId3" imgW="977476" imgH="393529" progId="Equation.3">
                  <p:embed/>
                </p:oleObj>
              </mc:Choice>
              <mc:Fallback>
                <p:oleObj name="公式" r:id="rId3" imgW="977476"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0" y="1812925"/>
                        <a:ext cx="2459038" cy="989013"/>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5" name="Text Box 13"/>
          <p:cNvSpPr txBox="1">
            <a:spLocks noChangeArrowheads="1"/>
          </p:cNvSpPr>
          <p:nvPr/>
        </p:nvSpPr>
        <p:spPr bwMode="auto">
          <a:xfrm>
            <a:off x="1965325" y="3063875"/>
            <a:ext cx="544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ctr" eaLnBrk="1" hangingPunct="1">
              <a:spcBef>
                <a:spcPct val="50000"/>
              </a:spcBef>
              <a:buClrTx/>
              <a:buSzTx/>
              <a:buFontTx/>
              <a:buNone/>
            </a:pPr>
            <a:r>
              <a:rPr lang="zh-CN" altLang="en-US" sz="2800">
                <a:latin typeface="Times New Roman" panose="02020603050405020304" pitchFamily="18" charset="0"/>
                <a:ea typeface="黑体" panose="02010609060101010101" pitchFamily="49" charset="-122"/>
              </a:rPr>
              <a:t>作 </a:t>
            </a:r>
            <a:r>
              <a:rPr lang="en-US" altLang="zh-CN" sz="2800">
                <a:latin typeface="Times New Roman" panose="02020603050405020304" pitchFamily="18" charset="0"/>
                <a:ea typeface="黑体" panose="02010609060101010101" pitchFamily="49" charset="-122"/>
              </a:rPr>
              <a:t>lnk ~ 1/T </a:t>
            </a:r>
            <a:r>
              <a:rPr lang="zh-CN" altLang="en-US" sz="2800">
                <a:latin typeface="Times New Roman" panose="02020603050405020304" pitchFamily="18" charset="0"/>
                <a:ea typeface="黑体" panose="02010609060101010101" pitchFamily="49" charset="-122"/>
              </a:rPr>
              <a:t>图，由斜率可求</a:t>
            </a:r>
            <a:r>
              <a:rPr lang="en-US" altLang="zh-CN" sz="2800">
                <a:latin typeface="Times New Roman" panose="02020603050405020304" pitchFamily="18" charset="0"/>
                <a:ea typeface="黑体" panose="02010609060101010101" pitchFamily="49" charset="-122"/>
              </a:rPr>
              <a:t>E</a:t>
            </a:r>
            <a:r>
              <a:rPr lang="en-US" altLang="zh-CN" sz="2800" baseline="-25000">
                <a:latin typeface="Times New Roman" panose="02020603050405020304" pitchFamily="18" charset="0"/>
                <a:ea typeface="黑体" panose="02010609060101010101" pitchFamily="49" charset="-122"/>
              </a:rPr>
              <a:t>a</a:t>
            </a:r>
            <a:endParaRPr lang="en-US" altLang="zh-CN" sz="2800">
              <a:latin typeface="Times New Roman" panose="02020603050405020304" pitchFamily="18" charset="0"/>
              <a:ea typeface="黑体" panose="02010609060101010101" pitchFamily="49" charset="-122"/>
            </a:endParaRPr>
          </a:p>
        </p:txBody>
      </p:sp>
      <p:sp>
        <p:nvSpPr>
          <p:cNvPr id="28686" name="Rectangle 14"/>
          <p:cNvSpPr>
            <a:spLocks noChangeArrowheads="1"/>
          </p:cNvSpPr>
          <p:nvPr/>
        </p:nvSpPr>
        <p:spPr bwMode="auto">
          <a:xfrm>
            <a:off x="1149350" y="3863975"/>
            <a:ext cx="2897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solidFill>
                  <a:schemeClr val="tx2"/>
                </a:solidFill>
                <a:latin typeface="Times New Roman" panose="02020603050405020304" pitchFamily="18" charset="0"/>
                <a:ea typeface="黑体" panose="02010609060101010101" pitchFamily="49" charset="-122"/>
              </a:rPr>
              <a:t>(2) </a:t>
            </a:r>
            <a:r>
              <a:rPr lang="zh-CN" altLang="en-US" sz="2800">
                <a:solidFill>
                  <a:schemeClr val="tx2"/>
                </a:solidFill>
                <a:latin typeface="Times New Roman" panose="02020603050405020304" pitchFamily="18" charset="0"/>
                <a:ea typeface="黑体" panose="02010609060101010101" pitchFamily="49" charset="-122"/>
              </a:rPr>
              <a:t>定积分式计算</a:t>
            </a:r>
          </a:p>
        </p:txBody>
      </p:sp>
      <p:graphicFrame>
        <p:nvGraphicFramePr>
          <p:cNvPr id="28687" name="Object 15"/>
          <p:cNvGraphicFramePr>
            <a:graphicFrameLocks noChangeAspect="1"/>
          </p:cNvGraphicFramePr>
          <p:nvPr/>
        </p:nvGraphicFramePr>
        <p:xfrm>
          <a:off x="2978150" y="4522788"/>
          <a:ext cx="3670300" cy="1085850"/>
        </p:xfrm>
        <a:graphic>
          <a:graphicData uri="http://schemas.openxmlformats.org/presentationml/2006/ole">
            <mc:AlternateContent xmlns:mc="http://schemas.openxmlformats.org/markup-compatibility/2006">
              <mc:Choice xmlns:v="urn:schemas-microsoft-com:vml" Requires="v">
                <p:oleObj spid="_x0000_s12440" name="公式" r:id="rId5" imgW="1459866" imgH="431613" progId="Equation.3">
                  <p:embed/>
                </p:oleObj>
              </mc:Choice>
              <mc:Fallback>
                <p:oleObj name="公式" r:id="rId5" imgW="1459866"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8150" y="4522788"/>
                        <a:ext cx="3670300" cy="1085850"/>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8" name="Text Box 16"/>
          <p:cNvSpPr txBox="1">
            <a:spLocks noChangeArrowheads="1"/>
          </p:cNvSpPr>
          <p:nvPr/>
        </p:nvSpPr>
        <p:spPr bwMode="auto">
          <a:xfrm>
            <a:off x="2770188" y="5834063"/>
            <a:ext cx="4076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a:latin typeface="Times New Roman" panose="02020603050405020304" pitchFamily="18" charset="0"/>
                <a:ea typeface="黑体" panose="02010609060101010101" pitchFamily="49" charset="-122"/>
              </a:rPr>
              <a:t>由 </a:t>
            </a:r>
            <a:r>
              <a:rPr lang="en-US" altLang="zh-CN" sz="2800">
                <a:latin typeface="Times New Roman" panose="02020603050405020304" pitchFamily="18" charset="0"/>
                <a:ea typeface="黑体" panose="02010609060101010101" pitchFamily="49" charset="-122"/>
              </a:rPr>
              <a:t>T</a:t>
            </a:r>
            <a:r>
              <a:rPr lang="en-US" altLang="zh-CN" sz="2800" baseline="-25000">
                <a:latin typeface="Times New Roman" panose="02020603050405020304" pitchFamily="18" charset="0"/>
                <a:ea typeface="黑体" panose="02010609060101010101" pitchFamily="49" charset="-122"/>
              </a:rPr>
              <a:t>1</a:t>
            </a:r>
            <a:r>
              <a:rPr lang="en-US" altLang="zh-CN" sz="2800">
                <a:latin typeface="Times New Roman" panose="02020603050405020304" pitchFamily="18" charset="0"/>
                <a:ea typeface="黑体" panose="02010609060101010101" pitchFamily="49" charset="-122"/>
                <a:sym typeface="Symbol" panose="05050102010706020507" pitchFamily="18" charset="2"/>
              </a:rPr>
              <a:t></a:t>
            </a:r>
            <a:r>
              <a:rPr lang="en-US" altLang="zh-CN" sz="2800">
                <a:latin typeface="Times New Roman" panose="02020603050405020304" pitchFamily="18" charset="0"/>
                <a:ea typeface="黑体" panose="02010609060101010101" pitchFamily="49" charset="-122"/>
              </a:rPr>
              <a:t> </a:t>
            </a:r>
            <a:r>
              <a:rPr lang="en-US" altLang="zh-CN" sz="2800" i="1">
                <a:latin typeface="Times New Roman" panose="02020603050405020304" pitchFamily="18" charset="0"/>
                <a:ea typeface="黑体" panose="02010609060101010101" pitchFamily="49" charset="-122"/>
              </a:rPr>
              <a:t>k</a:t>
            </a:r>
            <a:r>
              <a:rPr lang="en-US" altLang="zh-CN" sz="2800" baseline="-25000">
                <a:latin typeface="Times New Roman" panose="02020603050405020304" pitchFamily="18" charset="0"/>
                <a:ea typeface="黑体" panose="02010609060101010101" pitchFamily="49" charset="-122"/>
              </a:rPr>
              <a:t>1</a:t>
            </a:r>
            <a:r>
              <a:rPr lang="zh-CN" altLang="en-US" sz="2800">
                <a:latin typeface="Times New Roman" panose="02020603050405020304" pitchFamily="18" charset="0"/>
                <a:ea typeface="黑体" panose="02010609060101010101" pitchFamily="49" charset="-122"/>
              </a:rPr>
              <a:t>、</a:t>
            </a:r>
            <a:r>
              <a:rPr lang="en-US" altLang="zh-CN" sz="2800">
                <a:latin typeface="Times New Roman" panose="02020603050405020304" pitchFamily="18" charset="0"/>
                <a:ea typeface="黑体" panose="02010609060101010101" pitchFamily="49" charset="-122"/>
              </a:rPr>
              <a:t>T</a:t>
            </a:r>
            <a:r>
              <a:rPr lang="en-US" altLang="zh-CN" sz="2800" baseline="-25000">
                <a:latin typeface="Times New Roman" panose="02020603050405020304" pitchFamily="18" charset="0"/>
                <a:ea typeface="黑体" panose="02010609060101010101" pitchFamily="49" charset="-122"/>
              </a:rPr>
              <a:t>2</a:t>
            </a:r>
            <a:r>
              <a:rPr lang="en-US" altLang="zh-CN" sz="2800">
                <a:latin typeface="Times New Roman" panose="02020603050405020304" pitchFamily="18" charset="0"/>
                <a:ea typeface="黑体" panose="02010609060101010101" pitchFamily="49" charset="-122"/>
                <a:sym typeface="Symbol" panose="05050102010706020507" pitchFamily="18" charset="2"/>
              </a:rPr>
              <a:t></a:t>
            </a:r>
            <a:r>
              <a:rPr lang="en-US" altLang="zh-CN" sz="2800" i="1">
                <a:latin typeface="Times New Roman" panose="02020603050405020304" pitchFamily="18" charset="0"/>
                <a:ea typeface="黑体" panose="02010609060101010101" pitchFamily="49" charset="-122"/>
              </a:rPr>
              <a:t>k</a:t>
            </a:r>
            <a:r>
              <a:rPr lang="en-US" altLang="zh-CN" sz="2800" baseline="-25000">
                <a:latin typeface="Times New Roman" panose="02020603050405020304" pitchFamily="18" charset="0"/>
                <a:ea typeface="黑体" panose="02010609060101010101" pitchFamily="49" charset="-122"/>
              </a:rPr>
              <a:t>2</a:t>
            </a:r>
            <a:r>
              <a:rPr lang="zh-CN" altLang="en-US" sz="2800">
                <a:latin typeface="Times New Roman" panose="02020603050405020304" pitchFamily="18" charset="0"/>
                <a:ea typeface="黑体" panose="02010609060101010101" pitchFamily="49" charset="-122"/>
              </a:rPr>
              <a:t>求</a:t>
            </a:r>
            <a:r>
              <a:rPr lang="en-US" altLang="zh-CN" sz="2800">
                <a:latin typeface="Times New Roman" panose="02020603050405020304" pitchFamily="18" charset="0"/>
                <a:ea typeface="黑体" panose="02010609060101010101" pitchFamily="49" charset="-122"/>
              </a:rPr>
              <a:t>E</a:t>
            </a:r>
            <a:r>
              <a:rPr lang="en-US" altLang="zh-CN" sz="2800" baseline="-25000">
                <a:latin typeface="Times New Roman" panose="02020603050405020304" pitchFamily="18" charset="0"/>
                <a:ea typeface="黑体" panose="02010609060101010101" pitchFamily="49" charset="-122"/>
              </a:rPr>
              <a:t>a</a:t>
            </a:r>
            <a:endParaRPr lang="en-US" altLang="zh-CN" sz="280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358285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8683"/>
                                        </p:tgtEl>
                                        <p:attrNameLst>
                                          <p:attrName>style.visibility</p:attrName>
                                        </p:attrNameLst>
                                      </p:cBhvr>
                                      <p:to>
                                        <p:strVal val="visible"/>
                                      </p:to>
                                    </p:set>
                                    <p:animEffect transition="in" filter="strips(downRight)">
                                      <p:cBhvr>
                                        <p:cTn id="7" dur="500"/>
                                        <p:tgtEl>
                                          <p:spTgt spid="28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8684"/>
                                        </p:tgtEl>
                                        <p:attrNameLst>
                                          <p:attrName>style.visibility</p:attrName>
                                        </p:attrNameLst>
                                      </p:cBhvr>
                                      <p:to>
                                        <p:strVal val="visible"/>
                                      </p:to>
                                    </p:set>
                                    <p:animEffect transition="in" filter="strips(downRight)">
                                      <p:cBhvr>
                                        <p:cTn id="12" dur="500"/>
                                        <p:tgtEl>
                                          <p:spTgt spid="286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8685"/>
                                        </p:tgtEl>
                                        <p:attrNameLst>
                                          <p:attrName>style.visibility</p:attrName>
                                        </p:attrNameLst>
                                      </p:cBhvr>
                                      <p:to>
                                        <p:strVal val="visible"/>
                                      </p:to>
                                    </p:set>
                                    <p:animEffect transition="in" filter="strips(downRight)">
                                      <p:cBhvr>
                                        <p:cTn id="17" dur="500"/>
                                        <p:tgtEl>
                                          <p:spTgt spid="286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8686"/>
                                        </p:tgtEl>
                                        <p:attrNameLst>
                                          <p:attrName>style.visibility</p:attrName>
                                        </p:attrNameLst>
                                      </p:cBhvr>
                                      <p:to>
                                        <p:strVal val="visible"/>
                                      </p:to>
                                    </p:set>
                                    <p:animEffect transition="in" filter="strips(downRight)">
                                      <p:cBhvr>
                                        <p:cTn id="22" dur="500"/>
                                        <p:tgtEl>
                                          <p:spTgt spid="286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28687"/>
                                        </p:tgtEl>
                                        <p:attrNameLst>
                                          <p:attrName>style.visibility</p:attrName>
                                        </p:attrNameLst>
                                      </p:cBhvr>
                                      <p:to>
                                        <p:strVal val="visible"/>
                                      </p:to>
                                    </p:set>
                                    <p:animEffect transition="in" filter="strips(downRight)">
                                      <p:cBhvr>
                                        <p:cTn id="27" dur="500"/>
                                        <p:tgtEl>
                                          <p:spTgt spid="286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8688"/>
                                        </p:tgtEl>
                                        <p:attrNameLst>
                                          <p:attrName>style.visibility</p:attrName>
                                        </p:attrNameLst>
                                      </p:cBhvr>
                                      <p:to>
                                        <p:strVal val="visible"/>
                                      </p:to>
                                    </p:set>
                                    <p:animEffect transition="in" filter="strips(downRight)">
                                      <p:cBhvr>
                                        <p:cTn id="32" dur="500"/>
                                        <p:tgtEl>
                                          <p:spTgt spid="2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3" grpId="0"/>
      <p:bldP spid="28685" grpId="0"/>
      <p:bldP spid="28686" grpId="0"/>
      <p:bldP spid="286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4" name="Text Box 4"/>
          <p:cNvSpPr txBox="1">
            <a:spLocks noChangeArrowheads="1"/>
          </p:cNvSpPr>
          <p:nvPr/>
        </p:nvSpPr>
        <p:spPr bwMode="auto">
          <a:xfrm>
            <a:off x="371475" y="298450"/>
            <a:ext cx="5894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a:solidFill>
                  <a:schemeClr val="tx2"/>
                </a:solidFill>
                <a:latin typeface="Times New Roman" panose="02020603050405020304" pitchFamily="18" charset="0"/>
                <a:ea typeface="黑体" panose="02010609060101010101" pitchFamily="49" charset="-122"/>
              </a:rPr>
              <a:t>(3) </a:t>
            </a:r>
            <a:r>
              <a:rPr lang="zh-CN" altLang="en-US" sz="2800" dirty="0">
                <a:solidFill>
                  <a:schemeClr val="tx2"/>
                </a:solidFill>
                <a:latin typeface="Times New Roman" panose="02020603050405020304" pitchFamily="18" charset="0"/>
                <a:ea typeface="黑体" panose="02010609060101010101" pitchFamily="49" charset="-122"/>
              </a:rPr>
              <a:t>由键能粗略估算</a:t>
            </a:r>
            <a:r>
              <a:rPr lang="en-US" altLang="zh-CN" sz="2800" dirty="0">
                <a:solidFill>
                  <a:schemeClr val="tx2"/>
                </a:solidFill>
                <a:latin typeface="Times New Roman" panose="02020603050405020304" pitchFamily="18" charset="0"/>
                <a:ea typeface="黑体" panose="02010609060101010101" pitchFamily="49" charset="-122"/>
              </a:rPr>
              <a:t>(</a:t>
            </a:r>
            <a:r>
              <a:rPr lang="zh-CN" altLang="en-US" sz="2800" dirty="0">
                <a:solidFill>
                  <a:schemeClr val="tx2"/>
                </a:solidFill>
                <a:latin typeface="Times New Roman" panose="02020603050405020304" pitchFamily="18" charset="0"/>
                <a:ea typeface="黑体" panose="02010609060101010101" pitchFamily="49" charset="-122"/>
              </a:rPr>
              <a:t>对基元反应</a:t>
            </a:r>
            <a:r>
              <a:rPr lang="en-US" altLang="zh-CN" sz="2800" dirty="0">
                <a:solidFill>
                  <a:schemeClr val="tx2"/>
                </a:solidFill>
                <a:latin typeface="Times New Roman" panose="02020603050405020304" pitchFamily="18" charset="0"/>
                <a:ea typeface="黑体" panose="02010609060101010101" pitchFamily="49" charset="-122"/>
              </a:rPr>
              <a:t>)</a:t>
            </a:r>
          </a:p>
        </p:txBody>
      </p:sp>
      <p:sp>
        <p:nvSpPr>
          <p:cNvPr id="563208" name="Text Box 8"/>
          <p:cNvSpPr txBox="1">
            <a:spLocks noChangeArrowheads="1"/>
          </p:cNvSpPr>
          <p:nvPr/>
        </p:nvSpPr>
        <p:spPr bwMode="auto">
          <a:xfrm>
            <a:off x="2304225" y="928688"/>
            <a:ext cx="2865437" cy="519112"/>
          </a:xfrm>
          <a:prstGeom prst="rect">
            <a:avLst/>
          </a:prstGeom>
          <a:gradFill rotWithShape="1">
            <a:gsLst>
              <a:gs pos="0">
                <a:srgbClr val="76765E"/>
              </a:gs>
              <a:gs pos="50000">
                <a:srgbClr val="FFFFCC"/>
              </a:gs>
              <a:gs pos="100000">
                <a:srgbClr val="76765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a:solidFill>
                  <a:srgbClr val="000000"/>
                </a:solidFill>
                <a:latin typeface="Times New Roman" panose="02020603050405020304" pitchFamily="18" charset="0"/>
                <a:ea typeface="黑体" panose="02010609060101010101" pitchFamily="49" charset="-122"/>
              </a:rPr>
              <a:t>A</a:t>
            </a:r>
            <a:r>
              <a:rPr lang="en-US" altLang="zh-CN" sz="2800" baseline="-25000" dirty="0">
                <a:solidFill>
                  <a:srgbClr val="000000"/>
                </a:solidFill>
                <a:latin typeface="Times New Roman" panose="02020603050405020304" pitchFamily="18" charset="0"/>
                <a:ea typeface="黑体" panose="02010609060101010101" pitchFamily="49" charset="-122"/>
              </a:rPr>
              <a:t>2</a:t>
            </a:r>
            <a:r>
              <a:rPr lang="en-US" altLang="zh-CN" sz="2800" dirty="0">
                <a:solidFill>
                  <a:srgbClr val="000000"/>
                </a:solidFill>
                <a:latin typeface="Times New Roman" panose="02020603050405020304" pitchFamily="18" charset="0"/>
                <a:ea typeface="黑体" panose="02010609060101010101" pitchFamily="49" charset="-122"/>
              </a:rPr>
              <a:t> +  B</a:t>
            </a:r>
            <a:r>
              <a:rPr lang="en-US" altLang="zh-CN" sz="2800" baseline="-25000" dirty="0">
                <a:solidFill>
                  <a:srgbClr val="000000"/>
                </a:solidFill>
                <a:latin typeface="Times New Roman" panose="02020603050405020304" pitchFamily="18" charset="0"/>
                <a:ea typeface="黑体" panose="02010609060101010101" pitchFamily="49" charset="-122"/>
              </a:rPr>
              <a:t>2</a:t>
            </a:r>
            <a:r>
              <a:rPr lang="en-US" altLang="zh-CN" sz="2800" dirty="0">
                <a:solidFill>
                  <a:srgbClr val="000000"/>
                </a:solidFill>
                <a:latin typeface="Times New Roman" panose="02020603050405020304" pitchFamily="18" charset="0"/>
                <a:ea typeface="黑体" panose="02010609060101010101" pitchFamily="49" charset="-122"/>
              </a:rPr>
              <a:t>  </a:t>
            </a:r>
            <a:r>
              <a:rPr lang="en-US" altLang="zh-CN" sz="2800" dirty="0">
                <a:solidFill>
                  <a:srgbClr val="000000"/>
                </a:solidFill>
                <a:latin typeface="Times New Roman" panose="02020603050405020304" pitchFamily="18" charset="0"/>
                <a:ea typeface="黑体" panose="02010609060101010101" pitchFamily="49" charset="-122"/>
                <a:sym typeface="Symbol" panose="05050102010706020507" pitchFamily="18" charset="2"/>
              </a:rPr>
              <a:t>  2AB</a:t>
            </a:r>
          </a:p>
        </p:txBody>
      </p:sp>
      <p:grpSp>
        <p:nvGrpSpPr>
          <p:cNvPr id="2" name="Group 16"/>
          <p:cNvGrpSpPr>
            <a:grpSpLocks/>
          </p:cNvGrpSpPr>
          <p:nvPr/>
        </p:nvGrpSpPr>
        <p:grpSpPr bwMode="auto">
          <a:xfrm>
            <a:off x="1592263" y="1346200"/>
            <a:ext cx="6040437" cy="1004888"/>
            <a:chOff x="708" y="1315"/>
            <a:chExt cx="3805" cy="633"/>
          </a:xfrm>
        </p:grpSpPr>
        <p:sp>
          <p:nvSpPr>
            <p:cNvPr id="80908" name="Text Box 9"/>
            <p:cNvSpPr txBox="1">
              <a:spLocks noChangeArrowheads="1"/>
            </p:cNvSpPr>
            <p:nvPr/>
          </p:nvSpPr>
          <p:spPr bwMode="auto">
            <a:xfrm>
              <a:off x="708" y="1409"/>
              <a:ext cx="3805" cy="462"/>
            </a:xfrm>
            <a:prstGeom prst="rect">
              <a:avLst/>
            </a:prstGeom>
            <a:gradFill rotWithShape="1">
              <a:gsLst>
                <a:gs pos="0">
                  <a:srgbClr val="76765E"/>
                </a:gs>
                <a:gs pos="50000">
                  <a:srgbClr val="FFFFCC"/>
                </a:gs>
                <a:gs pos="100000">
                  <a:srgbClr val="76765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lnSpc>
                  <a:spcPct val="150000"/>
                </a:lnSpc>
                <a:spcBef>
                  <a:spcPct val="50000"/>
                </a:spcBef>
                <a:buClrTx/>
                <a:buSzTx/>
                <a:buFontTx/>
                <a:buNone/>
              </a:pPr>
              <a:r>
                <a:rPr lang="en-US" altLang="zh-CN" sz="2800">
                  <a:solidFill>
                    <a:srgbClr val="000000"/>
                  </a:solidFill>
                  <a:latin typeface="Times New Roman" panose="02020603050405020304" pitchFamily="18" charset="0"/>
                  <a:ea typeface="黑体" panose="02010609060101010101" pitchFamily="49" charset="-122"/>
                </a:rPr>
                <a:t>A</a:t>
              </a:r>
              <a:r>
                <a:rPr lang="zh-CN" altLang="en-US" sz="2800">
                  <a:solidFill>
                    <a:srgbClr val="000000"/>
                  </a:solidFill>
                  <a:latin typeface="Times New Roman" panose="02020603050405020304" pitchFamily="18" charset="0"/>
                  <a:ea typeface="黑体" panose="02010609060101010101" pitchFamily="49" charset="-122"/>
                </a:rPr>
                <a:t>－</a:t>
              </a:r>
              <a:r>
                <a:rPr lang="en-US" altLang="zh-CN" sz="2800">
                  <a:solidFill>
                    <a:srgbClr val="000000"/>
                  </a:solidFill>
                  <a:latin typeface="Times New Roman" panose="02020603050405020304" pitchFamily="18" charset="0"/>
                  <a:ea typeface="黑体" panose="02010609060101010101" pitchFamily="49" charset="-122"/>
                </a:rPr>
                <a:t>A  +  B</a:t>
              </a:r>
              <a:r>
                <a:rPr lang="zh-CN" altLang="en-US" sz="2800">
                  <a:solidFill>
                    <a:srgbClr val="000000"/>
                  </a:solidFill>
                  <a:latin typeface="Times New Roman" panose="02020603050405020304" pitchFamily="18" charset="0"/>
                  <a:ea typeface="黑体" panose="02010609060101010101" pitchFamily="49" charset="-122"/>
                </a:rPr>
                <a:t>－</a:t>
              </a:r>
              <a:r>
                <a:rPr lang="en-US" altLang="zh-CN" sz="2800">
                  <a:solidFill>
                    <a:srgbClr val="000000"/>
                  </a:solidFill>
                  <a:latin typeface="Times New Roman" panose="02020603050405020304" pitchFamily="18" charset="0"/>
                  <a:ea typeface="黑体" panose="02010609060101010101" pitchFamily="49" charset="-122"/>
                </a:rPr>
                <a:t>B  </a:t>
              </a:r>
              <a:r>
                <a:rPr lang="en-US" altLang="zh-CN" sz="2800">
                  <a:solidFill>
                    <a:srgbClr val="000000"/>
                  </a:solidFill>
                  <a:latin typeface="Times New Roman" panose="02020603050405020304" pitchFamily="18" charset="0"/>
                  <a:ea typeface="黑体" panose="02010609060101010101" pitchFamily="49" charset="-122"/>
                  <a:sym typeface="Symbol" panose="05050102010706020507" pitchFamily="18" charset="2"/>
                </a:rPr>
                <a:t>                2(A</a:t>
              </a:r>
              <a:r>
                <a:rPr lang="zh-CN" altLang="en-US" sz="280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a:solidFill>
                    <a:srgbClr val="000000"/>
                  </a:solidFill>
                  <a:latin typeface="Times New Roman" panose="02020603050405020304" pitchFamily="18" charset="0"/>
                  <a:ea typeface="黑体" panose="02010609060101010101" pitchFamily="49" charset="-122"/>
                  <a:sym typeface="Symbol" panose="05050102010706020507" pitchFamily="18" charset="2"/>
                </a:rPr>
                <a:t>B)</a:t>
              </a:r>
            </a:p>
          </p:txBody>
        </p:sp>
        <p:grpSp>
          <p:nvGrpSpPr>
            <p:cNvPr id="80909" name="Group 15"/>
            <p:cNvGrpSpPr>
              <a:grpSpLocks/>
            </p:cNvGrpSpPr>
            <p:nvPr/>
          </p:nvGrpSpPr>
          <p:grpSpPr bwMode="auto">
            <a:xfrm>
              <a:off x="2655" y="1315"/>
              <a:ext cx="831" cy="633"/>
              <a:chOff x="2655" y="1315"/>
              <a:chExt cx="831" cy="633"/>
            </a:xfrm>
          </p:grpSpPr>
          <p:sp>
            <p:nvSpPr>
              <p:cNvPr id="80910" name="Text Box 10"/>
              <p:cNvSpPr txBox="1">
                <a:spLocks noChangeArrowheads="1"/>
              </p:cNvSpPr>
              <p:nvPr/>
            </p:nvSpPr>
            <p:spPr bwMode="auto">
              <a:xfrm>
                <a:off x="2655" y="1315"/>
                <a:ext cx="831"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400">
                    <a:solidFill>
                      <a:srgbClr val="000000"/>
                    </a:solidFill>
                    <a:latin typeface="Times New Roman" panose="02020603050405020304" pitchFamily="18" charset="0"/>
                    <a:ea typeface="黑体" panose="02010609060101010101" pitchFamily="49" charset="-122"/>
                  </a:rPr>
                  <a:t>A     A</a:t>
                </a:r>
              </a:p>
              <a:p>
                <a:pPr eaLnBrk="1" hangingPunct="1">
                  <a:spcBef>
                    <a:spcPct val="50000"/>
                  </a:spcBef>
                  <a:buClrTx/>
                  <a:buSzTx/>
                  <a:buFontTx/>
                  <a:buNone/>
                </a:pPr>
                <a:r>
                  <a:rPr lang="en-US" altLang="zh-CN" sz="2400">
                    <a:solidFill>
                      <a:srgbClr val="000000"/>
                    </a:solidFill>
                    <a:latin typeface="Times New Roman" panose="02020603050405020304" pitchFamily="18" charset="0"/>
                    <a:ea typeface="黑体" panose="02010609060101010101" pitchFamily="49" charset="-122"/>
                  </a:rPr>
                  <a:t>B      B</a:t>
                </a:r>
              </a:p>
            </p:txBody>
          </p:sp>
          <p:sp>
            <p:nvSpPr>
              <p:cNvPr id="80911" name="Line 11"/>
              <p:cNvSpPr>
                <a:spLocks noChangeShapeType="1"/>
              </p:cNvSpPr>
              <p:nvPr/>
            </p:nvSpPr>
            <p:spPr bwMode="auto">
              <a:xfrm>
                <a:off x="2857" y="1471"/>
                <a:ext cx="218" cy="0"/>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2" name="Line 12"/>
              <p:cNvSpPr>
                <a:spLocks noChangeShapeType="1"/>
              </p:cNvSpPr>
              <p:nvPr/>
            </p:nvSpPr>
            <p:spPr bwMode="auto">
              <a:xfrm>
                <a:off x="2865" y="1800"/>
                <a:ext cx="250" cy="0"/>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3" name="Line 13"/>
              <p:cNvSpPr>
                <a:spLocks noChangeShapeType="1"/>
              </p:cNvSpPr>
              <p:nvPr/>
            </p:nvSpPr>
            <p:spPr bwMode="auto">
              <a:xfrm>
                <a:off x="2779" y="1541"/>
                <a:ext cx="0" cy="187"/>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4" name="Line 14"/>
              <p:cNvSpPr>
                <a:spLocks noChangeShapeType="1"/>
              </p:cNvSpPr>
              <p:nvPr/>
            </p:nvSpPr>
            <p:spPr bwMode="auto">
              <a:xfrm>
                <a:off x="3180" y="1545"/>
                <a:ext cx="0" cy="187"/>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563217" name="Object 17"/>
          <p:cNvGraphicFramePr>
            <a:graphicFrameLocks noChangeAspect="1"/>
          </p:cNvGraphicFramePr>
          <p:nvPr/>
        </p:nvGraphicFramePr>
        <p:xfrm>
          <a:off x="2581275" y="2314575"/>
          <a:ext cx="4152900" cy="571500"/>
        </p:xfrm>
        <a:graphic>
          <a:graphicData uri="http://schemas.openxmlformats.org/presentationml/2006/ole">
            <mc:AlternateContent xmlns:mc="http://schemas.openxmlformats.org/markup-compatibility/2006">
              <mc:Choice xmlns:v="urn:schemas-microsoft-com:vml" Requires="v">
                <p:oleObj spid="_x0000_s13536" name="公式" r:id="rId3" imgW="1663700" imgH="228600" progId="Equation.3">
                  <p:embed/>
                </p:oleObj>
              </mc:Choice>
              <mc:Fallback>
                <p:oleObj name="公式" r:id="rId3" imgW="1663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1275" y="2314575"/>
                        <a:ext cx="4152900" cy="571500"/>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20" name="Text Box 20"/>
          <p:cNvSpPr txBox="1">
            <a:spLocks noChangeArrowheads="1"/>
          </p:cNvSpPr>
          <p:nvPr/>
        </p:nvSpPr>
        <p:spPr bwMode="auto">
          <a:xfrm>
            <a:off x="2829719" y="3017838"/>
            <a:ext cx="4100512" cy="519112"/>
          </a:xfrm>
          <a:prstGeom prst="rect">
            <a:avLst/>
          </a:prstGeom>
          <a:gradFill rotWithShape="1">
            <a:gsLst>
              <a:gs pos="0">
                <a:srgbClr val="76765E"/>
              </a:gs>
              <a:gs pos="50000">
                <a:srgbClr val="FFFFCC"/>
              </a:gs>
              <a:gs pos="100000">
                <a:srgbClr val="76765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a:solidFill>
                  <a:srgbClr val="000000"/>
                </a:solidFill>
                <a:latin typeface="Times New Roman" panose="02020603050405020304" pitchFamily="18" charset="0"/>
                <a:ea typeface="黑体" panose="02010609060101010101" pitchFamily="49" charset="-122"/>
              </a:rPr>
              <a:t>H</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rgbClr val="000000"/>
                </a:solidFill>
                <a:latin typeface="Times New Roman" panose="02020603050405020304" pitchFamily="18" charset="0"/>
                <a:ea typeface="黑体" panose="02010609060101010101" pitchFamily="49" charset="-122"/>
              </a:rPr>
              <a:t>  +  Cl</a:t>
            </a:r>
            <a:r>
              <a:rPr lang="en-US" altLang="zh-CN" sz="2800" baseline="-25000" dirty="0">
                <a:solidFill>
                  <a:srgbClr val="000000"/>
                </a:solidFill>
                <a:latin typeface="Times New Roman" panose="02020603050405020304" pitchFamily="18" charset="0"/>
                <a:ea typeface="黑体" panose="02010609060101010101" pitchFamily="49" charset="-122"/>
              </a:rPr>
              <a:t>2</a:t>
            </a:r>
            <a:r>
              <a:rPr lang="en-US" altLang="zh-CN" sz="2800" dirty="0">
                <a:solidFill>
                  <a:srgbClr val="000000"/>
                </a:solidFill>
                <a:latin typeface="Times New Roman" panose="02020603050405020304" pitchFamily="18" charset="0"/>
                <a:ea typeface="黑体" panose="02010609060101010101" pitchFamily="49" charset="-122"/>
              </a:rPr>
              <a:t> </a:t>
            </a:r>
            <a:r>
              <a:rPr lang="en-US" altLang="zh-CN" sz="2800"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dirty="0" err="1">
                <a:solidFill>
                  <a:srgbClr val="000000"/>
                </a:solidFill>
                <a:latin typeface="Times New Roman" panose="02020603050405020304" pitchFamily="18" charset="0"/>
                <a:ea typeface="黑体" panose="02010609060101010101" pitchFamily="49" charset="-122"/>
                <a:sym typeface="Symbol" panose="05050102010706020507" pitchFamily="18" charset="2"/>
              </a:rPr>
              <a:t>HCl</a:t>
            </a:r>
            <a:r>
              <a:rPr lang="en-US" altLang="zh-CN" sz="2800"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Cl·</a:t>
            </a:r>
          </a:p>
        </p:txBody>
      </p:sp>
      <p:graphicFrame>
        <p:nvGraphicFramePr>
          <p:cNvPr id="563221" name="Object 21"/>
          <p:cNvGraphicFramePr>
            <a:graphicFrameLocks noChangeAspect="1"/>
          </p:cNvGraphicFramePr>
          <p:nvPr/>
        </p:nvGraphicFramePr>
        <p:xfrm>
          <a:off x="2592388" y="3597275"/>
          <a:ext cx="2982912" cy="577850"/>
        </p:xfrm>
        <a:graphic>
          <a:graphicData uri="http://schemas.openxmlformats.org/presentationml/2006/ole">
            <mc:AlternateContent xmlns:mc="http://schemas.openxmlformats.org/markup-compatibility/2006">
              <mc:Choice xmlns:v="urn:schemas-microsoft-com:vml" Requires="v">
                <p:oleObj spid="_x0000_s13537" name="公式" r:id="rId5" imgW="1181100" imgH="228600" progId="Equation.3">
                  <p:embed/>
                </p:oleObj>
              </mc:Choice>
              <mc:Fallback>
                <p:oleObj name="公式" r:id="rId5" imgW="11811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388" y="3597275"/>
                        <a:ext cx="2982912" cy="577850"/>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22" name="Text Box 22"/>
          <p:cNvSpPr txBox="1">
            <a:spLocks noChangeArrowheads="1"/>
          </p:cNvSpPr>
          <p:nvPr/>
        </p:nvSpPr>
        <p:spPr bwMode="auto">
          <a:xfrm>
            <a:off x="2904331" y="4236530"/>
            <a:ext cx="3557587" cy="519112"/>
          </a:xfrm>
          <a:prstGeom prst="rect">
            <a:avLst/>
          </a:prstGeom>
          <a:gradFill rotWithShape="1">
            <a:gsLst>
              <a:gs pos="0">
                <a:srgbClr val="76765E"/>
              </a:gs>
              <a:gs pos="50000">
                <a:srgbClr val="FFFFCC"/>
              </a:gs>
              <a:gs pos="100000">
                <a:srgbClr val="76765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a:solidFill>
                  <a:srgbClr val="000000"/>
                </a:solidFill>
                <a:latin typeface="Times New Roman" panose="02020603050405020304" pitchFamily="18" charset="0"/>
                <a:ea typeface="黑体" panose="02010609060101010101" pitchFamily="49" charset="-122"/>
              </a:rPr>
              <a:t>Cl</a:t>
            </a:r>
            <a:r>
              <a:rPr lang="en-US" altLang="zh-CN" sz="2800" baseline="-25000" dirty="0">
                <a:solidFill>
                  <a:srgbClr val="000000"/>
                </a:solidFill>
                <a:latin typeface="Times New Roman" panose="02020603050405020304" pitchFamily="18" charset="0"/>
                <a:ea typeface="黑体" panose="02010609060101010101" pitchFamily="49" charset="-122"/>
              </a:rPr>
              <a:t>2</a:t>
            </a:r>
            <a:r>
              <a:rPr lang="en-US" altLang="zh-CN" sz="2800" dirty="0">
                <a:solidFill>
                  <a:srgbClr val="000000"/>
                </a:solidFill>
                <a:latin typeface="Times New Roman" panose="02020603050405020304" pitchFamily="18" charset="0"/>
                <a:ea typeface="黑体" panose="02010609060101010101" pitchFamily="49" charset="-122"/>
              </a:rPr>
              <a:t> + M </a:t>
            </a:r>
            <a:r>
              <a:rPr lang="en-US" altLang="zh-CN" sz="2800" dirty="0">
                <a:solidFill>
                  <a:srgbClr val="000000"/>
                </a:solidFill>
                <a:latin typeface="Times New Roman" panose="02020603050405020304" pitchFamily="18" charset="0"/>
                <a:ea typeface="黑体" panose="02010609060101010101" pitchFamily="49" charset="-122"/>
                <a:sym typeface="Symbol" panose="05050102010706020507" pitchFamily="18" charset="2"/>
              </a:rPr>
              <a:t>  2Cl</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 M</a:t>
            </a:r>
          </a:p>
        </p:txBody>
      </p:sp>
      <p:sp>
        <p:nvSpPr>
          <p:cNvPr id="563223" name="Text Box 23"/>
          <p:cNvSpPr txBox="1">
            <a:spLocks noChangeArrowheads="1"/>
          </p:cNvSpPr>
          <p:nvPr/>
        </p:nvSpPr>
        <p:spPr bwMode="auto">
          <a:xfrm>
            <a:off x="2809018" y="5584825"/>
            <a:ext cx="3557588" cy="519113"/>
          </a:xfrm>
          <a:prstGeom prst="rect">
            <a:avLst/>
          </a:prstGeom>
          <a:gradFill rotWithShape="1">
            <a:gsLst>
              <a:gs pos="0">
                <a:srgbClr val="76765E"/>
              </a:gs>
              <a:gs pos="50000">
                <a:srgbClr val="FFFFCC"/>
              </a:gs>
              <a:gs pos="100000">
                <a:srgbClr val="76765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solidFill>
                  <a:srgbClr val="000000"/>
                </a:solidFill>
                <a:latin typeface="Times New Roman" panose="02020603050405020304" pitchFamily="18" charset="0"/>
                <a:ea typeface="黑体" panose="02010609060101010101" pitchFamily="49" charset="-122"/>
                <a:sym typeface="Symbol" panose="05050102010706020507" pitchFamily="18" charset="2"/>
              </a:rPr>
              <a:t>2Cl</a:t>
            </a:r>
            <a:r>
              <a:rPr lang="en-US" altLang="zh-CN" sz="280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 M </a:t>
            </a:r>
            <a:r>
              <a:rPr lang="en-US" altLang="zh-CN" sz="280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a:solidFill>
                  <a:srgbClr val="000000"/>
                </a:solidFill>
                <a:latin typeface="Times New Roman" panose="02020603050405020304" pitchFamily="18" charset="0"/>
                <a:ea typeface="黑体" panose="02010609060101010101" pitchFamily="49" charset="-122"/>
              </a:rPr>
              <a:t>Cl</a:t>
            </a:r>
            <a:r>
              <a:rPr lang="en-US" altLang="zh-CN" sz="2800" baseline="-25000">
                <a:solidFill>
                  <a:srgbClr val="000000"/>
                </a:solidFill>
                <a:latin typeface="Times New Roman" panose="02020603050405020304" pitchFamily="18" charset="0"/>
                <a:ea typeface="黑体" panose="02010609060101010101" pitchFamily="49" charset="-122"/>
              </a:rPr>
              <a:t>2</a:t>
            </a:r>
            <a:r>
              <a:rPr lang="en-US" altLang="zh-CN" sz="2800">
                <a:solidFill>
                  <a:srgbClr val="000000"/>
                </a:solidFill>
                <a:latin typeface="Times New Roman" panose="02020603050405020304" pitchFamily="18" charset="0"/>
                <a:ea typeface="黑体" panose="02010609060101010101" pitchFamily="49" charset="-122"/>
              </a:rPr>
              <a:t> + M </a:t>
            </a:r>
          </a:p>
        </p:txBody>
      </p:sp>
      <p:graphicFrame>
        <p:nvGraphicFramePr>
          <p:cNvPr id="563225" name="Object 25"/>
          <p:cNvGraphicFramePr>
            <a:graphicFrameLocks noChangeAspect="1"/>
          </p:cNvGraphicFramePr>
          <p:nvPr>
            <p:extLst>
              <p:ext uri="{D42A27DB-BD31-4B8C-83A1-F6EECF244321}">
                <p14:modId xmlns:p14="http://schemas.microsoft.com/office/powerpoint/2010/main" val="1519329648"/>
              </p:ext>
            </p:extLst>
          </p:nvPr>
        </p:nvGraphicFramePr>
        <p:xfrm>
          <a:off x="2963069" y="4827080"/>
          <a:ext cx="1833562" cy="569912"/>
        </p:xfrm>
        <a:graphic>
          <a:graphicData uri="http://schemas.openxmlformats.org/presentationml/2006/ole">
            <mc:AlternateContent xmlns:mc="http://schemas.openxmlformats.org/markup-compatibility/2006">
              <mc:Choice xmlns:v="urn:schemas-microsoft-com:vml" Requires="v">
                <p:oleObj spid="_x0000_s13538" name="公式" r:id="rId7" imgW="736600" imgH="228600" progId="Equation.3">
                  <p:embed/>
                </p:oleObj>
              </mc:Choice>
              <mc:Fallback>
                <p:oleObj name="公式" r:id="rId7" imgW="7366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3069" y="4827080"/>
                        <a:ext cx="1833562" cy="569912"/>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26" name="Text Box 26"/>
          <p:cNvSpPr txBox="1">
            <a:spLocks noChangeArrowheads="1"/>
          </p:cNvSpPr>
          <p:nvPr/>
        </p:nvSpPr>
        <p:spPr bwMode="auto">
          <a:xfrm>
            <a:off x="2904331" y="6125750"/>
            <a:ext cx="1247775" cy="57943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sz="3200" i="1">
                <a:solidFill>
                  <a:srgbClr val="000000"/>
                </a:solidFill>
                <a:ea typeface="黑体" pitchFamily="2" charset="-122"/>
              </a:rPr>
              <a:t>E</a:t>
            </a:r>
            <a:r>
              <a:rPr lang="en-US" altLang="zh-CN" sz="3200" i="1" baseline="-25000">
                <a:solidFill>
                  <a:srgbClr val="000000"/>
                </a:solidFill>
                <a:ea typeface="黑体" pitchFamily="2" charset="-122"/>
              </a:rPr>
              <a:t>a</a:t>
            </a:r>
            <a:r>
              <a:rPr lang="en-US" altLang="zh-CN" sz="3200" i="1">
                <a:solidFill>
                  <a:srgbClr val="000000"/>
                </a:solidFill>
                <a:ea typeface="黑体" pitchFamily="2" charset="-122"/>
              </a:rPr>
              <a:t> = 0</a:t>
            </a:r>
          </a:p>
        </p:txBody>
      </p:sp>
      <p:sp>
        <p:nvSpPr>
          <p:cNvPr id="3" name="矩形 2"/>
          <p:cNvSpPr/>
          <p:nvPr/>
        </p:nvSpPr>
        <p:spPr>
          <a:xfrm>
            <a:off x="852606" y="941689"/>
            <a:ext cx="1107996" cy="369332"/>
          </a:xfrm>
          <a:prstGeom prst="rect">
            <a:avLst/>
          </a:prstGeom>
        </p:spPr>
        <p:txBody>
          <a:bodyPr wrap="none">
            <a:spAutoFit/>
          </a:bodyPr>
          <a:lstStyle/>
          <a:p>
            <a:r>
              <a:rPr lang="zh-CN" altLang="en-US" dirty="0">
                <a:solidFill>
                  <a:srgbClr val="C00000"/>
                </a:solidFill>
                <a:latin typeface="Times New Roman" panose="02020603050405020304" pitchFamily="18" charset="0"/>
                <a:ea typeface="黑体" panose="02010609060101010101" pitchFamily="49" charset="-122"/>
              </a:rPr>
              <a:t>基元反应</a:t>
            </a:r>
            <a:endParaRPr lang="zh-CN" altLang="en-US" dirty="0">
              <a:solidFill>
                <a:srgbClr val="C00000"/>
              </a:solidFill>
            </a:endParaRPr>
          </a:p>
        </p:txBody>
      </p:sp>
      <p:sp>
        <p:nvSpPr>
          <p:cNvPr id="20" name="矩形 19"/>
          <p:cNvSpPr/>
          <p:nvPr/>
        </p:nvSpPr>
        <p:spPr>
          <a:xfrm>
            <a:off x="69235" y="3092728"/>
            <a:ext cx="2723823" cy="369332"/>
          </a:xfrm>
          <a:prstGeom prst="rect">
            <a:avLst/>
          </a:prstGeom>
        </p:spPr>
        <p:txBody>
          <a:bodyPr wrap="none">
            <a:spAutoFit/>
          </a:bodyPr>
          <a:lstStyle/>
          <a:p>
            <a:r>
              <a:rPr lang="zh-CN" altLang="en-US" dirty="0" smtClean="0">
                <a:solidFill>
                  <a:srgbClr val="C00000"/>
                </a:solidFill>
                <a:latin typeface="Times New Roman" panose="02020603050405020304" pitchFamily="18" charset="0"/>
                <a:ea typeface="黑体" panose="02010609060101010101" pitchFamily="49" charset="-122"/>
              </a:rPr>
              <a:t>有自由基参加的基元反应</a:t>
            </a:r>
            <a:endParaRPr lang="zh-CN" altLang="en-US" dirty="0">
              <a:solidFill>
                <a:srgbClr val="C00000"/>
              </a:solidFill>
            </a:endParaRPr>
          </a:p>
        </p:txBody>
      </p:sp>
      <p:sp>
        <p:nvSpPr>
          <p:cNvPr id="21" name="矩形 20"/>
          <p:cNvSpPr/>
          <p:nvPr/>
        </p:nvSpPr>
        <p:spPr>
          <a:xfrm>
            <a:off x="144312" y="4326144"/>
            <a:ext cx="2492990" cy="646331"/>
          </a:xfrm>
          <a:prstGeom prst="rect">
            <a:avLst/>
          </a:prstGeom>
        </p:spPr>
        <p:txBody>
          <a:bodyPr wrap="none">
            <a:spAutoFit/>
          </a:bodyPr>
          <a:lstStyle/>
          <a:p>
            <a:r>
              <a:rPr lang="zh-CN" altLang="en-US" dirty="0" smtClean="0">
                <a:solidFill>
                  <a:srgbClr val="C00000"/>
                </a:solidFill>
                <a:latin typeface="Times New Roman" panose="02020603050405020304" pitchFamily="18" charset="0"/>
                <a:ea typeface="黑体" panose="02010609060101010101" pitchFamily="49" charset="-122"/>
              </a:rPr>
              <a:t>分子分裂成两个原子或</a:t>
            </a:r>
            <a:endParaRPr lang="en-US" altLang="zh-CN" dirty="0" smtClean="0">
              <a:solidFill>
                <a:srgbClr val="C00000"/>
              </a:solidFill>
              <a:latin typeface="Times New Roman" panose="02020603050405020304" pitchFamily="18" charset="0"/>
              <a:ea typeface="黑体" panose="02010609060101010101" pitchFamily="49" charset="-122"/>
            </a:endParaRPr>
          </a:p>
          <a:p>
            <a:r>
              <a:rPr lang="zh-CN" altLang="en-US" dirty="0" smtClean="0">
                <a:solidFill>
                  <a:srgbClr val="C00000"/>
                </a:solidFill>
                <a:latin typeface="Times New Roman" panose="02020603050405020304" pitchFamily="18" charset="0"/>
                <a:ea typeface="黑体" panose="02010609060101010101" pitchFamily="49" charset="-122"/>
              </a:rPr>
              <a:t>自由基的基元反应</a:t>
            </a:r>
            <a:endParaRPr lang="zh-CN" altLang="en-US" dirty="0">
              <a:solidFill>
                <a:srgbClr val="C00000"/>
              </a:solidFill>
            </a:endParaRPr>
          </a:p>
        </p:txBody>
      </p:sp>
      <p:sp>
        <p:nvSpPr>
          <p:cNvPr id="22" name="矩形 21"/>
          <p:cNvSpPr/>
          <p:nvPr/>
        </p:nvSpPr>
        <p:spPr>
          <a:xfrm>
            <a:off x="28895" y="5659715"/>
            <a:ext cx="2723823" cy="369332"/>
          </a:xfrm>
          <a:prstGeom prst="rect">
            <a:avLst/>
          </a:prstGeom>
        </p:spPr>
        <p:txBody>
          <a:bodyPr wrap="none">
            <a:spAutoFit/>
          </a:bodyPr>
          <a:lstStyle/>
          <a:p>
            <a:r>
              <a:rPr lang="zh-CN" altLang="en-US" dirty="0" smtClean="0">
                <a:solidFill>
                  <a:srgbClr val="C00000"/>
                </a:solidFill>
                <a:latin typeface="Times New Roman" panose="02020603050405020304" pitchFamily="18" charset="0"/>
                <a:ea typeface="黑体" panose="02010609060101010101" pitchFamily="49" charset="-122"/>
              </a:rPr>
              <a:t>有自由基复合的基元反应</a:t>
            </a:r>
            <a:endParaRPr lang="zh-CN" altLang="en-US" dirty="0">
              <a:solidFill>
                <a:srgbClr val="C00000"/>
              </a:solidFill>
            </a:endParaRPr>
          </a:p>
        </p:txBody>
      </p:sp>
      <p:sp>
        <p:nvSpPr>
          <p:cNvPr id="23" name="矩形 22"/>
          <p:cNvSpPr/>
          <p:nvPr/>
        </p:nvSpPr>
        <p:spPr>
          <a:xfrm>
            <a:off x="4469831" y="6335855"/>
            <a:ext cx="3416320" cy="369332"/>
          </a:xfrm>
          <a:prstGeom prst="rect">
            <a:avLst/>
          </a:prstGeom>
        </p:spPr>
        <p:txBody>
          <a:bodyPr wrap="none">
            <a:spAutoFit/>
          </a:bodyPr>
          <a:lstStyle/>
          <a:p>
            <a:r>
              <a:rPr lang="zh-CN" altLang="en-US" dirty="0" smtClean="0">
                <a:solidFill>
                  <a:srgbClr val="C00000"/>
                </a:solidFill>
                <a:latin typeface="Times New Roman" panose="02020603050405020304" pitchFamily="18" charset="0"/>
                <a:ea typeface="黑体" panose="02010609060101010101" pitchFamily="49" charset="-122"/>
              </a:rPr>
              <a:t>上述的估计比较粗糙，仅供参考</a:t>
            </a:r>
            <a:endParaRPr lang="zh-CN" altLang="en-US" dirty="0">
              <a:solidFill>
                <a:srgbClr val="C00000"/>
              </a:solidFill>
            </a:endParaRPr>
          </a:p>
        </p:txBody>
      </p:sp>
    </p:spTree>
    <p:extLst>
      <p:ext uri="{BB962C8B-B14F-4D97-AF65-F5344CB8AC3E}">
        <p14:creationId xmlns:p14="http://schemas.microsoft.com/office/powerpoint/2010/main" val="2981716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3204"/>
                                        </p:tgtEl>
                                        <p:attrNameLst>
                                          <p:attrName>style.visibility</p:attrName>
                                        </p:attrNameLst>
                                      </p:cBhvr>
                                      <p:to>
                                        <p:strVal val="visible"/>
                                      </p:to>
                                    </p:set>
                                    <p:animEffect transition="in" filter="strips(downRight)">
                                      <p:cBhvr>
                                        <p:cTn id="7" dur="500"/>
                                        <p:tgtEl>
                                          <p:spTgt spid="563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63208"/>
                                        </p:tgtEl>
                                        <p:attrNameLst>
                                          <p:attrName>style.visibility</p:attrName>
                                        </p:attrNameLst>
                                      </p:cBhvr>
                                      <p:to>
                                        <p:strVal val="visible"/>
                                      </p:to>
                                    </p:set>
                                    <p:animEffect transition="in" filter="strips(downRight)">
                                      <p:cBhvr>
                                        <p:cTn id="12" dur="500"/>
                                        <p:tgtEl>
                                          <p:spTgt spid="563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9" fill="hold" nodeType="clickEffect">
                                  <p:stCondLst>
                                    <p:cond delay="0"/>
                                  </p:stCondLst>
                                  <p:childTnLst>
                                    <p:set>
                                      <p:cBhvr>
                                        <p:cTn id="21" dur="1" fill="hold">
                                          <p:stCondLst>
                                            <p:cond delay="0"/>
                                          </p:stCondLst>
                                        </p:cTn>
                                        <p:tgtEl>
                                          <p:spTgt spid="563217"/>
                                        </p:tgtEl>
                                        <p:attrNameLst>
                                          <p:attrName>style.visibility</p:attrName>
                                        </p:attrNameLst>
                                      </p:cBhvr>
                                      <p:to>
                                        <p:strVal val="visible"/>
                                      </p:to>
                                    </p:set>
                                    <p:animEffect transition="in" filter="strips(upLeft)">
                                      <p:cBhvr>
                                        <p:cTn id="22" dur="500"/>
                                        <p:tgtEl>
                                          <p:spTgt spid="5632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63220"/>
                                        </p:tgtEl>
                                        <p:attrNameLst>
                                          <p:attrName>style.visibility</p:attrName>
                                        </p:attrNameLst>
                                      </p:cBhvr>
                                      <p:to>
                                        <p:strVal val="visible"/>
                                      </p:to>
                                    </p:set>
                                    <p:animEffect transition="in" filter="strips(downRight)">
                                      <p:cBhvr>
                                        <p:cTn id="27" dur="500"/>
                                        <p:tgtEl>
                                          <p:spTgt spid="5632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563221"/>
                                        </p:tgtEl>
                                        <p:attrNameLst>
                                          <p:attrName>style.visibility</p:attrName>
                                        </p:attrNameLst>
                                      </p:cBhvr>
                                      <p:to>
                                        <p:strVal val="visible"/>
                                      </p:to>
                                    </p:set>
                                    <p:animEffect transition="in" filter="strips(downLeft)">
                                      <p:cBhvr>
                                        <p:cTn id="32" dur="500"/>
                                        <p:tgtEl>
                                          <p:spTgt spid="5632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63222"/>
                                        </p:tgtEl>
                                        <p:attrNameLst>
                                          <p:attrName>style.visibility</p:attrName>
                                        </p:attrNameLst>
                                      </p:cBhvr>
                                      <p:to>
                                        <p:strVal val="visible"/>
                                      </p:to>
                                    </p:set>
                                    <p:animEffect transition="in" filter="strips(downRight)">
                                      <p:cBhvr>
                                        <p:cTn id="37" dur="500"/>
                                        <p:tgtEl>
                                          <p:spTgt spid="5632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nodeType="clickEffect">
                                  <p:stCondLst>
                                    <p:cond delay="0"/>
                                  </p:stCondLst>
                                  <p:childTnLst>
                                    <p:set>
                                      <p:cBhvr>
                                        <p:cTn id="41" dur="1" fill="hold">
                                          <p:stCondLst>
                                            <p:cond delay="0"/>
                                          </p:stCondLst>
                                        </p:cTn>
                                        <p:tgtEl>
                                          <p:spTgt spid="563225"/>
                                        </p:tgtEl>
                                        <p:attrNameLst>
                                          <p:attrName>style.visibility</p:attrName>
                                        </p:attrNameLst>
                                      </p:cBhvr>
                                      <p:to>
                                        <p:strVal val="visible"/>
                                      </p:to>
                                    </p:set>
                                    <p:animEffect transition="in" filter="strips(downLeft)">
                                      <p:cBhvr>
                                        <p:cTn id="42" dur="500"/>
                                        <p:tgtEl>
                                          <p:spTgt spid="5632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563223"/>
                                        </p:tgtEl>
                                        <p:attrNameLst>
                                          <p:attrName>style.visibility</p:attrName>
                                        </p:attrNameLst>
                                      </p:cBhvr>
                                      <p:to>
                                        <p:strVal val="visible"/>
                                      </p:to>
                                    </p:set>
                                    <p:animEffect transition="in" filter="strips(downRight)">
                                      <p:cBhvr>
                                        <p:cTn id="47" dur="500"/>
                                        <p:tgtEl>
                                          <p:spTgt spid="5632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563226"/>
                                        </p:tgtEl>
                                        <p:attrNameLst>
                                          <p:attrName>style.visibility</p:attrName>
                                        </p:attrNameLst>
                                      </p:cBhvr>
                                      <p:to>
                                        <p:strVal val="visible"/>
                                      </p:to>
                                    </p:set>
                                    <p:animEffect transition="in" filter="strips(downLeft)">
                                      <p:cBhvr>
                                        <p:cTn id="52" dur="500"/>
                                        <p:tgtEl>
                                          <p:spTgt spid="563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p:bldP spid="563208" grpId="0" animBg="1"/>
      <p:bldP spid="563220" grpId="0" animBg="1"/>
      <p:bldP spid="563222" grpId="0" animBg="1"/>
      <p:bldP spid="563223" grpId="0" animBg="1"/>
      <p:bldP spid="5632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4"/>
          <p:cNvSpPr txBox="1">
            <a:spLocks noChangeArrowheads="1"/>
          </p:cNvSpPr>
          <p:nvPr/>
        </p:nvSpPr>
        <p:spPr bwMode="auto">
          <a:xfrm>
            <a:off x="449263" y="727075"/>
            <a:ext cx="7777162" cy="579438"/>
          </a:xfrm>
          <a:prstGeom prst="rect">
            <a:avLst/>
          </a:prstGeom>
          <a:solidFill>
            <a:srgbClr val="FFCC00"/>
          </a:soli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ctr" eaLnBrk="1" hangingPunct="1">
              <a:spcBef>
                <a:spcPct val="30000"/>
              </a:spcBef>
              <a:buClrTx/>
              <a:buSzTx/>
              <a:buFontTx/>
              <a:buNone/>
            </a:pPr>
            <a:r>
              <a:rPr lang="en-US" altLang="zh-CN">
                <a:solidFill>
                  <a:srgbClr val="000000"/>
                </a:solidFill>
                <a:latin typeface="Arial" panose="020B0604020202020204" pitchFamily="34" charset="0"/>
                <a:ea typeface="黑体" panose="02010609060101010101" pitchFamily="49" charset="-122"/>
              </a:rPr>
              <a:t>§9-5  </a:t>
            </a:r>
            <a:r>
              <a:rPr lang="zh-CN" altLang="en-US">
                <a:solidFill>
                  <a:srgbClr val="000000"/>
                </a:solidFill>
                <a:latin typeface="Arial" panose="020B0604020202020204" pitchFamily="34" charset="0"/>
                <a:ea typeface="黑体" panose="02010609060101010101" pitchFamily="49" charset="-122"/>
              </a:rPr>
              <a:t>典型复合反应</a:t>
            </a:r>
          </a:p>
        </p:txBody>
      </p:sp>
      <p:sp>
        <p:nvSpPr>
          <p:cNvPr id="557061" name="Rectangle 5"/>
          <p:cNvSpPr>
            <a:spLocks noChangeArrowheads="1"/>
          </p:cNvSpPr>
          <p:nvPr/>
        </p:nvSpPr>
        <p:spPr bwMode="auto">
          <a:xfrm>
            <a:off x="2328482" y="3360928"/>
            <a:ext cx="3332163"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spcBef>
                <a:spcPct val="50000"/>
              </a:spcBef>
              <a:buClrTx/>
              <a:buSzTx/>
              <a:buFontTx/>
              <a:buNone/>
            </a:pPr>
            <a:r>
              <a:rPr kumimoji="1" lang="zh-CN" altLang="en-US" dirty="0">
                <a:solidFill>
                  <a:schemeClr val="tx2"/>
                </a:solidFill>
                <a:latin typeface="Times New Roman" panose="02020603050405020304" pitchFamily="18" charset="0"/>
                <a:ea typeface="黑体" panose="02010609060101010101" pitchFamily="49" charset="-122"/>
              </a:rPr>
              <a:t>一、对行反应</a:t>
            </a:r>
          </a:p>
          <a:p>
            <a:pPr>
              <a:spcBef>
                <a:spcPct val="50000"/>
              </a:spcBef>
              <a:buClrTx/>
              <a:buSzTx/>
              <a:buFontTx/>
              <a:buNone/>
            </a:pPr>
            <a:r>
              <a:rPr kumimoji="1" lang="zh-CN" altLang="en-US" dirty="0">
                <a:solidFill>
                  <a:schemeClr val="tx2"/>
                </a:solidFill>
                <a:latin typeface="Times New Roman" panose="02020603050405020304" pitchFamily="18" charset="0"/>
                <a:ea typeface="黑体" panose="02010609060101010101" pitchFamily="49" charset="-122"/>
              </a:rPr>
              <a:t>二、平行反应</a:t>
            </a:r>
          </a:p>
          <a:p>
            <a:pPr>
              <a:spcBef>
                <a:spcPct val="50000"/>
              </a:spcBef>
              <a:buClrTx/>
              <a:buSzTx/>
              <a:buFontTx/>
              <a:buNone/>
            </a:pPr>
            <a:r>
              <a:rPr kumimoji="1" lang="zh-CN" altLang="en-US" dirty="0">
                <a:solidFill>
                  <a:schemeClr val="tx2"/>
                </a:solidFill>
                <a:latin typeface="Times New Roman" panose="02020603050405020304" pitchFamily="18" charset="0"/>
                <a:ea typeface="黑体" panose="02010609060101010101" pitchFamily="49" charset="-122"/>
              </a:rPr>
              <a:t>三、连串反应</a:t>
            </a:r>
          </a:p>
        </p:txBody>
      </p:sp>
      <p:sp>
        <p:nvSpPr>
          <p:cNvPr id="82948" name="Text Box 7"/>
          <p:cNvSpPr txBox="1">
            <a:spLocks noChangeArrowheads="1"/>
          </p:cNvSpPr>
          <p:nvPr/>
        </p:nvSpPr>
        <p:spPr bwMode="auto">
          <a:xfrm>
            <a:off x="619125" y="1803400"/>
            <a:ext cx="7958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a:latin typeface="Times New Roman" panose="02020603050405020304" pitchFamily="18" charset="0"/>
                <a:ea typeface="黑体" panose="02010609060101010101" pitchFamily="49" charset="-122"/>
              </a:rPr>
              <a:t>复合反应：两个或两个以上基元反应的组合</a:t>
            </a:r>
          </a:p>
        </p:txBody>
      </p:sp>
      <p:sp>
        <p:nvSpPr>
          <p:cNvPr id="5" name="Text Box 26"/>
          <p:cNvSpPr txBox="1">
            <a:spLocks noChangeArrowheads="1"/>
          </p:cNvSpPr>
          <p:nvPr/>
        </p:nvSpPr>
        <p:spPr bwMode="auto">
          <a:xfrm>
            <a:off x="427926" y="2611073"/>
            <a:ext cx="32007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3200" b="1" i="1" dirty="0" smtClean="0">
                <a:solidFill>
                  <a:srgbClr val="7030A0"/>
                </a:solidFill>
                <a:effectLst>
                  <a:outerShdw blurRad="38100" dist="38100" dir="2700000" algn="tl">
                    <a:srgbClr val="C0C0C0"/>
                  </a:outerShdw>
                </a:effectLst>
                <a:latin typeface="仿宋" panose="02010609060101010101" pitchFamily="49" charset="-122"/>
                <a:ea typeface="仿宋" panose="02010609060101010101" pitchFamily="49" charset="-122"/>
              </a:rPr>
              <a:t>按</a:t>
            </a:r>
            <a:r>
              <a:rPr kumimoji="1" lang="zh-CN" altLang="en-US" sz="3200" b="1" i="1" dirty="0">
                <a:solidFill>
                  <a:srgbClr val="7030A0"/>
                </a:solidFill>
                <a:effectLst>
                  <a:outerShdw blurRad="38100" dist="38100" dir="2700000" algn="tl">
                    <a:srgbClr val="C0C0C0"/>
                  </a:outerShdw>
                </a:effectLst>
                <a:latin typeface="仿宋" panose="02010609060101010101" pitchFamily="49" charset="-122"/>
                <a:ea typeface="仿宋" panose="02010609060101010101" pitchFamily="49" charset="-122"/>
              </a:rPr>
              <a:t>组合方式分类：</a:t>
            </a:r>
            <a:endParaRPr kumimoji="1" lang="zh-CN" altLang="en-US" sz="3200" b="1" i="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45847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57061"/>
                                        </p:tgtEl>
                                        <p:attrNameLst>
                                          <p:attrName>style.visibility</p:attrName>
                                        </p:attrNameLst>
                                      </p:cBhvr>
                                      <p:to>
                                        <p:strVal val="visible"/>
                                      </p:to>
                                    </p:set>
                                    <p:animEffect transition="in" filter="wedge">
                                      <p:cBhvr>
                                        <p:cTn id="7" dur="1000"/>
                                        <p:tgtEl>
                                          <p:spTgt spid="557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4"/>
          <p:cNvSpPr txBox="1">
            <a:spLocks noChangeArrowheads="1"/>
          </p:cNvSpPr>
          <p:nvPr/>
        </p:nvSpPr>
        <p:spPr bwMode="auto">
          <a:xfrm>
            <a:off x="361950" y="292100"/>
            <a:ext cx="7777163" cy="579438"/>
          </a:xfrm>
          <a:prstGeom prst="rect">
            <a:avLst/>
          </a:prstGeom>
          <a:gradFill rotWithShape="1">
            <a:gsLst>
              <a:gs pos="0">
                <a:srgbClr val="666666"/>
              </a:gs>
              <a:gs pos="50000">
                <a:srgbClr val="DDDDDD"/>
              </a:gs>
              <a:gs pos="100000">
                <a:srgbClr val="666666"/>
              </a:gs>
            </a:gsLst>
            <a:lin ang="5400000" scaled="1"/>
          </a:gra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ctr" eaLnBrk="1" hangingPunct="1">
              <a:spcBef>
                <a:spcPct val="30000"/>
              </a:spcBef>
              <a:buClrTx/>
              <a:buSzTx/>
              <a:buFontTx/>
              <a:buNone/>
            </a:pPr>
            <a:r>
              <a:rPr lang="en-US" altLang="zh-CN">
                <a:solidFill>
                  <a:srgbClr val="000000"/>
                </a:solidFill>
                <a:latin typeface="Arial" panose="020B0604020202020204" pitchFamily="34" charset="0"/>
                <a:ea typeface="黑体" panose="02010609060101010101" pitchFamily="49" charset="-122"/>
              </a:rPr>
              <a:t>§9-5  </a:t>
            </a:r>
            <a:r>
              <a:rPr lang="zh-CN" altLang="en-US">
                <a:solidFill>
                  <a:srgbClr val="000000"/>
                </a:solidFill>
                <a:latin typeface="Arial" panose="020B0604020202020204" pitchFamily="34" charset="0"/>
                <a:ea typeface="黑体" panose="02010609060101010101" pitchFamily="49" charset="-122"/>
              </a:rPr>
              <a:t>典型复合反应</a:t>
            </a:r>
          </a:p>
        </p:txBody>
      </p:sp>
      <p:sp>
        <p:nvSpPr>
          <p:cNvPr id="83971" name="Rectangle 5"/>
          <p:cNvSpPr>
            <a:spLocks noChangeArrowheads="1"/>
          </p:cNvSpPr>
          <p:nvPr/>
        </p:nvSpPr>
        <p:spPr bwMode="auto">
          <a:xfrm>
            <a:off x="657224" y="1407319"/>
            <a:ext cx="7731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spcBef>
                <a:spcPct val="50000"/>
              </a:spcBef>
              <a:buClrTx/>
              <a:buSzTx/>
              <a:buFontTx/>
              <a:buNone/>
            </a:pPr>
            <a:r>
              <a:rPr kumimoji="1" lang="zh-CN" altLang="en-US" dirty="0">
                <a:solidFill>
                  <a:schemeClr val="tx2"/>
                </a:solidFill>
                <a:latin typeface="Times New Roman" panose="02020603050405020304" pitchFamily="18" charset="0"/>
                <a:ea typeface="黑体" panose="02010609060101010101" pitchFamily="49" charset="-122"/>
              </a:rPr>
              <a:t>一、对行</a:t>
            </a:r>
            <a:r>
              <a:rPr kumimoji="1" lang="en-US" altLang="zh-CN" dirty="0">
                <a:solidFill>
                  <a:schemeClr val="tx2"/>
                </a:solidFill>
                <a:latin typeface="Times New Roman" panose="02020603050405020304" pitchFamily="18" charset="0"/>
                <a:ea typeface="黑体" panose="02010609060101010101" pitchFamily="49" charset="-122"/>
              </a:rPr>
              <a:t>(</a:t>
            </a:r>
            <a:r>
              <a:rPr kumimoji="1" lang="zh-CN" altLang="en-US" dirty="0">
                <a:solidFill>
                  <a:schemeClr val="tx2"/>
                </a:solidFill>
                <a:latin typeface="Times New Roman" panose="02020603050405020304" pitchFamily="18" charset="0"/>
                <a:ea typeface="黑体" panose="02010609060101010101" pitchFamily="49" charset="-122"/>
              </a:rPr>
              <a:t>对峙</a:t>
            </a:r>
            <a:r>
              <a:rPr kumimoji="1" lang="en-US" altLang="zh-CN" dirty="0">
                <a:solidFill>
                  <a:schemeClr val="tx2"/>
                </a:solidFill>
                <a:latin typeface="Times New Roman" panose="02020603050405020304" pitchFamily="18" charset="0"/>
                <a:ea typeface="黑体" panose="02010609060101010101" pitchFamily="49" charset="-122"/>
              </a:rPr>
              <a:t>)</a:t>
            </a:r>
            <a:r>
              <a:rPr kumimoji="1" lang="zh-CN" altLang="en-US" dirty="0">
                <a:solidFill>
                  <a:schemeClr val="tx2"/>
                </a:solidFill>
                <a:latin typeface="Times New Roman" panose="02020603050405020304" pitchFamily="18" charset="0"/>
                <a:ea typeface="黑体" panose="02010609060101010101" pitchFamily="49" charset="-122"/>
              </a:rPr>
              <a:t>反应</a:t>
            </a:r>
            <a:r>
              <a:rPr kumimoji="1" lang="en-US" altLang="zh-CN" sz="2800" dirty="0">
                <a:latin typeface="Times New Roman" panose="02020603050405020304" pitchFamily="18" charset="0"/>
                <a:ea typeface="黑体" panose="02010609060101010101" pitchFamily="49" charset="-122"/>
              </a:rPr>
              <a:t>(</a:t>
            </a:r>
            <a:r>
              <a:rPr lang="en-US" altLang="zh-CN" sz="2800" dirty="0">
                <a:latin typeface="Times New Roman" panose="02020603050405020304" pitchFamily="18" charset="0"/>
                <a:ea typeface="黑体" panose="02010609060101010101" pitchFamily="49" charset="-122"/>
              </a:rPr>
              <a:t>opposing reactions</a:t>
            </a:r>
            <a:r>
              <a:rPr kumimoji="1" lang="en-US" altLang="zh-CN" sz="2800" dirty="0">
                <a:latin typeface="Times New Roman" panose="02020603050405020304" pitchFamily="18" charset="0"/>
                <a:ea typeface="黑体" panose="02010609060101010101" pitchFamily="49" charset="-122"/>
              </a:rPr>
              <a:t>)</a:t>
            </a:r>
          </a:p>
        </p:txBody>
      </p:sp>
      <p:sp>
        <p:nvSpPr>
          <p:cNvPr id="566278" name="Text Box 6"/>
          <p:cNvSpPr txBox="1">
            <a:spLocks noChangeArrowheads="1"/>
          </p:cNvSpPr>
          <p:nvPr/>
        </p:nvSpPr>
        <p:spPr bwMode="auto">
          <a:xfrm>
            <a:off x="1398144" y="2220849"/>
            <a:ext cx="6586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a:solidFill>
                  <a:srgbClr val="7030A0"/>
                </a:solidFill>
                <a:latin typeface="Times New Roman" panose="02020603050405020304" pitchFamily="18" charset="0"/>
                <a:ea typeface="黑体" panose="02010609060101010101" pitchFamily="49" charset="-122"/>
              </a:rPr>
              <a:t>对行反应：</a:t>
            </a:r>
            <a:r>
              <a:rPr lang="zh-CN" altLang="en-US" sz="2800" dirty="0">
                <a:latin typeface="Times New Roman" panose="02020603050405020304" pitchFamily="18" charset="0"/>
                <a:ea typeface="黑体" panose="02010609060101010101" pitchFamily="49" charset="-122"/>
              </a:rPr>
              <a:t>正向和逆向同时进行的反应</a:t>
            </a:r>
          </a:p>
        </p:txBody>
      </p:sp>
      <p:sp>
        <p:nvSpPr>
          <p:cNvPr id="566279" name="Text Box 7"/>
          <p:cNvSpPr txBox="1">
            <a:spLocks noChangeArrowheads="1"/>
          </p:cNvSpPr>
          <p:nvPr/>
        </p:nvSpPr>
        <p:spPr bwMode="auto">
          <a:xfrm>
            <a:off x="1422400" y="3067050"/>
            <a:ext cx="6586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smtClean="0">
                <a:solidFill>
                  <a:srgbClr val="7030A0"/>
                </a:solidFill>
                <a:latin typeface="Times New Roman" panose="02020603050405020304" pitchFamily="18" charset="0"/>
                <a:ea typeface="黑体" panose="02010609060101010101" pitchFamily="49" charset="-122"/>
              </a:rPr>
              <a:t>一般来说，正向反应</a:t>
            </a:r>
            <a:r>
              <a:rPr lang="zh-CN" altLang="en-US" sz="2800" dirty="0">
                <a:solidFill>
                  <a:srgbClr val="7030A0"/>
                </a:solidFill>
                <a:latin typeface="Times New Roman" panose="02020603050405020304" pitchFamily="18" charset="0"/>
                <a:ea typeface="黑体" panose="02010609060101010101" pitchFamily="49" charset="-122"/>
              </a:rPr>
              <a:t>和逆向反应：</a:t>
            </a:r>
          </a:p>
        </p:txBody>
      </p:sp>
      <p:sp>
        <p:nvSpPr>
          <p:cNvPr id="566280" name="Text Box 8"/>
          <p:cNvSpPr txBox="1">
            <a:spLocks noChangeArrowheads="1"/>
          </p:cNvSpPr>
          <p:nvPr/>
        </p:nvSpPr>
        <p:spPr bwMode="auto">
          <a:xfrm>
            <a:off x="1965325" y="3892550"/>
            <a:ext cx="617378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Char char="•"/>
            </a:pPr>
            <a:r>
              <a:rPr lang="en-US" altLang="zh-CN" sz="2800" dirty="0">
                <a:latin typeface="Times New Roman" panose="02020603050405020304" pitchFamily="18" charset="0"/>
                <a:ea typeface="黑体" panose="02010609060101010101" pitchFamily="49" charset="-122"/>
              </a:rPr>
              <a:t> </a:t>
            </a:r>
            <a:r>
              <a:rPr lang="zh-CN" altLang="en-US" sz="2800" dirty="0">
                <a:latin typeface="Times New Roman" panose="02020603050405020304" pitchFamily="18" charset="0"/>
                <a:ea typeface="黑体" panose="02010609060101010101" pitchFamily="49" charset="-122"/>
              </a:rPr>
              <a:t>反应级数</a:t>
            </a:r>
            <a:r>
              <a:rPr lang="zh-CN" altLang="en-US" sz="2800" dirty="0" smtClean="0">
                <a:latin typeface="Times New Roman" panose="02020603050405020304" pitchFamily="18" charset="0"/>
                <a:ea typeface="黑体" panose="02010609060101010101" pitchFamily="49" charset="-122"/>
              </a:rPr>
              <a:t>可以相同，可以不同</a:t>
            </a:r>
            <a:r>
              <a:rPr lang="zh-CN" altLang="en-US" sz="2800" dirty="0">
                <a:latin typeface="Times New Roman" panose="02020603050405020304" pitchFamily="18" charset="0"/>
                <a:ea typeface="黑体" panose="02010609060101010101" pitchFamily="49" charset="-122"/>
              </a:rPr>
              <a:t>；</a:t>
            </a:r>
          </a:p>
          <a:p>
            <a:pPr eaLnBrk="1" hangingPunct="1">
              <a:spcBef>
                <a:spcPct val="50000"/>
              </a:spcBef>
              <a:buClrTx/>
              <a:buSzTx/>
              <a:buFontTx/>
              <a:buChar char="•"/>
            </a:pPr>
            <a:r>
              <a:rPr lang="zh-CN" altLang="en-US" sz="2800" dirty="0">
                <a:latin typeface="Times New Roman" panose="02020603050405020304" pitchFamily="18" charset="0"/>
                <a:ea typeface="黑体" panose="02010609060101010101" pitchFamily="49" charset="-122"/>
              </a:rPr>
              <a:t> </a:t>
            </a:r>
            <a:r>
              <a:rPr lang="zh-CN" altLang="en-US" sz="2800" dirty="0" smtClean="0">
                <a:latin typeface="Times New Roman" panose="02020603050405020304" pitchFamily="18" charset="0"/>
                <a:ea typeface="黑体" panose="02010609060101010101" pitchFamily="49" charset="-122"/>
              </a:rPr>
              <a:t>可以是</a:t>
            </a:r>
            <a:r>
              <a:rPr lang="zh-CN" altLang="en-US" sz="2800" dirty="0">
                <a:latin typeface="Times New Roman" panose="02020603050405020304" pitchFamily="18" charset="0"/>
                <a:ea typeface="黑体" panose="02010609060101010101" pitchFamily="49" charset="-122"/>
              </a:rPr>
              <a:t>基元反应，也可是非基元反应</a:t>
            </a:r>
          </a:p>
        </p:txBody>
      </p:sp>
    </p:spTree>
    <p:extLst>
      <p:ext uri="{BB962C8B-B14F-4D97-AF65-F5344CB8AC3E}">
        <p14:creationId xmlns:p14="http://schemas.microsoft.com/office/powerpoint/2010/main" val="1941587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66278"/>
                                        </p:tgtEl>
                                        <p:attrNameLst>
                                          <p:attrName>style.visibility</p:attrName>
                                        </p:attrNameLst>
                                      </p:cBhvr>
                                      <p:to>
                                        <p:strVal val="visible"/>
                                      </p:to>
                                    </p:set>
                                    <p:animEffect transition="in" filter="wedge">
                                      <p:cBhvr>
                                        <p:cTn id="7" dur="1000"/>
                                        <p:tgtEl>
                                          <p:spTgt spid="5662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566279"/>
                                        </p:tgtEl>
                                        <p:attrNameLst>
                                          <p:attrName>style.visibility</p:attrName>
                                        </p:attrNameLst>
                                      </p:cBhvr>
                                      <p:to>
                                        <p:strVal val="visible"/>
                                      </p:to>
                                    </p:set>
                                    <p:animEffect transition="in" filter="wedge">
                                      <p:cBhvr>
                                        <p:cTn id="12" dur="1000"/>
                                        <p:tgtEl>
                                          <p:spTgt spid="5662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566280">
                                            <p:txEl>
                                              <p:pRg st="0" end="0"/>
                                            </p:txEl>
                                          </p:spTgt>
                                        </p:tgtEl>
                                        <p:attrNameLst>
                                          <p:attrName>style.visibility</p:attrName>
                                        </p:attrNameLst>
                                      </p:cBhvr>
                                      <p:to>
                                        <p:strVal val="visible"/>
                                      </p:to>
                                    </p:set>
                                    <p:animEffect transition="in" filter="wedge">
                                      <p:cBhvr>
                                        <p:cTn id="17" dur="1000"/>
                                        <p:tgtEl>
                                          <p:spTgt spid="56628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566280">
                                            <p:txEl>
                                              <p:pRg st="1" end="1"/>
                                            </p:txEl>
                                          </p:spTgt>
                                        </p:tgtEl>
                                        <p:attrNameLst>
                                          <p:attrName>style.visibility</p:attrName>
                                        </p:attrNameLst>
                                      </p:cBhvr>
                                      <p:to>
                                        <p:strVal val="visible"/>
                                      </p:to>
                                    </p:set>
                                    <p:animEffect transition="in" filter="wedge">
                                      <p:cBhvr>
                                        <p:cTn id="22" dur="1000"/>
                                        <p:tgtEl>
                                          <p:spTgt spid="5662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8" grpId="0"/>
      <p:bldP spid="566279" grpId="0"/>
      <p:bldP spid="56628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300" name="Text Box 4"/>
          <p:cNvSpPr txBox="1">
            <a:spLocks noChangeArrowheads="1"/>
          </p:cNvSpPr>
          <p:nvPr/>
        </p:nvSpPr>
        <p:spPr bwMode="auto">
          <a:xfrm>
            <a:off x="915988" y="444500"/>
            <a:ext cx="3856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solidFill>
                  <a:schemeClr val="tx2"/>
                </a:solidFill>
                <a:latin typeface="Times New Roman" panose="02020603050405020304" pitchFamily="18" charset="0"/>
                <a:ea typeface="黑体" panose="02010609060101010101" pitchFamily="49" charset="-122"/>
              </a:rPr>
              <a:t>1</a:t>
            </a:r>
            <a:r>
              <a:rPr lang="zh-CN" altLang="en-US" sz="2800">
                <a:solidFill>
                  <a:schemeClr val="tx2"/>
                </a:solidFill>
                <a:latin typeface="Times New Roman" panose="02020603050405020304" pitchFamily="18" charset="0"/>
                <a:ea typeface="黑体" panose="02010609060101010101" pitchFamily="49" charset="-122"/>
              </a:rPr>
              <a:t>－</a:t>
            </a:r>
            <a:r>
              <a:rPr lang="en-US" altLang="zh-CN" sz="2800">
                <a:solidFill>
                  <a:schemeClr val="tx2"/>
                </a:solidFill>
                <a:latin typeface="Times New Roman" panose="02020603050405020304" pitchFamily="18" charset="0"/>
                <a:ea typeface="黑体" panose="02010609060101010101" pitchFamily="49" charset="-122"/>
              </a:rPr>
              <a:t>1</a:t>
            </a:r>
            <a:r>
              <a:rPr lang="zh-CN" altLang="en-US" sz="2800">
                <a:solidFill>
                  <a:schemeClr val="tx2"/>
                </a:solidFill>
                <a:latin typeface="Times New Roman" panose="02020603050405020304" pitchFamily="18" charset="0"/>
                <a:ea typeface="黑体" panose="02010609060101010101" pitchFamily="49" charset="-122"/>
              </a:rPr>
              <a:t>级对行反应：</a:t>
            </a:r>
          </a:p>
        </p:txBody>
      </p:sp>
      <p:grpSp>
        <p:nvGrpSpPr>
          <p:cNvPr id="2" name="Group 13"/>
          <p:cNvGrpSpPr>
            <a:grpSpLocks/>
          </p:cNvGrpSpPr>
          <p:nvPr/>
        </p:nvGrpSpPr>
        <p:grpSpPr bwMode="auto">
          <a:xfrm>
            <a:off x="2879725" y="950913"/>
            <a:ext cx="2619375" cy="1304924"/>
            <a:chOff x="1790" y="817"/>
            <a:chExt cx="1650" cy="822"/>
          </a:xfrm>
          <a:solidFill>
            <a:schemeClr val="bg2"/>
          </a:solidFill>
        </p:grpSpPr>
        <p:sp>
          <p:nvSpPr>
            <p:cNvPr id="567301" name="Text Box 5"/>
            <p:cNvSpPr txBox="1">
              <a:spLocks noChangeArrowheads="1"/>
            </p:cNvSpPr>
            <p:nvPr/>
          </p:nvSpPr>
          <p:spPr bwMode="auto">
            <a:xfrm>
              <a:off x="1790" y="934"/>
              <a:ext cx="1650" cy="519"/>
            </a:xfrm>
            <a:prstGeom prst="rect">
              <a:avLst/>
            </a:prstGeom>
            <a:grpFill/>
            <a:ln w="9525">
              <a:noFill/>
              <a:miter lim="800000"/>
              <a:headEnd/>
              <a:tailEnd/>
            </a:ln>
            <a:effectLst/>
          </p:spPr>
          <p:txBody>
            <a:bodyPr>
              <a:spAutoFit/>
            </a:bodyPr>
            <a:lstStyle/>
            <a:p>
              <a:pPr algn="ctr">
                <a:lnSpc>
                  <a:spcPct val="150000"/>
                </a:lnSpc>
                <a:spcBef>
                  <a:spcPct val="50000"/>
                </a:spcBef>
                <a:defRPr/>
              </a:pPr>
              <a:r>
                <a:rPr lang="en-US" altLang="zh-CN" sz="3200">
                  <a:solidFill>
                    <a:srgbClr val="000000"/>
                  </a:solidFill>
                  <a:ea typeface="黑体" pitchFamily="2" charset="-122"/>
                </a:rPr>
                <a:t>A		B</a:t>
              </a:r>
            </a:p>
          </p:txBody>
        </p:sp>
        <p:grpSp>
          <p:nvGrpSpPr>
            <p:cNvPr id="77834" name="Group 10"/>
            <p:cNvGrpSpPr>
              <a:grpSpLocks/>
            </p:cNvGrpSpPr>
            <p:nvPr/>
          </p:nvGrpSpPr>
          <p:grpSpPr bwMode="auto">
            <a:xfrm>
              <a:off x="2234" y="1105"/>
              <a:ext cx="751" cy="207"/>
              <a:chOff x="2234" y="1121"/>
              <a:chExt cx="751" cy="207"/>
            </a:xfrm>
            <a:grpFill/>
          </p:grpSpPr>
          <p:sp>
            <p:nvSpPr>
              <p:cNvPr id="77837" name="Line 6"/>
              <p:cNvSpPr>
                <a:spLocks noChangeShapeType="1"/>
              </p:cNvSpPr>
              <p:nvPr/>
            </p:nvSpPr>
            <p:spPr bwMode="auto">
              <a:xfrm>
                <a:off x="2234" y="1199"/>
                <a:ext cx="747" cy="0"/>
              </a:xfrm>
              <a:prstGeom prst="line">
                <a:avLst/>
              </a:prstGeom>
              <a:grpFill/>
              <a:ln w="28575">
                <a:solidFill>
                  <a:srgbClr val="000000"/>
                </a:solidFill>
                <a:round/>
                <a:headEnd/>
                <a:tailEnd/>
              </a:ln>
              <a:extLst/>
            </p:spPr>
            <p:txBody>
              <a:bodyPr/>
              <a:lstStyle/>
              <a:p>
                <a:pPr>
                  <a:defRPr/>
                </a:pPr>
                <a:endParaRPr lang="zh-CN" altLang="en-US"/>
              </a:p>
            </p:txBody>
          </p:sp>
          <p:sp>
            <p:nvSpPr>
              <p:cNvPr id="77838" name="Line 7"/>
              <p:cNvSpPr>
                <a:spLocks noChangeShapeType="1"/>
              </p:cNvSpPr>
              <p:nvPr/>
            </p:nvSpPr>
            <p:spPr bwMode="auto">
              <a:xfrm>
                <a:off x="2238" y="1250"/>
                <a:ext cx="747" cy="0"/>
              </a:xfrm>
              <a:prstGeom prst="line">
                <a:avLst/>
              </a:prstGeom>
              <a:grpFill/>
              <a:ln w="28575">
                <a:solidFill>
                  <a:srgbClr val="000000"/>
                </a:solidFill>
                <a:round/>
                <a:headEnd/>
                <a:tailEnd/>
              </a:ln>
              <a:extLst/>
            </p:spPr>
            <p:txBody>
              <a:bodyPr/>
              <a:lstStyle/>
              <a:p>
                <a:pPr>
                  <a:defRPr/>
                </a:pPr>
                <a:endParaRPr lang="zh-CN" altLang="en-US"/>
              </a:p>
            </p:txBody>
          </p:sp>
          <p:sp>
            <p:nvSpPr>
              <p:cNvPr id="77839" name="Line 8"/>
              <p:cNvSpPr>
                <a:spLocks noChangeShapeType="1"/>
              </p:cNvSpPr>
              <p:nvPr/>
            </p:nvSpPr>
            <p:spPr bwMode="auto">
              <a:xfrm>
                <a:off x="2872" y="1121"/>
                <a:ext cx="101" cy="78"/>
              </a:xfrm>
              <a:prstGeom prst="line">
                <a:avLst/>
              </a:prstGeom>
              <a:grpFill/>
              <a:ln w="28575">
                <a:solidFill>
                  <a:srgbClr val="000000"/>
                </a:solidFill>
                <a:round/>
                <a:headEnd/>
                <a:tailEnd/>
              </a:ln>
              <a:extLst/>
            </p:spPr>
            <p:txBody>
              <a:bodyPr/>
              <a:lstStyle/>
              <a:p>
                <a:pPr>
                  <a:defRPr/>
                </a:pPr>
                <a:endParaRPr lang="zh-CN" altLang="en-US"/>
              </a:p>
            </p:txBody>
          </p:sp>
          <p:sp>
            <p:nvSpPr>
              <p:cNvPr id="77840" name="Line 9"/>
              <p:cNvSpPr>
                <a:spLocks noChangeShapeType="1"/>
              </p:cNvSpPr>
              <p:nvPr/>
            </p:nvSpPr>
            <p:spPr bwMode="auto">
              <a:xfrm>
                <a:off x="2238" y="1250"/>
                <a:ext cx="101" cy="78"/>
              </a:xfrm>
              <a:prstGeom prst="line">
                <a:avLst/>
              </a:prstGeom>
              <a:grpFill/>
              <a:ln w="28575">
                <a:solidFill>
                  <a:srgbClr val="000000"/>
                </a:solidFill>
                <a:round/>
                <a:headEnd/>
                <a:tailEnd/>
              </a:ln>
              <a:extLst/>
            </p:spPr>
            <p:txBody>
              <a:bodyPr/>
              <a:lstStyle/>
              <a:p>
                <a:pPr>
                  <a:defRPr/>
                </a:pPr>
                <a:endParaRPr lang="zh-CN" altLang="en-US"/>
              </a:p>
            </p:txBody>
          </p:sp>
        </p:grpSp>
        <p:sp>
          <p:nvSpPr>
            <p:cNvPr id="77835" name="Text Box 11"/>
            <p:cNvSpPr txBox="1">
              <a:spLocks noChangeArrowheads="1"/>
            </p:cNvSpPr>
            <p:nvPr/>
          </p:nvSpPr>
          <p:spPr bwMode="auto">
            <a:xfrm>
              <a:off x="2429" y="817"/>
              <a:ext cx="373"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eaLnBrk="0" hangingPunct="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eaLnBrk="0" hangingPunct="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eaLnBrk="0" hangingPunct="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eaLnBrk="0" hangingPunct="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eaLnBrk="0" fontAlgn="base" hangingPunct="0">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eaLnBrk="0" fontAlgn="base" hangingPunct="0">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eaLnBrk="0" fontAlgn="base" hangingPunct="0">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eaLnBrk="0" fontAlgn="base" hangingPunct="0">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1" hangingPunct="1">
                <a:spcBef>
                  <a:spcPct val="50000"/>
                </a:spcBef>
                <a:buClrTx/>
                <a:buSzTx/>
                <a:buFontTx/>
                <a:buNone/>
                <a:defRPr/>
              </a:pPr>
              <a:r>
                <a:rPr lang="en-US" altLang="zh-CN" sz="2800" i="1" dirty="0" smtClean="0">
                  <a:solidFill>
                    <a:srgbClr val="000000"/>
                  </a:solidFill>
                  <a:latin typeface="Times New Roman" pitchFamily="18" charset="0"/>
                  <a:ea typeface="黑体" pitchFamily="49" charset="-122"/>
                </a:rPr>
                <a:t>k</a:t>
              </a:r>
              <a:r>
                <a:rPr lang="en-US" altLang="zh-CN" sz="2800" baseline="-25000" dirty="0" smtClean="0">
                  <a:solidFill>
                    <a:srgbClr val="000000"/>
                  </a:solidFill>
                  <a:latin typeface="Times New Roman" pitchFamily="18" charset="0"/>
                  <a:ea typeface="黑体" pitchFamily="49" charset="-122"/>
                </a:rPr>
                <a:t>1</a:t>
              </a:r>
              <a:endParaRPr lang="en-US" altLang="zh-CN" sz="2800" dirty="0" smtClean="0">
                <a:solidFill>
                  <a:srgbClr val="000000"/>
                </a:solidFill>
                <a:latin typeface="Times New Roman" pitchFamily="18" charset="0"/>
                <a:ea typeface="黑体" pitchFamily="49" charset="-122"/>
              </a:endParaRPr>
            </a:p>
          </p:txBody>
        </p:sp>
        <p:sp>
          <p:nvSpPr>
            <p:cNvPr id="77836" name="Text Box 12"/>
            <p:cNvSpPr txBox="1">
              <a:spLocks noChangeArrowheads="1"/>
            </p:cNvSpPr>
            <p:nvPr/>
          </p:nvSpPr>
          <p:spPr bwMode="auto">
            <a:xfrm>
              <a:off x="2400" y="1312"/>
              <a:ext cx="373"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eaLnBrk="0" hangingPunct="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eaLnBrk="0" hangingPunct="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eaLnBrk="0" hangingPunct="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eaLnBrk="0" hangingPunct="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eaLnBrk="0" fontAlgn="base" hangingPunct="0">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eaLnBrk="0" fontAlgn="base" hangingPunct="0">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eaLnBrk="0" fontAlgn="base" hangingPunct="0">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eaLnBrk="0" fontAlgn="base" hangingPunct="0">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1" hangingPunct="1">
                <a:spcBef>
                  <a:spcPct val="50000"/>
                </a:spcBef>
                <a:buClrTx/>
                <a:buSzTx/>
                <a:buFontTx/>
                <a:buNone/>
                <a:defRPr/>
              </a:pPr>
              <a:r>
                <a:rPr lang="en-US" altLang="zh-CN" sz="2800" i="1" dirty="0" smtClean="0">
                  <a:solidFill>
                    <a:srgbClr val="000000"/>
                  </a:solidFill>
                  <a:latin typeface="Times New Roman" pitchFamily="18" charset="0"/>
                  <a:ea typeface="黑体" pitchFamily="49" charset="-122"/>
                </a:rPr>
                <a:t>k</a:t>
              </a:r>
              <a:r>
                <a:rPr lang="en-US" altLang="zh-CN" sz="2800" i="1" baseline="-25000" dirty="0" smtClean="0">
                  <a:solidFill>
                    <a:srgbClr val="000000"/>
                  </a:solidFill>
                  <a:latin typeface="Times New Roman" pitchFamily="18" charset="0"/>
                  <a:ea typeface="黑体" pitchFamily="49" charset="-122"/>
                </a:rPr>
                <a:t>-</a:t>
              </a:r>
              <a:r>
                <a:rPr lang="en-US" altLang="zh-CN" sz="2800" baseline="-25000" dirty="0" smtClean="0">
                  <a:solidFill>
                    <a:srgbClr val="000000"/>
                  </a:solidFill>
                  <a:latin typeface="Times New Roman" pitchFamily="18" charset="0"/>
                  <a:ea typeface="黑体" pitchFamily="49" charset="-122"/>
                </a:rPr>
                <a:t>1</a:t>
              </a:r>
            </a:p>
          </p:txBody>
        </p:sp>
      </p:grpSp>
      <p:sp>
        <p:nvSpPr>
          <p:cNvPr id="567310" name="Text Box 14"/>
          <p:cNvSpPr txBox="1">
            <a:spLocks noChangeArrowheads="1"/>
          </p:cNvSpPr>
          <p:nvPr/>
        </p:nvSpPr>
        <p:spPr bwMode="auto">
          <a:xfrm>
            <a:off x="1457325" y="2051050"/>
            <a:ext cx="474345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a:latin typeface="Times New Roman" panose="02020603050405020304" pitchFamily="18" charset="0"/>
                <a:ea typeface="黑体" panose="02010609060101010101" pitchFamily="49" charset="-122"/>
              </a:rPr>
              <a:t>t = 0	       c</a:t>
            </a:r>
            <a:r>
              <a:rPr lang="en-US" altLang="zh-CN" sz="2800" baseline="-25000" dirty="0">
                <a:latin typeface="Times New Roman" panose="02020603050405020304" pitchFamily="18" charset="0"/>
                <a:ea typeface="黑体" panose="02010609060101010101" pitchFamily="49" charset="-122"/>
              </a:rPr>
              <a:t>A0</a:t>
            </a:r>
            <a:r>
              <a:rPr lang="en-US" altLang="zh-CN" sz="2800" dirty="0">
                <a:latin typeface="Times New Roman" panose="02020603050405020304" pitchFamily="18" charset="0"/>
                <a:ea typeface="黑体" panose="02010609060101010101" pitchFamily="49" charset="-122"/>
              </a:rPr>
              <a:t>	         0</a:t>
            </a:r>
          </a:p>
          <a:p>
            <a:pPr eaLnBrk="1" hangingPunct="1">
              <a:spcBef>
                <a:spcPct val="50000"/>
              </a:spcBef>
              <a:buClrTx/>
              <a:buSzTx/>
              <a:buFontTx/>
              <a:buNone/>
            </a:pPr>
            <a:r>
              <a:rPr lang="en-US" altLang="zh-CN" sz="2800" dirty="0">
                <a:latin typeface="Times New Roman" panose="02020603050405020304" pitchFamily="18" charset="0"/>
                <a:ea typeface="黑体" panose="02010609060101010101" pitchFamily="49" charset="-122"/>
              </a:rPr>
              <a:t>t = t          </a:t>
            </a:r>
            <a:r>
              <a:rPr lang="en-US" altLang="zh-CN" sz="2800" dirty="0" err="1">
                <a:latin typeface="Times New Roman" panose="02020603050405020304" pitchFamily="18" charset="0"/>
                <a:ea typeface="黑体" panose="02010609060101010101" pitchFamily="49" charset="-122"/>
              </a:rPr>
              <a:t>c</a:t>
            </a:r>
            <a:r>
              <a:rPr lang="en-US" altLang="zh-CN" sz="2800" baseline="-25000" dirty="0" err="1">
                <a:latin typeface="Times New Roman" panose="02020603050405020304" pitchFamily="18" charset="0"/>
                <a:ea typeface="黑体" panose="02010609060101010101" pitchFamily="49" charset="-122"/>
              </a:rPr>
              <a:t>A</a:t>
            </a:r>
            <a:r>
              <a:rPr lang="en-US" altLang="zh-CN" sz="2800" dirty="0">
                <a:latin typeface="Times New Roman" panose="02020603050405020304" pitchFamily="18" charset="0"/>
                <a:ea typeface="黑体" panose="02010609060101010101" pitchFamily="49" charset="-122"/>
              </a:rPr>
              <a:t>	     </a:t>
            </a:r>
            <a:r>
              <a:rPr lang="en-US" altLang="zh-CN" sz="2800" dirty="0" smtClean="0">
                <a:latin typeface="Times New Roman" panose="02020603050405020304" pitchFamily="18" charset="0"/>
                <a:ea typeface="黑体" panose="02010609060101010101" pitchFamily="49" charset="-122"/>
              </a:rPr>
              <a:t>          c</a:t>
            </a:r>
            <a:r>
              <a:rPr lang="en-US" altLang="zh-CN" sz="2800" baseline="-25000" dirty="0" smtClean="0">
                <a:latin typeface="Times New Roman" panose="02020603050405020304" pitchFamily="18" charset="0"/>
                <a:ea typeface="黑体" panose="02010609060101010101" pitchFamily="49" charset="-122"/>
              </a:rPr>
              <a:t>A0</a:t>
            </a:r>
            <a:r>
              <a:rPr lang="en-US" altLang="zh-CN" sz="2800" dirty="0" smtClean="0">
                <a:latin typeface="Times New Roman" panose="02020603050405020304" pitchFamily="18" charset="0"/>
                <a:ea typeface="黑体" panose="02010609060101010101" pitchFamily="49" charset="-122"/>
              </a:rPr>
              <a:t> </a:t>
            </a:r>
            <a:r>
              <a:rPr lang="en-US" altLang="zh-CN" sz="2800" dirty="0">
                <a:latin typeface="Times New Roman" panose="02020603050405020304" pitchFamily="18" charset="0"/>
                <a:ea typeface="黑体" panose="02010609060101010101" pitchFamily="49" charset="-122"/>
              </a:rPr>
              <a:t>– </a:t>
            </a:r>
            <a:r>
              <a:rPr lang="en-US" altLang="zh-CN" sz="2800" dirty="0" err="1">
                <a:latin typeface="Times New Roman" panose="02020603050405020304" pitchFamily="18" charset="0"/>
                <a:ea typeface="黑体" panose="02010609060101010101" pitchFamily="49" charset="-122"/>
              </a:rPr>
              <a:t>c</a:t>
            </a:r>
            <a:r>
              <a:rPr lang="en-US" altLang="zh-CN" sz="2800" baseline="-25000" dirty="0" err="1">
                <a:latin typeface="Times New Roman" panose="02020603050405020304" pitchFamily="18" charset="0"/>
                <a:ea typeface="黑体" panose="02010609060101010101" pitchFamily="49" charset="-122"/>
              </a:rPr>
              <a:t>A</a:t>
            </a:r>
            <a:endParaRPr lang="en-US" altLang="zh-CN" sz="2800" dirty="0">
              <a:latin typeface="Times New Roman" panose="02020603050405020304" pitchFamily="18" charset="0"/>
              <a:ea typeface="黑体" panose="02010609060101010101" pitchFamily="49" charset="-122"/>
            </a:endParaRPr>
          </a:p>
          <a:p>
            <a:pPr eaLnBrk="1" hangingPunct="1">
              <a:spcBef>
                <a:spcPct val="50000"/>
              </a:spcBef>
              <a:buClrTx/>
              <a:buSzTx/>
              <a:buFontTx/>
              <a:buNone/>
            </a:pPr>
            <a:r>
              <a:rPr lang="en-US" altLang="zh-CN" sz="2800" dirty="0">
                <a:latin typeface="Times New Roman" panose="02020603050405020304" pitchFamily="18" charset="0"/>
                <a:ea typeface="黑体" panose="02010609060101010101" pitchFamily="49" charset="-122"/>
              </a:rPr>
              <a:t>t = </a:t>
            </a: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dirty="0" err="1">
                <a:latin typeface="Times New Roman" panose="02020603050405020304" pitchFamily="18" charset="0"/>
                <a:ea typeface="黑体" panose="02010609060101010101" pitchFamily="49" charset="-122"/>
                <a:sym typeface="Symbol" panose="05050102010706020507" pitchFamily="18" charset="2"/>
              </a:rPr>
              <a:t>c</a:t>
            </a:r>
            <a:r>
              <a:rPr lang="en-US" altLang="zh-CN" sz="2800" baseline="-25000" dirty="0" err="1">
                <a:latin typeface="Times New Roman" panose="02020603050405020304" pitchFamily="18" charset="0"/>
                <a:ea typeface="黑体" panose="02010609060101010101" pitchFamily="49" charset="-122"/>
                <a:sym typeface="Symbol" panose="05050102010706020507" pitchFamily="18" charset="2"/>
              </a:rPr>
              <a:t>Ae</a:t>
            </a:r>
            <a:r>
              <a:rPr lang="en-US" altLang="zh-CN" sz="2800" dirty="0">
                <a:latin typeface="Times New Roman" panose="02020603050405020304" pitchFamily="18" charset="0"/>
                <a:ea typeface="黑体" panose="02010609060101010101" pitchFamily="49" charset="-122"/>
                <a:sym typeface="Symbol" panose="05050102010706020507" pitchFamily="18" charset="2"/>
              </a:rPr>
              <a:t>              c</a:t>
            </a:r>
            <a:r>
              <a:rPr lang="en-US" altLang="zh-CN" sz="2800" baseline="-25000" dirty="0">
                <a:latin typeface="Times New Roman" panose="02020603050405020304" pitchFamily="18" charset="0"/>
                <a:ea typeface="黑体" panose="02010609060101010101" pitchFamily="49" charset="-122"/>
                <a:sym typeface="Symbol" panose="05050102010706020507" pitchFamily="18" charset="2"/>
              </a:rPr>
              <a:t>A0</a:t>
            </a:r>
            <a:r>
              <a:rPr lang="en-US" altLang="zh-CN" sz="2800" dirty="0">
                <a:latin typeface="Times New Roman" panose="02020603050405020304" pitchFamily="18" charset="0"/>
                <a:ea typeface="黑体" panose="02010609060101010101" pitchFamily="49" charset="-122"/>
                <a:sym typeface="Symbol" panose="05050102010706020507" pitchFamily="18" charset="2"/>
              </a:rPr>
              <a:t> – </a:t>
            </a:r>
            <a:r>
              <a:rPr lang="en-US" altLang="zh-CN" sz="2800" dirty="0" err="1">
                <a:latin typeface="Times New Roman" panose="02020603050405020304" pitchFamily="18" charset="0"/>
                <a:ea typeface="黑体" panose="02010609060101010101" pitchFamily="49" charset="-122"/>
                <a:sym typeface="Symbol" panose="05050102010706020507" pitchFamily="18" charset="2"/>
              </a:rPr>
              <a:t>c</a:t>
            </a:r>
            <a:r>
              <a:rPr lang="en-US" altLang="zh-CN" sz="2800" baseline="-25000" dirty="0" err="1">
                <a:latin typeface="Times New Roman" panose="02020603050405020304" pitchFamily="18" charset="0"/>
                <a:ea typeface="黑体" panose="02010609060101010101" pitchFamily="49" charset="-122"/>
                <a:sym typeface="Symbol" panose="05050102010706020507" pitchFamily="18" charset="2"/>
              </a:rPr>
              <a:t>Ae</a:t>
            </a:r>
            <a:endParaRPr lang="en-US" altLang="zh-CN" sz="2800" dirty="0">
              <a:latin typeface="Times New Roman" panose="02020603050405020304" pitchFamily="18" charset="0"/>
              <a:ea typeface="黑体" panose="02010609060101010101" pitchFamily="49" charset="-122"/>
            </a:endParaRPr>
          </a:p>
        </p:txBody>
      </p:sp>
      <p:sp>
        <p:nvSpPr>
          <p:cNvPr id="567311" name="Text Box 15"/>
          <p:cNvSpPr txBox="1">
            <a:spLocks noChangeArrowheads="1"/>
          </p:cNvSpPr>
          <p:nvPr/>
        </p:nvSpPr>
        <p:spPr bwMode="auto">
          <a:xfrm>
            <a:off x="486569" y="4041775"/>
            <a:ext cx="501253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400" dirty="0">
                <a:solidFill>
                  <a:schemeClr val="tx2"/>
                </a:solidFill>
                <a:latin typeface="Times New Roman" panose="02020603050405020304" pitchFamily="18" charset="0"/>
                <a:ea typeface="黑体" panose="02010609060101010101" pitchFamily="49" charset="-122"/>
              </a:rPr>
              <a:t>A</a:t>
            </a:r>
            <a:r>
              <a:rPr lang="zh-CN" altLang="en-US" sz="2400" dirty="0">
                <a:solidFill>
                  <a:schemeClr val="tx2"/>
                </a:solidFill>
                <a:latin typeface="Times New Roman" panose="02020603050405020304" pitchFamily="18" charset="0"/>
                <a:ea typeface="黑体" panose="02010609060101010101" pitchFamily="49" charset="-122"/>
              </a:rPr>
              <a:t>的净消耗速率</a:t>
            </a:r>
            <a:r>
              <a:rPr lang="en-US" altLang="zh-CN" sz="2400" dirty="0">
                <a:solidFill>
                  <a:schemeClr val="tx2"/>
                </a:solidFill>
                <a:latin typeface="Times New Roman" panose="02020603050405020304" pitchFamily="18" charset="0"/>
                <a:ea typeface="黑体" panose="02010609060101010101" pitchFamily="49" charset="-122"/>
              </a:rPr>
              <a:t>=</a:t>
            </a:r>
            <a:r>
              <a:rPr lang="zh-CN" altLang="en-US" sz="2400" dirty="0">
                <a:solidFill>
                  <a:schemeClr val="tx2"/>
                </a:solidFill>
                <a:latin typeface="Times New Roman" panose="02020603050405020304" pitchFamily="18" charset="0"/>
                <a:ea typeface="黑体" panose="02010609060101010101" pitchFamily="49" charset="-122"/>
              </a:rPr>
              <a:t>正向速率</a:t>
            </a:r>
            <a:r>
              <a:rPr lang="en-US" altLang="zh-CN" sz="2400" dirty="0">
                <a:solidFill>
                  <a:schemeClr val="tx2"/>
                </a:solidFill>
                <a:latin typeface="Times New Roman" panose="02020603050405020304" pitchFamily="18" charset="0"/>
                <a:ea typeface="黑体" panose="02010609060101010101" pitchFamily="49" charset="-122"/>
              </a:rPr>
              <a:t>-</a:t>
            </a:r>
            <a:r>
              <a:rPr lang="zh-CN" altLang="en-US" sz="2400" dirty="0">
                <a:solidFill>
                  <a:schemeClr val="tx2"/>
                </a:solidFill>
                <a:latin typeface="Times New Roman" panose="02020603050405020304" pitchFamily="18" charset="0"/>
                <a:ea typeface="黑体" panose="02010609060101010101" pitchFamily="49" charset="-122"/>
              </a:rPr>
              <a:t>逆向速率</a:t>
            </a:r>
          </a:p>
        </p:txBody>
      </p:sp>
      <p:graphicFrame>
        <p:nvGraphicFramePr>
          <p:cNvPr id="567312" name="Object 16"/>
          <p:cNvGraphicFramePr>
            <a:graphicFrameLocks noChangeAspect="1"/>
          </p:cNvGraphicFramePr>
          <p:nvPr>
            <p:extLst>
              <p:ext uri="{D42A27DB-BD31-4B8C-83A1-F6EECF244321}">
                <p14:modId xmlns:p14="http://schemas.microsoft.com/office/powerpoint/2010/main" val="1374697256"/>
              </p:ext>
            </p:extLst>
          </p:nvPr>
        </p:nvGraphicFramePr>
        <p:xfrm>
          <a:off x="521317" y="4985758"/>
          <a:ext cx="2797175" cy="850900"/>
        </p:xfrm>
        <a:graphic>
          <a:graphicData uri="http://schemas.openxmlformats.org/presentationml/2006/ole">
            <mc:AlternateContent xmlns:mc="http://schemas.openxmlformats.org/markup-compatibility/2006">
              <mc:Choice xmlns:v="urn:schemas-microsoft-com:vml" Requires="v">
                <p:oleObj spid="_x0000_s14613" name="公式" r:id="rId3" imgW="1295400" imgH="393700" progId="Equation.3">
                  <p:embed/>
                </p:oleObj>
              </mc:Choice>
              <mc:Fallback>
                <p:oleObj name="公式" r:id="rId3" imgW="12954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17" y="4985758"/>
                        <a:ext cx="2797175" cy="850900"/>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7313" name="Object 17"/>
          <p:cNvGraphicFramePr>
            <a:graphicFrameLocks noChangeAspect="1"/>
          </p:cNvGraphicFramePr>
          <p:nvPr>
            <p:extLst>
              <p:ext uri="{D42A27DB-BD31-4B8C-83A1-F6EECF244321}">
                <p14:modId xmlns:p14="http://schemas.microsoft.com/office/powerpoint/2010/main" val="2459984693"/>
              </p:ext>
            </p:extLst>
          </p:nvPr>
        </p:nvGraphicFramePr>
        <p:xfrm>
          <a:off x="3262814" y="5002307"/>
          <a:ext cx="4472573" cy="745434"/>
        </p:xfrm>
        <a:graphic>
          <a:graphicData uri="http://schemas.openxmlformats.org/presentationml/2006/ole">
            <mc:AlternateContent xmlns:mc="http://schemas.openxmlformats.org/markup-compatibility/2006">
              <mc:Choice xmlns:v="urn:schemas-microsoft-com:vml" Requires="v">
                <p:oleObj spid="_x0000_s14614" name="公式" r:id="rId5" imgW="1371600" imgH="228600" progId="Equation.3">
                  <p:embed/>
                </p:oleObj>
              </mc:Choice>
              <mc:Fallback>
                <p:oleObj name="公式" r:id="rId5" imgW="1371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2814" y="5002307"/>
                        <a:ext cx="4472573" cy="745434"/>
                      </a:xfrm>
                      <a:prstGeom prst="rect">
                        <a:avLst/>
                      </a:prstGeom>
                      <a:gradFill rotWithShape="1">
                        <a:gsLst>
                          <a:gs pos="0">
                            <a:srgbClr val="003B76"/>
                          </a:gs>
                          <a:gs pos="50000">
                            <a:schemeClr val="hlink"/>
                          </a:gs>
                          <a:gs pos="100000">
                            <a:srgbClr val="003B76"/>
                          </a:gs>
                        </a:gsLst>
                        <a:lin ang="5400000" scaled="1"/>
                      </a:gradFill>
                      <a:ln>
                        <a:noFill/>
                      </a:ln>
                      <a:effectLst/>
                      <a:extLst/>
                    </p:spPr>
                  </p:pic>
                </p:oleObj>
              </mc:Fallback>
            </mc:AlternateContent>
          </a:graphicData>
        </a:graphic>
      </p:graphicFrame>
      <p:graphicFrame>
        <p:nvGraphicFramePr>
          <p:cNvPr id="567314" name="Object 18"/>
          <p:cNvGraphicFramePr>
            <a:graphicFrameLocks noChangeAspect="1"/>
          </p:cNvGraphicFramePr>
          <p:nvPr>
            <p:extLst>
              <p:ext uri="{D42A27DB-BD31-4B8C-83A1-F6EECF244321}">
                <p14:modId xmlns:p14="http://schemas.microsoft.com/office/powerpoint/2010/main" val="1081628478"/>
              </p:ext>
            </p:extLst>
          </p:nvPr>
        </p:nvGraphicFramePr>
        <p:xfrm>
          <a:off x="3380311" y="5847229"/>
          <a:ext cx="3321050" cy="544513"/>
        </p:xfrm>
        <a:graphic>
          <a:graphicData uri="http://schemas.openxmlformats.org/presentationml/2006/ole">
            <mc:AlternateContent xmlns:mc="http://schemas.openxmlformats.org/markup-compatibility/2006">
              <mc:Choice xmlns:v="urn:schemas-microsoft-com:vml" Requires="v">
                <p:oleObj spid="_x0000_s14615" name="公式" r:id="rId7" imgW="1397000" imgH="228600" progId="Equation.3">
                  <p:embed/>
                </p:oleObj>
              </mc:Choice>
              <mc:Fallback>
                <p:oleObj name="公式" r:id="rId7" imgW="13970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0311" y="5847229"/>
                        <a:ext cx="3321050" cy="544513"/>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03317623"/>
              </p:ext>
            </p:extLst>
          </p:nvPr>
        </p:nvGraphicFramePr>
        <p:xfrm>
          <a:off x="5699697" y="3897027"/>
          <a:ext cx="3262312" cy="849313"/>
        </p:xfrm>
        <a:graphic>
          <a:graphicData uri="http://schemas.openxmlformats.org/presentationml/2006/ole">
            <mc:AlternateContent xmlns:mc="http://schemas.openxmlformats.org/markup-compatibility/2006">
              <mc:Choice xmlns:v="urn:schemas-microsoft-com:vml" Requires="v">
                <p:oleObj spid="_x0000_s14616" name="Equation" r:id="rId9" imgW="1586811" imgH="393529" progId="Equation.DSMT4">
                  <p:embed/>
                </p:oleObj>
              </mc:Choice>
              <mc:Fallback>
                <p:oleObj name="Equation" r:id="rId9" imgW="1586811" imgH="393529"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9697" y="3897027"/>
                        <a:ext cx="3262312" cy="84931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1947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67300"/>
                                        </p:tgtEl>
                                        <p:attrNameLst>
                                          <p:attrName>style.visibility</p:attrName>
                                        </p:attrNameLst>
                                      </p:cBhvr>
                                      <p:to>
                                        <p:strVal val="visible"/>
                                      </p:to>
                                    </p:set>
                                    <p:animEffect transition="in" filter="wedge">
                                      <p:cBhvr>
                                        <p:cTn id="7" dur="1000"/>
                                        <p:tgtEl>
                                          <p:spTgt spid="567300"/>
                                        </p:tgtEl>
                                      </p:cBhvr>
                                    </p:animEffect>
                                  </p:childTnLst>
                                </p:cTn>
                              </p:par>
                              <p:par>
                                <p:cTn id="8" presetID="2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edge">
                                      <p:cBhvr>
                                        <p:cTn id="10" dur="1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567310"/>
                                        </p:tgtEl>
                                        <p:attrNameLst>
                                          <p:attrName>style.visibility</p:attrName>
                                        </p:attrNameLst>
                                      </p:cBhvr>
                                      <p:to>
                                        <p:strVal val="visible"/>
                                      </p:to>
                                    </p:set>
                                    <p:animEffect transition="in" filter="wedge">
                                      <p:cBhvr>
                                        <p:cTn id="15" dur="1000"/>
                                        <p:tgtEl>
                                          <p:spTgt spid="5673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0" presetClass="entr" presetSubtype="0" fill="hold" grpId="0" nodeType="clickEffect">
                                  <p:stCondLst>
                                    <p:cond delay="0"/>
                                  </p:stCondLst>
                                  <p:childTnLst>
                                    <p:set>
                                      <p:cBhvr>
                                        <p:cTn id="19" dur="1" fill="hold">
                                          <p:stCondLst>
                                            <p:cond delay="0"/>
                                          </p:stCondLst>
                                        </p:cTn>
                                        <p:tgtEl>
                                          <p:spTgt spid="567311"/>
                                        </p:tgtEl>
                                        <p:attrNameLst>
                                          <p:attrName>style.visibility</p:attrName>
                                        </p:attrNameLst>
                                      </p:cBhvr>
                                      <p:to>
                                        <p:strVal val="visible"/>
                                      </p:to>
                                    </p:set>
                                    <p:animEffect transition="in" filter="wedge">
                                      <p:cBhvr>
                                        <p:cTn id="20" dur="2000"/>
                                        <p:tgtEl>
                                          <p:spTgt spid="5673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0" presetClass="entr" presetSubtype="0" fill="hold" nodeType="clickEffect">
                                  <p:stCondLst>
                                    <p:cond delay="0"/>
                                  </p:stCondLst>
                                  <p:childTnLst>
                                    <p:set>
                                      <p:cBhvr>
                                        <p:cTn id="24" dur="1" fill="hold">
                                          <p:stCondLst>
                                            <p:cond delay="0"/>
                                          </p:stCondLst>
                                        </p:cTn>
                                        <p:tgtEl>
                                          <p:spTgt spid="567312"/>
                                        </p:tgtEl>
                                        <p:attrNameLst>
                                          <p:attrName>style.visibility</p:attrName>
                                        </p:attrNameLst>
                                      </p:cBhvr>
                                      <p:to>
                                        <p:strVal val="visible"/>
                                      </p:to>
                                    </p:set>
                                    <p:animEffect transition="in" filter="wedge">
                                      <p:cBhvr>
                                        <p:cTn id="25" dur="1000"/>
                                        <p:tgtEl>
                                          <p:spTgt spid="5673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0" presetClass="entr" presetSubtype="0" fill="hold" nodeType="clickEffect">
                                  <p:stCondLst>
                                    <p:cond delay="0"/>
                                  </p:stCondLst>
                                  <p:childTnLst>
                                    <p:set>
                                      <p:cBhvr>
                                        <p:cTn id="29" dur="1" fill="hold">
                                          <p:stCondLst>
                                            <p:cond delay="0"/>
                                          </p:stCondLst>
                                        </p:cTn>
                                        <p:tgtEl>
                                          <p:spTgt spid="567313"/>
                                        </p:tgtEl>
                                        <p:attrNameLst>
                                          <p:attrName>style.visibility</p:attrName>
                                        </p:attrNameLst>
                                      </p:cBhvr>
                                      <p:to>
                                        <p:strVal val="visible"/>
                                      </p:to>
                                    </p:set>
                                    <p:animEffect transition="in" filter="wedge">
                                      <p:cBhvr>
                                        <p:cTn id="30" dur="2000"/>
                                        <p:tgtEl>
                                          <p:spTgt spid="5673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0" presetClass="entr" presetSubtype="0" fill="hold" nodeType="clickEffect">
                                  <p:stCondLst>
                                    <p:cond delay="0"/>
                                  </p:stCondLst>
                                  <p:childTnLst>
                                    <p:set>
                                      <p:cBhvr>
                                        <p:cTn id="34" dur="1" fill="hold">
                                          <p:stCondLst>
                                            <p:cond delay="0"/>
                                          </p:stCondLst>
                                        </p:cTn>
                                        <p:tgtEl>
                                          <p:spTgt spid="567314"/>
                                        </p:tgtEl>
                                        <p:attrNameLst>
                                          <p:attrName>style.visibility</p:attrName>
                                        </p:attrNameLst>
                                      </p:cBhvr>
                                      <p:to>
                                        <p:strVal val="visible"/>
                                      </p:to>
                                    </p:set>
                                    <p:animEffect transition="in" filter="wedge">
                                      <p:cBhvr>
                                        <p:cTn id="35" dur="1000"/>
                                        <p:tgtEl>
                                          <p:spTgt spid="5673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up)">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p:bldP spid="567310" grpId="0"/>
      <p:bldP spid="5673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4" name="Text Box 4"/>
          <p:cNvSpPr txBox="1">
            <a:spLocks noChangeArrowheads="1"/>
          </p:cNvSpPr>
          <p:nvPr/>
        </p:nvSpPr>
        <p:spPr bwMode="auto">
          <a:xfrm>
            <a:off x="1614488" y="539750"/>
            <a:ext cx="3016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solidFill>
                  <a:schemeClr val="tx2"/>
                </a:solidFill>
                <a:latin typeface="Times New Roman" panose="02020603050405020304" pitchFamily="18" charset="0"/>
                <a:ea typeface="黑体" panose="02010609060101010101" pitchFamily="49" charset="-122"/>
              </a:rPr>
              <a:t>A</a:t>
            </a:r>
            <a:r>
              <a:rPr lang="zh-CN" altLang="en-US" sz="2800">
                <a:solidFill>
                  <a:schemeClr val="tx2"/>
                </a:solidFill>
                <a:latin typeface="Times New Roman" panose="02020603050405020304" pitchFamily="18" charset="0"/>
                <a:ea typeface="黑体" panose="02010609060101010101" pitchFamily="49" charset="-122"/>
              </a:rPr>
              <a:t>的净消耗速率：</a:t>
            </a:r>
          </a:p>
        </p:txBody>
      </p:sp>
      <p:graphicFrame>
        <p:nvGraphicFramePr>
          <p:cNvPr id="568325" name="Object 5"/>
          <p:cNvGraphicFramePr>
            <a:graphicFrameLocks noChangeAspect="1"/>
          </p:cNvGraphicFramePr>
          <p:nvPr/>
        </p:nvGraphicFramePr>
        <p:xfrm>
          <a:off x="2427288" y="1254125"/>
          <a:ext cx="4289425" cy="936625"/>
        </p:xfrm>
        <a:graphic>
          <a:graphicData uri="http://schemas.openxmlformats.org/presentationml/2006/ole">
            <mc:AlternateContent xmlns:mc="http://schemas.openxmlformats.org/markup-compatibility/2006">
              <mc:Choice xmlns:v="urn:schemas-microsoft-com:vml" Requires="v">
                <p:oleObj spid="_x0000_s15737" name="公式" r:id="rId3" imgW="1803400" imgH="393700" progId="Equation.3">
                  <p:embed/>
                </p:oleObj>
              </mc:Choice>
              <mc:Fallback>
                <p:oleObj name="公式" r:id="rId3" imgW="18034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7288" y="1254125"/>
                        <a:ext cx="4289425" cy="936625"/>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8326" name="Text Box 6"/>
          <p:cNvSpPr txBox="1">
            <a:spLocks noChangeArrowheads="1"/>
          </p:cNvSpPr>
          <p:nvPr/>
        </p:nvSpPr>
        <p:spPr bwMode="auto">
          <a:xfrm>
            <a:off x="1624013" y="2454275"/>
            <a:ext cx="3595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a:solidFill>
                  <a:schemeClr val="tx2"/>
                </a:solidFill>
                <a:latin typeface="Times New Roman" panose="02020603050405020304" pitchFamily="18" charset="0"/>
                <a:ea typeface="黑体" panose="02010609060101010101" pitchFamily="49" charset="-122"/>
              </a:rPr>
              <a:t>达平衡时：</a:t>
            </a:r>
            <a:r>
              <a:rPr lang="zh-CN" altLang="en-US" sz="2800">
                <a:solidFill>
                  <a:schemeClr val="tx2"/>
                </a:solidFill>
                <a:latin typeface="Times New Roman" panose="02020603050405020304" pitchFamily="18" charset="0"/>
                <a:ea typeface="黑体" panose="02010609060101010101" pitchFamily="49" charset="-122"/>
                <a:sym typeface="Symbol" panose="05050102010706020507" pitchFamily="18" charset="2"/>
              </a:rPr>
              <a:t></a:t>
            </a:r>
            <a:r>
              <a:rPr lang="zh-CN" altLang="en-US" sz="2800" baseline="-25000">
                <a:solidFill>
                  <a:schemeClr val="tx2"/>
                </a:solidFill>
                <a:latin typeface="Times New Roman" panose="02020603050405020304" pitchFamily="18" charset="0"/>
                <a:ea typeface="黑体" panose="02010609060101010101" pitchFamily="49" charset="-122"/>
                <a:sym typeface="Symbol" panose="05050102010706020507" pitchFamily="18" charset="2"/>
              </a:rPr>
              <a:t>正</a:t>
            </a:r>
            <a:r>
              <a:rPr lang="zh-CN" altLang="en-US" sz="2800">
                <a:solidFill>
                  <a:schemeClr val="tx2"/>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a:solidFill>
                  <a:schemeClr val="tx2"/>
                </a:solidFill>
                <a:latin typeface="Times New Roman" panose="02020603050405020304" pitchFamily="18" charset="0"/>
                <a:ea typeface="黑体" panose="02010609060101010101" pitchFamily="49" charset="-122"/>
                <a:sym typeface="Symbol" panose="05050102010706020507" pitchFamily="18" charset="2"/>
              </a:rPr>
              <a:t>= </a:t>
            </a:r>
            <a:r>
              <a:rPr lang="zh-CN" altLang="en-US" sz="2800" baseline="-25000">
                <a:solidFill>
                  <a:schemeClr val="tx2"/>
                </a:solidFill>
                <a:latin typeface="Times New Roman" panose="02020603050405020304" pitchFamily="18" charset="0"/>
                <a:ea typeface="黑体" panose="02010609060101010101" pitchFamily="49" charset="-122"/>
                <a:sym typeface="Symbol" panose="05050102010706020507" pitchFamily="18" charset="2"/>
              </a:rPr>
              <a:t>逆</a:t>
            </a:r>
            <a:endParaRPr lang="zh-CN" altLang="en-US" sz="2800">
              <a:solidFill>
                <a:schemeClr val="tx2"/>
              </a:solidFill>
              <a:latin typeface="Times New Roman" panose="02020603050405020304" pitchFamily="18" charset="0"/>
              <a:ea typeface="黑体" panose="02010609060101010101" pitchFamily="49" charset="-122"/>
              <a:sym typeface="Symbol" panose="05050102010706020507" pitchFamily="18" charset="2"/>
            </a:endParaRPr>
          </a:p>
        </p:txBody>
      </p:sp>
      <p:graphicFrame>
        <p:nvGraphicFramePr>
          <p:cNvPr id="568327" name="Object 7"/>
          <p:cNvGraphicFramePr>
            <a:graphicFrameLocks noChangeAspect="1"/>
          </p:cNvGraphicFramePr>
          <p:nvPr/>
        </p:nvGraphicFramePr>
        <p:xfrm>
          <a:off x="2368550" y="3141663"/>
          <a:ext cx="4627563" cy="558800"/>
        </p:xfrm>
        <a:graphic>
          <a:graphicData uri="http://schemas.openxmlformats.org/presentationml/2006/ole">
            <mc:AlternateContent xmlns:mc="http://schemas.openxmlformats.org/markup-compatibility/2006">
              <mc:Choice xmlns:v="urn:schemas-microsoft-com:vml" Requires="v">
                <p:oleObj spid="_x0000_s15738" name="公式" r:id="rId5" imgW="1892300" imgH="228600" progId="Equation.3">
                  <p:embed/>
                </p:oleObj>
              </mc:Choice>
              <mc:Fallback>
                <p:oleObj name="公式" r:id="rId5" imgW="18923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8550" y="3141663"/>
                        <a:ext cx="4627563" cy="558800"/>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8328" name="Object 8"/>
          <p:cNvGraphicFramePr>
            <a:graphicFrameLocks noChangeAspect="1"/>
          </p:cNvGraphicFramePr>
          <p:nvPr/>
        </p:nvGraphicFramePr>
        <p:xfrm>
          <a:off x="3548063" y="3844925"/>
          <a:ext cx="3292475" cy="558800"/>
        </p:xfrm>
        <a:graphic>
          <a:graphicData uri="http://schemas.openxmlformats.org/presentationml/2006/ole">
            <mc:AlternateContent xmlns:mc="http://schemas.openxmlformats.org/markup-compatibility/2006">
              <mc:Choice xmlns:v="urn:schemas-microsoft-com:vml" Requires="v">
                <p:oleObj spid="_x0000_s15739" name="公式" r:id="rId7" imgW="1346200" imgH="228600" progId="Equation.3">
                  <p:embed/>
                </p:oleObj>
              </mc:Choice>
              <mc:Fallback>
                <p:oleObj name="公式" r:id="rId7" imgW="13462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8063" y="3844925"/>
                        <a:ext cx="3292475" cy="558800"/>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8329" name="Object 9"/>
          <p:cNvGraphicFramePr>
            <a:graphicFrameLocks noChangeAspect="1"/>
          </p:cNvGraphicFramePr>
          <p:nvPr>
            <p:extLst>
              <p:ext uri="{D42A27DB-BD31-4B8C-83A1-F6EECF244321}">
                <p14:modId xmlns:p14="http://schemas.microsoft.com/office/powerpoint/2010/main" val="2421944074"/>
              </p:ext>
            </p:extLst>
          </p:nvPr>
        </p:nvGraphicFramePr>
        <p:xfrm>
          <a:off x="1614488" y="4554537"/>
          <a:ext cx="4108450" cy="936625"/>
        </p:xfrm>
        <a:graphic>
          <a:graphicData uri="http://schemas.openxmlformats.org/presentationml/2006/ole">
            <mc:AlternateContent xmlns:mc="http://schemas.openxmlformats.org/markup-compatibility/2006">
              <mc:Choice xmlns:v="urn:schemas-microsoft-com:vml" Requires="v">
                <p:oleObj spid="_x0000_s15740" name="公式" r:id="rId9" imgW="1726451" imgH="393529" progId="Equation.3">
                  <p:embed/>
                </p:oleObj>
              </mc:Choice>
              <mc:Fallback>
                <p:oleObj name="公式" r:id="rId9" imgW="1726451"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4488" y="4554537"/>
                        <a:ext cx="4108450" cy="9366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8330" name="Text Box 10"/>
          <p:cNvSpPr txBox="1">
            <a:spLocks noChangeArrowheads="1"/>
          </p:cNvSpPr>
          <p:nvPr/>
        </p:nvSpPr>
        <p:spPr bwMode="auto">
          <a:xfrm>
            <a:off x="138990" y="4503738"/>
            <a:ext cx="3595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a:solidFill>
                  <a:srgbClr val="FFFF00"/>
                </a:solidFill>
                <a:latin typeface="Times New Roman" panose="02020603050405020304" pitchFamily="18" charset="0"/>
                <a:ea typeface="黑体" panose="02010609060101010101" pitchFamily="49" charset="-122"/>
              </a:rPr>
              <a:t>微分式：</a:t>
            </a:r>
            <a:endParaRPr lang="zh-CN" altLang="en-US" sz="2800" dirty="0">
              <a:solidFill>
                <a:srgbClr val="FFFF00"/>
              </a:solidFill>
              <a:latin typeface="Times New Roman" panose="02020603050405020304" pitchFamily="18" charset="0"/>
              <a:ea typeface="黑体" panose="02010609060101010101" pitchFamily="49" charset="-122"/>
              <a:sym typeface="Symbol" panose="05050102010706020507" pitchFamily="18" charset="2"/>
            </a:endParaRPr>
          </a:p>
        </p:txBody>
      </p:sp>
      <p:graphicFrame>
        <p:nvGraphicFramePr>
          <p:cNvPr id="568331" name="Object 11"/>
          <p:cNvGraphicFramePr>
            <a:graphicFrameLocks noChangeAspect="1"/>
          </p:cNvGraphicFramePr>
          <p:nvPr>
            <p:extLst>
              <p:ext uri="{D42A27DB-BD31-4B8C-83A1-F6EECF244321}">
                <p14:modId xmlns:p14="http://schemas.microsoft.com/office/powerpoint/2010/main" val="2502112732"/>
              </p:ext>
            </p:extLst>
          </p:nvPr>
        </p:nvGraphicFramePr>
        <p:xfrm>
          <a:off x="5669486" y="4562475"/>
          <a:ext cx="2325687" cy="936625"/>
        </p:xfrm>
        <a:graphic>
          <a:graphicData uri="http://schemas.openxmlformats.org/presentationml/2006/ole">
            <mc:AlternateContent xmlns:mc="http://schemas.openxmlformats.org/markup-compatibility/2006">
              <mc:Choice xmlns:v="urn:schemas-microsoft-com:vml" Requires="v">
                <p:oleObj spid="_x0000_s15741" name="公式" r:id="rId11" imgW="977476" imgH="393529" progId="Equation.3">
                  <p:embed/>
                </p:oleObj>
              </mc:Choice>
              <mc:Fallback>
                <p:oleObj name="公式" r:id="rId11" imgW="977476" imgH="39352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9486" y="4562475"/>
                        <a:ext cx="2325687" cy="9366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8332" name="Rectangle 12"/>
          <p:cNvSpPr>
            <a:spLocks noChangeArrowheads="1"/>
          </p:cNvSpPr>
          <p:nvPr/>
        </p:nvSpPr>
        <p:spPr bwMode="auto">
          <a:xfrm>
            <a:off x="2908805" y="4546600"/>
            <a:ext cx="5178425" cy="9525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endParaRPr lang="zh-CN" altLang="en-US" sz="280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792511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68324"/>
                                        </p:tgtEl>
                                        <p:attrNameLst>
                                          <p:attrName>style.visibility</p:attrName>
                                        </p:attrNameLst>
                                      </p:cBhvr>
                                      <p:to>
                                        <p:strVal val="visible"/>
                                      </p:to>
                                    </p:set>
                                    <p:animEffect transition="in" filter="wedge">
                                      <p:cBhvr>
                                        <p:cTn id="7" dur="1000"/>
                                        <p:tgtEl>
                                          <p:spTgt spid="568324"/>
                                        </p:tgtEl>
                                      </p:cBhvr>
                                    </p:animEffect>
                                  </p:childTnLst>
                                </p:cTn>
                              </p:par>
                              <p:par>
                                <p:cTn id="8" presetID="20" presetClass="entr" presetSubtype="0" fill="hold" nodeType="withEffect">
                                  <p:stCondLst>
                                    <p:cond delay="0"/>
                                  </p:stCondLst>
                                  <p:childTnLst>
                                    <p:set>
                                      <p:cBhvr>
                                        <p:cTn id="9" dur="1" fill="hold">
                                          <p:stCondLst>
                                            <p:cond delay="0"/>
                                          </p:stCondLst>
                                        </p:cTn>
                                        <p:tgtEl>
                                          <p:spTgt spid="568325"/>
                                        </p:tgtEl>
                                        <p:attrNameLst>
                                          <p:attrName>style.visibility</p:attrName>
                                        </p:attrNameLst>
                                      </p:cBhvr>
                                      <p:to>
                                        <p:strVal val="visible"/>
                                      </p:to>
                                    </p:set>
                                    <p:animEffect transition="in" filter="wedge">
                                      <p:cBhvr>
                                        <p:cTn id="10" dur="1000"/>
                                        <p:tgtEl>
                                          <p:spTgt spid="56832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568326"/>
                                        </p:tgtEl>
                                        <p:attrNameLst>
                                          <p:attrName>style.visibility</p:attrName>
                                        </p:attrNameLst>
                                      </p:cBhvr>
                                      <p:to>
                                        <p:strVal val="visible"/>
                                      </p:to>
                                    </p:set>
                                    <p:animEffect transition="in" filter="wedge">
                                      <p:cBhvr>
                                        <p:cTn id="15" dur="1000"/>
                                        <p:tgtEl>
                                          <p:spTgt spid="56832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0" presetClass="entr" presetSubtype="0" fill="hold" nodeType="clickEffect">
                                  <p:stCondLst>
                                    <p:cond delay="0"/>
                                  </p:stCondLst>
                                  <p:childTnLst>
                                    <p:set>
                                      <p:cBhvr>
                                        <p:cTn id="19" dur="1" fill="hold">
                                          <p:stCondLst>
                                            <p:cond delay="0"/>
                                          </p:stCondLst>
                                        </p:cTn>
                                        <p:tgtEl>
                                          <p:spTgt spid="568327"/>
                                        </p:tgtEl>
                                        <p:attrNameLst>
                                          <p:attrName>style.visibility</p:attrName>
                                        </p:attrNameLst>
                                      </p:cBhvr>
                                      <p:to>
                                        <p:strVal val="visible"/>
                                      </p:to>
                                    </p:set>
                                    <p:animEffect transition="in" filter="wedge">
                                      <p:cBhvr>
                                        <p:cTn id="20" dur="1000"/>
                                        <p:tgtEl>
                                          <p:spTgt spid="5683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0" presetClass="entr" presetSubtype="0" fill="hold" nodeType="clickEffect">
                                  <p:stCondLst>
                                    <p:cond delay="0"/>
                                  </p:stCondLst>
                                  <p:childTnLst>
                                    <p:set>
                                      <p:cBhvr>
                                        <p:cTn id="24" dur="1" fill="hold">
                                          <p:stCondLst>
                                            <p:cond delay="0"/>
                                          </p:stCondLst>
                                        </p:cTn>
                                        <p:tgtEl>
                                          <p:spTgt spid="568328"/>
                                        </p:tgtEl>
                                        <p:attrNameLst>
                                          <p:attrName>style.visibility</p:attrName>
                                        </p:attrNameLst>
                                      </p:cBhvr>
                                      <p:to>
                                        <p:strVal val="visible"/>
                                      </p:to>
                                    </p:set>
                                    <p:animEffect transition="in" filter="wedge">
                                      <p:cBhvr>
                                        <p:cTn id="25" dur="1000"/>
                                        <p:tgtEl>
                                          <p:spTgt spid="5683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0" presetClass="entr" presetSubtype="0" fill="hold" grpId="0" nodeType="clickEffect">
                                  <p:stCondLst>
                                    <p:cond delay="0"/>
                                  </p:stCondLst>
                                  <p:childTnLst>
                                    <p:set>
                                      <p:cBhvr>
                                        <p:cTn id="29" dur="1" fill="hold">
                                          <p:stCondLst>
                                            <p:cond delay="0"/>
                                          </p:stCondLst>
                                        </p:cTn>
                                        <p:tgtEl>
                                          <p:spTgt spid="568330"/>
                                        </p:tgtEl>
                                        <p:attrNameLst>
                                          <p:attrName>style.visibility</p:attrName>
                                        </p:attrNameLst>
                                      </p:cBhvr>
                                      <p:to>
                                        <p:strVal val="visible"/>
                                      </p:to>
                                    </p:set>
                                    <p:animEffect transition="in" filter="wedge">
                                      <p:cBhvr>
                                        <p:cTn id="30" dur="1000"/>
                                        <p:tgtEl>
                                          <p:spTgt spid="568330"/>
                                        </p:tgtEl>
                                      </p:cBhvr>
                                    </p:animEffect>
                                  </p:childTnLst>
                                </p:cTn>
                              </p:par>
                              <p:par>
                                <p:cTn id="31" presetID="20" presetClass="entr" presetSubtype="0" fill="hold" nodeType="withEffect">
                                  <p:stCondLst>
                                    <p:cond delay="0"/>
                                  </p:stCondLst>
                                  <p:childTnLst>
                                    <p:set>
                                      <p:cBhvr>
                                        <p:cTn id="32" dur="1" fill="hold">
                                          <p:stCondLst>
                                            <p:cond delay="0"/>
                                          </p:stCondLst>
                                        </p:cTn>
                                        <p:tgtEl>
                                          <p:spTgt spid="568329"/>
                                        </p:tgtEl>
                                        <p:attrNameLst>
                                          <p:attrName>style.visibility</p:attrName>
                                        </p:attrNameLst>
                                      </p:cBhvr>
                                      <p:to>
                                        <p:strVal val="visible"/>
                                      </p:to>
                                    </p:set>
                                    <p:animEffect transition="in" filter="wedge">
                                      <p:cBhvr>
                                        <p:cTn id="33" dur="1000"/>
                                        <p:tgtEl>
                                          <p:spTgt spid="56832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0" presetClass="entr" presetSubtype="0" fill="hold" nodeType="clickEffect">
                                  <p:stCondLst>
                                    <p:cond delay="0"/>
                                  </p:stCondLst>
                                  <p:childTnLst>
                                    <p:set>
                                      <p:cBhvr>
                                        <p:cTn id="37" dur="1" fill="hold">
                                          <p:stCondLst>
                                            <p:cond delay="0"/>
                                          </p:stCondLst>
                                        </p:cTn>
                                        <p:tgtEl>
                                          <p:spTgt spid="568331"/>
                                        </p:tgtEl>
                                        <p:attrNameLst>
                                          <p:attrName>style.visibility</p:attrName>
                                        </p:attrNameLst>
                                      </p:cBhvr>
                                      <p:to>
                                        <p:strVal val="visible"/>
                                      </p:to>
                                    </p:set>
                                    <p:animEffect transition="in" filter="wedge">
                                      <p:cBhvr>
                                        <p:cTn id="38" dur="1000"/>
                                        <p:tgtEl>
                                          <p:spTgt spid="56833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0" presetClass="entr" presetSubtype="0" fill="hold" grpId="0" nodeType="clickEffect">
                                  <p:stCondLst>
                                    <p:cond delay="0"/>
                                  </p:stCondLst>
                                  <p:childTnLst>
                                    <p:set>
                                      <p:cBhvr>
                                        <p:cTn id="42" dur="1" fill="hold">
                                          <p:stCondLst>
                                            <p:cond delay="0"/>
                                          </p:stCondLst>
                                        </p:cTn>
                                        <p:tgtEl>
                                          <p:spTgt spid="568332"/>
                                        </p:tgtEl>
                                        <p:attrNameLst>
                                          <p:attrName>style.visibility</p:attrName>
                                        </p:attrNameLst>
                                      </p:cBhvr>
                                      <p:to>
                                        <p:strVal val="visible"/>
                                      </p:to>
                                    </p:set>
                                    <p:animEffect transition="in" filter="wedge">
                                      <p:cBhvr>
                                        <p:cTn id="43" dur="1000"/>
                                        <p:tgtEl>
                                          <p:spTgt spid="568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p:bldP spid="568326" grpId="0"/>
      <p:bldP spid="568330" grpId="0"/>
      <p:bldP spid="5683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9" name="Text Box 13"/>
          <p:cNvSpPr txBox="1">
            <a:spLocks noChangeArrowheads="1"/>
          </p:cNvSpPr>
          <p:nvPr/>
        </p:nvSpPr>
        <p:spPr bwMode="auto">
          <a:xfrm>
            <a:off x="365125" y="638175"/>
            <a:ext cx="2216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solidFill>
                  <a:srgbClr val="FFFF00"/>
                </a:solidFill>
                <a:latin typeface="Times New Roman" panose="02020603050405020304" pitchFamily="18" charset="0"/>
                <a:ea typeface="黑体" panose="02010609060101010101" pitchFamily="49" charset="-122"/>
              </a:rPr>
              <a:t>1</a:t>
            </a:r>
            <a:r>
              <a:rPr lang="zh-CN" altLang="en-US" sz="2800">
                <a:solidFill>
                  <a:srgbClr val="FFFF00"/>
                </a:solidFill>
                <a:latin typeface="Times New Roman" panose="02020603050405020304" pitchFamily="18" charset="0"/>
                <a:ea typeface="黑体" panose="02010609060101010101" pitchFamily="49" charset="-122"/>
              </a:rPr>
              <a:t>、微分式：</a:t>
            </a:r>
            <a:endParaRPr lang="zh-CN" altLang="en-US" sz="2800">
              <a:solidFill>
                <a:srgbClr val="FFFF00"/>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29710" name="Text Box 14"/>
          <p:cNvSpPr txBox="1">
            <a:spLocks noChangeArrowheads="1"/>
          </p:cNvSpPr>
          <p:nvPr/>
        </p:nvSpPr>
        <p:spPr bwMode="auto">
          <a:xfrm>
            <a:off x="365125" y="1587500"/>
            <a:ext cx="2227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solidFill>
                  <a:srgbClr val="FFFF00"/>
                </a:solidFill>
                <a:latin typeface="Times New Roman" panose="02020603050405020304" pitchFamily="18" charset="0"/>
                <a:ea typeface="黑体" panose="02010609060101010101" pitchFamily="49" charset="-122"/>
              </a:rPr>
              <a:t>2</a:t>
            </a:r>
            <a:r>
              <a:rPr lang="zh-CN" altLang="en-US" sz="2800">
                <a:solidFill>
                  <a:srgbClr val="FFFF00"/>
                </a:solidFill>
                <a:latin typeface="Times New Roman" panose="02020603050405020304" pitchFamily="18" charset="0"/>
                <a:ea typeface="黑体" panose="02010609060101010101" pitchFamily="49" charset="-122"/>
              </a:rPr>
              <a:t>、积分式：</a:t>
            </a:r>
            <a:endParaRPr lang="zh-CN" altLang="en-US" sz="2800">
              <a:solidFill>
                <a:srgbClr val="FFFF00"/>
              </a:solidFill>
              <a:latin typeface="Times New Roman" panose="02020603050405020304" pitchFamily="18" charset="0"/>
              <a:ea typeface="黑体" panose="02010609060101010101" pitchFamily="49" charset="-122"/>
              <a:sym typeface="Symbol" panose="05050102010706020507" pitchFamily="18" charset="2"/>
            </a:endParaRPr>
          </a:p>
        </p:txBody>
      </p:sp>
      <p:graphicFrame>
        <p:nvGraphicFramePr>
          <p:cNvPr id="29711" name="Object 15"/>
          <p:cNvGraphicFramePr>
            <a:graphicFrameLocks noChangeAspect="1"/>
          </p:cNvGraphicFramePr>
          <p:nvPr/>
        </p:nvGraphicFramePr>
        <p:xfrm>
          <a:off x="2411413" y="457200"/>
          <a:ext cx="4527550" cy="815975"/>
        </p:xfrm>
        <a:graphic>
          <a:graphicData uri="http://schemas.openxmlformats.org/presentationml/2006/ole">
            <mc:AlternateContent xmlns:mc="http://schemas.openxmlformats.org/markup-compatibility/2006">
              <mc:Choice xmlns:v="urn:schemas-microsoft-com:vml" Requires="v">
                <p:oleObj spid="_x0000_s16611" name="公式" r:id="rId3" imgW="2184400" imgH="393700" progId="Equation.3">
                  <p:embed/>
                </p:oleObj>
              </mc:Choice>
              <mc:Fallback>
                <p:oleObj name="公式" r:id="rId3" imgW="21844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457200"/>
                        <a:ext cx="4527550" cy="8159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2" name="Object 16"/>
          <p:cNvGraphicFramePr>
            <a:graphicFrameLocks noChangeAspect="1"/>
          </p:cNvGraphicFramePr>
          <p:nvPr/>
        </p:nvGraphicFramePr>
        <p:xfrm>
          <a:off x="2416175" y="1466850"/>
          <a:ext cx="3106738" cy="879475"/>
        </p:xfrm>
        <a:graphic>
          <a:graphicData uri="http://schemas.openxmlformats.org/presentationml/2006/ole">
            <mc:AlternateContent xmlns:mc="http://schemas.openxmlformats.org/markup-compatibility/2006">
              <mc:Choice xmlns:v="urn:schemas-microsoft-com:vml" Requires="v">
                <p:oleObj spid="_x0000_s16612" name="公式" r:id="rId5" imgW="1524000" imgH="431800" progId="Equation.3">
                  <p:embed/>
                </p:oleObj>
              </mc:Choice>
              <mc:Fallback>
                <p:oleObj name="公式" r:id="rId5" imgW="15240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6175" y="1466850"/>
                        <a:ext cx="3106738" cy="8794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3" name="Text Box 17"/>
          <p:cNvSpPr txBox="1">
            <a:spLocks noChangeArrowheads="1"/>
          </p:cNvSpPr>
          <p:nvPr/>
        </p:nvSpPr>
        <p:spPr bwMode="auto">
          <a:xfrm>
            <a:off x="5583219" y="1384300"/>
            <a:ext cx="339941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lang="zh-CN" altLang="en-US" sz="2800" dirty="0" smtClean="0">
                <a:solidFill>
                  <a:srgbClr val="7030A0"/>
                </a:solidFill>
                <a:latin typeface="Times New Roman" panose="02020603050405020304" pitchFamily="18" charset="0"/>
                <a:ea typeface="黑体" panose="02010609060101010101" pitchFamily="49" charset="-122"/>
              </a:rPr>
              <a:t>反应物</a:t>
            </a:r>
            <a:r>
              <a:rPr lang="en-US" altLang="zh-CN" sz="2800" dirty="0" smtClean="0">
                <a:solidFill>
                  <a:srgbClr val="7030A0"/>
                </a:solidFill>
                <a:latin typeface="Times New Roman" panose="02020603050405020304" pitchFamily="18" charset="0"/>
                <a:ea typeface="黑体" panose="02010609060101010101" pitchFamily="49" charset="-122"/>
              </a:rPr>
              <a:t>A</a:t>
            </a:r>
            <a:r>
              <a:rPr lang="zh-CN" altLang="en-US" sz="2800" dirty="0" smtClean="0">
                <a:solidFill>
                  <a:srgbClr val="7030A0"/>
                </a:solidFill>
                <a:latin typeface="Times New Roman" panose="02020603050405020304" pitchFamily="18" charset="0"/>
                <a:ea typeface="黑体" panose="02010609060101010101" pitchFamily="49" charset="-122"/>
              </a:rPr>
              <a:t>的距</a:t>
            </a:r>
            <a:r>
              <a:rPr lang="zh-CN" altLang="en-US" sz="2800" dirty="0">
                <a:solidFill>
                  <a:srgbClr val="7030A0"/>
                </a:solidFill>
                <a:latin typeface="Times New Roman" panose="02020603050405020304" pitchFamily="18" charset="0"/>
                <a:ea typeface="黑体" panose="02010609060101010101" pitchFamily="49" charset="-122"/>
              </a:rPr>
              <a:t>平衡浓度差</a:t>
            </a:r>
            <a:r>
              <a:rPr lang="zh-CN" altLang="en-US" sz="2800" dirty="0" smtClean="0">
                <a:solidFill>
                  <a:srgbClr val="7030A0"/>
                </a:solidFill>
                <a:latin typeface="Times New Roman" panose="02020603050405020304" pitchFamily="18" charset="0"/>
                <a:ea typeface="黑体" panose="02010609060101010101" pitchFamily="49" charset="-122"/>
              </a:rPr>
              <a:t>：</a:t>
            </a:r>
            <a:r>
              <a:rPr lang="zh-CN" altLang="en-US" sz="2800" dirty="0" smtClean="0">
                <a:solidFill>
                  <a:srgbClr val="7030A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dirty="0" err="1">
                <a:solidFill>
                  <a:srgbClr val="7030A0"/>
                </a:solidFill>
                <a:latin typeface="Times New Roman" panose="02020603050405020304" pitchFamily="18" charset="0"/>
                <a:ea typeface="黑体" panose="02010609060101010101" pitchFamily="49" charset="-122"/>
                <a:sym typeface="Symbol" panose="05050102010706020507" pitchFamily="18" charset="2"/>
              </a:rPr>
              <a:t>c</a:t>
            </a:r>
            <a:r>
              <a:rPr lang="en-US" altLang="zh-CN" sz="2800" baseline="-25000" dirty="0" err="1">
                <a:solidFill>
                  <a:srgbClr val="7030A0"/>
                </a:solidFill>
                <a:latin typeface="Times New Roman" panose="02020603050405020304" pitchFamily="18" charset="0"/>
                <a:ea typeface="黑体" panose="02010609060101010101" pitchFamily="49" charset="-122"/>
                <a:sym typeface="Symbol" panose="05050102010706020507" pitchFamily="18" charset="2"/>
              </a:rPr>
              <a:t>A</a:t>
            </a:r>
            <a:r>
              <a:rPr lang="en-US" altLang="zh-CN" sz="2800" dirty="0">
                <a:solidFill>
                  <a:srgbClr val="7030A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2800" dirty="0" err="1">
                <a:solidFill>
                  <a:srgbClr val="7030A0"/>
                </a:solidFill>
                <a:latin typeface="Times New Roman" panose="02020603050405020304" pitchFamily="18" charset="0"/>
                <a:ea typeface="黑体" panose="02010609060101010101" pitchFamily="49" charset="-122"/>
                <a:sym typeface="Symbol" panose="05050102010706020507" pitchFamily="18" charset="2"/>
              </a:rPr>
              <a:t>c</a:t>
            </a:r>
            <a:r>
              <a:rPr lang="en-US" altLang="zh-CN" sz="2800" baseline="-25000" dirty="0" err="1">
                <a:solidFill>
                  <a:srgbClr val="7030A0"/>
                </a:solidFill>
                <a:latin typeface="Times New Roman" panose="02020603050405020304" pitchFamily="18" charset="0"/>
                <a:ea typeface="黑体" panose="02010609060101010101" pitchFamily="49" charset="-122"/>
                <a:sym typeface="Symbol" panose="05050102010706020507" pitchFamily="18" charset="2"/>
              </a:rPr>
              <a:t>A</a:t>
            </a:r>
            <a:r>
              <a:rPr lang="en-US" altLang="zh-CN" sz="2800" dirty="0">
                <a:solidFill>
                  <a:srgbClr val="7030A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2800" dirty="0" err="1">
                <a:solidFill>
                  <a:srgbClr val="7030A0"/>
                </a:solidFill>
                <a:latin typeface="Times New Roman" panose="02020603050405020304" pitchFamily="18" charset="0"/>
                <a:ea typeface="黑体" panose="02010609060101010101" pitchFamily="49" charset="-122"/>
                <a:sym typeface="Symbol" panose="05050102010706020507" pitchFamily="18" charset="2"/>
              </a:rPr>
              <a:t>c</a:t>
            </a:r>
            <a:r>
              <a:rPr lang="en-US" altLang="zh-CN" sz="2800" baseline="-25000" dirty="0" err="1">
                <a:solidFill>
                  <a:srgbClr val="7030A0"/>
                </a:solidFill>
                <a:latin typeface="Times New Roman" panose="02020603050405020304" pitchFamily="18" charset="0"/>
                <a:ea typeface="黑体" panose="02010609060101010101" pitchFamily="49" charset="-122"/>
                <a:sym typeface="Symbol" panose="05050102010706020507" pitchFamily="18" charset="2"/>
              </a:rPr>
              <a:t>Ae</a:t>
            </a:r>
            <a:r>
              <a:rPr lang="en-US" altLang="zh-CN" sz="2800" dirty="0">
                <a:solidFill>
                  <a:srgbClr val="7030A0"/>
                </a:solidFill>
                <a:latin typeface="Times New Roman" panose="02020603050405020304" pitchFamily="18" charset="0"/>
                <a:ea typeface="黑体" panose="02010609060101010101" pitchFamily="49" charset="-122"/>
                <a:sym typeface="Symbol" panose="05050102010706020507" pitchFamily="18" charset="2"/>
              </a:rPr>
              <a:t> </a:t>
            </a:r>
          </a:p>
        </p:txBody>
      </p:sp>
      <p:sp>
        <p:nvSpPr>
          <p:cNvPr id="29714" name="Text Box 18"/>
          <p:cNvSpPr txBox="1">
            <a:spLocks noChangeArrowheads="1"/>
          </p:cNvSpPr>
          <p:nvPr/>
        </p:nvSpPr>
        <p:spPr bwMode="auto">
          <a:xfrm>
            <a:off x="373063" y="4254500"/>
            <a:ext cx="2284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solidFill>
                  <a:srgbClr val="FFFF00"/>
                </a:solidFill>
                <a:latin typeface="Times New Roman" panose="02020603050405020304" pitchFamily="18" charset="0"/>
                <a:ea typeface="黑体" panose="02010609060101010101" pitchFamily="49" charset="-122"/>
              </a:rPr>
              <a:t>4</a:t>
            </a:r>
            <a:r>
              <a:rPr lang="zh-CN" altLang="en-US" sz="2800">
                <a:solidFill>
                  <a:srgbClr val="FFFF00"/>
                </a:solidFill>
                <a:latin typeface="Times New Roman" panose="02020603050405020304" pitchFamily="18" charset="0"/>
                <a:ea typeface="黑体" panose="02010609060101010101" pitchFamily="49" charset="-122"/>
              </a:rPr>
              <a:t>、线性关系：</a:t>
            </a:r>
            <a:endParaRPr lang="zh-CN" altLang="en-US" sz="2800">
              <a:solidFill>
                <a:srgbClr val="FFFF00"/>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29716" name="Text Box 20"/>
          <p:cNvSpPr txBox="1">
            <a:spLocks noChangeArrowheads="1"/>
          </p:cNvSpPr>
          <p:nvPr/>
        </p:nvSpPr>
        <p:spPr bwMode="auto">
          <a:xfrm>
            <a:off x="2145141" y="2400281"/>
            <a:ext cx="64817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smtClean="0">
                <a:latin typeface="Times New Roman" panose="02020603050405020304" pitchFamily="18" charset="0"/>
                <a:ea typeface="黑体" panose="02010609060101010101" pitchFamily="49" charset="-122"/>
                <a:sym typeface="Symbol" panose="05050102010706020507" pitchFamily="18" charset="2"/>
              </a:rPr>
              <a:t>当对行一级反应完成了距平衡浓度差的一半所</a:t>
            </a:r>
            <a:r>
              <a:rPr lang="zh-CN" altLang="en-US" sz="2800" dirty="0">
                <a:latin typeface="Times New Roman" panose="02020603050405020304" pitchFamily="18" charset="0"/>
                <a:ea typeface="黑体" panose="02010609060101010101" pitchFamily="49" charset="-122"/>
                <a:sym typeface="Symbol" panose="05050102010706020507" pitchFamily="18" charset="2"/>
              </a:rPr>
              <a:t>用的时间</a:t>
            </a:r>
          </a:p>
        </p:txBody>
      </p:sp>
      <p:graphicFrame>
        <p:nvGraphicFramePr>
          <p:cNvPr id="29717" name="Object 21"/>
          <p:cNvGraphicFramePr>
            <a:graphicFrameLocks noChangeAspect="1"/>
          </p:cNvGraphicFramePr>
          <p:nvPr>
            <p:extLst>
              <p:ext uri="{D42A27DB-BD31-4B8C-83A1-F6EECF244321}">
                <p14:modId xmlns:p14="http://schemas.microsoft.com/office/powerpoint/2010/main" val="3724081882"/>
              </p:ext>
            </p:extLst>
          </p:nvPr>
        </p:nvGraphicFramePr>
        <p:xfrm>
          <a:off x="1713608" y="3407822"/>
          <a:ext cx="1757560" cy="865728"/>
        </p:xfrm>
        <a:graphic>
          <a:graphicData uri="http://schemas.openxmlformats.org/presentationml/2006/ole">
            <mc:AlternateContent xmlns:mc="http://schemas.openxmlformats.org/markup-compatibility/2006">
              <mc:Choice xmlns:v="urn:schemas-microsoft-com:vml" Requires="v">
                <p:oleObj spid="_x0000_s16613" name="公式" r:id="rId7" imgW="876300" imgH="431800" progId="Equation.3">
                  <p:embed/>
                </p:oleObj>
              </mc:Choice>
              <mc:Fallback>
                <p:oleObj name="公式" r:id="rId7" imgW="8763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3608" y="3407822"/>
                        <a:ext cx="1757560" cy="865728"/>
                      </a:xfrm>
                      <a:prstGeom prst="rect">
                        <a:avLst/>
                      </a:prstGeom>
                      <a:solidFill>
                        <a:schemeClr val="bg2"/>
                      </a:solidFill>
                      <a:ln>
                        <a:noFill/>
                      </a:ln>
                      <a:extLst/>
                    </p:spPr>
                  </p:pic>
                </p:oleObj>
              </mc:Fallback>
            </mc:AlternateContent>
          </a:graphicData>
        </a:graphic>
      </p:graphicFrame>
      <p:sp>
        <p:nvSpPr>
          <p:cNvPr id="29718" name="Text Box 22"/>
          <p:cNvSpPr txBox="1">
            <a:spLocks noChangeArrowheads="1"/>
          </p:cNvSpPr>
          <p:nvPr/>
        </p:nvSpPr>
        <p:spPr bwMode="auto">
          <a:xfrm>
            <a:off x="366713" y="4954588"/>
            <a:ext cx="35194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solidFill>
                  <a:srgbClr val="FFFF00"/>
                </a:solidFill>
                <a:latin typeface="Times New Roman" panose="02020603050405020304" pitchFamily="18" charset="0"/>
                <a:ea typeface="黑体" panose="02010609060101010101" pitchFamily="49" charset="-122"/>
              </a:rPr>
              <a:t>5</a:t>
            </a:r>
            <a:r>
              <a:rPr lang="zh-CN" altLang="en-US" sz="2800">
                <a:solidFill>
                  <a:srgbClr val="FFFF00"/>
                </a:solidFill>
                <a:latin typeface="Times New Roman" panose="02020603050405020304" pitchFamily="18" charset="0"/>
                <a:ea typeface="黑体" panose="02010609060101010101" pitchFamily="49" charset="-122"/>
              </a:rPr>
              <a:t>、速率常数的求取：</a:t>
            </a:r>
            <a:endParaRPr lang="zh-CN" altLang="en-US" sz="2800">
              <a:solidFill>
                <a:srgbClr val="FFFF00"/>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29719" name="Text Box 23"/>
          <p:cNvSpPr txBox="1">
            <a:spLocks noChangeArrowheads="1"/>
          </p:cNvSpPr>
          <p:nvPr/>
        </p:nvSpPr>
        <p:spPr bwMode="auto">
          <a:xfrm>
            <a:off x="3816350" y="4984750"/>
            <a:ext cx="6007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ea typeface="黑体" panose="02010609060101010101" pitchFamily="49" charset="-122"/>
              </a:rPr>
              <a:t>作 </a:t>
            </a:r>
            <a:r>
              <a:rPr lang="en-US" altLang="zh-CN" sz="2400">
                <a:latin typeface="Times New Roman" panose="02020603050405020304" pitchFamily="18" charset="0"/>
                <a:ea typeface="黑体" panose="02010609060101010101" pitchFamily="49" charset="-122"/>
              </a:rPr>
              <a:t>ln(c</a:t>
            </a:r>
            <a:r>
              <a:rPr lang="en-US" altLang="zh-CN" sz="2400" baseline="-25000">
                <a:latin typeface="Times New Roman" panose="02020603050405020304" pitchFamily="18" charset="0"/>
                <a:ea typeface="黑体" panose="02010609060101010101" pitchFamily="49" charset="-122"/>
              </a:rPr>
              <a:t>A</a:t>
            </a:r>
            <a:r>
              <a:rPr lang="en-US" altLang="zh-CN" sz="2400">
                <a:latin typeface="Times New Roman" panose="02020603050405020304" pitchFamily="18" charset="0"/>
                <a:ea typeface="黑体" panose="02010609060101010101" pitchFamily="49" charset="-122"/>
              </a:rPr>
              <a:t> – c</a:t>
            </a:r>
            <a:r>
              <a:rPr lang="en-US" altLang="zh-CN" sz="2400" baseline="-25000">
                <a:latin typeface="Times New Roman" panose="02020603050405020304" pitchFamily="18" charset="0"/>
                <a:ea typeface="黑体" panose="02010609060101010101" pitchFamily="49" charset="-122"/>
              </a:rPr>
              <a:t>Ae</a:t>
            </a:r>
            <a:r>
              <a:rPr lang="en-US" altLang="zh-CN" sz="2400">
                <a:latin typeface="Times New Roman" panose="02020603050405020304" pitchFamily="18" charset="0"/>
                <a:ea typeface="黑体" panose="02010609060101010101" pitchFamily="49" charset="-122"/>
              </a:rPr>
              <a:t>) ~ t </a:t>
            </a:r>
            <a:r>
              <a:rPr lang="zh-CN" altLang="en-US" sz="2400">
                <a:latin typeface="Times New Roman" panose="02020603050405020304" pitchFamily="18" charset="0"/>
                <a:ea typeface="黑体" panose="02010609060101010101" pitchFamily="49" charset="-122"/>
              </a:rPr>
              <a:t>图，斜率 </a:t>
            </a:r>
            <a:r>
              <a:rPr lang="en-US" altLang="zh-CN" sz="2400">
                <a:latin typeface="Times New Roman" panose="02020603050405020304" pitchFamily="18" charset="0"/>
                <a:ea typeface="黑体" panose="02010609060101010101" pitchFamily="49" charset="-122"/>
              </a:rPr>
              <a:t>= </a:t>
            </a:r>
            <a:r>
              <a:rPr lang="en-US" altLang="zh-CN" sz="2400" i="1">
                <a:latin typeface="Times New Roman" panose="02020603050405020304" pitchFamily="18" charset="0"/>
                <a:ea typeface="黑体" panose="02010609060101010101" pitchFamily="49" charset="-122"/>
              </a:rPr>
              <a:t>k</a:t>
            </a:r>
            <a:r>
              <a:rPr lang="en-US" altLang="zh-CN" sz="2400" baseline="-25000">
                <a:latin typeface="Times New Roman" panose="02020603050405020304" pitchFamily="18" charset="0"/>
                <a:ea typeface="黑体" panose="02010609060101010101" pitchFamily="49" charset="-122"/>
              </a:rPr>
              <a:t>1</a:t>
            </a:r>
            <a:r>
              <a:rPr lang="en-US" altLang="zh-CN" sz="2400">
                <a:latin typeface="Times New Roman" panose="02020603050405020304" pitchFamily="18" charset="0"/>
                <a:ea typeface="黑体" panose="02010609060101010101" pitchFamily="49" charset="-122"/>
              </a:rPr>
              <a:t> + </a:t>
            </a:r>
            <a:r>
              <a:rPr lang="en-US" altLang="zh-CN" sz="2400" i="1">
                <a:latin typeface="Times New Roman" panose="02020603050405020304" pitchFamily="18" charset="0"/>
                <a:ea typeface="黑体" panose="02010609060101010101" pitchFamily="49" charset="-122"/>
              </a:rPr>
              <a:t>k</a:t>
            </a:r>
            <a:r>
              <a:rPr lang="en-US" altLang="zh-CN" sz="2400" baseline="-25000">
                <a:latin typeface="Times New Roman" panose="02020603050405020304" pitchFamily="18" charset="0"/>
                <a:ea typeface="黑体" panose="02010609060101010101" pitchFamily="49" charset="-122"/>
              </a:rPr>
              <a:t>-1</a:t>
            </a:r>
            <a:endParaRPr lang="en-US" altLang="zh-CN" sz="2400">
              <a:latin typeface="Times New Roman" panose="02020603050405020304" pitchFamily="18" charset="0"/>
              <a:ea typeface="黑体" panose="02010609060101010101" pitchFamily="49" charset="-122"/>
              <a:sym typeface="Symbol" panose="05050102010706020507" pitchFamily="18" charset="2"/>
            </a:endParaRPr>
          </a:p>
        </p:txBody>
      </p:sp>
      <p:sp>
        <p:nvSpPr>
          <p:cNvPr id="29720" name="Text Box 24"/>
          <p:cNvSpPr txBox="1">
            <a:spLocks noChangeArrowheads="1"/>
          </p:cNvSpPr>
          <p:nvPr/>
        </p:nvSpPr>
        <p:spPr bwMode="auto">
          <a:xfrm>
            <a:off x="812800" y="5634038"/>
            <a:ext cx="6007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ea typeface="黑体" panose="02010609060101010101" pitchFamily="49" charset="-122"/>
              </a:rPr>
              <a:t>平衡常数 </a:t>
            </a:r>
            <a:r>
              <a:rPr lang="en-US" altLang="zh-CN" sz="2400">
                <a:latin typeface="Times New Roman" panose="02020603050405020304" pitchFamily="18" charset="0"/>
                <a:ea typeface="黑体" panose="02010609060101010101" pitchFamily="49" charset="-122"/>
              </a:rPr>
              <a:t>K = </a:t>
            </a:r>
            <a:r>
              <a:rPr lang="en-US" altLang="zh-CN" sz="2400" i="1">
                <a:latin typeface="Times New Roman" panose="02020603050405020304" pitchFamily="18" charset="0"/>
                <a:ea typeface="黑体" panose="02010609060101010101" pitchFamily="49" charset="-122"/>
              </a:rPr>
              <a:t>k</a:t>
            </a:r>
            <a:r>
              <a:rPr lang="en-US" altLang="zh-CN" sz="2400" baseline="-25000">
                <a:latin typeface="Times New Roman" panose="02020603050405020304" pitchFamily="18" charset="0"/>
                <a:ea typeface="黑体" panose="02010609060101010101" pitchFamily="49" charset="-122"/>
              </a:rPr>
              <a:t>1</a:t>
            </a:r>
            <a:r>
              <a:rPr lang="en-US" altLang="zh-CN" sz="2400">
                <a:latin typeface="Times New Roman" panose="02020603050405020304" pitchFamily="18" charset="0"/>
                <a:ea typeface="黑体" panose="02010609060101010101" pitchFamily="49" charset="-122"/>
              </a:rPr>
              <a:t> / </a:t>
            </a:r>
            <a:r>
              <a:rPr lang="en-US" altLang="zh-CN" sz="2400" i="1">
                <a:latin typeface="Times New Roman" panose="02020603050405020304" pitchFamily="18" charset="0"/>
                <a:ea typeface="黑体" panose="02010609060101010101" pitchFamily="49" charset="-122"/>
              </a:rPr>
              <a:t>k</a:t>
            </a:r>
            <a:r>
              <a:rPr lang="en-US" altLang="zh-CN" sz="2400" baseline="-25000">
                <a:latin typeface="Times New Roman" panose="02020603050405020304" pitchFamily="18" charset="0"/>
                <a:ea typeface="黑体" panose="02010609060101010101" pitchFamily="49" charset="-122"/>
              </a:rPr>
              <a:t>-1</a:t>
            </a:r>
            <a:r>
              <a:rPr lang="en-US" altLang="zh-CN" sz="2400">
                <a:latin typeface="Times New Roman" panose="02020603050405020304" pitchFamily="18" charset="0"/>
                <a:ea typeface="黑体" panose="02010609060101010101" pitchFamily="49" charset="-122"/>
              </a:rPr>
              <a:t> = c</a:t>
            </a:r>
            <a:r>
              <a:rPr lang="en-US" altLang="zh-CN" sz="2400" baseline="-25000">
                <a:latin typeface="Times New Roman" panose="02020603050405020304" pitchFamily="18" charset="0"/>
                <a:ea typeface="黑体" panose="02010609060101010101" pitchFamily="49" charset="-122"/>
              </a:rPr>
              <a:t>Be</a:t>
            </a:r>
            <a:r>
              <a:rPr lang="en-US" altLang="zh-CN" sz="2400">
                <a:latin typeface="Times New Roman" panose="02020603050405020304" pitchFamily="18" charset="0"/>
                <a:ea typeface="黑体" panose="02010609060101010101" pitchFamily="49" charset="-122"/>
              </a:rPr>
              <a:t> / c</a:t>
            </a:r>
            <a:r>
              <a:rPr lang="en-US" altLang="zh-CN" sz="2400" baseline="-25000">
                <a:latin typeface="Times New Roman" panose="02020603050405020304" pitchFamily="18" charset="0"/>
                <a:ea typeface="黑体" panose="02010609060101010101" pitchFamily="49" charset="-122"/>
              </a:rPr>
              <a:t>Ae</a:t>
            </a:r>
            <a:endParaRPr lang="en-US" altLang="zh-CN" sz="2400">
              <a:latin typeface="Times New Roman" panose="02020603050405020304" pitchFamily="18" charset="0"/>
              <a:ea typeface="黑体" panose="02010609060101010101" pitchFamily="49" charset="-122"/>
              <a:sym typeface="Symbol" panose="05050102010706020507" pitchFamily="18" charset="2"/>
            </a:endParaRPr>
          </a:p>
        </p:txBody>
      </p:sp>
      <p:sp>
        <p:nvSpPr>
          <p:cNvPr id="29721" name="Rectangle 25"/>
          <p:cNvSpPr>
            <a:spLocks noChangeArrowheads="1"/>
          </p:cNvSpPr>
          <p:nvPr/>
        </p:nvSpPr>
        <p:spPr bwMode="auto">
          <a:xfrm>
            <a:off x="3011488" y="4273550"/>
            <a:ext cx="2325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err="1">
                <a:latin typeface="Times New Roman" panose="02020603050405020304" pitchFamily="18" charset="0"/>
                <a:ea typeface="黑体" panose="02010609060101010101" pitchFamily="49" charset="-122"/>
              </a:rPr>
              <a:t>ln</a:t>
            </a:r>
            <a:r>
              <a:rPr lang="en-US" altLang="zh-CN" sz="2800" dirty="0">
                <a:latin typeface="Times New Roman" panose="02020603050405020304" pitchFamily="18" charset="0"/>
                <a:ea typeface="黑体" panose="02010609060101010101" pitchFamily="49" charset="-122"/>
              </a:rPr>
              <a:t>(</a:t>
            </a:r>
            <a:r>
              <a:rPr lang="en-US" altLang="zh-CN" sz="2800" dirty="0" err="1">
                <a:latin typeface="Times New Roman" panose="02020603050405020304" pitchFamily="18" charset="0"/>
                <a:ea typeface="黑体" panose="02010609060101010101" pitchFamily="49" charset="-122"/>
              </a:rPr>
              <a:t>c</a:t>
            </a:r>
            <a:r>
              <a:rPr lang="en-US" altLang="zh-CN" sz="2800" baseline="-25000" dirty="0" err="1">
                <a:latin typeface="Times New Roman" panose="02020603050405020304" pitchFamily="18" charset="0"/>
                <a:ea typeface="黑体" panose="02010609060101010101" pitchFamily="49" charset="-122"/>
              </a:rPr>
              <a:t>A</a:t>
            </a:r>
            <a:r>
              <a:rPr lang="en-US" altLang="zh-CN" sz="2800" dirty="0">
                <a:latin typeface="Times New Roman" panose="02020603050405020304" pitchFamily="18" charset="0"/>
                <a:ea typeface="黑体" panose="02010609060101010101" pitchFamily="49" charset="-122"/>
              </a:rPr>
              <a:t> – </a:t>
            </a:r>
            <a:r>
              <a:rPr lang="en-US" altLang="zh-CN" sz="2800" dirty="0" err="1">
                <a:latin typeface="Times New Roman" panose="02020603050405020304" pitchFamily="18" charset="0"/>
                <a:ea typeface="黑体" panose="02010609060101010101" pitchFamily="49" charset="-122"/>
              </a:rPr>
              <a:t>c</a:t>
            </a:r>
            <a:r>
              <a:rPr lang="en-US" altLang="zh-CN" sz="2800" baseline="-25000" dirty="0" err="1">
                <a:latin typeface="Times New Roman" panose="02020603050405020304" pitchFamily="18" charset="0"/>
                <a:ea typeface="黑体" panose="02010609060101010101" pitchFamily="49" charset="-122"/>
              </a:rPr>
              <a:t>Ae</a:t>
            </a:r>
            <a:r>
              <a:rPr lang="en-US" altLang="zh-CN" sz="2800" dirty="0">
                <a:latin typeface="Times New Roman" panose="02020603050405020304" pitchFamily="18" charset="0"/>
                <a:ea typeface="黑体" panose="02010609060101010101" pitchFamily="49" charset="-122"/>
              </a:rPr>
              <a:t>) ~ t</a:t>
            </a:r>
          </a:p>
        </p:txBody>
      </p:sp>
      <p:sp>
        <p:nvSpPr>
          <p:cNvPr id="29722" name="Rectangle 26"/>
          <p:cNvSpPr>
            <a:spLocks noChangeArrowheads="1"/>
          </p:cNvSpPr>
          <p:nvPr/>
        </p:nvSpPr>
        <p:spPr bwMode="auto">
          <a:xfrm>
            <a:off x="271463" y="2730500"/>
            <a:ext cx="21669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lang="en-US" altLang="zh-CN" sz="2800" dirty="0">
                <a:solidFill>
                  <a:srgbClr val="FFFF00"/>
                </a:solidFill>
                <a:latin typeface="Times New Roman" panose="02020603050405020304" pitchFamily="18" charset="0"/>
                <a:ea typeface="黑体" panose="02010609060101010101" pitchFamily="49" charset="-122"/>
                <a:sym typeface="Symbol" panose="05050102010706020507" pitchFamily="18" charset="2"/>
              </a:rPr>
              <a:t>3</a:t>
            </a:r>
            <a:r>
              <a:rPr lang="zh-CN" altLang="en-US" sz="2800" dirty="0">
                <a:solidFill>
                  <a:srgbClr val="FFFF00"/>
                </a:solidFill>
                <a:latin typeface="Times New Roman" panose="02020603050405020304" pitchFamily="18" charset="0"/>
                <a:ea typeface="黑体" panose="02010609060101010101" pitchFamily="49" charset="-122"/>
                <a:sym typeface="Symbol" panose="05050102010706020507" pitchFamily="18" charset="2"/>
              </a:rPr>
              <a:t>、半衰期：</a:t>
            </a:r>
          </a:p>
        </p:txBody>
      </p:sp>
      <p:sp>
        <p:nvSpPr>
          <p:cNvPr id="29723" name="Text Box 27"/>
          <p:cNvSpPr txBox="1">
            <a:spLocks noChangeArrowheads="1"/>
          </p:cNvSpPr>
          <p:nvPr/>
        </p:nvSpPr>
        <p:spPr bwMode="auto">
          <a:xfrm>
            <a:off x="5834743" y="3360714"/>
            <a:ext cx="34426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400" dirty="0">
                <a:solidFill>
                  <a:srgbClr val="FF0000"/>
                </a:solidFill>
                <a:latin typeface="Times New Roman" panose="02020603050405020304" pitchFamily="18" charset="0"/>
                <a:ea typeface="黑体" panose="02010609060101010101" pitchFamily="49" charset="-122"/>
                <a:sym typeface="Symbol" panose="05050102010706020507" pitchFamily="18" charset="2"/>
              </a:rPr>
              <a:t> </a:t>
            </a:r>
            <a:r>
              <a:rPr lang="zh-CN" altLang="en-US" sz="2400" dirty="0" smtClean="0">
                <a:solidFill>
                  <a:srgbClr val="7030A0"/>
                </a:solidFill>
                <a:latin typeface="Times New Roman" panose="02020603050405020304" pitchFamily="18" charset="0"/>
                <a:ea typeface="黑体" panose="02010609060101010101" pitchFamily="49" charset="-122"/>
                <a:sym typeface="Symbol" panose="05050102010706020507" pitchFamily="18" charset="2"/>
              </a:rPr>
              <a:t>即</a:t>
            </a:r>
            <a:r>
              <a:rPr lang="en-US" altLang="zh-CN" sz="2800" dirty="0" err="1" smtClean="0">
                <a:solidFill>
                  <a:srgbClr val="7030A0"/>
                </a:solidFill>
                <a:latin typeface="Times New Roman" panose="02020603050405020304" pitchFamily="18" charset="0"/>
                <a:ea typeface="黑体" panose="02010609060101010101" pitchFamily="49" charset="-122"/>
                <a:sym typeface="Symbol" panose="05050102010706020507" pitchFamily="18" charset="2"/>
              </a:rPr>
              <a:t>c</a:t>
            </a:r>
            <a:r>
              <a:rPr lang="en-US" altLang="zh-CN" sz="2800" baseline="-25000" dirty="0" err="1" smtClean="0">
                <a:solidFill>
                  <a:srgbClr val="7030A0"/>
                </a:solidFill>
                <a:latin typeface="Times New Roman" panose="02020603050405020304" pitchFamily="18" charset="0"/>
                <a:ea typeface="黑体" panose="02010609060101010101" pitchFamily="49" charset="-122"/>
                <a:sym typeface="Symbol" panose="05050102010706020507" pitchFamily="18" charset="2"/>
              </a:rPr>
              <a:t>A</a:t>
            </a:r>
            <a:r>
              <a:rPr lang="en-US" altLang="zh-CN" sz="2800" dirty="0" smtClean="0">
                <a:solidFill>
                  <a:srgbClr val="7030A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dirty="0">
                <a:solidFill>
                  <a:srgbClr val="7030A0"/>
                </a:solidFill>
                <a:latin typeface="Times New Roman" panose="02020603050405020304" pitchFamily="18" charset="0"/>
                <a:ea typeface="黑体" panose="02010609060101010101" pitchFamily="49" charset="-122"/>
                <a:sym typeface="Symbol" panose="05050102010706020507" pitchFamily="18" charset="2"/>
              </a:rPr>
              <a:t>= ½ (c</a:t>
            </a:r>
            <a:r>
              <a:rPr lang="en-US" altLang="zh-CN" sz="2800" baseline="-25000" dirty="0">
                <a:solidFill>
                  <a:srgbClr val="7030A0"/>
                </a:solidFill>
                <a:latin typeface="Times New Roman" panose="02020603050405020304" pitchFamily="18" charset="0"/>
                <a:ea typeface="黑体" panose="02010609060101010101" pitchFamily="49" charset="-122"/>
                <a:sym typeface="Symbol" panose="05050102010706020507" pitchFamily="18" charset="2"/>
              </a:rPr>
              <a:t>A0</a:t>
            </a:r>
            <a:r>
              <a:rPr lang="en-US" altLang="zh-CN" sz="2800" dirty="0">
                <a:solidFill>
                  <a:srgbClr val="7030A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2800" dirty="0" err="1">
                <a:solidFill>
                  <a:srgbClr val="7030A0"/>
                </a:solidFill>
                <a:latin typeface="Times New Roman" panose="02020603050405020304" pitchFamily="18" charset="0"/>
                <a:ea typeface="黑体" panose="02010609060101010101" pitchFamily="49" charset="-122"/>
                <a:sym typeface="Symbol" panose="05050102010706020507" pitchFamily="18" charset="2"/>
              </a:rPr>
              <a:t>c</a:t>
            </a:r>
            <a:r>
              <a:rPr lang="en-US" altLang="zh-CN" sz="2800" baseline="-25000" dirty="0" err="1">
                <a:solidFill>
                  <a:srgbClr val="7030A0"/>
                </a:solidFill>
                <a:latin typeface="Times New Roman" panose="02020603050405020304" pitchFamily="18" charset="0"/>
                <a:ea typeface="黑体" panose="02010609060101010101" pitchFamily="49" charset="-122"/>
                <a:sym typeface="Symbol" panose="05050102010706020507" pitchFamily="18" charset="2"/>
              </a:rPr>
              <a:t>Ae</a:t>
            </a:r>
            <a:r>
              <a:rPr lang="en-US" altLang="zh-CN" sz="2800" dirty="0">
                <a:solidFill>
                  <a:srgbClr val="7030A0"/>
                </a:solidFill>
                <a:latin typeface="Times New Roman" panose="02020603050405020304" pitchFamily="18" charset="0"/>
                <a:ea typeface="黑体" panose="02010609060101010101" pitchFamily="49" charset="-122"/>
                <a:sym typeface="Symbol" panose="05050102010706020507" pitchFamily="18" charset="2"/>
              </a:rPr>
              <a:t>)</a:t>
            </a:r>
          </a:p>
        </p:txBody>
      </p:sp>
      <p:sp>
        <p:nvSpPr>
          <p:cNvPr id="87056" name="矩形 1"/>
          <p:cNvSpPr>
            <a:spLocks noChangeArrowheads="1"/>
          </p:cNvSpPr>
          <p:nvPr/>
        </p:nvSpPr>
        <p:spPr bwMode="auto">
          <a:xfrm>
            <a:off x="5005388" y="5591175"/>
            <a:ext cx="32496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6213"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40000"/>
              </a:lnSpc>
              <a:buClr>
                <a:schemeClr val="tx1"/>
              </a:buClr>
            </a:pPr>
            <a:r>
              <a:rPr lang="zh-CN" altLang="en-US">
                <a:solidFill>
                  <a:srgbClr val="0000FF"/>
                </a:solidFill>
                <a:latin typeface="宋体" panose="02010600030101010101" pitchFamily="2" charset="-122"/>
              </a:rPr>
              <a:t>解联立可得</a:t>
            </a:r>
            <a:r>
              <a:rPr lang="en-US" altLang="zh-CN">
                <a:solidFill>
                  <a:srgbClr val="0000FF"/>
                </a:solidFill>
                <a:latin typeface="宋体" panose="02010600030101010101" pitchFamily="2" charset="-122"/>
              </a:rPr>
              <a:t>k</a:t>
            </a:r>
            <a:r>
              <a:rPr lang="en-US" altLang="zh-CN" baseline="-25000">
                <a:solidFill>
                  <a:srgbClr val="0000FF"/>
                </a:solidFill>
                <a:latin typeface="宋体" panose="02010600030101010101" pitchFamily="2" charset="-122"/>
              </a:rPr>
              <a:t>1</a:t>
            </a:r>
            <a:r>
              <a:rPr lang="zh-CN" altLang="en-US">
                <a:solidFill>
                  <a:srgbClr val="0000FF"/>
                </a:solidFill>
                <a:latin typeface="宋体" panose="02010600030101010101" pitchFamily="2" charset="-122"/>
              </a:rPr>
              <a:t>、</a:t>
            </a:r>
            <a:r>
              <a:rPr lang="en-US" altLang="zh-CN">
                <a:solidFill>
                  <a:srgbClr val="0000FF"/>
                </a:solidFill>
                <a:latin typeface="宋体" panose="02010600030101010101" pitchFamily="2" charset="-122"/>
              </a:rPr>
              <a:t>k</a:t>
            </a:r>
            <a:r>
              <a:rPr lang="en-US" altLang="zh-CN" baseline="-25000">
                <a:solidFill>
                  <a:srgbClr val="0000FF"/>
                </a:solidFill>
                <a:latin typeface="宋体" panose="02010600030101010101" pitchFamily="2" charset="-122"/>
              </a:rPr>
              <a:t>-1</a:t>
            </a:r>
          </a:p>
        </p:txBody>
      </p:sp>
      <p:sp>
        <p:nvSpPr>
          <p:cNvPr id="87057" name="矩形 2"/>
          <p:cNvSpPr>
            <a:spLocks noChangeArrowheads="1"/>
          </p:cNvSpPr>
          <p:nvPr/>
        </p:nvSpPr>
        <p:spPr bwMode="auto">
          <a:xfrm>
            <a:off x="3433744" y="3635705"/>
            <a:ext cx="21494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buClr>
                <a:schemeClr val="tx1"/>
              </a:buClr>
            </a:pPr>
            <a:r>
              <a:rPr lang="zh-CN" altLang="en-US" sz="2400" dirty="0">
                <a:solidFill>
                  <a:srgbClr val="0000FF"/>
                </a:solidFill>
                <a:latin typeface="宋体" panose="02010600030101010101" pitchFamily="2" charset="-122"/>
              </a:rPr>
              <a:t>与</a:t>
            </a:r>
            <a:r>
              <a:rPr lang="en-US" altLang="zh-CN" sz="2400" dirty="0">
                <a:solidFill>
                  <a:srgbClr val="0000FF"/>
                </a:solidFill>
                <a:latin typeface="宋体" panose="02010600030101010101" pitchFamily="2" charset="-122"/>
              </a:rPr>
              <a:t>C</a:t>
            </a:r>
            <a:r>
              <a:rPr lang="en-US" altLang="zh-CN" sz="2400" baseline="-25000" dirty="0">
                <a:solidFill>
                  <a:srgbClr val="0000FF"/>
                </a:solidFill>
                <a:latin typeface="宋体" panose="02010600030101010101" pitchFamily="2" charset="-122"/>
              </a:rPr>
              <a:t>A0</a:t>
            </a:r>
            <a:r>
              <a:rPr lang="en-US" altLang="zh-CN" sz="2400" dirty="0">
                <a:solidFill>
                  <a:srgbClr val="0000FF"/>
                </a:solidFill>
                <a:latin typeface="宋体" panose="02010600030101010101" pitchFamily="2" charset="-122"/>
              </a:rPr>
              <a:t>、C</a:t>
            </a:r>
            <a:r>
              <a:rPr lang="en-US" altLang="zh-CN" sz="2400" baseline="-25000" dirty="0">
                <a:solidFill>
                  <a:srgbClr val="0000FF"/>
                </a:solidFill>
                <a:latin typeface="宋体" panose="02010600030101010101" pitchFamily="2" charset="-122"/>
              </a:rPr>
              <a:t>B0</a:t>
            </a:r>
            <a:r>
              <a:rPr lang="zh-CN" altLang="en-US" sz="2400" dirty="0">
                <a:solidFill>
                  <a:srgbClr val="0000FF"/>
                </a:solidFill>
                <a:latin typeface="宋体" panose="02010600030101010101" pitchFamily="2" charset="-122"/>
              </a:rPr>
              <a:t>无关</a:t>
            </a:r>
            <a:endParaRPr lang="en-US" altLang="zh-CN" sz="2400" dirty="0">
              <a:solidFill>
                <a:srgbClr val="0000FF"/>
              </a:solidFill>
              <a:latin typeface="宋体" panose="02010600030101010101" pitchFamily="2" charset="-122"/>
            </a:endParaRPr>
          </a:p>
        </p:txBody>
      </p:sp>
      <p:sp>
        <p:nvSpPr>
          <p:cNvPr id="18" name="Text Box 20"/>
          <p:cNvSpPr txBox="1">
            <a:spLocks noChangeArrowheads="1"/>
          </p:cNvSpPr>
          <p:nvPr/>
        </p:nvSpPr>
        <p:spPr bwMode="auto">
          <a:xfrm>
            <a:off x="4767205" y="2835275"/>
            <a:ext cx="6481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a:latin typeface="Times New Roman" panose="02020603050405020304" pitchFamily="18" charset="0"/>
                <a:ea typeface="黑体" panose="02010609060101010101" pitchFamily="49" charset="-122"/>
                <a:sym typeface="Symbol" panose="05050102010706020507" pitchFamily="18" charset="2"/>
              </a:rPr>
              <a:t></a:t>
            </a:r>
            <a:r>
              <a:rPr lang="en-US" altLang="zh-CN" sz="2800" dirty="0" err="1">
                <a:latin typeface="Times New Roman" panose="02020603050405020304" pitchFamily="18" charset="0"/>
                <a:ea typeface="黑体" panose="02010609060101010101" pitchFamily="49" charset="-122"/>
                <a:sym typeface="Symbol" panose="05050102010706020507" pitchFamily="18" charset="2"/>
              </a:rPr>
              <a:t>c</a:t>
            </a:r>
            <a:r>
              <a:rPr lang="en-US" altLang="zh-CN" sz="2800" baseline="-25000" dirty="0" err="1">
                <a:latin typeface="Times New Roman" panose="02020603050405020304" pitchFamily="18" charset="0"/>
                <a:ea typeface="黑体" panose="02010609060101010101" pitchFamily="49" charset="-122"/>
                <a:sym typeface="Symbol" panose="05050102010706020507" pitchFamily="18" charset="2"/>
              </a:rPr>
              <a:t>A</a:t>
            </a:r>
            <a:r>
              <a:rPr lang="en-US" altLang="zh-CN" sz="2800" dirty="0">
                <a:latin typeface="Times New Roman" panose="02020603050405020304" pitchFamily="18" charset="0"/>
                <a:ea typeface="黑体" panose="02010609060101010101" pitchFamily="49" charset="-122"/>
                <a:sym typeface="Symbol" panose="05050102010706020507" pitchFamily="18" charset="2"/>
              </a:rPr>
              <a:t> = </a:t>
            </a:r>
            <a:r>
              <a:rPr lang="en-US" altLang="zh-CN" sz="2800" dirty="0" err="1">
                <a:latin typeface="Times New Roman" panose="02020603050405020304" pitchFamily="18" charset="0"/>
                <a:ea typeface="黑体" panose="02010609060101010101" pitchFamily="49" charset="-122"/>
                <a:sym typeface="Symbol" panose="05050102010706020507" pitchFamily="18" charset="2"/>
              </a:rPr>
              <a:t>c</a:t>
            </a:r>
            <a:r>
              <a:rPr lang="en-US" altLang="zh-CN" sz="2800" baseline="-25000" dirty="0" err="1">
                <a:latin typeface="Times New Roman" panose="02020603050405020304" pitchFamily="18" charset="0"/>
                <a:ea typeface="黑体" panose="02010609060101010101" pitchFamily="49" charset="-122"/>
                <a:sym typeface="Symbol" panose="05050102010706020507" pitchFamily="18" charset="2"/>
              </a:rPr>
              <a:t>A</a:t>
            </a:r>
            <a:r>
              <a:rPr lang="en-US" altLang="zh-CN" sz="2800" dirty="0">
                <a:latin typeface="Times New Roman" panose="02020603050405020304" pitchFamily="18" charset="0"/>
                <a:ea typeface="黑体" panose="02010609060101010101" pitchFamily="49" charset="-122"/>
                <a:sym typeface="Symbol" panose="05050102010706020507" pitchFamily="18" charset="2"/>
              </a:rPr>
              <a:t> – </a:t>
            </a:r>
            <a:r>
              <a:rPr lang="en-US" altLang="zh-CN" sz="2800" dirty="0" err="1">
                <a:latin typeface="Times New Roman" panose="02020603050405020304" pitchFamily="18" charset="0"/>
                <a:ea typeface="黑体" panose="02010609060101010101" pitchFamily="49" charset="-122"/>
                <a:sym typeface="Symbol" panose="05050102010706020507" pitchFamily="18" charset="2"/>
              </a:rPr>
              <a:t>c</a:t>
            </a:r>
            <a:r>
              <a:rPr lang="en-US" altLang="zh-CN" sz="2800" baseline="-25000" dirty="0" err="1">
                <a:latin typeface="Times New Roman" panose="02020603050405020304" pitchFamily="18" charset="0"/>
                <a:ea typeface="黑体" panose="02010609060101010101" pitchFamily="49" charset="-122"/>
                <a:sym typeface="Symbol" panose="05050102010706020507" pitchFamily="18" charset="2"/>
              </a:rPr>
              <a:t>Ae</a:t>
            </a:r>
            <a:r>
              <a:rPr lang="en-US" altLang="zh-CN" sz="2800" dirty="0">
                <a:latin typeface="Times New Roman" panose="02020603050405020304" pitchFamily="18" charset="0"/>
                <a:ea typeface="黑体" panose="02010609060101010101" pitchFamily="49" charset="-122"/>
                <a:sym typeface="Symbol" panose="05050102010706020507" pitchFamily="18" charset="2"/>
              </a:rPr>
              <a:t> = ½ (c</a:t>
            </a:r>
            <a:r>
              <a:rPr lang="en-US" altLang="zh-CN" sz="2800" baseline="-25000" dirty="0">
                <a:latin typeface="Times New Roman" panose="02020603050405020304" pitchFamily="18" charset="0"/>
                <a:ea typeface="黑体" panose="02010609060101010101" pitchFamily="49" charset="-122"/>
                <a:sym typeface="Symbol" panose="05050102010706020507" pitchFamily="18" charset="2"/>
              </a:rPr>
              <a:t>A0</a:t>
            </a:r>
            <a:r>
              <a:rPr lang="en-US" altLang="zh-CN" sz="2800" dirty="0">
                <a:latin typeface="Times New Roman" panose="02020603050405020304" pitchFamily="18" charset="0"/>
                <a:ea typeface="黑体" panose="02010609060101010101" pitchFamily="49" charset="-122"/>
                <a:sym typeface="Symbol" panose="05050102010706020507" pitchFamily="18" charset="2"/>
              </a:rPr>
              <a:t> – </a:t>
            </a:r>
            <a:r>
              <a:rPr lang="en-US" altLang="zh-CN" sz="2800" dirty="0" err="1">
                <a:latin typeface="Times New Roman" panose="02020603050405020304" pitchFamily="18" charset="0"/>
                <a:ea typeface="黑体" panose="02010609060101010101" pitchFamily="49" charset="-122"/>
                <a:sym typeface="Symbol" panose="05050102010706020507" pitchFamily="18" charset="2"/>
              </a:rPr>
              <a:t>c</a:t>
            </a:r>
            <a:r>
              <a:rPr lang="en-US" altLang="zh-CN" sz="2800" baseline="-25000" dirty="0" err="1">
                <a:latin typeface="Times New Roman" panose="02020603050405020304" pitchFamily="18" charset="0"/>
                <a:ea typeface="黑体" panose="02010609060101010101" pitchFamily="49" charset="-122"/>
                <a:sym typeface="Symbol" panose="05050102010706020507" pitchFamily="18" charset="2"/>
              </a:rPr>
              <a:t>Ae</a:t>
            </a:r>
            <a:r>
              <a:rPr lang="en-US" altLang="zh-CN" sz="2800" dirty="0" smtClean="0">
                <a:latin typeface="Times New Roman" panose="02020603050405020304" pitchFamily="18" charset="0"/>
                <a:ea typeface="黑体" panose="02010609060101010101" pitchFamily="49" charset="-122"/>
                <a:sym typeface="Symbol" panose="05050102010706020507" pitchFamily="18" charset="2"/>
              </a:rPr>
              <a:t>)</a:t>
            </a:r>
            <a:endParaRPr lang="zh-CN" altLang="en-US" sz="2800" dirty="0">
              <a:latin typeface="Times New Roman" panose="02020603050405020304" pitchFamily="18" charset="0"/>
              <a:ea typeface="黑体" panose="02010609060101010101" pitchFamily="49" charset="-122"/>
              <a:sym typeface="Symbol" panose="05050102010706020507" pitchFamily="18" charset="2"/>
            </a:endParaRPr>
          </a:p>
        </p:txBody>
      </p:sp>
    </p:spTree>
    <p:extLst>
      <p:ext uri="{BB962C8B-B14F-4D97-AF65-F5344CB8AC3E}">
        <p14:creationId xmlns:p14="http://schemas.microsoft.com/office/powerpoint/2010/main" val="3434293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9709"/>
                                        </p:tgtEl>
                                        <p:attrNameLst>
                                          <p:attrName>style.visibility</p:attrName>
                                        </p:attrNameLst>
                                      </p:cBhvr>
                                      <p:to>
                                        <p:strVal val="visible"/>
                                      </p:to>
                                    </p:set>
                                    <p:animEffect transition="in" filter="wedge">
                                      <p:cBhvr>
                                        <p:cTn id="7" dur="1000"/>
                                        <p:tgtEl>
                                          <p:spTgt spid="29709"/>
                                        </p:tgtEl>
                                      </p:cBhvr>
                                    </p:animEffect>
                                  </p:childTnLst>
                                </p:cTn>
                              </p:par>
                              <p:par>
                                <p:cTn id="8" presetID="20" presetClass="entr" presetSubtype="0" fill="hold" nodeType="withEffect">
                                  <p:stCondLst>
                                    <p:cond delay="0"/>
                                  </p:stCondLst>
                                  <p:childTnLst>
                                    <p:set>
                                      <p:cBhvr>
                                        <p:cTn id="9" dur="1" fill="hold">
                                          <p:stCondLst>
                                            <p:cond delay="0"/>
                                          </p:stCondLst>
                                        </p:cTn>
                                        <p:tgtEl>
                                          <p:spTgt spid="29711"/>
                                        </p:tgtEl>
                                        <p:attrNameLst>
                                          <p:attrName>style.visibility</p:attrName>
                                        </p:attrNameLst>
                                      </p:cBhvr>
                                      <p:to>
                                        <p:strVal val="visible"/>
                                      </p:to>
                                    </p:set>
                                    <p:animEffect transition="in" filter="wedge">
                                      <p:cBhvr>
                                        <p:cTn id="10" dur="1000"/>
                                        <p:tgtEl>
                                          <p:spTgt spid="297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29710"/>
                                        </p:tgtEl>
                                        <p:attrNameLst>
                                          <p:attrName>style.visibility</p:attrName>
                                        </p:attrNameLst>
                                      </p:cBhvr>
                                      <p:to>
                                        <p:strVal val="visible"/>
                                      </p:to>
                                    </p:set>
                                    <p:animEffect transition="in" filter="wedge">
                                      <p:cBhvr>
                                        <p:cTn id="15" dur="1000"/>
                                        <p:tgtEl>
                                          <p:spTgt spid="29710"/>
                                        </p:tgtEl>
                                      </p:cBhvr>
                                    </p:animEffect>
                                  </p:childTnLst>
                                </p:cTn>
                              </p:par>
                              <p:par>
                                <p:cTn id="16" presetID="20" presetClass="entr" presetSubtype="0" fill="hold" grpId="0" nodeType="withEffect">
                                  <p:stCondLst>
                                    <p:cond delay="0"/>
                                  </p:stCondLst>
                                  <p:childTnLst>
                                    <p:set>
                                      <p:cBhvr>
                                        <p:cTn id="17" dur="1" fill="hold">
                                          <p:stCondLst>
                                            <p:cond delay="0"/>
                                          </p:stCondLst>
                                        </p:cTn>
                                        <p:tgtEl>
                                          <p:spTgt spid="29722"/>
                                        </p:tgtEl>
                                        <p:attrNameLst>
                                          <p:attrName>style.visibility</p:attrName>
                                        </p:attrNameLst>
                                      </p:cBhvr>
                                      <p:to>
                                        <p:strVal val="visible"/>
                                      </p:to>
                                    </p:set>
                                    <p:animEffect transition="in" filter="wedge">
                                      <p:cBhvr>
                                        <p:cTn id="18" dur="1000"/>
                                        <p:tgtEl>
                                          <p:spTgt spid="29722"/>
                                        </p:tgtEl>
                                      </p:cBhvr>
                                    </p:animEffect>
                                  </p:childTnLst>
                                </p:cTn>
                              </p:par>
                              <p:par>
                                <p:cTn id="19" presetID="20" presetClass="entr" presetSubtype="0" fill="hold" grpId="0" nodeType="withEffect">
                                  <p:stCondLst>
                                    <p:cond delay="0"/>
                                  </p:stCondLst>
                                  <p:childTnLst>
                                    <p:set>
                                      <p:cBhvr>
                                        <p:cTn id="20" dur="1" fill="hold">
                                          <p:stCondLst>
                                            <p:cond delay="0"/>
                                          </p:stCondLst>
                                        </p:cTn>
                                        <p:tgtEl>
                                          <p:spTgt spid="29714"/>
                                        </p:tgtEl>
                                        <p:attrNameLst>
                                          <p:attrName>style.visibility</p:attrName>
                                        </p:attrNameLst>
                                      </p:cBhvr>
                                      <p:to>
                                        <p:strVal val="visible"/>
                                      </p:to>
                                    </p:set>
                                    <p:animEffect transition="in" filter="wedge">
                                      <p:cBhvr>
                                        <p:cTn id="21" dur="1000"/>
                                        <p:tgtEl>
                                          <p:spTgt spid="29714"/>
                                        </p:tgtEl>
                                      </p:cBhvr>
                                    </p:animEffect>
                                  </p:childTnLst>
                                </p:cTn>
                              </p:par>
                              <p:par>
                                <p:cTn id="22" presetID="20" presetClass="entr" presetSubtype="0" fill="hold" grpId="0" nodeType="withEffect">
                                  <p:stCondLst>
                                    <p:cond delay="0"/>
                                  </p:stCondLst>
                                  <p:childTnLst>
                                    <p:set>
                                      <p:cBhvr>
                                        <p:cTn id="23" dur="1" fill="hold">
                                          <p:stCondLst>
                                            <p:cond delay="0"/>
                                          </p:stCondLst>
                                        </p:cTn>
                                        <p:tgtEl>
                                          <p:spTgt spid="29718"/>
                                        </p:tgtEl>
                                        <p:attrNameLst>
                                          <p:attrName>style.visibility</p:attrName>
                                        </p:attrNameLst>
                                      </p:cBhvr>
                                      <p:to>
                                        <p:strVal val="visible"/>
                                      </p:to>
                                    </p:set>
                                    <p:animEffect transition="in" filter="wedge">
                                      <p:cBhvr>
                                        <p:cTn id="24" dur="1000"/>
                                        <p:tgtEl>
                                          <p:spTgt spid="297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0" presetClass="entr" presetSubtype="0" fill="hold" nodeType="clickEffect">
                                  <p:stCondLst>
                                    <p:cond delay="0"/>
                                  </p:stCondLst>
                                  <p:childTnLst>
                                    <p:set>
                                      <p:cBhvr>
                                        <p:cTn id="28" dur="1" fill="hold">
                                          <p:stCondLst>
                                            <p:cond delay="0"/>
                                          </p:stCondLst>
                                        </p:cTn>
                                        <p:tgtEl>
                                          <p:spTgt spid="29712"/>
                                        </p:tgtEl>
                                        <p:attrNameLst>
                                          <p:attrName>style.visibility</p:attrName>
                                        </p:attrNameLst>
                                      </p:cBhvr>
                                      <p:to>
                                        <p:strVal val="visible"/>
                                      </p:to>
                                    </p:set>
                                    <p:animEffect transition="in" filter="wedge">
                                      <p:cBhvr>
                                        <p:cTn id="29" dur="1000"/>
                                        <p:tgtEl>
                                          <p:spTgt spid="297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29713"/>
                                        </p:tgtEl>
                                        <p:attrNameLst>
                                          <p:attrName>style.visibility</p:attrName>
                                        </p:attrNameLst>
                                      </p:cBhvr>
                                      <p:to>
                                        <p:strVal val="visible"/>
                                      </p:to>
                                    </p:set>
                                    <p:animEffect transition="in" filter="wedge">
                                      <p:cBhvr>
                                        <p:cTn id="34" dur="1000"/>
                                        <p:tgtEl>
                                          <p:spTgt spid="297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0" presetClass="entr" presetSubtype="0" fill="hold" grpId="0" nodeType="clickEffect">
                                  <p:stCondLst>
                                    <p:cond delay="0"/>
                                  </p:stCondLst>
                                  <p:childTnLst>
                                    <p:set>
                                      <p:cBhvr>
                                        <p:cTn id="38" dur="1" fill="hold">
                                          <p:stCondLst>
                                            <p:cond delay="0"/>
                                          </p:stCondLst>
                                        </p:cTn>
                                        <p:tgtEl>
                                          <p:spTgt spid="29716"/>
                                        </p:tgtEl>
                                        <p:attrNameLst>
                                          <p:attrName>style.visibility</p:attrName>
                                        </p:attrNameLst>
                                      </p:cBhvr>
                                      <p:to>
                                        <p:strVal val="visible"/>
                                      </p:to>
                                    </p:set>
                                    <p:animEffect transition="in" filter="wedge">
                                      <p:cBhvr>
                                        <p:cTn id="39" dur="1000"/>
                                        <p:tgtEl>
                                          <p:spTgt spid="2971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0" presetClass="entr" presetSubtype="0" fill="hold" nodeType="clickEffect">
                                  <p:stCondLst>
                                    <p:cond delay="0"/>
                                  </p:stCondLst>
                                  <p:childTnLst>
                                    <p:set>
                                      <p:cBhvr>
                                        <p:cTn id="43" dur="1" fill="hold">
                                          <p:stCondLst>
                                            <p:cond delay="0"/>
                                          </p:stCondLst>
                                        </p:cTn>
                                        <p:tgtEl>
                                          <p:spTgt spid="29717"/>
                                        </p:tgtEl>
                                        <p:attrNameLst>
                                          <p:attrName>style.visibility</p:attrName>
                                        </p:attrNameLst>
                                      </p:cBhvr>
                                      <p:to>
                                        <p:strVal val="visible"/>
                                      </p:to>
                                    </p:set>
                                    <p:animEffect transition="in" filter="wedge">
                                      <p:cBhvr>
                                        <p:cTn id="44" dur="1000"/>
                                        <p:tgtEl>
                                          <p:spTgt spid="297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0" presetClass="entr" presetSubtype="0" fill="hold" grpId="0" nodeType="clickEffect">
                                  <p:stCondLst>
                                    <p:cond delay="0"/>
                                  </p:stCondLst>
                                  <p:childTnLst>
                                    <p:set>
                                      <p:cBhvr>
                                        <p:cTn id="48" dur="1" fill="hold">
                                          <p:stCondLst>
                                            <p:cond delay="0"/>
                                          </p:stCondLst>
                                        </p:cTn>
                                        <p:tgtEl>
                                          <p:spTgt spid="29723"/>
                                        </p:tgtEl>
                                        <p:attrNameLst>
                                          <p:attrName>style.visibility</p:attrName>
                                        </p:attrNameLst>
                                      </p:cBhvr>
                                      <p:to>
                                        <p:strVal val="visible"/>
                                      </p:to>
                                    </p:set>
                                    <p:animEffect transition="in" filter="wedge">
                                      <p:cBhvr>
                                        <p:cTn id="49" dur="1000"/>
                                        <p:tgtEl>
                                          <p:spTgt spid="2972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0" presetClass="entr" presetSubtype="0" fill="hold" grpId="0" nodeType="clickEffect">
                                  <p:stCondLst>
                                    <p:cond delay="0"/>
                                  </p:stCondLst>
                                  <p:childTnLst>
                                    <p:set>
                                      <p:cBhvr>
                                        <p:cTn id="53" dur="1" fill="hold">
                                          <p:stCondLst>
                                            <p:cond delay="0"/>
                                          </p:stCondLst>
                                        </p:cTn>
                                        <p:tgtEl>
                                          <p:spTgt spid="29721"/>
                                        </p:tgtEl>
                                        <p:attrNameLst>
                                          <p:attrName>style.visibility</p:attrName>
                                        </p:attrNameLst>
                                      </p:cBhvr>
                                      <p:to>
                                        <p:strVal val="visible"/>
                                      </p:to>
                                    </p:set>
                                    <p:animEffect transition="in" filter="wedge">
                                      <p:cBhvr>
                                        <p:cTn id="54" dur="1000"/>
                                        <p:tgtEl>
                                          <p:spTgt spid="2972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0" presetClass="entr" presetSubtype="0" fill="hold" grpId="0" nodeType="clickEffect">
                                  <p:stCondLst>
                                    <p:cond delay="0"/>
                                  </p:stCondLst>
                                  <p:childTnLst>
                                    <p:set>
                                      <p:cBhvr>
                                        <p:cTn id="58" dur="1" fill="hold">
                                          <p:stCondLst>
                                            <p:cond delay="0"/>
                                          </p:stCondLst>
                                        </p:cTn>
                                        <p:tgtEl>
                                          <p:spTgt spid="29719"/>
                                        </p:tgtEl>
                                        <p:attrNameLst>
                                          <p:attrName>style.visibility</p:attrName>
                                        </p:attrNameLst>
                                      </p:cBhvr>
                                      <p:to>
                                        <p:strVal val="visible"/>
                                      </p:to>
                                    </p:set>
                                    <p:animEffect transition="in" filter="wedge">
                                      <p:cBhvr>
                                        <p:cTn id="59" dur="1000"/>
                                        <p:tgtEl>
                                          <p:spTgt spid="2971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0" presetClass="entr" presetSubtype="0" fill="hold" grpId="0" nodeType="clickEffect">
                                  <p:stCondLst>
                                    <p:cond delay="0"/>
                                  </p:stCondLst>
                                  <p:childTnLst>
                                    <p:set>
                                      <p:cBhvr>
                                        <p:cTn id="63" dur="1" fill="hold">
                                          <p:stCondLst>
                                            <p:cond delay="0"/>
                                          </p:stCondLst>
                                        </p:cTn>
                                        <p:tgtEl>
                                          <p:spTgt spid="29720"/>
                                        </p:tgtEl>
                                        <p:attrNameLst>
                                          <p:attrName>style.visibility</p:attrName>
                                        </p:attrNameLst>
                                      </p:cBhvr>
                                      <p:to>
                                        <p:strVal val="visible"/>
                                      </p:to>
                                    </p:set>
                                    <p:animEffect transition="in" filter="wedge">
                                      <p:cBhvr>
                                        <p:cTn id="64" dur="1000"/>
                                        <p:tgtEl>
                                          <p:spTgt spid="29720"/>
                                        </p:tgtEl>
                                      </p:cBhvr>
                                    </p:animEffect>
                                  </p:childTnLst>
                                </p:cTn>
                              </p:par>
                            </p:childTnLst>
                          </p:cTn>
                        </p:par>
                      </p:childTnLst>
                    </p:cTn>
                  </p:par>
                  <p:par>
                    <p:cTn id="65" fill="hold">
                      <p:stCondLst>
                        <p:cond delay="indefinite"/>
                      </p:stCondLst>
                      <p:childTnLst>
                        <p:par>
                          <p:cTn id="66" fill="hold">
                            <p:stCondLst>
                              <p:cond delay="0"/>
                            </p:stCondLst>
                            <p:childTnLst>
                              <p:par>
                                <p:cTn id="67" presetID="20"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edge">
                                      <p:cBhvr>
                                        <p:cTn id="6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9" grpId="0"/>
      <p:bldP spid="29710" grpId="0"/>
      <p:bldP spid="29713" grpId="0"/>
      <p:bldP spid="29714" grpId="0"/>
      <p:bldP spid="29716" grpId="0"/>
      <p:bldP spid="29718" grpId="0"/>
      <p:bldP spid="29719" grpId="0"/>
      <p:bldP spid="29720" grpId="0"/>
      <p:bldP spid="29721" grpId="0"/>
      <p:bldP spid="29722" grpId="0"/>
      <p:bldP spid="29723"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矩形 1"/>
          <p:cNvSpPr>
            <a:spLocks noChangeArrowheads="1"/>
          </p:cNvSpPr>
          <p:nvPr/>
        </p:nvSpPr>
        <p:spPr bwMode="auto">
          <a:xfrm>
            <a:off x="1223458" y="789104"/>
            <a:ext cx="77914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r>
              <a:rPr kumimoji="1" lang="en-US" altLang="zh-CN" dirty="0">
                <a:solidFill>
                  <a:srgbClr val="FFFF00"/>
                </a:solidFill>
                <a:sym typeface="Wingdings" panose="05000000000000000000" pitchFamily="2" charset="2"/>
              </a:rPr>
              <a:t>1</a:t>
            </a:r>
            <a:r>
              <a:rPr kumimoji="1" lang="zh-CN" altLang="en-US" dirty="0" smtClean="0">
                <a:solidFill>
                  <a:srgbClr val="FFFF00"/>
                </a:solidFill>
                <a:sym typeface="Wingdings" panose="05000000000000000000" pitchFamily="2" charset="2"/>
              </a:rPr>
              <a:t>、</a:t>
            </a:r>
            <a:r>
              <a:rPr kumimoji="1" lang="zh-CN" altLang="en-US" dirty="0">
                <a:solidFill>
                  <a:srgbClr val="FFFF00"/>
                </a:solidFill>
                <a:sym typeface="Wingdings" panose="05000000000000000000" pitchFamily="2" charset="2"/>
              </a:rPr>
              <a:t>反应热与正、逆反应活化能的关系</a:t>
            </a:r>
            <a:endParaRPr kumimoji="1" lang="en-US" altLang="zh-CN" dirty="0">
              <a:solidFill>
                <a:srgbClr val="FFFF00"/>
              </a:solidFill>
              <a:sym typeface="Wingdings" panose="05000000000000000000" pitchFamily="2" charset="2"/>
            </a:endParaRPr>
          </a:p>
          <a:p>
            <a:pPr eaLnBrk="1" hangingPunct="1"/>
            <a:r>
              <a:rPr kumimoji="1" lang="zh-CN" altLang="en-US" dirty="0">
                <a:solidFill>
                  <a:srgbClr val="7030A0"/>
                </a:solidFill>
                <a:sym typeface="Wingdings" panose="05000000000000000000" pitchFamily="2" charset="2"/>
              </a:rPr>
              <a:t>恒容化学反应热</a:t>
            </a:r>
            <a:r>
              <a:rPr kumimoji="1" lang="en-US" altLang="zh-CN" dirty="0">
                <a:solidFill>
                  <a:srgbClr val="7030A0"/>
                </a:solidFill>
                <a:sym typeface="Wingdings" panose="05000000000000000000" pitchFamily="2" charset="2"/>
              </a:rPr>
              <a:t>=</a:t>
            </a:r>
            <a:r>
              <a:rPr kumimoji="1" lang="zh-CN" altLang="en-US" dirty="0">
                <a:solidFill>
                  <a:srgbClr val="7030A0"/>
                </a:solidFill>
                <a:sym typeface="Wingdings" panose="05000000000000000000" pitchFamily="2" charset="2"/>
              </a:rPr>
              <a:t>正反应活化能</a:t>
            </a:r>
            <a:r>
              <a:rPr kumimoji="1" lang="en-US" altLang="zh-CN" dirty="0">
                <a:solidFill>
                  <a:srgbClr val="7030A0"/>
                </a:solidFill>
                <a:sym typeface="Wingdings" panose="05000000000000000000" pitchFamily="2" charset="2"/>
              </a:rPr>
              <a:t>-</a:t>
            </a:r>
            <a:r>
              <a:rPr kumimoji="1" lang="zh-CN" altLang="en-US" dirty="0">
                <a:solidFill>
                  <a:srgbClr val="7030A0"/>
                </a:solidFill>
                <a:sym typeface="Wingdings" panose="05000000000000000000" pitchFamily="2" charset="2"/>
              </a:rPr>
              <a:t>逆反应活化能</a:t>
            </a:r>
            <a:endParaRPr kumimoji="1" lang="zh-CN" altLang="en-US" b="0" dirty="0">
              <a:solidFill>
                <a:srgbClr val="7030A0"/>
              </a:solidFill>
            </a:endParaRPr>
          </a:p>
        </p:txBody>
      </p:sp>
      <p:sp>
        <p:nvSpPr>
          <p:cNvPr id="3" name="Text Box 25"/>
          <p:cNvSpPr txBox="1">
            <a:spLocks noChangeArrowheads="1"/>
          </p:cNvSpPr>
          <p:nvPr/>
        </p:nvSpPr>
        <p:spPr bwMode="auto">
          <a:xfrm>
            <a:off x="2598010" y="1860549"/>
            <a:ext cx="3725862" cy="522288"/>
          </a:xfrm>
          <a:prstGeom prst="rect">
            <a:avLst/>
          </a:prstGeom>
          <a:gradFill rotWithShape="1">
            <a:gsLst>
              <a:gs pos="0">
                <a:srgbClr val="76765E"/>
              </a:gs>
              <a:gs pos="50000">
                <a:srgbClr val="FFFFCC"/>
              </a:gs>
              <a:gs pos="100000">
                <a:srgbClr val="76765E"/>
              </a:gs>
            </a:gsLst>
            <a:lin ang="5400000" scaled="1"/>
          </a:gradFill>
          <a:ln w="28575">
            <a:solidFill>
              <a:srgbClr val="FF0000"/>
            </a:solidFill>
            <a:miter lim="800000"/>
            <a:headEnd/>
            <a:tailEnd/>
          </a:ln>
          <a:effectLst>
            <a:outerShdw dist="107763" dir="8100000" algn="ctr" rotWithShape="0">
              <a:schemeClr val="bg2">
                <a:alpha val="50000"/>
              </a:schemeClr>
            </a:outerShdw>
          </a:effec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ctr" eaLnBrk="1" hangingPunct="1">
              <a:spcBef>
                <a:spcPct val="50000"/>
              </a:spcBef>
              <a:buClrTx/>
              <a:buSzTx/>
              <a:buFont typeface="Cambria" panose="02040503050406030204" pitchFamily="18" charset="0"/>
              <a:buNone/>
            </a:pPr>
            <a:r>
              <a:rPr lang="en-US" altLang="zh-CN" sz="2800" i="1">
                <a:solidFill>
                  <a:srgbClr val="000000"/>
                </a:solidFill>
                <a:latin typeface="Times New Roman" panose="02020603050405020304" pitchFamily="18" charset="0"/>
                <a:ea typeface="黑体" panose="02010609060101010101" pitchFamily="49" charset="-122"/>
              </a:rPr>
              <a:t>Q=</a:t>
            </a:r>
            <a:r>
              <a:rPr lang="en-US" altLang="zh-CN" sz="2800" i="1">
                <a:solidFill>
                  <a:srgbClr val="000000"/>
                </a:solidFill>
                <a:latin typeface="Times New Roman" panose="02020603050405020304" pitchFamily="18" charset="0"/>
                <a:ea typeface="黑体" panose="02010609060101010101" pitchFamily="49" charset="-122"/>
                <a:sym typeface="Symbol" panose="05050102010706020507" pitchFamily="18" charset="2"/>
              </a:rPr>
              <a:t>U=</a:t>
            </a:r>
            <a:r>
              <a:rPr lang="en-US" altLang="zh-CN" sz="2800" i="1">
                <a:solidFill>
                  <a:srgbClr val="000000"/>
                </a:solidFill>
                <a:latin typeface="Times New Roman" panose="02020603050405020304" pitchFamily="18" charset="0"/>
                <a:ea typeface="黑体" panose="02010609060101010101" pitchFamily="49" charset="-122"/>
              </a:rPr>
              <a:t>E</a:t>
            </a:r>
            <a:r>
              <a:rPr lang="en-US" altLang="zh-CN" sz="2800" i="1" baseline="-25000">
                <a:solidFill>
                  <a:srgbClr val="000000"/>
                </a:solidFill>
                <a:latin typeface="Times New Roman" panose="02020603050405020304" pitchFamily="18" charset="0"/>
                <a:ea typeface="黑体" panose="02010609060101010101" pitchFamily="49" charset="-122"/>
              </a:rPr>
              <a:t>a+</a:t>
            </a:r>
            <a:r>
              <a:rPr lang="en-US" altLang="zh-CN" sz="2800" i="1">
                <a:solidFill>
                  <a:srgbClr val="000000"/>
                </a:solidFill>
                <a:latin typeface="Times New Roman" panose="02020603050405020304" pitchFamily="18" charset="0"/>
                <a:ea typeface="黑体" panose="02010609060101010101" pitchFamily="49" charset="-122"/>
              </a:rPr>
              <a:t> – E</a:t>
            </a:r>
            <a:r>
              <a:rPr lang="en-US" altLang="zh-CN" sz="2800" i="1" baseline="-25000">
                <a:solidFill>
                  <a:srgbClr val="000000"/>
                </a:solidFill>
                <a:latin typeface="Times New Roman" panose="02020603050405020304" pitchFamily="18" charset="0"/>
                <a:ea typeface="黑体" panose="02010609060101010101" pitchFamily="49" charset="-122"/>
              </a:rPr>
              <a:t>a-</a:t>
            </a:r>
            <a:endParaRPr lang="en-US" altLang="zh-CN" sz="2800" i="1">
              <a:solidFill>
                <a:srgbClr val="000000"/>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88068" name="矩形 3"/>
          <p:cNvSpPr>
            <a:spLocks noChangeArrowheads="1"/>
          </p:cNvSpPr>
          <p:nvPr/>
        </p:nvSpPr>
        <p:spPr bwMode="auto">
          <a:xfrm>
            <a:off x="1223458" y="2382837"/>
            <a:ext cx="7218362" cy="54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5000"/>
              </a:lnSpc>
              <a:buClr>
                <a:schemeClr val="tx1"/>
              </a:buClr>
            </a:pPr>
            <a:r>
              <a:rPr lang="en-US" altLang="zh-CN" dirty="0">
                <a:solidFill>
                  <a:srgbClr val="FFFF00"/>
                </a:solidFill>
                <a:latin typeface="宋体" panose="02010600030101010101" pitchFamily="2" charset="-122"/>
              </a:rPr>
              <a:t>2</a:t>
            </a:r>
            <a:r>
              <a:rPr lang="zh-CN" altLang="en-US" dirty="0" smtClean="0">
                <a:solidFill>
                  <a:srgbClr val="FFFF00"/>
                </a:solidFill>
                <a:latin typeface="宋体" panose="02010600030101010101" pitchFamily="2" charset="-122"/>
              </a:rPr>
              <a:t>、</a:t>
            </a:r>
            <a:r>
              <a:rPr lang="zh-CN" altLang="en-US" dirty="0">
                <a:solidFill>
                  <a:srgbClr val="FFFF00"/>
                </a:solidFill>
                <a:latin typeface="宋体" panose="02010600030101010101" pitchFamily="2" charset="-122"/>
              </a:rPr>
              <a:t>放热</a:t>
            </a:r>
            <a:r>
              <a:rPr lang="zh-CN" altLang="en-US" dirty="0">
                <a:solidFill>
                  <a:srgbClr val="FFFF00"/>
                </a:solidFill>
              </a:rPr>
              <a:t>对行反应最佳温度计算</a:t>
            </a:r>
          </a:p>
        </p:txBody>
      </p:sp>
      <p:graphicFrame>
        <p:nvGraphicFramePr>
          <p:cNvPr id="5" name="对象 4"/>
          <p:cNvGraphicFramePr>
            <a:graphicFrameLocks noChangeAspect="1"/>
          </p:cNvGraphicFramePr>
          <p:nvPr>
            <p:extLst>
              <p:ext uri="{D42A27DB-BD31-4B8C-83A1-F6EECF244321}">
                <p14:modId xmlns:p14="http://schemas.microsoft.com/office/powerpoint/2010/main" val="3780735477"/>
              </p:ext>
            </p:extLst>
          </p:nvPr>
        </p:nvGraphicFramePr>
        <p:xfrm>
          <a:off x="1885569" y="5484220"/>
          <a:ext cx="5832475" cy="987425"/>
        </p:xfrm>
        <a:graphic>
          <a:graphicData uri="http://schemas.openxmlformats.org/presentationml/2006/ole">
            <mc:AlternateContent xmlns:mc="http://schemas.openxmlformats.org/markup-compatibility/2006">
              <mc:Choice xmlns:v="urn:schemas-microsoft-com:vml" Requires="v">
                <p:oleObj spid="_x0000_s17483" name="公式" r:id="rId3" imgW="2489200" imgH="482600" progId="Equation.3">
                  <p:embed/>
                </p:oleObj>
              </mc:Choice>
              <mc:Fallback>
                <p:oleObj name="公式" r:id="rId3" imgW="24892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5569" y="5484220"/>
                        <a:ext cx="5832475"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0" name="矩形 5"/>
          <p:cNvSpPr>
            <a:spLocks noChangeArrowheads="1"/>
          </p:cNvSpPr>
          <p:nvPr/>
        </p:nvSpPr>
        <p:spPr bwMode="auto">
          <a:xfrm>
            <a:off x="423863" y="2894012"/>
            <a:ext cx="8101012" cy="30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05000"/>
              </a:lnSpc>
              <a:buClr>
                <a:schemeClr val="tx1"/>
              </a:buClr>
              <a:buFont typeface="Wingdings" panose="05000000000000000000" pitchFamily="2" charset="2"/>
              <a:buChar char="l"/>
            </a:pPr>
            <a:r>
              <a:rPr lang="zh-CN" altLang="en-US" sz="2400" dirty="0">
                <a:solidFill>
                  <a:srgbClr val="7030A0"/>
                </a:solidFill>
              </a:rPr>
              <a:t>对于吸热反应：温度升高，正向和逆向反应速度升高、平衡转化率也升高，净反应速率升高。</a:t>
            </a:r>
          </a:p>
          <a:p>
            <a:pPr eaLnBrk="1" hangingPunct="1">
              <a:lnSpc>
                <a:spcPct val="150000"/>
              </a:lnSpc>
              <a:buClr>
                <a:schemeClr val="tx1"/>
              </a:buClr>
              <a:buFont typeface="Wingdings" panose="05000000000000000000" pitchFamily="2" charset="2"/>
              <a:buChar char="l"/>
            </a:pPr>
            <a:r>
              <a:rPr lang="zh-CN" altLang="en-US" sz="2400" dirty="0">
                <a:solidFill>
                  <a:srgbClr val="7030A0"/>
                </a:solidFill>
              </a:rPr>
              <a:t>对于放热反应</a:t>
            </a:r>
            <a:r>
              <a:rPr lang="zh-CN" altLang="en-US" sz="2400" dirty="0" smtClean="0">
                <a:solidFill>
                  <a:srgbClr val="7030A0"/>
                </a:solidFill>
              </a:rPr>
              <a:t>：温度不太高时，温度</a:t>
            </a:r>
            <a:r>
              <a:rPr lang="zh-CN" altLang="en-US" sz="2400" dirty="0">
                <a:solidFill>
                  <a:srgbClr val="7030A0"/>
                </a:solidFill>
              </a:rPr>
              <a:t>升高，正向</a:t>
            </a:r>
            <a:r>
              <a:rPr lang="zh-CN" altLang="en-US" sz="2400" dirty="0" smtClean="0">
                <a:solidFill>
                  <a:srgbClr val="7030A0"/>
                </a:solidFill>
              </a:rPr>
              <a:t>和逆向反应</a:t>
            </a:r>
            <a:r>
              <a:rPr lang="zh-CN" altLang="en-US" sz="2400" dirty="0">
                <a:solidFill>
                  <a:srgbClr val="7030A0"/>
                </a:solidFill>
              </a:rPr>
              <a:t>速度升高、</a:t>
            </a:r>
            <a:r>
              <a:rPr lang="zh-CN" altLang="en-US" sz="2400" dirty="0" smtClean="0">
                <a:solidFill>
                  <a:srgbClr val="7030A0"/>
                </a:solidFill>
              </a:rPr>
              <a:t>但随着温度的升高，速率反而下降，升温过程中速率会有一个极大值，这时的温度工业上称为最佳反应温度</a:t>
            </a:r>
            <a:endParaRPr lang="zh-CN" altLang="en-US" sz="2400" dirty="0">
              <a:solidFill>
                <a:srgbClr val="7030A0"/>
              </a:solidFill>
              <a:latin typeface="宋体" panose="02010600030101010101" pitchFamily="2" charset="-122"/>
              <a:sym typeface="Symbol" panose="05050102010706020507" pitchFamily="18" charset="2"/>
            </a:endParaRPr>
          </a:p>
        </p:txBody>
      </p:sp>
      <p:sp>
        <p:nvSpPr>
          <p:cNvPr id="7" name="AutoShape 1058"/>
          <p:cNvSpPr>
            <a:spLocks noChangeArrowheads="1"/>
          </p:cNvSpPr>
          <p:nvPr/>
        </p:nvSpPr>
        <p:spPr bwMode="auto">
          <a:xfrm>
            <a:off x="259442" y="290456"/>
            <a:ext cx="1235872" cy="831724"/>
          </a:xfrm>
          <a:prstGeom prst="star16">
            <a:avLst>
              <a:gd name="adj" fmla="val 26486"/>
            </a:avLst>
          </a:prstGeom>
          <a:gradFill rotWithShape="0">
            <a:gsLst>
              <a:gs pos="0">
                <a:srgbClr val="00FFFF"/>
              </a:gs>
              <a:gs pos="100000">
                <a:schemeClr val="accent2"/>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endParaRPr lang="zh-CN" altLang="zh-CN" sz="2800" b="1">
              <a:solidFill>
                <a:srgbClr val="0000FF"/>
              </a:solidFill>
              <a:latin typeface="华文行楷" pitchFamily="2" charset="-122"/>
              <a:ea typeface="华文行楷" pitchFamily="2" charset="-122"/>
              <a:sym typeface="Wingdings" pitchFamily="2" charset="2"/>
            </a:endParaRPr>
          </a:p>
        </p:txBody>
      </p:sp>
      <p:sp>
        <p:nvSpPr>
          <p:cNvPr id="2" name="矩形 1"/>
          <p:cNvSpPr/>
          <p:nvPr/>
        </p:nvSpPr>
        <p:spPr>
          <a:xfrm>
            <a:off x="1381030" y="340558"/>
            <a:ext cx="1261884" cy="523220"/>
          </a:xfrm>
          <a:prstGeom prst="rect">
            <a:avLst/>
          </a:prstGeom>
        </p:spPr>
        <p:txBody>
          <a:bodyPr wrap="none">
            <a:spAutoFit/>
          </a:bodyPr>
          <a:lstStyle/>
          <a:p>
            <a:r>
              <a:rPr kumimoji="1" lang="zh-CN" altLang="en-US" sz="2800" dirty="0" smtClean="0">
                <a:solidFill>
                  <a:srgbClr val="C00000"/>
                </a:solidFill>
                <a:sym typeface="Wingdings" panose="05000000000000000000" pitchFamily="2" charset="2"/>
              </a:rPr>
              <a:t>讨论：</a:t>
            </a:r>
            <a:endParaRPr lang="zh-CN" altLang="en-US" sz="2800" dirty="0">
              <a:solidFill>
                <a:srgbClr val="C00000"/>
              </a:solidFill>
            </a:endParaRPr>
          </a:p>
        </p:txBody>
      </p:sp>
    </p:spTree>
    <p:extLst>
      <p:ext uri="{BB962C8B-B14F-4D97-AF65-F5344CB8AC3E}">
        <p14:creationId xmlns:p14="http://schemas.microsoft.com/office/powerpoint/2010/main" val="1101801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ChangeArrowheads="1"/>
          </p:cNvSpPr>
          <p:nvPr/>
        </p:nvSpPr>
        <p:spPr bwMode="auto">
          <a:xfrm>
            <a:off x="809625" y="482600"/>
            <a:ext cx="6054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kumimoji="1" lang="zh-CN" altLang="en-US">
                <a:solidFill>
                  <a:schemeClr val="tx2"/>
                </a:solidFill>
                <a:latin typeface="Times New Roman" panose="02020603050405020304" pitchFamily="18" charset="0"/>
                <a:ea typeface="黑体" panose="02010609060101010101" pitchFamily="49" charset="-122"/>
              </a:rPr>
              <a:t>二、平行反应</a:t>
            </a:r>
            <a:r>
              <a:rPr kumimoji="1" lang="en-US" altLang="zh-CN" sz="2800">
                <a:latin typeface="Times New Roman" panose="02020603050405020304" pitchFamily="18" charset="0"/>
                <a:ea typeface="黑体" panose="02010609060101010101" pitchFamily="49" charset="-122"/>
              </a:rPr>
              <a:t>(Parallel reactions)</a:t>
            </a:r>
            <a:endParaRPr kumimoji="1" lang="en-US" altLang="zh-CN">
              <a:solidFill>
                <a:schemeClr val="tx2"/>
              </a:solidFill>
              <a:latin typeface="Times New Roman" panose="02020603050405020304" pitchFamily="18" charset="0"/>
              <a:ea typeface="黑体" panose="02010609060101010101" pitchFamily="49" charset="-122"/>
            </a:endParaRPr>
          </a:p>
        </p:txBody>
      </p:sp>
      <p:sp>
        <p:nvSpPr>
          <p:cNvPr id="569349" name="Text Box 5"/>
          <p:cNvSpPr txBox="1">
            <a:spLocks noChangeArrowheads="1"/>
          </p:cNvSpPr>
          <p:nvPr/>
        </p:nvSpPr>
        <p:spPr bwMode="auto">
          <a:xfrm>
            <a:off x="1017588" y="3451225"/>
            <a:ext cx="723582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a:solidFill>
                  <a:srgbClr val="FF0000"/>
                </a:solidFill>
                <a:latin typeface="Times New Roman" panose="02020603050405020304" pitchFamily="18" charset="0"/>
                <a:ea typeface="黑体" panose="02010609060101010101" pitchFamily="49" charset="-122"/>
              </a:rPr>
              <a:t>平行反应：</a:t>
            </a:r>
          </a:p>
          <a:p>
            <a:pPr eaLnBrk="1" hangingPunct="1">
              <a:spcBef>
                <a:spcPct val="50000"/>
              </a:spcBef>
              <a:buClrTx/>
              <a:buSzTx/>
              <a:buFontTx/>
              <a:buNone/>
            </a:pPr>
            <a:r>
              <a:rPr lang="zh-CN" altLang="en-US" sz="2800" dirty="0">
                <a:solidFill>
                  <a:srgbClr val="FF0000"/>
                </a:solidFill>
                <a:latin typeface="Times New Roman" panose="02020603050405020304" pitchFamily="18" charset="0"/>
                <a:ea typeface="黑体" panose="02010609060101010101" pitchFamily="49" charset="-122"/>
              </a:rPr>
              <a:t>　　</a:t>
            </a:r>
            <a:r>
              <a:rPr lang="zh-CN" altLang="en-US" sz="2800" dirty="0">
                <a:latin typeface="Times New Roman" panose="02020603050405020304" pitchFamily="18" charset="0"/>
                <a:ea typeface="黑体" panose="02010609060101010101" pitchFamily="49" charset="-122"/>
              </a:rPr>
              <a:t>相同反应物同时进行的几种不同的反应</a:t>
            </a:r>
          </a:p>
        </p:txBody>
      </p:sp>
      <p:sp>
        <p:nvSpPr>
          <p:cNvPr id="569350" name="Text Box 6"/>
          <p:cNvSpPr txBox="1">
            <a:spLocks noChangeArrowheads="1"/>
          </p:cNvSpPr>
          <p:nvPr/>
        </p:nvSpPr>
        <p:spPr bwMode="auto">
          <a:xfrm>
            <a:off x="1065213" y="4992688"/>
            <a:ext cx="57912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a:solidFill>
                  <a:srgbClr val="FF0000"/>
                </a:solidFill>
                <a:latin typeface="Times New Roman" panose="02020603050405020304" pitchFamily="18" charset="0"/>
                <a:ea typeface="黑体" panose="02010609060101010101" pitchFamily="49" charset="-122"/>
              </a:rPr>
              <a:t>主反应：</a:t>
            </a:r>
            <a:r>
              <a:rPr lang="zh-CN" altLang="en-US" sz="2800" dirty="0">
                <a:latin typeface="Times New Roman" panose="02020603050405020304" pitchFamily="18" charset="0"/>
                <a:ea typeface="黑体" panose="02010609060101010101" pitchFamily="49" charset="-122"/>
              </a:rPr>
              <a:t>生成期望产物的一个反应</a:t>
            </a:r>
          </a:p>
          <a:p>
            <a:pPr eaLnBrk="1" hangingPunct="1">
              <a:spcBef>
                <a:spcPct val="50000"/>
              </a:spcBef>
              <a:buClrTx/>
              <a:buSzTx/>
              <a:buFontTx/>
              <a:buNone/>
            </a:pPr>
            <a:r>
              <a:rPr lang="zh-CN" altLang="en-US" sz="2800" dirty="0">
                <a:solidFill>
                  <a:srgbClr val="FF0000"/>
                </a:solidFill>
                <a:latin typeface="Times New Roman" panose="02020603050405020304" pitchFamily="18" charset="0"/>
                <a:ea typeface="黑体" panose="02010609060101010101" pitchFamily="49" charset="-122"/>
              </a:rPr>
              <a:t>副反应：</a:t>
            </a:r>
            <a:r>
              <a:rPr lang="zh-CN" altLang="en-US" sz="2800" dirty="0">
                <a:latin typeface="Times New Roman" panose="02020603050405020304" pitchFamily="18" charset="0"/>
                <a:ea typeface="黑体" panose="02010609060101010101" pitchFamily="49" charset="-122"/>
              </a:rPr>
              <a:t>主反应外的其它反应</a:t>
            </a:r>
          </a:p>
        </p:txBody>
      </p:sp>
      <p:grpSp>
        <p:nvGrpSpPr>
          <p:cNvPr id="2" name="Group 12"/>
          <p:cNvGrpSpPr>
            <a:grpSpLocks/>
          </p:cNvGrpSpPr>
          <p:nvPr/>
        </p:nvGrpSpPr>
        <p:grpSpPr bwMode="auto">
          <a:xfrm>
            <a:off x="2617788" y="1360488"/>
            <a:ext cx="2619375" cy="1801812"/>
            <a:chOff x="1781" y="2912"/>
            <a:chExt cx="1650" cy="1135"/>
          </a:xfrm>
        </p:grpSpPr>
        <p:sp>
          <p:nvSpPr>
            <p:cNvPr id="569351" name="Text Box 7"/>
            <p:cNvSpPr txBox="1">
              <a:spLocks noChangeArrowheads="1"/>
            </p:cNvSpPr>
            <p:nvPr/>
          </p:nvSpPr>
          <p:spPr bwMode="auto">
            <a:xfrm>
              <a:off x="1781" y="2912"/>
              <a:ext cx="1650" cy="113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		B</a:t>
              </a:r>
            </a:p>
            <a:p>
              <a:pPr>
                <a:spcBef>
                  <a:spcPct val="50000"/>
                </a:spcBef>
                <a:defRPr/>
              </a:pPr>
              <a:r>
                <a:rPr lang="en-US" altLang="zh-CN" dirty="0">
                  <a:solidFill>
                    <a:srgbClr val="000000"/>
                  </a:solidFill>
                  <a:ea typeface="黑体" pitchFamily="2" charset="-122"/>
                </a:rPr>
                <a:t>A</a:t>
              </a:r>
            </a:p>
            <a:p>
              <a:pPr>
                <a:spcBef>
                  <a:spcPct val="50000"/>
                </a:spcBef>
                <a:defRPr/>
              </a:pPr>
              <a:r>
                <a:rPr lang="en-US" altLang="zh-CN" dirty="0">
                  <a:solidFill>
                    <a:srgbClr val="000000"/>
                  </a:solidFill>
                  <a:ea typeface="黑体" pitchFamily="2" charset="-122"/>
                </a:rPr>
                <a:t>		C</a:t>
              </a:r>
            </a:p>
          </p:txBody>
        </p:sp>
        <p:sp>
          <p:nvSpPr>
            <p:cNvPr id="89095" name="Line 8"/>
            <p:cNvSpPr>
              <a:spLocks noChangeShapeType="1"/>
            </p:cNvSpPr>
            <p:nvPr/>
          </p:nvSpPr>
          <p:spPr bwMode="auto">
            <a:xfrm flipV="1">
              <a:off x="2078" y="3090"/>
              <a:ext cx="864" cy="37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096" name="Line 9"/>
            <p:cNvSpPr>
              <a:spLocks noChangeShapeType="1"/>
            </p:cNvSpPr>
            <p:nvPr/>
          </p:nvSpPr>
          <p:spPr bwMode="auto">
            <a:xfrm>
              <a:off x="2086" y="3534"/>
              <a:ext cx="880" cy="31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097" name="Text Box 10"/>
            <p:cNvSpPr txBox="1">
              <a:spLocks noChangeArrowheads="1"/>
            </p:cNvSpPr>
            <p:nvPr/>
          </p:nvSpPr>
          <p:spPr bwMode="auto">
            <a:xfrm>
              <a:off x="2289" y="2997"/>
              <a:ext cx="3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i="1">
                  <a:solidFill>
                    <a:srgbClr val="000000"/>
                  </a:solidFill>
                  <a:latin typeface="Times New Roman" panose="02020603050405020304" pitchFamily="18" charset="0"/>
                  <a:ea typeface="黑体" panose="02010609060101010101" pitchFamily="49" charset="-122"/>
                </a:rPr>
                <a:t>k</a:t>
              </a:r>
              <a:r>
                <a:rPr lang="en-US" altLang="zh-CN" sz="2800" baseline="-25000">
                  <a:solidFill>
                    <a:srgbClr val="000000"/>
                  </a:solidFill>
                  <a:latin typeface="Times New Roman" panose="02020603050405020304" pitchFamily="18" charset="0"/>
                  <a:ea typeface="黑体" panose="02010609060101010101" pitchFamily="49" charset="-122"/>
                </a:rPr>
                <a:t>1</a:t>
              </a:r>
              <a:endParaRPr lang="en-US" altLang="zh-CN" sz="2800">
                <a:solidFill>
                  <a:srgbClr val="000000"/>
                </a:solidFill>
                <a:latin typeface="Times New Roman" panose="02020603050405020304" pitchFamily="18" charset="0"/>
                <a:ea typeface="黑体" panose="02010609060101010101" pitchFamily="49" charset="-122"/>
              </a:endParaRPr>
            </a:p>
          </p:txBody>
        </p:sp>
        <p:sp>
          <p:nvSpPr>
            <p:cNvPr id="89098" name="Text Box 11"/>
            <p:cNvSpPr txBox="1">
              <a:spLocks noChangeArrowheads="1"/>
            </p:cNvSpPr>
            <p:nvPr/>
          </p:nvSpPr>
          <p:spPr bwMode="auto">
            <a:xfrm>
              <a:off x="2320" y="3629"/>
              <a:ext cx="3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i="1">
                  <a:solidFill>
                    <a:srgbClr val="000000"/>
                  </a:solidFill>
                  <a:latin typeface="Times New Roman" panose="02020603050405020304" pitchFamily="18" charset="0"/>
                  <a:ea typeface="黑体" panose="02010609060101010101" pitchFamily="49" charset="-122"/>
                </a:rPr>
                <a:t>k</a:t>
              </a:r>
              <a:r>
                <a:rPr lang="en-US" altLang="zh-CN" sz="2800" baseline="-25000">
                  <a:solidFill>
                    <a:srgbClr val="000000"/>
                  </a:solidFill>
                  <a:latin typeface="Times New Roman" panose="02020603050405020304" pitchFamily="18" charset="0"/>
                  <a:ea typeface="黑体" panose="02010609060101010101" pitchFamily="49" charset="-122"/>
                </a:rPr>
                <a:t>2</a:t>
              </a:r>
              <a:endParaRPr lang="en-US" altLang="zh-CN" sz="2800">
                <a:solidFill>
                  <a:srgbClr val="000000"/>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620497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69349"/>
                                        </p:tgtEl>
                                        <p:attrNameLst>
                                          <p:attrName>style.visibility</p:attrName>
                                        </p:attrNameLst>
                                      </p:cBhvr>
                                      <p:to>
                                        <p:strVal val="visible"/>
                                      </p:to>
                                    </p:set>
                                    <p:animEffect transition="in" filter="wedge">
                                      <p:cBhvr>
                                        <p:cTn id="7" dur="1000"/>
                                        <p:tgtEl>
                                          <p:spTgt spid="569349"/>
                                        </p:tgtEl>
                                      </p:cBhvr>
                                    </p:animEffect>
                                  </p:childTnLst>
                                </p:cTn>
                              </p:par>
                              <p:par>
                                <p:cTn id="8" presetID="2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edge">
                                      <p:cBhvr>
                                        <p:cTn id="10" dur="1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569350">
                                            <p:txEl>
                                              <p:pRg st="0" end="0"/>
                                            </p:txEl>
                                          </p:spTgt>
                                        </p:tgtEl>
                                        <p:attrNameLst>
                                          <p:attrName>style.visibility</p:attrName>
                                        </p:attrNameLst>
                                      </p:cBhvr>
                                      <p:to>
                                        <p:strVal val="visible"/>
                                      </p:to>
                                    </p:set>
                                    <p:animEffect transition="in" filter="wedge">
                                      <p:cBhvr>
                                        <p:cTn id="15" dur="1000"/>
                                        <p:tgtEl>
                                          <p:spTgt spid="569350">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0" presetClass="entr" presetSubtype="0" fill="hold" grpId="0" nodeType="clickEffect">
                                  <p:stCondLst>
                                    <p:cond delay="0"/>
                                  </p:stCondLst>
                                  <p:childTnLst>
                                    <p:set>
                                      <p:cBhvr>
                                        <p:cTn id="19" dur="1" fill="hold">
                                          <p:stCondLst>
                                            <p:cond delay="0"/>
                                          </p:stCondLst>
                                        </p:cTn>
                                        <p:tgtEl>
                                          <p:spTgt spid="569350">
                                            <p:txEl>
                                              <p:pRg st="1" end="1"/>
                                            </p:txEl>
                                          </p:spTgt>
                                        </p:tgtEl>
                                        <p:attrNameLst>
                                          <p:attrName>style.visibility</p:attrName>
                                        </p:attrNameLst>
                                      </p:cBhvr>
                                      <p:to>
                                        <p:strVal val="visible"/>
                                      </p:to>
                                    </p:set>
                                    <p:animEffect transition="in" filter="wedge">
                                      <p:cBhvr>
                                        <p:cTn id="20" dur="1000"/>
                                        <p:tgtEl>
                                          <p:spTgt spid="5693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9" grpId="0"/>
      <p:bldP spid="56935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5" name="Text Box 15"/>
          <p:cNvSpPr txBox="1">
            <a:spLocks noChangeArrowheads="1"/>
          </p:cNvSpPr>
          <p:nvPr/>
        </p:nvSpPr>
        <p:spPr bwMode="auto">
          <a:xfrm>
            <a:off x="284163" y="2722563"/>
            <a:ext cx="2197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solidFill>
                  <a:srgbClr val="7030A0"/>
                </a:solidFill>
                <a:latin typeface="Times New Roman" panose="02020603050405020304" pitchFamily="18" charset="0"/>
                <a:ea typeface="黑体" panose="02010609060101010101" pitchFamily="49" charset="-122"/>
              </a:rPr>
              <a:t>1</a:t>
            </a:r>
            <a:r>
              <a:rPr lang="zh-CN" altLang="en-US" sz="2800">
                <a:solidFill>
                  <a:srgbClr val="7030A0"/>
                </a:solidFill>
                <a:latin typeface="Times New Roman" panose="02020603050405020304" pitchFamily="18" charset="0"/>
                <a:ea typeface="黑体" panose="02010609060101010101" pitchFamily="49" charset="-122"/>
              </a:rPr>
              <a:t>、微分式：</a:t>
            </a:r>
            <a:endParaRPr lang="zh-CN" altLang="en-US" sz="2800">
              <a:solidFill>
                <a:srgbClr val="7030A0"/>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30736" name="Text Box 16"/>
          <p:cNvSpPr txBox="1">
            <a:spLocks noChangeArrowheads="1"/>
          </p:cNvSpPr>
          <p:nvPr/>
        </p:nvSpPr>
        <p:spPr bwMode="auto">
          <a:xfrm>
            <a:off x="347663" y="3738563"/>
            <a:ext cx="2128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solidFill>
                  <a:srgbClr val="7030A0"/>
                </a:solidFill>
                <a:latin typeface="Times New Roman" panose="02020603050405020304" pitchFamily="18" charset="0"/>
                <a:ea typeface="黑体" panose="02010609060101010101" pitchFamily="49" charset="-122"/>
              </a:rPr>
              <a:t>2</a:t>
            </a:r>
            <a:r>
              <a:rPr lang="zh-CN" altLang="en-US" sz="2800">
                <a:solidFill>
                  <a:srgbClr val="7030A0"/>
                </a:solidFill>
                <a:latin typeface="Times New Roman" panose="02020603050405020304" pitchFamily="18" charset="0"/>
                <a:ea typeface="黑体" panose="02010609060101010101" pitchFamily="49" charset="-122"/>
              </a:rPr>
              <a:t>、积分式：</a:t>
            </a:r>
            <a:endParaRPr lang="zh-CN" altLang="en-US" sz="2800">
              <a:solidFill>
                <a:srgbClr val="7030A0"/>
              </a:solidFill>
              <a:latin typeface="Times New Roman" panose="02020603050405020304" pitchFamily="18" charset="0"/>
              <a:ea typeface="黑体" panose="02010609060101010101" pitchFamily="49" charset="-122"/>
              <a:sym typeface="Symbol" panose="05050102010706020507" pitchFamily="18" charset="2"/>
            </a:endParaRPr>
          </a:p>
        </p:txBody>
      </p:sp>
      <p:graphicFrame>
        <p:nvGraphicFramePr>
          <p:cNvPr id="30737" name="Object 17"/>
          <p:cNvGraphicFramePr>
            <a:graphicFrameLocks noChangeAspect="1"/>
          </p:cNvGraphicFramePr>
          <p:nvPr/>
        </p:nvGraphicFramePr>
        <p:xfrm>
          <a:off x="2413000" y="2581275"/>
          <a:ext cx="4370388" cy="815975"/>
        </p:xfrm>
        <a:graphic>
          <a:graphicData uri="http://schemas.openxmlformats.org/presentationml/2006/ole">
            <mc:AlternateContent xmlns:mc="http://schemas.openxmlformats.org/markup-compatibility/2006">
              <mc:Choice xmlns:v="urn:schemas-microsoft-com:vml" Requires="v">
                <p:oleObj spid="_x0000_s19154" name="公式" r:id="rId3" imgW="2108200" imgH="393700" progId="Equation.3">
                  <p:embed/>
                </p:oleObj>
              </mc:Choice>
              <mc:Fallback>
                <p:oleObj name="公式" r:id="rId3" imgW="21082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0" y="2581275"/>
                        <a:ext cx="4370388" cy="8159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8" name="Object 18"/>
          <p:cNvGraphicFramePr>
            <a:graphicFrameLocks noChangeAspect="1"/>
          </p:cNvGraphicFramePr>
          <p:nvPr/>
        </p:nvGraphicFramePr>
        <p:xfrm>
          <a:off x="2430463" y="3527425"/>
          <a:ext cx="2355850" cy="879475"/>
        </p:xfrm>
        <a:graphic>
          <a:graphicData uri="http://schemas.openxmlformats.org/presentationml/2006/ole">
            <mc:AlternateContent xmlns:mc="http://schemas.openxmlformats.org/markup-compatibility/2006">
              <mc:Choice xmlns:v="urn:schemas-microsoft-com:vml" Requires="v">
                <p:oleObj spid="_x0000_s19155" name="公式" r:id="rId5" imgW="1155700" imgH="431800" progId="Equation.3">
                  <p:embed/>
                </p:oleObj>
              </mc:Choice>
              <mc:Fallback>
                <p:oleObj name="公式" r:id="rId5" imgW="11557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0463" y="3527425"/>
                        <a:ext cx="2355850" cy="8794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42" name="Text Box 22"/>
          <p:cNvSpPr txBox="1">
            <a:spLocks noChangeArrowheads="1"/>
          </p:cNvSpPr>
          <p:nvPr/>
        </p:nvSpPr>
        <p:spPr bwMode="auto">
          <a:xfrm>
            <a:off x="168129" y="244084"/>
            <a:ext cx="1340631"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a:latin typeface="Times New Roman" panose="02020603050405020304" pitchFamily="18" charset="0"/>
                <a:ea typeface="黑体" panose="02010609060101010101" pitchFamily="49" charset="-122"/>
              </a:rPr>
              <a:t>一级</a:t>
            </a:r>
            <a:r>
              <a:rPr lang="zh-CN" altLang="en-US" sz="2800" dirty="0" smtClean="0">
                <a:latin typeface="Times New Roman" panose="02020603050405020304" pitchFamily="18" charset="0"/>
                <a:ea typeface="黑体" panose="02010609060101010101" pitchFamily="49" charset="-122"/>
              </a:rPr>
              <a:t>平</a:t>
            </a:r>
            <a:endParaRPr lang="en-US" altLang="zh-CN" sz="2800" dirty="0" smtClean="0">
              <a:latin typeface="Times New Roman" panose="02020603050405020304" pitchFamily="18" charset="0"/>
              <a:ea typeface="黑体" panose="02010609060101010101" pitchFamily="49" charset="-122"/>
            </a:endParaRPr>
          </a:p>
          <a:p>
            <a:pPr eaLnBrk="1" hangingPunct="1">
              <a:spcBef>
                <a:spcPct val="50000"/>
              </a:spcBef>
              <a:buClrTx/>
              <a:buSzTx/>
              <a:buFontTx/>
              <a:buNone/>
            </a:pPr>
            <a:r>
              <a:rPr lang="zh-CN" altLang="en-US" sz="2800" dirty="0" smtClean="0">
                <a:latin typeface="Times New Roman" panose="02020603050405020304" pitchFamily="18" charset="0"/>
                <a:ea typeface="黑体" panose="02010609060101010101" pitchFamily="49" charset="-122"/>
              </a:rPr>
              <a:t>行反应</a:t>
            </a:r>
            <a:r>
              <a:rPr lang="zh-CN" altLang="en-US" sz="2800" dirty="0">
                <a:latin typeface="Times New Roman" panose="02020603050405020304" pitchFamily="18" charset="0"/>
                <a:ea typeface="黑体" panose="02010609060101010101" pitchFamily="49" charset="-122"/>
              </a:rPr>
              <a:t>：</a:t>
            </a:r>
          </a:p>
        </p:txBody>
      </p:sp>
      <p:graphicFrame>
        <p:nvGraphicFramePr>
          <p:cNvPr id="30744" name="Object 24"/>
          <p:cNvGraphicFramePr>
            <a:graphicFrameLocks noChangeAspect="1"/>
          </p:cNvGraphicFramePr>
          <p:nvPr>
            <p:extLst>
              <p:ext uri="{D42A27DB-BD31-4B8C-83A1-F6EECF244321}">
                <p14:modId xmlns:p14="http://schemas.microsoft.com/office/powerpoint/2010/main" val="1732417530"/>
              </p:ext>
            </p:extLst>
          </p:nvPr>
        </p:nvGraphicFramePr>
        <p:xfrm>
          <a:off x="5233589" y="1054652"/>
          <a:ext cx="1500187" cy="815975"/>
        </p:xfrm>
        <a:graphic>
          <a:graphicData uri="http://schemas.openxmlformats.org/presentationml/2006/ole">
            <mc:AlternateContent xmlns:mc="http://schemas.openxmlformats.org/markup-compatibility/2006">
              <mc:Choice xmlns:v="urn:schemas-microsoft-com:vml" Requires="v">
                <p:oleObj spid="_x0000_s19156" name="公式" r:id="rId7" imgW="723586" imgH="393529" progId="Equation.3">
                  <p:embed/>
                </p:oleObj>
              </mc:Choice>
              <mc:Fallback>
                <p:oleObj name="公式" r:id="rId7" imgW="723586"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3589" y="1054652"/>
                        <a:ext cx="1500187" cy="8159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5" name="Object 25"/>
          <p:cNvGraphicFramePr>
            <a:graphicFrameLocks noChangeAspect="1"/>
          </p:cNvGraphicFramePr>
          <p:nvPr>
            <p:extLst>
              <p:ext uri="{D42A27DB-BD31-4B8C-83A1-F6EECF244321}">
                <p14:modId xmlns:p14="http://schemas.microsoft.com/office/powerpoint/2010/main" val="1502999179"/>
              </p:ext>
            </p:extLst>
          </p:nvPr>
        </p:nvGraphicFramePr>
        <p:xfrm>
          <a:off x="6915826" y="1094984"/>
          <a:ext cx="1500188" cy="815975"/>
        </p:xfrm>
        <a:graphic>
          <a:graphicData uri="http://schemas.openxmlformats.org/presentationml/2006/ole">
            <mc:AlternateContent xmlns:mc="http://schemas.openxmlformats.org/markup-compatibility/2006">
              <mc:Choice xmlns:v="urn:schemas-microsoft-com:vml" Requires="v">
                <p:oleObj spid="_x0000_s19157" name="公式" r:id="rId9" imgW="723586" imgH="393529" progId="Equation.3">
                  <p:embed/>
                </p:oleObj>
              </mc:Choice>
              <mc:Fallback>
                <p:oleObj name="公式" r:id="rId9" imgW="723586"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15826" y="1094984"/>
                        <a:ext cx="1500188" cy="8159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46" name="Text Box 26"/>
          <p:cNvSpPr txBox="1">
            <a:spLocks noChangeArrowheads="1"/>
          </p:cNvSpPr>
          <p:nvPr/>
        </p:nvSpPr>
        <p:spPr bwMode="auto">
          <a:xfrm>
            <a:off x="1987169" y="1971674"/>
            <a:ext cx="2962275" cy="5191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dirty="0">
                <a:solidFill>
                  <a:srgbClr val="000000"/>
                </a:solidFill>
              </a:rPr>
              <a:t>c</a:t>
            </a:r>
            <a:r>
              <a:rPr lang="en-US" altLang="zh-CN" baseline="-25000" dirty="0">
                <a:solidFill>
                  <a:srgbClr val="000000"/>
                </a:solidFill>
              </a:rPr>
              <a:t>A0</a:t>
            </a:r>
            <a:r>
              <a:rPr lang="en-US" altLang="zh-CN" dirty="0">
                <a:solidFill>
                  <a:srgbClr val="000000"/>
                </a:solidFill>
              </a:rPr>
              <a:t> = </a:t>
            </a:r>
            <a:r>
              <a:rPr lang="en-US" altLang="zh-CN" dirty="0" err="1">
                <a:solidFill>
                  <a:srgbClr val="000000"/>
                </a:solidFill>
              </a:rPr>
              <a:t>c</a:t>
            </a:r>
            <a:r>
              <a:rPr lang="en-US" altLang="zh-CN" baseline="-25000" dirty="0" err="1">
                <a:solidFill>
                  <a:srgbClr val="000000"/>
                </a:solidFill>
              </a:rPr>
              <a:t>A</a:t>
            </a:r>
            <a:r>
              <a:rPr lang="en-US" altLang="zh-CN" dirty="0">
                <a:solidFill>
                  <a:srgbClr val="000000"/>
                </a:solidFill>
              </a:rPr>
              <a:t> + </a:t>
            </a:r>
            <a:r>
              <a:rPr lang="en-US" altLang="zh-CN" dirty="0" err="1">
                <a:solidFill>
                  <a:srgbClr val="000000"/>
                </a:solidFill>
              </a:rPr>
              <a:t>c</a:t>
            </a:r>
            <a:r>
              <a:rPr lang="en-US" altLang="zh-CN" baseline="-25000" dirty="0" err="1">
                <a:solidFill>
                  <a:srgbClr val="000000"/>
                </a:solidFill>
              </a:rPr>
              <a:t>B</a:t>
            </a:r>
            <a:r>
              <a:rPr lang="en-US" altLang="zh-CN" dirty="0">
                <a:solidFill>
                  <a:srgbClr val="000000"/>
                </a:solidFill>
              </a:rPr>
              <a:t> + </a:t>
            </a:r>
            <a:r>
              <a:rPr lang="en-US" altLang="zh-CN" dirty="0" err="1">
                <a:solidFill>
                  <a:srgbClr val="000000"/>
                </a:solidFill>
              </a:rPr>
              <a:t>c</a:t>
            </a:r>
            <a:r>
              <a:rPr lang="en-US" altLang="zh-CN" baseline="-25000" dirty="0" err="1">
                <a:solidFill>
                  <a:srgbClr val="000000"/>
                </a:solidFill>
              </a:rPr>
              <a:t>C</a:t>
            </a:r>
            <a:endParaRPr lang="en-US" altLang="zh-CN" dirty="0">
              <a:solidFill>
                <a:srgbClr val="000000"/>
              </a:solidFill>
            </a:endParaRPr>
          </a:p>
        </p:txBody>
      </p:sp>
      <p:graphicFrame>
        <p:nvGraphicFramePr>
          <p:cNvPr id="30747" name="Object 27"/>
          <p:cNvGraphicFramePr>
            <a:graphicFrameLocks noChangeAspect="1"/>
          </p:cNvGraphicFramePr>
          <p:nvPr/>
        </p:nvGraphicFramePr>
        <p:xfrm>
          <a:off x="4932363" y="3584575"/>
          <a:ext cx="3024187" cy="709613"/>
        </p:xfrm>
        <a:graphic>
          <a:graphicData uri="http://schemas.openxmlformats.org/presentationml/2006/ole">
            <mc:AlternateContent xmlns:mc="http://schemas.openxmlformats.org/markup-compatibility/2006">
              <mc:Choice xmlns:v="urn:schemas-microsoft-com:vml" Requires="v">
                <p:oleObj spid="_x0000_s19158" name="公式" r:id="rId11" imgW="1028254" imgH="241195" progId="Equation.3">
                  <p:embed/>
                </p:oleObj>
              </mc:Choice>
              <mc:Fallback>
                <p:oleObj name="公式" r:id="rId11" imgW="1028254"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2363" y="3584575"/>
                        <a:ext cx="3024187" cy="7096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8" name="Object 28"/>
          <p:cNvGraphicFramePr>
            <a:graphicFrameLocks noChangeAspect="1"/>
          </p:cNvGraphicFramePr>
          <p:nvPr/>
        </p:nvGraphicFramePr>
        <p:xfrm>
          <a:off x="1271588" y="4508500"/>
          <a:ext cx="3525837" cy="815975"/>
        </p:xfrm>
        <a:graphic>
          <a:graphicData uri="http://schemas.openxmlformats.org/presentationml/2006/ole">
            <mc:AlternateContent xmlns:mc="http://schemas.openxmlformats.org/markup-compatibility/2006">
              <mc:Choice xmlns:v="urn:schemas-microsoft-com:vml" Requires="v">
                <p:oleObj spid="_x0000_s19159" name="公式" r:id="rId13" imgW="1701800" imgH="393700" progId="Equation.3">
                  <p:embed/>
                </p:oleObj>
              </mc:Choice>
              <mc:Fallback>
                <p:oleObj name="公式" r:id="rId13" imgW="1701800" imgH="3937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71588" y="4508500"/>
                        <a:ext cx="3525837" cy="8159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9" name="Object 29"/>
          <p:cNvGraphicFramePr>
            <a:graphicFrameLocks noChangeAspect="1"/>
          </p:cNvGraphicFramePr>
          <p:nvPr/>
        </p:nvGraphicFramePr>
        <p:xfrm>
          <a:off x="4962525" y="4441825"/>
          <a:ext cx="3479800" cy="946150"/>
        </p:xfrm>
        <a:graphic>
          <a:graphicData uri="http://schemas.openxmlformats.org/presentationml/2006/ole">
            <mc:AlternateContent xmlns:mc="http://schemas.openxmlformats.org/markup-compatibility/2006">
              <mc:Choice xmlns:v="urn:schemas-microsoft-com:vml" Requires="v">
                <p:oleObj spid="_x0000_s19160" name="公式" r:id="rId15" imgW="1587500" imgH="431800" progId="Equation.3">
                  <p:embed/>
                </p:oleObj>
              </mc:Choice>
              <mc:Fallback>
                <p:oleObj name="公式" r:id="rId15" imgW="1587500" imgH="431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62525" y="4441825"/>
                        <a:ext cx="3479800" cy="946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0" name="Object 30"/>
          <p:cNvGraphicFramePr>
            <a:graphicFrameLocks noChangeAspect="1"/>
          </p:cNvGraphicFramePr>
          <p:nvPr/>
        </p:nvGraphicFramePr>
        <p:xfrm>
          <a:off x="1211263" y="5438775"/>
          <a:ext cx="3552825" cy="815975"/>
        </p:xfrm>
        <a:graphic>
          <a:graphicData uri="http://schemas.openxmlformats.org/presentationml/2006/ole">
            <mc:AlternateContent xmlns:mc="http://schemas.openxmlformats.org/markup-compatibility/2006">
              <mc:Choice xmlns:v="urn:schemas-microsoft-com:vml" Requires="v">
                <p:oleObj spid="_x0000_s19161" name="公式" r:id="rId17" imgW="1714500" imgH="393700" progId="Equation.3">
                  <p:embed/>
                </p:oleObj>
              </mc:Choice>
              <mc:Fallback>
                <p:oleObj name="公式" r:id="rId17" imgW="1714500" imgH="3937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1263" y="5438775"/>
                        <a:ext cx="3552825" cy="8159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1" name="Object 31"/>
          <p:cNvGraphicFramePr>
            <a:graphicFrameLocks noChangeAspect="1"/>
          </p:cNvGraphicFramePr>
          <p:nvPr/>
        </p:nvGraphicFramePr>
        <p:xfrm>
          <a:off x="4937125" y="5478463"/>
          <a:ext cx="3492500" cy="949325"/>
        </p:xfrm>
        <a:graphic>
          <a:graphicData uri="http://schemas.openxmlformats.org/presentationml/2006/ole">
            <mc:AlternateContent xmlns:mc="http://schemas.openxmlformats.org/markup-compatibility/2006">
              <mc:Choice xmlns:v="urn:schemas-microsoft-com:vml" Requires="v">
                <p:oleObj spid="_x0000_s19162" name="公式" r:id="rId19" imgW="1587500" imgH="431800" progId="Equation.3">
                  <p:embed/>
                </p:oleObj>
              </mc:Choice>
              <mc:Fallback>
                <p:oleObj name="公式" r:id="rId19" imgW="1587500" imgH="431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37125" y="5478463"/>
                        <a:ext cx="3492500" cy="9493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105921511"/>
              </p:ext>
            </p:extLst>
          </p:nvPr>
        </p:nvGraphicFramePr>
        <p:xfrm>
          <a:off x="4210431" y="221859"/>
          <a:ext cx="4851400" cy="762000"/>
        </p:xfrm>
        <a:graphic>
          <a:graphicData uri="http://schemas.openxmlformats.org/presentationml/2006/ole">
            <mc:AlternateContent xmlns:mc="http://schemas.openxmlformats.org/markup-compatibility/2006">
              <mc:Choice xmlns:v="urn:schemas-microsoft-com:vml" Requires="v">
                <p:oleObj spid="_x0000_s19163" name="Equation" r:id="rId21" imgW="2476500" imgH="393700" progId="Equation.DSMT4">
                  <p:embed/>
                </p:oleObj>
              </mc:Choice>
              <mc:Fallback>
                <p:oleObj name="Equation" r:id="rId21" imgW="2476500" imgH="393700" progId="Equation.DSMT4">
                  <p:embed/>
                  <p:pic>
                    <p:nvPicPr>
                      <p:cNvPr id="0" name="Object 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10431" y="221859"/>
                        <a:ext cx="4851400" cy="762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 name="Group 12"/>
          <p:cNvGrpSpPr>
            <a:grpSpLocks/>
          </p:cNvGrpSpPr>
          <p:nvPr/>
        </p:nvGrpSpPr>
        <p:grpSpPr bwMode="auto">
          <a:xfrm>
            <a:off x="1508760" y="109147"/>
            <a:ext cx="2619375" cy="1801812"/>
            <a:chOff x="1781" y="2912"/>
            <a:chExt cx="1650" cy="1135"/>
          </a:xfrm>
        </p:grpSpPr>
        <p:sp>
          <p:nvSpPr>
            <p:cNvPr id="23" name="Text Box 7"/>
            <p:cNvSpPr txBox="1">
              <a:spLocks noChangeArrowheads="1"/>
            </p:cNvSpPr>
            <p:nvPr/>
          </p:nvSpPr>
          <p:spPr bwMode="auto">
            <a:xfrm>
              <a:off x="1781" y="2912"/>
              <a:ext cx="1650" cy="113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		B</a:t>
              </a:r>
            </a:p>
            <a:p>
              <a:pPr>
                <a:spcBef>
                  <a:spcPct val="50000"/>
                </a:spcBef>
                <a:defRPr/>
              </a:pPr>
              <a:r>
                <a:rPr lang="en-US" altLang="zh-CN" dirty="0">
                  <a:solidFill>
                    <a:srgbClr val="000000"/>
                  </a:solidFill>
                  <a:ea typeface="黑体" pitchFamily="2" charset="-122"/>
                </a:rPr>
                <a:t>A</a:t>
              </a:r>
            </a:p>
            <a:p>
              <a:pPr>
                <a:spcBef>
                  <a:spcPct val="50000"/>
                </a:spcBef>
                <a:defRPr/>
              </a:pPr>
              <a:r>
                <a:rPr lang="en-US" altLang="zh-CN" dirty="0">
                  <a:solidFill>
                    <a:srgbClr val="000000"/>
                  </a:solidFill>
                  <a:ea typeface="黑体" pitchFamily="2" charset="-122"/>
                </a:rPr>
                <a:t>		C</a:t>
              </a:r>
            </a:p>
          </p:txBody>
        </p:sp>
        <p:sp>
          <p:nvSpPr>
            <p:cNvPr id="24" name="Line 8"/>
            <p:cNvSpPr>
              <a:spLocks noChangeShapeType="1"/>
            </p:cNvSpPr>
            <p:nvPr/>
          </p:nvSpPr>
          <p:spPr bwMode="auto">
            <a:xfrm flipV="1">
              <a:off x="2078" y="3090"/>
              <a:ext cx="864" cy="37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9"/>
            <p:cNvSpPr>
              <a:spLocks noChangeShapeType="1"/>
            </p:cNvSpPr>
            <p:nvPr/>
          </p:nvSpPr>
          <p:spPr bwMode="auto">
            <a:xfrm>
              <a:off x="2086" y="3534"/>
              <a:ext cx="880" cy="31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Text Box 10"/>
            <p:cNvSpPr txBox="1">
              <a:spLocks noChangeArrowheads="1"/>
            </p:cNvSpPr>
            <p:nvPr/>
          </p:nvSpPr>
          <p:spPr bwMode="auto">
            <a:xfrm>
              <a:off x="2289" y="2997"/>
              <a:ext cx="3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i="1">
                  <a:solidFill>
                    <a:srgbClr val="000000"/>
                  </a:solidFill>
                  <a:latin typeface="Times New Roman" panose="02020603050405020304" pitchFamily="18" charset="0"/>
                  <a:ea typeface="黑体" panose="02010609060101010101" pitchFamily="49" charset="-122"/>
                </a:rPr>
                <a:t>k</a:t>
              </a:r>
              <a:r>
                <a:rPr lang="en-US" altLang="zh-CN" sz="2800" baseline="-25000">
                  <a:solidFill>
                    <a:srgbClr val="000000"/>
                  </a:solidFill>
                  <a:latin typeface="Times New Roman" panose="02020603050405020304" pitchFamily="18" charset="0"/>
                  <a:ea typeface="黑体" panose="02010609060101010101" pitchFamily="49" charset="-122"/>
                </a:rPr>
                <a:t>1</a:t>
              </a:r>
              <a:endParaRPr lang="en-US" altLang="zh-CN" sz="2800">
                <a:solidFill>
                  <a:srgbClr val="000000"/>
                </a:solidFill>
                <a:latin typeface="Times New Roman" panose="02020603050405020304" pitchFamily="18" charset="0"/>
                <a:ea typeface="黑体" panose="02010609060101010101" pitchFamily="49" charset="-122"/>
              </a:endParaRPr>
            </a:p>
          </p:txBody>
        </p:sp>
        <p:sp>
          <p:nvSpPr>
            <p:cNvPr id="27" name="Text Box 11"/>
            <p:cNvSpPr txBox="1">
              <a:spLocks noChangeArrowheads="1"/>
            </p:cNvSpPr>
            <p:nvPr/>
          </p:nvSpPr>
          <p:spPr bwMode="auto">
            <a:xfrm>
              <a:off x="2320" y="3629"/>
              <a:ext cx="3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i="1">
                  <a:solidFill>
                    <a:srgbClr val="000000"/>
                  </a:solidFill>
                  <a:latin typeface="Times New Roman" panose="02020603050405020304" pitchFamily="18" charset="0"/>
                  <a:ea typeface="黑体" panose="02010609060101010101" pitchFamily="49" charset="-122"/>
                </a:rPr>
                <a:t>k</a:t>
              </a:r>
              <a:r>
                <a:rPr lang="en-US" altLang="zh-CN" sz="2800" baseline="-25000">
                  <a:solidFill>
                    <a:srgbClr val="000000"/>
                  </a:solidFill>
                  <a:latin typeface="Times New Roman" panose="02020603050405020304" pitchFamily="18" charset="0"/>
                  <a:ea typeface="黑体" panose="02010609060101010101" pitchFamily="49" charset="-122"/>
                </a:rPr>
                <a:t>2</a:t>
              </a:r>
              <a:endParaRPr lang="en-US" altLang="zh-CN" sz="2800">
                <a:solidFill>
                  <a:srgbClr val="000000"/>
                </a:solidFill>
                <a:latin typeface="Times New Roman" panose="02020603050405020304" pitchFamily="18" charset="0"/>
                <a:ea typeface="黑体" panose="02010609060101010101" pitchFamily="49" charset="-122"/>
              </a:endParaRPr>
            </a:p>
          </p:txBody>
        </p:sp>
      </p:grpSp>
      <p:sp>
        <p:nvSpPr>
          <p:cNvPr id="28" name="Text Box 26"/>
          <p:cNvSpPr txBox="1">
            <a:spLocks noChangeArrowheads="1"/>
          </p:cNvSpPr>
          <p:nvPr/>
        </p:nvSpPr>
        <p:spPr bwMode="auto">
          <a:xfrm>
            <a:off x="5175377" y="1971674"/>
            <a:ext cx="2962275" cy="519113"/>
          </a:xfrm>
          <a:prstGeom prst="rect">
            <a:avLst/>
          </a:prstGeom>
          <a:noFill/>
          <a:ln>
            <a:noFill/>
          </a:ln>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dirty="0" smtClean="0">
                <a:solidFill>
                  <a:srgbClr val="000000"/>
                </a:solidFill>
              </a:rPr>
              <a:t>c</a:t>
            </a:r>
            <a:r>
              <a:rPr lang="en-US" altLang="zh-CN" baseline="-25000" dirty="0">
                <a:solidFill>
                  <a:srgbClr val="000000"/>
                </a:solidFill>
              </a:rPr>
              <a:t>B</a:t>
            </a:r>
            <a:r>
              <a:rPr lang="en-US" altLang="zh-CN" baseline="-25000" dirty="0" smtClean="0">
                <a:solidFill>
                  <a:srgbClr val="000000"/>
                </a:solidFill>
              </a:rPr>
              <a:t>0</a:t>
            </a:r>
            <a:r>
              <a:rPr lang="en-US" altLang="zh-CN" dirty="0" smtClean="0">
                <a:solidFill>
                  <a:srgbClr val="000000"/>
                </a:solidFill>
              </a:rPr>
              <a:t> =0 </a:t>
            </a:r>
            <a:r>
              <a:rPr lang="zh-CN" altLang="en-US" dirty="0" smtClean="0">
                <a:solidFill>
                  <a:srgbClr val="000000"/>
                </a:solidFill>
              </a:rPr>
              <a:t>，</a:t>
            </a:r>
            <a:r>
              <a:rPr lang="en-US" altLang="zh-CN" dirty="0" smtClean="0">
                <a:solidFill>
                  <a:srgbClr val="000000"/>
                </a:solidFill>
              </a:rPr>
              <a:t> c</a:t>
            </a:r>
            <a:r>
              <a:rPr lang="en-US" altLang="zh-CN" baseline="-25000" dirty="0" smtClean="0">
                <a:solidFill>
                  <a:srgbClr val="000000"/>
                </a:solidFill>
              </a:rPr>
              <a:t>C0</a:t>
            </a:r>
            <a:r>
              <a:rPr lang="en-US" altLang="zh-CN" dirty="0" smtClean="0">
                <a:solidFill>
                  <a:srgbClr val="000000"/>
                </a:solidFill>
              </a:rPr>
              <a:t>=0</a:t>
            </a:r>
            <a:endParaRPr lang="en-US" altLang="zh-CN" dirty="0">
              <a:solidFill>
                <a:srgbClr val="000000"/>
              </a:solidFill>
            </a:endParaRPr>
          </a:p>
        </p:txBody>
      </p:sp>
    </p:spTree>
    <p:extLst>
      <p:ext uri="{BB962C8B-B14F-4D97-AF65-F5344CB8AC3E}">
        <p14:creationId xmlns:p14="http://schemas.microsoft.com/office/powerpoint/2010/main" val="4108375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withEffect">
                                  <p:stCondLst>
                                    <p:cond delay="0"/>
                                  </p:stCondLst>
                                  <p:childTnLst>
                                    <p:set>
                                      <p:cBhvr>
                                        <p:cTn id="6" dur="1" fill="hold">
                                          <p:stCondLst>
                                            <p:cond delay="0"/>
                                          </p:stCondLst>
                                        </p:cTn>
                                        <p:tgtEl>
                                          <p:spTgt spid="30742"/>
                                        </p:tgtEl>
                                        <p:attrNameLst>
                                          <p:attrName>style.visibility</p:attrName>
                                        </p:attrNameLst>
                                      </p:cBhvr>
                                      <p:to>
                                        <p:strVal val="visible"/>
                                      </p:to>
                                    </p:set>
                                    <p:animEffect transition="in" filter="wedge">
                                      <p:cBhvr>
                                        <p:cTn id="7" dur="1000"/>
                                        <p:tgtEl>
                                          <p:spTgt spid="307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30744"/>
                                        </p:tgtEl>
                                        <p:attrNameLst>
                                          <p:attrName>style.visibility</p:attrName>
                                        </p:attrNameLst>
                                      </p:cBhvr>
                                      <p:to>
                                        <p:strVal val="visible"/>
                                      </p:to>
                                    </p:set>
                                    <p:animEffect transition="in" filter="wedge">
                                      <p:cBhvr>
                                        <p:cTn id="12" dur="1000"/>
                                        <p:tgtEl>
                                          <p:spTgt spid="30744"/>
                                        </p:tgtEl>
                                      </p:cBhvr>
                                    </p:animEffect>
                                  </p:childTnLst>
                                </p:cTn>
                              </p:par>
                              <p:par>
                                <p:cTn id="13" presetID="20" presetClass="entr" presetSubtype="0" fill="hold" nodeType="withEffect">
                                  <p:stCondLst>
                                    <p:cond delay="0"/>
                                  </p:stCondLst>
                                  <p:childTnLst>
                                    <p:set>
                                      <p:cBhvr>
                                        <p:cTn id="14" dur="1" fill="hold">
                                          <p:stCondLst>
                                            <p:cond delay="0"/>
                                          </p:stCondLst>
                                        </p:cTn>
                                        <p:tgtEl>
                                          <p:spTgt spid="30745"/>
                                        </p:tgtEl>
                                        <p:attrNameLst>
                                          <p:attrName>style.visibility</p:attrName>
                                        </p:attrNameLst>
                                      </p:cBhvr>
                                      <p:to>
                                        <p:strVal val="visible"/>
                                      </p:to>
                                    </p:set>
                                    <p:animEffect transition="in" filter="wedge">
                                      <p:cBhvr>
                                        <p:cTn id="15" dur="1000"/>
                                        <p:tgtEl>
                                          <p:spTgt spid="3074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0" presetClass="entr" presetSubtype="0" fill="hold" grpId="0" nodeType="clickEffect">
                                  <p:stCondLst>
                                    <p:cond delay="0"/>
                                  </p:stCondLst>
                                  <p:childTnLst>
                                    <p:set>
                                      <p:cBhvr>
                                        <p:cTn id="19" dur="1" fill="hold">
                                          <p:stCondLst>
                                            <p:cond delay="0"/>
                                          </p:stCondLst>
                                        </p:cTn>
                                        <p:tgtEl>
                                          <p:spTgt spid="30746"/>
                                        </p:tgtEl>
                                        <p:attrNameLst>
                                          <p:attrName>style.visibility</p:attrName>
                                        </p:attrNameLst>
                                      </p:cBhvr>
                                      <p:to>
                                        <p:strVal val="visible"/>
                                      </p:to>
                                    </p:set>
                                    <p:animEffect transition="in" filter="wedge">
                                      <p:cBhvr>
                                        <p:cTn id="20" dur="1000"/>
                                        <p:tgtEl>
                                          <p:spTgt spid="3074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30735"/>
                                        </p:tgtEl>
                                        <p:attrNameLst>
                                          <p:attrName>style.visibility</p:attrName>
                                        </p:attrNameLst>
                                      </p:cBhvr>
                                      <p:to>
                                        <p:strVal val="visible"/>
                                      </p:to>
                                    </p:set>
                                    <p:animEffect transition="in" filter="wedge">
                                      <p:cBhvr>
                                        <p:cTn id="25" dur="1000"/>
                                        <p:tgtEl>
                                          <p:spTgt spid="30735"/>
                                        </p:tgtEl>
                                      </p:cBhvr>
                                    </p:animEffect>
                                  </p:childTnLst>
                                </p:cTn>
                              </p:par>
                              <p:par>
                                <p:cTn id="26" presetID="20" presetClass="entr" presetSubtype="0" fill="hold" nodeType="withEffect">
                                  <p:stCondLst>
                                    <p:cond delay="0"/>
                                  </p:stCondLst>
                                  <p:childTnLst>
                                    <p:set>
                                      <p:cBhvr>
                                        <p:cTn id="27" dur="1" fill="hold">
                                          <p:stCondLst>
                                            <p:cond delay="0"/>
                                          </p:stCondLst>
                                        </p:cTn>
                                        <p:tgtEl>
                                          <p:spTgt spid="30737"/>
                                        </p:tgtEl>
                                        <p:attrNameLst>
                                          <p:attrName>style.visibility</p:attrName>
                                        </p:attrNameLst>
                                      </p:cBhvr>
                                      <p:to>
                                        <p:strVal val="visible"/>
                                      </p:to>
                                    </p:set>
                                    <p:animEffect transition="in" filter="wedge">
                                      <p:cBhvr>
                                        <p:cTn id="28" dur="1000"/>
                                        <p:tgtEl>
                                          <p:spTgt spid="3073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0" presetClass="entr" presetSubtype="0" fill="hold" grpId="0" nodeType="clickEffect">
                                  <p:stCondLst>
                                    <p:cond delay="0"/>
                                  </p:stCondLst>
                                  <p:childTnLst>
                                    <p:set>
                                      <p:cBhvr>
                                        <p:cTn id="32" dur="1" fill="hold">
                                          <p:stCondLst>
                                            <p:cond delay="0"/>
                                          </p:stCondLst>
                                        </p:cTn>
                                        <p:tgtEl>
                                          <p:spTgt spid="30736"/>
                                        </p:tgtEl>
                                        <p:attrNameLst>
                                          <p:attrName>style.visibility</p:attrName>
                                        </p:attrNameLst>
                                      </p:cBhvr>
                                      <p:to>
                                        <p:strVal val="visible"/>
                                      </p:to>
                                    </p:set>
                                    <p:animEffect transition="in" filter="wedge">
                                      <p:cBhvr>
                                        <p:cTn id="33" dur="1000"/>
                                        <p:tgtEl>
                                          <p:spTgt spid="30736"/>
                                        </p:tgtEl>
                                      </p:cBhvr>
                                    </p:animEffect>
                                  </p:childTnLst>
                                </p:cTn>
                              </p:par>
                              <p:par>
                                <p:cTn id="34" presetID="20" presetClass="entr" presetSubtype="0" fill="hold" nodeType="withEffect">
                                  <p:stCondLst>
                                    <p:cond delay="0"/>
                                  </p:stCondLst>
                                  <p:childTnLst>
                                    <p:set>
                                      <p:cBhvr>
                                        <p:cTn id="35" dur="1" fill="hold">
                                          <p:stCondLst>
                                            <p:cond delay="0"/>
                                          </p:stCondLst>
                                        </p:cTn>
                                        <p:tgtEl>
                                          <p:spTgt spid="30738"/>
                                        </p:tgtEl>
                                        <p:attrNameLst>
                                          <p:attrName>style.visibility</p:attrName>
                                        </p:attrNameLst>
                                      </p:cBhvr>
                                      <p:to>
                                        <p:strVal val="visible"/>
                                      </p:to>
                                    </p:set>
                                    <p:animEffect transition="in" filter="wedge">
                                      <p:cBhvr>
                                        <p:cTn id="36" dur="1000"/>
                                        <p:tgtEl>
                                          <p:spTgt spid="30738"/>
                                        </p:tgtEl>
                                      </p:cBhvr>
                                    </p:animEffect>
                                  </p:childTnLst>
                                </p:cTn>
                              </p:par>
                              <p:par>
                                <p:cTn id="37" presetID="20" presetClass="entr" presetSubtype="0" fill="hold" nodeType="withEffect">
                                  <p:stCondLst>
                                    <p:cond delay="0"/>
                                  </p:stCondLst>
                                  <p:childTnLst>
                                    <p:set>
                                      <p:cBhvr>
                                        <p:cTn id="38" dur="1" fill="hold">
                                          <p:stCondLst>
                                            <p:cond delay="0"/>
                                          </p:stCondLst>
                                        </p:cTn>
                                        <p:tgtEl>
                                          <p:spTgt spid="30747"/>
                                        </p:tgtEl>
                                        <p:attrNameLst>
                                          <p:attrName>style.visibility</p:attrName>
                                        </p:attrNameLst>
                                      </p:cBhvr>
                                      <p:to>
                                        <p:strVal val="visible"/>
                                      </p:to>
                                    </p:set>
                                    <p:animEffect transition="in" filter="wedge">
                                      <p:cBhvr>
                                        <p:cTn id="39" dur="1000"/>
                                        <p:tgtEl>
                                          <p:spTgt spid="3074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0" presetClass="entr" presetSubtype="0" fill="hold" nodeType="clickEffect">
                                  <p:stCondLst>
                                    <p:cond delay="0"/>
                                  </p:stCondLst>
                                  <p:childTnLst>
                                    <p:set>
                                      <p:cBhvr>
                                        <p:cTn id="43" dur="1" fill="hold">
                                          <p:stCondLst>
                                            <p:cond delay="0"/>
                                          </p:stCondLst>
                                        </p:cTn>
                                        <p:tgtEl>
                                          <p:spTgt spid="30748"/>
                                        </p:tgtEl>
                                        <p:attrNameLst>
                                          <p:attrName>style.visibility</p:attrName>
                                        </p:attrNameLst>
                                      </p:cBhvr>
                                      <p:to>
                                        <p:strVal val="visible"/>
                                      </p:to>
                                    </p:set>
                                    <p:animEffect transition="in" filter="wedge">
                                      <p:cBhvr>
                                        <p:cTn id="44" dur="1000"/>
                                        <p:tgtEl>
                                          <p:spTgt spid="3074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0" presetClass="entr" presetSubtype="0" fill="hold" nodeType="clickEffect">
                                  <p:stCondLst>
                                    <p:cond delay="0"/>
                                  </p:stCondLst>
                                  <p:childTnLst>
                                    <p:set>
                                      <p:cBhvr>
                                        <p:cTn id="48" dur="1" fill="hold">
                                          <p:stCondLst>
                                            <p:cond delay="0"/>
                                          </p:stCondLst>
                                        </p:cTn>
                                        <p:tgtEl>
                                          <p:spTgt spid="30749"/>
                                        </p:tgtEl>
                                        <p:attrNameLst>
                                          <p:attrName>style.visibility</p:attrName>
                                        </p:attrNameLst>
                                      </p:cBhvr>
                                      <p:to>
                                        <p:strVal val="visible"/>
                                      </p:to>
                                    </p:set>
                                    <p:animEffect transition="in" filter="wedge">
                                      <p:cBhvr>
                                        <p:cTn id="49" dur="1000"/>
                                        <p:tgtEl>
                                          <p:spTgt spid="3074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0" presetClass="entr" presetSubtype="0" fill="hold" nodeType="clickEffect">
                                  <p:stCondLst>
                                    <p:cond delay="0"/>
                                  </p:stCondLst>
                                  <p:childTnLst>
                                    <p:set>
                                      <p:cBhvr>
                                        <p:cTn id="53" dur="1" fill="hold">
                                          <p:stCondLst>
                                            <p:cond delay="0"/>
                                          </p:stCondLst>
                                        </p:cTn>
                                        <p:tgtEl>
                                          <p:spTgt spid="30750"/>
                                        </p:tgtEl>
                                        <p:attrNameLst>
                                          <p:attrName>style.visibility</p:attrName>
                                        </p:attrNameLst>
                                      </p:cBhvr>
                                      <p:to>
                                        <p:strVal val="visible"/>
                                      </p:to>
                                    </p:set>
                                    <p:animEffect transition="in" filter="wedge">
                                      <p:cBhvr>
                                        <p:cTn id="54" dur="1000"/>
                                        <p:tgtEl>
                                          <p:spTgt spid="30750"/>
                                        </p:tgtEl>
                                      </p:cBhvr>
                                    </p:animEffect>
                                  </p:childTnLst>
                                </p:cTn>
                              </p:par>
                              <p:par>
                                <p:cTn id="55" presetID="20" presetClass="entr" presetSubtype="0" fill="hold" nodeType="withEffect">
                                  <p:stCondLst>
                                    <p:cond delay="0"/>
                                  </p:stCondLst>
                                  <p:childTnLst>
                                    <p:set>
                                      <p:cBhvr>
                                        <p:cTn id="56" dur="1" fill="hold">
                                          <p:stCondLst>
                                            <p:cond delay="0"/>
                                          </p:stCondLst>
                                        </p:cTn>
                                        <p:tgtEl>
                                          <p:spTgt spid="30751"/>
                                        </p:tgtEl>
                                        <p:attrNameLst>
                                          <p:attrName>style.visibility</p:attrName>
                                        </p:attrNameLst>
                                      </p:cBhvr>
                                      <p:to>
                                        <p:strVal val="visible"/>
                                      </p:to>
                                    </p:set>
                                    <p:animEffect transition="in" filter="wedge">
                                      <p:cBhvr>
                                        <p:cTn id="57" dur="1000"/>
                                        <p:tgtEl>
                                          <p:spTgt spid="30751"/>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9"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0-#ppt_w/2"/>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par>
                                <p:cTn id="64" presetID="20" presetClass="entr" presetSubtype="0"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edge">
                                      <p:cBhvr>
                                        <p:cTn id="66" dur="10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20"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edge">
                                      <p:cBhvr>
                                        <p:cTn id="71"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5" grpId="0"/>
      <p:bldP spid="30736" grpId="0"/>
      <p:bldP spid="30742" grpId="0"/>
      <p:bldP spid="30746" grpId="0" animBg="1"/>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4" name="Rectangle 4"/>
          <p:cNvSpPr>
            <a:spLocks noChangeArrowheads="1"/>
          </p:cNvSpPr>
          <p:nvPr/>
        </p:nvSpPr>
        <p:spPr bwMode="auto">
          <a:xfrm>
            <a:off x="629476" y="2052003"/>
            <a:ext cx="7846822" cy="1401762"/>
          </a:xfrm>
          <a:prstGeom prst="rect">
            <a:avLst/>
          </a:prstGeom>
          <a:solidFill>
            <a:schemeClr val="bg2"/>
          </a:solidFill>
          <a:ln w="28575">
            <a:solidFill>
              <a:srgbClr val="FF0000"/>
            </a:solidFill>
            <a:miter lim="800000"/>
            <a:headEnd/>
            <a:tailEnd/>
          </a:ln>
          <a:effectLst>
            <a:outerShdw dist="107763" dir="8100000" algn="ctr" rotWithShape="0">
              <a:schemeClr val="bg2">
                <a:alpha val="50000"/>
              </a:schemeClr>
            </a:outerShdw>
          </a:effectLst>
        </p:spPr>
        <p:txBody>
          <a:bodyPr wrap="square">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fontAlgn="t" hangingPunct="1">
              <a:lnSpc>
                <a:spcPct val="125000"/>
              </a:lnSpc>
              <a:spcBef>
                <a:spcPct val="50000"/>
              </a:spcBef>
            </a:pPr>
            <a:r>
              <a:rPr lang="zh-CN" altLang="en-US" dirty="0">
                <a:solidFill>
                  <a:srgbClr val="FF0000"/>
                </a:solidFill>
              </a:rPr>
              <a:t>例：</a:t>
            </a:r>
            <a:r>
              <a:rPr lang="zh-CN" altLang="en-US" dirty="0">
                <a:solidFill>
                  <a:srgbClr val="000000"/>
                </a:solidFill>
              </a:rPr>
              <a:t>某反应在 </a:t>
            </a:r>
            <a:r>
              <a:rPr lang="en-US" altLang="zh-CN" dirty="0">
                <a:solidFill>
                  <a:srgbClr val="000000"/>
                </a:solidFill>
              </a:rPr>
              <a:t>390K </a:t>
            </a:r>
            <a:r>
              <a:rPr lang="zh-CN" altLang="en-US" dirty="0">
                <a:solidFill>
                  <a:srgbClr val="000000"/>
                </a:solidFill>
              </a:rPr>
              <a:t>时进行需</a:t>
            </a:r>
            <a:r>
              <a:rPr lang="en-US" altLang="zh-CN" dirty="0">
                <a:solidFill>
                  <a:srgbClr val="000000"/>
                </a:solidFill>
              </a:rPr>
              <a:t>10 min</a:t>
            </a:r>
            <a:r>
              <a:rPr lang="zh-CN" altLang="en-US" dirty="0">
                <a:solidFill>
                  <a:srgbClr val="000000"/>
                </a:solidFill>
              </a:rPr>
              <a:t>。若降温</a:t>
            </a:r>
          </a:p>
          <a:p>
            <a:pPr eaLnBrk="1" fontAlgn="t" hangingPunct="1">
              <a:lnSpc>
                <a:spcPct val="125000"/>
              </a:lnSpc>
              <a:spcBef>
                <a:spcPct val="50000"/>
              </a:spcBef>
            </a:pPr>
            <a:r>
              <a:rPr lang="zh-CN" altLang="en-US" dirty="0">
                <a:solidFill>
                  <a:srgbClr val="000000"/>
                </a:solidFill>
              </a:rPr>
              <a:t>　　到</a:t>
            </a:r>
            <a:r>
              <a:rPr lang="en-US" altLang="zh-CN" dirty="0">
                <a:solidFill>
                  <a:srgbClr val="000000"/>
                </a:solidFill>
              </a:rPr>
              <a:t>290 K</a:t>
            </a:r>
            <a:r>
              <a:rPr lang="zh-CN" altLang="en-US" dirty="0">
                <a:solidFill>
                  <a:srgbClr val="000000"/>
                </a:solidFill>
              </a:rPr>
              <a:t>，达到相同的程度，需时多少？</a:t>
            </a:r>
          </a:p>
        </p:txBody>
      </p:sp>
      <p:sp>
        <p:nvSpPr>
          <p:cNvPr id="62467" name="Text Box 5"/>
          <p:cNvSpPr txBox="1">
            <a:spLocks noChangeArrowheads="1"/>
          </p:cNvSpPr>
          <p:nvPr/>
        </p:nvSpPr>
        <p:spPr bwMode="auto">
          <a:xfrm>
            <a:off x="653098" y="347028"/>
            <a:ext cx="7823200" cy="1600438"/>
          </a:xfrm>
          <a:prstGeom prst="rect">
            <a:avLst/>
          </a:prstGeom>
          <a:solidFill>
            <a:schemeClr val="bg2"/>
          </a:solidFill>
          <a:ln w="28575">
            <a:solidFill>
              <a:srgbClr val="FF0000"/>
            </a:solidFill>
            <a:miter lim="800000"/>
            <a:headEnd/>
            <a:tailEnd/>
          </a:ln>
          <a:effectLst>
            <a:outerShdw dist="107763" dir="8100000" algn="ctr" rotWithShape="0">
              <a:schemeClr val="bg2">
                <a:alpha val="50000"/>
              </a:schemeClr>
            </a:outerShdw>
          </a:effec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dirty="0">
                <a:solidFill>
                  <a:srgbClr val="FF0000"/>
                </a:solidFill>
              </a:rPr>
              <a:t>思考：</a:t>
            </a:r>
          </a:p>
          <a:p>
            <a:pPr eaLnBrk="1" hangingPunct="1">
              <a:spcBef>
                <a:spcPct val="50000"/>
              </a:spcBef>
            </a:pPr>
            <a:r>
              <a:rPr lang="zh-CN" altLang="en-US" dirty="0">
                <a:solidFill>
                  <a:srgbClr val="FF0000"/>
                </a:solidFill>
              </a:rPr>
              <a:t>例：</a:t>
            </a:r>
            <a:r>
              <a:rPr lang="zh-CN" altLang="en-US" dirty="0" smtClean="0">
                <a:solidFill>
                  <a:srgbClr val="000000"/>
                </a:solidFill>
              </a:rPr>
              <a:t>当</a:t>
            </a:r>
            <a:r>
              <a:rPr lang="zh-CN" altLang="en-US" dirty="0">
                <a:solidFill>
                  <a:srgbClr val="000000"/>
                </a:solidFill>
              </a:rPr>
              <a:t>温度升高</a:t>
            </a:r>
            <a:r>
              <a:rPr lang="en-US" altLang="zh-CN" dirty="0">
                <a:solidFill>
                  <a:srgbClr val="000000"/>
                </a:solidFill>
              </a:rPr>
              <a:t>80K</a:t>
            </a:r>
            <a:r>
              <a:rPr lang="zh-CN" altLang="en-US" dirty="0">
                <a:solidFill>
                  <a:srgbClr val="000000"/>
                </a:solidFill>
              </a:rPr>
              <a:t>时，反应速率变为原来的多少倍？</a:t>
            </a:r>
          </a:p>
        </p:txBody>
      </p:sp>
      <p:sp>
        <p:nvSpPr>
          <p:cNvPr id="4" name="Rectangle 4"/>
          <p:cNvSpPr>
            <a:spLocks noChangeArrowheads="1"/>
          </p:cNvSpPr>
          <p:nvPr/>
        </p:nvSpPr>
        <p:spPr bwMode="auto">
          <a:xfrm>
            <a:off x="653098" y="3585147"/>
            <a:ext cx="7823200" cy="954107"/>
          </a:xfrm>
          <a:prstGeom prst="rect">
            <a:avLst/>
          </a:prstGeom>
          <a:solidFill>
            <a:schemeClr val="bg2"/>
          </a:solidFill>
          <a:ln w="28575">
            <a:solidFill>
              <a:srgbClr val="FF0000"/>
            </a:solidFill>
            <a:miter lim="800000"/>
            <a:headEnd/>
            <a:tailEnd/>
          </a:ln>
          <a:effectLst>
            <a:outerShdw dist="107763" dir="8100000" algn="ctr" rotWithShape="0">
              <a:schemeClr val="bg2">
                <a:alpha val="50000"/>
              </a:schemeClr>
            </a:outerShdw>
          </a:effectLst>
        </p:spPr>
        <p:txBody>
          <a:bodyPr wrap="square">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fontAlgn="t">
              <a:spcBef>
                <a:spcPct val="50000"/>
              </a:spcBef>
            </a:pPr>
            <a:r>
              <a:rPr lang="zh-CN" altLang="en-US" dirty="0">
                <a:solidFill>
                  <a:srgbClr val="FF0000"/>
                </a:solidFill>
              </a:rPr>
              <a:t>例：</a:t>
            </a:r>
            <a:r>
              <a:rPr lang="zh-CN" altLang="en-US" dirty="0" smtClean="0"/>
              <a:t>某</a:t>
            </a:r>
            <a:r>
              <a:rPr lang="zh-CN" altLang="en-US" dirty="0"/>
              <a:t>乳品在</a:t>
            </a:r>
            <a:r>
              <a:rPr lang="en-US" altLang="zh-CN" dirty="0"/>
              <a:t>4</a:t>
            </a:r>
            <a:r>
              <a:rPr lang="zh-CN" altLang="en-US" dirty="0"/>
              <a:t>度时保质期为</a:t>
            </a:r>
            <a:r>
              <a:rPr lang="en-US" altLang="zh-CN" dirty="0"/>
              <a:t>7</a:t>
            </a:r>
            <a:r>
              <a:rPr lang="zh-CN" altLang="en-US" dirty="0"/>
              <a:t>天，估计在常温下可保存多久？</a:t>
            </a:r>
          </a:p>
        </p:txBody>
      </p:sp>
      <p:sp>
        <p:nvSpPr>
          <p:cNvPr id="5" name="Text Box 6"/>
          <p:cNvSpPr txBox="1">
            <a:spLocks noChangeArrowheads="1"/>
          </p:cNvSpPr>
          <p:nvPr/>
        </p:nvSpPr>
        <p:spPr bwMode="auto">
          <a:xfrm>
            <a:off x="483108" y="4790439"/>
            <a:ext cx="8207375" cy="3651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fontAlgn="t">
              <a:spcBef>
                <a:spcPct val="50000"/>
              </a:spcBef>
            </a:pPr>
            <a:r>
              <a:rPr lang="zh-CN" altLang="en-US" sz="2400" b="1" dirty="0">
                <a:solidFill>
                  <a:schemeClr val="tx1"/>
                </a:solidFill>
              </a:rPr>
              <a:t>解：取每升高</a:t>
            </a:r>
            <a:r>
              <a:rPr lang="en-US" altLang="zh-CN" sz="2400" b="1" dirty="0">
                <a:solidFill>
                  <a:schemeClr val="tx1"/>
                </a:solidFill>
              </a:rPr>
              <a:t>10 K</a:t>
            </a:r>
            <a:r>
              <a:rPr lang="zh-CN" altLang="en-US" sz="2400" b="1" dirty="0">
                <a:solidFill>
                  <a:schemeClr val="tx1"/>
                </a:solidFill>
              </a:rPr>
              <a:t>，速率增加的下限为</a:t>
            </a:r>
            <a:r>
              <a:rPr lang="en-US" altLang="zh-CN" sz="2400" b="1" dirty="0">
                <a:solidFill>
                  <a:schemeClr val="tx1"/>
                </a:solidFill>
              </a:rPr>
              <a:t>2</a:t>
            </a:r>
            <a:r>
              <a:rPr lang="zh-CN" altLang="en-US" sz="2400" b="1" dirty="0">
                <a:solidFill>
                  <a:schemeClr val="tx1"/>
                </a:solidFill>
              </a:rPr>
              <a:t>倍。</a:t>
            </a:r>
          </a:p>
        </p:txBody>
      </p:sp>
      <p:graphicFrame>
        <p:nvGraphicFramePr>
          <p:cNvPr id="2" name="对象 1"/>
          <p:cNvGraphicFramePr>
            <a:graphicFrameLocks noChangeAspect="1"/>
          </p:cNvGraphicFramePr>
          <p:nvPr>
            <p:extLst>
              <p:ext uri="{D42A27DB-BD31-4B8C-83A1-F6EECF244321}">
                <p14:modId xmlns:p14="http://schemas.microsoft.com/office/powerpoint/2010/main" val="775038628"/>
              </p:ext>
            </p:extLst>
          </p:nvPr>
        </p:nvGraphicFramePr>
        <p:xfrm>
          <a:off x="1085215" y="5087493"/>
          <a:ext cx="4802188" cy="1063625"/>
        </p:xfrm>
        <a:graphic>
          <a:graphicData uri="http://schemas.openxmlformats.org/presentationml/2006/ole">
            <mc:AlternateContent xmlns:mc="http://schemas.openxmlformats.org/markup-compatibility/2006">
              <mc:Choice xmlns:v="urn:schemas-microsoft-com:vml" Requires="v">
                <p:oleObj spid="_x0000_s28798" name="Equation" r:id="rId3" imgW="1892300" imgH="419100" progId="Equation.DSMT4">
                  <p:embed/>
                </p:oleObj>
              </mc:Choice>
              <mc:Fallback>
                <p:oleObj name="Equation" r:id="rId3" imgW="18923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215" y="5087493"/>
                        <a:ext cx="4802188"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582858420"/>
              </p:ext>
            </p:extLst>
          </p:nvPr>
        </p:nvGraphicFramePr>
        <p:xfrm>
          <a:off x="1053275" y="6162421"/>
          <a:ext cx="4186237" cy="558800"/>
        </p:xfrm>
        <a:graphic>
          <a:graphicData uri="http://schemas.openxmlformats.org/presentationml/2006/ole">
            <mc:AlternateContent xmlns:mc="http://schemas.openxmlformats.org/markup-compatibility/2006">
              <mc:Choice xmlns:v="urn:schemas-microsoft-com:vml" Requires="v">
                <p:oleObj spid="_x0000_s28799" name="Equation" r:id="rId5" imgW="1511300" imgH="203200" progId="Equation.DSMT4">
                  <p:embed/>
                </p:oleObj>
              </mc:Choice>
              <mc:Fallback>
                <p:oleObj name="Equation" r:id="rId5" imgW="1511300" imgH="203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275" y="6162421"/>
                        <a:ext cx="4186237"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29069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58084"/>
                                        </p:tgtEl>
                                        <p:attrNameLst>
                                          <p:attrName>style.visibility</p:attrName>
                                        </p:attrNameLst>
                                      </p:cBhvr>
                                      <p:to>
                                        <p:strVal val="visible"/>
                                      </p:to>
                                    </p:set>
                                    <p:animEffect transition="in" filter="strips(downRight)">
                                      <p:cBhvr>
                                        <p:cTn id="7" dur="500"/>
                                        <p:tgtEl>
                                          <p:spTgt spid="55808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par>
                                <p:cTn id="18" presetID="18" presetClass="entr" presetSubtype="6"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strips(downRight)">
                                      <p:cBhvr>
                                        <p:cTn id="20" dur="500"/>
                                        <p:tgtEl>
                                          <p:spTgt spid="2"/>
                                        </p:tgtEl>
                                      </p:cBhvr>
                                    </p:animEffect>
                                  </p:childTnLst>
                                </p:cTn>
                              </p:par>
                              <p:par>
                                <p:cTn id="21" presetID="18" presetClass="entr" presetSubtype="6"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strips(downRigh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4" grpId="0" animBg="1"/>
      <p:bldP spid="4" grpId="0" animBg="1"/>
      <p:bldP spid="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9" name="Text Box 11"/>
          <p:cNvSpPr txBox="1">
            <a:spLocks noChangeArrowheads="1"/>
          </p:cNvSpPr>
          <p:nvPr/>
        </p:nvSpPr>
        <p:spPr bwMode="auto">
          <a:xfrm>
            <a:off x="565786" y="2893124"/>
            <a:ext cx="2905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a:solidFill>
                  <a:srgbClr val="7030A0"/>
                </a:solidFill>
                <a:latin typeface="Times New Roman" panose="02020603050405020304" pitchFamily="18" charset="0"/>
                <a:ea typeface="黑体" panose="02010609060101010101" pitchFamily="49" charset="-122"/>
              </a:rPr>
              <a:t>4</a:t>
            </a:r>
            <a:r>
              <a:rPr lang="zh-CN" altLang="en-US" sz="2800" dirty="0" smtClean="0">
                <a:solidFill>
                  <a:srgbClr val="7030A0"/>
                </a:solidFill>
                <a:latin typeface="Times New Roman" panose="02020603050405020304" pitchFamily="18" charset="0"/>
                <a:ea typeface="黑体" panose="02010609060101010101" pitchFamily="49" charset="-122"/>
              </a:rPr>
              <a:t>、</a:t>
            </a:r>
            <a:r>
              <a:rPr lang="zh-CN" altLang="en-US" sz="2800" dirty="0">
                <a:solidFill>
                  <a:srgbClr val="7030A0"/>
                </a:solidFill>
                <a:latin typeface="Times New Roman" panose="02020603050405020304" pitchFamily="18" charset="0"/>
                <a:ea typeface="黑体" panose="02010609060101010101" pitchFamily="49" charset="-122"/>
              </a:rPr>
              <a:t>温度的影响：</a:t>
            </a:r>
            <a:endParaRPr lang="zh-CN" altLang="en-US" sz="2800" dirty="0">
              <a:solidFill>
                <a:srgbClr val="7030A0"/>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570380" name="Text Box 12"/>
          <p:cNvSpPr txBox="1">
            <a:spLocks noChangeArrowheads="1"/>
          </p:cNvSpPr>
          <p:nvPr/>
        </p:nvSpPr>
        <p:spPr bwMode="auto">
          <a:xfrm>
            <a:off x="736600" y="412750"/>
            <a:ext cx="3662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a:solidFill>
                  <a:srgbClr val="7030A0"/>
                </a:solidFill>
                <a:latin typeface="Times New Roman" panose="02020603050405020304" pitchFamily="18" charset="0"/>
                <a:ea typeface="黑体" panose="02010609060101010101" pitchFamily="49" charset="-122"/>
              </a:rPr>
              <a:t>3</a:t>
            </a:r>
            <a:r>
              <a:rPr lang="zh-CN" altLang="en-US" sz="2800" dirty="0">
                <a:solidFill>
                  <a:srgbClr val="7030A0"/>
                </a:solidFill>
                <a:latin typeface="Times New Roman" panose="02020603050405020304" pitchFamily="18" charset="0"/>
                <a:ea typeface="黑体" panose="02010609060101010101" pitchFamily="49" charset="-122"/>
              </a:rPr>
              <a:t>、速率常数的求取：</a:t>
            </a:r>
            <a:endParaRPr lang="zh-CN" altLang="en-US" sz="2800" dirty="0">
              <a:solidFill>
                <a:srgbClr val="7030A0"/>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570381" name="Text Box 13"/>
          <p:cNvSpPr txBox="1">
            <a:spLocks noChangeArrowheads="1"/>
          </p:cNvSpPr>
          <p:nvPr/>
        </p:nvSpPr>
        <p:spPr bwMode="auto">
          <a:xfrm>
            <a:off x="1703388" y="969963"/>
            <a:ext cx="4832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a:latin typeface="Times New Roman" panose="02020603050405020304" pitchFamily="18" charset="0"/>
                <a:ea typeface="黑体" panose="02010609060101010101" pitchFamily="49" charset="-122"/>
              </a:rPr>
              <a:t>作 </a:t>
            </a:r>
            <a:r>
              <a:rPr lang="en-US" altLang="zh-CN" sz="2800" dirty="0" err="1">
                <a:latin typeface="Times New Roman" panose="02020603050405020304" pitchFamily="18" charset="0"/>
                <a:ea typeface="黑体" panose="02010609060101010101" pitchFamily="49" charset="-122"/>
              </a:rPr>
              <a:t>lnc</a:t>
            </a:r>
            <a:r>
              <a:rPr lang="en-US" altLang="zh-CN" sz="2800" baseline="-25000" dirty="0" err="1">
                <a:latin typeface="Times New Roman" panose="02020603050405020304" pitchFamily="18" charset="0"/>
                <a:ea typeface="黑体" panose="02010609060101010101" pitchFamily="49" charset="-122"/>
              </a:rPr>
              <a:t>A</a:t>
            </a:r>
            <a:r>
              <a:rPr lang="en-US" altLang="zh-CN" sz="2800" dirty="0">
                <a:latin typeface="Times New Roman" panose="02020603050405020304" pitchFamily="18" charset="0"/>
                <a:ea typeface="黑体" panose="02010609060101010101" pitchFamily="49" charset="-122"/>
              </a:rPr>
              <a:t> ~ t </a:t>
            </a:r>
            <a:r>
              <a:rPr lang="zh-CN" altLang="en-US" sz="2800" dirty="0">
                <a:latin typeface="Times New Roman" panose="02020603050405020304" pitchFamily="18" charset="0"/>
                <a:ea typeface="黑体" panose="02010609060101010101" pitchFamily="49" charset="-122"/>
              </a:rPr>
              <a:t>图，斜率 </a:t>
            </a:r>
            <a:r>
              <a:rPr lang="en-US" altLang="zh-CN" sz="2800" dirty="0">
                <a:latin typeface="Times New Roman" panose="02020603050405020304" pitchFamily="18" charset="0"/>
                <a:ea typeface="黑体" panose="02010609060101010101" pitchFamily="49" charset="-122"/>
              </a:rPr>
              <a:t>= </a:t>
            </a:r>
            <a:r>
              <a:rPr lang="en-US" altLang="zh-CN" sz="2800" i="1" dirty="0">
                <a:latin typeface="Times New Roman" panose="02020603050405020304" pitchFamily="18" charset="0"/>
                <a:ea typeface="黑体" panose="02010609060101010101" pitchFamily="49" charset="-122"/>
              </a:rPr>
              <a:t>k</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Times New Roman" panose="02020603050405020304" pitchFamily="18" charset="0"/>
                <a:ea typeface="黑体" panose="02010609060101010101" pitchFamily="49" charset="-122"/>
              </a:rPr>
              <a:t> + </a:t>
            </a:r>
            <a:r>
              <a:rPr lang="en-US" altLang="zh-CN" sz="2800" i="1" dirty="0">
                <a:latin typeface="Times New Roman" panose="02020603050405020304" pitchFamily="18" charset="0"/>
                <a:ea typeface="黑体" panose="02010609060101010101" pitchFamily="49" charset="-122"/>
              </a:rPr>
              <a:t>k</a:t>
            </a:r>
            <a:r>
              <a:rPr lang="en-US" altLang="zh-CN" sz="2800" baseline="-25000" dirty="0">
                <a:latin typeface="Times New Roman" panose="02020603050405020304" pitchFamily="18" charset="0"/>
                <a:ea typeface="黑体" panose="02010609060101010101" pitchFamily="49" charset="-122"/>
              </a:rPr>
              <a:t>2</a:t>
            </a:r>
            <a:endParaRPr lang="en-US" altLang="zh-CN" sz="2800" dirty="0">
              <a:latin typeface="Times New Roman" panose="02020603050405020304" pitchFamily="18" charset="0"/>
              <a:ea typeface="黑体" panose="02010609060101010101" pitchFamily="49" charset="-122"/>
              <a:sym typeface="Symbol" panose="05050102010706020507" pitchFamily="18" charset="2"/>
            </a:endParaRPr>
          </a:p>
        </p:txBody>
      </p:sp>
      <p:sp>
        <p:nvSpPr>
          <p:cNvPr id="570382" name="Text Box 14"/>
          <p:cNvSpPr txBox="1">
            <a:spLocks noChangeArrowheads="1"/>
          </p:cNvSpPr>
          <p:nvPr/>
        </p:nvSpPr>
        <p:spPr bwMode="auto">
          <a:xfrm>
            <a:off x="1776413" y="1568450"/>
            <a:ext cx="3016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i="1" dirty="0">
                <a:latin typeface="Times New Roman" panose="02020603050405020304" pitchFamily="18" charset="0"/>
                <a:ea typeface="黑体" panose="02010609060101010101" pitchFamily="49" charset="-122"/>
              </a:rPr>
              <a:t>k</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Times New Roman" panose="02020603050405020304" pitchFamily="18" charset="0"/>
                <a:ea typeface="黑体" panose="02010609060101010101" pitchFamily="49" charset="-122"/>
              </a:rPr>
              <a:t> / </a:t>
            </a:r>
            <a:r>
              <a:rPr lang="en-US" altLang="zh-CN" sz="2800" i="1" dirty="0">
                <a:latin typeface="Times New Roman" panose="02020603050405020304" pitchFamily="18" charset="0"/>
                <a:ea typeface="黑体" panose="02010609060101010101" pitchFamily="49" charset="-122"/>
              </a:rPr>
              <a:t>k</a:t>
            </a:r>
            <a:r>
              <a:rPr lang="en-US" altLang="zh-CN" sz="2800" baseline="-25000" dirty="0">
                <a:latin typeface="Times New Roman" panose="02020603050405020304" pitchFamily="18" charset="0"/>
                <a:ea typeface="黑体" panose="02010609060101010101" pitchFamily="49" charset="-122"/>
              </a:rPr>
              <a:t>2</a:t>
            </a:r>
            <a:r>
              <a:rPr lang="en-US" altLang="zh-CN" sz="2800" dirty="0">
                <a:latin typeface="Times New Roman" panose="02020603050405020304" pitchFamily="18" charset="0"/>
                <a:ea typeface="黑体" panose="02010609060101010101" pitchFamily="49" charset="-122"/>
              </a:rPr>
              <a:t> = </a:t>
            </a:r>
            <a:r>
              <a:rPr lang="en-US" altLang="zh-CN" sz="2800" dirty="0" err="1">
                <a:latin typeface="Times New Roman" panose="02020603050405020304" pitchFamily="18" charset="0"/>
                <a:ea typeface="黑体" panose="02010609060101010101" pitchFamily="49" charset="-122"/>
              </a:rPr>
              <a:t>c</a:t>
            </a:r>
            <a:r>
              <a:rPr lang="en-US" altLang="zh-CN" sz="2800" baseline="-25000" dirty="0" err="1">
                <a:latin typeface="Times New Roman" panose="02020603050405020304" pitchFamily="18" charset="0"/>
                <a:ea typeface="黑体" panose="02010609060101010101" pitchFamily="49" charset="-122"/>
              </a:rPr>
              <a:t>B</a:t>
            </a:r>
            <a:r>
              <a:rPr lang="en-US" altLang="zh-CN" sz="2800" dirty="0">
                <a:latin typeface="Times New Roman" panose="02020603050405020304" pitchFamily="18" charset="0"/>
                <a:ea typeface="黑体" panose="02010609060101010101" pitchFamily="49" charset="-122"/>
              </a:rPr>
              <a:t> / </a:t>
            </a:r>
            <a:r>
              <a:rPr lang="en-US" altLang="zh-CN" sz="2800" dirty="0" err="1">
                <a:latin typeface="Times New Roman" panose="02020603050405020304" pitchFamily="18" charset="0"/>
                <a:ea typeface="黑体" panose="02010609060101010101" pitchFamily="49" charset="-122"/>
              </a:rPr>
              <a:t>c</a:t>
            </a:r>
            <a:r>
              <a:rPr lang="en-US" altLang="zh-CN" sz="2800" baseline="-25000" dirty="0" err="1">
                <a:latin typeface="Times New Roman" panose="02020603050405020304" pitchFamily="18" charset="0"/>
                <a:ea typeface="黑体" panose="02010609060101010101" pitchFamily="49" charset="-122"/>
              </a:rPr>
              <a:t>C</a:t>
            </a:r>
            <a:endParaRPr lang="en-US" altLang="zh-CN" sz="2400" dirty="0">
              <a:solidFill>
                <a:srgbClr val="FF0000"/>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570383" name="Rectangle 15"/>
          <p:cNvSpPr>
            <a:spLocks noChangeArrowheads="1"/>
          </p:cNvSpPr>
          <p:nvPr/>
        </p:nvSpPr>
        <p:spPr bwMode="auto">
          <a:xfrm>
            <a:off x="557213" y="2178050"/>
            <a:ext cx="804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ea typeface="黑体" panose="02010609060101010101" pitchFamily="49" charset="-122"/>
              </a:rPr>
              <a:t>(</a:t>
            </a:r>
            <a:r>
              <a:rPr lang="zh-CN" altLang="en-US" sz="2400">
                <a:latin typeface="Times New Roman" panose="02020603050405020304" pitchFamily="18" charset="0"/>
                <a:ea typeface="黑体" panose="02010609060101010101" pitchFamily="49" charset="-122"/>
              </a:rPr>
              <a:t>注：</a:t>
            </a:r>
            <a:r>
              <a:rPr lang="zh-CN" altLang="en-US" sz="2400">
                <a:solidFill>
                  <a:srgbClr val="7030A0"/>
                </a:solidFill>
                <a:latin typeface="Times New Roman" panose="02020603050405020304" pitchFamily="18" charset="0"/>
                <a:ea typeface="黑体" panose="02010609060101010101" pitchFamily="49" charset="-122"/>
              </a:rPr>
              <a:t>级数相同</a:t>
            </a:r>
            <a:r>
              <a:rPr lang="zh-CN" altLang="en-US" sz="2400">
                <a:latin typeface="Times New Roman" panose="02020603050405020304" pitchFamily="18" charset="0"/>
                <a:ea typeface="黑体" panose="02010609060101010101" pitchFamily="49" charset="-122"/>
              </a:rPr>
              <a:t>的平行反应且产物的</a:t>
            </a:r>
            <a:r>
              <a:rPr lang="zh-CN" altLang="en-US" sz="2400">
                <a:solidFill>
                  <a:srgbClr val="7030A0"/>
                </a:solidFill>
                <a:latin typeface="Times New Roman" panose="02020603050405020304" pitchFamily="18" charset="0"/>
                <a:ea typeface="黑体" panose="02010609060101010101" pitchFamily="49" charset="-122"/>
              </a:rPr>
              <a:t>初始浓度为零时</a:t>
            </a:r>
            <a:r>
              <a:rPr lang="zh-CN" altLang="en-US" sz="2400">
                <a:latin typeface="Times New Roman" panose="02020603050405020304" pitchFamily="18" charset="0"/>
                <a:ea typeface="黑体" panose="02010609060101010101" pitchFamily="49" charset="-122"/>
              </a:rPr>
              <a:t>才成立</a:t>
            </a:r>
            <a:r>
              <a:rPr lang="en-US" altLang="zh-CN" sz="2400">
                <a:latin typeface="Times New Roman" panose="02020603050405020304" pitchFamily="18" charset="0"/>
                <a:ea typeface="黑体" panose="02010609060101010101" pitchFamily="49" charset="-122"/>
              </a:rPr>
              <a:t>)</a:t>
            </a:r>
          </a:p>
        </p:txBody>
      </p:sp>
      <p:sp>
        <p:nvSpPr>
          <p:cNvPr id="570384" name="Rectangle 16"/>
          <p:cNvSpPr>
            <a:spLocks noChangeArrowheads="1"/>
          </p:cNvSpPr>
          <p:nvPr/>
        </p:nvSpPr>
        <p:spPr bwMode="auto">
          <a:xfrm>
            <a:off x="1803400" y="1606550"/>
            <a:ext cx="2397125" cy="5556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endParaRPr lang="zh-CN" altLang="en-US" sz="2800">
              <a:latin typeface="Times New Roman" panose="02020603050405020304" pitchFamily="18" charset="0"/>
              <a:ea typeface="黑体" panose="02010609060101010101" pitchFamily="49" charset="-122"/>
            </a:endParaRPr>
          </a:p>
        </p:txBody>
      </p:sp>
      <p:sp>
        <p:nvSpPr>
          <p:cNvPr id="570385" name="Text Box 17"/>
          <p:cNvSpPr txBox="1">
            <a:spLocks noChangeArrowheads="1"/>
          </p:cNvSpPr>
          <p:nvPr/>
        </p:nvSpPr>
        <p:spPr bwMode="auto">
          <a:xfrm>
            <a:off x="1073690" y="3412236"/>
            <a:ext cx="7695406"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smtClean="0">
                <a:latin typeface="Times New Roman" panose="02020603050405020304" pitchFamily="18" charset="0"/>
                <a:ea typeface="黑体" panose="02010609060101010101" pitchFamily="49" charset="-122"/>
              </a:rPr>
              <a:t>生产上选择最适宜温度</a:t>
            </a:r>
            <a:r>
              <a:rPr lang="zh-CN" altLang="en-US" sz="2800" dirty="0">
                <a:latin typeface="Times New Roman" panose="02020603050405020304" pitchFamily="18" charset="0"/>
                <a:ea typeface="黑体" panose="02010609060101010101" pitchFamily="49" charset="-122"/>
              </a:rPr>
              <a:t>或适当催化剂</a:t>
            </a:r>
            <a:r>
              <a:rPr lang="zh-CN" altLang="en-US" sz="2800" dirty="0" smtClean="0">
                <a:latin typeface="Times New Roman" panose="02020603050405020304" pitchFamily="18" charset="0"/>
                <a:ea typeface="黑体" panose="02010609060101010101" pitchFamily="49" charset="-122"/>
              </a:rPr>
              <a:t>，来选择性加速</a:t>
            </a:r>
            <a:r>
              <a:rPr lang="zh-CN" altLang="en-US" sz="2800" dirty="0">
                <a:latin typeface="Times New Roman" panose="02020603050405020304" pitchFamily="18" charset="0"/>
                <a:ea typeface="黑体" panose="02010609060101010101" pitchFamily="49" charset="-122"/>
              </a:rPr>
              <a:t>所需要的</a:t>
            </a:r>
            <a:r>
              <a:rPr lang="zh-CN" altLang="en-US" sz="2800" dirty="0" smtClean="0">
                <a:latin typeface="Times New Roman" panose="02020603050405020304" pitchFamily="18" charset="0"/>
                <a:ea typeface="黑体" panose="02010609060101010101" pitchFamily="49" charset="-122"/>
              </a:rPr>
              <a:t>反应。</a:t>
            </a:r>
            <a:endParaRPr lang="en-US" altLang="zh-CN" sz="2800" dirty="0" smtClean="0">
              <a:latin typeface="Times New Roman" panose="02020603050405020304" pitchFamily="18" charset="0"/>
              <a:ea typeface="黑体" panose="02010609060101010101" pitchFamily="49" charset="-122"/>
            </a:endParaRPr>
          </a:p>
          <a:p>
            <a:pPr eaLnBrk="1" hangingPunct="1">
              <a:spcBef>
                <a:spcPct val="50000"/>
              </a:spcBef>
              <a:buClrTx/>
              <a:buSzTx/>
              <a:buFontTx/>
              <a:buNone/>
            </a:pPr>
            <a:r>
              <a:rPr lang="zh-CN" altLang="en-US" sz="2400" b="1" dirty="0" smtClean="0">
                <a:latin typeface="Times New Roman" panose="02020603050405020304" pitchFamily="18" charset="0"/>
                <a:ea typeface="黑体" panose="02010609060101010101" pitchFamily="49" charset="-122"/>
              </a:rPr>
              <a:t>如，甲苯的氯化：低温下选择适当的催化剂，可以得到苯环取代物；高温下用激光激发，主要是侧链取代</a:t>
            </a:r>
            <a:endParaRPr lang="zh-CN" altLang="en-US" sz="2400" b="1" dirty="0">
              <a:latin typeface="Times New Roman" panose="02020603050405020304" pitchFamily="18" charset="0"/>
              <a:ea typeface="黑体" panose="02010609060101010101" pitchFamily="49" charset="-122"/>
            </a:endParaRPr>
          </a:p>
        </p:txBody>
      </p:sp>
      <p:sp>
        <p:nvSpPr>
          <p:cNvPr id="9" name="Text Box 12"/>
          <p:cNvSpPr txBox="1">
            <a:spLocks noChangeArrowheads="1"/>
          </p:cNvSpPr>
          <p:nvPr/>
        </p:nvSpPr>
        <p:spPr bwMode="auto">
          <a:xfrm>
            <a:off x="4308856" y="1577149"/>
            <a:ext cx="366236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None/>
            </a:pPr>
            <a:r>
              <a:rPr lang="zh-CN" altLang="en-US" sz="2800" dirty="0">
                <a:latin typeface="Times New Roman" panose="02020603050405020304" pitchFamily="18" charset="0"/>
                <a:ea typeface="黑体" panose="02010609060101010101" pitchFamily="49" charset="-122"/>
                <a:sym typeface="Symbol" panose="05050102010706020507" pitchFamily="18" charset="2"/>
              </a:rPr>
              <a:t>联</a:t>
            </a:r>
            <a:r>
              <a:rPr lang="zh-CN" altLang="en-US" sz="2800" dirty="0" smtClean="0">
                <a:latin typeface="Times New Roman" panose="02020603050405020304" pitchFamily="18" charset="0"/>
                <a:ea typeface="黑体" panose="02010609060101010101" pitchFamily="49" charset="-122"/>
                <a:sym typeface="Symbol" panose="05050102010706020507" pitchFamily="18" charset="2"/>
              </a:rPr>
              <a:t>立求解，得</a:t>
            </a:r>
            <a:r>
              <a:rPr lang="en-US" altLang="zh-CN" sz="2800" i="1" dirty="0" smtClean="0">
                <a:latin typeface="Times New Roman" panose="02020603050405020304" pitchFamily="18" charset="0"/>
                <a:ea typeface="黑体" panose="02010609060101010101" pitchFamily="49" charset="-122"/>
              </a:rPr>
              <a:t>k</a:t>
            </a:r>
            <a:r>
              <a:rPr lang="en-US" altLang="zh-CN" sz="2800" baseline="-25000" dirty="0" smtClean="0">
                <a:latin typeface="Times New Roman" panose="02020603050405020304" pitchFamily="18" charset="0"/>
                <a:ea typeface="黑体" panose="02010609060101010101" pitchFamily="49" charset="-122"/>
              </a:rPr>
              <a:t>1</a:t>
            </a:r>
            <a:r>
              <a:rPr lang="zh-CN" altLang="en-US" sz="2800" baseline="-25000" dirty="0" smtClean="0">
                <a:latin typeface="Times New Roman" panose="02020603050405020304" pitchFamily="18" charset="0"/>
                <a:ea typeface="黑体" panose="02010609060101010101" pitchFamily="49" charset="-122"/>
              </a:rPr>
              <a:t>，</a:t>
            </a:r>
            <a:r>
              <a:rPr lang="en-US" altLang="zh-CN" sz="2800" i="1" dirty="0" smtClean="0">
                <a:latin typeface="Times New Roman" panose="02020603050405020304" pitchFamily="18" charset="0"/>
                <a:ea typeface="黑体" panose="02010609060101010101" pitchFamily="49" charset="-122"/>
              </a:rPr>
              <a:t>k</a:t>
            </a:r>
            <a:r>
              <a:rPr lang="en-US" altLang="zh-CN" sz="2800" baseline="-25000" dirty="0" smtClean="0">
                <a:latin typeface="Times New Roman" panose="02020603050405020304" pitchFamily="18" charset="0"/>
                <a:ea typeface="黑体" panose="02010609060101010101" pitchFamily="49" charset="-122"/>
              </a:rPr>
              <a:t>2</a:t>
            </a:r>
            <a:endParaRPr lang="en-US" altLang="zh-CN" sz="2800" dirty="0">
              <a:latin typeface="Times New Roman" panose="02020603050405020304" pitchFamily="18" charset="0"/>
              <a:ea typeface="黑体" panose="02010609060101010101" pitchFamily="49" charset="-122"/>
              <a:sym typeface="Symbol" panose="05050102010706020507" pitchFamily="18" charset="2"/>
            </a:endParaRPr>
          </a:p>
          <a:p>
            <a:pPr eaLnBrk="1" hangingPunct="1">
              <a:spcBef>
                <a:spcPct val="50000"/>
              </a:spcBef>
              <a:buClrTx/>
              <a:buSzTx/>
              <a:buFontTx/>
              <a:buNone/>
            </a:pPr>
            <a:r>
              <a:rPr lang="en-US" altLang="zh-CN" sz="2800" dirty="0" smtClean="0">
                <a:latin typeface="Times New Roman" panose="02020603050405020304" pitchFamily="18" charset="0"/>
                <a:ea typeface="黑体" panose="02010609060101010101" pitchFamily="49" charset="-122"/>
              </a:rPr>
              <a:t> </a:t>
            </a:r>
            <a:endParaRPr lang="zh-CN" altLang="en-US" sz="2800" dirty="0">
              <a:solidFill>
                <a:srgbClr val="7030A0"/>
              </a:solidFill>
              <a:latin typeface="Times New Roman" panose="02020603050405020304" pitchFamily="18" charset="0"/>
              <a:ea typeface="黑体" panose="02010609060101010101" pitchFamily="49" charset="-122"/>
              <a:sym typeface="Symbol" panose="05050102010706020507" pitchFamily="18" charset="2"/>
            </a:endParaRPr>
          </a:p>
        </p:txBody>
      </p:sp>
    </p:spTree>
    <p:extLst>
      <p:ext uri="{BB962C8B-B14F-4D97-AF65-F5344CB8AC3E}">
        <p14:creationId xmlns:p14="http://schemas.microsoft.com/office/powerpoint/2010/main" val="2827614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70380"/>
                                        </p:tgtEl>
                                        <p:attrNameLst>
                                          <p:attrName>style.visibility</p:attrName>
                                        </p:attrNameLst>
                                      </p:cBhvr>
                                      <p:to>
                                        <p:strVal val="visible"/>
                                      </p:to>
                                    </p:set>
                                    <p:animEffect transition="in" filter="wedge">
                                      <p:cBhvr>
                                        <p:cTn id="7" dur="1000"/>
                                        <p:tgtEl>
                                          <p:spTgt spid="5703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570381"/>
                                        </p:tgtEl>
                                        <p:attrNameLst>
                                          <p:attrName>style.visibility</p:attrName>
                                        </p:attrNameLst>
                                      </p:cBhvr>
                                      <p:to>
                                        <p:strVal val="visible"/>
                                      </p:to>
                                    </p:set>
                                    <p:animEffect transition="in" filter="wedge">
                                      <p:cBhvr>
                                        <p:cTn id="12" dur="1000"/>
                                        <p:tgtEl>
                                          <p:spTgt spid="5703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570382"/>
                                        </p:tgtEl>
                                        <p:attrNameLst>
                                          <p:attrName>style.visibility</p:attrName>
                                        </p:attrNameLst>
                                      </p:cBhvr>
                                      <p:to>
                                        <p:strVal val="visible"/>
                                      </p:to>
                                    </p:set>
                                    <p:animEffect transition="in" filter="wedge">
                                      <p:cBhvr>
                                        <p:cTn id="17" dur="1000"/>
                                        <p:tgtEl>
                                          <p:spTgt spid="5703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570384"/>
                                        </p:tgtEl>
                                        <p:attrNameLst>
                                          <p:attrName>style.visibility</p:attrName>
                                        </p:attrNameLst>
                                      </p:cBhvr>
                                      <p:to>
                                        <p:strVal val="visible"/>
                                      </p:to>
                                    </p:set>
                                    <p:animEffect transition="in" filter="wedge">
                                      <p:cBhvr>
                                        <p:cTn id="22" dur="1000"/>
                                        <p:tgtEl>
                                          <p:spTgt spid="570384"/>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570383"/>
                                        </p:tgtEl>
                                        <p:attrNameLst>
                                          <p:attrName>style.visibility</p:attrName>
                                        </p:attrNameLst>
                                      </p:cBhvr>
                                      <p:to>
                                        <p:strVal val="visible"/>
                                      </p:to>
                                    </p:set>
                                    <p:animEffect transition="in" filter="wedge">
                                      <p:cBhvr>
                                        <p:cTn id="25" dur="1000"/>
                                        <p:tgtEl>
                                          <p:spTgt spid="57038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0" presetClass="entr" presetSubtype="0" fill="hold" grpId="0" nodeType="clickEffect">
                                  <p:stCondLst>
                                    <p:cond delay="0"/>
                                  </p:stCondLst>
                                  <p:childTnLst>
                                    <p:set>
                                      <p:cBhvr>
                                        <p:cTn id="29" dur="1" fill="hold">
                                          <p:stCondLst>
                                            <p:cond delay="0"/>
                                          </p:stCondLst>
                                        </p:cTn>
                                        <p:tgtEl>
                                          <p:spTgt spid="570379"/>
                                        </p:tgtEl>
                                        <p:attrNameLst>
                                          <p:attrName>style.visibility</p:attrName>
                                        </p:attrNameLst>
                                      </p:cBhvr>
                                      <p:to>
                                        <p:strVal val="visible"/>
                                      </p:to>
                                    </p:set>
                                    <p:animEffect transition="in" filter="wedge">
                                      <p:cBhvr>
                                        <p:cTn id="30" dur="1000"/>
                                        <p:tgtEl>
                                          <p:spTgt spid="570379"/>
                                        </p:tgtEl>
                                      </p:cBhvr>
                                    </p:animEffect>
                                  </p:childTnLst>
                                </p:cTn>
                              </p:par>
                              <p:par>
                                <p:cTn id="31" presetID="20" presetClass="entr" presetSubtype="0" fill="hold" grpId="0" nodeType="withEffect">
                                  <p:stCondLst>
                                    <p:cond delay="0"/>
                                  </p:stCondLst>
                                  <p:childTnLst>
                                    <p:set>
                                      <p:cBhvr>
                                        <p:cTn id="32" dur="1" fill="hold">
                                          <p:stCondLst>
                                            <p:cond delay="0"/>
                                          </p:stCondLst>
                                        </p:cTn>
                                        <p:tgtEl>
                                          <p:spTgt spid="570385"/>
                                        </p:tgtEl>
                                        <p:attrNameLst>
                                          <p:attrName>style.visibility</p:attrName>
                                        </p:attrNameLst>
                                      </p:cBhvr>
                                      <p:to>
                                        <p:strVal val="visible"/>
                                      </p:to>
                                    </p:set>
                                    <p:animEffect transition="in" filter="wedge">
                                      <p:cBhvr>
                                        <p:cTn id="33" dur="1000"/>
                                        <p:tgtEl>
                                          <p:spTgt spid="570385"/>
                                        </p:tgtEl>
                                      </p:cBhvr>
                                    </p:animEffect>
                                  </p:childTnLst>
                                </p:cTn>
                              </p:par>
                            </p:childTnLst>
                          </p:cTn>
                        </p:par>
                      </p:childTnLst>
                    </p:cTn>
                  </p:par>
                  <p:par>
                    <p:cTn id="34" fill="hold">
                      <p:stCondLst>
                        <p:cond delay="indefinite"/>
                      </p:stCondLst>
                      <p:childTnLst>
                        <p:par>
                          <p:cTn id="35" fill="hold">
                            <p:stCondLst>
                              <p:cond delay="0"/>
                            </p:stCondLst>
                            <p:childTnLst>
                              <p:par>
                                <p:cTn id="36" presetID="2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edge">
                                      <p:cBhvr>
                                        <p:cTn id="3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9" grpId="0"/>
      <p:bldP spid="570380" grpId="0"/>
      <p:bldP spid="570381" grpId="0"/>
      <p:bldP spid="570382" grpId="0"/>
      <p:bldP spid="570383" grpId="0"/>
      <p:bldP spid="570384" grpId="0" animBg="1"/>
      <p:bldP spid="570385"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ChangeArrowheads="1"/>
          </p:cNvSpPr>
          <p:nvPr/>
        </p:nvSpPr>
        <p:spPr bwMode="auto">
          <a:xfrm>
            <a:off x="711200" y="457200"/>
            <a:ext cx="7142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kumimoji="1" lang="zh-CN" altLang="en-US">
                <a:solidFill>
                  <a:schemeClr val="tx2"/>
                </a:solidFill>
                <a:latin typeface="Times New Roman" panose="02020603050405020304" pitchFamily="18" charset="0"/>
                <a:ea typeface="黑体" panose="02010609060101010101" pitchFamily="49" charset="-122"/>
              </a:rPr>
              <a:t>三、连串反应</a:t>
            </a:r>
            <a:r>
              <a:rPr kumimoji="1" lang="en-US" altLang="zh-CN" sz="2800">
                <a:latin typeface="Times New Roman" panose="02020603050405020304" pitchFamily="18" charset="0"/>
                <a:ea typeface="黑体" panose="02010609060101010101" pitchFamily="49" charset="-122"/>
              </a:rPr>
              <a:t>(Consecutive reactions)</a:t>
            </a:r>
          </a:p>
        </p:txBody>
      </p:sp>
      <p:sp>
        <p:nvSpPr>
          <p:cNvPr id="571397" name="Text Box 5"/>
          <p:cNvSpPr txBox="1">
            <a:spLocks noChangeArrowheads="1"/>
          </p:cNvSpPr>
          <p:nvPr/>
        </p:nvSpPr>
        <p:spPr bwMode="auto">
          <a:xfrm>
            <a:off x="730250" y="1449388"/>
            <a:ext cx="7902575"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a:solidFill>
                  <a:schemeClr val="tx2"/>
                </a:solidFill>
                <a:latin typeface="Times New Roman" panose="02020603050405020304" pitchFamily="18" charset="0"/>
                <a:ea typeface="黑体" panose="02010609060101010101" pitchFamily="49" charset="-122"/>
              </a:rPr>
              <a:t>连串</a:t>
            </a:r>
            <a:r>
              <a:rPr lang="en-US" altLang="zh-CN" sz="2800">
                <a:solidFill>
                  <a:schemeClr val="tx2"/>
                </a:solidFill>
                <a:latin typeface="Times New Roman" panose="02020603050405020304" pitchFamily="18" charset="0"/>
                <a:ea typeface="黑体" panose="02010609060101010101" pitchFamily="49" charset="-122"/>
              </a:rPr>
              <a:t>(</a:t>
            </a:r>
            <a:r>
              <a:rPr lang="zh-CN" altLang="en-US" sz="2800">
                <a:solidFill>
                  <a:schemeClr val="tx2"/>
                </a:solidFill>
                <a:latin typeface="Times New Roman" panose="02020603050405020304" pitchFamily="18" charset="0"/>
                <a:ea typeface="黑体" panose="02010609060101010101" pitchFamily="49" charset="-122"/>
              </a:rPr>
              <a:t>连续</a:t>
            </a:r>
            <a:r>
              <a:rPr lang="en-US" altLang="zh-CN" sz="2800">
                <a:solidFill>
                  <a:schemeClr val="tx2"/>
                </a:solidFill>
                <a:latin typeface="Times New Roman" panose="02020603050405020304" pitchFamily="18" charset="0"/>
                <a:ea typeface="黑体" panose="02010609060101010101" pitchFamily="49" charset="-122"/>
              </a:rPr>
              <a:t>)</a:t>
            </a:r>
            <a:r>
              <a:rPr lang="zh-CN" altLang="en-US" sz="2800">
                <a:solidFill>
                  <a:schemeClr val="tx2"/>
                </a:solidFill>
                <a:latin typeface="Times New Roman" panose="02020603050405020304" pitchFamily="18" charset="0"/>
                <a:ea typeface="黑体" panose="02010609060101010101" pitchFamily="49" charset="-122"/>
              </a:rPr>
              <a:t>反应：</a:t>
            </a:r>
          </a:p>
          <a:p>
            <a:pPr eaLnBrk="1" hangingPunct="1">
              <a:spcBef>
                <a:spcPct val="50000"/>
              </a:spcBef>
              <a:buClrTx/>
              <a:buSzTx/>
              <a:buFontTx/>
              <a:buNone/>
            </a:pPr>
            <a:r>
              <a:rPr lang="zh-CN" altLang="en-US" sz="2800">
                <a:solidFill>
                  <a:srgbClr val="FF0000"/>
                </a:solidFill>
                <a:latin typeface="Times New Roman" panose="02020603050405020304" pitchFamily="18" charset="0"/>
                <a:ea typeface="黑体" panose="02010609060101010101" pitchFamily="49" charset="-122"/>
              </a:rPr>
              <a:t>　　</a:t>
            </a:r>
            <a:r>
              <a:rPr lang="zh-CN" altLang="en-US" sz="2800">
                <a:latin typeface="Times New Roman" panose="02020603050405020304" pitchFamily="18" charset="0"/>
                <a:ea typeface="黑体" panose="02010609060101010101" pitchFamily="49" charset="-122"/>
              </a:rPr>
              <a:t>反应所产生的物质能再起反应生成其它物质</a:t>
            </a:r>
          </a:p>
        </p:txBody>
      </p:sp>
      <p:grpSp>
        <p:nvGrpSpPr>
          <p:cNvPr id="2" name="Group 12"/>
          <p:cNvGrpSpPr>
            <a:grpSpLocks/>
          </p:cNvGrpSpPr>
          <p:nvPr/>
        </p:nvGrpSpPr>
        <p:grpSpPr bwMode="auto">
          <a:xfrm>
            <a:off x="2373313" y="2986088"/>
            <a:ext cx="4484687" cy="749300"/>
            <a:chOff x="1238" y="987"/>
            <a:chExt cx="2825" cy="472"/>
          </a:xfrm>
        </p:grpSpPr>
        <p:sp>
          <p:nvSpPr>
            <p:cNvPr id="571398" name="Text Box 6"/>
            <p:cNvSpPr txBox="1">
              <a:spLocks noChangeArrowheads="1"/>
            </p:cNvSpPr>
            <p:nvPr/>
          </p:nvSpPr>
          <p:spPr bwMode="auto">
            <a:xfrm>
              <a:off x="1238" y="997"/>
              <a:ext cx="2825" cy="462"/>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lgn="ctr">
                <a:lnSpc>
                  <a:spcPct val="150000"/>
                </a:lnSpc>
                <a:spcBef>
                  <a:spcPct val="50000"/>
                </a:spcBef>
                <a:defRPr/>
              </a:pPr>
              <a:r>
                <a:rPr lang="en-US" altLang="zh-CN">
                  <a:solidFill>
                    <a:srgbClr val="000000"/>
                  </a:solidFill>
                  <a:ea typeface="黑体" pitchFamily="2" charset="-122"/>
                </a:rPr>
                <a:t>A		B		C</a:t>
              </a:r>
            </a:p>
          </p:txBody>
        </p:sp>
        <p:sp>
          <p:nvSpPr>
            <p:cNvPr id="92168" name="Line 8"/>
            <p:cNvSpPr>
              <a:spLocks noChangeShapeType="1"/>
            </p:cNvSpPr>
            <p:nvPr/>
          </p:nvSpPr>
          <p:spPr bwMode="auto">
            <a:xfrm>
              <a:off x="1619" y="1323"/>
              <a:ext cx="942"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169" name="Line 9"/>
            <p:cNvSpPr>
              <a:spLocks noChangeShapeType="1"/>
            </p:cNvSpPr>
            <p:nvPr/>
          </p:nvSpPr>
          <p:spPr bwMode="auto">
            <a:xfrm>
              <a:off x="2752" y="1319"/>
              <a:ext cx="942"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170" name="Text Box 10"/>
            <p:cNvSpPr txBox="1">
              <a:spLocks noChangeArrowheads="1"/>
            </p:cNvSpPr>
            <p:nvPr/>
          </p:nvSpPr>
          <p:spPr bwMode="auto">
            <a:xfrm>
              <a:off x="1860" y="987"/>
              <a:ext cx="5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i="1">
                  <a:solidFill>
                    <a:srgbClr val="000000"/>
                  </a:solidFill>
                  <a:latin typeface="Times New Roman" panose="02020603050405020304" pitchFamily="18" charset="0"/>
                  <a:ea typeface="黑体" panose="02010609060101010101" pitchFamily="49" charset="-122"/>
                </a:rPr>
                <a:t>k</a:t>
              </a:r>
              <a:r>
                <a:rPr lang="en-US" altLang="zh-CN" sz="2800" baseline="-25000">
                  <a:solidFill>
                    <a:srgbClr val="000000"/>
                  </a:solidFill>
                  <a:latin typeface="Times New Roman" panose="02020603050405020304" pitchFamily="18" charset="0"/>
                  <a:ea typeface="黑体" panose="02010609060101010101" pitchFamily="49" charset="-122"/>
                </a:rPr>
                <a:t>1</a:t>
              </a:r>
              <a:endParaRPr lang="en-US" altLang="zh-CN" sz="2800">
                <a:solidFill>
                  <a:srgbClr val="000000"/>
                </a:solidFill>
                <a:latin typeface="Times New Roman" panose="02020603050405020304" pitchFamily="18" charset="0"/>
                <a:ea typeface="黑体" panose="02010609060101010101" pitchFamily="49" charset="-122"/>
              </a:endParaRPr>
            </a:p>
          </p:txBody>
        </p:sp>
        <p:sp>
          <p:nvSpPr>
            <p:cNvPr id="92171" name="Text Box 11"/>
            <p:cNvSpPr txBox="1">
              <a:spLocks noChangeArrowheads="1"/>
            </p:cNvSpPr>
            <p:nvPr/>
          </p:nvSpPr>
          <p:spPr bwMode="auto">
            <a:xfrm>
              <a:off x="3060" y="988"/>
              <a:ext cx="5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i="1">
                  <a:solidFill>
                    <a:srgbClr val="000000"/>
                  </a:solidFill>
                  <a:latin typeface="Times New Roman" panose="02020603050405020304" pitchFamily="18" charset="0"/>
                  <a:ea typeface="黑体" panose="02010609060101010101" pitchFamily="49" charset="-122"/>
                </a:rPr>
                <a:t>k</a:t>
              </a:r>
              <a:r>
                <a:rPr lang="en-US" altLang="zh-CN" sz="2800" baseline="-25000">
                  <a:solidFill>
                    <a:srgbClr val="000000"/>
                  </a:solidFill>
                  <a:latin typeface="Times New Roman" panose="02020603050405020304" pitchFamily="18" charset="0"/>
                  <a:ea typeface="黑体" panose="02010609060101010101" pitchFamily="49" charset="-122"/>
                </a:rPr>
                <a:t>2</a:t>
              </a:r>
              <a:endParaRPr lang="en-US" altLang="zh-CN" sz="2800">
                <a:solidFill>
                  <a:srgbClr val="000000"/>
                </a:solidFill>
                <a:latin typeface="Times New Roman" panose="02020603050405020304" pitchFamily="18" charset="0"/>
                <a:ea typeface="黑体" panose="02010609060101010101" pitchFamily="49" charset="-122"/>
              </a:endParaRPr>
            </a:p>
          </p:txBody>
        </p:sp>
      </p:grpSp>
      <p:sp>
        <p:nvSpPr>
          <p:cNvPr id="571405" name="Text Box 13"/>
          <p:cNvSpPr txBox="1">
            <a:spLocks noChangeArrowheads="1"/>
          </p:cNvSpPr>
          <p:nvPr/>
        </p:nvSpPr>
        <p:spPr bwMode="auto">
          <a:xfrm>
            <a:off x="1058863" y="3805238"/>
            <a:ext cx="5903912"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latin typeface="Times New Roman" panose="02020603050405020304" pitchFamily="18" charset="0"/>
                <a:ea typeface="黑体" panose="02010609060101010101" pitchFamily="49" charset="-122"/>
              </a:rPr>
              <a:t>t = 0	       c</a:t>
            </a:r>
            <a:r>
              <a:rPr lang="en-US" altLang="zh-CN" sz="2800" baseline="-25000">
                <a:latin typeface="Times New Roman" panose="02020603050405020304" pitchFamily="18" charset="0"/>
                <a:ea typeface="黑体" panose="02010609060101010101" pitchFamily="49" charset="-122"/>
              </a:rPr>
              <a:t>A0</a:t>
            </a:r>
            <a:r>
              <a:rPr lang="en-US" altLang="zh-CN" sz="2800">
                <a:latin typeface="Times New Roman" panose="02020603050405020304" pitchFamily="18" charset="0"/>
                <a:ea typeface="黑体" panose="02010609060101010101" pitchFamily="49" charset="-122"/>
              </a:rPr>
              <a:t>	         0	        0</a:t>
            </a:r>
          </a:p>
          <a:p>
            <a:pPr eaLnBrk="1" hangingPunct="1">
              <a:spcBef>
                <a:spcPct val="50000"/>
              </a:spcBef>
              <a:buClrTx/>
              <a:buSzTx/>
              <a:buFontTx/>
              <a:buNone/>
            </a:pPr>
            <a:r>
              <a:rPr lang="en-US" altLang="zh-CN" sz="2800">
                <a:latin typeface="Times New Roman" panose="02020603050405020304" pitchFamily="18" charset="0"/>
                <a:ea typeface="黑体" panose="02010609060101010101" pitchFamily="49" charset="-122"/>
              </a:rPr>
              <a:t>t = t          c</a:t>
            </a:r>
            <a:r>
              <a:rPr lang="en-US" altLang="zh-CN" sz="2800" baseline="-25000">
                <a:latin typeface="Times New Roman" panose="02020603050405020304" pitchFamily="18" charset="0"/>
                <a:ea typeface="黑体" panose="02010609060101010101" pitchFamily="49" charset="-122"/>
              </a:rPr>
              <a:t>A</a:t>
            </a:r>
            <a:r>
              <a:rPr lang="en-US" altLang="zh-CN" sz="2800">
                <a:latin typeface="Times New Roman" panose="02020603050405020304" pitchFamily="18" charset="0"/>
                <a:ea typeface="黑体" panose="02010609060101010101" pitchFamily="49" charset="-122"/>
              </a:rPr>
              <a:t>	         c</a:t>
            </a:r>
            <a:r>
              <a:rPr lang="en-US" altLang="zh-CN" sz="2800" baseline="-25000">
                <a:latin typeface="Times New Roman" panose="02020603050405020304" pitchFamily="18" charset="0"/>
                <a:ea typeface="黑体" panose="02010609060101010101" pitchFamily="49" charset="-122"/>
              </a:rPr>
              <a:t>B</a:t>
            </a:r>
            <a:r>
              <a:rPr lang="en-US" altLang="zh-CN" sz="2800">
                <a:latin typeface="Times New Roman" panose="02020603050405020304" pitchFamily="18" charset="0"/>
                <a:ea typeface="黑体" panose="02010609060101010101" pitchFamily="49" charset="-122"/>
              </a:rPr>
              <a:t>                c</a:t>
            </a:r>
            <a:r>
              <a:rPr lang="en-US" altLang="zh-CN" sz="2800" baseline="-25000">
                <a:latin typeface="Times New Roman" panose="02020603050405020304" pitchFamily="18" charset="0"/>
                <a:ea typeface="黑体" panose="02010609060101010101" pitchFamily="49" charset="-122"/>
              </a:rPr>
              <a:t>C</a:t>
            </a:r>
            <a:endParaRPr lang="en-US" altLang="zh-CN" sz="2800">
              <a:latin typeface="Times New Roman" panose="02020603050405020304" pitchFamily="18" charset="0"/>
              <a:ea typeface="黑体" panose="02010609060101010101" pitchFamily="49" charset="-122"/>
            </a:endParaRPr>
          </a:p>
        </p:txBody>
      </p:sp>
      <p:sp>
        <p:nvSpPr>
          <p:cNvPr id="571406" name="Text Box 14"/>
          <p:cNvSpPr txBox="1">
            <a:spLocks noChangeArrowheads="1"/>
          </p:cNvSpPr>
          <p:nvPr/>
        </p:nvSpPr>
        <p:spPr bwMode="auto">
          <a:xfrm>
            <a:off x="3157538" y="5272088"/>
            <a:ext cx="2962275" cy="5191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a:solidFill>
                  <a:srgbClr val="000000"/>
                </a:solidFill>
              </a:rPr>
              <a:t>c</a:t>
            </a:r>
            <a:r>
              <a:rPr lang="en-US" altLang="zh-CN" baseline="-25000">
                <a:solidFill>
                  <a:srgbClr val="000000"/>
                </a:solidFill>
              </a:rPr>
              <a:t>A0</a:t>
            </a:r>
            <a:r>
              <a:rPr lang="en-US" altLang="zh-CN">
                <a:solidFill>
                  <a:srgbClr val="000000"/>
                </a:solidFill>
              </a:rPr>
              <a:t> = c</a:t>
            </a:r>
            <a:r>
              <a:rPr lang="en-US" altLang="zh-CN" baseline="-25000">
                <a:solidFill>
                  <a:srgbClr val="000000"/>
                </a:solidFill>
              </a:rPr>
              <a:t>A</a:t>
            </a:r>
            <a:r>
              <a:rPr lang="en-US" altLang="zh-CN">
                <a:solidFill>
                  <a:srgbClr val="000000"/>
                </a:solidFill>
              </a:rPr>
              <a:t> + c</a:t>
            </a:r>
            <a:r>
              <a:rPr lang="en-US" altLang="zh-CN" baseline="-25000">
                <a:solidFill>
                  <a:srgbClr val="000000"/>
                </a:solidFill>
              </a:rPr>
              <a:t>B</a:t>
            </a:r>
            <a:r>
              <a:rPr lang="en-US" altLang="zh-CN">
                <a:solidFill>
                  <a:srgbClr val="000000"/>
                </a:solidFill>
              </a:rPr>
              <a:t> + c</a:t>
            </a:r>
            <a:r>
              <a:rPr lang="en-US" altLang="zh-CN" baseline="-25000">
                <a:solidFill>
                  <a:srgbClr val="000000"/>
                </a:solidFill>
              </a:rPr>
              <a:t>C</a:t>
            </a:r>
            <a:endParaRPr lang="en-US" altLang="zh-CN">
              <a:solidFill>
                <a:srgbClr val="000000"/>
              </a:solidFill>
            </a:endParaRPr>
          </a:p>
        </p:txBody>
      </p:sp>
    </p:spTree>
    <p:extLst>
      <p:ext uri="{BB962C8B-B14F-4D97-AF65-F5344CB8AC3E}">
        <p14:creationId xmlns:p14="http://schemas.microsoft.com/office/powerpoint/2010/main" val="1068928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71397"/>
                                        </p:tgtEl>
                                        <p:attrNameLst>
                                          <p:attrName>style.visibility</p:attrName>
                                        </p:attrNameLst>
                                      </p:cBhvr>
                                      <p:to>
                                        <p:strVal val="visible"/>
                                      </p:to>
                                    </p:set>
                                    <p:animEffect transition="in" filter="wedge">
                                      <p:cBhvr>
                                        <p:cTn id="7" dur="1000"/>
                                        <p:tgtEl>
                                          <p:spTgt spid="571397"/>
                                        </p:tgtEl>
                                      </p:cBhvr>
                                    </p:animEffect>
                                  </p:childTnLst>
                                </p:cTn>
                              </p:par>
                              <p:par>
                                <p:cTn id="8" presetID="2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edge">
                                      <p:cBhvr>
                                        <p:cTn id="10" dur="1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571405"/>
                                        </p:tgtEl>
                                        <p:attrNameLst>
                                          <p:attrName>style.visibility</p:attrName>
                                        </p:attrNameLst>
                                      </p:cBhvr>
                                      <p:to>
                                        <p:strVal val="visible"/>
                                      </p:to>
                                    </p:set>
                                    <p:animEffect transition="in" filter="wedge">
                                      <p:cBhvr>
                                        <p:cTn id="15" dur="1000"/>
                                        <p:tgtEl>
                                          <p:spTgt spid="57140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0" presetClass="entr" presetSubtype="0" fill="hold" grpId="0" nodeType="clickEffect">
                                  <p:stCondLst>
                                    <p:cond delay="0"/>
                                  </p:stCondLst>
                                  <p:childTnLst>
                                    <p:set>
                                      <p:cBhvr>
                                        <p:cTn id="19" dur="1" fill="hold">
                                          <p:stCondLst>
                                            <p:cond delay="0"/>
                                          </p:stCondLst>
                                        </p:cTn>
                                        <p:tgtEl>
                                          <p:spTgt spid="571406"/>
                                        </p:tgtEl>
                                        <p:attrNameLst>
                                          <p:attrName>style.visibility</p:attrName>
                                        </p:attrNameLst>
                                      </p:cBhvr>
                                      <p:to>
                                        <p:strVal val="visible"/>
                                      </p:to>
                                    </p:set>
                                    <p:animEffect transition="in" filter="wedge">
                                      <p:cBhvr>
                                        <p:cTn id="20" dur="1000"/>
                                        <p:tgtEl>
                                          <p:spTgt spid="571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7" grpId="0"/>
      <p:bldP spid="571405" grpId="0"/>
      <p:bldP spid="57140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9" name="Object 5"/>
          <p:cNvGraphicFramePr>
            <a:graphicFrameLocks noChangeAspect="1"/>
          </p:cNvGraphicFramePr>
          <p:nvPr/>
        </p:nvGraphicFramePr>
        <p:xfrm>
          <a:off x="879475" y="1905000"/>
          <a:ext cx="6527800" cy="858838"/>
        </p:xfrm>
        <a:graphic>
          <a:graphicData uri="http://schemas.openxmlformats.org/presentationml/2006/ole">
            <mc:AlternateContent xmlns:mc="http://schemas.openxmlformats.org/markup-compatibility/2006">
              <mc:Choice xmlns:v="urn:schemas-microsoft-com:vml" Requires="v">
                <p:oleObj spid="_x0000_s20142" name="公式" r:id="rId3" imgW="2717640" imgH="419040" progId="Equation.3">
                  <p:embed/>
                </p:oleObj>
              </mc:Choice>
              <mc:Fallback>
                <p:oleObj name="公式" r:id="rId3" imgW="271764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475" y="1905000"/>
                        <a:ext cx="6527800" cy="8588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0" name="Object 6"/>
          <p:cNvGraphicFramePr>
            <a:graphicFrameLocks noChangeAspect="1"/>
          </p:cNvGraphicFramePr>
          <p:nvPr>
            <p:extLst>
              <p:ext uri="{D42A27DB-BD31-4B8C-83A1-F6EECF244321}">
                <p14:modId xmlns:p14="http://schemas.microsoft.com/office/powerpoint/2010/main" val="2182454704"/>
              </p:ext>
            </p:extLst>
          </p:nvPr>
        </p:nvGraphicFramePr>
        <p:xfrm>
          <a:off x="3880597" y="4673096"/>
          <a:ext cx="4227513" cy="704850"/>
        </p:xfrm>
        <a:graphic>
          <a:graphicData uri="http://schemas.openxmlformats.org/presentationml/2006/ole">
            <mc:AlternateContent xmlns:mc="http://schemas.openxmlformats.org/markup-compatibility/2006">
              <mc:Choice xmlns:v="urn:schemas-microsoft-com:vml" Requires="v">
                <p:oleObj spid="_x0000_s20143" name="公式" r:id="rId5" imgW="2362200" imgH="431800" progId="Equation.3">
                  <p:embed/>
                </p:oleObj>
              </mc:Choice>
              <mc:Fallback>
                <p:oleObj name="公式" r:id="rId5" imgW="23622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0597" y="4673096"/>
                        <a:ext cx="4227513" cy="7048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4" name="Text Box 10"/>
          <p:cNvSpPr txBox="1">
            <a:spLocks noChangeArrowheads="1"/>
          </p:cNvSpPr>
          <p:nvPr/>
        </p:nvSpPr>
        <p:spPr bwMode="auto">
          <a:xfrm>
            <a:off x="230188" y="174625"/>
            <a:ext cx="18732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solidFill>
                  <a:srgbClr val="7030A0"/>
                </a:solidFill>
                <a:latin typeface="Times New Roman" panose="02020603050405020304" pitchFamily="18" charset="0"/>
                <a:ea typeface="黑体" panose="02010609060101010101" pitchFamily="49" charset="-122"/>
              </a:rPr>
              <a:t>1</a:t>
            </a:r>
            <a:r>
              <a:rPr lang="zh-CN" altLang="en-US" sz="2800">
                <a:solidFill>
                  <a:srgbClr val="7030A0"/>
                </a:solidFill>
                <a:latin typeface="Times New Roman" panose="02020603050405020304" pitchFamily="18" charset="0"/>
                <a:ea typeface="黑体" panose="02010609060101010101" pitchFamily="49" charset="-122"/>
              </a:rPr>
              <a:t>、微分式：</a:t>
            </a:r>
            <a:endParaRPr lang="zh-CN" altLang="en-US" sz="2800">
              <a:solidFill>
                <a:srgbClr val="7030A0"/>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31755" name="Text Box 11"/>
          <p:cNvSpPr txBox="1">
            <a:spLocks noChangeArrowheads="1"/>
          </p:cNvSpPr>
          <p:nvPr/>
        </p:nvSpPr>
        <p:spPr bwMode="auto">
          <a:xfrm>
            <a:off x="258763" y="954088"/>
            <a:ext cx="2144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solidFill>
                  <a:srgbClr val="7030A0"/>
                </a:solidFill>
                <a:latin typeface="Times New Roman" panose="02020603050405020304" pitchFamily="18" charset="0"/>
                <a:ea typeface="黑体" panose="02010609060101010101" pitchFamily="49" charset="-122"/>
              </a:rPr>
              <a:t>2</a:t>
            </a:r>
            <a:r>
              <a:rPr lang="zh-CN" altLang="en-US" sz="2800">
                <a:solidFill>
                  <a:srgbClr val="7030A0"/>
                </a:solidFill>
                <a:latin typeface="Times New Roman" panose="02020603050405020304" pitchFamily="18" charset="0"/>
                <a:ea typeface="黑体" panose="02010609060101010101" pitchFamily="49" charset="-122"/>
              </a:rPr>
              <a:t>、积分式：</a:t>
            </a:r>
            <a:endParaRPr lang="zh-CN" altLang="en-US" sz="2800">
              <a:solidFill>
                <a:srgbClr val="7030A0"/>
              </a:solidFill>
              <a:latin typeface="Times New Roman" panose="02020603050405020304" pitchFamily="18" charset="0"/>
              <a:ea typeface="黑体" panose="02010609060101010101" pitchFamily="49" charset="-122"/>
              <a:sym typeface="Symbol" panose="05050102010706020507" pitchFamily="18" charset="2"/>
            </a:endParaRPr>
          </a:p>
        </p:txBody>
      </p:sp>
      <p:graphicFrame>
        <p:nvGraphicFramePr>
          <p:cNvPr id="31756" name="Object 12"/>
          <p:cNvGraphicFramePr>
            <a:graphicFrameLocks noChangeAspect="1"/>
          </p:cNvGraphicFramePr>
          <p:nvPr/>
        </p:nvGraphicFramePr>
        <p:xfrm>
          <a:off x="2768600" y="26988"/>
          <a:ext cx="1711325" cy="815975"/>
        </p:xfrm>
        <a:graphic>
          <a:graphicData uri="http://schemas.openxmlformats.org/presentationml/2006/ole">
            <mc:AlternateContent xmlns:mc="http://schemas.openxmlformats.org/markup-compatibility/2006">
              <mc:Choice xmlns:v="urn:schemas-microsoft-com:vml" Requires="v">
                <p:oleObj spid="_x0000_s20144" name="公式" r:id="rId7" imgW="825500" imgH="393700" progId="Equation.3">
                  <p:embed/>
                </p:oleObj>
              </mc:Choice>
              <mc:Fallback>
                <p:oleObj name="公式" r:id="rId7" imgW="8255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8600" y="26988"/>
                        <a:ext cx="1711325" cy="8159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3"/>
          <p:cNvGraphicFramePr>
            <a:graphicFrameLocks noChangeAspect="1"/>
          </p:cNvGraphicFramePr>
          <p:nvPr/>
        </p:nvGraphicFramePr>
        <p:xfrm>
          <a:off x="2778125" y="954088"/>
          <a:ext cx="1528763" cy="879475"/>
        </p:xfrm>
        <a:graphic>
          <a:graphicData uri="http://schemas.openxmlformats.org/presentationml/2006/ole">
            <mc:AlternateContent xmlns:mc="http://schemas.openxmlformats.org/markup-compatibility/2006">
              <mc:Choice xmlns:v="urn:schemas-microsoft-com:vml" Requires="v">
                <p:oleObj spid="_x0000_s20145" name="公式" r:id="rId9" imgW="748975" imgH="431613" progId="Equation.3">
                  <p:embed/>
                </p:oleObj>
              </mc:Choice>
              <mc:Fallback>
                <p:oleObj name="公式" r:id="rId9" imgW="748975" imgH="4316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8125" y="954088"/>
                        <a:ext cx="1528763" cy="8794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8" name="Object 14"/>
          <p:cNvGraphicFramePr>
            <a:graphicFrameLocks noChangeAspect="1"/>
          </p:cNvGraphicFramePr>
          <p:nvPr/>
        </p:nvGraphicFramePr>
        <p:xfrm>
          <a:off x="2514600" y="3775075"/>
          <a:ext cx="3413125" cy="842963"/>
        </p:xfrm>
        <a:graphic>
          <a:graphicData uri="http://schemas.openxmlformats.org/presentationml/2006/ole">
            <mc:AlternateContent xmlns:mc="http://schemas.openxmlformats.org/markup-compatibility/2006">
              <mc:Choice xmlns:v="urn:schemas-microsoft-com:vml" Requires="v">
                <p:oleObj spid="_x0000_s20146" name="公式" r:id="rId11" imgW="1600200" imgH="431800" progId="Equation.3">
                  <p:embed/>
                </p:oleObj>
              </mc:Choice>
              <mc:Fallback>
                <p:oleObj name="公式" r:id="rId11" imgW="1600200" imgH="431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4600" y="3775075"/>
                        <a:ext cx="3413125" cy="8429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9" name="Object 15"/>
          <p:cNvGraphicFramePr>
            <a:graphicFrameLocks noChangeAspect="1"/>
          </p:cNvGraphicFramePr>
          <p:nvPr/>
        </p:nvGraphicFramePr>
        <p:xfrm>
          <a:off x="4625975" y="954088"/>
          <a:ext cx="2805113" cy="846137"/>
        </p:xfrm>
        <a:graphic>
          <a:graphicData uri="http://schemas.openxmlformats.org/presentationml/2006/ole">
            <mc:AlternateContent xmlns:mc="http://schemas.openxmlformats.org/markup-compatibility/2006">
              <mc:Choice xmlns:v="urn:schemas-microsoft-com:vml" Requires="v">
                <p:oleObj spid="_x0000_s20147" name="公式" r:id="rId13" imgW="799753" imgH="241195" progId="Equation.3">
                  <p:embed/>
                </p:oleObj>
              </mc:Choice>
              <mc:Fallback>
                <p:oleObj name="公式" r:id="rId13" imgW="799753" imgH="24119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25975" y="954088"/>
                        <a:ext cx="2805113" cy="84613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60" name="Text Box 16"/>
          <p:cNvSpPr txBox="1">
            <a:spLocks noChangeArrowheads="1"/>
          </p:cNvSpPr>
          <p:nvPr/>
        </p:nvSpPr>
        <p:spPr bwMode="auto">
          <a:xfrm>
            <a:off x="622300" y="4673096"/>
            <a:ext cx="2962275" cy="5191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dirty="0">
                <a:solidFill>
                  <a:srgbClr val="000000"/>
                </a:solidFill>
              </a:rPr>
              <a:t>c</a:t>
            </a:r>
            <a:r>
              <a:rPr lang="en-US" altLang="zh-CN" baseline="-25000" dirty="0">
                <a:solidFill>
                  <a:srgbClr val="000000"/>
                </a:solidFill>
              </a:rPr>
              <a:t>A0</a:t>
            </a:r>
            <a:r>
              <a:rPr lang="en-US" altLang="zh-CN" dirty="0">
                <a:solidFill>
                  <a:srgbClr val="000000"/>
                </a:solidFill>
              </a:rPr>
              <a:t> = </a:t>
            </a:r>
            <a:r>
              <a:rPr lang="en-US" altLang="zh-CN" dirty="0" err="1">
                <a:solidFill>
                  <a:srgbClr val="000000"/>
                </a:solidFill>
              </a:rPr>
              <a:t>c</a:t>
            </a:r>
            <a:r>
              <a:rPr lang="en-US" altLang="zh-CN" baseline="-25000" dirty="0" err="1">
                <a:solidFill>
                  <a:srgbClr val="000000"/>
                </a:solidFill>
              </a:rPr>
              <a:t>A</a:t>
            </a:r>
            <a:r>
              <a:rPr lang="en-US" altLang="zh-CN" dirty="0">
                <a:solidFill>
                  <a:srgbClr val="000000"/>
                </a:solidFill>
              </a:rPr>
              <a:t> + </a:t>
            </a:r>
            <a:r>
              <a:rPr lang="en-US" altLang="zh-CN" dirty="0" err="1">
                <a:solidFill>
                  <a:srgbClr val="000000"/>
                </a:solidFill>
              </a:rPr>
              <a:t>c</a:t>
            </a:r>
            <a:r>
              <a:rPr lang="en-US" altLang="zh-CN" baseline="-25000" dirty="0" err="1">
                <a:solidFill>
                  <a:srgbClr val="000000"/>
                </a:solidFill>
              </a:rPr>
              <a:t>B</a:t>
            </a:r>
            <a:r>
              <a:rPr lang="en-US" altLang="zh-CN" dirty="0">
                <a:solidFill>
                  <a:srgbClr val="000000"/>
                </a:solidFill>
              </a:rPr>
              <a:t> + </a:t>
            </a:r>
            <a:r>
              <a:rPr lang="en-US" altLang="zh-CN" dirty="0" err="1">
                <a:solidFill>
                  <a:srgbClr val="000000"/>
                </a:solidFill>
              </a:rPr>
              <a:t>c</a:t>
            </a:r>
            <a:r>
              <a:rPr lang="en-US" altLang="zh-CN" baseline="-25000" dirty="0" err="1">
                <a:solidFill>
                  <a:srgbClr val="000000"/>
                </a:solidFill>
              </a:rPr>
              <a:t>C</a:t>
            </a:r>
            <a:endParaRPr lang="en-US" altLang="zh-CN" dirty="0">
              <a:solidFill>
                <a:srgbClr val="000000"/>
              </a:solidFill>
            </a:endParaRPr>
          </a:p>
        </p:txBody>
      </p:sp>
      <p:sp>
        <p:nvSpPr>
          <p:cNvPr id="31761" name="Text Box 17"/>
          <p:cNvSpPr txBox="1">
            <a:spLocks noChangeArrowheads="1"/>
          </p:cNvSpPr>
          <p:nvPr/>
        </p:nvSpPr>
        <p:spPr bwMode="auto">
          <a:xfrm>
            <a:off x="143771" y="5464194"/>
            <a:ext cx="4929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a:latin typeface="Times New Roman" panose="02020603050405020304" pitchFamily="18" charset="0"/>
                <a:ea typeface="黑体" panose="02010609060101010101" pitchFamily="49" charset="-122"/>
              </a:rPr>
              <a:t>当</a:t>
            </a:r>
            <a:r>
              <a:rPr lang="en-US" altLang="zh-CN" sz="2800" i="1" dirty="0">
                <a:latin typeface="Times New Roman" panose="02020603050405020304" pitchFamily="18" charset="0"/>
                <a:ea typeface="黑体" panose="02010609060101010101" pitchFamily="49" charset="-122"/>
              </a:rPr>
              <a:t>k</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Times New Roman" panose="02020603050405020304" pitchFamily="18" charset="0"/>
                <a:ea typeface="黑体" panose="02010609060101010101" pitchFamily="49" charset="-122"/>
              </a:rPr>
              <a:t> &gt;&gt; </a:t>
            </a:r>
            <a:r>
              <a:rPr lang="en-US" altLang="zh-CN" sz="2800" i="1" dirty="0">
                <a:latin typeface="Times New Roman" panose="02020603050405020304" pitchFamily="18" charset="0"/>
                <a:ea typeface="黑体" panose="02010609060101010101" pitchFamily="49" charset="-122"/>
              </a:rPr>
              <a:t>k</a:t>
            </a:r>
            <a:r>
              <a:rPr lang="en-US" altLang="zh-CN" sz="2800" baseline="-25000" dirty="0">
                <a:latin typeface="Times New Roman" panose="02020603050405020304" pitchFamily="18" charset="0"/>
                <a:ea typeface="黑体" panose="02010609060101010101" pitchFamily="49" charset="-122"/>
              </a:rPr>
              <a:t>2</a:t>
            </a:r>
            <a:r>
              <a:rPr lang="zh-CN" altLang="en-US" sz="2800" dirty="0">
                <a:latin typeface="Times New Roman" panose="02020603050405020304" pitchFamily="18" charset="0"/>
                <a:ea typeface="黑体" panose="02010609060101010101" pitchFamily="49" charset="-122"/>
              </a:rPr>
              <a:t>时</a:t>
            </a:r>
            <a:r>
              <a:rPr lang="en-US" altLang="zh-CN" sz="2800" dirty="0">
                <a:latin typeface="Times New Roman" panose="02020603050405020304" pitchFamily="18" charset="0"/>
                <a:ea typeface="黑体" panose="02010609060101010101" pitchFamily="49" charset="-122"/>
              </a:rPr>
              <a:t>(</a:t>
            </a:r>
            <a:r>
              <a:rPr lang="zh-CN" altLang="en-US" sz="2800" dirty="0">
                <a:latin typeface="Times New Roman" panose="02020603050405020304" pitchFamily="18" charset="0"/>
                <a:ea typeface="黑体" panose="02010609060101010101" pitchFamily="49" charset="-122"/>
              </a:rPr>
              <a:t>第二步为速决步</a:t>
            </a:r>
            <a:r>
              <a:rPr lang="en-US" altLang="zh-CN" sz="2800" dirty="0">
                <a:latin typeface="Times New Roman" panose="02020603050405020304" pitchFamily="18" charset="0"/>
                <a:ea typeface="黑体" panose="02010609060101010101" pitchFamily="49" charset="-122"/>
              </a:rPr>
              <a:t>)</a:t>
            </a:r>
          </a:p>
        </p:txBody>
      </p:sp>
      <p:sp>
        <p:nvSpPr>
          <p:cNvPr id="31762" name="Text Box 18"/>
          <p:cNvSpPr txBox="1">
            <a:spLocks noChangeArrowheads="1"/>
          </p:cNvSpPr>
          <p:nvPr/>
        </p:nvSpPr>
        <p:spPr bwMode="auto">
          <a:xfrm>
            <a:off x="155108" y="5983306"/>
            <a:ext cx="4929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a:latin typeface="Times New Roman" panose="02020603050405020304" pitchFamily="18" charset="0"/>
                <a:ea typeface="黑体" panose="02010609060101010101" pitchFamily="49" charset="-122"/>
              </a:rPr>
              <a:t>当</a:t>
            </a:r>
            <a:r>
              <a:rPr lang="en-US" altLang="zh-CN" sz="2800" i="1" dirty="0">
                <a:latin typeface="Times New Roman" panose="02020603050405020304" pitchFamily="18" charset="0"/>
                <a:ea typeface="黑体" panose="02010609060101010101" pitchFamily="49" charset="-122"/>
              </a:rPr>
              <a:t>k</a:t>
            </a:r>
            <a:r>
              <a:rPr lang="en-US" altLang="zh-CN" sz="2800" baseline="-25000" dirty="0">
                <a:latin typeface="Times New Roman" panose="02020603050405020304" pitchFamily="18" charset="0"/>
                <a:ea typeface="黑体" panose="02010609060101010101" pitchFamily="49" charset="-122"/>
              </a:rPr>
              <a:t>2</a:t>
            </a:r>
            <a:r>
              <a:rPr lang="en-US" altLang="zh-CN" sz="2800" dirty="0">
                <a:latin typeface="Times New Roman" panose="02020603050405020304" pitchFamily="18" charset="0"/>
                <a:ea typeface="黑体" panose="02010609060101010101" pitchFamily="49" charset="-122"/>
              </a:rPr>
              <a:t> &gt;&gt; </a:t>
            </a:r>
            <a:r>
              <a:rPr lang="en-US" altLang="zh-CN" sz="2800" i="1" dirty="0">
                <a:latin typeface="Times New Roman" panose="02020603050405020304" pitchFamily="18" charset="0"/>
                <a:ea typeface="黑体" panose="02010609060101010101" pitchFamily="49" charset="-122"/>
              </a:rPr>
              <a:t>k</a:t>
            </a:r>
            <a:r>
              <a:rPr lang="en-US" altLang="zh-CN" sz="2800" baseline="-25000" dirty="0">
                <a:latin typeface="Times New Roman" panose="02020603050405020304" pitchFamily="18" charset="0"/>
                <a:ea typeface="黑体" panose="02010609060101010101" pitchFamily="49" charset="-122"/>
              </a:rPr>
              <a:t>1</a:t>
            </a:r>
            <a:r>
              <a:rPr lang="zh-CN" altLang="en-US" sz="2800" dirty="0">
                <a:latin typeface="Times New Roman" panose="02020603050405020304" pitchFamily="18" charset="0"/>
                <a:ea typeface="黑体" panose="02010609060101010101" pitchFamily="49" charset="-122"/>
              </a:rPr>
              <a:t>时</a:t>
            </a:r>
            <a:r>
              <a:rPr lang="en-US" altLang="zh-CN" sz="2800" dirty="0">
                <a:latin typeface="Times New Roman" panose="02020603050405020304" pitchFamily="18" charset="0"/>
                <a:ea typeface="黑体" panose="02010609060101010101" pitchFamily="49" charset="-122"/>
              </a:rPr>
              <a:t>(</a:t>
            </a:r>
            <a:r>
              <a:rPr lang="zh-CN" altLang="en-US" sz="2800" dirty="0">
                <a:latin typeface="Times New Roman" panose="02020603050405020304" pitchFamily="18" charset="0"/>
                <a:ea typeface="黑体" panose="02010609060101010101" pitchFamily="49" charset="-122"/>
              </a:rPr>
              <a:t>第一步为速决步</a:t>
            </a:r>
            <a:r>
              <a:rPr lang="en-US" altLang="zh-CN" sz="2800" dirty="0">
                <a:latin typeface="Times New Roman" panose="02020603050405020304" pitchFamily="18" charset="0"/>
                <a:ea typeface="黑体" panose="02010609060101010101" pitchFamily="49" charset="-122"/>
              </a:rPr>
              <a:t>)</a:t>
            </a:r>
          </a:p>
        </p:txBody>
      </p:sp>
      <p:graphicFrame>
        <p:nvGraphicFramePr>
          <p:cNvPr id="31765" name="Object 21"/>
          <p:cNvGraphicFramePr>
            <a:graphicFrameLocks noChangeAspect="1"/>
          </p:cNvGraphicFramePr>
          <p:nvPr>
            <p:extLst>
              <p:ext uri="{D42A27DB-BD31-4B8C-83A1-F6EECF244321}">
                <p14:modId xmlns:p14="http://schemas.microsoft.com/office/powerpoint/2010/main" val="990637700"/>
              </p:ext>
            </p:extLst>
          </p:nvPr>
        </p:nvGraphicFramePr>
        <p:xfrm>
          <a:off x="5148263" y="5437542"/>
          <a:ext cx="2868612" cy="641350"/>
        </p:xfrm>
        <a:graphic>
          <a:graphicData uri="http://schemas.openxmlformats.org/presentationml/2006/ole">
            <mc:AlternateContent xmlns:mc="http://schemas.openxmlformats.org/markup-compatibility/2006">
              <mc:Choice xmlns:v="urn:schemas-microsoft-com:vml" Requires="v">
                <p:oleObj spid="_x0000_s20148" name="公式" r:id="rId15" imgW="1143000" imgH="279400" progId="Equation.3">
                  <p:embed/>
                </p:oleObj>
              </mc:Choice>
              <mc:Fallback>
                <p:oleObj name="公式" r:id="rId15" imgW="1143000" imgH="279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48263" y="5437542"/>
                        <a:ext cx="2868612" cy="6413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66" name="Object 22"/>
          <p:cNvGraphicFramePr>
            <a:graphicFrameLocks noChangeAspect="1"/>
          </p:cNvGraphicFramePr>
          <p:nvPr/>
        </p:nvGraphicFramePr>
        <p:xfrm>
          <a:off x="5148263" y="6165850"/>
          <a:ext cx="2887662" cy="652463"/>
        </p:xfrm>
        <a:graphic>
          <a:graphicData uri="http://schemas.openxmlformats.org/presentationml/2006/ole">
            <mc:AlternateContent xmlns:mc="http://schemas.openxmlformats.org/markup-compatibility/2006">
              <mc:Choice xmlns:v="urn:schemas-microsoft-com:vml" Requires="v">
                <p:oleObj spid="_x0000_s20149" name="公式" r:id="rId17" imgW="1130300" imgH="279400" progId="Equation.3">
                  <p:embed/>
                </p:oleObj>
              </mc:Choice>
              <mc:Fallback>
                <p:oleObj name="公式" r:id="rId17" imgW="1130300" imgH="2794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8263" y="6165850"/>
                        <a:ext cx="2887662" cy="6524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008309490"/>
              </p:ext>
            </p:extLst>
          </p:nvPr>
        </p:nvGraphicFramePr>
        <p:xfrm>
          <a:off x="430306" y="2904565"/>
          <a:ext cx="8234960" cy="802248"/>
        </p:xfrm>
        <a:graphic>
          <a:graphicData uri="http://schemas.openxmlformats.org/presentationml/2006/ole">
            <mc:AlternateContent xmlns:mc="http://schemas.openxmlformats.org/markup-compatibility/2006">
              <mc:Choice xmlns:v="urn:schemas-microsoft-com:vml" Requires="v">
                <p:oleObj spid="_x0000_s20150" name="公式" r:id="rId19" imgW="3771720" imgH="406080" progId="Equation.3">
                  <p:embed/>
                </p:oleObj>
              </mc:Choice>
              <mc:Fallback>
                <p:oleObj name="公式" r:id="rId19" imgW="3771720" imgH="406080" progId="Equation.3">
                  <p:embed/>
                  <p:pic>
                    <p:nvPicPr>
                      <p:cNvPr id="0" name=""/>
                      <p:cNvPicPr>
                        <a:picLocks noChangeAspect="1" noChangeArrowheads="1"/>
                      </p:cNvPicPr>
                      <p:nvPr/>
                    </p:nvPicPr>
                    <p:blipFill>
                      <a:blip r:embed="rId20"/>
                      <a:srcRect/>
                      <a:stretch>
                        <a:fillRect/>
                      </a:stretch>
                    </p:blipFill>
                    <p:spPr bwMode="auto">
                      <a:xfrm>
                        <a:off x="430306" y="2904565"/>
                        <a:ext cx="8234960" cy="802248"/>
                      </a:xfrm>
                      <a:prstGeom prst="rect">
                        <a:avLst/>
                      </a:prstGeom>
                      <a:solidFill>
                        <a:schemeClr val="accent2"/>
                      </a:solidFill>
                      <a:ln>
                        <a:noFill/>
                      </a:ln>
                      <a:extLst/>
                    </p:spPr>
                  </p:pic>
                </p:oleObj>
              </mc:Fallback>
            </mc:AlternateContent>
          </a:graphicData>
        </a:graphic>
      </p:graphicFrame>
    </p:spTree>
    <p:extLst>
      <p:ext uri="{BB962C8B-B14F-4D97-AF65-F5344CB8AC3E}">
        <p14:creationId xmlns:p14="http://schemas.microsoft.com/office/powerpoint/2010/main" val="58351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1756"/>
                                        </p:tgtEl>
                                        <p:attrNameLst>
                                          <p:attrName>style.visibility</p:attrName>
                                        </p:attrNameLst>
                                      </p:cBhvr>
                                      <p:to>
                                        <p:strVal val="visible"/>
                                      </p:to>
                                    </p:set>
                                    <p:animEffect transition="in" filter="wedge">
                                      <p:cBhvr>
                                        <p:cTn id="7" dur="1000"/>
                                        <p:tgtEl>
                                          <p:spTgt spid="31756"/>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31754"/>
                                        </p:tgtEl>
                                        <p:attrNameLst>
                                          <p:attrName>style.visibility</p:attrName>
                                        </p:attrNameLst>
                                      </p:cBhvr>
                                      <p:to>
                                        <p:strVal val="visible"/>
                                      </p:to>
                                    </p:set>
                                    <p:animEffect transition="in" filter="wedge">
                                      <p:cBhvr>
                                        <p:cTn id="10" dur="1000"/>
                                        <p:tgtEl>
                                          <p:spTgt spid="3175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31755"/>
                                        </p:tgtEl>
                                        <p:attrNameLst>
                                          <p:attrName>style.visibility</p:attrName>
                                        </p:attrNameLst>
                                      </p:cBhvr>
                                      <p:to>
                                        <p:strVal val="visible"/>
                                      </p:to>
                                    </p:set>
                                    <p:animEffect transition="in" filter="wedge">
                                      <p:cBhvr>
                                        <p:cTn id="15" dur="1000"/>
                                        <p:tgtEl>
                                          <p:spTgt spid="31755"/>
                                        </p:tgtEl>
                                      </p:cBhvr>
                                    </p:animEffect>
                                  </p:childTnLst>
                                </p:cTn>
                              </p:par>
                              <p:par>
                                <p:cTn id="16" presetID="20" presetClass="entr" presetSubtype="0" fill="hold" nodeType="withEffect">
                                  <p:stCondLst>
                                    <p:cond delay="0"/>
                                  </p:stCondLst>
                                  <p:childTnLst>
                                    <p:set>
                                      <p:cBhvr>
                                        <p:cTn id="17" dur="1" fill="hold">
                                          <p:stCondLst>
                                            <p:cond delay="0"/>
                                          </p:stCondLst>
                                        </p:cTn>
                                        <p:tgtEl>
                                          <p:spTgt spid="31757"/>
                                        </p:tgtEl>
                                        <p:attrNameLst>
                                          <p:attrName>style.visibility</p:attrName>
                                        </p:attrNameLst>
                                      </p:cBhvr>
                                      <p:to>
                                        <p:strVal val="visible"/>
                                      </p:to>
                                    </p:set>
                                    <p:animEffect transition="in" filter="wedge">
                                      <p:cBhvr>
                                        <p:cTn id="18" dur="1000"/>
                                        <p:tgtEl>
                                          <p:spTgt spid="31757"/>
                                        </p:tgtEl>
                                      </p:cBhvr>
                                    </p:animEffect>
                                  </p:childTnLst>
                                </p:cTn>
                              </p:par>
                              <p:par>
                                <p:cTn id="19" presetID="20" presetClass="entr" presetSubtype="0" fill="hold" nodeType="withEffect">
                                  <p:stCondLst>
                                    <p:cond delay="0"/>
                                  </p:stCondLst>
                                  <p:childTnLst>
                                    <p:set>
                                      <p:cBhvr>
                                        <p:cTn id="20" dur="1" fill="hold">
                                          <p:stCondLst>
                                            <p:cond delay="0"/>
                                          </p:stCondLst>
                                        </p:cTn>
                                        <p:tgtEl>
                                          <p:spTgt spid="31759"/>
                                        </p:tgtEl>
                                        <p:attrNameLst>
                                          <p:attrName>style.visibility</p:attrName>
                                        </p:attrNameLst>
                                      </p:cBhvr>
                                      <p:to>
                                        <p:strVal val="visible"/>
                                      </p:to>
                                    </p:set>
                                    <p:animEffect transition="in" filter="wedge">
                                      <p:cBhvr>
                                        <p:cTn id="21" dur="1000"/>
                                        <p:tgtEl>
                                          <p:spTgt spid="3175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0" presetClass="entr" presetSubtype="0" fill="hold" nodeType="clickEffect">
                                  <p:stCondLst>
                                    <p:cond delay="0"/>
                                  </p:stCondLst>
                                  <p:childTnLst>
                                    <p:set>
                                      <p:cBhvr>
                                        <p:cTn id="25" dur="1" fill="hold">
                                          <p:stCondLst>
                                            <p:cond delay="0"/>
                                          </p:stCondLst>
                                        </p:cTn>
                                        <p:tgtEl>
                                          <p:spTgt spid="31749"/>
                                        </p:tgtEl>
                                        <p:attrNameLst>
                                          <p:attrName>style.visibility</p:attrName>
                                        </p:attrNameLst>
                                      </p:cBhvr>
                                      <p:to>
                                        <p:strVal val="visible"/>
                                      </p:to>
                                    </p:set>
                                    <p:animEffect transition="in" filter="wedge">
                                      <p:cBhvr>
                                        <p:cTn id="26" dur="1000"/>
                                        <p:tgtEl>
                                          <p:spTgt spid="317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0" presetClass="entr" presetSubtype="0" fill="hold" nodeType="clickEffect">
                                  <p:stCondLst>
                                    <p:cond delay="0"/>
                                  </p:stCondLst>
                                  <p:childTnLst>
                                    <p:set>
                                      <p:cBhvr>
                                        <p:cTn id="30" dur="1" fill="hold">
                                          <p:stCondLst>
                                            <p:cond delay="0"/>
                                          </p:stCondLst>
                                        </p:cTn>
                                        <p:tgtEl>
                                          <p:spTgt spid="31758"/>
                                        </p:tgtEl>
                                        <p:attrNameLst>
                                          <p:attrName>style.visibility</p:attrName>
                                        </p:attrNameLst>
                                      </p:cBhvr>
                                      <p:to>
                                        <p:strVal val="visible"/>
                                      </p:to>
                                    </p:set>
                                    <p:animEffect transition="in" filter="wedge">
                                      <p:cBhvr>
                                        <p:cTn id="31" dur="1000"/>
                                        <p:tgtEl>
                                          <p:spTgt spid="3175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0" presetClass="entr" presetSubtype="0" fill="hold" grpId="0" nodeType="clickEffect">
                                  <p:stCondLst>
                                    <p:cond delay="0"/>
                                  </p:stCondLst>
                                  <p:childTnLst>
                                    <p:set>
                                      <p:cBhvr>
                                        <p:cTn id="35" dur="1" fill="hold">
                                          <p:stCondLst>
                                            <p:cond delay="0"/>
                                          </p:stCondLst>
                                        </p:cTn>
                                        <p:tgtEl>
                                          <p:spTgt spid="31760"/>
                                        </p:tgtEl>
                                        <p:attrNameLst>
                                          <p:attrName>style.visibility</p:attrName>
                                        </p:attrNameLst>
                                      </p:cBhvr>
                                      <p:to>
                                        <p:strVal val="visible"/>
                                      </p:to>
                                    </p:set>
                                    <p:animEffect transition="in" filter="wedge">
                                      <p:cBhvr>
                                        <p:cTn id="36" dur="1000"/>
                                        <p:tgtEl>
                                          <p:spTgt spid="3176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0" presetClass="entr" presetSubtype="0" fill="hold" nodeType="clickEffect">
                                  <p:stCondLst>
                                    <p:cond delay="0"/>
                                  </p:stCondLst>
                                  <p:childTnLst>
                                    <p:set>
                                      <p:cBhvr>
                                        <p:cTn id="40" dur="1" fill="hold">
                                          <p:stCondLst>
                                            <p:cond delay="0"/>
                                          </p:stCondLst>
                                        </p:cTn>
                                        <p:tgtEl>
                                          <p:spTgt spid="31750"/>
                                        </p:tgtEl>
                                        <p:attrNameLst>
                                          <p:attrName>style.visibility</p:attrName>
                                        </p:attrNameLst>
                                      </p:cBhvr>
                                      <p:to>
                                        <p:strVal val="visible"/>
                                      </p:to>
                                    </p:set>
                                    <p:animEffect transition="in" filter="wedge">
                                      <p:cBhvr>
                                        <p:cTn id="41" dur="1000"/>
                                        <p:tgtEl>
                                          <p:spTgt spid="3175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0" presetClass="entr" presetSubtype="0" fill="hold" grpId="0" nodeType="clickEffect">
                                  <p:stCondLst>
                                    <p:cond delay="0"/>
                                  </p:stCondLst>
                                  <p:childTnLst>
                                    <p:set>
                                      <p:cBhvr>
                                        <p:cTn id="45" dur="1" fill="hold">
                                          <p:stCondLst>
                                            <p:cond delay="0"/>
                                          </p:stCondLst>
                                        </p:cTn>
                                        <p:tgtEl>
                                          <p:spTgt spid="31761"/>
                                        </p:tgtEl>
                                        <p:attrNameLst>
                                          <p:attrName>style.visibility</p:attrName>
                                        </p:attrNameLst>
                                      </p:cBhvr>
                                      <p:to>
                                        <p:strVal val="visible"/>
                                      </p:to>
                                    </p:set>
                                    <p:animEffect transition="in" filter="wedge">
                                      <p:cBhvr>
                                        <p:cTn id="46" dur="1000"/>
                                        <p:tgtEl>
                                          <p:spTgt spid="3176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0" presetClass="entr" presetSubtype="0" fill="hold" nodeType="clickEffect">
                                  <p:stCondLst>
                                    <p:cond delay="0"/>
                                  </p:stCondLst>
                                  <p:childTnLst>
                                    <p:set>
                                      <p:cBhvr>
                                        <p:cTn id="50" dur="1" fill="hold">
                                          <p:stCondLst>
                                            <p:cond delay="0"/>
                                          </p:stCondLst>
                                        </p:cTn>
                                        <p:tgtEl>
                                          <p:spTgt spid="31765"/>
                                        </p:tgtEl>
                                        <p:attrNameLst>
                                          <p:attrName>style.visibility</p:attrName>
                                        </p:attrNameLst>
                                      </p:cBhvr>
                                      <p:to>
                                        <p:strVal val="visible"/>
                                      </p:to>
                                    </p:set>
                                    <p:animEffect transition="in" filter="wedge">
                                      <p:cBhvr>
                                        <p:cTn id="51" dur="1000"/>
                                        <p:tgtEl>
                                          <p:spTgt spid="3176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0" presetClass="entr" presetSubtype="0" fill="hold" grpId="0" nodeType="clickEffect">
                                  <p:stCondLst>
                                    <p:cond delay="0"/>
                                  </p:stCondLst>
                                  <p:childTnLst>
                                    <p:set>
                                      <p:cBhvr>
                                        <p:cTn id="55" dur="1" fill="hold">
                                          <p:stCondLst>
                                            <p:cond delay="0"/>
                                          </p:stCondLst>
                                        </p:cTn>
                                        <p:tgtEl>
                                          <p:spTgt spid="31762"/>
                                        </p:tgtEl>
                                        <p:attrNameLst>
                                          <p:attrName>style.visibility</p:attrName>
                                        </p:attrNameLst>
                                      </p:cBhvr>
                                      <p:to>
                                        <p:strVal val="visible"/>
                                      </p:to>
                                    </p:set>
                                    <p:animEffect transition="in" filter="wedge">
                                      <p:cBhvr>
                                        <p:cTn id="56" dur="1000"/>
                                        <p:tgtEl>
                                          <p:spTgt spid="3176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0" presetClass="entr" presetSubtype="0" fill="hold" nodeType="clickEffect">
                                  <p:stCondLst>
                                    <p:cond delay="0"/>
                                  </p:stCondLst>
                                  <p:childTnLst>
                                    <p:set>
                                      <p:cBhvr>
                                        <p:cTn id="60" dur="1" fill="hold">
                                          <p:stCondLst>
                                            <p:cond delay="0"/>
                                          </p:stCondLst>
                                        </p:cTn>
                                        <p:tgtEl>
                                          <p:spTgt spid="31766"/>
                                        </p:tgtEl>
                                        <p:attrNameLst>
                                          <p:attrName>style.visibility</p:attrName>
                                        </p:attrNameLst>
                                      </p:cBhvr>
                                      <p:to>
                                        <p:strVal val="visible"/>
                                      </p:to>
                                    </p:set>
                                    <p:animEffect transition="in" filter="wedge">
                                      <p:cBhvr>
                                        <p:cTn id="61" dur="1000"/>
                                        <p:tgtEl>
                                          <p:spTgt spid="3176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nodeType="clickEffect">
                                  <p:stCondLst>
                                    <p:cond delay="0"/>
                                  </p:stCondLst>
                                  <p:childTnLst>
                                    <p:set>
                                      <p:cBhvr>
                                        <p:cTn id="65" dur="1" fill="hold">
                                          <p:stCondLst>
                                            <p:cond delay="0"/>
                                          </p:stCondLst>
                                        </p:cTn>
                                        <p:tgtEl>
                                          <p:spTgt spid="2"/>
                                        </p:tgtEl>
                                        <p:attrNameLst>
                                          <p:attrName>style.visibility</p:attrName>
                                        </p:attrNameLst>
                                      </p:cBhvr>
                                      <p:to>
                                        <p:strVal val="visible"/>
                                      </p:to>
                                    </p:set>
                                    <p:anim calcmode="lin" valueType="num">
                                      <p:cBhvr additive="base">
                                        <p:cTn id="66" dur="500" fill="hold"/>
                                        <p:tgtEl>
                                          <p:spTgt spid="2"/>
                                        </p:tgtEl>
                                        <p:attrNameLst>
                                          <p:attrName>ppt_x</p:attrName>
                                        </p:attrNameLst>
                                      </p:cBhvr>
                                      <p:tavLst>
                                        <p:tav tm="0">
                                          <p:val>
                                            <p:strVal val="#ppt_x"/>
                                          </p:val>
                                        </p:tav>
                                        <p:tav tm="100000">
                                          <p:val>
                                            <p:strVal val="#ppt_x"/>
                                          </p:val>
                                        </p:tav>
                                      </p:tavLst>
                                    </p:anim>
                                    <p:anim calcmode="lin" valueType="num">
                                      <p:cBhvr additive="base">
                                        <p:cTn id="6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4" grpId="0"/>
      <p:bldP spid="31755" grpId="0"/>
      <p:bldP spid="31760" grpId="0" animBg="1"/>
      <p:bldP spid="31761" grpId="0"/>
      <p:bldP spid="3176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6516" name="Object 4"/>
          <p:cNvGraphicFramePr>
            <a:graphicFrameLocks noChangeAspect="1"/>
          </p:cNvGraphicFramePr>
          <p:nvPr/>
        </p:nvGraphicFramePr>
        <p:xfrm>
          <a:off x="1277938" y="3708400"/>
          <a:ext cx="4506912" cy="1112838"/>
        </p:xfrm>
        <a:graphic>
          <a:graphicData uri="http://schemas.openxmlformats.org/presentationml/2006/ole">
            <mc:AlternateContent xmlns:mc="http://schemas.openxmlformats.org/markup-compatibility/2006">
              <mc:Choice xmlns:v="urn:schemas-microsoft-com:vml" Requires="v">
                <p:oleObj spid="_x0000_s20704" name="公式" r:id="rId3" imgW="1600200" imgH="431800" progId="Equation.3">
                  <p:embed/>
                </p:oleObj>
              </mc:Choice>
              <mc:Fallback>
                <p:oleObj name="公式" r:id="rId3" imgW="16002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938" y="3708400"/>
                        <a:ext cx="4506912" cy="1112838"/>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6517" name="Text Box 5"/>
          <p:cNvSpPr txBox="1">
            <a:spLocks noChangeArrowheads="1"/>
          </p:cNvSpPr>
          <p:nvPr/>
        </p:nvSpPr>
        <p:spPr bwMode="auto">
          <a:xfrm>
            <a:off x="169418" y="180023"/>
            <a:ext cx="804189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a:solidFill>
                  <a:schemeClr val="tx2"/>
                </a:solidFill>
                <a:latin typeface="Times New Roman" panose="02020603050405020304" pitchFamily="18" charset="0"/>
                <a:ea typeface="黑体" panose="02010609060101010101" pitchFamily="49" charset="-122"/>
              </a:rPr>
              <a:t>中间产物</a:t>
            </a:r>
            <a:r>
              <a:rPr lang="en-US" altLang="zh-CN" sz="2800" dirty="0">
                <a:solidFill>
                  <a:schemeClr val="tx2"/>
                </a:solidFill>
                <a:latin typeface="Times New Roman" panose="02020603050405020304" pitchFamily="18" charset="0"/>
                <a:ea typeface="黑体" panose="02010609060101010101" pitchFamily="49" charset="-122"/>
              </a:rPr>
              <a:t>B</a:t>
            </a:r>
            <a:r>
              <a:rPr lang="zh-CN" altLang="en-US" sz="2800" dirty="0">
                <a:solidFill>
                  <a:schemeClr val="tx2"/>
                </a:solidFill>
                <a:latin typeface="Times New Roman" panose="02020603050405020304" pitchFamily="18" charset="0"/>
                <a:ea typeface="黑体" panose="02010609060101010101" pitchFamily="49" charset="-122"/>
              </a:rPr>
              <a:t>：</a:t>
            </a:r>
            <a:r>
              <a:rPr lang="en-US" altLang="zh-CN" sz="2800" dirty="0" err="1">
                <a:latin typeface="Times New Roman" panose="02020603050405020304" pitchFamily="18" charset="0"/>
                <a:ea typeface="黑体" panose="02010609060101010101" pitchFamily="49" charset="-122"/>
              </a:rPr>
              <a:t>c</a:t>
            </a:r>
            <a:r>
              <a:rPr lang="en-US" altLang="zh-CN" sz="2800" baseline="-25000" dirty="0" err="1">
                <a:latin typeface="Times New Roman" panose="02020603050405020304" pitchFamily="18" charset="0"/>
                <a:ea typeface="黑体" panose="02010609060101010101" pitchFamily="49" charset="-122"/>
              </a:rPr>
              <a:t>B</a:t>
            </a:r>
            <a:r>
              <a:rPr lang="en-US" altLang="zh-CN" sz="2800" dirty="0">
                <a:latin typeface="Times New Roman" panose="02020603050405020304" pitchFamily="18" charset="0"/>
                <a:ea typeface="黑体" panose="02010609060101010101" pitchFamily="49" charset="-122"/>
              </a:rPr>
              <a:t> </a:t>
            </a:r>
            <a:r>
              <a:rPr lang="zh-CN" altLang="en-US" sz="2800" dirty="0">
                <a:latin typeface="Times New Roman" panose="02020603050405020304" pitchFamily="18" charset="0"/>
                <a:ea typeface="黑体" panose="02010609060101010101" pitchFamily="49" charset="-122"/>
              </a:rPr>
              <a:t>先增后减，有</a:t>
            </a:r>
            <a:r>
              <a:rPr lang="zh-CN" altLang="en-US" sz="2800" dirty="0" smtClean="0">
                <a:latin typeface="Times New Roman" panose="02020603050405020304" pitchFamily="18" charset="0"/>
                <a:ea typeface="黑体" panose="02010609060101010101" pitchFamily="49" charset="-122"/>
              </a:rPr>
              <a:t>极大值，浓度</a:t>
            </a:r>
            <a:r>
              <a:rPr lang="en-US" altLang="zh-CN" sz="2800" dirty="0" smtClean="0">
                <a:latin typeface="Times New Roman" panose="02020603050405020304" pitchFamily="18" charset="0"/>
                <a:ea typeface="黑体" panose="02010609060101010101" pitchFamily="49" charset="-122"/>
              </a:rPr>
              <a:t>-</a:t>
            </a:r>
            <a:r>
              <a:rPr lang="zh-CN" altLang="en-US" sz="2800" dirty="0" smtClean="0">
                <a:latin typeface="Times New Roman" panose="02020603050405020304" pitchFamily="18" charset="0"/>
                <a:ea typeface="黑体" panose="02010609060101010101" pitchFamily="49" charset="-122"/>
              </a:rPr>
              <a:t>时间曲线：</a:t>
            </a:r>
            <a:endParaRPr lang="zh-CN" altLang="en-US" sz="2800" dirty="0">
              <a:latin typeface="Times New Roman" panose="02020603050405020304" pitchFamily="18" charset="0"/>
              <a:ea typeface="黑体" panose="02010609060101010101" pitchFamily="49" charset="-122"/>
            </a:endParaRPr>
          </a:p>
        </p:txBody>
      </p:sp>
      <p:pic>
        <p:nvPicPr>
          <p:cNvPr id="57651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7938" y="906463"/>
            <a:ext cx="666115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6520" name="Rectangle 8"/>
          <p:cNvSpPr>
            <a:spLocks noChangeArrowheads="1"/>
          </p:cNvSpPr>
          <p:nvPr/>
        </p:nvSpPr>
        <p:spPr bwMode="auto">
          <a:xfrm>
            <a:off x="1277938" y="4900613"/>
            <a:ext cx="41671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lang="zh-CN" altLang="en-US" sz="2800">
                <a:latin typeface="Times New Roman" panose="02020603050405020304" pitchFamily="18" charset="0"/>
                <a:ea typeface="黑体" panose="02010609060101010101" pitchFamily="49" charset="-122"/>
              </a:rPr>
              <a:t>极大值时：</a:t>
            </a:r>
            <a:r>
              <a:rPr lang="en-US" altLang="zh-CN" sz="2800">
                <a:latin typeface="Times New Roman" panose="02020603050405020304" pitchFamily="18" charset="0"/>
                <a:ea typeface="黑体" panose="02010609060101010101" pitchFamily="49" charset="-122"/>
              </a:rPr>
              <a:t>dc</a:t>
            </a:r>
            <a:r>
              <a:rPr lang="en-US" altLang="zh-CN" sz="2800" baseline="-25000">
                <a:latin typeface="Times New Roman" panose="02020603050405020304" pitchFamily="18" charset="0"/>
                <a:ea typeface="黑体" panose="02010609060101010101" pitchFamily="49" charset="-122"/>
              </a:rPr>
              <a:t>B</a:t>
            </a:r>
            <a:r>
              <a:rPr lang="en-US" altLang="zh-CN" sz="2800">
                <a:latin typeface="Times New Roman" panose="02020603050405020304" pitchFamily="18" charset="0"/>
                <a:ea typeface="黑体" panose="02010609060101010101" pitchFamily="49" charset="-122"/>
              </a:rPr>
              <a:t> / dt  = 0</a:t>
            </a:r>
          </a:p>
        </p:txBody>
      </p:sp>
      <p:graphicFrame>
        <p:nvGraphicFramePr>
          <p:cNvPr id="576521" name="Object 9"/>
          <p:cNvGraphicFramePr>
            <a:graphicFrameLocks noChangeAspect="1"/>
          </p:cNvGraphicFramePr>
          <p:nvPr/>
        </p:nvGraphicFramePr>
        <p:xfrm>
          <a:off x="1298575" y="5499100"/>
          <a:ext cx="2933700" cy="1112838"/>
        </p:xfrm>
        <a:graphic>
          <a:graphicData uri="http://schemas.openxmlformats.org/presentationml/2006/ole">
            <mc:AlternateContent xmlns:mc="http://schemas.openxmlformats.org/markup-compatibility/2006">
              <mc:Choice xmlns:v="urn:schemas-microsoft-com:vml" Requires="v">
                <p:oleObj spid="_x0000_s20705" name="公式" r:id="rId6" imgW="1040948" imgH="431613" progId="Equation.3">
                  <p:embed/>
                </p:oleObj>
              </mc:Choice>
              <mc:Fallback>
                <p:oleObj name="公式" r:id="rId6" imgW="1040948"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8575" y="5499100"/>
                        <a:ext cx="2933700" cy="1112838"/>
                      </a:xfrm>
                      <a:prstGeom prst="rect">
                        <a:avLst/>
                      </a:prstGeom>
                      <a:solidFill>
                        <a:schemeClr val="bg2"/>
                      </a:solidFill>
                      <a:ln w="9525">
                        <a:solidFill>
                          <a:srgbClr val="FF0000"/>
                        </a:solidFill>
                        <a:miter lim="800000"/>
                        <a:headEnd/>
                        <a:tailEnd/>
                      </a:ln>
                    </p:spPr>
                  </p:pic>
                </p:oleObj>
              </mc:Fallback>
            </mc:AlternateContent>
          </a:graphicData>
        </a:graphic>
      </p:graphicFrame>
      <p:graphicFrame>
        <p:nvGraphicFramePr>
          <p:cNvPr id="576523" name="Object 11"/>
          <p:cNvGraphicFramePr>
            <a:graphicFrameLocks noChangeAspect="1"/>
          </p:cNvGraphicFramePr>
          <p:nvPr/>
        </p:nvGraphicFramePr>
        <p:xfrm>
          <a:off x="4883150" y="5402263"/>
          <a:ext cx="3024188" cy="1282700"/>
        </p:xfrm>
        <a:graphic>
          <a:graphicData uri="http://schemas.openxmlformats.org/presentationml/2006/ole">
            <mc:AlternateContent xmlns:mc="http://schemas.openxmlformats.org/markup-compatibility/2006">
              <mc:Choice xmlns:v="urn:schemas-microsoft-com:vml" Requires="v">
                <p:oleObj spid="_x0000_s20706" name="公式" r:id="rId8" imgW="1231366" imgH="571252" progId="Equation.3">
                  <p:embed/>
                </p:oleObj>
              </mc:Choice>
              <mc:Fallback>
                <p:oleObj name="公式" r:id="rId8" imgW="1231366" imgH="57125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3150" y="5402263"/>
                        <a:ext cx="3024188" cy="1282700"/>
                      </a:xfrm>
                      <a:prstGeom prst="rect">
                        <a:avLst/>
                      </a:prstGeom>
                      <a:solidFill>
                        <a:schemeClr val="bg2"/>
                      </a:solidFill>
                      <a:ln w="9525">
                        <a:solidFill>
                          <a:srgbClr val="FF0000"/>
                        </a:solidFill>
                        <a:miter lim="800000"/>
                        <a:headEnd/>
                        <a:tailEnd/>
                      </a:ln>
                    </p:spPr>
                  </p:pic>
                </p:oleObj>
              </mc:Fallback>
            </mc:AlternateContent>
          </a:graphicData>
        </a:graphic>
      </p:graphicFrame>
    </p:spTree>
    <p:extLst>
      <p:ext uri="{BB962C8B-B14F-4D97-AF65-F5344CB8AC3E}">
        <p14:creationId xmlns:p14="http://schemas.microsoft.com/office/powerpoint/2010/main" val="1635100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76517"/>
                                        </p:tgtEl>
                                        <p:attrNameLst>
                                          <p:attrName>style.visibility</p:attrName>
                                        </p:attrNameLst>
                                      </p:cBhvr>
                                      <p:to>
                                        <p:strVal val="visible"/>
                                      </p:to>
                                    </p:set>
                                    <p:animEffect transition="in" filter="wedge">
                                      <p:cBhvr>
                                        <p:cTn id="7" dur="1000"/>
                                        <p:tgtEl>
                                          <p:spTgt spid="576517"/>
                                        </p:tgtEl>
                                      </p:cBhvr>
                                    </p:animEffect>
                                  </p:childTnLst>
                                </p:cTn>
                              </p:par>
                              <p:par>
                                <p:cTn id="8" presetID="20" presetClass="entr" presetSubtype="0" fill="hold" nodeType="withEffect">
                                  <p:stCondLst>
                                    <p:cond delay="0"/>
                                  </p:stCondLst>
                                  <p:childTnLst>
                                    <p:set>
                                      <p:cBhvr>
                                        <p:cTn id="9" dur="1" fill="hold">
                                          <p:stCondLst>
                                            <p:cond delay="0"/>
                                          </p:stCondLst>
                                        </p:cTn>
                                        <p:tgtEl>
                                          <p:spTgt spid="576519"/>
                                        </p:tgtEl>
                                        <p:attrNameLst>
                                          <p:attrName>style.visibility</p:attrName>
                                        </p:attrNameLst>
                                      </p:cBhvr>
                                      <p:to>
                                        <p:strVal val="visible"/>
                                      </p:to>
                                    </p:set>
                                    <p:animEffect transition="in" filter="wedge">
                                      <p:cBhvr>
                                        <p:cTn id="10" dur="1000"/>
                                        <p:tgtEl>
                                          <p:spTgt spid="5765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576516"/>
                                        </p:tgtEl>
                                        <p:attrNameLst>
                                          <p:attrName>style.visibility</p:attrName>
                                        </p:attrNameLst>
                                      </p:cBhvr>
                                      <p:to>
                                        <p:strVal val="visible"/>
                                      </p:to>
                                    </p:set>
                                    <p:animEffect transition="in" filter="wedge">
                                      <p:cBhvr>
                                        <p:cTn id="15" dur="1000"/>
                                        <p:tgtEl>
                                          <p:spTgt spid="5765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0" presetClass="entr" presetSubtype="0" fill="hold" grpId="0" nodeType="clickEffect">
                                  <p:stCondLst>
                                    <p:cond delay="0"/>
                                  </p:stCondLst>
                                  <p:childTnLst>
                                    <p:set>
                                      <p:cBhvr>
                                        <p:cTn id="19" dur="1" fill="hold">
                                          <p:stCondLst>
                                            <p:cond delay="0"/>
                                          </p:stCondLst>
                                        </p:cTn>
                                        <p:tgtEl>
                                          <p:spTgt spid="576520"/>
                                        </p:tgtEl>
                                        <p:attrNameLst>
                                          <p:attrName>style.visibility</p:attrName>
                                        </p:attrNameLst>
                                      </p:cBhvr>
                                      <p:to>
                                        <p:strVal val="visible"/>
                                      </p:to>
                                    </p:set>
                                    <p:animEffect transition="in" filter="wedge">
                                      <p:cBhvr>
                                        <p:cTn id="20" dur="1000"/>
                                        <p:tgtEl>
                                          <p:spTgt spid="57652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0" presetClass="entr" presetSubtype="0" fill="hold" nodeType="clickEffect">
                                  <p:stCondLst>
                                    <p:cond delay="0"/>
                                  </p:stCondLst>
                                  <p:childTnLst>
                                    <p:set>
                                      <p:cBhvr>
                                        <p:cTn id="24" dur="1" fill="hold">
                                          <p:stCondLst>
                                            <p:cond delay="0"/>
                                          </p:stCondLst>
                                        </p:cTn>
                                        <p:tgtEl>
                                          <p:spTgt spid="576521"/>
                                        </p:tgtEl>
                                        <p:attrNameLst>
                                          <p:attrName>style.visibility</p:attrName>
                                        </p:attrNameLst>
                                      </p:cBhvr>
                                      <p:to>
                                        <p:strVal val="visible"/>
                                      </p:to>
                                    </p:set>
                                    <p:animEffect transition="in" filter="wedge">
                                      <p:cBhvr>
                                        <p:cTn id="25" dur="1000"/>
                                        <p:tgtEl>
                                          <p:spTgt spid="576521"/>
                                        </p:tgtEl>
                                      </p:cBhvr>
                                    </p:animEffect>
                                  </p:childTnLst>
                                </p:cTn>
                              </p:par>
                              <p:par>
                                <p:cTn id="26" presetID="20" presetClass="entr" presetSubtype="0" fill="hold" nodeType="withEffect">
                                  <p:stCondLst>
                                    <p:cond delay="0"/>
                                  </p:stCondLst>
                                  <p:childTnLst>
                                    <p:set>
                                      <p:cBhvr>
                                        <p:cTn id="27" dur="1" fill="hold">
                                          <p:stCondLst>
                                            <p:cond delay="0"/>
                                          </p:stCondLst>
                                        </p:cTn>
                                        <p:tgtEl>
                                          <p:spTgt spid="576523"/>
                                        </p:tgtEl>
                                        <p:attrNameLst>
                                          <p:attrName>style.visibility</p:attrName>
                                        </p:attrNameLst>
                                      </p:cBhvr>
                                      <p:to>
                                        <p:strVal val="visible"/>
                                      </p:to>
                                    </p:set>
                                    <p:animEffect transition="in" filter="wedge">
                                      <p:cBhvr>
                                        <p:cTn id="28" dur="1000"/>
                                        <p:tgtEl>
                                          <p:spTgt spid="576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7" grpId="0"/>
      <p:bldP spid="5765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4"/>
          <p:cNvSpPr txBox="1">
            <a:spLocks noChangeArrowheads="1"/>
          </p:cNvSpPr>
          <p:nvPr/>
        </p:nvSpPr>
        <p:spPr bwMode="auto">
          <a:xfrm>
            <a:off x="534988" y="525463"/>
            <a:ext cx="7777162" cy="579437"/>
          </a:xfrm>
          <a:prstGeom prst="rect">
            <a:avLst/>
          </a:prstGeom>
          <a:gradFill rotWithShape="1">
            <a:gsLst>
              <a:gs pos="0">
                <a:srgbClr val="666666"/>
              </a:gs>
              <a:gs pos="50000">
                <a:srgbClr val="DDDDDD"/>
              </a:gs>
              <a:gs pos="100000">
                <a:srgbClr val="666666"/>
              </a:gs>
            </a:gsLst>
            <a:lin ang="5400000" scaled="1"/>
          </a:gra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ctr" eaLnBrk="1" hangingPunct="1">
              <a:spcBef>
                <a:spcPct val="30000"/>
              </a:spcBef>
              <a:buClrTx/>
              <a:buSzTx/>
              <a:buFontTx/>
              <a:buNone/>
            </a:pPr>
            <a:r>
              <a:rPr lang="en-US" altLang="zh-CN">
                <a:solidFill>
                  <a:srgbClr val="000000"/>
                </a:solidFill>
                <a:latin typeface="Arial" panose="020B0604020202020204" pitchFamily="34" charset="0"/>
                <a:ea typeface="黑体" panose="02010609060101010101" pitchFamily="49" charset="-122"/>
              </a:rPr>
              <a:t>§9-6  </a:t>
            </a:r>
            <a:r>
              <a:rPr lang="zh-CN" altLang="en-US">
                <a:solidFill>
                  <a:srgbClr val="000000"/>
                </a:solidFill>
                <a:latin typeface="Arial" panose="020B0604020202020204" pitchFamily="34" charset="0"/>
                <a:ea typeface="黑体" panose="02010609060101010101" pitchFamily="49" charset="-122"/>
              </a:rPr>
              <a:t>复合反应速率的近似处理法</a:t>
            </a:r>
          </a:p>
        </p:txBody>
      </p:sp>
      <p:sp>
        <p:nvSpPr>
          <p:cNvPr id="95235" name="Rectangle 5"/>
          <p:cNvSpPr>
            <a:spLocks noChangeArrowheads="1"/>
          </p:cNvSpPr>
          <p:nvPr/>
        </p:nvSpPr>
        <p:spPr bwMode="auto">
          <a:xfrm>
            <a:off x="2190750" y="1744663"/>
            <a:ext cx="4605338"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spcBef>
                <a:spcPct val="50000"/>
              </a:spcBef>
              <a:buClrTx/>
              <a:buSzTx/>
              <a:buFontTx/>
              <a:buNone/>
            </a:pPr>
            <a:r>
              <a:rPr kumimoji="1" lang="zh-CN" altLang="en-US" dirty="0">
                <a:solidFill>
                  <a:schemeClr val="tx2"/>
                </a:solidFill>
                <a:latin typeface="Times New Roman" panose="02020603050405020304" pitchFamily="18" charset="0"/>
                <a:ea typeface="黑体" panose="02010609060101010101" pitchFamily="49" charset="-122"/>
              </a:rPr>
              <a:t>一、选取控制步骤法</a:t>
            </a:r>
          </a:p>
          <a:p>
            <a:pPr>
              <a:spcBef>
                <a:spcPct val="50000"/>
              </a:spcBef>
              <a:buClrTx/>
              <a:buSzTx/>
              <a:buFontTx/>
              <a:buNone/>
            </a:pPr>
            <a:r>
              <a:rPr kumimoji="1" lang="zh-CN" altLang="en-US" dirty="0">
                <a:solidFill>
                  <a:schemeClr val="tx2"/>
                </a:solidFill>
                <a:latin typeface="Times New Roman" panose="02020603050405020304" pitchFamily="18" charset="0"/>
                <a:ea typeface="黑体" panose="02010609060101010101" pitchFamily="49" charset="-122"/>
              </a:rPr>
              <a:t>二、平衡态法</a:t>
            </a:r>
          </a:p>
          <a:p>
            <a:pPr>
              <a:spcBef>
                <a:spcPct val="50000"/>
              </a:spcBef>
              <a:buClrTx/>
              <a:buSzTx/>
              <a:buFontTx/>
              <a:buNone/>
            </a:pPr>
            <a:r>
              <a:rPr kumimoji="1" lang="zh-CN" altLang="en-US" dirty="0">
                <a:solidFill>
                  <a:schemeClr val="tx2"/>
                </a:solidFill>
                <a:latin typeface="Times New Roman" panose="02020603050405020304" pitchFamily="18" charset="0"/>
                <a:ea typeface="黑体" panose="02010609060101010101" pitchFamily="49" charset="-122"/>
              </a:rPr>
              <a:t>三、稳态近似处理</a:t>
            </a:r>
          </a:p>
        </p:txBody>
      </p:sp>
      <p:sp>
        <p:nvSpPr>
          <p:cNvPr id="2" name="矩形 1"/>
          <p:cNvSpPr/>
          <p:nvPr/>
        </p:nvSpPr>
        <p:spPr>
          <a:xfrm>
            <a:off x="2290606" y="3986949"/>
            <a:ext cx="3877985" cy="645177"/>
          </a:xfrm>
          <a:prstGeom prst="rect">
            <a:avLst/>
          </a:prstGeom>
        </p:spPr>
        <p:txBody>
          <a:bodyPr wrap="none">
            <a:spAutoFit/>
          </a:bodyPr>
          <a:lstStyle/>
          <a:p>
            <a:pPr eaLnBrk="0" hangingPunct="0">
              <a:lnSpc>
                <a:spcPct val="125000"/>
              </a:lnSpc>
              <a:spcBef>
                <a:spcPct val="50000"/>
              </a:spcBef>
            </a:pPr>
            <a:r>
              <a:rPr kumimoji="1" lang="zh-CN" altLang="en-US" sz="3200" dirty="0">
                <a:solidFill>
                  <a:schemeClr val="tx2"/>
                </a:solidFill>
                <a:latin typeface="Times New Roman" panose="02020603050405020304" pitchFamily="18" charset="0"/>
                <a:ea typeface="黑体" panose="02010609060101010101" pitchFamily="49" charset="-122"/>
              </a:rPr>
              <a:t>四、单分子反应机理</a:t>
            </a:r>
          </a:p>
        </p:txBody>
      </p:sp>
    </p:spTree>
    <p:extLst>
      <p:ext uri="{BB962C8B-B14F-4D97-AF65-F5344CB8AC3E}">
        <p14:creationId xmlns:p14="http://schemas.microsoft.com/office/powerpoint/2010/main" val="1995180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17322" y="2716911"/>
            <a:ext cx="8064500" cy="3313113"/>
          </a:xfrm>
          <a:prstGeom prst="rect">
            <a:avLst/>
          </a:prstGeom>
          <a:solidFill>
            <a:srgbClr val="FFFFFF"/>
          </a:solidFill>
          <a:ln/>
          <a:extLst>
            <a:ext uri="{91240B29-F687-4F45-9708-019B960494DF}">
              <a14:hiddenLine xmlns:a14="http://schemas.microsoft.com/office/drawing/2010/main" w="38100">
                <a:solidFill>
                  <a:srgbClr val="CC3300"/>
                </a:solidFill>
                <a:miter lim="800000"/>
                <a:headEnd/>
                <a:tailEnd/>
              </a14:hiddenLine>
            </a:ext>
          </a:extLst>
        </p:spPr>
        <p:txBody>
          <a:bodyPr vert="horz" rtlCol="0">
            <a:normAutofit/>
          </a:bodyPr>
          <a:lst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61950" indent="-338138">
              <a:buClr>
                <a:schemeClr val="tx1"/>
              </a:buClr>
              <a:buFont typeface="Wingdings" pitchFamily="2" charset="2"/>
              <a:buNone/>
            </a:pPr>
            <a:r>
              <a:rPr lang="en-US" altLang="zh-CN" sz="2800" b="1" smtClean="0">
                <a:solidFill>
                  <a:schemeClr val="folHlink"/>
                </a:solidFill>
                <a:latin typeface="宋体" pitchFamily="2" charset="-122"/>
              </a:rPr>
              <a:t>1. </a:t>
            </a:r>
            <a:r>
              <a:rPr lang="zh-CN" altLang="en-US" sz="2800" b="1" smtClean="0">
                <a:solidFill>
                  <a:schemeClr val="folHlink"/>
                </a:solidFill>
                <a:latin typeface="宋体" pitchFamily="2" charset="-122"/>
              </a:rPr>
              <a:t>对平行反应</a:t>
            </a:r>
          </a:p>
          <a:p>
            <a:pPr marL="361950" indent="-338138">
              <a:buClr>
                <a:schemeClr val="tx1"/>
              </a:buClr>
              <a:buFont typeface="Wingdings" pitchFamily="2" charset="2"/>
              <a:buChar char="l"/>
            </a:pPr>
            <a:r>
              <a:rPr lang="zh-CN" altLang="en-US" sz="2800" b="1" smtClean="0">
                <a:solidFill>
                  <a:srgbClr val="0000FF"/>
                </a:solidFill>
                <a:latin typeface="宋体" pitchFamily="2" charset="-122"/>
              </a:rPr>
              <a:t>如果某个反应比其他反应快得多，则总反应</a:t>
            </a:r>
            <a:r>
              <a:rPr lang="zh-CN" altLang="en-US" sz="2800" b="1" smtClean="0">
                <a:solidFill>
                  <a:srgbClr val="0000FF"/>
                </a:solidFill>
              </a:rPr>
              <a:t>速率</a:t>
            </a:r>
            <a:r>
              <a:rPr lang="zh-CN" altLang="en-US" sz="2800" b="1" smtClean="0">
                <a:solidFill>
                  <a:srgbClr val="0000FF"/>
                </a:solidFill>
                <a:latin typeface="宋体" pitchFamily="2" charset="-122"/>
              </a:rPr>
              <a:t>等于最快的一步。</a:t>
            </a:r>
            <a:endParaRPr lang="zh-CN" altLang="en-US" sz="2800" b="1" smtClean="0">
              <a:solidFill>
                <a:schemeClr val="folHlink"/>
              </a:solidFill>
              <a:latin typeface="宋体" pitchFamily="2" charset="-122"/>
            </a:endParaRPr>
          </a:p>
          <a:p>
            <a:pPr marL="361950" indent="-338138">
              <a:buClr>
                <a:schemeClr val="tx1"/>
              </a:buClr>
              <a:buFont typeface="Wingdings" pitchFamily="2" charset="2"/>
              <a:buChar char="l"/>
            </a:pPr>
            <a:r>
              <a:rPr lang="zh-CN" altLang="en-US" sz="2800" b="1" smtClean="0">
                <a:solidFill>
                  <a:srgbClr val="0000FF"/>
                </a:solidFill>
              </a:rPr>
              <a:t>总速率等于主反应速率</a:t>
            </a:r>
            <a:r>
              <a:rPr lang="zh-CN" altLang="en-US" sz="2800" b="1" smtClean="0">
                <a:solidFill>
                  <a:srgbClr val="0000FF"/>
                </a:solidFill>
                <a:latin typeface="宋体" pitchFamily="2" charset="-122"/>
              </a:rPr>
              <a:t>。</a:t>
            </a:r>
          </a:p>
          <a:p>
            <a:pPr marL="361950" indent="-338138">
              <a:buClr>
                <a:schemeClr val="tx1"/>
              </a:buClr>
              <a:buFont typeface="Wingdings" pitchFamily="2" charset="2"/>
              <a:buChar char="l"/>
            </a:pPr>
            <a:r>
              <a:rPr lang="zh-CN" altLang="en-US" sz="2800" b="1" smtClean="0">
                <a:solidFill>
                  <a:srgbClr val="0000FF"/>
                </a:solidFill>
                <a:latin typeface="宋体" pitchFamily="2" charset="-122"/>
              </a:rPr>
              <a:t>忽略副反应</a:t>
            </a:r>
            <a:r>
              <a:rPr lang="zh-CN" altLang="en-US" sz="2800" b="1" smtClean="0">
                <a:solidFill>
                  <a:srgbClr val="0000FF"/>
                </a:solidFill>
              </a:rPr>
              <a:t>。</a:t>
            </a:r>
            <a:r>
              <a:rPr lang="en-US" altLang="zh-CN" sz="2800" b="1" smtClean="0">
                <a:solidFill>
                  <a:schemeClr val="folHlink"/>
                </a:solidFill>
              </a:rPr>
              <a:t>(</a:t>
            </a:r>
            <a:r>
              <a:rPr lang="zh-CN" altLang="en-US" sz="2800" b="1" smtClean="0">
                <a:solidFill>
                  <a:schemeClr val="folHlink"/>
                </a:solidFill>
              </a:rPr>
              <a:t>通常情况下我们已经这样做了</a:t>
            </a:r>
            <a:r>
              <a:rPr lang="en-US" altLang="zh-CN" sz="2800" b="1" smtClean="0">
                <a:solidFill>
                  <a:schemeClr val="folHlink"/>
                </a:solidFill>
              </a:rPr>
              <a:t>)</a:t>
            </a:r>
            <a:endParaRPr lang="en-US" altLang="zh-CN" sz="2800" b="1" smtClean="0">
              <a:solidFill>
                <a:srgbClr val="0000FF"/>
              </a:solidFill>
            </a:endParaRPr>
          </a:p>
          <a:p>
            <a:pPr marL="361950" indent="-338138">
              <a:buClr>
                <a:schemeClr val="tx1"/>
              </a:buClr>
              <a:buFont typeface="Wingdings" pitchFamily="2" charset="2"/>
              <a:buNone/>
            </a:pPr>
            <a:r>
              <a:rPr lang="en-US" altLang="zh-CN" sz="2800" b="1" smtClean="0">
                <a:solidFill>
                  <a:srgbClr val="000000"/>
                </a:solidFill>
                <a:latin typeface="华文行楷" pitchFamily="2" charset="-122"/>
                <a:ea typeface="华文行楷" pitchFamily="2" charset="-122"/>
              </a:rPr>
              <a:t>       </a:t>
            </a:r>
            <a:r>
              <a:rPr lang="zh-CN" altLang="en-US" sz="2800" b="1" smtClean="0">
                <a:solidFill>
                  <a:srgbClr val="000000"/>
                </a:solidFill>
                <a:latin typeface="华文行楷" pitchFamily="2" charset="-122"/>
                <a:ea typeface="华文行楷" pitchFamily="2" charset="-122"/>
              </a:rPr>
              <a:t>由于比较简单不做深入讨论</a:t>
            </a:r>
            <a:endParaRPr lang="zh-CN" altLang="en-US" sz="2800" b="1" dirty="0">
              <a:solidFill>
                <a:srgbClr val="000000"/>
              </a:solidFill>
              <a:latin typeface="华文行楷" pitchFamily="2" charset="-122"/>
              <a:ea typeface="华文行楷" pitchFamily="2" charset="-122"/>
            </a:endParaRPr>
          </a:p>
        </p:txBody>
      </p:sp>
      <p:sp>
        <p:nvSpPr>
          <p:cNvPr id="3" name="Text Box 5"/>
          <p:cNvSpPr txBox="1">
            <a:spLocks noChangeArrowheads="1"/>
          </p:cNvSpPr>
          <p:nvPr/>
        </p:nvSpPr>
        <p:spPr bwMode="auto">
          <a:xfrm>
            <a:off x="361950" y="292100"/>
            <a:ext cx="7777163" cy="579438"/>
          </a:xfrm>
          <a:prstGeom prst="rect">
            <a:avLst/>
          </a:prstGeom>
          <a:gradFill rotWithShape="1">
            <a:gsLst>
              <a:gs pos="0">
                <a:srgbClr val="666666"/>
              </a:gs>
              <a:gs pos="50000">
                <a:srgbClr val="DDDDDD"/>
              </a:gs>
              <a:gs pos="100000">
                <a:srgbClr val="666666"/>
              </a:gs>
            </a:gsLst>
            <a:lin ang="5400000" scaled="1"/>
          </a:gra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ctr" eaLnBrk="1" hangingPunct="1">
              <a:spcBef>
                <a:spcPct val="30000"/>
              </a:spcBef>
              <a:buClrTx/>
              <a:buSzTx/>
              <a:buFontTx/>
              <a:buNone/>
            </a:pPr>
            <a:r>
              <a:rPr lang="en-US" altLang="zh-CN">
                <a:solidFill>
                  <a:srgbClr val="000000"/>
                </a:solidFill>
                <a:latin typeface="Arial" panose="020B0604020202020204" pitchFamily="34" charset="0"/>
                <a:ea typeface="黑体" panose="02010609060101010101" pitchFamily="49" charset="-122"/>
              </a:rPr>
              <a:t>§9-6  </a:t>
            </a:r>
            <a:r>
              <a:rPr lang="zh-CN" altLang="en-US">
                <a:solidFill>
                  <a:srgbClr val="000000"/>
                </a:solidFill>
                <a:latin typeface="Arial" panose="020B0604020202020204" pitchFamily="34" charset="0"/>
                <a:ea typeface="黑体" panose="02010609060101010101" pitchFamily="49" charset="-122"/>
              </a:rPr>
              <a:t>复合反应速率的近似处理法</a:t>
            </a:r>
          </a:p>
        </p:txBody>
      </p:sp>
      <p:sp>
        <p:nvSpPr>
          <p:cNvPr id="4" name="Rectangle 6"/>
          <p:cNvSpPr>
            <a:spLocks noChangeArrowheads="1"/>
          </p:cNvSpPr>
          <p:nvPr/>
        </p:nvSpPr>
        <p:spPr bwMode="auto">
          <a:xfrm>
            <a:off x="587311" y="1433005"/>
            <a:ext cx="3878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spcBef>
                <a:spcPct val="50000"/>
              </a:spcBef>
              <a:buClrTx/>
              <a:buSzTx/>
              <a:buFontTx/>
              <a:buNone/>
            </a:pPr>
            <a:r>
              <a:rPr kumimoji="1" lang="zh-CN" altLang="en-US" sz="2800" dirty="0">
                <a:solidFill>
                  <a:srgbClr val="FFFF00"/>
                </a:solidFill>
                <a:latin typeface="Times New Roman" panose="02020603050405020304" pitchFamily="18" charset="0"/>
                <a:ea typeface="黑体" panose="02010609060101010101" pitchFamily="49" charset="-122"/>
              </a:rPr>
              <a:t>一、选取控制步骤法</a:t>
            </a:r>
          </a:p>
        </p:txBody>
      </p:sp>
    </p:spTree>
    <p:extLst>
      <p:ext uri="{BB962C8B-B14F-4D97-AF65-F5344CB8AC3E}">
        <p14:creationId xmlns:p14="http://schemas.microsoft.com/office/powerpoint/2010/main" val="276191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 calcmode="lin" valueType="num">
                                      <p:cBhvr additive="base">
                                        <p:cTn id="7" dur="500" fill="hold"/>
                                        <p:tgtEl>
                                          <p:spTgt spid="2">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5"/>
          <p:cNvSpPr txBox="1">
            <a:spLocks noChangeArrowheads="1"/>
          </p:cNvSpPr>
          <p:nvPr/>
        </p:nvSpPr>
        <p:spPr bwMode="auto">
          <a:xfrm>
            <a:off x="336487" y="292100"/>
            <a:ext cx="7777163" cy="579438"/>
          </a:xfrm>
          <a:prstGeom prst="rect">
            <a:avLst/>
          </a:prstGeom>
          <a:gradFill rotWithShape="1">
            <a:gsLst>
              <a:gs pos="0">
                <a:srgbClr val="666666"/>
              </a:gs>
              <a:gs pos="50000">
                <a:srgbClr val="DDDDDD"/>
              </a:gs>
              <a:gs pos="100000">
                <a:srgbClr val="666666"/>
              </a:gs>
            </a:gsLst>
            <a:lin ang="5400000" scaled="1"/>
          </a:gra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ctr" eaLnBrk="1" hangingPunct="1">
              <a:spcBef>
                <a:spcPct val="30000"/>
              </a:spcBef>
              <a:buClrTx/>
              <a:buSzTx/>
              <a:buFontTx/>
              <a:buNone/>
            </a:pPr>
            <a:r>
              <a:rPr lang="en-US" altLang="zh-CN">
                <a:solidFill>
                  <a:srgbClr val="000000"/>
                </a:solidFill>
                <a:latin typeface="Arial" panose="020B0604020202020204" pitchFamily="34" charset="0"/>
                <a:ea typeface="黑体" panose="02010609060101010101" pitchFamily="49" charset="-122"/>
              </a:rPr>
              <a:t>§9-6  </a:t>
            </a:r>
            <a:r>
              <a:rPr lang="zh-CN" altLang="en-US">
                <a:solidFill>
                  <a:srgbClr val="000000"/>
                </a:solidFill>
                <a:latin typeface="Arial" panose="020B0604020202020204" pitchFamily="34" charset="0"/>
                <a:ea typeface="黑体" panose="02010609060101010101" pitchFamily="49" charset="-122"/>
              </a:rPr>
              <a:t>复合反应速率的近似处理法</a:t>
            </a:r>
          </a:p>
        </p:txBody>
      </p:sp>
      <p:sp>
        <p:nvSpPr>
          <p:cNvPr id="32775" name="Rectangle 7"/>
          <p:cNvSpPr>
            <a:spLocks noChangeArrowheads="1"/>
          </p:cNvSpPr>
          <p:nvPr/>
        </p:nvSpPr>
        <p:spPr bwMode="auto">
          <a:xfrm>
            <a:off x="231774" y="1109409"/>
            <a:ext cx="89122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kumimoji="1" lang="en-US" altLang="zh-CN" sz="2800" dirty="0" smtClean="0">
                <a:solidFill>
                  <a:schemeClr val="tx2"/>
                </a:solidFill>
                <a:latin typeface="Times New Roman" panose="02020603050405020304" pitchFamily="18" charset="0"/>
                <a:ea typeface="黑体" panose="02010609060101010101" pitchFamily="49" charset="-122"/>
              </a:rPr>
              <a:t>2</a:t>
            </a:r>
            <a:r>
              <a:rPr kumimoji="1" lang="zh-CN" altLang="en-US" sz="2800" dirty="0" smtClean="0">
                <a:solidFill>
                  <a:schemeClr val="tx2"/>
                </a:solidFill>
                <a:latin typeface="Times New Roman" panose="02020603050405020304" pitchFamily="18" charset="0"/>
                <a:ea typeface="黑体" panose="02010609060101010101" pitchFamily="49" charset="-122"/>
              </a:rPr>
              <a:t>、连串反应</a:t>
            </a:r>
            <a:r>
              <a:rPr kumimoji="1" lang="zh-CN" altLang="en-US" sz="2800" dirty="0">
                <a:solidFill>
                  <a:schemeClr val="tx2"/>
                </a:solidFill>
                <a:latin typeface="Times New Roman" panose="02020603050405020304" pitchFamily="18" charset="0"/>
                <a:ea typeface="黑体" panose="02010609060101010101" pitchFamily="49" charset="-122"/>
              </a:rPr>
              <a:t>：</a:t>
            </a:r>
            <a:r>
              <a:rPr kumimoji="1" lang="zh-CN" altLang="en-US" sz="2800" dirty="0">
                <a:latin typeface="Times New Roman" panose="02020603050405020304" pitchFamily="18" charset="0"/>
                <a:ea typeface="黑体" panose="02010609060101010101" pitchFamily="49" charset="-122"/>
              </a:rPr>
              <a:t>总速率等于最慢的一步</a:t>
            </a:r>
            <a:r>
              <a:rPr kumimoji="1" lang="en-US" altLang="zh-CN" sz="2800" dirty="0">
                <a:latin typeface="Times New Roman" panose="02020603050405020304" pitchFamily="18" charset="0"/>
                <a:ea typeface="黑体" panose="02010609060101010101" pitchFamily="49" charset="-122"/>
              </a:rPr>
              <a:t>(</a:t>
            </a:r>
            <a:r>
              <a:rPr kumimoji="1" lang="zh-CN" altLang="en-US" sz="2800" dirty="0">
                <a:solidFill>
                  <a:schemeClr val="tx2"/>
                </a:solidFill>
                <a:latin typeface="Times New Roman" panose="02020603050405020304" pitchFamily="18" charset="0"/>
                <a:ea typeface="黑体" panose="02010609060101010101" pitchFamily="49" charset="-122"/>
              </a:rPr>
              <a:t>速控步</a:t>
            </a:r>
            <a:r>
              <a:rPr kumimoji="1" lang="en-US" altLang="zh-CN" sz="2800" dirty="0">
                <a:latin typeface="Times New Roman" panose="02020603050405020304" pitchFamily="18" charset="0"/>
                <a:ea typeface="黑体" panose="02010609060101010101" pitchFamily="49" charset="-122"/>
              </a:rPr>
              <a:t>)</a:t>
            </a:r>
            <a:r>
              <a:rPr kumimoji="1" lang="zh-CN" altLang="en-US" sz="2800" dirty="0">
                <a:latin typeface="Times New Roman" panose="02020603050405020304" pitchFamily="18" charset="0"/>
                <a:ea typeface="黑体" panose="02010609060101010101" pitchFamily="49" charset="-122"/>
              </a:rPr>
              <a:t>的反应速率</a:t>
            </a:r>
          </a:p>
        </p:txBody>
      </p:sp>
      <p:sp>
        <p:nvSpPr>
          <p:cNvPr id="3" name="矩形 2"/>
          <p:cNvSpPr/>
          <p:nvPr/>
        </p:nvSpPr>
        <p:spPr>
          <a:xfrm>
            <a:off x="361950" y="1986400"/>
            <a:ext cx="8516874" cy="3237809"/>
          </a:xfrm>
          <a:prstGeom prst="rect">
            <a:avLst/>
          </a:prstGeom>
        </p:spPr>
        <p:txBody>
          <a:bodyPr wrap="square">
            <a:spAutoFit/>
          </a:bodyPr>
          <a:lstStyle/>
          <a:p>
            <a:pPr marL="361950" indent="-338138">
              <a:spcBef>
                <a:spcPct val="10000"/>
              </a:spcBef>
              <a:buClr>
                <a:schemeClr val="tx1"/>
              </a:buClr>
              <a:buFont typeface="Wingdings" pitchFamily="2" charset="2"/>
              <a:buChar char="l"/>
            </a:pPr>
            <a:r>
              <a:rPr lang="zh-CN" altLang="en-US" sz="2800" b="1" dirty="0">
                <a:solidFill>
                  <a:srgbClr val="7030A0"/>
                </a:solidFill>
                <a:latin typeface="宋体" pitchFamily="2" charset="-122"/>
              </a:rPr>
              <a:t>如果某个反应比其他反应慢得多，总速率等于最慢的一步的反应速率。</a:t>
            </a:r>
          </a:p>
          <a:p>
            <a:pPr marL="361950" indent="-338138">
              <a:spcBef>
                <a:spcPct val="10000"/>
              </a:spcBef>
              <a:buClr>
                <a:schemeClr val="tx1"/>
              </a:buClr>
              <a:buFont typeface="Wingdings" pitchFamily="2" charset="2"/>
              <a:buChar char="l"/>
            </a:pPr>
            <a:r>
              <a:rPr lang="zh-CN" altLang="en-US" sz="2800" b="1" dirty="0">
                <a:solidFill>
                  <a:srgbClr val="7030A0"/>
                </a:solidFill>
                <a:latin typeface="宋体" pitchFamily="2" charset="-122"/>
              </a:rPr>
              <a:t>最慢的一步称为决速步骤</a:t>
            </a:r>
            <a:r>
              <a:rPr lang="en-US" altLang="zh-CN" sz="2800" b="1" dirty="0">
                <a:solidFill>
                  <a:srgbClr val="7030A0"/>
                </a:solidFill>
                <a:latin typeface="宋体" pitchFamily="2" charset="-122"/>
              </a:rPr>
              <a:t>(</a:t>
            </a:r>
            <a:r>
              <a:rPr lang="zh-CN" altLang="en-US" sz="2800" b="1" dirty="0">
                <a:solidFill>
                  <a:srgbClr val="7030A0"/>
                </a:solidFill>
                <a:latin typeface="宋体" pitchFamily="2" charset="-122"/>
              </a:rPr>
              <a:t>或称速控步骤</a:t>
            </a:r>
            <a:r>
              <a:rPr lang="en-US" altLang="zh-CN" sz="2800" b="1" dirty="0">
                <a:solidFill>
                  <a:srgbClr val="7030A0"/>
                </a:solidFill>
                <a:latin typeface="宋体" pitchFamily="2" charset="-122"/>
              </a:rPr>
              <a:t>)</a:t>
            </a:r>
            <a:r>
              <a:rPr lang="zh-CN" altLang="en-US" sz="2800" b="1" dirty="0">
                <a:solidFill>
                  <a:srgbClr val="7030A0"/>
                </a:solidFill>
                <a:latin typeface="宋体" pitchFamily="2" charset="-122"/>
              </a:rPr>
              <a:t>。</a:t>
            </a:r>
          </a:p>
          <a:p>
            <a:pPr marL="361950" indent="-338138">
              <a:spcBef>
                <a:spcPct val="10000"/>
              </a:spcBef>
              <a:buClr>
                <a:schemeClr val="tx1"/>
              </a:buClr>
              <a:buFont typeface="Wingdings" pitchFamily="2" charset="2"/>
              <a:buChar char="l"/>
            </a:pPr>
            <a:r>
              <a:rPr lang="zh-CN" altLang="en-US" sz="2800" b="1" dirty="0">
                <a:solidFill>
                  <a:srgbClr val="7030A0"/>
                </a:solidFill>
                <a:latin typeface="宋体" pitchFamily="2" charset="-122"/>
              </a:rPr>
              <a:t>注意使用条件：是连串反应，且决速步骤比其它步骤慢的多才行。</a:t>
            </a:r>
          </a:p>
          <a:p>
            <a:pPr marL="361950" indent="-338138">
              <a:spcBef>
                <a:spcPct val="10000"/>
              </a:spcBef>
              <a:buClr>
                <a:schemeClr val="tx1"/>
              </a:buClr>
              <a:buFont typeface="Wingdings" pitchFamily="2" charset="2"/>
              <a:buChar char="l"/>
            </a:pPr>
            <a:r>
              <a:rPr lang="zh-CN" altLang="en-US" sz="2800" b="1" dirty="0">
                <a:solidFill>
                  <a:srgbClr val="7030A0"/>
                </a:solidFill>
                <a:latin typeface="宋体" pitchFamily="2" charset="-122"/>
              </a:rPr>
              <a:t>如果反应中既含有连串反应因素又含有平行反应时，则不能用。</a:t>
            </a:r>
          </a:p>
        </p:txBody>
      </p:sp>
      <p:sp>
        <p:nvSpPr>
          <p:cNvPr id="14" name="AutoShape 1058"/>
          <p:cNvSpPr>
            <a:spLocks noChangeArrowheads="1"/>
          </p:cNvSpPr>
          <p:nvPr/>
        </p:nvSpPr>
        <p:spPr bwMode="auto">
          <a:xfrm>
            <a:off x="6548420" y="5224209"/>
            <a:ext cx="1928033" cy="911035"/>
          </a:xfrm>
          <a:prstGeom prst="star16">
            <a:avLst>
              <a:gd name="adj" fmla="val 26486"/>
            </a:avLst>
          </a:prstGeom>
          <a:gradFill rotWithShape="0">
            <a:gsLst>
              <a:gs pos="0">
                <a:srgbClr val="00FFFF"/>
              </a:gs>
              <a:gs pos="100000">
                <a:schemeClr val="accent2"/>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endParaRPr lang="zh-CN" altLang="zh-CN" sz="2800" b="1">
              <a:solidFill>
                <a:srgbClr val="0000FF"/>
              </a:solidFill>
              <a:latin typeface="华文行楷" pitchFamily="2" charset="-122"/>
              <a:ea typeface="华文行楷" pitchFamily="2" charset="-122"/>
              <a:sym typeface="Wingdings" pitchFamily="2" charset="2"/>
            </a:endParaRPr>
          </a:p>
        </p:txBody>
      </p:sp>
    </p:spTree>
    <p:extLst>
      <p:ext uri="{BB962C8B-B14F-4D97-AF65-F5344CB8AC3E}">
        <p14:creationId xmlns:p14="http://schemas.microsoft.com/office/powerpoint/2010/main" val="692895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2775"/>
                                        </p:tgtEl>
                                        <p:attrNameLst>
                                          <p:attrName>style.visibility</p:attrName>
                                        </p:attrNameLst>
                                      </p:cBhvr>
                                      <p:to>
                                        <p:strVal val="visible"/>
                                      </p:to>
                                    </p:set>
                                    <p:animEffect transition="in" filter="circle(in)">
                                      <p:cBhvr>
                                        <p:cTn id="7" dur="1000"/>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02336" y="834860"/>
            <a:ext cx="8210931" cy="5457825"/>
          </a:xfrm>
          <a:prstGeom prst="rect">
            <a:avLst/>
          </a:prstGeom>
          <a:solidFill>
            <a:srgbClr val="FFFFFF"/>
          </a:solidFill>
          <a:ln/>
          <a:extLst>
            <a:ext uri="{91240B29-F687-4F45-9708-019B960494DF}">
              <a14:hiddenLine xmlns:a14="http://schemas.microsoft.com/office/drawing/2010/main" w="38100">
                <a:solidFill>
                  <a:srgbClr val="CC3300"/>
                </a:solidFill>
                <a:miter lim="800000"/>
                <a:headEnd/>
                <a:tailEnd/>
              </a14:hiddenLine>
            </a:ext>
          </a:extLst>
        </p:spPr>
        <p:txBody>
          <a:bodyPr vert="horz" rtlCol="0">
            <a:normAutofit/>
          </a:bodyPr>
          <a:lst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61950" indent="-338138">
              <a:spcBef>
                <a:spcPct val="10000"/>
              </a:spcBef>
              <a:buClr>
                <a:schemeClr val="tx1"/>
              </a:buClr>
              <a:buFont typeface="Wingdings" pitchFamily="2" charset="2"/>
              <a:buNone/>
            </a:pPr>
            <a:r>
              <a:rPr lang="zh-CN" altLang="en-US" sz="2800" b="1" dirty="0" smtClean="0">
                <a:solidFill>
                  <a:schemeClr val="folHlink"/>
                </a:solidFill>
                <a:latin typeface="宋体" pitchFamily="2" charset="-122"/>
              </a:rPr>
              <a:t>例：</a:t>
            </a:r>
            <a:r>
              <a:rPr lang="zh-CN" altLang="en-US" sz="2800" b="1" dirty="0" smtClean="0">
                <a:solidFill>
                  <a:srgbClr val="000000"/>
                </a:solidFill>
                <a:sym typeface="Wingdings" pitchFamily="2" charset="2"/>
              </a:rPr>
              <a:t>连串反应：       </a:t>
            </a:r>
            <a:r>
              <a:rPr lang="en-US" altLang="zh-CN" sz="2800" dirty="0" smtClean="0">
                <a:solidFill>
                  <a:srgbClr val="0000FF"/>
                </a:solidFill>
                <a:latin typeface="宋体" pitchFamily="2" charset="-122"/>
              </a:rPr>
              <a:t>k</a:t>
            </a:r>
            <a:r>
              <a:rPr lang="en-US" altLang="zh-CN" sz="2800" baseline="-25000" dirty="0" smtClean="0">
                <a:solidFill>
                  <a:srgbClr val="0000FF"/>
                </a:solidFill>
                <a:latin typeface="宋体" pitchFamily="2" charset="-122"/>
              </a:rPr>
              <a:t>1</a:t>
            </a:r>
            <a:r>
              <a:rPr lang="en-US" altLang="zh-CN" sz="2800" dirty="0" smtClean="0">
                <a:solidFill>
                  <a:srgbClr val="0000FF"/>
                </a:solidFill>
                <a:latin typeface="宋体" pitchFamily="2" charset="-122"/>
              </a:rPr>
              <a:t>        k</a:t>
            </a:r>
            <a:r>
              <a:rPr lang="en-US" altLang="zh-CN" sz="2800" baseline="-25000" dirty="0" smtClean="0">
                <a:solidFill>
                  <a:srgbClr val="0000FF"/>
                </a:solidFill>
                <a:latin typeface="宋体" pitchFamily="2" charset="-122"/>
              </a:rPr>
              <a:t>2</a:t>
            </a:r>
            <a:endParaRPr lang="zh-CN" altLang="zh-CN" sz="2800" dirty="0" smtClean="0">
              <a:solidFill>
                <a:srgbClr val="0000FF"/>
              </a:solidFill>
              <a:latin typeface="宋体" pitchFamily="2" charset="-122"/>
            </a:endParaRPr>
          </a:p>
          <a:p>
            <a:pPr marL="361950" indent="-338138">
              <a:spcBef>
                <a:spcPct val="0"/>
              </a:spcBef>
              <a:buFont typeface="Wingdings" pitchFamily="2" charset="2"/>
              <a:buNone/>
            </a:pPr>
            <a:r>
              <a:rPr lang="en-US" altLang="zh-CN" sz="2800" dirty="0" smtClean="0">
                <a:solidFill>
                  <a:srgbClr val="0000FF"/>
                </a:solidFill>
                <a:latin typeface="宋体" pitchFamily="2" charset="-122"/>
              </a:rPr>
              <a:t>               A       B        C</a:t>
            </a:r>
          </a:p>
          <a:p>
            <a:pPr marL="361950" indent="-338138">
              <a:lnSpc>
                <a:spcPct val="105000"/>
              </a:lnSpc>
              <a:spcBef>
                <a:spcPct val="5000"/>
              </a:spcBef>
              <a:buFont typeface="Wingdings" pitchFamily="2" charset="2"/>
              <a:buNone/>
            </a:pPr>
            <a:r>
              <a:rPr lang="en-US" altLang="zh-CN" sz="2800" dirty="0" smtClean="0">
                <a:solidFill>
                  <a:srgbClr val="0000FF"/>
                </a:solidFill>
                <a:latin typeface="宋体" pitchFamily="2" charset="-122"/>
              </a:rPr>
              <a:t>                            </a:t>
            </a:r>
            <a:r>
              <a:rPr lang="zh-CN" altLang="en-US" sz="2800" dirty="0" smtClean="0">
                <a:solidFill>
                  <a:srgbClr val="0000FF"/>
                </a:solidFill>
                <a:latin typeface="宋体" pitchFamily="2" charset="-122"/>
              </a:rPr>
              <a:t>若</a:t>
            </a:r>
            <a:r>
              <a:rPr lang="en-US" altLang="zh-CN" sz="2800" dirty="0" smtClean="0">
                <a:solidFill>
                  <a:srgbClr val="0000FF"/>
                </a:solidFill>
                <a:latin typeface="宋体" pitchFamily="2" charset="-122"/>
              </a:rPr>
              <a:t>k</a:t>
            </a:r>
            <a:r>
              <a:rPr lang="en-US" altLang="zh-CN" sz="2800" baseline="-25000" dirty="0" smtClean="0">
                <a:solidFill>
                  <a:srgbClr val="0000FF"/>
                </a:solidFill>
                <a:latin typeface="宋体" pitchFamily="2" charset="-122"/>
              </a:rPr>
              <a:t>1</a:t>
            </a:r>
            <a:r>
              <a:rPr lang="en-US" altLang="zh-CN" sz="2800" dirty="0" smtClean="0">
                <a:solidFill>
                  <a:srgbClr val="0000FF"/>
                </a:solidFill>
                <a:latin typeface="宋体" pitchFamily="2" charset="-122"/>
              </a:rPr>
              <a:t>&lt;&lt;k</a:t>
            </a:r>
            <a:r>
              <a:rPr lang="en-US" altLang="zh-CN" sz="2800" baseline="-25000" dirty="0" smtClean="0">
                <a:solidFill>
                  <a:srgbClr val="0000FF"/>
                </a:solidFill>
                <a:latin typeface="宋体" pitchFamily="2" charset="-122"/>
              </a:rPr>
              <a:t>2</a:t>
            </a:r>
            <a:r>
              <a:rPr lang="zh-CN" altLang="en-US" sz="2800" dirty="0" smtClean="0">
                <a:solidFill>
                  <a:srgbClr val="0000FF"/>
                </a:solidFill>
                <a:latin typeface="宋体" pitchFamily="2" charset="-122"/>
              </a:rPr>
              <a:t>则</a:t>
            </a:r>
          </a:p>
          <a:p>
            <a:pPr marL="361950" indent="-338138">
              <a:spcBef>
                <a:spcPct val="0"/>
              </a:spcBef>
              <a:buFont typeface="Wingdings" pitchFamily="2" charset="2"/>
              <a:buNone/>
            </a:pPr>
            <a:endParaRPr lang="zh-CN" altLang="en-US" sz="2800" dirty="0" smtClean="0">
              <a:solidFill>
                <a:srgbClr val="0000FF"/>
              </a:solidFill>
              <a:latin typeface="宋体" pitchFamily="2" charset="-122"/>
            </a:endParaRPr>
          </a:p>
          <a:p>
            <a:pPr marL="361950" indent="-338138">
              <a:spcBef>
                <a:spcPct val="0"/>
              </a:spcBef>
              <a:buFont typeface="Wingdings" pitchFamily="2" charset="2"/>
              <a:buNone/>
            </a:pPr>
            <a:endParaRPr lang="en-US" altLang="zh-CN" sz="2800" b="1" dirty="0" smtClean="0">
              <a:solidFill>
                <a:srgbClr val="FF0000"/>
              </a:solidFill>
              <a:latin typeface="宋体" pitchFamily="2" charset="-122"/>
            </a:endParaRPr>
          </a:p>
          <a:p>
            <a:pPr marL="361950" indent="-338138">
              <a:spcBef>
                <a:spcPct val="0"/>
              </a:spcBef>
              <a:buFont typeface="Wingdings" pitchFamily="2" charset="2"/>
              <a:buNone/>
            </a:pPr>
            <a:r>
              <a:rPr lang="zh-CN" altLang="en-US" sz="2800" b="1" dirty="0" smtClean="0">
                <a:solidFill>
                  <a:srgbClr val="FF0000"/>
                </a:solidFill>
                <a:latin typeface="宋体" pitchFamily="2" charset="-122"/>
              </a:rPr>
              <a:t>用</a:t>
            </a:r>
            <a:r>
              <a:rPr lang="zh-CN" altLang="en-US" sz="2800" b="1" dirty="0" smtClean="0">
                <a:solidFill>
                  <a:srgbClr val="FF0000"/>
                </a:solidFill>
                <a:sym typeface="Wingdings" pitchFamily="2" charset="2"/>
              </a:rPr>
              <a:t>选取控制步骤法</a:t>
            </a:r>
            <a:endParaRPr lang="zh-CN" altLang="en-US" sz="2800" dirty="0" smtClean="0">
              <a:solidFill>
                <a:srgbClr val="FF0000"/>
              </a:solidFill>
              <a:latin typeface="宋体" pitchFamily="2" charset="-122"/>
            </a:endParaRPr>
          </a:p>
          <a:p>
            <a:pPr marL="361950" indent="-338138">
              <a:lnSpc>
                <a:spcPct val="105000"/>
              </a:lnSpc>
              <a:spcBef>
                <a:spcPct val="5000"/>
              </a:spcBef>
              <a:buFont typeface="Wingdings" pitchFamily="2" charset="2"/>
              <a:buNone/>
            </a:pPr>
            <a:r>
              <a:rPr lang="zh-CN" altLang="en-US" sz="2800" dirty="0" smtClean="0">
                <a:solidFill>
                  <a:srgbClr val="0000FF"/>
                </a:solidFill>
                <a:latin typeface="宋体" pitchFamily="2" charset="-122"/>
              </a:rPr>
              <a:t>若</a:t>
            </a:r>
            <a:r>
              <a:rPr lang="en-US" altLang="zh-CN" sz="2800" dirty="0" smtClean="0">
                <a:solidFill>
                  <a:srgbClr val="0000FF"/>
                </a:solidFill>
                <a:latin typeface="宋体" pitchFamily="2" charset="-122"/>
              </a:rPr>
              <a:t>k</a:t>
            </a:r>
            <a:r>
              <a:rPr lang="en-US" altLang="zh-CN" sz="2800" baseline="-25000" dirty="0" smtClean="0">
                <a:solidFill>
                  <a:srgbClr val="0000FF"/>
                </a:solidFill>
                <a:latin typeface="宋体" pitchFamily="2" charset="-122"/>
              </a:rPr>
              <a:t>1</a:t>
            </a:r>
            <a:r>
              <a:rPr lang="en-US" altLang="zh-CN" sz="2800" dirty="0" smtClean="0">
                <a:solidFill>
                  <a:srgbClr val="0000FF"/>
                </a:solidFill>
                <a:latin typeface="宋体" pitchFamily="2" charset="-122"/>
              </a:rPr>
              <a:t>&lt;&lt;k</a:t>
            </a:r>
            <a:r>
              <a:rPr lang="en-US" altLang="zh-CN" sz="2800" baseline="-25000" dirty="0" smtClean="0">
                <a:solidFill>
                  <a:srgbClr val="0000FF"/>
                </a:solidFill>
                <a:latin typeface="宋体" pitchFamily="2" charset="-122"/>
              </a:rPr>
              <a:t>2</a:t>
            </a:r>
            <a:r>
              <a:rPr lang="zh-CN" altLang="en-US" sz="2800" dirty="0" smtClean="0">
                <a:solidFill>
                  <a:srgbClr val="0000FF"/>
                </a:solidFill>
                <a:latin typeface="宋体" pitchFamily="2" charset="-122"/>
              </a:rPr>
              <a:t>则第一步是</a:t>
            </a:r>
            <a:r>
              <a:rPr lang="zh-CN" altLang="en-US" sz="2800" b="1" dirty="0" smtClean="0">
                <a:solidFill>
                  <a:srgbClr val="0000FF"/>
                </a:solidFill>
                <a:latin typeface="宋体" pitchFamily="2" charset="-122"/>
              </a:rPr>
              <a:t>决速</a:t>
            </a:r>
            <a:r>
              <a:rPr lang="zh-CN" altLang="en-US" sz="2800" dirty="0" smtClean="0">
                <a:solidFill>
                  <a:srgbClr val="0000FF"/>
                </a:solidFill>
                <a:latin typeface="宋体" pitchFamily="2" charset="-122"/>
              </a:rPr>
              <a:t>步骤</a:t>
            </a:r>
          </a:p>
          <a:p>
            <a:pPr marL="361950" indent="-338138">
              <a:lnSpc>
                <a:spcPct val="105000"/>
              </a:lnSpc>
              <a:spcBef>
                <a:spcPct val="5000"/>
              </a:spcBef>
              <a:buFont typeface="Wingdings" pitchFamily="2" charset="2"/>
              <a:buNone/>
            </a:pPr>
            <a:r>
              <a:rPr lang="en-US" altLang="zh-CN" sz="2800" dirty="0" smtClean="0">
                <a:solidFill>
                  <a:srgbClr val="0000FF"/>
                </a:solidFill>
                <a:latin typeface="宋体" pitchFamily="2" charset="-122"/>
              </a:rPr>
              <a:t>-</a:t>
            </a:r>
            <a:r>
              <a:rPr lang="en-US" altLang="zh-CN" sz="2800" dirty="0" err="1" smtClean="0">
                <a:solidFill>
                  <a:srgbClr val="0000FF"/>
                </a:solidFill>
                <a:latin typeface="宋体" pitchFamily="2" charset="-122"/>
              </a:rPr>
              <a:t>dC</a:t>
            </a:r>
            <a:r>
              <a:rPr lang="en-US" altLang="zh-CN" sz="2800" baseline="-25000" dirty="0" err="1" smtClean="0">
                <a:solidFill>
                  <a:srgbClr val="0000FF"/>
                </a:solidFill>
                <a:latin typeface="宋体" pitchFamily="2" charset="-122"/>
              </a:rPr>
              <a:t>A</a:t>
            </a:r>
            <a:r>
              <a:rPr lang="en-US" altLang="zh-CN" sz="2800" dirty="0" smtClean="0">
                <a:solidFill>
                  <a:srgbClr val="0000FF"/>
                </a:solidFill>
                <a:latin typeface="宋体" pitchFamily="2" charset="-122"/>
              </a:rPr>
              <a:t>/</a:t>
            </a:r>
            <a:r>
              <a:rPr lang="en-US" altLang="zh-CN" sz="2800" dirty="0" err="1" smtClean="0">
                <a:solidFill>
                  <a:srgbClr val="0000FF"/>
                </a:solidFill>
                <a:latin typeface="宋体" pitchFamily="2" charset="-122"/>
              </a:rPr>
              <a:t>dt</a:t>
            </a:r>
            <a:r>
              <a:rPr lang="en-US" altLang="zh-CN" sz="2800" dirty="0" smtClean="0">
                <a:solidFill>
                  <a:srgbClr val="0000FF"/>
                </a:solidFill>
                <a:latin typeface="宋体" pitchFamily="2" charset="-122"/>
              </a:rPr>
              <a:t>=k</a:t>
            </a:r>
            <a:r>
              <a:rPr lang="en-US" altLang="zh-CN" sz="2800" baseline="-25000" dirty="0" smtClean="0">
                <a:solidFill>
                  <a:srgbClr val="0000FF"/>
                </a:solidFill>
                <a:latin typeface="宋体" pitchFamily="2" charset="-122"/>
              </a:rPr>
              <a:t>1</a:t>
            </a:r>
            <a:r>
              <a:rPr lang="en-US" altLang="zh-CN" sz="2800" dirty="0" smtClean="0">
                <a:solidFill>
                  <a:srgbClr val="0000FF"/>
                </a:solidFill>
                <a:latin typeface="宋体" pitchFamily="2" charset="-122"/>
              </a:rPr>
              <a:t>C</a:t>
            </a:r>
            <a:r>
              <a:rPr lang="en-US" altLang="zh-CN" sz="2800" baseline="-25000" dirty="0" smtClean="0">
                <a:solidFill>
                  <a:srgbClr val="0000FF"/>
                </a:solidFill>
                <a:latin typeface="宋体" pitchFamily="2" charset="-122"/>
              </a:rPr>
              <a:t>A</a:t>
            </a:r>
            <a:endParaRPr lang="en-US" altLang="zh-CN" sz="2800" baseline="-25000" dirty="0">
              <a:solidFill>
                <a:srgbClr val="0000FF"/>
              </a:solidFill>
              <a:latin typeface="宋体" pitchFamily="2" charset="-122"/>
            </a:endParaRPr>
          </a:p>
        </p:txBody>
      </p:sp>
      <p:sp>
        <p:nvSpPr>
          <p:cNvPr id="3" name="Line 6"/>
          <p:cNvSpPr>
            <a:spLocks noChangeShapeType="1"/>
          </p:cNvSpPr>
          <p:nvPr/>
        </p:nvSpPr>
        <p:spPr bwMode="auto">
          <a:xfrm>
            <a:off x="3403982" y="1514285"/>
            <a:ext cx="106680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Line 6"/>
          <p:cNvSpPr>
            <a:spLocks noChangeShapeType="1"/>
          </p:cNvSpPr>
          <p:nvPr/>
        </p:nvSpPr>
        <p:spPr bwMode="auto">
          <a:xfrm>
            <a:off x="4891406" y="1514285"/>
            <a:ext cx="106680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29791080"/>
              </p:ext>
            </p:extLst>
          </p:nvPr>
        </p:nvGraphicFramePr>
        <p:xfrm>
          <a:off x="565468" y="2006219"/>
          <a:ext cx="4176712" cy="852488"/>
        </p:xfrm>
        <a:graphic>
          <a:graphicData uri="http://schemas.openxmlformats.org/presentationml/2006/ole">
            <mc:AlternateContent xmlns:mc="http://schemas.openxmlformats.org/markup-compatibility/2006">
              <mc:Choice xmlns:v="urn:schemas-microsoft-com:vml" Requires="v">
                <p:oleObj spid="_x0000_s29963" name="公式" r:id="rId3" imgW="2311400" imgH="431800" progId="Equation.3">
                  <p:embed/>
                </p:oleObj>
              </mc:Choice>
              <mc:Fallback>
                <p:oleObj name="公式" r:id="rId3" imgW="23114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468" y="2006219"/>
                        <a:ext cx="4176712"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365875853"/>
              </p:ext>
            </p:extLst>
          </p:nvPr>
        </p:nvGraphicFramePr>
        <p:xfrm>
          <a:off x="5311775" y="2357438"/>
          <a:ext cx="2290763" cy="579437"/>
        </p:xfrm>
        <a:graphic>
          <a:graphicData uri="http://schemas.openxmlformats.org/presentationml/2006/ole">
            <mc:AlternateContent xmlns:mc="http://schemas.openxmlformats.org/markup-compatibility/2006">
              <mc:Choice xmlns:v="urn:schemas-microsoft-com:vml" Requires="v">
                <p:oleObj spid="_x0000_s29964" name="公式" r:id="rId5" imgW="1257120" imgH="279360" progId="Equation.3">
                  <p:embed/>
                </p:oleObj>
              </mc:Choice>
              <mc:Fallback>
                <p:oleObj name="公式" r:id="rId5" imgW="1257120" imgH="279360" progId="Equation.3">
                  <p:embed/>
                  <p:pic>
                    <p:nvPicPr>
                      <p:cNvPr id="0" name="Object 10"/>
                      <p:cNvPicPr>
                        <a:picLocks noChangeAspect="1" noChangeArrowheads="1"/>
                      </p:cNvPicPr>
                      <p:nvPr/>
                    </p:nvPicPr>
                    <p:blipFill>
                      <a:blip r:embed="rId6"/>
                      <a:srcRect/>
                      <a:stretch>
                        <a:fillRect/>
                      </a:stretch>
                    </p:blipFill>
                    <p:spPr bwMode="auto">
                      <a:xfrm>
                        <a:off x="5311775" y="2357438"/>
                        <a:ext cx="22907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54480518"/>
              </p:ext>
            </p:extLst>
          </p:nvPr>
        </p:nvGraphicFramePr>
        <p:xfrm>
          <a:off x="2643758" y="4026210"/>
          <a:ext cx="1864043" cy="676992"/>
        </p:xfrm>
        <a:graphic>
          <a:graphicData uri="http://schemas.openxmlformats.org/presentationml/2006/ole">
            <mc:AlternateContent xmlns:mc="http://schemas.openxmlformats.org/markup-compatibility/2006">
              <mc:Choice xmlns:v="urn:schemas-microsoft-com:vml" Requires="v">
                <p:oleObj spid="_x0000_s29965" name="公式" r:id="rId7" imgW="876240" imgH="279360" progId="Equation.3">
                  <p:embed/>
                </p:oleObj>
              </mc:Choice>
              <mc:Fallback>
                <p:oleObj name="公式" r:id="rId7" imgW="876240" imgH="279360" progId="Equation.3">
                  <p:embed/>
                  <p:pic>
                    <p:nvPicPr>
                      <p:cNvPr id="0" name="Object 11"/>
                      <p:cNvPicPr>
                        <a:picLocks noChangeAspect="1" noChangeArrowheads="1"/>
                      </p:cNvPicPr>
                      <p:nvPr/>
                    </p:nvPicPr>
                    <p:blipFill>
                      <a:blip r:embed="rId8"/>
                      <a:srcRect/>
                      <a:stretch>
                        <a:fillRect/>
                      </a:stretch>
                    </p:blipFill>
                    <p:spPr bwMode="auto">
                      <a:xfrm>
                        <a:off x="2643758" y="4026210"/>
                        <a:ext cx="1864043" cy="676992"/>
                      </a:xfrm>
                      <a:prstGeom prst="rect">
                        <a:avLst/>
                      </a:prstGeom>
                      <a:noFill/>
                      <a:ln>
                        <a:noFill/>
                      </a:ln>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071153008"/>
              </p:ext>
            </p:extLst>
          </p:nvPr>
        </p:nvGraphicFramePr>
        <p:xfrm>
          <a:off x="2594761" y="4776397"/>
          <a:ext cx="5300748" cy="500810"/>
        </p:xfrm>
        <a:graphic>
          <a:graphicData uri="http://schemas.openxmlformats.org/presentationml/2006/ole">
            <mc:AlternateContent xmlns:mc="http://schemas.openxmlformats.org/markup-compatibility/2006">
              <mc:Choice xmlns:v="urn:schemas-microsoft-com:vml" Requires="v">
                <p:oleObj spid="_x0000_s29966" name="公式" r:id="rId9" imgW="2070000" imgH="228600" progId="Equation.3">
                  <p:embed/>
                </p:oleObj>
              </mc:Choice>
              <mc:Fallback>
                <p:oleObj name="公式" r:id="rId9" imgW="2070000" imgH="228600" progId="Equation.3">
                  <p:embed/>
                  <p:pic>
                    <p:nvPicPr>
                      <p:cNvPr id="0" name="Object 13"/>
                      <p:cNvPicPr>
                        <a:picLocks noChangeAspect="1" noChangeArrowheads="1"/>
                      </p:cNvPicPr>
                      <p:nvPr/>
                    </p:nvPicPr>
                    <p:blipFill>
                      <a:blip r:embed="rId10"/>
                      <a:srcRect/>
                      <a:stretch>
                        <a:fillRect/>
                      </a:stretch>
                    </p:blipFill>
                    <p:spPr bwMode="auto">
                      <a:xfrm>
                        <a:off x="2594761" y="4776397"/>
                        <a:ext cx="5300748" cy="500810"/>
                      </a:xfrm>
                      <a:prstGeom prst="rect">
                        <a:avLst/>
                      </a:prstGeom>
                      <a:noFill/>
                      <a:ln>
                        <a:noFill/>
                      </a:ln>
                      <a:effectLs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711692222"/>
              </p:ext>
            </p:extLst>
          </p:nvPr>
        </p:nvGraphicFramePr>
        <p:xfrm>
          <a:off x="2661285" y="5368065"/>
          <a:ext cx="5336269" cy="623719"/>
        </p:xfrm>
        <a:graphic>
          <a:graphicData uri="http://schemas.openxmlformats.org/presentationml/2006/ole">
            <mc:AlternateContent xmlns:mc="http://schemas.openxmlformats.org/markup-compatibility/2006">
              <mc:Choice xmlns:v="urn:schemas-microsoft-com:vml" Requires="v">
                <p:oleObj spid="_x0000_s29967" name="公式" r:id="rId11" imgW="2044440" imgH="279360" progId="Equation.3">
                  <p:embed/>
                </p:oleObj>
              </mc:Choice>
              <mc:Fallback>
                <p:oleObj name="公式" r:id="rId11" imgW="2044440" imgH="279360" progId="Equation.3">
                  <p:embed/>
                  <p:pic>
                    <p:nvPicPr>
                      <p:cNvPr id="0" name="Object 12"/>
                      <p:cNvPicPr>
                        <a:picLocks noChangeAspect="1" noChangeArrowheads="1"/>
                      </p:cNvPicPr>
                      <p:nvPr/>
                    </p:nvPicPr>
                    <p:blipFill>
                      <a:blip r:embed="rId12"/>
                      <a:srcRect/>
                      <a:stretch>
                        <a:fillRect/>
                      </a:stretch>
                    </p:blipFill>
                    <p:spPr bwMode="auto">
                      <a:xfrm>
                        <a:off x="2661285" y="5368065"/>
                        <a:ext cx="5336269" cy="62371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87752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 calcmode="lin" valueType="num">
                                      <p:cBhvr additive="base">
                                        <p:cTn id="7" dur="500" fill="hold"/>
                                        <p:tgtEl>
                                          <p:spTgt spid="2">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0-#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0-#ppt_w/2"/>
                                          </p:val>
                                        </p:tav>
                                        <p:tav tm="100000">
                                          <p:val>
                                            <p:strVal val="#ppt_x"/>
                                          </p:val>
                                        </p:tav>
                                      </p:tavLst>
                                    </p:anim>
                                    <p:anim calcmode="lin" valueType="num">
                                      <p:cBhvr additive="base">
                                        <p:cTn id="5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0-#ppt_w/2"/>
                                          </p:val>
                                        </p:tav>
                                        <p:tav tm="100000">
                                          <p:val>
                                            <p:strVal val="#ppt_x"/>
                                          </p:val>
                                        </p:tav>
                                      </p:tavLst>
                                    </p:anim>
                                    <p:anim calcmode="lin" valueType="num">
                                      <p:cBhvr additive="base">
                                        <p:cTn id="6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ChangeArrowheads="1"/>
          </p:cNvSpPr>
          <p:nvPr/>
        </p:nvSpPr>
        <p:spPr bwMode="auto">
          <a:xfrm>
            <a:off x="296863" y="265113"/>
            <a:ext cx="2859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kumimoji="1" lang="zh-CN" altLang="en-US" sz="2800">
                <a:solidFill>
                  <a:schemeClr val="tx2"/>
                </a:solidFill>
                <a:latin typeface="Times New Roman" panose="02020603050405020304" pitchFamily="18" charset="0"/>
                <a:ea typeface="黑体" panose="02010609060101010101" pitchFamily="49" charset="-122"/>
              </a:rPr>
              <a:t>二、平衡态法</a:t>
            </a:r>
          </a:p>
        </p:txBody>
      </p:sp>
      <p:sp>
        <p:nvSpPr>
          <p:cNvPr id="575493" name="Rectangle 5"/>
          <p:cNvSpPr>
            <a:spLocks noChangeArrowheads="1"/>
          </p:cNvSpPr>
          <p:nvPr/>
        </p:nvSpPr>
        <p:spPr bwMode="auto">
          <a:xfrm>
            <a:off x="438024" y="909638"/>
            <a:ext cx="82008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kumimoji="1" lang="zh-CN" altLang="en-US" sz="2800" dirty="0" smtClean="0">
                <a:latin typeface="Times New Roman" panose="02020603050405020304" pitchFamily="18" charset="0"/>
                <a:ea typeface="黑体" panose="02010609060101010101" pitchFamily="49" charset="-122"/>
              </a:rPr>
              <a:t>在</a:t>
            </a:r>
            <a:r>
              <a:rPr kumimoji="1" lang="zh-CN" altLang="en-US" sz="2800" dirty="0">
                <a:latin typeface="Times New Roman" panose="02020603050405020304" pitchFamily="18" charset="0"/>
                <a:ea typeface="黑体" panose="02010609060101010101" pitchFamily="49" charset="-122"/>
              </a:rPr>
              <a:t>速控步之前，达到快速</a:t>
            </a:r>
            <a:r>
              <a:rPr kumimoji="1" lang="zh-CN" altLang="en-US" sz="2800" dirty="0" smtClean="0">
                <a:latin typeface="Times New Roman" panose="02020603050405020304" pitchFamily="18" charset="0"/>
                <a:ea typeface="黑体" panose="02010609060101010101" pitchFamily="49" charset="-122"/>
              </a:rPr>
              <a:t>平衡</a:t>
            </a:r>
            <a:r>
              <a:rPr kumimoji="1" lang="zh-CN" altLang="en-US" sz="2800" dirty="0" smtClean="0">
                <a:solidFill>
                  <a:schemeClr val="tx2"/>
                </a:solidFill>
                <a:latin typeface="Times New Roman" panose="02020603050405020304" pitchFamily="18" charset="0"/>
                <a:ea typeface="黑体" panose="02010609060101010101" pitchFamily="49" charset="-122"/>
              </a:rPr>
              <a:t>（利用平衡时正反应速度</a:t>
            </a:r>
            <a:r>
              <a:rPr kumimoji="1" lang="en-US" altLang="zh-CN" sz="2800" dirty="0" smtClean="0">
                <a:solidFill>
                  <a:schemeClr val="tx2"/>
                </a:solidFill>
                <a:latin typeface="Times New Roman" panose="02020603050405020304" pitchFamily="18" charset="0"/>
                <a:ea typeface="黑体" panose="02010609060101010101" pitchFamily="49" charset="-122"/>
              </a:rPr>
              <a:t>=</a:t>
            </a:r>
            <a:r>
              <a:rPr kumimoji="1" lang="zh-CN" altLang="en-US" sz="2800" dirty="0" smtClean="0">
                <a:solidFill>
                  <a:schemeClr val="tx2"/>
                </a:solidFill>
                <a:latin typeface="Times New Roman" panose="02020603050405020304" pitchFamily="18" charset="0"/>
                <a:ea typeface="黑体" panose="02010609060101010101" pitchFamily="49" charset="-122"/>
              </a:rPr>
              <a:t>逆反应速度，求出中间反应物的浓度）</a:t>
            </a:r>
            <a:endParaRPr kumimoji="1" lang="zh-CN" altLang="en-US" sz="2800" dirty="0">
              <a:solidFill>
                <a:schemeClr val="tx2"/>
              </a:solidFill>
              <a:latin typeface="Times New Roman" panose="02020603050405020304" pitchFamily="18" charset="0"/>
              <a:ea typeface="黑体" panose="02010609060101010101" pitchFamily="49" charset="-122"/>
            </a:endParaRPr>
          </a:p>
        </p:txBody>
      </p:sp>
      <p:pic>
        <p:nvPicPr>
          <p:cNvPr id="575494" name="Picture 6"/>
          <p:cNvPicPr>
            <a:picLocks noChangeAspect="1" noChangeArrowheads="1"/>
          </p:cNvPicPr>
          <p:nvPr/>
        </p:nvPicPr>
        <p:blipFill>
          <a:blip r:embed="rId3"/>
          <a:srcRect/>
          <a:stretch>
            <a:fillRect/>
          </a:stretch>
        </p:blipFill>
        <p:spPr bwMode="auto">
          <a:xfrm>
            <a:off x="805815" y="2017681"/>
            <a:ext cx="4367213" cy="113823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p:spPr>
      </p:pic>
      <p:sp>
        <p:nvSpPr>
          <p:cNvPr id="575495" name="Text Box 7"/>
          <p:cNvSpPr txBox="1">
            <a:spLocks noChangeArrowheads="1"/>
          </p:cNvSpPr>
          <p:nvPr/>
        </p:nvSpPr>
        <p:spPr bwMode="auto">
          <a:xfrm>
            <a:off x="1543273" y="3465480"/>
            <a:ext cx="3508375" cy="519113"/>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a:solidFill>
                  <a:srgbClr val="000000"/>
                </a:solidFill>
                <a:ea typeface="黑体" pitchFamily="2" charset="-122"/>
              </a:rPr>
              <a:t>( </a:t>
            </a:r>
            <a:r>
              <a:rPr lang="en-US" altLang="zh-CN" i="1">
                <a:solidFill>
                  <a:srgbClr val="000000"/>
                </a:solidFill>
                <a:ea typeface="黑体" pitchFamily="2" charset="-122"/>
              </a:rPr>
              <a:t>k</a:t>
            </a:r>
            <a:r>
              <a:rPr lang="en-US" altLang="zh-CN" baseline="-25000">
                <a:solidFill>
                  <a:srgbClr val="000000"/>
                </a:solidFill>
                <a:ea typeface="黑体" pitchFamily="2" charset="-122"/>
              </a:rPr>
              <a:t>1</a:t>
            </a:r>
            <a:r>
              <a:rPr lang="en-US" altLang="zh-CN">
                <a:solidFill>
                  <a:srgbClr val="000000"/>
                </a:solidFill>
                <a:ea typeface="黑体" pitchFamily="2" charset="-122"/>
              </a:rPr>
              <a:t> &gt;&gt; </a:t>
            </a:r>
            <a:r>
              <a:rPr lang="en-US" altLang="zh-CN" i="1">
                <a:solidFill>
                  <a:srgbClr val="000000"/>
                </a:solidFill>
                <a:ea typeface="黑体" pitchFamily="2" charset="-122"/>
              </a:rPr>
              <a:t>k</a:t>
            </a:r>
            <a:r>
              <a:rPr lang="en-US" altLang="zh-CN" baseline="-25000">
                <a:solidFill>
                  <a:srgbClr val="000000"/>
                </a:solidFill>
                <a:ea typeface="黑体" pitchFamily="2" charset="-122"/>
              </a:rPr>
              <a:t>2</a:t>
            </a:r>
            <a:r>
              <a:rPr lang="zh-CN" altLang="en-US">
                <a:solidFill>
                  <a:srgbClr val="000000"/>
                </a:solidFill>
                <a:ea typeface="黑体" pitchFamily="2" charset="-122"/>
              </a:rPr>
              <a:t>， </a:t>
            </a:r>
            <a:r>
              <a:rPr lang="en-US" altLang="zh-CN" i="1">
                <a:solidFill>
                  <a:srgbClr val="000000"/>
                </a:solidFill>
                <a:ea typeface="黑体" pitchFamily="2" charset="-122"/>
              </a:rPr>
              <a:t>k</a:t>
            </a:r>
            <a:r>
              <a:rPr lang="en-US" altLang="zh-CN" i="1" baseline="-25000">
                <a:solidFill>
                  <a:srgbClr val="000000"/>
                </a:solidFill>
                <a:ea typeface="黑体" pitchFamily="2" charset="-122"/>
              </a:rPr>
              <a:t>-</a:t>
            </a:r>
            <a:r>
              <a:rPr lang="en-US" altLang="zh-CN" baseline="-25000">
                <a:solidFill>
                  <a:srgbClr val="000000"/>
                </a:solidFill>
                <a:ea typeface="黑体" pitchFamily="2" charset="-122"/>
              </a:rPr>
              <a:t>1</a:t>
            </a:r>
            <a:r>
              <a:rPr lang="en-US" altLang="zh-CN">
                <a:solidFill>
                  <a:srgbClr val="000000"/>
                </a:solidFill>
                <a:ea typeface="黑体" pitchFamily="2" charset="-122"/>
              </a:rPr>
              <a:t> &gt;&gt; </a:t>
            </a:r>
            <a:r>
              <a:rPr lang="en-US" altLang="zh-CN" i="1">
                <a:solidFill>
                  <a:srgbClr val="000000"/>
                </a:solidFill>
                <a:ea typeface="黑体" pitchFamily="2" charset="-122"/>
              </a:rPr>
              <a:t>k</a:t>
            </a:r>
            <a:r>
              <a:rPr lang="en-US" altLang="zh-CN" baseline="-25000">
                <a:solidFill>
                  <a:srgbClr val="000000"/>
                </a:solidFill>
                <a:ea typeface="黑体" pitchFamily="2" charset="-122"/>
              </a:rPr>
              <a:t>2</a:t>
            </a:r>
            <a:r>
              <a:rPr lang="en-US" altLang="zh-CN">
                <a:solidFill>
                  <a:srgbClr val="000000"/>
                </a:solidFill>
                <a:ea typeface="黑体" pitchFamily="2" charset="-122"/>
              </a:rPr>
              <a:t> )</a:t>
            </a:r>
          </a:p>
        </p:txBody>
      </p:sp>
      <p:graphicFrame>
        <p:nvGraphicFramePr>
          <p:cNvPr id="575499" name="Object 11"/>
          <p:cNvGraphicFramePr>
            <a:graphicFrameLocks noChangeAspect="1"/>
          </p:cNvGraphicFramePr>
          <p:nvPr>
            <p:extLst>
              <p:ext uri="{D42A27DB-BD31-4B8C-83A1-F6EECF244321}">
                <p14:modId xmlns:p14="http://schemas.microsoft.com/office/powerpoint/2010/main" val="3004356747"/>
              </p:ext>
            </p:extLst>
          </p:nvPr>
        </p:nvGraphicFramePr>
        <p:xfrm>
          <a:off x="6030812" y="4145895"/>
          <a:ext cx="2220913" cy="1323975"/>
        </p:xfrm>
        <a:graphic>
          <a:graphicData uri="http://schemas.openxmlformats.org/presentationml/2006/ole">
            <mc:AlternateContent xmlns:mc="http://schemas.openxmlformats.org/markup-compatibility/2006">
              <mc:Choice xmlns:v="urn:schemas-microsoft-com:vml" Requires="v">
                <p:oleObj spid="_x0000_s21696" name="公式" r:id="rId4" imgW="723586" imgH="431613" progId="Equation.3">
                  <p:embed/>
                </p:oleObj>
              </mc:Choice>
              <mc:Fallback>
                <p:oleObj name="公式" r:id="rId4" imgW="723586"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0812" y="4145895"/>
                        <a:ext cx="2220913" cy="1323975"/>
                      </a:xfrm>
                      <a:prstGeom prst="rect">
                        <a:avLst/>
                      </a:prstGeom>
                      <a:solidFill>
                        <a:schemeClr val="accent2"/>
                      </a:solidFill>
                      <a:ln w="9525">
                        <a:solidFill>
                          <a:srgbClr val="FF0000"/>
                        </a:solidFill>
                        <a:miter lim="800000"/>
                        <a:headEnd/>
                        <a:tailEnd/>
                      </a:ln>
                      <a:effectLst/>
                      <a:extLst/>
                    </p:spPr>
                  </p:pic>
                </p:oleObj>
              </mc:Fallback>
            </mc:AlternateContent>
          </a:graphicData>
        </a:graphic>
      </p:graphicFrame>
      <p:sp>
        <p:nvSpPr>
          <p:cNvPr id="18" name="Text Box 25"/>
          <p:cNvSpPr txBox="1">
            <a:spLocks noChangeArrowheads="1"/>
          </p:cNvSpPr>
          <p:nvPr/>
        </p:nvSpPr>
        <p:spPr bwMode="auto">
          <a:xfrm>
            <a:off x="792988" y="4284663"/>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dirty="0">
                <a:solidFill>
                  <a:schemeClr val="tx1"/>
                </a:solidFill>
              </a:rPr>
              <a:t>总反应速率：</a:t>
            </a:r>
          </a:p>
        </p:txBody>
      </p:sp>
      <p:graphicFrame>
        <p:nvGraphicFramePr>
          <p:cNvPr id="3" name="对象 2"/>
          <p:cNvGraphicFramePr>
            <a:graphicFrameLocks noChangeAspect="1"/>
          </p:cNvGraphicFramePr>
          <p:nvPr>
            <p:extLst>
              <p:ext uri="{D42A27DB-BD31-4B8C-83A1-F6EECF244321}">
                <p14:modId xmlns:p14="http://schemas.microsoft.com/office/powerpoint/2010/main" val="2295343191"/>
              </p:ext>
            </p:extLst>
          </p:nvPr>
        </p:nvGraphicFramePr>
        <p:xfrm>
          <a:off x="2844875" y="4212479"/>
          <a:ext cx="2617788" cy="966788"/>
        </p:xfrm>
        <a:graphic>
          <a:graphicData uri="http://schemas.openxmlformats.org/presentationml/2006/ole">
            <mc:AlternateContent xmlns:mc="http://schemas.openxmlformats.org/markup-compatibility/2006">
              <mc:Choice xmlns:v="urn:schemas-microsoft-com:vml" Requires="v">
                <p:oleObj spid="_x0000_s21697" name="公式" r:id="rId6" imgW="1231560" imgH="406080" progId="Equation.3">
                  <p:embed/>
                </p:oleObj>
              </mc:Choice>
              <mc:Fallback>
                <p:oleObj name="公式" r:id="rId6" imgW="1231560" imgH="406080" progId="Equation.3">
                  <p:embed/>
                  <p:pic>
                    <p:nvPicPr>
                      <p:cNvPr id="0" name="Object 4"/>
                      <p:cNvPicPr>
                        <a:picLocks noChangeAspect="1" noChangeArrowheads="1"/>
                      </p:cNvPicPr>
                      <p:nvPr/>
                    </p:nvPicPr>
                    <p:blipFill>
                      <a:blip r:embed="rId7"/>
                      <a:srcRect/>
                      <a:stretch>
                        <a:fillRect/>
                      </a:stretch>
                    </p:blipFill>
                    <p:spPr bwMode="auto">
                      <a:xfrm>
                        <a:off x="2844875" y="4212479"/>
                        <a:ext cx="2617788" cy="966788"/>
                      </a:xfrm>
                      <a:prstGeom prst="rect">
                        <a:avLst/>
                      </a:prstGeom>
                      <a:solidFill>
                        <a:schemeClr val="accent2"/>
                      </a:solidFill>
                      <a:ln>
                        <a:noFill/>
                      </a:ln>
                      <a:effec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58455663"/>
              </p:ext>
            </p:extLst>
          </p:nvPr>
        </p:nvGraphicFramePr>
        <p:xfrm>
          <a:off x="2772821" y="5453604"/>
          <a:ext cx="3006725" cy="1089025"/>
        </p:xfrm>
        <a:graphic>
          <a:graphicData uri="http://schemas.openxmlformats.org/presentationml/2006/ole">
            <mc:AlternateContent xmlns:mc="http://schemas.openxmlformats.org/markup-compatibility/2006">
              <mc:Choice xmlns:v="urn:schemas-microsoft-com:vml" Requires="v">
                <p:oleObj spid="_x0000_s21698" name="公式" r:id="rId8" imgW="1409400" imgH="444240" progId="Equation.3">
                  <p:embed/>
                </p:oleObj>
              </mc:Choice>
              <mc:Fallback>
                <p:oleObj name="公式" r:id="rId8" imgW="1409400" imgH="444240" progId="Equation.3">
                  <p:embed/>
                  <p:pic>
                    <p:nvPicPr>
                      <p:cNvPr id="0" name="Object 7"/>
                      <p:cNvPicPr>
                        <a:picLocks noChangeAspect="1" noChangeArrowheads="1"/>
                      </p:cNvPicPr>
                      <p:nvPr/>
                    </p:nvPicPr>
                    <p:blipFill>
                      <a:blip r:embed="rId9"/>
                      <a:srcRect/>
                      <a:stretch>
                        <a:fillRect/>
                      </a:stretch>
                    </p:blipFill>
                    <p:spPr bwMode="auto">
                      <a:xfrm>
                        <a:off x="2772821" y="5453604"/>
                        <a:ext cx="3006725" cy="1089025"/>
                      </a:xfrm>
                      <a:prstGeom prst="rect">
                        <a:avLst/>
                      </a:prstGeom>
                      <a:solidFill>
                        <a:schemeClr val="accent2"/>
                      </a:solidFill>
                      <a:ln>
                        <a:noFill/>
                      </a:ln>
                      <a:effectLst/>
                    </p:spPr>
                  </p:pic>
                </p:oleObj>
              </mc:Fallback>
            </mc:AlternateContent>
          </a:graphicData>
        </a:graphic>
      </p:graphicFrame>
    </p:spTree>
    <p:extLst>
      <p:ext uri="{BB962C8B-B14F-4D97-AF65-F5344CB8AC3E}">
        <p14:creationId xmlns:p14="http://schemas.microsoft.com/office/powerpoint/2010/main" val="194467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75493"/>
                                        </p:tgtEl>
                                        <p:attrNameLst>
                                          <p:attrName>style.visibility</p:attrName>
                                        </p:attrNameLst>
                                      </p:cBhvr>
                                      <p:to>
                                        <p:strVal val="visible"/>
                                      </p:to>
                                    </p:set>
                                    <p:animEffect transition="in" filter="circle(in)">
                                      <p:cBhvr>
                                        <p:cTn id="7" dur="1000"/>
                                        <p:tgtEl>
                                          <p:spTgt spid="575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575494"/>
                                        </p:tgtEl>
                                        <p:attrNameLst>
                                          <p:attrName>style.visibility</p:attrName>
                                        </p:attrNameLst>
                                      </p:cBhvr>
                                      <p:to>
                                        <p:strVal val="visible"/>
                                      </p:to>
                                    </p:set>
                                    <p:animEffect transition="in" filter="circle(in)">
                                      <p:cBhvr>
                                        <p:cTn id="12" dur="1000"/>
                                        <p:tgtEl>
                                          <p:spTgt spid="575494"/>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75495"/>
                                        </p:tgtEl>
                                        <p:attrNameLst>
                                          <p:attrName>style.visibility</p:attrName>
                                        </p:attrNameLst>
                                      </p:cBhvr>
                                      <p:to>
                                        <p:strVal val="visible"/>
                                      </p:to>
                                    </p:set>
                                    <p:animEffect transition="in" filter="circle(in)">
                                      <p:cBhvr>
                                        <p:cTn id="15" dur="1000"/>
                                        <p:tgtEl>
                                          <p:spTgt spid="57549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nodeType="clickEffect">
                                  <p:stCondLst>
                                    <p:cond delay="0"/>
                                  </p:stCondLst>
                                  <p:childTnLst>
                                    <p:set>
                                      <p:cBhvr>
                                        <p:cTn id="19" dur="1" fill="hold">
                                          <p:stCondLst>
                                            <p:cond delay="0"/>
                                          </p:stCondLst>
                                        </p:cTn>
                                        <p:tgtEl>
                                          <p:spTgt spid="575499"/>
                                        </p:tgtEl>
                                        <p:attrNameLst>
                                          <p:attrName>style.visibility</p:attrName>
                                        </p:attrNameLst>
                                      </p:cBhvr>
                                      <p:to>
                                        <p:strVal val="visible"/>
                                      </p:to>
                                    </p:set>
                                    <p:animEffect transition="in" filter="circle(in)">
                                      <p:cBhvr>
                                        <p:cTn id="20" dur="1000"/>
                                        <p:tgtEl>
                                          <p:spTgt spid="575499"/>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strips(downLeft)">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0-#ppt_w/2"/>
                                          </p:val>
                                        </p:tav>
                                        <p:tav tm="100000">
                                          <p:val>
                                            <p:strVal val="#ppt_x"/>
                                          </p:val>
                                        </p:tav>
                                      </p:tavLst>
                                    </p:anim>
                                    <p:anim calcmode="lin" valueType="num">
                                      <p:cBhvr additive="base">
                                        <p:cTn id="3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0-#ppt_w/2"/>
                                          </p:val>
                                        </p:tav>
                                        <p:tav tm="100000">
                                          <p:val>
                                            <p:strVal val="#ppt_x"/>
                                          </p:val>
                                        </p:tav>
                                      </p:tavLst>
                                    </p:anim>
                                    <p:anim calcmode="lin" valueType="num">
                                      <p:cBhvr additive="base">
                                        <p:cTn id="37"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3" grpId="0"/>
      <p:bldP spid="575495" grpId="0" animBg="1"/>
      <p:bldP spid="1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583" y="127338"/>
            <a:ext cx="4804903" cy="2769989"/>
          </a:xfrm>
          <a:prstGeom prst="rect">
            <a:avLst/>
          </a:prstGeom>
        </p:spPr>
        <p:txBody>
          <a:bodyPr wrap="square">
            <a:spAutoFit/>
          </a:bodyPr>
          <a:lstStyle/>
          <a:p>
            <a:pPr marL="361950" indent="-338138">
              <a:spcBef>
                <a:spcPct val="0"/>
              </a:spcBef>
              <a:buClr>
                <a:schemeClr val="tx1"/>
              </a:buClr>
              <a:buFont typeface="Wingdings" pitchFamily="2" charset="2"/>
              <a:buNone/>
            </a:pPr>
            <a:r>
              <a:rPr lang="zh-CN" altLang="en-US" b="1" dirty="0">
                <a:solidFill>
                  <a:srgbClr val="002060"/>
                </a:solidFill>
                <a:latin typeface="宋体" pitchFamily="2" charset="-122"/>
              </a:rPr>
              <a:t>例：</a:t>
            </a:r>
            <a:r>
              <a:rPr lang="en-US" altLang="zh-CN" b="1" dirty="0">
                <a:solidFill>
                  <a:srgbClr val="002060"/>
                </a:solidFill>
                <a:latin typeface="宋体" pitchFamily="2" charset="-122"/>
              </a:rPr>
              <a:t>3HNO</a:t>
            </a:r>
            <a:r>
              <a:rPr lang="en-US" altLang="zh-CN" b="1" baseline="-25000" dirty="0">
                <a:solidFill>
                  <a:srgbClr val="002060"/>
                </a:solidFill>
                <a:latin typeface="宋体" pitchFamily="2" charset="-122"/>
              </a:rPr>
              <a:t>2</a:t>
            </a:r>
            <a:r>
              <a:rPr lang="en-US" altLang="zh-CN" b="1" dirty="0">
                <a:solidFill>
                  <a:srgbClr val="002060"/>
                </a:solidFill>
              </a:rPr>
              <a:t>→</a:t>
            </a:r>
            <a:r>
              <a:rPr lang="en-US" altLang="zh-CN" b="1" dirty="0">
                <a:solidFill>
                  <a:srgbClr val="002060"/>
                </a:solidFill>
                <a:latin typeface="宋体" pitchFamily="2" charset="-122"/>
              </a:rPr>
              <a:t>H</a:t>
            </a:r>
            <a:r>
              <a:rPr lang="en-US" altLang="zh-CN" b="1" baseline="-25000" dirty="0">
                <a:solidFill>
                  <a:srgbClr val="002060"/>
                </a:solidFill>
                <a:latin typeface="宋体" pitchFamily="2" charset="-122"/>
              </a:rPr>
              <a:t>2</a:t>
            </a:r>
            <a:r>
              <a:rPr lang="en-US" altLang="zh-CN" b="1" dirty="0">
                <a:solidFill>
                  <a:srgbClr val="002060"/>
                </a:solidFill>
                <a:latin typeface="宋体" pitchFamily="2" charset="-122"/>
              </a:rPr>
              <a:t>O+2NO+HNO</a:t>
            </a:r>
            <a:r>
              <a:rPr lang="en-US" altLang="zh-CN" b="1" baseline="-25000" dirty="0">
                <a:solidFill>
                  <a:srgbClr val="002060"/>
                </a:solidFill>
                <a:latin typeface="宋体" pitchFamily="2" charset="-122"/>
              </a:rPr>
              <a:t>3</a:t>
            </a:r>
            <a:r>
              <a:rPr lang="zh-CN" altLang="en-US" b="1" dirty="0">
                <a:solidFill>
                  <a:srgbClr val="002060"/>
                </a:solidFill>
                <a:latin typeface="宋体" pitchFamily="2" charset="-122"/>
              </a:rPr>
              <a:t>的机理为：</a:t>
            </a:r>
          </a:p>
          <a:p>
            <a:pPr marL="361950" indent="-338138">
              <a:lnSpc>
                <a:spcPct val="150000"/>
              </a:lnSpc>
              <a:spcBef>
                <a:spcPct val="50000"/>
              </a:spcBef>
              <a:buClr>
                <a:schemeClr val="tx1"/>
              </a:buClr>
              <a:buFont typeface="Wingdings" pitchFamily="2" charset="2"/>
              <a:buNone/>
            </a:pPr>
            <a:r>
              <a:rPr lang="en-US" altLang="zh-CN" b="1" dirty="0">
                <a:solidFill>
                  <a:srgbClr val="002060"/>
                </a:solidFill>
                <a:latin typeface="宋体" pitchFamily="2" charset="-122"/>
              </a:rPr>
              <a:t>   2HNO</a:t>
            </a:r>
            <a:r>
              <a:rPr lang="en-US" altLang="zh-CN" b="1" baseline="-25000" dirty="0">
                <a:solidFill>
                  <a:srgbClr val="002060"/>
                </a:solidFill>
                <a:latin typeface="宋体" pitchFamily="2" charset="-122"/>
              </a:rPr>
              <a:t>2   </a:t>
            </a:r>
            <a:r>
              <a:rPr lang="en-US" altLang="zh-CN" b="1" dirty="0">
                <a:solidFill>
                  <a:srgbClr val="002060"/>
                </a:solidFill>
                <a:latin typeface="宋体" pitchFamily="2" charset="-122"/>
              </a:rPr>
              <a:t>  </a:t>
            </a:r>
            <a:r>
              <a:rPr lang="en-US" altLang="zh-CN" b="1" dirty="0" smtClean="0">
                <a:solidFill>
                  <a:srgbClr val="002060"/>
                </a:solidFill>
                <a:latin typeface="宋体" pitchFamily="2" charset="-122"/>
              </a:rPr>
              <a:t>   NO+NO</a:t>
            </a:r>
            <a:r>
              <a:rPr lang="en-US" altLang="zh-CN" b="1" baseline="-25000" dirty="0" smtClean="0">
                <a:solidFill>
                  <a:srgbClr val="002060"/>
                </a:solidFill>
                <a:latin typeface="宋体" pitchFamily="2" charset="-122"/>
              </a:rPr>
              <a:t>2</a:t>
            </a:r>
            <a:r>
              <a:rPr lang="en-US" altLang="zh-CN" b="1" dirty="0" smtClean="0">
                <a:solidFill>
                  <a:srgbClr val="002060"/>
                </a:solidFill>
                <a:latin typeface="宋体" pitchFamily="2" charset="-122"/>
              </a:rPr>
              <a:t>+H</a:t>
            </a:r>
            <a:r>
              <a:rPr lang="en-US" altLang="zh-CN" b="1" baseline="-25000" dirty="0" smtClean="0">
                <a:solidFill>
                  <a:srgbClr val="002060"/>
                </a:solidFill>
                <a:latin typeface="宋体" pitchFamily="2" charset="-122"/>
              </a:rPr>
              <a:t>2</a:t>
            </a:r>
            <a:r>
              <a:rPr lang="en-US" altLang="zh-CN" b="1" dirty="0" smtClean="0">
                <a:solidFill>
                  <a:srgbClr val="002060"/>
                </a:solidFill>
                <a:latin typeface="宋体" pitchFamily="2" charset="-122"/>
              </a:rPr>
              <a:t>O </a:t>
            </a:r>
            <a:r>
              <a:rPr lang="zh-CN" altLang="en-US" b="1" dirty="0">
                <a:solidFill>
                  <a:srgbClr val="002060"/>
                </a:solidFill>
                <a:latin typeface="宋体" pitchFamily="2" charset="-122"/>
              </a:rPr>
              <a:t>（快）</a:t>
            </a:r>
          </a:p>
          <a:p>
            <a:pPr marL="361950" indent="-338138">
              <a:lnSpc>
                <a:spcPct val="150000"/>
              </a:lnSpc>
              <a:spcBef>
                <a:spcPct val="50000"/>
              </a:spcBef>
              <a:buClr>
                <a:schemeClr val="tx1"/>
              </a:buClr>
              <a:buFont typeface="Wingdings" pitchFamily="2" charset="2"/>
              <a:buNone/>
            </a:pPr>
            <a:r>
              <a:rPr lang="zh-CN" altLang="en-US" b="1" dirty="0">
                <a:solidFill>
                  <a:srgbClr val="002060"/>
                </a:solidFill>
                <a:latin typeface="宋体" pitchFamily="2" charset="-122"/>
              </a:rPr>
              <a:t>    </a:t>
            </a:r>
            <a:r>
              <a:rPr lang="en-US" altLang="zh-CN" b="1" dirty="0">
                <a:solidFill>
                  <a:srgbClr val="002060"/>
                </a:solidFill>
                <a:latin typeface="宋体" pitchFamily="2" charset="-122"/>
              </a:rPr>
              <a:t>2NO</a:t>
            </a:r>
            <a:r>
              <a:rPr lang="en-US" altLang="zh-CN" b="1" baseline="-25000" dirty="0">
                <a:solidFill>
                  <a:srgbClr val="002060"/>
                </a:solidFill>
                <a:latin typeface="宋体" pitchFamily="2" charset="-122"/>
              </a:rPr>
              <a:t>2</a:t>
            </a:r>
            <a:r>
              <a:rPr lang="en-US" altLang="zh-CN" b="1" dirty="0">
                <a:solidFill>
                  <a:srgbClr val="002060"/>
                </a:solidFill>
                <a:latin typeface="宋体" pitchFamily="2" charset="-122"/>
              </a:rPr>
              <a:t>    </a:t>
            </a:r>
            <a:r>
              <a:rPr lang="en-US" altLang="zh-CN" b="1" dirty="0" smtClean="0">
                <a:solidFill>
                  <a:srgbClr val="002060"/>
                </a:solidFill>
                <a:latin typeface="宋体" pitchFamily="2" charset="-122"/>
              </a:rPr>
              <a:t>   N</a:t>
            </a:r>
            <a:r>
              <a:rPr lang="en-US" altLang="zh-CN" b="1" baseline="-25000" dirty="0" smtClean="0">
                <a:solidFill>
                  <a:srgbClr val="002060"/>
                </a:solidFill>
                <a:latin typeface="宋体" pitchFamily="2" charset="-122"/>
              </a:rPr>
              <a:t>2</a:t>
            </a:r>
            <a:r>
              <a:rPr lang="en-US" altLang="zh-CN" b="1" dirty="0" smtClean="0">
                <a:solidFill>
                  <a:srgbClr val="002060"/>
                </a:solidFill>
                <a:latin typeface="宋体" pitchFamily="2" charset="-122"/>
              </a:rPr>
              <a:t>O</a:t>
            </a:r>
            <a:r>
              <a:rPr lang="en-US" altLang="zh-CN" b="1" baseline="-25000" dirty="0" smtClean="0">
                <a:solidFill>
                  <a:srgbClr val="002060"/>
                </a:solidFill>
                <a:latin typeface="宋体" pitchFamily="2" charset="-122"/>
              </a:rPr>
              <a:t>4 </a:t>
            </a:r>
            <a:r>
              <a:rPr lang="zh-CN" altLang="en-US" b="1" dirty="0">
                <a:solidFill>
                  <a:srgbClr val="002060"/>
                </a:solidFill>
                <a:latin typeface="宋体" pitchFamily="2" charset="-122"/>
              </a:rPr>
              <a:t>（快）</a:t>
            </a:r>
            <a:endParaRPr lang="en-US" altLang="zh-CN" b="1" baseline="-25000" dirty="0">
              <a:solidFill>
                <a:srgbClr val="002060"/>
              </a:solidFill>
              <a:latin typeface="宋体" pitchFamily="2" charset="-122"/>
            </a:endParaRPr>
          </a:p>
          <a:p>
            <a:pPr marL="361950" indent="-338138">
              <a:lnSpc>
                <a:spcPct val="150000"/>
              </a:lnSpc>
              <a:spcBef>
                <a:spcPct val="50000"/>
              </a:spcBef>
              <a:buClr>
                <a:schemeClr val="tx1"/>
              </a:buClr>
              <a:buFont typeface="Wingdings" pitchFamily="2" charset="2"/>
              <a:buNone/>
            </a:pPr>
            <a:r>
              <a:rPr lang="en-US" altLang="zh-CN" b="1" dirty="0">
                <a:solidFill>
                  <a:srgbClr val="002060"/>
                </a:solidFill>
                <a:latin typeface="宋体" pitchFamily="2" charset="-122"/>
              </a:rPr>
              <a:t>    N</a:t>
            </a:r>
            <a:r>
              <a:rPr lang="en-US" altLang="zh-CN" b="1" baseline="-25000" dirty="0">
                <a:solidFill>
                  <a:srgbClr val="002060"/>
                </a:solidFill>
                <a:latin typeface="宋体" pitchFamily="2" charset="-122"/>
              </a:rPr>
              <a:t>2</a:t>
            </a:r>
            <a:r>
              <a:rPr lang="en-US" altLang="zh-CN" b="1" dirty="0">
                <a:solidFill>
                  <a:srgbClr val="002060"/>
                </a:solidFill>
                <a:latin typeface="宋体" pitchFamily="2" charset="-122"/>
              </a:rPr>
              <a:t>O</a:t>
            </a:r>
            <a:r>
              <a:rPr lang="en-US" altLang="zh-CN" b="1" baseline="-25000" dirty="0">
                <a:solidFill>
                  <a:srgbClr val="002060"/>
                </a:solidFill>
                <a:latin typeface="宋体" pitchFamily="2" charset="-122"/>
              </a:rPr>
              <a:t>4</a:t>
            </a:r>
            <a:r>
              <a:rPr lang="en-US" altLang="zh-CN" b="1" dirty="0">
                <a:solidFill>
                  <a:srgbClr val="002060"/>
                </a:solidFill>
                <a:latin typeface="宋体" pitchFamily="2" charset="-122"/>
              </a:rPr>
              <a:t>+H</a:t>
            </a:r>
            <a:r>
              <a:rPr lang="en-US" altLang="zh-CN" b="1" baseline="-25000" dirty="0">
                <a:solidFill>
                  <a:srgbClr val="002060"/>
                </a:solidFill>
                <a:latin typeface="宋体" pitchFamily="2" charset="-122"/>
              </a:rPr>
              <a:t>2</a:t>
            </a:r>
            <a:r>
              <a:rPr lang="en-US" altLang="zh-CN" b="1" dirty="0">
                <a:solidFill>
                  <a:srgbClr val="002060"/>
                </a:solidFill>
                <a:latin typeface="宋体" pitchFamily="2" charset="-122"/>
              </a:rPr>
              <a:t>O    </a:t>
            </a:r>
            <a:r>
              <a:rPr lang="en-US" altLang="zh-CN" b="1" dirty="0" smtClean="0">
                <a:solidFill>
                  <a:srgbClr val="002060"/>
                </a:solidFill>
                <a:latin typeface="宋体" pitchFamily="2" charset="-122"/>
              </a:rPr>
              <a:t>  HNO</a:t>
            </a:r>
            <a:r>
              <a:rPr lang="en-US" altLang="zh-CN" b="1" baseline="-25000" dirty="0" smtClean="0">
                <a:solidFill>
                  <a:srgbClr val="002060"/>
                </a:solidFill>
                <a:latin typeface="宋体" pitchFamily="2" charset="-122"/>
              </a:rPr>
              <a:t>2</a:t>
            </a:r>
            <a:r>
              <a:rPr lang="en-US" altLang="zh-CN" b="1" dirty="0" smtClean="0">
                <a:solidFill>
                  <a:srgbClr val="002060"/>
                </a:solidFill>
                <a:latin typeface="宋体" pitchFamily="2" charset="-122"/>
              </a:rPr>
              <a:t>+HNO</a:t>
            </a:r>
            <a:r>
              <a:rPr lang="en-US" altLang="zh-CN" b="1" baseline="-25000" dirty="0" smtClean="0">
                <a:solidFill>
                  <a:srgbClr val="002060"/>
                </a:solidFill>
                <a:latin typeface="宋体" pitchFamily="2" charset="-122"/>
              </a:rPr>
              <a:t>3 </a:t>
            </a:r>
            <a:r>
              <a:rPr lang="zh-CN" altLang="en-US" b="1" dirty="0">
                <a:solidFill>
                  <a:srgbClr val="002060"/>
                </a:solidFill>
                <a:latin typeface="宋体" pitchFamily="2" charset="-122"/>
              </a:rPr>
              <a:t>（慢</a:t>
            </a:r>
            <a:r>
              <a:rPr lang="zh-CN" altLang="en-US" b="1" dirty="0" smtClean="0">
                <a:solidFill>
                  <a:srgbClr val="002060"/>
                </a:solidFill>
                <a:latin typeface="宋体" pitchFamily="2" charset="-122"/>
              </a:rPr>
              <a:t>）</a:t>
            </a:r>
            <a:endParaRPr lang="en-US" altLang="zh-CN" b="1" dirty="0" smtClean="0">
              <a:solidFill>
                <a:srgbClr val="002060"/>
              </a:solidFill>
              <a:latin typeface="宋体" pitchFamily="2" charset="-122"/>
            </a:endParaRPr>
          </a:p>
          <a:p>
            <a:pPr marL="361950" indent="-338138">
              <a:lnSpc>
                <a:spcPct val="150000"/>
              </a:lnSpc>
              <a:spcBef>
                <a:spcPct val="50000"/>
              </a:spcBef>
              <a:buClr>
                <a:schemeClr val="tx1"/>
              </a:buClr>
              <a:buFont typeface="Wingdings" pitchFamily="2" charset="2"/>
              <a:buNone/>
            </a:pPr>
            <a:r>
              <a:rPr lang="zh-CN" altLang="en-US" sz="2400" b="1" dirty="0" smtClean="0">
                <a:solidFill>
                  <a:srgbClr val="002060"/>
                </a:solidFill>
                <a:latin typeface="宋体" pitchFamily="2" charset="-122"/>
              </a:rPr>
              <a:t>写出速率方程、确定各活化能关系</a:t>
            </a:r>
            <a:endParaRPr lang="zh-CN" altLang="en-US" sz="2400" b="1" dirty="0">
              <a:solidFill>
                <a:srgbClr val="002060"/>
              </a:solidFill>
              <a:latin typeface="宋体" pitchFamily="2" charset="-122"/>
            </a:endParaRPr>
          </a:p>
        </p:txBody>
      </p:sp>
      <p:grpSp>
        <p:nvGrpSpPr>
          <p:cNvPr id="3" name="Group 7"/>
          <p:cNvGrpSpPr>
            <a:grpSpLocks/>
          </p:cNvGrpSpPr>
          <p:nvPr/>
        </p:nvGrpSpPr>
        <p:grpSpPr bwMode="auto">
          <a:xfrm>
            <a:off x="1316800" y="351221"/>
            <a:ext cx="603250" cy="554038"/>
            <a:chOff x="1411" y="1957"/>
            <a:chExt cx="380" cy="349"/>
          </a:xfrm>
        </p:grpSpPr>
        <p:sp>
          <p:nvSpPr>
            <p:cNvPr id="4" name="Line 8"/>
            <p:cNvSpPr>
              <a:spLocks noChangeShapeType="1"/>
            </p:cNvSpPr>
            <p:nvPr/>
          </p:nvSpPr>
          <p:spPr bwMode="auto">
            <a:xfrm>
              <a:off x="1428" y="2250"/>
              <a:ext cx="3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 name="Line 9"/>
            <p:cNvSpPr>
              <a:spLocks noChangeShapeType="1"/>
            </p:cNvSpPr>
            <p:nvPr/>
          </p:nvSpPr>
          <p:spPr bwMode="auto">
            <a:xfrm>
              <a:off x="1411" y="2306"/>
              <a:ext cx="363"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10"/>
            <p:cNvSpPr>
              <a:spLocks noChangeArrowheads="1"/>
            </p:cNvSpPr>
            <p:nvPr/>
          </p:nvSpPr>
          <p:spPr bwMode="auto">
            <a:xfrm>
              <a:off x="1428" y="1957"/>
              <a:ext cx="2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lang="en-US" altLang="zh-CN" sz="2000" dirty="0">
                  <a:solidFill>
                    <a:srgbClr val="002060"/>
                  </a:solidFill>
                  <a:latin typeface="宋体" pitchFamily="2" charset="-122"/>
                </a:rPr>
                <a:t>K</a:t>
              </a:r>
              <a:r>
                <a:rPr lang="en-US" altLang="zh-CN" sz="2000" baseline="-25000" dirty="0">
                  <a:solidFill>
                    <a:srgbClr val="002060"/>
                  </a:solidFill>
                  <a:latin typeface="宋体" pitchFamily="2" charset="-122"/>
                </a:rPr>
                <a:t>1</a:t>
              </a:r>
            </a:p>
          </p:txBody>
        </p:sp>
      </p:grpSp>
      <p:grpSp>
        <p:nvGrpSpPr>
          <p:cNvPr id="7" name="Group 11"/>
          <p:cNvGrpSpPr>
            <a:grpSpLocks/>
          </p:cNvGrpSpPr>
          <p:nvPr/>
        </p:nvGrpSpPr>
        <p:grpSpPr bwMode="auto">
          <a:xfrm>
            <a:off x="1241394" y="1017270"/>
            <a:ext cx="603250" cy="565150"/>
            <a:chOff x="1383" y="2484"/>
            <a:chExt cx="380" cy="356"/>
          </a:xfrm>
        </p:grpSpPr>
        <p:sp>
          <p:nvSpPr>
            <p:cNvPr id="8" name="Line 12"/>
            <p:cNvSpPr>
              <a:spLocks noChangeShapeType="1"/>
            </p:cNvSpPr>
            <p:nvPr/>
          </p:nvSpPr>
          <p:spPr bwMode="auto">
            <a:xfrm>
              <a:off x="1400" y="2784"/>
              <a:ext cx="3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13"/>
            <p:cNvSpPr>
              <a:spLocks noChangeShapeType="1"/>
            </p:cNvSpPr>
            <p:nvPr/>
          </p:nvSpPr>
          <p:spPr bwMode="auto">
            <a:xfrm>
              <a:off x="1383" y="2840"/>
              <a:ext cx="363"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4"/>
            <p:cNvSpPr>
              <a:spLocks noChangeArrowheads="1"/>
            </p:cNvSpPr>
            <p:nvPr/>
          </p:nvSpPr>
          <p:spPr bwMode="auto">
            <a:xfrm>
              <a:off x="1456" y="2484"/>
              <a:ext cx="2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lang="en-US" altLang="zh-CN" sz="2000" dirty="0">
                  <a:solidFill>
                    <a:srgbClr val="002060"/>
                  </a:solidFill>
                  <a:latin typeface="宋体" pitchFamily="2" charset="-122"/>
                </a:rPr>
                <a:t>K</a:t>
              </a:r>
              <a:r>
                <a:rPr lang="en-US" altLang="zh-CN" sz="2000" baseline="-25000" dirty="0">
                  <a:solidFill>
                    <a:srgbClr val="002060"/>
                  </a:solidFill>
                  <a:latin typeface="宋体" pitchFamily="2" charset="-122"/>
                </a:rPr>
                <a:t>2</a:t>
              </a:r>
            </a:p>
          </p:txBody>
        </p:sp>
      </p:grpSp>
      <p:grpSp>
        <p:nvGrpSpPr>
          <p:cNvPr id="11" name="Group 15"/>
          <p:cNvGrpSpPr>
            <a:grpSpLocks/>
          </p:cNvGrpSpPr>
          <p:nvPr/>
        </p:nvGrpSpPr>
        <p:grpSpPr bwMode="auto">
          <a:xfrm>
            <a:off x="1556513" y="1569720"/>
            <a:ext cx="577850" cy="531813"/>
            <a:chOff x="1734" y="2990"/>
            <a:chExt cx="364" cy="335"/>
          </a:xfrm>
        </p:grpSpPr>
        <p:sp>
          <p:nvSpPr>
            <p:cNvPr id="12" name="Line 16"/>
            <p:cNvSpPr>
              <a:spLocks noChangeShapeType="1"/>
            </p:cNvSpPr>
            <p:nvPr/>
          </p:nvSpPr>
          <p:spPr bwMode="auto">
            <a:xfrm>
              <a:off x="1763" y="3325"/>
              <a:ext cx="33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Rectangle 17"/>
            <p:cNvSpPr>
              <a:spLocks noChangeArrowheads="1"/>
            </p:cNvSpPr>
            <p:nvPr/>
          </p:nvSpPr>
          <p:spPr bwMode="auto">
            <a:xfrm>
              <a:off x="1734" y="2990"/>
              <a:ext cx="3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lang="en-US" altLang="zh-CN" sz="2800" dirty="0">
                  <a:solidFill>
                    <a:srgbClr val="002060"/>
                  </a:solidFill>
                  <a:latin typeface="宋体" pitchFamily="2" charset="-122"/>
                </a:rPr>
                <a:t>k</a:t>
              </a:r>
              <a:r>
                <a:rPr lang="en-US" altLang="zh-CN" sz="2800" baseline="-25000" dirty="0">
                  <a:solidFill>
                    <a:srgbClr val="002060"/>
                  </a:solidFill>
                  <a:latin typeface="宋体" pitchFamily="2" charset="-122"/>
                </a:rPr>
                <a:t>3</a:t>
              </a:r>
            </a:p>
          </p:txBody>
        </p:sp>
      </p:grpSp>
      <p:sp>
        <p:nvSpPr>
          <p:cNvPr id="14" name="矩形 13"/>
          <p:cNvSpPr/>
          <p:nvPr/>
        </p:nvSpPr>
        <p:spPr>
          <a:xfrm>
            <a:off x="4087906" y="441063"/>
            <a:ext cx="4909790" cy="1754326"/>
          </a:xfrm>
          <a:prstGeom prst="rect">
            <a:avLst/>
          </a:prstGeom>
        </p:spPr>
        <p:txBody>
          <a:bodyPr wrap="square">
            <a:spAutoFit/>
          </a:bodyPr>
          <a:lstStyle/>
          <a:p>
            <a:pPr marL="361950" indent="-338138">
              <a:spcBef>
                <a:spcPct val="0"/>
              </a:spcBef>
              <a:buClr>
                <a:schemeClr val="tx1"/>
              </a:buClr>
              <a:buFont typeface="Wingdings" pitchFamily="2" charset="2"/>
              <a:buNone/>
            </a:pPr>
            <a:r>
              <a:rPr lang="zh-CN" altLang="en-US" sz="2400" b="1" dirty="0">
                <a:solidFill>
                  <a:srgbClr val="7030A0"/>
                </a:solidFill>
                <a:latin typeface="仿宋" panose="02010609060101010101" pitchFamily="49" charset="-122"/>
                <a:ea typeface="仿宋" panose="02010609060101010101" pitchFamily="49" charset="-122"/>
              </a:rPr>
              <a:t>解</a:t>
            </a:r>
            <a:r>
              <a:rPr lang="zh-CN" altLang="en-US" sz="2400" b="1" dirty="0" smtClean="0">
                <a:solidFill>
                  <a:srgbClr val="7030A0"/>
                </a:solidFill>
                <a:latin typeface="仿宋" panose="02010609060101010101" pitchFamily="49" charset="-122"/>
                <a:ea typeface="仿宋" panose="02010609060101010101" pitchFamily="49" charset="-122"/>
              </a:rPr>
              <a:t>：速率</a:t>
            </a:r>
            <a:r>
              <a:rPr lang="zh-CN" altLang="en-US" sz="2400" b="1" dirty="0">
                <a:solidFill>
                  <a:srgbClr val="7030A0"/>
                </a:solidFill>
                <a:latin typeface="仿宋" panose="02010609060101010101" pitchFamily="49" charset="-122"/>
                <a:ea typeface="仿宋" panose="02010609060101010101" pitchFamily="49" charset="-122"/>
              </a:rPr>
              <a:t>用</a:t>
            </a:r>
            <a:r>
              <a:rPr lang="en-US" altLang="zh-CN" sz="2400" b="1" dirty="0">
                <a:solidFill>
                  <a:srgbClr val="7030A0"/>
                </a:solidFill>
                <a:latin typeface="仿宋" panose="02010609060101010101" pitchFamily="49" charset="-122"/>
                <a:ea typeface="仿宋" panose="02010609060101010101" pitchFamily="49" charset="-122"/>
              </a:rPr>
              <a:t>HNO</a:t>
            </a:r>
            <a:r>
              <a:rPr lang="en-US" altLang="zh-CN" sz="2400" b="1" baseline="-25000" dirty="0">
                <a:solidFill>
                  <a:srgbClr val="7030A0"/>
                </a:solidFill>
                <a:latin typeface="仿宋" panose="02010609060101010101" pitchFamily="49" charset="-122"/>
                <a:ea typeface="仿宋" panose="02010609060101010101" pitchFamily="49" charset="-122"/>
              </a:rPr>
              <a:t>3</a:t>
            </a:r>
            <a:r>
              <a:rPr lang="zh-CN" altLang="en-US" sz="2400" b="1" dirty="0">
                <a:solidFill>
                  <a:srgbClr val="7030A0"/>
                </a:solidFill>
                <a:latin typeface="仿宋" panose="02010609060101010101" pitchFamily="49" charset="-122"/>
                <a:ea typeface="仿宋" panose="02010609060101010101" pitchFamily="49" charset="-122"/>
              </a:rPr>
              <a:t>生成速率</a:t>
            </a:r>
            <a:r>
              <a:rPr lang="zh-CN" altLang="en-US" sz="2400" b="1" dirty="0" smtClean="0">
                <a:solidFill>
                  <a:srgbClr val="7030A0"/>
                </a:solidFill>
                <a:latin typeface="仿宋" panose="02010609060101010101" pitchFamily="49" charset="-122"/>
                <a:ea typeface="仿宋" panose="02010609060101010101" pitchFamily="49" charset="-122"/>
              </a:rPr>
              <a:t>表示</a:t>
            </a:r>
            <a:endParaRPr lang="zh-CN" altLang="en-US" sz="2400" b="1" dirty="0">
              <a:solidFill>
                <a:srgbClr val="7030A0"/>
              </a:solidFill>
              <a:latin typeface="仿宋" panose="02010609060101010101" pitchFamily="49" charset="-122"/>
              <a:ea typeface="仿宋" panose="02010609060101010101" pitchFamily="49" charset="-122"/>
            </a:endParaRPr>
          </a:p>
          <a:p>
            <a:pPr marL="361950" indent="-338138">
              <a:spcBef>
                <a:spcPct val="0"/>
              </a:spcBef>
              <a:buClr>
                <a:schemeClr val="tx1"/>
              </a:buClr>
              <a:buFont typeface="Wingdings" pitchFamily="2" charset="2"/>
              <a:buNone/>
            </a:pPr>
            <a:endParaRPr lang="zh-CN" altLang="en-US" b="1" dirty="0">
              <a:solidFill>
                <a:srgbClr val="7030A0"/>
              </a:solidFill>
              <a:latin typeface="仿宋" panose="02010609060101010101" pitchFamily="49" charset="-122"/>
              <a:ea typeface="仿宋" panose="02010609060101010101" pitchFamily="49" charset="-122"/>
            </a:endParaRPr>
          </a:p>
          <a:p>
            <a:pPr marL="361950" indent="-338138">
              <a:spcBef>
                <a:spcPct val="0"/>
              </a:spcBef>
              <a:buClr>
                <a:schemeClr val="tx1"/>
              </a:buClr>
              <a:buFont typeface="Wingdings" pitchFamily="2" charset="2"/>
              <a:buNone/>
            </a:pPr>
            <a:endParaRPr lang="zh-CN" altLang="en-US" b="1" dirty="0">
              <a:solidFill>
                <a:srgbClr val="7030A0"/>
              </a:solidFill>
              <a:latin typeface="仿宋" panose="02010609060101010101" pitchFamily="49" charset="-122"/>
              <a:ea typeface="仿宋" panose="02010609060101010101" pitchFamily="49" charset="-122"/>
            </a:endParaRPr>
          </a:p>
          <a:p>
            <a:pPr marL="361950" indent="-338138">
              <a:spcBef>
                <a:spcPct val="0"/>
              </a:spcBef>
              <a:buClr>
                <a:schemeClr val="tx1"/>
              </a:buClr>
              <a:buFont typeface="Wingdings" pitchFamily="2" charset="2"/>
              <a:buNone/>
            </a:pPr>
            <a:r>
              <a:rPr lang="zh-CN" altLang="en-US" sz="2400" b="1" dirty="0">
                <a:solidFill>
                  <a:srgbClr val="7030A0"/>
                </a:solidFill>
                <a:latin typeface="仿宋" panose="02010609060101010101" pitchFamily="49" charset="-122"/>
                <a:ea typeface="仿宋" panose="02010609060101010101" pitchFamily="49" charset="-122"/>
              </a:rPr>
              <a:t>第三步为速控步骤</a:t>
            </a:r>
          </a:p>
          <a:p>
            <a:pPr marL="361950" indent="-338138">
              <a:spcBef>
                <a:spcPct val="0"/>
              </a:spcBef>
              <a:buClr>
                <a:schemeClr val="tx1"/>
              </a:buClr>
              <a:buFont typeface="Wingdings" pitchFamily="2" charset="2"/>
              <a:buNone/>
            </a:pPr>
            <a:r>
              <a:rPr lang="zh-CN" altLang="en-US" sz="2400" b="1" dirty="0">
                <a:solidFill>
                  <a:srgbClr val="7030A0"/>
                </a:solidFill>
                <a:latin typeface="仿宋" panose="02010609060101010101" pitchFamily="49" charset="-122"/>
                <a:ea typeface="仿宋" panose="02010609060101010101" pitchFamily="49" charset="-122"/>
              </a:rPr>
              <a:t>第一、第二反应已达平衡</a:t>
            </a:r>
            <a:endParaRPr lang="en-US" altLang="zh-CN" sz="2400" b="1" dirty="0">
              <a:solidFill>
                <a:srgbClr val="7030A0"/>
              </a:solidFill>
              <a:latin typeface="仿宋" panose="02010609060101010101" pitchFamily="49" charset="-122"/>
              <a:ea typeface="仿宋" panose="02010609060101010101" pitchFamily="49"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274981079"/>
              </p:ext>
            </p:extLst>
          </p:nvPr>
        </p:nvGraphicFramePr>
        <p:xfrm>
          <a:off x="4672584" y="905259"/>
          <a:ext cx="3638736" cy="490809"/>
        </p:xfrm>
        <a:graphic>
          <a:graphicData uri="http://schemas.openxmlformats.org/presentationml/2006/ole">
            <mc:AlternateContent xmlns:mc="http://schemas.openxmlformats.org/markup-compatibility/2006">
              <mc:Choice xmlns:v="urn:schemas-microsoft-com:vml" Requires="v">
                <p:oleObj spid="_x0000_s24016" name="公式" r:id="rId3" imgW="2019300" imgH="228600" progId="Equation.3">
                  <p:embed/>
                </p:oleObj>
              </mc:Choice>
              <mc:Fallback>
                <p:oleObj name="公式" r:id="rId3" imgW="20193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84" y="905259"/>
                        <a:ext cx="3638736" cy="490809"/>
                      </a:xfrm>
                      <a:prstGeom prst="rect">
                        <a:avLst/>
                      </a:prstGeom>
                      <a:noFill/>
                      <a:ln>
                        <a:noFill/>
                      </a:ln>
                      <a:effectLs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090204763"/>
              </p:ext>
            </p:extLst>
          </p:nvPr>
        </p:nvGraphicFramePr>
        <p:xfrm>
          <a:off x="1013998" y="2897327"/>
          <a:ext cx="6147815" cy="873326"/>
        </p:xfrm>
        <a:graphic>
          <a:graphicData uri="http://schemas.openxmlformats.org/presentationml/2006/ole">
            <mc:AlternateContent xmlns:mc="http://schemas.openxmlformats.org/markup-compatibility/2006">
              <mc:Choice xmlns:v="urn:schemas-microsoft-com:vml" Requires="v">
                <p:oleObj spid="_x0000_s24017" name="公式" r:id="rId5" imgW="3162240" imgH="476340" progId="Equation.3">
                  <p:embed/>
                </p:oleObj>
              </mc:Choice>
              <mc:Fallback>
                <p:oleObj name="公式" r:id="rId5" imgW="3162240" imgH="4763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3998" y="2897327"/>
                        <a:ext cx="6147815" cy="873326"/>
                      </a:xfrm>
                      <a:prstGeom prst="rect">
                        <a:avLst/>
                      </a:prstGeom>
                      <a:noFill/>
                      <a:ln>
                        <a:noFill/>
                      </a:ln>
                      <a:effec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192417628"/>
              </p:ext>
            </p:extLst>
          </p:nvPr>
        </p:nvGraphicFramePr>
        <p:xfrm>
          <a:off x="1241394" y="3713407"/>
          <a:ext cx="5709634" cy="701113"/>
        </p:xfrm>
        <a:graphic>
          <a:graphicData uri="http://schemas.openxmlformats.org/presentationml/2006/ole">
            <mc:AlternateContent xmlns:mc="http://schemas.openxmlformats.org/markup-compatibility/2006">
              <mc:Choice xmlns:v="urn:schemas-microsoft-com:vml" Requires="v">
                <p:oleObj spid="_x0000_s24018" name="公式" r:id="rId7" imgW="3714660" imgH="438060" progId="Equation.3">
                  <p:embed/>
                </p:oleObj>
              </mc:Choice>
              <mc:Fallback>
                <p:oleObj name="公式" r:id="rId7" imgW="3714660" imgH="43806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1394" y="3713407"/>
                        <a:ext cx="5709634" cy="701113"/>
                      </a:xfrm>
                      <a:prstGeom prst="rect">
                        <a:avLst/>
                      </a:prstGeom>
                      <a:noFill/>
                      <a:ln>
                        <a:noFill/>
                      </a:ln>
                      <a:effec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102039665"/>
              </p:ext>
            </p:extLst>
          </p:nvPr>
        </p:nvGraphicFramePr>
        <p:xfrm>
          <a:off x="733044" y="4469384"/>
          <a:ext cx="6810375" cy="768350"/>
        </p:xfrm>
        <a:graphic>
          <a:graphicData uri="http://schemas.openxmlformats.org/presentationml/2006/ole">
            <mc:AlternateContent xmlns:mc="http://schemas.openxmlformats.org/markup-compatibility/2006">
              <mc:Choice xmlns:v="urn:schemas-microsoft-com:vml" Requires="v">
                <p:oleObj spid="_x0000_s24019" name="公式" r:id="rId9" imgW="3175000" imgH="457200" progId="Equation.3">
                  <p:embed/>
                </p:oleObj>
              </mc:Choice>
              <mc:Fallback>
                <p:oleObj name="公式" r:id="rId9" imgW="3175000" imgH="457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3044" y="4469384"/>
                        <a:ext cx="6810375"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082551544"/>
              </p:ext>
            </p:extLst>
          </p:nvPr>
        </p:nvGraphicFramePr>
        <p:xfrm>
          <a:off x="866839" y="5217097"/>
          <a:ext cx="5992812" cy="811212"/>
        </p:xfrm>
        <a:graphic>
          <a:graphicData uri="http://schemas.openxmlformats.org/presentationml/2006/ole">
            <mc:AlternateContent xmlns:mc="http://schemas.openxmlformats.org/markup-compatibility/2006">
              <mc:Choice xmlns:v="urn:schemas-microsoft-com:vml" Requires="v">
                <p:oleObj spid="_x0000_s24020" name="公式" r:id="rId11" imgW="2781270" imgH="476340" progId="Equation.3">
                  <p:embed/>
                </p:oleObj>
              </mc:Choice>
              <mc:Fallback>
                <p:oleObj name="公式" r:id="rId11" imgW="2781270" imgH="47634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6839" y="5217097"/>
                        <a:ext cx="5992812"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702191475"/>
              </p:ext>
            </p:extLst>
          </p:nvPr>
        </p:nvGraphicFramePr>
        <p:xfrm>
          <a:off x="5095113" y="6006084"/>
          <a:ext cx="2808288" cy="488950"/>
        </p:xfrm>
        <a:graphic>
          <a:graphicData uri="http://schemas.openxmlformats.org/presentationml/2006/ole">
            <mc:AlternateContent xmlns:mc="http://schemas.openxmlformats.org/markup-compatibility/2006">
              <mc:Choice xmlns:v="urn:schemas-microsoft-com:vml" Requires="v">
                <p:oleObj spid="_x0000_s24021" name="公式" r:id="rId13" imgW="1447800" imgH="228600" progId="Equation.3">
                  <p:embed/>
                </p:oleObj>
              </mc:Choice>
              <mc:Fallback>
                <p:oleObj name="公式" r:id="rId13" imgW="1447800" imgH="2286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95113" y="6006084"/>
                        <a:ext cx="280828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1331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0-#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4"/>
          <p:cNvSpPr txBox="1">
            <a:spLocks noChangeArrowheads="1"/>
          </p:cNvSpPr>
          <p:nvPr/>
        </p:nvSpPr>
        <p:spPr bwMode="auto">
          <a:xfrm>
            <a:off x="198438" y="758825"/>
            <a:ext cx="6931025" cy="59118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just" eaLnBrk="1" hangingPunct="1">
              <a:spcBef>
                <a:spcPct val="50000"/>
              </a:spcBef>
              <a:buClrTx/>
              <a:buSzTx/>
              <a:buFontTx/>
              <a:buNone/>
            </a:pPr>
            <a:r>
              <a:rPr kumimoji="1" lang="en-US" altLang="zh-CN" sz="2000" dirty="0">
                <a:latin typeface="Times New Roman" panose="02020603050405020304" pitchFamily="18" charset="0"/>
                <a:ea typeface="黑体" panose="02010609060101010101" pitchFamily="49" charset="-122"/>
              </a:rPr>
              <a:t>        </a:t>
            </a:r>
            <a:r>
              <a:rPr kumimoji="1" lang="zh-CN" altLang="en-US" sz="2000" dirty="0">
                <a:latin typeface="Times New Roman" panose="02020603050405020304" pitchFamily="18" charset="0"/>
                <a:ea typeface="黑体" panose="02010609060101010101" pitchFamily="49" charset="-122"/>
              </a:rPr>
              <a:t>阿仑尼乌斯</a:t>
            </a:r>
            <a:r>
              <a:rPr kumimoji="1" lang="en-US" altLang="zh-CN" sz="2000" dirty="0">
                <a:latin typeface="Times New Roman" panose="02020603050405020304" pitchFamily="18" charset="0"/>
                <a:ea typeface="黑体" panose="02010609060101010101" pitchFamily="49" charset="-122"/>
              </a:rPr>
              <a:t>(Arrhenius S A , 1859 – 1927)</a:t>
            </a:r>
            <a:r>
              <a:rPr kumimoji="1" lang="zh-CN" altLang="en-US" sz="2000" dirty="0">
                <a:latin typeface="Times New Roman" panose="02020603050405020304" pitchFamily="18" charset="0"/>
                <a:ea typeface="黑体" panose="02010609060101010101" pitchFamily="49" charset="-122"/>
              </a:rPr>
              <a:t>　瑞典物理化学家。他在乌普沙拉大学的博士学位论文是关于电解质溶液的电导性质的研究。那时，他提出了氯化钠水溶液中含有独立的钠离子和氯离子这样一种革命性的观点。阿氏还报告了这样一件轶事，描绘了首次向他的导师提出这一理论时他老师的态度。“我来到我十分钦佩的克利夫教授跟前，我说，‘我有一个新的关于化学反应原因的电导理论。’他说，‘这很有趣’，接着就说，‘再见吧。’后来他向我解释道，他知道有许许多多形形色色的理论，但几乎都是错误的，一小段时间后便烟消云散了”。阿氏的离子论当时未能被接受，是因为在电子未发现之前化学家们无法理解为何钠原子和氯原子可变成带电荷的。当时只有著名的化学家奥斯特瓦尔德支持他，并因此才升任讲师。之后他的电离理论才逐渐被人们所接受。</a:t>
            </a:r>
            <a:r>
              <a:rPr kumimoji="1" lang="en-US" altLang="zh-CN" sz="2000" dirty="0">
                <a:latin typeface="Times New Roman" panose="02020603050405020304" pitchFamily="18" charset="0"/>
                <a:ea typeface="黑体" panose="02010609060101010101" pitchFamily="49" charset="-122"/>
              </a:rPr>
              <a:t>1901</a:t>
            </a:r>
            <a:r>
              <a:rPr kumimoji="1" lang="zh-CN" altLang="en-US" sz="2000" dirty="0">
                <a:latin typeface="Times New Roman" panose="02020603050405020304" pitchFamily="18" charset="0"/>
                <a:ea typeface="黑体" panose="02010609060101010101" pitchFamily="49" charset="-122"/>
              </a:rPr>
              <a:t>年当选为瑞典皇家科学院院士。</a:t>
            </a:r>
            <a:r>
              <a:rPr kumimoji="1" lang="en-US" altLang="zh-CN" sz="2000" dirty="0">
                <a:latin typeface="Times New Roman" panose="02020603050405020304" pitchFamily="18" charset="0"/>
                <a:ea typeface="黑体" panose="02010609060101010101" pitchFamily="49" charset="-122"/>
              </a:rPr>
              <a:t>1903</a:t>
            </a:r>
            <a:r>
              <a:rPr kumimoji="1" lang="zh-CN" altLang="en-US" sz="2000" dirty="0">
                <a:latin typeface="Times New Roman" panose="02020603050405020304" pitchFamily="18" charset="0"/>
                <a:ea typeface="黑体" panose="02010609060101010101" pitchFamily="49" charset="-122"/>
              </a:rPr>
              <a:t>年阿氏因其电离理论对化学的发展所做的特殊贡献受到世人的公认而荣膺诺贝尔化学奖。阿氏的研究领域非常广泛，如</a:t>
            </a:r>
            <a:r>
              <a:rPr kumimoji="1" lang="en-US" altLang="zh-CN" sz="2000" dirty="0">
                <a:latin typeface="Times New Roman" panose="02020603050405020304" pitchFamily="18" charset="0"/>
                <a:ea typeface="黑体" panose="02010609060101010101" pitchFamily="49" charset="-122"/>
              </a:rPr>
              <a:t>1889</a:t>
            </a:r>
            <a:r>
              <a:rPr kumimoji="1" lang="zh-CN" altLang="en-US" sz="2000" dirty="0">
                <a:latin typeface="Times New Roman" panose="02020603050405020304" pitchFamily="18" charset="0"/>
                <a:ea typeface="黑体" panose="02010609060101010101" pitchFamily="49" charset="-122"/>
              </a:rPr>
              <a:t>年他提出活化分子和活化热的概念，导出了反应速率公式。此外，他还研究过太阳系的成因，北极壳冰川的成因，并最先对血清疗法的机理作出化学上的解释。</a:t>
            </a:r>
          </a:p>
        </p:txBody>
      </p:sp>
      <p:pic>
        <p:nvPicPr>
          <p:cNvPr id="74755" name="Picture 5" descr="arrhenius"/>
          <p:cNvPicPr>
            <a:picLocks noChangeAspect="1" noChangeArrowheads="1"/>
          </p:cNvPicPr>
          <p:nvPr/>
        </p:nvPicPr>
        <p:blipFill>
          <a:blip r:embed="rId2">
            <a:extLst>
              <a:ext uri="{28A0092B-C50C-407E-A947-70E740481C1C}">
                <a14:useLocalDpi xmlns:a14="http://schemas.microsoft.com/office/drawing/2010/main" val="0"/>
              </a:ext>
            </a:extLst>
          </a:blip>
          <a:srcRect l="11499" t="6068" r="12636" b="9029"/>
          <a:stretch>
            <a:fillRect/>
          </a:stretch>
        </p:blipFill>
        <p:spPr bwMode="auto">
          <a:xfrm>
            <a:off x="7223125" y="185738"/>
            <a:ext cx="192087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Text Box 6"/>
          <p:cNvSpPr txBox="1">
            <a:spLocks noChangeArrowheads="1"/>
          </p:cNvSpPr>
          <p:nvPr/>
        </p:nvSpPr>
        <p:spPr bwMode="auto">
          <a:xfrm>
            <a:off x="1473200" y="149225"/>
            <a:ext cx="3962400" cy="457200"/>
          </a:xfrm>
          <a:prstGeom prst="rect">
            <a:avLst/>
          </a:prstGeom>
          <a:solidFill>
            <a:schemeClr val="bg1"/>
          </a:soli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lgn="ctr" eaLnBrk="1" hangingPunct="1">
              <a:spcBef>
                <a:spcPct val="50000"/>
              </a:spcBef>
              <a:buClrTx/>
              <a:buSzTx/>
              <a:buFontTx/>
              <a:buNone/>
            </a:pPr>
            <a:r>
              <a:rPr kumimoji="1" lang="zh-CN" altLang="en-US" sz="2400">
                <a:latin typeface="Times New Roman" panose="02020603050405020304" pitchFamily="18" charset="0"/>
                <a:ea typeface="黑体" panose="02010609060101010101" pitchFamily="49" charset="-122"/>
              </a:rPr>
              <a:t>阿仑尼乌斯</a:t>
            </a:r>
            <a:r>
              <a:rPr kumimoji="1" lang="en-US" altLang="zh-CN" sz="2400">
                <a:latin typeface="Times New Roman" panose="02020603050405020304" pitchFamily="18" charset="0"/>
                <a:ea typeface="黑体" panose="02010609060101010101" pitchFamily="49" charset="-122"/>
              </a:rPr>
              <a:t>(Arrhenius S A)</a:t>
            </a:r>
          </a:p>
        </p:txBody>
      </p:sp>
    </p:spTree>
    <p:extLst>
      <p:ext uri="{BB962C8B-B14F-4D97-AF65-F5344CB8AC3E}">
        <p14:creationId xmlns:p14="http://schemas.microsoft.com/office/powerpoint/2010/main" val="2847631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ChangeArrowheads="1"/>
          </p:cNvSpPr>
          <p:nvPr/>
        </p:nvSpPr>
        <p:spPr bwMode="auto">
          <a:xfrm>
            <a:off x="247650" y="222767"/>
            <a:ext cx="3424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kumimoji="1" lang="zh-CN" altLang="en-US" sz="2800" dirty="0">
                <a:solidFill>
                  <a:schemeClr val="tx2"/>
                </a:solidFill>
                <a:latin typeface="Times New Roman" panose="02020603050405020304" pitchFamily="18" charset="0"/>
                <a:ea typeface="黑体" panose="02010609060101010101" pitchFamily="49" charset="-122"/>
              </a:rPr>
              <a:t>三、稳态近似处理</a:t>
            </a:r>
          </a:p>
        </p:txBody>
      </p:sp>
      <p:graphicFrame>
        <p:nvGraphicFramePr>
          <p:cNvPr id="574470" name="Object 6"/>
          <p:cNvGraphicFramePr>
            <a:graphicFrameLocks noChangeAspect="1"/>
          </p:cNvGraphicFramePr>
          <p:nvPr>
            <p:extLst>
              <p:ext uri="{D42A27DB-BD31-4B8C-83A1-F6EECF244321}">
                <p14:modId xmlns:p14="http://schemas.microsoft.com/office/powerpoint/2010/main" val="402814388"/>
              </p:ext>
            </p:extLst>
          </p:nvPr>
        </p:nvGraphicFramePr>
        <p:xfrm>
          <a:off x="3766062" y="1966570"/>
          <a:ext cx="1708150" cy="1152525"/>
        </p:xfrm>
        <a:graphic>
          <a:graphicData uri="http://schemas.openxmlformats.org/presentationml/2006/ole">
            <mc:AlternateContent xmlns:mc="http://schemas.openxmlformats.org/markup-compatibility/2006">
              <mc:Choice xmlns:v="urn:schemas-microsoft-com:vml" Requires="v">
                <p:oleObj spid="_x0000_s22606" name="公式" r:id="rId3" imgW="583947" imgH="393529" progId="Equation.3">
                  <p:embed/>
                </p:oleObj>
              </mc:Choice>
              <mc:Fallback>
                <p:oleObj name="公式" r:id="rId3" imgW="583947"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6062" y="1966570"/>
                        <a:ext cx="1708150" cy="1152525"/>
                      </a:xfrm>
                      <a:prstGeom prst="rect">
                        <a:avLst/>
                      </a:prstGeom>
                      <a:gradFill rotWithShape="1">
                        <a:gsLst>
                          <a:gs pos="0">
                            <a:srgbClr val="003B76"/>
                          </a:gs>
                          <a:gs pos="50000">
                            <a:schemeClr val="hlink"/>
                          </a:gs>
                          <a:gs pos="100000">
                            <a:srgbClr val="003B76"/>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4471" name="Rectangle 7"/>
          <p:cNvSpPr>
            <a:spLocks noChangeArrowheads="1"/>
          </p:cNvSpPr>
          <p:nvPr/>
        </p:nvSpPr>
        <p:spPr bwMode="auto">
          <a:xfrm>
            <a:off x="464472" y="5027100"/>
            <a:ext cx="832291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kumimoji="1" lang="en-US" altLang="zh-CN" sz="2800" dirty="0">
                <a:latin typeface="Times New Roman" panose="02020603050405020304" pitchFamily="18" charset="0"/>
                <a:ea typeface="黑体" panose="02010609060101010101" pitchFamily="49" charset="-122"/>
              </a:rPr>
              <a:t>C</a:t>
            </a:r>
            <a:r>
              <a:rPr kumimoji="1" lang="zh-CN" altLang="en-US" sz="2800" baseline="30000" dirty="0">
                <a:latin typeface="Times New Roman" panose="02020603050405020304" pitchFamily="18" charset="0"/>
                <a:ea typeface="黑体" panose="02010609060101010101" pitchFamily="49" charset="-122"/>
              </a:rPr>
              <a:t>＊</a:t>
            </a:r>
            <a:r>
              <a:rPr kumimoji="1" lang="zh-CN" altLang="en-US" sz="2800" dirty="0">
                <a:latin typeface="Times New Roman" panose="02020603050405020304" pitchFamily="18" charset="0"/>
                <a:ea typeface="黑体" panose="02010609060101010101" pitchFamily="49" charset="-122"/>
              </a:rPr>
              <a:t>：多为</a:t>
            </a:r>
            <a:r>
              <a:rPr kumimoji="1" lang="zh-CN" altLang="en-US" sz="2800" dirty="0">
                <a:solidFill>
                  <a:schemeClr val="tx2"/>
                </a:solidFill>
                <a:latin typeface="Times New Roman" panose="02020603050405020304" pitchFamily="18" charset="0"/>
                <a:ea typeface="黑体" panose="02010609060101010101" pitchFamily="49" charset="-122"/>
              </a:rPr>
              <a:t>活泼</a:t>
            </a:r>
            <a:r>
              <a:rPr kumimoji="1" lang="zh-CN" altLang="en-US" sz="2800" dirty="0" smtClean="0">
                <a:solidFill>
                  <a:schemeClr val="tx2"/>
                </a:solidFill>
                <a:latin typeface="Times New Roman" panose="02020603050405020304" pitchFamily="18" charset="0"/>
                <a:ea typeface="黑体" panose="02010609060101010101" pitchFamily="49" charset="-122"/>
              </a:rPr>
              <a:t>中间产物</a:t>
            </a:r>
            <a:endParaRPr kumimoji="1" lang="en-US" altLang="zh-CN" sz="2800" dirty="0" smtClean="0">
              <a:solidFill>
                <a:schemeClr val="tx2"/>
              </a:solidFill>
              <a:latin typeface="Times New Roman" panose="02020603050405020304" pitchFamily="18" charset="0"/>
              <a:ea typeface="黑体" panose="02010609060101010101" pitchFamily="49" charset="-122"/>
            </a:endParaRPr>
          </a:p>
          <a:p>
            <a:pPr eaLnBrk="1" hangingPunct="1">
              <a:spcBef>
                <a:spcPct val="0"/>
              </a:spcBef>
              <a:buClrTx/>
              <a:buSzTx/>
              <a:buFontTx/>
              <a:buNone/>
            </a:pPr>
            <a:r>
              <a:rPr kumimoji="1" lang="zh-CN" altLang="en-US" sz="2800" dirty="0" smtClean="0">
                <a:latin typeface="Times New Roman" panose="02020603050405020304" pitchFamily="18" charset="0"/>
                <a:ea typeface="黑体" panose="02010609060101010101" pitchFamily="49" charset="-122"/>
              </a:rPr>
              <a:t>如：自由基</a:t>
            </a:r>
            <a:endParaRPr kumimoji="1" lang="zh-CN" altLang="en-US" sz="2800" dirty="0">
              <a:solidFill>
                <a:srgbClr val="FF0000"/>
              </a:solidFill>
              <a:latin typeface="Times New Roman" panose="02020603050405020304" pitchFamily="18" charset="0"/>
              <a:ea typeface="黑体" panose="02010609060101010101" pitchFamily="49" charset="-122"/>
            </a:endParaRPr>
          </a:p>
        </p:txBody>
      </p:sp>
      <p:sp>
        <p:nvSpPr>
          <p:cNvPr id="3" name="矩形 2"/>
          <p:cNvSpPr/>
          <p:nvPr/>
        </p:nvSpPr>
        <p:spPr>
          <a:xfrm>
            <a:off x="2133221" y="5320599"/>
            <a:ext cx="5596404" cy="656846"/>
          </a:xfrm>
          <a:prstGeom prst="rect">
            <a:avLst/>
          </a:prstGeom>
        </p:spPr>
        <p:txBody>
          <a:bodyPr wrap="none">
            <a:spAutoFit/>
          </a:bodyPr>
          <a:lstStyle/>
          <a:p>
            <a:pPr>
              <a:lnSpc>
                <a:spcPct val="150000"/>
              </a:lnSpc>
              <a:spcBef>
                <a:spcPct val="0"/>
              </a:spcBef>
            </a:pPr>
            <a:r>
              <a:rPr kumimoji="1" lang="zh-CN" altLang="en-US" sz="2400" dirty="0" smtClean="0">
                <a:latin typeface="Times New Roman" panose="02020603050405020304" pitchFamily="18" charset="0"/>
                <a:ea typeface="黑体" panose="02010609060101010101" pitchFamily="49" charset="-122"/>
              </a:rPr>
              <a:t> 、</a:t>
            </a:r>
            <a:r>
              <a:rPr kumimoji="1" lang="zh-CN" altLang="en-US" sz="2800" dirty="0">
                <a:latin typeface="Times New Roman" panose="02020603050405020304" pitchFamily="18" charset="0"/>
                <a:ea typeface="黑体" panose="02010609060101010101" pitchFamily="49" charset="-122"/>
              </a:rPr>
              <a:t>单原子、活化分子具有此特性。</a:t>
            </a:r>
          </a:p>
        </p:txBody>
      </p:sp>
      <p:sp>
        <p:nvSpPr>
          <p:cNvPr id="17" name="Text Box 5"/>
          <p:cNvSpPr txBox="1">
            <a:spLocks noChangeArrowheads="1"/>
          </p:cNvSpPr>
          <p:nvPr/>
        </p:nvSpPr>
        <p:spPr bwMode="auto">
          <a:xfrm>
            <a:off x="475043" y="1006259"/>
            <a:ext cx="84933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850900" indent="-850900" algn="l">
              <a:defRPr kumimoji="1" sz="2400">
                <a:solidFill>
                  <a:schemeClr val="tx1"/>
                </a:solidFill>
                <a:latin typeface="Times New Roman" pitchFamily="18" charset="0"/>
                <a:ea typeface="宋体" pitchFamily="2" charset="-122"/>
              </a:defRPr>
            </a:lvl1pPr>
            <a:lvl2pPr marL="1041400" algn="l">
              <a:defRPr kumimoji="1" sz="2400">
                <a:solidFill>
                  <a:schemeClr val="tx1"/>
                </a:solidFill>
                <a:latin typeface="Times New Roman" pitchFamily="18" charset="0"/>
                <a:ea typeface="宋体" pitchFamily="2" charset="-122"/>
              </a:defRPr>
            </a:lvl2pPr>
            <a:lvl3pPr marL="1231900" algn="l">
              <a:defRPr kumimoji="1" sz="2400">
                <a:solidFill>
                  <a:schemeClr val="tx1"/>
                </a:solidFill>
                <a:latin typeface="Times New Roman" pitchFamily="18" charset="0"/>
                <a:ea typeface="宋体" pitchFamily="2" charset="-122"/>
              </a:defRPr>
            </a:lvl3pPr>
            <a:lvl4pPr marL="1422400"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b="1" dirty="0">
                <a:ea typeface="楷体_GB2312" pitchFamily="49" charset="-122"/>
              </a:rPr>
              <a:t>稳态</a:t>
            </a:r>
            <a:r>
              <a:rPr lang="en-US" altLang="zh-CN" sz="2800" b="1" dirty="0"/>
              <a:t>——</a:t>
            </a:r>
            <a:r>
              <a:rPr lang="zh-CN" altLang="en-US" sz="2800" b="1" dirty="0">
                <a:ea typeface="幼圆" pitchFamily="49" charset="-122"/>
              </a:rPr>
              <a:t>在反应机理中，某中间物质的生成速率与消耗速率近似相等，以致其浓度不随时间变化的状态。</a:t>
            </a:r>
          </a:p>
        </p:txBody>
      </p:sp>
      <p:sp>
        <p:nvSpPr>
          <p:cNvPr id="18" name="Text Box 24"/>
          <p:cNvSpPr txBox="1">
            <a:spLocks noChangeArrowheads="1"/>
          </p:cNvSpPr>
          <p:nvPr/>
        </p:nvSpPr>
        <p:spPr bwMode="auto">
          <a:xfrm>
            <a:off x="644914" y="3338551"/>
            <a:ext cx="795044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850900" indent="-850900" algn="l">
              <a:defRPr kumimoji="1" sz="2400">
                <a:solidFill>
                  <a:schemeClr val="tx1"/>
                </a:solidFill>
                <a:latin typeface="Times New Roman" pitchFamily="18" charset="0"/>
                <a:ea typeface="宋体" pitchFamily="2" charset="-122"/>
              </a:defRPr>
            </a:lvl1pPr>
            <a:lvl2pPr marL="1041400" algn="l">
              <a:defRPr kumimoji="1" sz="2400">
                <a:solidFill>
                  <a:schemeClr val="tx1"/>
                </a:solidFill>
                <a:latin typeface="Times New Roman" pitchFamily="18" charset="0"/>
                <a:ea typeface="宋体" pitchFamily="2" charset="-122"/>
              </a:defRPr>
            </a:lvl2pPr>
            <a:lvl3pPr marL="1231900" algn="l">
              <a:defRPr kumimoji="1" sz="2400">
                <a:solidFill>
                  <a:schemeClr val="tx1"/>
                </a:solidFill>
                <a:latin typeface="Times New Roman" pitchFamily="18" charset="0"/>
                <a:ea typeface="宋体" pitchFamily="2" charset="-122"/>
              </a:defRPr>
            </a:lvl3pPr>
            <a:lvl4pPr marL="1422400"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b="1" dirty="0">
                <a:ea typeface="楷体_GB2312" pitchFamily="49" charset="-122"/>
              </a:rPr>
              <a:t>稳态近似</a:t>
            </a:r>
            <a:r>
              <a:rPr lang="en-US" altLang="zh-CN" sz="2800" b="1" dirty="0"/>
              <a:t>——</a:t>
            </a:r>
            <a:r>
              <a:rPr lang="zh-CN" altLang="en-US" sz="2800" b="1" dirty="0"/>
              <a:t>根据中间物质浓度不随时间</a:t>
            </a:r>
            <a:r>
              <a:rPr lang="zh-CN" altLang="en-US" sz="2800" b="1" dirty="0" smtClean="0"/>
              <a:t>变化的特性</a:t>
            </a:r>
            <a:r>
              <a:rPr lang="zh-CN" altLang="en-US" sz="2800" b="1" dirty="0"/>
              <a:t>，用解代数方程替代解微分方程求出中间物质浓度的方法。</a:t>
            </a:r>
          </a:p>
        </p:txBody>
      </p:sp>
    </p:spTree>
    <p:extLst>
      <p:ext uri="{BB962C8B-B14F-4D97-AF65-F5344CB8AC3E}">
        <p14:creationId xmlns:p14="http://schemas.microsoft.com/office/powerpoint/2010/main" val="223267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74471"/>
                                        </p:tgtEl>
                                        <p:attrNameLst>
                                          <p:attrName>style.visibility</p:attrName>
                                        </p:attrNameLst>
                                      </p:cBhvr>
                                      <p:to>
                                        <p:strVal val="visible"/>
                                      </p:to>
                                    </p:set>
                                    <p:animEffect transition="in" filter="circle(in)">
                                      <p:cBhvr>
                                        <p:cTn id="7" dur="1000"/>
                                        <p:tgtEl>
                                          <p:spTgt spid="574471"/>
                                        </p:tgtEl>
                                      </p:cBhvr>
                                    </p:animEffect>
                                  </p:childTnLst>
                                </p:cTn>
                              </p:par>
                              <p:par>
                                <p:cTn id="8" presetID="6" presetClass="entr" presetSubtype="16" fill="hold" nodeType="withEffect">
                                  <p:stCondLst>
                                    <p:cond delay="0"/>
                                  </p:stCondLst>
                                  <p:childTnLst>
                                    <p:set>
                                      <p:cBhvr>
                                        <p:cTn id="9" dur="1" fill="hold">
                                          <p:stCondLst>
                                            <p:cond delay="0"/>
                                          </p:stCondLst>
                                        </p:cTn>
                                        <p:tgtEl>
                                          <p:spTgt spid="574470"/>
                                        </p:tgtEl>
                                        <p:attrNameLst>
                                          <p:attrName>style.visibility</p:attrName>
                                        </p:attrNameLst>
                                      </p:cBhvr>
                                      <p:to>
                                        <p:strVal val="visible"/>
                                      </p:to>
                                    </p:set>
                                    <p:animEffect transition="in" filter="circle(in)">
                                      <p:cBhvr>
                                        <p:cTn id="10" dur="1000"/>
                                        <p:tgtEl>
                                          <p:spTgt spid="57447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1+#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1+#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71" grpId="0"/>
      <p:bldP spid="17" grpId="0" autoUpdateAnimBg="0"/>
      <p:bldP spid="1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168" y="199150"/>
            <a:ext cx="6940296" cy="2215991"/>
          </a:xfrm>
          <a:prstGeom prst="rect">
            <a:avLst/>
          </a:prstGeom>
        </p:spPr>
        <p:txBody>
          <a:bodyPr wrap="square">
            <a:spAutoFit/>
          </a:bodyPr>
          <a:lstStyle/>
          <a:p>
            <a:pPr marL="361950" indent="-338138">
              <a:lnSpc>
                <a:spcPct val="140000"/>
              </a:lnSpc>
              <a:spcBef>
                <a:spcPct val="0"/>
              </a:spcBef>
              <a:buClr>
                <a:schemeClr val="tx1"/>
              </a:buClr>
            </a:pPr>
            <a:r>
              <a:rPr lang="zh-CN" altLang="en-US" sz="2400" dirty="0" smtClean="0">
                <a:solidFill>
                  <a:srgbClr val="0000FF"/>
                </a:solidFill>
                <a:latin typeface="宋体" pitchFamily="2" charset="-122"/>
              </a:rPr>
              <a:t>例</a:t>
            </a:r>
            <a:r>
              <a:rPr lang="en-US" altLang="zh-CN" sz="2400" dirty="0" smtClean="0">
                <a:solidFill>
                  <a:srgbClr val="0000FF"/>
                </a:solidFill>
                <a:latin typeface="宋体" pitchFamily="2" charset="-122"/>
              </a:rPr>
              <a:t>1</a:t>
            </a:r>
            <a:r>
              <a:rPr lang="zh-CN" altLang="en-US" sz="2400" dirty="0" smtClean="0">
                <a:solidFill>
                  <a:srgbClr val="0000FF"/>
                </a:solidFill>
                <a:latin typeface="宋体" pitchFamily="2" charset="-122"/>
              </a:rPr>
              <a:t>：</a:t>
            </a:r>
            <a:r>
              <a:rPr lang="zh-CN" altLang="en-US" sz="2400" dirty="0" smtClean="0">
                <a:solidFill>
                  <a:srgbClr val="000000"/>
                </a:solidFill>
                <a:latin typeface="Times New Roman" pitchFamily="18" charset="0"/>
                <a:cs typeface="Times New Roman" pitchFamily="18" charset="0"/>
              </a:rPr>
              <a:t>  </a:t>
            </a:r>
            <a:r>
              <a:rPr lang="zh-CN" altLang="en-US" sz="2400" dirty="0">
                <a:solidFill>
                  <a:srgbClr val="000000"/>
                </a:solidFill>
                <a:latin typeface="Times New Roman" pitchFamily="18" charset="0"/>
                <a:cs typeface="Times New Roman" pitchFamily="18" charset="0"/>
              </a:rPr>
              <a:t>反应 </a:t>
            </a:r>
            <a:r>
              <a:rPr lang="en-US" altLang="zh-CN" sz="2400" dirty="0">
                <a:solidFill>
                  <a:srgbClr val="000000"/>
                </a:solidFill>
                <a:latin typeface="Times New Roman" pitchFamily="18" charset="0"/>
                <a:cs typeface="Times New Roman" pitchFamily="18" charset="0"/>
              </a:rPr>
              <a:t>2A+C→D </a:t>
            </a:r>
            <a:r>
              <a:rPr lang="zh-CN" altLang="en-US" sz="2400" dirty="0">
                <a:solidFill>
                  <a:srgbClr val="000000"/>
                </a:solidFill>
                <a:latin typeface="Times New Roman" pitchFamily="18" charset="0"/>
                <a:cs typeface="Times New Roman" pitchFamily="18" charset="0"/>
              </a:rPr>
              <a:t>的机理为：</a:t>
            </a:r>
          </a:p>
          <a:p>
            <a:pPr marL="361950" indent="-338138" algn="just">
              <a:lnSpc>
                <a:spcPct val="140000"/>
              </a:lnSpc>
              <a:spcBef>
                <a:spcPct val="0"/>
              </a:spcBef>
              <a:buClr>
                <a:schemeClr val="tx1"/>
              </a:buClr>
            </a:pPr>
            <a:endParaRPr lang="en-US" altLang="zh-CN" dirty="0">
              <a:solidFill>
                <a:srgbClr val="000000"/>
              </a:solidFill>
              <a:latin typeface="Times New Roman" pitchFamily="18" charset="0"/>
              <a:cs typeface="Times New Roman" pitchFamily="18" charset="0"/>
            </a:endParaRPr>
          </a:p>
          <a:p>
            <a:pPr marL="361950" indent="-338138" algn="just">
              <a:lnSpc>
                <a:spcPct val="140000"/>
              </a:lnSpc>
              <a:spcBef>
                <a:spcPct val="0"/>
              </a:spcBef>
              <a:buClr>
                <a:schemeClr val="tx1"/>
              </a:buClr>
            </a:pPr>
            <a:endParaRPr lang="en-US" altLang="zh-CN" dirty="0">
              <a:solidFill>
                <a:srgbClr val="000000"/>
              </a:solidFill>
              <a:latin typeface="宋体" pitchFamily="2" charset="-122"/>
            </a:endParaRPr>
          </a:p>
          <a:p>
            <a:pPr marL="361950" indent="-338138" algn="just">
              <a:lnSpc>
                <a:spcPct val="110000"/>
              </a:lnSpc>
              <a:spcBef>
                <a:spcPct val="50000"/>
              </a:spcBef>
              <a:buClr>
                <a:schemeClr val="tx1"/>
              </a:buClr>
              <a:buFont typeface="Wingdings" pitchFamily="2" charset="2"/>
              <a:buAutoNum type="arabicPeriod"/>
            </a:pPr>
            <a:r>
              <a:rPr lang="zh-CN" altLang="en-US" sz="2000" b="1" dirty="0">
                <a:solidFill>
                  <a:srgbClr val="000000"/>
                </a:solidFill>
                <a:latin typeface="仿宋" panose="02010609060101010101" pitchFamily="49" charset="-122"/>
                <a:ea typeface="仿宋" panose="02010609060101010101" pitchFamily="49" charset="-122"/>
                <a:cs typeface="Times New Roman" pitchFamily="18" charset="0"/>
              </a:rPr>
              <a:t>平衡态法推导速率方程，并确定活化能关系；</a:t>
            </a:r>
          </a:p>
          <a:p>
            <a:pPr marL="361950" indent="-338138" algn="just">
              <a:lnSpc>
                <a:spcPct val="110000"/>
              </a:lnSpc>
              <a:spcBef>
                <a:spcPct val="0"/>
              </a:spcBef>
              <a:buClr>
                <a:schemeClr val="tx1"/>
              </a:buClr>
              <a:buFont typeface="Wingdings" pitchFamily="2" charset="2"/>
              <a:buAutoNum type="arabicPeriod"/>
            </a:pPr>
            <a:r>
              <a:rPr lang="zh-CN" altLang="en-US" sz="2000" b="1" dirty="0">
                <a:solidFill>
                  <a:srgbClr val="000000"/>
                </a:solidFill>
                <a:latin typeface="仿宋" panose="02010609060101010101" pitchFamily="49" charset="-122"/>
                <a:ea typeface="仿宋" panose="02010609060101010101" pitchFamily="49" charset="-122"/>
                <a:cs typeface="Times New Roman" pitchFamily="18" charset="0"/>
              </a:rPr>
              <a:t>稳态法推导速率方程。</a:t>
            </a:r>
          </a:p>
        </p:txBody>
      </p:sp>
      <p:grpSp>
        <p:nvGrpSpPr>
          <p:cNvPr id="3" name="Group 4"/>
          <p:cNvGrpSpPr>
            <a:grpSpLocks/>
          </p:cNvGrpSpPr>
          <p:nvPr/>
        </p:nvGrpSpPr>
        <p:grpSpPr bwMode="auto">
          <a:xfrm>
            <a:off x="1066801" y="561340"/>
            <a:ext cx="2065337" cy="1095375"/>
            <a:chOff x="981" y="1706"/>
            <a:chExt cx="1301" cy="690"/>
          </a:xfrm>
        </p:grpSpPr>
        <p:grpSp>
          <p:nvGrpSpPr>
            <p:cNvPr id="4" name="Group 5"/>
            <p:cNvGrpSpPr>
              <a:grpSpLocks/>
            </p:cNvGrpSpPr>
            <p:nvPr/>
          </p:nvGrpSpPr>
          <p:grpSpPr bwMode="auto">
            <a:xfrm>
              <a:off x="981" y="1706"/>
              <a:ext cx="1043" cy="690"/>
              <a:chOff x="981" y="1706"/>
              <a:chExt cx="1043" cy="690"/>
            </a:xfrm>
          </p:grpSpPr>
          <p:sp>
            <p:nvSpPr>
              <p:cNvPr id="6" name="Line 6"/>
              <p:cNvSpPr>
                <a:spLocks noChangeShapeType="1"/>
              </p:cNvSpPr>
              <p:nvPr/>
            </p:nvSpPr>
            <p:spPr bwMode="auto">
              <a:xfrm>
                <a:off x="1382" y="2069"/>
                <a:ext cx="27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7"/>
              <p:cNvSpPr>
                <a:spLocks noChangeShapeType="1"/>
              </p:cNvSpPr>
              <p:nvPr/>
            </p:nvSpPr>
            <p:spPr bwMode="auto">
              <a:xfrm>
                <a:off x="1382" y="2115"/>
                <a:ext cx="273"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8"/>
              <p:cNvSpPr txBox="1">
                <a:spLocks noChangeArrowheads="1"/>
              </p:cNvSpPr>
              <p:nvPr/>
            </p:nvSpPr>
            <p:spPr bwMode="auto">
              <a:xfrm>
                <a:off x="1383" y="1706"/>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50000"/>
                  </a:spcBef>
                  <a:buClrTx/>
                  <a:buSzTx/>
                  <a:buFontTx/>
                  <a:buNone/>
                </a:pPr>
                <a:r>
                  <a:rPr lang="en-US" altLang="zh-CN" sz="2800" dirty="0">
                    <a:solidFill>
                      <a:srgbClr val="7030A0"/>
                    </a:solidFill>
                    <a:latin typeface="宋体" pitchFamily="2" charset="-122"/>
                    <a:sym typeface="Wingdings" pitchFamily="2" charset="2"/>
                  </a:rPr>
                  <a:t>k</a:t>
                </a:r>
                <a:r>
                  <a:rPr lang="en-US" altLang="zh-CN" sz="2800" baseline="-25000" dirty="0">
                    <a:solidFill>
                      <a:srgbClr val="7030A0"/>
                    </a:solidFill>
                    <a:latin typeface="宋体" pitchFamily="2" charset="-122"/>
                    <a:sym typeface="Wingdings" pitchFamily="2" charset="2"/>
                  </a:rPr>
                  <a:t>1</a:t>
                </a:r>
              </a:p>
            </p:txBody>
          </p:sp>
          <p:sp>
            <p:nvSpPr>
              <p:cNvPr id="9" name="Text Box 9"/>
              <p:cNvSpPr txBox="1">
                <a:spLocks noChangeArrowheads="1"/>
              </p:cNvSpPr>
              <p:nvPr/>
            </p:nvSpPr>
            <p:spPr bwMode="auto">
              <a:xfrm>
                <a:off x="1383" y="2069"/>
                <a:ext cx="5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50000"/>
                  </a:spcBef>
                  <a:buClrTx/>
                  <a:buSzTx/>
                  <a:buFontTx/>
                  <a:buNone/>
                </a:pPr>
                <a:r>
                  <a:rPr lang="en-US" altLang="zh-CN" sz="2800" dirty="0">
                    <a:solidFill>
                      <a:srgbClr val="7030A0"/>
                    </a:solidFill>
                    <a:latin typeface="宋体" pitchFamily="2" charset="-122"/>
                    <a:sym typeface="Wingdings" pitchFamily="2" charset="2"/>
                  </a:rPr>
                  <a:t>k</a:t>
                </a:r>
                <a:r>
                  <a:rPr lang="en-US" altLang="zh-CN" sz="2800" baseline="-25000" dirty="0">
                    <a:solidFill>
                      <a:srgbClr val="7030A0"/>
                    </a:solidFill>
                    <a:latin typeface="宋体" pitchFamily="2" charset="-122"/>
                    <a:sym typeface="Wingdings" pitchFamily="2" charset="2"/>
                  </a:rPr>
                  <a:t>-1</a:t>
                </a:r>
              </a:p>
            </p:txBody>
          </p:sp>
          <p:sp>
            <p:nvSpPr>
              <p:cNvPr id="10" name="Rectangle 10"/>
              <p:cNvSpPr>
                <a:spLocks noChangeArrowheads="1"/>
              </p:cNvSpPr>
              <p:nvPr/>
            </p:nvSpPr>
            <p:spPr bwMode="auto">
              <a:xfrm>
                <a:off x="981" y="1797"/>
                <a:ext cx="1043"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50000"/>
                  </a:lnSpc>
                  <a:spcBef>
                    <a:spcPct val="50000"/>
                  </a:spcBef>
                  <a:buClr>
                    <a:schemeClr val="tx1"/>
                  </a:buClr>
                  <a:buSzTx/>
                  <a:buFont typeface="Wingdings" pitchFamily="2" charset="2"/>
                  <a:buNone/>
                </a:pPr>
                <a:r>
                  <a:rPr lang="en-US" altLang="zh-CN" sz="2800" b="0" dirty="0">
                    <a:solidFill>
                      <a:srgbClr val="000000"/>
                    </a:solidFill>
                    <a:latin typeface="Times New Roman" pitchFamily="18" charset="0"/>
                    <a:cs typeface="Times New Roman" pitchFamily="18" charset="0"/>
                  </a:rPr>
                  <a:t>2A  </a:t>
                </a:r>
                <a:r>
                  <a:rPr lang="en-US" altLang="zh-CN" sz="2800" b="0" dirty="0">
                    <a:solidFill>
                      <a:srgbClr val="7030A0"/>
                    </a:solidFill>
                    <a:latin typeface="Times New Roman" pitchFamily="18" charset="0"/>
                    <a:cs typeface="Times New Roman" pitchFamily="18" charset="0"/>
                  </a:rPr>
                  <a:t>    </a:t>
                </a:r>
                <a:r>
                  <a:rPr lang="en-US" altLang="zh-CN" sz="2800" b="0" dirty="0">
                    <a:solidFill>
                      <a:srgbClr val="000000"/>
                    </a:solidFill>
                    <a:latin typeface="Times New Roman" pitchFamily="18" charset="0"/>
                    <a:cs typeface="Times New Roman" pitchFamily="18" charset="0"/>
                  </a:rPr>
                  <a:t> B*</a:t>
                </a:r>
              </a:p>
            </p:txBody>
          </p:sp>
        </p:grpSp>
        <p:sp>
          <p:nvSpPr>
            <p:cNvPr id="5" name="Rectangle 11"/>
            <p:cNvSpPr>
              <a:spLocks noChangeArrowheads="1"/>
            </p:cNvSpPr>
            <p:nvPr/>
          </p:nvSpPr>
          <p:spPr bwMode="auto">
            <a:xfrm>
              <a:off x="1973" y="1917"/>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lang="zh-CN" altLang="en-US" sz="2400">
                  <a:solidFill>
                    <a:srgbClr val="000000"/>
                  </a:solidFill>
                  <a:latin typeface="宋体" pitchFamily="2" charset="-122"/>
                </a:rPr>
                <a:t>快</a:t>
              </a:r>
            </a:p>
          </p:txBody>
        </p:sp>
      </p:grpSp>
      <p:grpSp>
        <p:nvGrpSpPr>
          <p:cNvPr id="11" name="Group 12"/>
          <p:cNvGrpSpPr>
            <a:grpSpLocks/>
          </p:cNvGrpSpPr>
          <p:nvPr/>
        </p:nvGrpSpPr>
        <p:grpSpPr bwMode="auto">
          <a:xfrm>
            <a:off x="3750469" y="589122"/>
            <a:ext cx="2443163" cy="808037"/>
            <a:chOff x="839" y="2341"/>
            <a:chExt cx="1539" cy="509"/>
          </a:xfrm>
        </p:grpSpPr>
        <p:sp>
          <p:nvSpPr>
            <p:cNvPr id="12" name="Line 13"/>
            <p:cNvSpPr>
              <a:spLocks noChangeShapeType="1"/>
            </p:cNvSpPr>
            <p:nvPr/>
          </p:nvSpPr>
          <p:spPr bwMode="auto">
            <a:xfrm>
              <a:off x="1569" y="2704"/>
              <a:ext cx="27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14"/>
            <p:cNvSpPr txBox="1">
              <a:spLocks noChangeArrowheads="1"/>
            </p:cNvSpPr>
            <p:nvPr/>
          </p:nvSpPr>
          <p:spPr bwMode="auto">
            <a:xfrm>
              <a:off x="1525" y="2341"/>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50000"/>
                </a:spcBef>
                <a:buClrTx/>
                <a:buSzTx/>
                <a:buFontTx/>
                <a:buNone/>
              </a:pPr>
              <a:r>
                <a:rPr lang="en-US" altLang="zh-CN" sz="2800" dirty="0">
                  <a:solidFill>
                    <a:srgbClr val="7030A0"/>
                  </a:solidFill>
                  <a:latin typeface="宋体" pitchFamily="2" charset="-122"/>
                  <a:sym typeface="Wingdings" pitchFamily="2" charset="2"/>
                </a:rPr>
                <a:t>k</a:t>
              </a:r>
              <a:r>
                <a:rPr lang="en-US" altLang="zh-CN" sz="2800" baseline="-25000" dirty="0">
                  <a:solidFill>
                    <a:srgbClr val="7030A0"/>
                  </a:solidFill>
                  <a:latin typeface="宋体" pitchFamily="2" charset="-122"/>
                  <a:sym typeface="Wingdings" pitchFamily="2" charset="2"/>
                </a:rPr>
                <a:t>2</a:t>
              </a:r>
            </a:p>
          </p:txBody>
        </p:sp>
        <p:sp>
          <p:nvSpPr>
            <p:cNvPr id="14" name="Rectangle 15"/>
            <p:cNvSpPr>
              <a:spLocks noChangeArrowheads="1"/>
            </p:cNvSpPr>
            <p:nvPr/>
          </p:nvSpPr>
          <p:spPr bwMode="auto">
            <a:xfrm>
              <a:off x="839" y="2523"/>
              <a:ext cx="12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lang="en-US" altLang="zh-CN" sz="2800" b="0" dirty="0">
                  <a:solidFill>
                    <a:srgbClr val="000000"/>
                  </a:solidFill>
                  <a:latin typeface="Times New Roman" pitchFamily="18" charset="0"/>
                  <a:cs typeface="Times New Roman" pitchFamily="18" charset="0"/>
                </a:rPr>
                <a:t>B* + C     D</a:t>
              </a:r>
              <a:endParaRPr lang="zh-CN" altLang="en-US" sz="2800" b="0" dirty="0">
                <a:solidFill>
                  <a:srgbClr val="000000"/>
                </a:solidFill>
                <a:latin typeface="Times New Roman" pitchFamily="18" charset="0"/>
                <a:cs typeface="Times New Roman" pitchFamily="18" charset="0"/>
              </a:endParaRPr>
            </a:p>
          </p:txBody>
        </p:sp>
        <p:sp>
          <p:nvSpPr>
            <p:cNvPr id="15" name="Rectangle 16"/>
            <p:cNvSpPr>
              <a:spLocks noChangeArrowheads="1"/>
            </p:cNvSpPr>
            <p:nvPr/>
          </p:nvSpPr>
          <p:spPr bwMode="auto">
            <a:xfrm>
              <a:off x="2069" y="2524"/>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lang="zh-CN" altLang="en-US" sz="2400">
                  <a:solidFill>
                    <a:srgbClr val="000000"/>
                  </a:solidFill>
                  <a:latin typeface="宋体" pitchFamily="2" charset="-122"/>
                </a:rPr>
                <a:t>慢</a:t>
              </a:r>
            </a:p>
          </p:txBody>
        </p:sp>
      </p:grpSp>
      <p:sp>
        <p:nvSpPr>
          <p:cNvPr id="16" name="矩形 15"/>
          <p:cNvSpPr/>
          <p:nvPr/>
        </p:nvSpPr>
        <p:spPr>
          <a:xfrm>
            <a:off x="214312" y="2285875"/>
            <a:ext cx="8542413" cy="2585323"/>
          </a:xfrm>
          <a:prstGeom prst="rect">
            <a:avLst/>
          </a:prstGeom>
        </p:spPr>
        <p:txBody>
          <a:bodyPr wrap="square">
            <a:spAutoFit/>
          </a:bodyPr>
          <a:lstStyle/>
          <a:p>
            <a:pPr marL="361950" indent="-338138">
              <a:lnSpc>
                <a:spcPct val="150000"/>
              </a:lnSpc>
              <a:spcBef>
                <a:spcPct val="0"/>
              </a:spcBef>
              <a:buClr>
                <a:schemeClr val="tx1"/>
              </a:buClr>
            </a:pPr>
            <a:r>
              <a:rPr lang="zh-CN" altLang="en-US" sz="2400" dirty="0">
                <a:solidFill>
                  <a:srgbClr val="0000FF"/>
                </a:solidFill>
                <a:latin typeface="宋体" pitchFamily="2" charset="-122"/>
              </a:rPr>
              <a:t>解</a:t>
            </a:r>
            <a:r>
              <a:rPr lang="zh-CN" altLang="en-US" sz="2400" b="1" dirty="0">
                <a:solidFill>
                  <a:srgbClr val="0000FF"/>
                </a:solidFill>
                <a:latin typeface="仿宋" panose="02010609060101010101" pitchFamily="49" charset="-122"/>
                <a:ea typeface="仿宋" panose="02010609060101010101" pitchFamily="49" charset="-122"/>
              </a:rPr>
              <a:t>：</a:t>
            </a:r>
            <a:r>
              <a:rPr lang="zh-CN" altLang="en-US" sz="2400" b="1" dirty="0">
                <a:solidFill>
                  <a:srgbClr val="000000"/>
                </a:solidFill>
                <a:latin typeface="仿宋" panose="02010609060101010101" pitchFamily="49" charset="-122"/>
                <a:ea typeface="仿宋" panose="02010609060101010101" pitchFamily="49" charset="-122"/>
                <a:cs typeface="Times New Roman" pitchFamily="18" charset="0"/>
              </a:rPr>
              <a:t>  </a:t>
            </a:r>
            <a:r>
              <a:rPr lang="en-US" altLang="zh-CN" sz="2400" b="1" dirty="0">
                <a:solidFill>
                  <a:srgbClr val="000000"/>
                </a:solidFill>
                <a:latin typeface="仿宋" panose="02010609060101010101" pitchFamily="49" charset="-122"/>
                <a:ea typeface="仿宋" panose="02010609060101010101" pitchFamily="49" charset="-122"/>
                <a:cs typeface="Times New Roman" pitchFamily="18" charset="0"/>
              </a:rPr>
              <a:t>1.</a:t>
            </a:r>
            <a:r>
              <a:rPr lang="zh-CN" altLang="en-US" sz="2400" b="1" dirty="0">
                <a:solidFill>
                  <a:srgbClr val="000000"/>
                </a:solidFill>
                <a:latin typeface="仿宋" panose="02010609060101010101" pitchFamily="49" charset="-122"/>
                <a:ea typeface="仿宋" panose="02010609060101010101" pitchFamily="49" charset="-122"/>
                <a:cs typeface="Times New Roman" pitchFamily="18" charset="0"/>
              </a:rPr>
              <a:t>平衡态法：</a:t>
            </a:r>
          </a:p>
          <a:p>
            <a:pPr marL="361950" indent="-338138">
              <a:lnSpc>
                <a:spcPct val="150000"/>
              </a:lnSpc>
              <a:spcBef>
                <a:spcPct val="0"/>
              </a:spcBef>
              <a:buClr>
                <a:schemeClr val="tx1"/>
              </a:buClr>
            </a:pPr>
            <a:r>
              <a:rPr lang="zh-CN" altLang="en-US" sz="2400" b="1" dirty="0">
                <a:solidFill>
                  <a:srgbClr val="000000"/>
                </a:solidFill>
                <a:latin typeface="仿宋" panose="02010609060101010101" pitchFamily="49" charset="-122"/>
                <a:ea typeface="仿宋" panose="02010609060101010101" pitchFamily="49" charset="-122"/>
                <a:cs typeface="Times New Roman" pitchFamily="18" charset="0"/>
              </a:rPr>
              <a:t>第二步是慢反应为速控</a:t>
            </a:r>
            <a:r>
              <a:rPr lang="zh-CN" altLang="en-US" sz="2400" b="1" dirty="0" smtClean="0">
                <a:solidFill>
                  <a:srgbClr val="000000"/>
                </a:solidFill>
                <a:latin typeface="仿宋" panose="02010609060101010101" pitchFamily="49" charset="-122"/>
                <a:ea typeface="仿宋" panose="02010609060101010101" pitchFamily="49" charset="-122"/>
                <a:cs typeface="Times New Roman" pitchFamily="18" charset="0"/>
              </a:rPr>
              <a:t>步骤，</a:t>
            </a:r>
            <a:endParaRPr lang="en-US" altLang="zh-CN" sz="2400" b="1" dirty="0" smtClean="0">
              <a:solidFill>
                <a:srgbClr val="000000"/>
              </a:solidFill>
              <a:latin typeface="仿宋" panose="02010609060101010101" pitchFamily="49" charset="-122"/>
              <a:ea typeface="仿宋" panose="02010609060101010101" pitchFamily="49" charset="-122"/>
              <a:cs typeface="Times New Roman" pitchFamily="18" charset="0"/>
            </a:endParaRPr>
          </a:p>
          <a:p>
            <a:pPr marL="361950" indent="-338138">
              <a:lnSpc>
                <a:spcPct val="150000"/>
              </a:lnSpc>
              <a:spcBef>
                <a:spcPct val="0"/>
              </a:spcBef>
              <a:buClr>
                <a:schemeClr val="tx1"/>
              </a:buClr>
            </a:pPr>
            <a:r>
              <a:rPr lang="zh-CN" altLang="en-US" sz="2400" b="1" dirty="0" smtClean="0">
                <a:solidFill>
                  <a:srgbClr val="000000"/>
                </a:solidFill>
                <a:latin typeface="仿宋" panose="02010609060101010101" pitchFamily="49" charset="-122"/>
                <a:ea typeface="仿宋" panose="02010609060101010101" pitchFamily="49" charset="-122"/>
                <a:cs typeface="Times New Roman" pitchFamily="18" charset="0"/>
              </a:rPr>
              <a:t>速</a:t>
            </a:r>
            <a:r>
              <a:rPr lang="zh-CN" altLang="en-US" sz="2400" b="1" dirty="0">
                <a:solidFill>
                  <a:srgbClr val="000000"/>
                </a:solidFill>
                <a:latin typeface="仿宋" panose="02010609060101010101" pitchFamily="49" charset="-122"/>
                <a:ea typeface="仿宋" panose="02010609060101010101" pitchFamily="49" charset="-122"/>
                <a:cs typeface="Times New Roman" pitchFamily="18" charset="0"/>
              </a:rPr>
              <a:t>控步骤前的对行反应已达平衡</a:t>
            </a:r>
          </a:p>
          <a:p>
            <a:pPr marL="361950" indent="-338138">
              <a:lnSpc>
                <a:spcPct val="150000"/>
              </a:lnSpc>
              <a:spcBef>
                <a:spcPct val="0"/>
              </a:spcBef>
              <a:buClr>
                <a:schemeClr val="tx1"/>
              </a:buClr>
            </a:pPr>
            <a:endParaRPr lang="zh-CN" altLang="en-US" dirty="0">
              <a:solidFill>
                <a:srgbClr val="000000"/>
              </a:solidFill>
              <a:latin typeface="Times New Roman" pitchFamily="18" charset="0"/>
              <a:cs typeface="Times New Roman" pitchFamily="18" charset="0"/>
            </a:endParaRPr>
          </a:p>
          <a:p>
            <a:pPr marL="361950" indent="-338138">
              <a:lnSpc>
                <a:spcPct val="150000"/>
              </a:lnSpc>
              <a:spcBef>
                <a:spcPct val="0"/>
              </a:spcBef>
              <a:buClr>
                <a:schemeClr val="tx1"/>
              </a:buClr>
            </a:pPr>
            <a:endParaRPr lang="zh-CN" altLang="en-US" dirty="0">
              <a:solidFill>
                <a:srgbClr val="000000"/>
              </a:solidFill>
              <a:latin typeface="Times New Roman" pitchFamily="18" charset="0"/>
              <a:cs typeface="Times New Roman" pitchFamily="18" charset="0"/>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2473770549"/>
              </p:ext>
            </p:extLst>
          </p:nvPr>
        </p:nvGraphicFramePr>
        <p:xfrm>
          <a:off x="4137239" y="2285875"/>
          <a:ext cx="1977597" cy="714502"/>
        </p:xfrm>
        <a:graphic>
          <a:graphicData uri="http://schemas.openxmlformats.org/presentationml/2006/ole">
            <mc:AlternateContent xmlns:mc="http://schemas.openxmlformats.org/markup-compatibility/2006">
              <mc:Choice xmlns:v="urn:schemas-microsoft-com:vml" Requires="v">
                <p:oleObj spid="_x0000_s25226" name="公式" r:id="rId3" imgW="1218671" imgH="393529" progId="Equation.3">
                  <p:embed/>
                </p:oleObj>
              </mc:Choice>
              <mc:Fallback>
                <p:oleObj name="公式" r:id="rId3" imgW="1218671"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7239" y="2285875"/>
                        <a:ext cx="1977597" cy="714502"/>
                      </a:xfrm>
                      <a:prstGeom prst="rect">
                        <a:avLst/>
                      </a:prstGeom>
                      <a:noFill/>
                      <a:ln>
                        <a:noFill/>
                      </a:ln>
                      <a:effec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726646585"/>
              </p:ext>
            </p:extLst>
          </p:nvPr>
        </p:nvGraphicFramePr>
        <p:xfrm>
          <a:off x="4399868" y="2973407"/>
          <a:ext cx="2031778" cy="477455"/>
        </p:xfrm>
        <a:graphic>
          <a:graphicData uri="http://schemas.openxmlformats.org/presentationml/2006/ole">
            <mc:AlternateContent xmlns:mc="http://schemas.openxmlformats.org/markup-compatibility/2006">
              <mc:Choice xmlns:v="urn:schemas-microsoft-com:vml" Requires="v">
                <p:oleObj spid="_x0000_s25227" name="公式" r:id="rId5" imgW="1054100" imgH="254000" progId="Equation.3">
                  <p:embed/>
                </p:oleObj>
              </mc:Choice>
              <mc:Fallback>
                <p:oleObj name="公式" r:id="rId5" imgW="1054100" imgH="254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9868" y="2973407"/>
                        <a:ext cx="2031778" cy="477455"/>
                      </a:xfrm>
                      <a:prstGeom prst="rect">
                        <a:avLst/>
                      </a:prstGeom>
                      <a:noFill/>
                      <a:ln>
                        <a:noFill/>
                      </a:ln>
                      <a:effec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729114279"/>
              </p:ext>
            </p:extLst>
          </p:nvPr>
        </p:nvGraphicFramePr>
        <p:xfrm>
          <a:off x="6634345" y="2991164"/>
          <a:ext cx="2046972" cy="438722"/>
        </p:xfrm>
        <a:graphic>
          <a:graphicData uri="http://schemas.openxmlformats.org/presentationml/2006/ole">
            <mc:AlternateContent xmlns:mc="http://schemas.openxmlformats.org/markup-compatibility/2006">
              <mc:Choice xmlns:v="urn:schemas-microsoft-com:vml" Requires="v">
                <p:oleObj spid="_x0000_s25228" name="公式" r:id="rId7" imgW="1155700" imgH="254000" progId="Equation.3">
                  <p:embed/>
                </p:oleObj>
              </mc:Choice>
              <mc:Fallback>
                <p:oleObj name="公式" r:id="rId7" imgW="1155700" imgH="2540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4345" y="2991164"/>
                        <a:ext cx="2046972" cy="438722"/>
                      </a:xfrm>
                      <a:prstGeom prst="rect">
                        <a:avLst/>
                      </a:prstGeom>
                      <a:noFill/>
                      <a:ln>
                        <a:noFill/>
                      </a:ln>
                      <a:effec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459934289"/>
              </p:ext>
            </p:extLst>
          </p:nvPr>
        </p:nvGraphicFramePr>
        <p:xfrm>
          <a:off x="414179" y="3844416"/>
          <a:ext cx="4616768" cy="1026782"/>
        </p:xfrm>
        <a:graphic>
          <a:graphicData uri="http://schemas.openxmlformats.org/presentationml/2006/ole">
            <mc:AlternateContent xmlns:mc="http://schemas.openxmlformats.org/markup-compatibility/2006">
              <mc:Choice xmlns:v="urn:schemas-microsoft-com:vml" Requires="v">
                <p:oleObj spid="_x0000_s25229" name="公式" r:id="rId9" imgW="2286090" imgH="447765" progId="Equation.3">
                  <p:embed/>
                </p:oleObj>
              </mc:Choice>
              <mc:Fallback>
                <p:oleObj name="公式" r:id="rId9" imgW="2286090" imgH="447765"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179" y="3844416"/>
                        <a:ext cx="4616768" cy="1026782"/>
                      </a:xfrm>
                      <a:prstGeom prst="rect">
                        <a:avLst/>
                      </a:prstGeom>
                      <a:noFill/>
                      <a:ln>
                        <a:noFill/>
                      </a:ln>
                      <a:effec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685118911"/>
              </p:ext>
            </p:extLst>
          </p:nvPr>
        </p:nvGraphicFramePr>
        <p:xfrm>
          <a:off x="6313014" y="3578536"/>
          <a:ext cx="1162050" cy="990600"/>
        </p:xfrm>
        <a:graphic>
          <a:graphicData uri="http://schemas.openxmlformats.org/presentationml/2006/ole">
            <mc:AlternateContent xmlns:mc="http://schemas.openxmlformats.org/markup-compatibility/2006">
              <mc:Choice xmlns:v="urn:schemas-microsoft-com:vml" Requires="v">
                <p:oleObj spid="_x0000_s25230" name="公式" r:id="rId11" imgW="523800" imgH="409485" progId="Equation.3">
                  <p:embed/>
                </p:oleObj>
              </mc:Choice>
              <mc:Fallback>
                <p:oleObj name="公式" r:id="rId11" imgW="523800" imgH="409485"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13014" y="3578536"/>
                        <a:ext cx="11620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4122667385"/>
              </p:ext>
            </p:extLst>
          </p:nvPr>
        </p:nvGraphicFramePr>
        <p:xfrm>
          <a:off x="5948363" y="4564810"/>
          <a:ext cx="3024187" cy="612775"/>
        </p:xfrm>
        <a:graphic>
          <a:graphicData uri="http://schemas.openxmlformats.org/presentationml/2006/ole">
            <mc:AlternateContent xmlns:mc="http://schemas.openxmlformats.org/markup-compatibility/2006">
              <mc:Choice xmlns:v="urn:schemas-microsoft-com:vml" Requires="v">
                <p:oleObj spid="_x0000_s25231" name="公式" r:id="rId13" imgW="1390770" imgH="209460" progId="Equation.3">
                  <p:embed/>
                </p:oleObj>
              </mc:Choice>
              <mc:Fallback>
                <p:oleObj name="公式" r:id="rId13" imgW="1390770" imgH="20946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8363" y="4564810"/>
                        <a:ext cx="3024187"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矩形 22"/>
          <p:cNvSpPr/>
          <p:nvPr/>
        </p:nvSpPr>
        <p:spPr>
          <a:xfrm>
            <a:off x="267494" y="4974997"/>
            <a:ext cx="4572000" cy="2031325"/>
          </a:xfrm>
          <a:prstGeom prst="rect">
            <a:avLst/>
          </a:prstGeom>
        </p:spPr>
        <p:txBody>
          <a:bodyPr>
            <a:spAutoFit/>
          </a:bodyPr>
          <a:lstStyle/>
          <a:p>
            <a:pPr marL="361950" indent="-338138">
              <a:lnSpc>
                <a:spcPct val="150000"/>
              </a:lnSpc>
              <a:spcBef>
                <a:spcPct val="0"/>
              </a:spcBef>
              <a:buClr>
                <a:schemeClr val="tx1"/>
              </a:buClr>
            </a:pPr>
            <a:r>
              <a:rPr lang="en-US" altLang="zh-CN" sz="2400" dirty="0">
                <a:solidFill>
                  <a:srgbClr val="000000"/>
                </a:solidFill>
                <a:latin typeface="Times New Roman" pitchFamily="18" charset="0"/>
                <a:cs typeface="Times New Roman" pitchFamily="18" charset="0"/>
              </a:rPr>
              <a:t>2. </a:t>
            </a:r>
            <a:r>
              <a:rPr lang="zh-CN" altLang="en-US" sz="2400" dirty="0">
                <a:solidFill>
                  <a:srgbClr val="000000"/>
                </a:solidFill>
                <a:latin typeface="Times New Roman" pitchFamily="18" charset="0"/>
                <a:cs typeface="Times New Roman" pitchFamily="18" charset="0"/>
              </a:rPr>
              <a:t>稳态法：</a:t>
            </a:r>
          </a:p>
          <a:p>
            <a:pPr marL="361950" indent="-338138">
              <a:lnSpc>
                <a:spcPct val="150000"/>
              </a:lnSpc>
              <a:spcBef>
                <a:spcPct val="0"/>
              </a:spcBef>
              <a:buClr>
                <a:schemeClr val="tx1"/>
              </a:buClr>
            </a:pPr>
            <a:r>
              <a:rPr lang="zh-CN" altLang="en-US" sz="2400" dirty="0">
                <a:solidFill>
                  <a:srgbClr val="000000"/>
                </a:solidFill>
                <a:latin typeface="Times New Roman" pitchFamily="18" charset="0"/>
                <a:cs typeface="Times New Roman" pitchFamily="18" charset="0"/>
              </a:rPr>
              <a:t>对活泼中间物</a:t>
            </a:r>
            <a:r>
              <a:rPr lang="en-US" altLang="zh-CN" sz="2400" dirty="0">
                <a:solidFill>
                  <a:srgbClr val="000000"/>
                </a:solidFill>
                <a:latin typeface="Times New Roman" pitchFamily="18" charset="0"/>
                <a:cs typeface="Times New Roman" pitchFamily="18" charset="0"/>
              </a:rPr>
              <a:t>B</a:t>
            </a:r>
            <a:r>
              <a:rPr lang="en-US" altLang="zh-CN" sz="2400" baseline="30000" dirty="0">
                <a:solidFill>
                  <a:srgbClr val="000000"/>
                </a:solidFill>
                <a:latin typeface="Times New Roman" pitchFamily="18" charset="0"/>
                <a:cs typeface="Times New Roman" pitchFamily="18" charset="0"/>
              </a:rPr>
              <a:t>*</a:t>
            </a:r>
            <a:r>
              <a:rPr lang="zh-CN" altLang="en-US" sz="2400" dirty="0">
                <a:solidFill>
                  <a:srgbClr val="000000"/>
                </a:solidFill>
                <a:latin typeface="Times New Roman" pitchFamily="18" charset="0"/>
                <a:cs typeface="Times New Roman" pitchFamily="18" charset="0"/>
              </a:rPr>
              <a:t>稳态处理</a:t>
            </a:r>
          </a:p>
          <a:p>
            <a:pPr marL="361950" indent="-338138">
              <a:lnSpc>
                <a:spcPct val="150000"/>
              </a:lnSpc>
              <a:spcBef>
                <a:spcPct val="0"/>
              </a:spcBef>
              <a:buClr>
                <a:schemeClr val="tx1"/>
              </a:buClr>
            </a:pPr>
            <a:endParaRPr lang="zh-CN" altLang="en-US" dirty="0">
              <a:solidFill>
                <a:srgbClr val="000000"/>
              </a:solidFill>
              <a:latin typeface="Times New Roman" pitchFamily="18" charset="0"/>
              <a:cs typeface="Times New Roman" pitchFamily="18" charset="0"/>
            </a:endParaRPr>
          </a:p>
          <a:p>
            <a:pPr marL="361950" indent="-338138">
              <a:lnSpc>
                <a:spcPct val="150000"/>
              </a:lnSpc>
              <a:spcBef>
                <a:spcPct val="0"/>
              </a:spcBef>
              <a:buClr>
                <a:schemeClr val="tx1"/>
              </a:buClr>
            </a:pPr>
            <a:endParaRPr lang="zh-CN" altLang="en-US" dirty="0">
              <a:solidFill>
                <a:srgbClr val="000000"/>
              </a:solidFill>
              <a:latin typeface="Times New Roman" pitchFamily="18" charset="0"/>
              <a:cs typeface="Times New Roman" pitchFamily="18" charset="0"/>
            </a:endParaRPr>
          </a:p>
        </p:txBody>
      </p:sp>
      <p:graphicFrame>
        <p:nvGraphicFramePr>
          <p:cNvPr id="24" name="对象 23"/>
          <p:cNvGraphicFramePr>
            <a:graphicFrameLocks noChangeAspect="1"/>
          </p:cNvGraphicFramePr>
          <p:nvPr>
            <p:extLst>
              <p:ext uri="{D42A27DB-BD31-4B8C-83A1-F6EECF244321}">
                <p14:modId xmlns:p14="http://schemas.microsoft.com/office/powerpoint/2010/main" val="2404543912"/>
              </p:ext>
            </p:extLst>
          </p:nvPr>
        </p:nvGraphicFramePr>
        <p:xfrm>
          <a:off x="3987514" y="4974997"/>
          <a:ext cx="2277047" cy="667916"/>
        </p:xfrm>
        <a:graphic>
          <a:graphicData uri="http://schemas.openxmlformats.org/presentationml/2006/ole">
            <mc:AlternateContent xmlns:mc="http://schemas.openxmlformats.org/markup-compatibility/2006">
              <mc:Choice xmlns:v="urn:schemas-microsoft-com:vml" Requires="v">
                <p:oleObj spid="_x0000_s25232" name="公式" r:id="rId15" imgW="1218671" imgH="393529" progId="Equation.3">
                  <p:embed/>
                </p:oleObj>
              </mc:Choice>
              <mc:Fallback>
                <p:oleObj name="公式" r:id="rId15" imgW="1218671"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7514" y="4974997"/>
                        <a:ext cx="2277047" cy="667916"/>
                      </a:xfrm>
                      <a:prstGeom prst="rect">
                        <a:avLst/>
                      </a:prstGeom>
                      <a:noFill/>
                      <a:ln>
                        <a:noFill/>
                      </a:ln>
                      <a:effectLst/>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87436244"/>
              </p:ext>
            </p:extLst>
          </p:nvPr>
        </p:nvGraphicFramePr>
        <p:xfrm>
          <a:off x="358775" y="5906998"/>
          <a:ext cx="4283075" cy="822325"/>
        </p:xfrm>
        <a:graphic>
          <a:graphicData uri="http://schemas.openxmlformats.org/presentationml/2006/ole">
            <mc:AlternateContent xmlns:mc="http://schemas.openxmlformats.org/markup-compatibility/2006">
              <mc:Choice xmlns:v="urn:schemas-microsoft-com:vml" Requires="v">
                <p:oleObj spid="_x0000_s25233" name="公式" r:id="rId16" imgW="2527200" imgH="431640" progId="Equation.3">
                  <p:embed/>
                </p:oleObj>
              </mc:Choice>
              <mc:Fallback>
                <p:oleObj name="公式" r:id="rId16" imgW="2527200" imgH="431640" progId="Equation.3">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8775" y="5906998"/>
                        <a:ext cx="42830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621802186"/>
              </p:ext>
            </p:extLst>
          </p:nvPr>
        </p:nvGraphicFramePr>
        <p:xfrm>
          <a:off x="4909344" y="5752402"/>
          <a:ext cx="2486025" cy="854075"/>
        </p:xfrm>
        <a:graphic>
          <a:graphicData uri="http://schemas.openxmlformats.org/presentationml/2006/ole">
            <mc:AlternateContent xmlns:mc="http://schemas.openxmlformats.org/markup-compatibility/2006">
              <mc:Choice xmlns:v="urn:schemas-microsoft-com:vml" Requires="v">
                <p:oleObj spid="_x0000_s25234" name="公式" r:id="rId18" imgW="1054100" imgH="457200" progId="Equation.3">
                  <p:embed/>
                </p:oleObj>
              </mc:Choice>
              <mc:Fallback>
                <p:oleObj name="公式" r:id="rId18" imgW="1054100" imgH="457200" progId="Equation.3">
                  <p:embed/>
                  <p:pic>
                    <p:nvPicPr>
                      <p:cNvPr id="0" name="Object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09344" y="5752402"/>
                        <a:ext cx="2486025"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9736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0-#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0-#ppt_w/2"/>
                                          </p:val>
                                        </p:tav>
                                        <p:tav tm="100000">
                                          <p:val>
                                            <p:strVal val="#ppt_x"/>
                                          </p:val>
                                        </p:tav>
                                      </p:tavLst>
                                    </p:anim>
                                    <p:anim calcmode="lin" valueType="num">
                                      <p:cBhvr additive="base">
                                        <p:cTn id="4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0-#ppt_w/2"/>
                                          </p:val>
                                        </p:tav>
                                        <p:tav tm="100000">
                                          <p:val>
                                            <p:strVal val="#ppt_x"/>
                                          </p:val>
                                        </p:tav>
                                      </p:tavLst>
                                    </p:anim>
                                    <p:anim calcmode="lin" valueType="num">
                                      <p:cBhvr additive="base">
                                        <p:cTn id="5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0-#ppt_w/2"/>
                                          </p:val>
                                        </p:tav>
                                        <p:tav tm="100000">
                                          <p:val>
                                            <p:strVal val="#ppt_x"/>
                                          </p:val>
                                        </p:tav>
                                      </p:tavLst>
                                    </p:anim>
                                    <p:anim calcmode="lin" valueType="num">
                                      <p:cBhvr additive="base">
                                        <p:cTn id="6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0-#ppt_w/2"/>
                                          </p:val>
                                        </p:tav>
                                        <p:tav tm="100000">
                                          <p:val>
                                            <p:strVal val="#ppt_x"/>
                                          </p:val>
                                        </p:tav>
                                      </p:tavLst>
                                    </p:anim>
                                    <p:anim calcmode="lin" valueType="num">
                                      <p:cBhvr additive="base">
                                        <p:cTn id="6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922096915"/>
              </p:ext>
            </p:extLst>
          </p:nvPr>
        </p:nvGraphicFramePr>
        <p:xfrm>
          <a:off x="694627" y="306261"/>
          <a:ext cx="6397625" cy="904875"/>
        </p:xfrm>
        <a:graphic>
          <a:graphicData uri="http://schemas.openxmlformats.org/presentationml/2006/ole">
            <mc:AlternateContent xmlns:mc="http://schemas.openxmlformats.org/markup-compatibility/2006">
              <mc:Choice xmlns:v="urn:schemas-microsoft-com:vml" Requires="v">
                <p:oleObj spid="_x0000_s25933" name="公式" r:id="rId3" imgW="3009600" imgH="469800" progId="Equation.3">
                  <p:embed/>
                </p:oleObj>
              </mc:Choice>
              <mc:Fallback>
                <p:oleObj name="公式" r:id="rId3" imgW="3009600" imgH="469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627" y="306261"/>
                        <a:ext cx="6397625"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054450384"/>
              </p:ext>
            </p:extLst>
          </p:nvPr>
        </p:nvGraphicFramePr>
        <p:xfrm>
          <a:off x="679006" y="1275461"/>
          <a:ext cx="1827212" cy="514350"/>
        </p:xfrm>
        <a:graphic>
          <a:graphicData uri="http://schemas.openxmlformats.org/presentationml/2006/ole">
            <mc:AlternateContent xmlns:mc="http://schemas.openxmlformats.org/markup-compatibility/2006">
              <mc:Choice xmlns:v="urn:schemas-microsoft-com:vml" Requires="v">
                <p:oleObj spid="_x0000_s25934" name="公式" r:id="rId5" imgW="863280" imgH="228600" progId="Equation.3">
                  <p:embed/>
                </p:oleObj>
              </mc:Choice>
              <mc:Fallback>
                <p:oleObj name="公式" r:id="rId5" imgW="863280" imgH="228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006" y="1275461"/>
                        <a:ext cx="1827212"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823447491"/>
              </p:ext>
            </p:extLst>
          </p:nvPr>
        </p:nvGraphicFramePr>
        <p:xfrm>
          <a:off x="2764473" y="1259586"/>
          <a:ext cx="3294062" cy="1047750"/>
        </p:xfrm>
        <a:graphic>
          <a:graphicData uri="http://schemas.openxmlformats.org/presentationml/2006/ole">
            <mc:AlternateContent xmlns:mc="http://schemas.openxmlformats.org/markup-compatibility/2006">
              <mc:Choice xmlns:v="urn:schemas-microsoft-com:vml" Requires="v">
                <p:oleObj spid="_x0000_s25935" name="公式" r:id="rId7" imgW="1549080" imgH="457200" progId="Equation.3">
                  <p:embed/>
                </p:oleObj>
              </mc:Choice>
              <mc:Fallback>
                <p:oleObj name="公式" r:id="rId7" imgW="1549080" imgH="4572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4473" y="1259586"/>
                        <a:ext cx="3294062"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矩形 4"/>
          <p:cNvSpPr/>
          <p:nvPr/>
        </p:nvSpPr>
        <p:spPr>
          <a:xfrm>
            <a:off x="374904" y="2357808"/>
            <a:ext cx="8586216" cy="3490186"/>
          </a:xfrm>
          <a:prstGeom prst="rect">
            <a:avLst/>
          </a:prstGeom>
        </p:spPr>
        <p:txBody>
          <a:bodyPr wrap="square">
            <a:spAutoFit/>
          </a:bodyPr>
          <a:lstStyle/>
          <a:p>
            <a:pPr indent="23813">
              <a:lnSpc>
                <a:spcPct val="115000"/>
              </a:lnSpc>
              <a:spcBef>
                <a:spcPct val="0"/>
              </a:spcBef>
              <a:buClr>
                <a:schemeClr val="tx1"/>
              </a:buClr>
            </a:pPr>
            <a:r>
              <a:rPr lang="zh-CN" altLang="en-US" sz="2400" b="1" dirty="0" smtClean="0">
                <a:latin typeface="仿宋" panose="02010609060101010101" pitchFamily="49" charset="-122"/>
                <a:ea typeface="仿宋" panose="02010609060101010101" pitchFamily="49" charset="-122"/>
              </a:rPr>
              <a:t>例</a:t>
            </a:r>
            <a:r>
              <a:rPr lang="en-US" altLang="zh-CN" sz="2400" b="1" dirty="0" smtClean="0">
                <a:latin typeface="仿宋" panose="02010609060101010101" pitchFamily="49" charset="-122"/>
                <a:ea typeface="仿宋" panose="02010609060101010101" pitchFamily="49" charset="-122"/>
              </a:rPr>
              <a:t>2</a:t>
            </a:r>
            <a:r>
              <a:rPr lang="zh-CN" altLang="en-US" sz="2400" b="1" dirty="0" smtClean="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求</a:t>
            </a:r>
            <a:r>
              <a:rPr lang="en-US" altLang="zh-CN" sz="2400" b="1" dirty="0">
                <a:latin typeface="仿宋" panose="02010609060101010101" pitchFamily="49" charset="-122"/>
                <a:ea typeface="仿宋" panose="02010609060101010101" pitchFamily="49" charset="-122"/>
              </a:rPr>
              <a:t>2O</a:t>
            </a:r>
            <a:r>
              <a:rPr lang="en-US" altLang="zh-CN" sz="2400" b="1" baseline="-25000" dirty="0">
                <a:latin typeface="仿宋" panose="02010609060101010101" pitchFamily="49" charset="-122"/>
                <a:ea typeface="仿宋" panose="02010609060101010101" pitchFamily="49" charset="-122"/>
              </a:rPr>
              <a:t>3</a:t>
            </a:r>
            <a:r>
              <a:rPr lang="en-US" altLang="zh-CN" sz="2400" b="1" dirty="0">
                <a:latin typeface="仿宋" panose="02010609060101010101" pitchFamily="49" charset="-122"/>
                <a:ea typeface="仿宋" panose="02010609060101010101" pitchFamily="49" charset="-122"/>
              </a:rPr>
              <a:t>→3O</a:t>
            </a:r>
            <a:r>
              <a:rPr lang="en-US" altLang="zh-CN" sz="2400" b="1" baseline="-25000"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的速率方程，反应机理为</a:t>
            </a:r>
          </a:p>
          <a:p>
            <a:pPr indent="23813">
              <a:lnSpc>
                <a:spcPct val="115000"/>
              </a:lnSpc>
              <a:spcBef>
                <a:spcPct val="0"/>
              </a:spcBef>
              <a:buClr>
                <a:schemeClr val="tx1"/>
              </a:buClr>
            </a:pPr>
            <a:endParaRPr lang="zh-CN" altLang="en-US" sz="2400" b="1" dirty="0">
              <a:latin typeface="仿宋" panose="02010609060101010101" pitchFamily="49" charset="-122"/>
              <a:ea typeface="仿宋" panose="02010609060101010101" pitchFamily="49" charset="-122"/>
            </a:endParaRPr>
          </a:p>
          <a:p>
            <a:pPr indent="23813">
              <a:lnSpc>
                <a:spcPct val="115000"/>
              </a:lnSpc>
              <a:spcBef>
                <a:spcPct val="0"/>
              </a:spcBef>
              <a:buClr>
                <a:schemeClr val="tx1"/>
              </a:buClr>
            </a:pPr>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O</a:t>
            </a:r>
            <a:r>
              <a:rPr lang="en-US" altLang="zh-CN" sz="2400" b="1" baseline="-25000" dirty="0">
                <a:latin typeface="仿宋" panose="02010609060101010101" pitchFamily="49" charset="-122"/>
                <a:ea typeface="仿宋" panose="02010609060101010101" pitchFamily="49" charset="-122"/>
              </a:rPr>
              <a:t>3</a:t>
            </a:r>
            <a:r>
              <a:rPr lang="en-US" altLang="zh-CN" sz="2400" b="1" dirty="0">
                <a:latin typeface="仿宋" panose="02010609060101010101" pitchFamily="49" charset="-122"/>
                <a:ea typeface="仿宋" panose="02010609060101010101" pitchFamily="49" charset="-122"/>
              </a:rPr>
              <a:t>    O</a:t>
            </a:r>
            <a:r>
              <a:rPr lang="en-US" altLang="zh-CN" sz="2400" b="1" baseline="-25000" dirty="0">
                <a:latin typeface="仿宋" panose="02010609060101010101" pitchFamily="49" charset="-122"/>
                <a:ea typeface="仿宋" panose="02010609060101010101" pitchFamily="49" charset="-122"/>
              </a:rPr>
              <a:t>2</a:t>
            </a:r>
            <a:r>
              <a:rPr lang="en-US" altLang="zh-CN" sz="2400" b="1" dirty="0">
                <a:latin typeface="仿宋" panose="02010609060101010101" pitchFamily="49" charset="-122"/>
                <a:ea typeface="仿宋" panose="02010609060101010101" pitchFamily="49" charset="-122"/>
              </a:rPr>
              <a:t>+O  </a:t>
            </a:r>
            <a:r>
              <a:rPr lang="zh-CN" altLang="en-US" sz="2400" b="1" dirty="0">
                <a:latin typeface="仿宋" panose="02010609060101010101" pitchFamily="49" charset="-122"/>
                <a:ea typeface="仿宋" panose="02010609060101010101" pitchFamily="49" charset="-122"/>
              </a:rPr>
              <a:t>（快）</a:t>
            </a:r>
          </a:p>
          <a:p>
            <a:pPr indent="23813">
              <a:lnSpc>
                <a:spcPct val="115000"/>
              </a:lnSpc>
              <a:spcBef>
                <a:spcPct val="0"/>
              </a:spcBef>
              <a:buClr>
                <a:schemeClr val="tx1"/>
              </a:buClr>
            </a:pPr>
            <a:endParaRPr lang="zh-CN" altLang="en-US" sz="2400" b="1" dirty="0">
              <a:latin typeface="仿宋" panose="02010609060101010101" pitchFamily="49" charset="-122"/>
              <a:ea typeface="仿宋" panose="02010609060101010101" pitchFamily="49" charset="-122"/>
            </a:endParaRPr>
          </a:p>
          <a:p>
            <a:pPr indent="23813">
              <a:lnSpc>
                <a:spcPct val="115000"/>
              </a:lnSpc>
              <a:spcBef>
                <a:spcPct val="0"/>
              </a:spcBef>
              <a:buClr>
                <a:schemeClr val="tx1"/>
              </a:buClr>
            </a:pPr>
            <a:r>
              <a:rPr lang="en-US" altLang="zh-CN" sz="2400" b="1" dirty="0">
                <a:latin typeface="仿宋" panose="02010609060101010101" pitchFamily="49" charset="-122"/>
                <a:ea typeface="仿宋" panose="02010609060101010101" pitchFamily="49" charset="-122"/>
              </a:rPr>
              <a:t>    </a:t>
            </a:r>
            <a:r>
              <a:rPr lang="en-US" altLang="zh-CN" sz="2400" b="1" dirty="0" smtClean="0">
                <a:latin typeface="仿宋" panose="02010609060101010101" pitchFamily="49" charset="-122"/>
                <a:ea typeface="仿宋" panose="02010609060101010101" pitchFamily="49" charset="-122"/>
              </a:rPr>
              <a:t>O</a:t>
            </a:r>
            <a:r>
              <a:rPr lang="en-US" altLang="zh-CN" sz="2400" b="1" baseline="-25000" dirty="0" smtClean="0">
                <a:latin typeface="仿宋" panose="02010609060101010101" pitchFamily="49" charset="-122"/>
                <a:ea typeface="仿宋" panose="02010609060101010101" pitchFamily="49" charset="-122"/>
              </a:rPr>
              <a:t>3</a:t>
            </a:r>
            <a:r>
              <a:rPr lang="en-US" altLang="zh-CN" sz="2400" b="1" dirty="0" smtClean="0">
                <a:latin typeface="仿宋" panose="02010609060101010101" pitchFamily="49" charset="-122"/>
                <a:ea typeface="仿宋" panose="02010609060101010101" pitchFamily="49" charset="-122"/>
              </a:rPr>
              <a:t>+O     2O</a:t>
            </a:r>
            <a:r>
              <a:rPr lang="en-US" altLang="zh-CN" sz="2400" b="1" baseline="-25000" dirty="0" smtClean="0">
                <a:latin typeface="仿宋" panose="02010609060101010101" pitchFamily="49" charset="-122"/>
                <a:ea typeface="仿宋" panose="02010609060101010101" pitchFamily="49" charset="-122"/>
              </a:rPr>
              <a:t>2</a:t>
            </a:r>
            <a:r>
              <a:rPr lang="en-US" altLang="zh-CN" sz="2400" b="1" dirty="0" smtClean="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（慢）</a:t>
            </a:r>
          </a:p>
          <a:p>
            <a:pPr indent="23813">
              <a:lnSpc>
                <a:spcPct val="115000"/>
              </a:lnSpc>
              <a:spcBef>
                <a:spcPct val="0"/>
              </a:spcBef>
              <a:buClr>
                <a:schemeClr val="tx1"/>
              </a:buClr>
            </a:pPr>
            <a:endParaRPr lang="en-US" altLang="zh-CN" sz="2400" b="1" dirty="0" smtClean="0">
              <a:solidFill>
                <a:srgbClr val="000000"/>
              </a:solidFill>
              <a:latin typeface="仿宋" panose="02010609060101010101" pitchFamily="49" charset="-122"/>
              <a:ea typeface="仿宋" panose="02010609060101010101" pitchFamily="49" charset="-122"/>
              <a:sym typeface="Wingdings" pitchFamily="2" charset="2"/>
            </a:endParaRPr>
          </a:p>
          <a:p>
            <a:pPr indent="23813">
              <a:lnSpc>
                <a:spcPct val="115000"/>
              </a:lnSpc>
              <a:spcBef>
                <a:spcPct val="0"/>
              </a:spcBef>
              <a:buClr>
                <a:schemeClr val="tx1"/>
              </a:buClr>
            </a:pPr>
            <a:r>
              <a:rPr lang="zh-CN" altLang="en-US" sz="2400" b="1" dirty="0" smtClean="0">
                <a:solidFill>
                  <a:srgbClr val="C00000"/>
                </a:solidFill>
                <a:latin typeface="仿宋" panose="02010609060101010101" pitchFamily="49" charset="-122"/>
                <a:ea typeface="仿宋" panose="02010609060101010101" pitchFamily="49" charset="-122"/>
                <a:sym typeface="Wingdings" pitchFamily="2" charset="2"/>
              </a:rPr>
              <a:t>注意：</a:t>
            </a:r>
            <a:r>
              <a:rPr lang="zh-CN" altLang="en-US" sz="2400" b="1" dirty="0" smtClean="0">
                <a:solidFill>
                  <a:srgbClr val="000000"/>
                </a:solidFill>
                <a:latin typeface="仿宋" panose="02010609060101010101" pitchFamily="49" charset="-122"/>
                <a:ea typeface="仿宋" panose="02010609060101010101" pitchFamily="49" charset="-122"/>
                <a:sym typeface="Wingdings" pitchFamily="2" charset="2"/>
              </a:rPr>
              <a:t>只能</a:t>
            </a:r>
            <a:r>
              <a:rPr lang="zh-CN" altLang="en-US" sz="2400" b="1" dirty="0">
                <a:solidFill>
                  <a:srgbClr val="000000"/>
                </a:solidFill>
                <a:latin typeface="仿宋" panose="02010609060101010101" pitchFamily="49" charset="-122"/>
                <a:ea typeface="仿宋" panose="02010609060101010101" pitchFamily="49" charset="-122"/>
                <a:sym typeface="Wingdings" pitchFamily="2" charset="2"/>
              </a:rPr>
              <a:t>稳态近似处理法，不能用选取控制步骤法，当然就不能用平衡态法。（</a:t>
            </a:r>
            <a:r>
              <a:rPr lang="zh-CN" altLang="en-US" sz="2400" b="1" dirty="0">
                <a:solidFill>
                  <a:srgbClr val="0000CC"/>
                </a:solidFill>
                <a:latin typeface="仿宋" panose="02010609060101010101" pitchFamily="49" charset="-122"/>
                <a:ea typeface="仿宋" panose="02010609060101010101" pitchFamily="49" charset="-122"/>
                <a:sym typeface="Wingdings" pitchFamily="2" charset="2"/>
              </a:rPr>
              <a:t>平行、连串共存</a:t>
            </a:r>
            <a:r>
              <a:rPr lang="zh-CN" altLang="en-US" sz="2400" b="1" dirty="0" smtClean="0">
                <a:solidFill>
                  <a:srgbClr val="000000"/>
                </a:solidFill>
                <a:latin typeface="仿宋" panose="02010609060101010101" pitchFamily="49" charset="-122"/>
                <a:ea typeface="仿宋" panose="02010609060101010101" pitchFamily="49" charset="-122"/>
                <a:sym typeface="Wingdings" pitchFamily="2" charset="2"/>
              </a:rPr>
              <a:t>）</a:t>
            </a:r>
            <a:endParaRPr lang="zh-CN" altLang="en-US" sz="2400" b="1" dirty="0">
              <a:solidFill>
                <a:srgbClr val="000000"/>
              </a:solidFill>
              <a:latin typeface="仿宋" panose="02010609060101010101" pitchFamily="49" charset="-122"/>
              <a:ea typeface="仿宋" panose="02010609060101010101" pitchFamily="49" charset="-122"/>
              <a:sym typeface="Wingdings" pitchFamily="2" charset="2"/>
            </a:endParaRPr>
          </a:p>
        </p:txBody>
      </p:sp>
      <p:grpSp>
        <p:nvGrpSpPr>
          <p:cNvPr id="6" name="Group 10"/>
          <p:cNvGrpSpPr>
            <a:grpSpLocks/>
          </p:cNvGrpSpPr>
          <p:nvPr/>
        </p:nvGrpSpPr>
        <p:grpSpPr bwMode="auto">
          <a:xfrm>
            <a:off x="1499393" y="2888457"/>
            <a:ext cx="636588" cy="993775"/>
            <a:chOff x="1286" y="1997"/>
            <a:chExt cx="401" cy="626"/>
          </a:xfrm>
        </p:grpSpPr>
        <p:sp>
          <p:nvSpPr>
            <p:cNvPr id="7" name="Line 11"/>
            <p:cNvSpPr>
              <a:spLocks noChangeShapeType="1"/>
            </p:cNvSpPr>
            <p:nvPr/>
          </p:nvSpPr>
          <p:spPr bwMode="auto">
            <a:xfrm>
              <a:off x="1292" y="2342"/>
              <a:ext cx="31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12"/>
            <p:cNvSpPr>
              <a:spLocks noChangeShapeType="1"/>
            </p:cNvSpPr>
            <p:nvPr/>
          </p:nvSpPr>
          <p:spPr bwMode="auto">
            <a:xfrm>
              <a:off x="1286" y="2387"/>
              <a:ext cx="318"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3"/>
            <p:cNvSpPr>
              <a:spLocks noChangeArrowheads="1"/>
            </p:cNvSpPr>
            <p:nvPr/>
          </p:nvSpPr>
          <p:spPr bwMode="auto">
            <a:xfrm>
              <a:off x="1304" y="1997"/>
              <a:ext cx="3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lang="en-US" altLang="zh-CN" sz="2800" dirty="0">
                  <a:latin typeface="宋体" pitchFamily="2" charset="-122"/>
                </a:rPr>
                <a:t>k</a:t>
              </a:r>
              <a:r>
                <a:rPr lang="en-US" altLang="zh-CN" sz="2800" baseline="-25000" dirty="0">
                  <a:latin typeface="宋体" pitchFamily="2" charset="-122"/>
                </a:rPr>
                <a:t>1</a:t>
              </a:r>
              <a:endParaRPr lang="zh-CN" altLang="en-US" sz="2800" baseline="-25000" dirty="0">
                <a:latin typeface="宋体" pitchFamily="2" charset="-122"/>
              </a:endParaRPr>
            </a:p>
          </p:txBody>
        </p:sp>
        <p:sp>
          <p:nvSpPr>
            <p:cNvPr id="10" name="Rectangle 14"/>
            <p:cNvSpPr>
              <a:spLocks noChangeArrowheads="1"/>
            </p:cNvSpPr>
            <p:nvPr/>
          </p:nvSpPr>
          <p:spPr bwMode="auto">
            <a:xfrm>
              <a:off x="1304" y="2296"/>
              <a:ext cx="3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lang="en-US" altLang="zh-CN" sz="2800" dirty="0">
                  <a:latin typeface="宋体" pitchFamily="2" charset="-122"/>
                </a:rPr>
                <a:t>k</a:t>
              </a:r>
              <a:r>
                <a:rPr lang="en-US" altLang="zh-CN" sz="2800" baseline="-25000" dirty="0">
                  <a:latin typeface="宋体" pitchFamily="2" charset="-122"/>
                </a:rPr>
                <a:t>-1</a:t>
              </a:r>
              <a:endParaRPr lang="zh-CN" altLang="en-US" sz="2800" baseline="-25000" dirty="0">
                <a:latin typeface="宋体" pitchFamily="2" charset="-122"/>
              </a:endParaRPr>
            </a:p>
          </p:txBody>
        </p:sp>
      </p:grpSp>
      <p:grpSp>
        <p:nvGrpSpPr>
          <p:cNvPr id="11" name="Group 7"/>
          <p:cNvGrpSpPr>
            <a:grpSpLocks/>
          </p:cNvGrpSpPr>
          <p:nvPr/>
        </p:nvGrpSpPr>
        <p:grpSpPr bwMode="auto">
          <a:xfrm>
            <a:off x="1778411" y="3882233"/>
            <a:ext cx="504825" cy="519112"/>
            <a:chOff x="1451" y="2649"/>
            <a:chExt cx="318" cy="327"/>
          </a:xfrm>
        </p:grpSpPr>
        <p:sp>
          <p:nvSpPr>
            <p:cNvPr id="12" name="Line 8"/>
            <p:cNvSpPr>
              <a:spLocks noChangeShapeType="1"/>
            </p:cNvSpPr>
            <p:nvPr/>
          </p:nvSpPr>
          <p:spPr bwMode="auto">
            <a:xfrm>
              <a:off x="1451" y="2976"/>
              <a:ext cx="31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Rectangle 9"/>
            <p:cNvSpPr>
              <a:spLocks noChangeArrowheads="1"/>
            </p:cNvSpPr>
            <p:nvPr/>
          </p:nvSpPr>
          <p:spPr bwMode="auto">
            <a:xfrm>
              <a:off x="1451" y="2649"/>
              <a:ext cx="3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lang="en-US" altLang="zh-CN" sz="2800" dirty="0">
                  <a:latin typeface="宋体" pitchFamily="2" charset="-122"/>
                </a:rPr>
                <a:t>k</a:t>
              </a:r>
              <a:r>
                <a:rPr lang="en-US" altLang="zh-CN" sz="2800" baseline="-25000" dirty="0">
                  <a:latin typeface="宋体" pitchFamily="2" charset="-122"/>
                </a:rPr>
                <a:t>2</a:t>
              </a:r>
              <a:endParaRPr lang="zh-CN" altLang="en-US" sz="2800" baseline="-25000" dirty="0">
                <a:latin typeface="宋体" pitchFamily="2" charset="-122"/>
              </a:endParaRPr>
            </a:p>
          </p:txBody>
        </p:sp>
      </p:grpSp>
    </p:spTree>
    <p:extLst>
      <p:ext uri="{BB962C8B-B14F-4D97-AF65-F5344CB8AC3E}">
        <p14:creationId xmlns:p14="http://schemas.microsoft.com/office/powerpoint/2010/main" val="363509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59258" y="135128"/>
            <a:ext cx="8566150" cy="3638550"/>
          </a:xfrm>
          <a:prstGeom prst="rect">
            <a:avLst/>
          </a:prstGeom>
          <a:solidFill>
            <a:srgbClr val="FFFFFF"/>
          </a:solidFill>
          <a:ln w="38100">
            <a:solidFill>
              <a:srgbClr val="6699FF"/>
            </a:solidFill>
            <a:miter lim="800000"/>
            <a:headEnd/>
            <a:tailEnd/>
          </a:ln>
        </p:spPr>
        <p:txBody>
          <a:bodyPr vert="horz" rtlCol="0">
            <a:normAutofit/>
          </a:bodyPr>
          <a:lst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23813">
              <a:lnSpc>
                <a:spcPct val="115000"/>
              </a:lnSpc>
              <a:spcBef>
                <a:spcPct val="0"/>
              </a:spcBef>
              <a:buClr>
                <a:schemeClr val="tx1"/>
              </a:buClr>
              <a:buSzTx/>
              <a:buFont typeface="Wingdings" pitchFamily="2" charset="2"/>
              <a:buNone/>
            </a:pPr>
            <a:r>
              <a:rPr lang="zh-CN" altLang="en-US" dirty="0" smtClean="0">
                <a:latin typeface="宋体" pitchFamily="2" charset="-122"/>
              </a:rPr>
              <a:t>解：速率</a:t>
            </a:r>
            <a:r>
              <a:rPr lang="en-US" altLang="zh-CN" dirty="0" smtClean="0">
                <a:latin typeface="宋体" pitchFamily="2" charset="-122"/>
              </a:rPr>
              <a:t>O</a:t>
            </a:r>
            <a:r>
              <a:rPr lang="en-US" altLang="zh-CN" baseline="-25000" dirty="0" smtClean="0">
                <a:latin typeface="宋体" pitchFamily="2" charset="-122"/>
              </a:rPr>
              <a:t>2</a:t>
            </a:r>
            <a:r>
              <a:rPr lang="zh-CN" altLang="en-US" dirty="0" smtClean="0">
                <a:latin typeface="宋体" pitchFamily="2" charset="-122"/>
              </a:rPr>
              <a:t>的生成速率表示</a:t>
            </a:r>
          </a:p>
          <a:p>
            <a:pPr marL="0" indent="23813">
              <a:lnSpc>
                <a:spcPct val="115000"/>
              </a:lnSpc>
              <a:spcBef>
                <a:spcPct val="0"/>
              </a:spcBef>
              <a:buClr>
                <a:schemeClr val="tx1"/>
              </a:buClr>
              <a:buSzTx/>
              <a:buFont typeface="Wingdings" pitchFamily="2" charset="2"/>
              <a:buNone/>
            </a:pPr>
            <a:endParaRPr lang="zh-CN" altLang="en-US" dirty="0" smtClean="0">
              <a:latin typeface="宋体" pitchFamily="2" charset="-122"/>
            </a:endParaRPr>
          </a:p>
          <a:p>
            <a:pPr marL="0" indent="23813">
              <a:lnSpc>
                <a:spcPct val="115000"/>
              </a:lnSpc>
              <a:spcBef>
                <a:spcPct val="0"/>
              </a:spcBef>
              <a:buClr>
                <a:schemeClr val="tx1"/>
              </a:buClr>
              <a:buSzTx/>
              <a:buFont typeface="Wingdings" pitchFamily="2" charset="2"/>
              <a:buNone/>
            </a:pPr>
            <a:r>
              <a:rPr lang="zh-CN" altLang="en-US" dirty="0" smtClean="0">
                <a:latin typeface="宋体" pitchFamily="2" charset="-122"/>
              </a:rPr>
              <a:t>对</a:t>
            </a:r>
            <a:r>
              <a:rPr lang="en-US" altLang="zh-CN" dirty="0">
                <a:latin typeface="宋体" pitchFamily="2" charset="-122"/>
              </a:rPr>
              <a:t>O</a:t>
            </a:r>
            <a:r>
              <a:rPr lang="zh-CN" altLang="en-US" dirty="0">
                <a:latin typeface="宋体" pitchFamily="2" charset="-122"/>
              </a:rPr>
              <a:t>进行稳态处理</a:t>
            </a:r>
          </a:p>
          <a:p>
            <a:pPr marL="0" indent="23813">
              <a:lnSpc>
                <a:spcPct val="115000"/>
              </a:lnSpc>
              <a:spcBef>
                <a:spcPct val="0"/>
              </a:spcBef>
              <a:buClr>
                <a:schemeClr val="tx1"/>
              </a:buClr>
              <a:buSzTx/>
              <a:buFont typeface="Wingdings" pitchFamily="2" charset="2"/>
              <a:buNone/>
            </a:pPr>
            <a:endParaRPr lang="en-US" altLang="zh-CN" b="1" dirty="0">
              <a:solidFill>
                <a:srgbClr val="000000"/>
              </a:solidFill>
              <a:latin typeface="宋体" pitchFamily="2" charset="-122"/>
              <a:sym typeface="Wingdings" pitchFamily="2" charset="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38936457"/>
              </p:ext>
            </p:extLst>
          </p:nvPr>
        </p:nvGraphicFramePr>
        <p:xfrm>
          <a:off x="651002" y="652082"/>
          <a:ext cx="6497638" cy="809625"/>
        </p:xfrm>
        <a:graphic>
          <a:graphicData uri="http://schemas.openxmlformats.org/presentationml/2006/ole">
            <mc:AlternateContent xmlns:mc="http://schemas.openxmlformats.org/markup-compatibility/2006">
              <mc:Choice xmlns:v="urn:schemas-microsoft-com:vml" Requires="v">
                <p:oleObj spid="_x0000_s31101" name="公式" r:id="rId3" imgW="3073320" imgH="431640" progId="Equation.3">
                  <p:embed/>
                </p:oleObj>
              </mc:Choice>
              <mc:Fallback>
                <p:oleObj name="公式" r:id="rId3" imgW="3073320" imgH="431640" progId="Equation.3">
                  <p:embed/>
                  <p:pic>
                    <p:nvPicPr>
                      <p:cNvPr id="0" name="Object 7"/>
                      <p:cNvPicPr>
                        <a:picLocks noChangeAspect="1" noChangeArrowheads="1"/>
                      </p:cNvPicPr>
                      <p:nvPr/>
                    </p:nvPicPr>
                    <p:blipFill>
                      <a:blip r:embed="rId4"/>
                      <a:srcRect/>
                      <a:stretch>
                        <a:fillRect/>
                      </a:stretch>
                    </p:blipFill>
                    <p:spPr bwMode="auto">
                      <a:xfrm>
                        <a:off x="651002" y="652082"/>
                        <a:ext cx="6497638"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94315975"/>
              </p:ext>
            </p:extLst>
          </p:nvPr>
        </p:nvGraphicFramePr>
        <p:xfrm>
          <a:off x="481521" y="2037334"/>
          <a:ext cx="3960812" cy="647700"/>
        </p:xfrm>
        <a:graphic>
          <a:graphicData uri="http://schemas.openxmlformats.org/presentationml/2006/ole">
            <mc:AlternateContent xmlns:mc="http://schemas.openxmlformats.org/markup-compatibility/2006">
              <mc:Choice xmlns:v="urn:schemas-microsoft-com:vml" Requires="v">
                <p:oleObj spid="_x0000_s31102" name="公式" r:id="rId5" imgW="2374900" imgH="393700" progId="Equation.3">
                  <p:embed/>
                </p:oleObj>
              </mc:Choice>
              <mc:Fallback>
                <p:oleObj name="公式" r:id="rId5" imgW="2374900" imgH="3937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521" y="2037334"/>
                        <a:ext cx="3960812"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94750969"/>
              </p:ext>
            </p:extLst>
          </p:nvPr>
        </p:nvGraphicFramePr>
        <p:xfrm>
          <a:off x="4936109" y="1839468"/>
          <a:ext cx="2116138" cy="1042988"/>
        </p:xfrm>
        <a:graphic>
          <a:graphicData uri="http://schemas.openxmlformats.org/presentationml/2006/ole">
            <mc:AlternateContent xmlns:mc="http://schemas.openxmlformats.org/markup-compatibility/2006">
              <mc:Choice xmlns:v="urn:schemas-microsoft-com:vml" Requires="v">
                <p:oleObj spid="_x0000_s31103" name="公式" r:id="rId7" imgW="1269449" imgH="482391" progId="Equation.3">
                  <p:embed/>
                </p:oleObj>
              </mc:Choice>
              <mc:Fallback>
                <p:oleObj name="公式" r:id="rId7" imgW="1269449" imgH="482391"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6109" y="1839468"/>
                        <a:ext cx="2116138" cy="104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69820545"/>
              </p:ext>
            </p:extLst>
          </p:nvPr>
        </p:nvGraphicFramePr>
        <p:xfrm>
          <a:off x="812800" y="2811463"/>
          <a:ext cx="6472238" cy="952500"/>
        </p:xfrm>
        <a:graphic>
          <a:graphicData uri="http://schemas.openxmlformats.org/presentationml/2006/ole">
            <mc:AlternateContent xmlns:mc="http://schemas.openxmlformats.org/markup-compatibility/2006">
              <mc:Choice xmlns:v="urn:schemas-microsoft-com:vml" Requires="v">
                <p:oleObj spid="_x0000_s31104" name="公式" r:id="rId9" imgW="3060360" imgH="507960" progId="Equation.3">
                  <p:embed/>
                </p:oleObj>
              </mc:Choice>
              <mc:Fallback>
                <p:oleObj name="公式" r:id="rId9" imgW="3060360" imgH="507960" progId="Equation.3">
                  <p:embed/>
                  <p:pic>
                    <p:nvPicPr>
                      <p:cNvPr id="0" name="Object 9"/>
                      <p:cNvPicPr>
                        <a:picLocks noChangeAspect="1" noChangeArrowheads="1"/>
                      </p:cNvPicPr>
                      <p:nvPr/>
                    </p:nvPicPr>
                    <p:blipFill>
                      <a:blip r:embed="rId10"/>
                      <a:srcRect/>
                      <a:stretch>
                        <a:fillRect/>
                      </a:stretch>
                    </p:blipFill>
                    <p:spPr bwMode="auto">
                      <a:xfrm>
                        <a:off x="812800" y="2811463"/>
                        <a:ext cx="6472238"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3"/>
          <p:cNvSpPr txBox="1">
            <a:spLocks noChangeArrowheads="1"/>
          </p:cNvSpPr>
          <p:nvPr/>
        </p:nvSpPr>
        <p:spPr>
          <a:xfrm>
            <a:off x="159258" y="3858767"/>
            <a:ext cx="8566150" cy="2935225"/>
          </a:xfrm>
          <a:prstGeom prst="rect">
            <a:avLst/>
          </a:prstGeom>
          <a:solidFill>
            <a:srgbClr val="FFFFFF"/>
          </a:solidFill>
          <a:ln w="38100">
            <a:solidFill>
              <a:srgbClr val="6699FF"/>
            </a:solidFill>
            <a:miter lim="800000"/>
            <a:headEnd/>
            <a:tailEnd/>
          </a:ln>
        </p:spPr>
        <p:txBody>
          <a:bodyPr vert="horz" rtlCol="0">
            <a:normAutofit lnSpcReduction="10000"/>
          </a:bodyPr>
          <a:lst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23813">
              <a:lnSpc>
                <a:spcPct val="115000"/>
              </a:lnSpc>
              <a:spcBef>
                <a:spcPct val="0"/>
              </a:spcBef>
              <a:buClr>
                <a:schemeClr val="tx1"/>
              </a:buClr>
              <a:buSzTx/>
              <a:buFont typeface="Wingdings" pitchFamily="2" charset="2"/>
              <a:buNone/>
            </a:pPr>
            <a:r>
              <a:rPr lang="zh-CN" altLang="en-US" sz="2800" dirty="0" smtClean="0">
                <a:latin typeface="宋体" pitchFamily="2" charset="-122"/>
              </a:rPr>
              <a:t>讨论：</a:t>
            </a:r>
          </a:p>
          <a:p>
            <a:pPr marL="0" indent="23813">
              <a:lnSpc>
                <a:spcPct val="115000"/>
              </a:lnSpc>
              <a:spcBef>
                <a:spcPct val="0"/>
              </a:spcBef>
              <a:buClr>
                <a:schemeClr val="tx1"/>
              </a:buClr>
              <a:buSzTx/>
              <a:buFont typeface="Wingdings" pitchFamily="2" charset="2"/>
              <a:buNone/>
            </a:pPr>
            <a:endParaRPr lang="zh-CN" altLang="en-US" sz="2800" dirty="0" smtClean="0">
              <a:latin typeface="宋体" pitchFamily="2" charset="-122"/>
            </a:endParaRPr>
          </a:p>
          <a:p>
            <a:pPr marL="0" indent="23813">
              <a:lnSpc>
                <a:spcPct val="115000"/>
              </a:lnSpc>
              <a:spcBef>
                <a:spcPct val="0"/>
              </a:spcBef>
              <a:buClr>
                <a:schemeClr val="tx1"/>
              </a:buClr>
              <a:buSzTx/>
              <a:buFont typeface="Wingdings" pitchFamily="2" charset="2"/>
              <a:buNone/>
            </a:pPr>
            <a:endParaRPr lang="zh-CN" altLang="en-US" sz="2800" dirty="0" smtClean="0">
              <a:latin typeface="宋体" pitchFamily="2" charset="-122"/>
            </a:endParaRPr>
          </a:p>
          <a:p>
            <a:pPr marL="0" indent="23813">
              <a:lnSpc>
                <a:spcPct val="115000"/>
              </a:lnSpc>
              <a:spcBef>
                <a:spcPct val="0"/>
              </a:spcBef>
              <a:buClr>
                <a:schemeClr val="tx1"/>
              </a:buClr>
              <a:buSzTx/>
              <a:buFont typeface="Wingdings" pitchFamily="2" charset="2"/>
              <a:buNone/>
            </a:pPr>
            <a:endParaRPr lang="zh-CN" altLang="en-US" sz="2800" dirty="0" smtClean="0">
              <a:latin typeface="宋体" pitchFamily="2" charset="-122"/>
            </a:endParaRPr>
          </a:p>
          <a:p>
            <a:pPr marL="0" indent="23813">
              <a:lnSpc>
                <a:spcPct val="115000"/>
              </a:lnSpc>
              <a:spcBef>
                <a:spcPct val="0"/>
              </a:spcBef>
              <a:buClr>
                <a:schemeClr val="tx1"/>
              </a:buClr>
              <a:buSzTx/>
              <a:buFont typeface="Wingdings" pitchFamily="2" charset="2"/>
              <a:buNone/>
            </a:pPr>
            <a:endParaRPr lang="zh-CN" altLang="en-US" sz="2800" dirty="0" smtClean="0">
              <a:latin typeface="宋体" pitchFamily="2" charset="-122"/>
            </a:endParaRPr>
          </a:p>
          <a:p>
            <a:pPr marL="0" indent="23813">
              <a:lnSpc>
                <a:spcPct val="115000"/>
              </a:lnSpc>
              <a:spcBef>
                <a:spcPct val="0"/>
              </a:spcBef>
              <a:buClr>
                <a:schemeClr val="tx1"/>
              </a:buClr>
              <a:buSzTx/>
              <a:buFont typeface="Wingdings" pitchFamily="2" charset="2"/>
              <a:buNone/>
            </a:pPr>
            <a:r>
              <a:rPr lang="zh-CN" altLang="en-US" sz="2800" dirty="0" smtClean="0">
                <a:latin typeface="宋体" pitchFamily="2" charset="-122"/>
              </a:rPr>
              <a:t>表观活化能</a:t>
            </a:r>
          </a:p>
          <a:p>
            <a:pPr marL="0" indent="23813">
              <a:lnSpc>
                <a:spcPct val="115000"/>
              </a:lnSpc>
              <a:spcBef>
                <a:spcPct val="0"/>
              </a:spcBef>
              <a:buClr>
                <a:schemeClr val="tx1"/>
              </a:buClr>
              <a:buSzTx/>
              <a:buFont typeface="Wingdings" pitchFamily="2" charset="2"/>
              <a:buNone/>
            </a:pPr>
            <a:endParaRPr lang="en-US" altLang="zh-CN" b="1" dirty="0">
              <a:solidFill>
                <a:srgbClr val="000000"/>
              </a:solidFill>
              <a:latin typeface="宋体" pitchFamily="2" charset="-122"/>
              <a:sym typeface="Wingdings" pitchFamily="2" charset="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675695944"/>
              </p:ext>
            </p:extLst>
          </p:nvPr>
        </p:nvGraphicFramePr>
        <p:xfrm>
          <a:off x="1381125" y="3984625"/>
          <a:ext cx="3141663" cy="952500"/>
        </p:xfrm>
        <a:graphic>
          <a:graphicData uri="http://schemas.openxmlformats.org/presentationml/2006/ole">
            <mc:AlternateContent xmlns:mc="http://schemas.openxmlformats.org/markup-compatibility/2006">
              <mc:Choice xmlns:v="urn:schemas-microsoft-com:vml" Requires="v">
                <p:oleObj spid="_x0000_s31105" name="公式" r:id="rId11" imgW="1485720" imgH="507960" progId="Equation.3">
                  <p:embed/>
                </p:oleObj>
              </mc:Choice>
              <mc:Fallback>
                <p:oleObj name="公式" r:id="rId11" imgW="1485720" imgH="507960" progId="Equation.3">
                  <p:embed/>
                  <p:pic>
                    <p:nvPicPr>
                      <p:cNvPr id="0" name="Object 7"/>
                      <p:cNvPicPr>
                        <a:picLocks noChangeAspect="1" noChangeArrowheads="1"/>
                      </p:cNvPicPr>
                      <p:nvPr/>
                    </p:nvPicPr>
                    <p:blipFill>
                      <a:blip r:embed="rId12"/>
                      <a:srcRect/>
                      <a:stretch>
                        <a:fillRect/>
                      </a:stretch>
                    </p:blipFill>
                    <p:spPr bwMode="auto">
                      <a:xfrm>
                        <a:off x="1381125" y="3984625"/>
                        <a:ext cx="3141663"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761114948"/>
              </p:ext>
            </p:extLst>
          </p:nvPr>
        </p:nvGraphicFramePr>
        <p:xfrm>
          <a:off x="4996244" y="4224211"/>
          <a:ext cx="2095500" cy="542925"/>
        </p:xfrm>
        <a:graphic>
          <a:graphicData uri="http://schemas.openxmlformats.org/presentationml/2006/ole">
            <mc:AlternateContent xmlns:mc="http://schemas.openxmlformats.org/markup-compatibility/2006">
              <mc:Choice xmlns:v="urn:schemas-microsoft-com:vml" Requires="v">
                <p:oleObj spid="_x0000_s31106" name="公式" r:id="rId13" imgW="990170" imgH="241195" progId="Equation.3">
                  <p:embed/>
                </p:oleObj>
              </mc:Choice>
              <mc:Fallback>
                <p:oleObj name="公式" r:id="rId13" imgW="990170" imgH="241195"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96244" y="4224211"/>
                        <a:ext cx="209550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48506090"/>
              </p:ext>
            </p:extLst>
          </p:nvPr>
        </p:nvGraphicFramePr>
        <p:xfrm>
          <a:off x="1125538" y="4965921"/>
          <a:ext cx="2336800" cy="952500"/>
        </p:xfrm>
        <a:graphic>
          <a:graphicData uri="http://schemas.openxmlformats.org/presentationml/2006/ole">
            <mc:AlternateContent xmlns:mc="http://schemas.openxmlformats.org/markup-compatibility/2006">
              <mc:Choice xmlns:v="urn:schemas-microsoft-com:vml" Requires="v">
                <p:oleObj spid="_x0000_s31107" name="公式" r:id="rId15" imgW="1104840" imgH="507960" progId="Equation.3">
                  <p:embed/>
                </p:oleObj>
              </mc:Choice>
              <mc:Fallback>
                <p:oleObj name="公式" r:id="rId15" imgW="1104840" imgH="507960" progId="Equation.3">
                  <p:embed/>
                  <p:pic>
                    <p:nvPicPr>
                      <p:cNvPr id="0" name="Object 8"/>
                      <p:cNvPicPr>
                        <a:picLocks noChangeAspect="1" noChangeArrowheads="1"/>
                      </p:cNvPicPr>
                      <p:nvPr/>
                    </p:nvPicPr>
                    <p:blipFill>
                      <a:blip r:embed="rId16"/>
                      <a:srcRect/>
                      <a:stretch>
                        <a:fillRect/>
                      </a:stretch>
                    </p:blipFill>
                    <p:spPr bwMode="auto">
                      <a:xfrm>
                        <a:off x="1125538" y="4965921"/>
                        <a:ext cx="23368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815573503"/>
              </p:ext>
            </p:extLst>
          </p:nvPr>
        </p:nvGraphicFramePr>
        <p:xfrm>
          <a:off x="2482342" y="6092698"/>
          <a:ext cx="3384550" cy="490538"/>
        </p:xfrm>
        <a:graphic>
          <a:graphicData uri="http://schemas.openxmlformats.org/presentationml/2006/ole">
            <mc:AlternateContent xmlns:mc="http://schemas.openxmlformats.org/markup-compatibility/2006">
              <mc:Choice xmlns:v="urn:schemas-microsoft-com:vml" Requires="v">
                <p:oleObj spid="_x0000_s31108" name="公式" r:id="rId17" imgW="1282700" imgH="228600" progId="Equation.3">
                  <p:embed/>
                </p:oleObj>
              </mc:Choice>
              <mc:Fallback>
                <p:oleObj name="公式" r:id="rId17" imgW="1282700" imgH="228600"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82342" y="6092698"/>
                        <a:ext cx="338455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5799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anim calcmode="lin" valueType="num">
                                      <p:cBhvr additive="base">
                                        <p:cTn id="43"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0-#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0-#ppt_w/2"/>
                                          </p:val>
                                        </p:tav>
                                        <p:tav tm="100000">
                                          <p:val>
                                            <p:strVal val="#ppt_x"/>
                                          </p:val>
                                        </p:tav>
                                      </p:tavLst>
                                    </p:anim>
                                    <p:anim calcmode="lin" valueType="num">
                                      <p:cBhvr additive="base">
                                        <p:cTn id="56" dur="500" fill="hold"/>
                                        <p:tgtEl>
                                          <p:spTgt spid="10"/>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0-#ppt_w/2"/>
                                          </p:val>
                                        </p:tav>
                                        <p:tav tm="100000">
                                          <p:val>
                                            <p:strVal val="#ppt_x"/>
                                          </p:val>
                                        </p:tav>
                                      </p:tavLst>
                                    </p:anim>
                                    <p:anim calcmode="lin" valueType="num">
                                      <p:cBhvr additive="base">
                                        <p:cTn id="6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59"/>
          <p:cNvSpPr txBox="1">
            <a:spLocks noChangeArrowheads="1"/>
          </p:cNvSpPr>
          <p:nvPr/>
        </p:nvSpPr>
        <p:spPr bwMode="auto">
          <a:xfrm>
            <a:off x="206484" y="253238"/>
            <a:ext cx="729705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50000"/>
              </a:spcBef>
              <a:buClrTx/>
              <a:buSzTx/>
              <a:buFontTx/>
              <a:buNone/>
            </a:pPr>
            <a:r>
              <a:rPr lang="zh-CN" altLang="en-US" sz="2800" dirty="0">
                <a:solidFill>
                  <a:srgbClr val="7030A0"/>
                </a:solidFill>
                <a:latin typeface="华文行楷" pitchFamily="2" charset="-122"/>
                <a:ea typeface="华文行楷" pitchFamily="2" charset="-122"/>
                <a:sym typeface="Wingdings" pitchFamily="2" charset="2"/>
              </a:rPr>
              <a:t>四、单分子反应机理</a:t>
            </a:r>
          </a:p>
        </p:txBody>
      </p:sp>
      <p:sp>
        <p:nvSpPr>
          <p:cNvPr id="3" name="矩形 2"/>
          <p:cNvSpPr/>
          <p:nvPr/>
        </p:nvSpPr>
        <p:spPr>
          <a:xfrm>
            <a:off x="329184" y="772351"/>
            <a:ext cx="8439912" cy="2751522"/>
          </a:xfrm>
          <a:prstGeom prst="rect">
            <a:avLst/>
          </a:prstGeom>
        </p:spPr>
        <p:txBody>
          <a:bodyPr wrap="square">
            <a:spAutoFit/>
          </a:bodyPr>
          <a:lstStyle/>
          <a:p>
            <a:pPr marL="361950" indent="-338138">
              <a:lnSpc>
                <a:spcPct val="120000"/>
              </a:lnSpc>
              <a:buClr>
                <a:schemeClr val="tx1"/>
              </a:buClr>
              <a:buFont typeface="Wingdings" pitchFamily="2" charset="2"/>
              <a:buChar char="l"/>
            </a:pPr>
            <a:r>
              <a:rPr lang="zh-CN" altLang="en-US" sz="2400" b="1" dirty="0">
                <a:solidFill>
                  <a:srgbClr val="000000"/>
                </a:solidFill>
                <a:latin typeface="仿宋" panose="02010609060101010101" pitchFamily="49" charset="-122"/>
                <a:ea typeface="仿宋" panose="02010609060101010101" pitchFamily="49" charset="-122"/>
              </a:rPr>
              <a:t>这里的</a:t>
            </a:r>
            <a:r>
              <a:rPr lang="zh-CN" altLang="en-US" sz="2400" b="1" dirty="0" smtClean="0">
                <a:solidFill>
                  <a:srgbClr val="000000"/>
                </a:solidFill>
                <a:latin typeface="仿宋" panose="02010609060101010101" pitchFamily="49" charset="-122"/>
                <a:ea typeface="仿宋" panose="02010609060101010101" pitchFamily="49" charset="-122"/>
              </a:rPr>
              <a:t>单分子反应</a:t>
            </a:r>
            <a:r>
              <a:rPr lang="en-US" altLang="zh-CN" sz="2400" b="1" dirty="0" smtClean="0">
                <a:solidFill>
                  <a:srgbClr val="000000"/>
                </a:solidFill>
                <a:latin typeface="仿宋" panose="02010609060101010101" pitchFamily="49" charset="-122"/>
                <a:ea typeface="仿宋" panose="02010609060101010101" pitchFamily="49" charset="-122"/>
              </a:rPr>
              <a:t>A   </a:t>
            </a:r>
            <a:r>
              <a:rPr lang="en-US" altLang="zh-CN" sz="2400" b="1" dirty="0" smtClean="0">
                <a:solidFill>
                  <a:srgbClr val="000000"/>
                </a:solidFill>
                <a:latin typeface="仿宋" panose="02010609060101010101" pitchFamily="49" charset="-122"/>
                <a:ea typeface="仿宋" panose="02010609060101010101" pitchFamily="49" charset="-122"/>
              </a:rPr>
              <a:t>P </a:t>
            </a:r>
            <a:r>
              <a:rPr lang="zh-CN" altLang="en-US" sz="2400" b="1" dirty="0" smtClean="0">
                <a:solidFill>
                  <a:srgbClr val="000000"/>
                </a:solidFill>
                <a:latin typeface="仿宋" panose="02010609060101010101" pitchFamily="49" charset="-122"/>
                <a:ea typeface="仿宋" panose="02010609060101010101" pitchFamily="49" charset="-122"/>
              </a:rPr>
              <a:t>不是</a:t>
            </a:r>
            <a:r>
              <a:rPr lang="zh-CN" altLang="en-US" sz="2400" b="1" dirty="0">
                <a:solidFill>
                  <a:srgbClr val="000000"/>
                </a:solidFill>
                <a:latin typeface="仿宋" panose="02010609060101010101" pitchFamily="49" charset="-122"/>
                <a:ea typeface="仿宋" panose="02010609060101010101" pitchFamily="49" charset="-122"/>
              </a:rPr>
              <a:t>指基元反应的单分子反应</a:t>
            </a:r>
          </a:p>
          <a:p>
            <a:pPr marL="361950" indent="-338138">
              <a:lnSpc>
                <a:spcPct val="120000"/>
              </a:lnSpc>
              <a:buClr>
                <a:schemeClr val="tx1"/>
              </a:buClr>
              <a:buFont typeface="Wingdings" pitchFamily="2" charset="2"/>
              <a:buChar char="l"/>
            </a:pPr>
            <a:r>
              <a:rPr lang="zh-CN" altLang="en-US" sz="2400" b="1" dirty="0">
                <a:solidFill>
                  <a:srgbClr val="0000FF"/>
                </a:solidFill>
                <a:latin typeface="仿宋" panose="02010609060101010101" pitchFamily="49" charset="-122"/>
                <a:ea typeface="仿宋" panose="02010609060101010101" pitchFamily="49" charset="-122"/>
              </a:rPr>
              <a:t>单分子反应也符合阿累尼乌斯方程，也需要有一个活化过程，其活化反应机理如下：</a:t>
            </a:r>
          </a:p>
          <a:p>
            <a:pPr marL="361950" indent="-338138">
              <a:lnSpc>
                <a:spcPct val="130000"/>
              </a:lnSpc>
              <a:buFont typeface="Wingdings" pitchFamily="2" charset="2"/>
              <a:buNone/>
            </a:pPr>
            <a:r>
              <a:rPr lang="zh-CN" altLang="zh-CN" sz="2400" b="1" dirty="0">
                <a:solidFill>
                  <a:srgbClr val="0000FF"/>
                </a:solidFill>
                <a:latin typeface="仿宋" panose="02010609060101010101" pitchFamily="49" charset="-122"/>
                <a:ea typeface="仿宋" panose="02010609060101010101" pitchFamily="49" charset="-122"/>
              </a:rPr>
              <a:t>　</a:t>
            </a:r>
            <a:r>
              <a:rPr lang="zh-CN" altLang="en-US" sz="2400" b="1" dirty="0">
                <a:solidFill>
                  <a:srgbClr val="0000FF"/>
                </a:solidFill>
                <a:latin typeface="仿宋" panose="02010609060101010101" pitchFamily="49" charset="-122"/>
                <a:ea typeface="仿宋" panose="02010609060101010101" pitchFamily="49" charset="-122"/>
              </a:rPr>
              <a:t>Ａ＋Ａ　　　Ａ*＋Ａ　　Ａ*　　　</a:t>
            </a:r>
            <a:r>
              <a:rPr lang="zh-CN" altLang="en-US" sz="2400" b="1" dirty="0" smtClean="0">
                <a:solidFill>
                  <a:srgbClr val="0000FF"/>
                </a:solidFill>
                <a:latin typeface="仿宋" panose="02010609060101010101" pitchFamily="49" charset="-122"/>
                <a:ea typeface="仿宋" panose="02010609060101010101" pitchFamily="49" charset="-122"/>
              </a:rPr>
              <a:t> Ｐ</a:t>
            </a:r>
            <a:endParaRPr lang="zh-CN" altLang="en-US" sz="2400" b="1" dirty="0">
              <a:solidFill>
                <a:srgbClr val="0000FF"/>
              </a:solidFill>
              <a:latin typeface="仿宋" panose="02010609060101010101" pitchFamily="49" charset="-122"/>
              <a:ea typeface="仿宋" panose="02010609060101010101" pitchFamily="49" charset="-122"/>
            </a:endParaRPr>
          </a:p>
          <a:p>
            <a:pPr marL="361950" indent="-338138">
              <a:lnSpc>
                <a:spcPct val="40000"/>
              </a:lnSpc>
              <a:buFont typeface="Wingdings" pitchFamily="2" charset="2"/>
              <a:buNone/>
            </a:pPr>
            <a:r>
              <a:rPr lang="zh-CN" altLang="zh-CN" sz="2400" b="1" dirty="0">
                <a:solidFill>
                  <a:srgbClr val="0000FF"/>
                </a:solidFill>
                <a:latin typeface="仿宋" panose="02010609060101010101" pitchFamily="49" charset="-122"/>
                <a:ea typeface="仿宋" panose="02010609060101010101" pitchFamily="49" charset="-122"/>
              </a:rPr>
              <a:t>　　　　</a:t>
            </a:r>
            <a:endParaRPr lang="en-US" altLang="zh-CN" sz="2400" b="1" baseline="-25000" dirty="0">
              <a:solidFill>
                <a:srgbClr val="0000FF"/>
              </a:solidFill>
              <a:latin typeface="仿宋" panose="02010609060101010101" pitchFamily="49" charset="-122"/>
              <a:ea typeface="仿宋" panose="02010609060101010101" pitchFamily="49" charset="-122"/>
            </a:endParaRPr>
          </a:p>
          <a:p>
            <a:pPr marL="361950" indent="-338138">
              <a:lnSpc>
                <a:spcPct val="90000"/>
              </a:lnSpc>
              <a:spcBef>
                <a:spcPct val="5000"/>
              </a:spcBef>
              <a:buClr>
                <a:schemeClr val="tx1"/>
              </a:buClr>
              <a:buFont typeface="Wingdings" pitchFamily="2" charset="2"/>
              <a:buChar char="l"/>
            </a:pPr>
            <a:endParaRPr lang="en-US" altLang="zh-CN" sz="2400" b="1" dirty="0" smtClean="0">
              <a:solidFill>
                <a:srgbClr val="0000FF"/>
              </a:solidFill>
              <a:latin typeface="仿宋" panose="02010609060101010101" pitchFamily="49" charset="-122"/>
              <a:ea typeface="仿宋" panose="02010609060101010101" pitchFamily="49" charset="-122"/>
            </a:endParaRPr>
          </a:p>
          <a:p>
            <a:pPr marL="361950" indent="-338138">
              <a:lnSpc>
                <a:spcPct val="90000"/>
              </a:lnSpc>
              <a:spcBef>
                <a:spcPct val="5000"/>
              </a:spcBef>
              <a:buClr>
                <a:schemeClr val="tx1"/>
              </a:buClr>
              <a:buFont typeface="Wingdings" pitchFamily="2" charset="2"/>
              <a:buChar char="l"/>
            </a:pPr>
            <a:r>
              <a:rPr lang="zh-CN" altLang="en-US" sz="2400" b="1" dirty="0" smtClean="0">
                <a:solidFill>
                  <a:srgbClr val="0000FF"/>
                </a:solidFill>
                <a:latin typeface="仿宋" panose="02010609060101010101" pitchFamily="49" charset="-122"/>
                <a:ea typeface="仿宋" panose="02010609060101010101" pitchFamily="49" charset="-122"/>
              </a:rPr>
              <a:t>反应速率</a:t>
            </a:r>
            <a:r>
              <a:rPr lang="zh-CN" altLang="en-US" sz="2400" b="1" dirty="0">
                <a:solidFill>
                  <a:srgbClr val="0000FF"/>
                </a:solidFill>
                <a:latin typeface="仿宋" panose="02010609060101010101" pitchFamily="49" charset="-122"/>
                <a:ea typeface="仿宋" panose="02010609060101010101" pitchFamily="49" charset="-122"/>
              </a:rPr>
              <a:t>为：</a:t>
            </a:r>
            <a:r>
              <a:rPr lang="en-US" altLang="zh-CN" sz="2400" b="1" dirty="0" err="1">
                <a:solidFill>
                  <a:srgbClr val="0000FF"/>
                </a:solidFill>
                <a:latin typeface="仿宋" panose="02010609060101010101" pitchFamily="49" charset="-122"/>
                <a:ea typeface="仿宋" panose="02010609060101010101" pitchFamily="49" charset="-122"/>
              </a:rPr>
              <a:t>dC</a:t>
            </a:r>
            <a:r>
              <a:rPr lang="en-US" altLang="zh-CN" sz="2400" b="1" baseline="-25000" dirty="0" err="1">
                <a:solidFill>
                  <a:srgbClr val="0000FF"/>
                </a:solidFill>
                <a:latin typeface="仿宋" panose="02010609060101010101" pitchFamily="49" charset="-122"/>
                <a:ea typeface="仿宋" panose="02010609060101010101" pitchFamily="49" charset="-122"/>
              </a:rPr>
              <a:t>P</a:t>
            </a:r>
            <a:r>
              <a:rPr lang="en-US" altLang="zh-CN" sz="2400" b="1" dirty="0">
                <a:solidFill>
                  <a:srgbClr val="0000FF"/>
                </a:solidFill>
                <a:latin typeface="仿宋" panose="02010609060101010101" pitchFamily="49" charset="-122"/>
                <a:ea typeface="仿宋" panose="02010609060101010101" pitchFamily="49" charset="-122"/>
              </a:rPr>
              <a:t>/</a:t>
            </a:r>
            <a:r>
              <a:rPr lang="en-US" altLang="zh-CN" sz="2400" b="1" dirty="0" err="1">
                <a:solidFill>
                  <a:srgbClr val="0000FF"/>
                </a:solidFill>
                <a:latin typeface="仿宋" panose="02010609060101010101" pitchFamily="49" charset="-122"/>
                <a:ea typeface="仿宋" panose="02010609060101010101" pitchFamily="49" charset="-122"/>
              </a:rPr>
              <a:t>dt</a:t>
            </a:r>
            <a:r>
              <a:rPr lang="en-US" altLang="zh-CN" sz="2400" b="1" dirty="0">
                <a:solidFill>
                  <a:srgbClr val="0000FF"/>
                </a:solidFill>
                <a:latin typeface="仿宋" panose="02010609060101010101" pitchFamily="49" charset="-122"/>
                <a:ea typeface="仿宋" panose="02010609060101010101" pitchFamily="49" charset="-122"/>
              </a:rPr>
              <a:t>=k</a:t>
            </a:r>
            <a:r>
              <a:rPr lang="en-US" altLang="zh-CN" sz="2400" b="1" baseline="-25000" dirty="0">
                <a:solidFill>
                  <a:srgbClr val="0000FF"/>
                </a:solidFill>
                <a:latin typeface="仿宋" panose="02010609060101010101" pitchFamily="49" charset="-122"/>
                <a:ea typeface="仿宋" panose="02010609060101010101" pitchFamily="49" charset="-122"/>
              </a:rPr>
              <a:t>2</a:t>
            </a:r>
            <a:r>
              <a:rPr lang="en-US" altLang="zh-CN" sz="2400" b="1" dirty="0">
                <a:solidFill>
                  <a:srgbClr val="0000FF"/>
                </a:solidFill>
                <a:latin typeface="仿宋" panose="02010609060101010101" pitchFamily="49" charset="-122"/>
                <a:ea typeface="仿宋" panose="02010609060101010101" pitchFamily="49" charset="-122"/>
              </a:rPr>
              <a:t>C</a:t>
            </a:r>
            <a:r>
              <a:rPr lang="en-US" altLang="zh-CN" sz="2400" b="1" baseline="-25000" dirty="0">
                <a:solidFill>
                  <a:srgbClr val="0000FF"/>
                </a:solidFill>
                <a:latin typeface="仿宋" panose="02010609060101010101" pitchFamily="49" charset="-122"/>
                <a:ea typeface="仿宋" panose="02010609060101010101" pitchFamily="49" charset="-122"/>
              </a:rPr>
              <a:t>A*　　　</a:t>
            </a:r>
          </a:p>
        </p:txBody>
      </p:sp>
      <p:sp>
        <p:nvSpPr>
          <p:cNvPr id="4" name="Line 4"/>
          <p:cNvSpPr>
            <a:spLocks noChangeShapeType="1"/>
          </p:cNvSpPr>
          <p:nvPr/>
        </p:nvSpPr>
        <p:spPr bwMode="auto">
          <a:xfrm>
            <a:off x="1691642" y="2485138"/>
            <a:ext cx="99060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5"/>
          <p:cNvSpPr>
            <a:spLocks noChangeShapeType="1"/>
          </p:cNvSpPr>
          <p:nvPr/>
        </p:nvSpPr>
        <p:spPr bwMode="auto">
          <a:xfrm flipH="1">
            <a:off x="1573721" y="2565718"/>
            <a:ext cx="99060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10"/>
          <p:cNvSpPr>
            <a:spLocks noChangeArrowheads="1"/>
          </p:cNvSpPr>
          <p:nvPr/>
        </p:nvSpPr>
        <p:spPr bwMode="auto">
          <a:xfrm>
            <a:off x="1841234" y="1969792"/>
            <a:ext cx="5405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lang="zh-CN" altLang="zh-CN" sz="2800" b="0" dirty="0">
                <a:solidFill>
                  <a:srgbClr val="0000FF"/>
                </a:solidFill>
              </a:rPr>
              <a:t> </a:t>
            </a:r>
            <a:r>
              <a:rPr lang="en-US" altLang="zh-CN" sz="2400" b="0" dirty="0">
                <a:solidFill>
                  <a:srgbClr val="0000FF"/>
                </a:solidFill>
                <a:latin typeface="宋体" pitchFamily="2" charset="-122"/>
              </a:rPr>
              <a:t>k</a:t>
            </a:r>
            <a:r>
              <a:rPr lang="en-US" altLang="zh-CN" sz="2400" b="0" baseline="-25000" dirty="0">
                <a:solidFill>
                  <a:srgbClr val="0000FF"/>
                </a:solidFill>
                <a:latin typeface="宋体" pitchFamily="2" charset="-122"/>
              </a:rPr>
              <a:t>1</a:t>
            </a:r>
            <a:endParaRPr lang="zh-CN" altLang="en-US" sz="2400" b="0" baseline="-25000" dirty="0">
              <a:solidFill>
                <a:srgbClr val="0000FF"/>
              </a:solidFill>
              <a:latin typeface="宋体" pitchFamily="2" charset="-122"/>
            </a:endParaRPr>
          </a:p>
        </p:txBody>
      </p:sp>
      <p:sp>
        <p:nvSpPr>
          <p:cNvPr id="7" name="Rectangle 11"/>
          <p:cNvSpPr>
            <a:spLocks noChangeArrowheads="1"/>
          </p:cNvSpPr>
          <p:nvPr/>
        </p:nvSpPr>
        <p:spPr bwMode="auto">
          <a:xfrm>
            <a:off x="1977392" y="2719514"/>
            <a:ext cx="7048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a:lnSpc>
                <a:spcPct val="40000"/>
              </a:lnSpc>
              <a:buFont typeface="Wingdings" pitchFamily="2" charset="2"/>
              <a:buNone/>
            </a:pPr>
            <a:r>
              <a:rPr lang="en-US" altLang="zh-CN" sz="2800" b="0" dirty="0">
                <a:solidFill>
                  <a:srgbClr val="0000FF"/>
                </a:solidFill>
                <a:latin typeface="宋体" pitchFamily="2" charset="-122"/>
              </a:rPr>
              <a:t>k</a:t>
            </a:r>
            <a:r>
              <a:rPr lang="en-US" altLang="zh-CN" sz="2800" b="0" baseline="-25000" dirty="0">
                <a:solidFill>
                  <a:srgbClr val="0000FF"/>
                </a:solidFill>
                <a:latin typeface="宋体" pitchFamily="2" charset="-122"/>
              </a:rPr>
              <a:t>-1</a:t>
            </a:r>
          </a:p>
        </p:txBody>
      </p:sp>
      <p:sp>
        <p:nvSpPr>
          <p:cNvPr id="8" name="Rectangle 12"/>
          <p:cNvSpPr>
            <a:spLocks noChangeArrowheads="1"/>
          </p:cNvSpPr>
          <p:nvPr/>
        </p:nvSpPr>
        <p:spPr bwMode="auto">
          <a:xfrm>
            <a:off x="4948428" y="1867938"/>
            <a:ext cx="4826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a:lnSpc>
                <a:spcPct val="80000"/>
              </a:lnSpc>
              <a:buFont typeface="Wingdings" pitchFamily="2" charset="2"/>
              <a:buNone/>
            </a:pPr>
            <a:r>
              <a:rPr lang="en-US" altLang="zh-CN" sz="2800" b="0" dirty="0">
                <a:solidFill>
                  <a:srgbClr val="0000FF"/>
                </a:solidFill>
                <a:latin typeface="宋体" pitchFamily="2" charset="-122"/>
              </a:rPr>
              <a:t>k</a:t>
            </a:r>
            <a:r>
              <a:rPr lang="en-US" altLang="zh-CN" sz="2800" b="0" baseline="-25000" dirty="0">
                <a:solidFill>
                  <a:srgbClr val="0000FF"/>
                </a:solidFill>
                <a:latin typeface="宋体" pitchFamily="2" charset="-122"/>
              </a:rPr>
              <a:t>2</a:t>
            </a:r>
          </a:p>
        </p:txBody>
      </p:sp>
      <p:sp>
        <p:nvSpPr>
          <p:cNvPr id="9" name="Line 6"/>
          <p:cNvSpPr>
            <a:spLocks noChangeShapeType="1"/>
          </p:cNvSpPr>
          <p:nvPr/>
        </p:nvSpPr>
        <p:spPr bwMode="auto">
          <a:xfrm>
            <a:off x="4756912" y="2346242"/>
            <a:ext cx="106680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矩形 9"/>
          <p:cNvSpPr/>
          <p:nvPr/>
        </p:nvSpPr>
        <p:spPr>
          <a:xfrm>
            <a:off x="107576" y="3523873"/>
            <a:ext cx="8888875" cy="1592744"/>
          </a:xfrm>
          <a:prstGeom prst="rect">
            <a:avLst/>
          </a:prstGeom>
        </p:spPr>
        <p:txBody>
          <a:bodyPr wrap="square">
            <a:spAutoFit/>
          </a:bodyPr>
          <a:lstStyle/>
          <a:p>
            <a:pPr marL="23812">
              <a:lnSpc>
                <a:spcPct val="125000"/>
              </a:lnSpc>
              <a:buClr>
                <a:schemeClr val="tx1"/>
              </a:buClr>
            </a:pPr>
            <a:r>
              <a:rPr lang="zh-CN" altLang="en-US" sz="2400" b="1" dirty="0">
                <a:solidFill>
                  <a:srgbClr val="0000FF"/>
                </a:solidFill>
                <a:latin typeface="仿宋" panose="02010609060101010101" pitchFamily="49" charset="-122"/>
                <a:ea typeface="仿宋" panose="02010609060101010101" pitchFamily="49" charset="-122"/>
              </a:rPr>
              <a:t>Ａ*为活化分子可用稳态</a:t>
            </a:r>
            <a:r>
              <a:rPr lang="zh-CN" altLang="en-US" sz="2400" b="1" dirty="0" smtClean="0">
                <a:solidFill>
                  <a:srgbClr val="0000FF"/>
                </a:solidFill>
                <a:latin typeface="仿宋" panose="02010609060101010101" pitchFamily="49" charset="-122"/>
                <a:ea typeface="仿宋" panose="02010609060101010101" pitchFamily="49" charset="-122"/>
              </a:rPr>
              <a:t>法理</a:t>
            </a:r>
            <a:r>
              <a:rPr lang="zh-CN" altLang="en-US" sz="2400" b="1" dirty="0" smtClean="0">
                <a:solidFill>
                  <a:srgbClr val="0000FF"/>
                </a:solidFill>
                <a:latin typeface="仿宋" panose="02010609060101010101" pitchFamily="49" charset="-122"/>
                <a:ea typeface="仿宋" panose="02010609060101010101" pitchFamily="49" charset="-122"/>
              </a:rPr>
              <a:t>：</a:t>
            </a:r>
            <a:r>
              <a:rPr lang="en-US" altLang="zh-CN" sz="2400" b="1" dirty="0" err="1" smtClean="0">
                <a:solidFill>
                  <a:srgbClr val="0000FF"/>
                </a:solidFill>
                <a:latin typeface="仿宋" panose="02010609060101010101" pitchFamily="49" charset="-122"/>
                <a:ea typeface="仿宋" panose="02010609060101010101" pitchFamily="49" charset="-122"/>
              </a:rPr>
              <a:t>dC</a:t>
            </a:r>
            <a:r>
              <a:rPr lang="en-US" altLang="zh-CN" sz="2400" b="1" baseline="-25000" dirty="0" err="1" smtClean="0">
                <a:solidFill>
                  <a:srgbClr val="0000FF"/>
                </a:solidFill>
                <a:latin typeface="仿宋" panose="02010609060101010101" pitchFamily="49" charset="-122"/>
                <a:ea typeface="仿宋" panose="02010609060101010101" pitchFamily="49" charset="-122"/>
              </a:rPr>
              <a:t>A</a:t>
            </a:r>
            <a:r>
              <a:rPr lang="en-US" altLang="zh-CN" sz="2400" b="1" baseline="-25000" dirty="0">
                <a:solidFill>
                  <a:srgbClr val="0000FF"/>
                </a:solidFill>
                <a:latin typeface="仿宋" panose="02010609060101010101" pitchFamily="49" charset="-122"/>
                <a:ea typeface="仿宋" panose="02010609060101010101" pitchFamily="49" charset="-122"/>
              </a:rPr>
              <a:t>*</a:t>
            </a:r>
            <a:r>
              <a:rPr lang="en-US" altLang="zh-CN" sz="2400" b="1" dirty="0">
                <a:solidFill>
                  <a:srgbClr val="0000FF"/>
                </a:solidFill>
                <a:latin typeface="仿宋" panose="02010609060101010101" pitchFamily="49" charset="-122"/>
                <a:ea typeface="仿宋" panose="02010609060101010101" pitchFamily="49" charset="-122"/>
              </a:rPr>
              <a:t>/</a:t>
            </a:r>
            <a:r>
              <a:rPr lang="en-US" altLang="zh-CN" sz="2400" b="1" dirty="0" err="1">
                <a:solidFill>
                  <a:srgbClr val="0000FF"/>
                </a:solidFill>
                <a:latin typeface="仿宋" panose="02010609060101010101" pitchFamily="49" charset="-122"/>
                <a:ea typeface="仿宋" panose="02010609060101010101" pitchFamily="49" charset="-122"/>
              </a:rPr>
              <a:t>dt</a:t>
            </a:r>
            <a:r>
              <a:rPr lang="en-US" altLang="zh-CN" sz="2400" b="1" dirty="0">
                <a:solidFill>
                  <a:srgbClr val="0000FF"/>
                </a:solidFill>
                <a:latin typeface="仿宋" panose="02010609060101010101" pitchFamily="49" charset="-122"/>
                <a:ea typeface="仿宋" panose="02010609060101010101" pitchFamily="49" charset="-122"/>
              </a:rPr>
              <a:t>=k</a:t>
            </a:r>
            <a:r>
              <a:rPr lang="en-US" altLang="zh-CN" sz="2400" b="1" baseline="-25000" dirty="0">
                <a:solidFill>
                  <a:srgbClr val="0000FF"/>
                </a:solidFill>
                <a:latin typeface="仿宋" panose="02010609060101010101" pitchFamily="49" charset="-122"/>
                <a:ea typeface="仿宋" panose="02010609060101010101" pitchFamily="49" charset="-122"/>
              </a:rPr>
              <a:t>1</a:t>
            </a:r>
            <a:r>
              <a:rPr lang="en-US" altLang="zh-CN" sz="2400" b="1" dirty="0">
                <a:solidFill>
                  <a:srgbClr val="0000FF"/>
                </a:solidFill>
                <a:latin typeface="仿宋" panose="02010609060101010101" pitchFamily="49" charset="-122"/>
                <a:ea typeface="仿宋" panose="02010609060101010101" pitchFamily="49" charset="-122"/>
              </a:rPr>
              <a:t>C</a:t>
            </a:r>
            <a:r>
              <a:rPr lang="en-US" altLang="zh-CN" sz="2400" b="1" baseline="-25000" dirty="0">
                <a:solidFill>
                  <a:srgbClr val="0000FF"/>
                </a:solidFill>
                <a:latin typeface="仿宋" panose="02010609060101010101" pitchFamily="49" charset="-122"/>
                <a:ea typeface="仿宋" panose="02010609060101010101" pitchFamily="49" charset="-122"/>
              </a:rPr>
              <a:t>A</a:t>
            </a:r>
            <a:r>
              <a:rPr lang="en-US" altLang="zh-CN" sz="2400" b="1" baseline="30000" dirty="0">
                <a:solidFill>
                  <a:srgbClr val="0000FF"/>
                </a:solidFill>
                <a:latin typeface="仿宋" panose="02010609060101010101" pitchFamily="49" charset="-122"/>
                <a:ea typeface="仿宋" panose="02010609060101010101" pitchFamily="49" charset="-122"/>
              </a:rPr>
              <a:t>2</a:t>
            </a:r>
            <a:r>
              <a:rPr lang="en-US" altLang="zh-CN" sz="2400" b="1" dirty="0">
                <a:solidFill>
                  <a:srgbClr val="0000FF"/>
                </a:solidFill>
                <a:latin typeface="仿宋" panose="02010609060101010101" pitchFamily="49" charset="-122"/>
                <a:ea typeface="仿宋" panose="02010609060101010101" pitchFamily="49" charset="-122"/>
              </a:rPr>
              <a:t>-k</a:t>
            </a:r>
            <a:r>
              <a:rPr lang="en-US" altLang="zh-CN" sz="2400" b="1" baseline="-25000" dirty="0">
                <a:solidFill>
                  <a:srgbClr val="0000FF"/>
                </a:solidFill>
                <a:latin typeface="仿宋" panose="02010609060101010101" pitchFamily="49" charset="-122"/>
                <a:ea typeface="仿宋" panose="02010609060101010101" pitchFamily="49" charset="-122"/>
              </a:rPr>
              <a:t>-1</a:t>
            </a:r>
            <a:r>
              <a:rPr lang="en-US" altLang="zh-CN" sz="2400" b="1" dirty="0">
                <a:solidFill>
                  <a:srgbClr val="0000FF"/>
                </a:solidFill>
                <a:latin typeface="仿宋" panose="02010609060101010101" pitchFamily="49" charset="-122"/>
                <a:ea typeface="仿宋" panose="02010609060101010101" pitchFamily="49" charset="-122"/>
              </a:rPr>
              <a:t>C</a:t>
            </a:r>
            <a:r>
              <a:rPr lang="en-US" altLang="zh-CN" sz="2400" b="1" baseline="-25000" dirty="0">
                <a:solidFill>
                  <a:srgbClr val="0000FF"/>
                </a:solidFill>
                <a:latin typeface="仿宋" panose="02010609060101010101" pitchFamily="49" charset="-122"/>
                <a:ea typeface="仿宋" panose="02010609060101010101" pitchFamily="49" charset="-122"/>
              </a:rPr>
              <a:t>A</a:t>
            </a:r>
            <a:r>
              <a:rPr lang="en-US" altLang="zh-CN" sz="2400" b="1" dirty="0">
                <a:solidFill>
                  <a:srgbClr val="0000FF"/>
                </a:solidFill>
                <a:latin typeface="仿宋" panose="02010609060101010101" pitchFamily="49" charset="-122"/>
                <a:ea typeface="仿宋" panose="02010609060101010101" pitchFamily="49" charset="-122"/>
              </a:rPr>
              <a:t>C</a:t>
            </a:r>
            <a:r>
              <a:rPr lang="en-US" altLang="zh-CN" sz="2400" b="1" baseline="-25000" dirty="0">
                <a:solidFill>
                  <a:srgbClr val="0000FF"/>
                </a:solidFill>
                <a:latin typeface="仿宋" panose="02010609060101010101" pitchFamily="49" charset="-122"/>
                <a:ea typeface="仿宋" panose="02010609060101010101" pitchFamily="49" charset="-122"/>
              </a:rPr>
              <a:t>A*</a:t>
            </a:r>
            <a:r>
              <a:rPr lang="en-US" altLang="zh-CN" sz="2400" b="1" dirty="0">
                <a:solidFill>
                  <a:srgbClr val="0000FF"/>
                </a:solidFill>
                <a:latin typeface="仿宋" panose="02010609060101010101" pitchFamily="49" charset="-122"/>
                <a:ea typeface="仿宋" panose="02010609060101010101" pitchFamily="49" charset="-122"/>
              </a:rPr>
              <a:t>-k</a:t>
            </a:r>
            <a:r>
              <a:rPr lang="en-US" altLang="zh-CN" sz="2400" b="1" baseline="-25000" dirty="0">
                <a:solidFill>
                  <a:srgbClr val="0000FF"/>
                </a:solidFill>
                <a:latin typeface="仿宋" panose="02010609060101010101" pitchFamily="49" charset="-122"/>
                <a:ea typeface="仿宋" panose="02010609060101010101" pitchFamily="49" charset="-122"/>
              </a:rPr>
              <a:t>2</a:t>
            </a:r>
            <a:r>
              <a:rPr lang="en-US" altLang="zh-CN" sz="2400" b="1" dirty="0">
                <a:solidFill>
                  <a:srgbClr val="0000FF"/>
                </a:solidFill>
                <a:latin typeface="仿宋" panose="02010609060101010101" pitchFamily="49" charset="-122"/>
                <a:ea typeface="仿宋" panose="02010609060101010101" pitchFamily="49" charset="-122"/>
              </a:rPr>
              <a:t>C</a:t>
            </a:r>
            <a:r>
              <a:rPr lang="en-US" altLang="zh-CN" sz="2400" b="1" baseline="-25000" dirty="0">
                <a:solidFill>
                  <a:srgbClr val="0000FF"/>
                </a:solidFill>
                <a:latin typeface="仿宋" panose="02010609060101010101" pitchFamily="49" charset="-122"/>
                <a:ea typeface="仿宋" panose="02010609060101010101" pitchFamily="49" charset="-122"/>
              </a:rPr>
              <a:t>A*</a:t>
            </a:r>
            <a:r>
              <a:rPr lang="en-US" altLang="zh-CN" sz="2400" b="1" baseline="30000" dirty="0">
                <a:solidFill>
                  <a:srgbClr val="0000FF"/>
                </a:solidFill>
                <a:latin typeface="仿宋" panose="02010609060101010101" pitchFamily="49" charset="-122"/>
                <a:ea typeface="仿宋" panose="02010609060101010101" pitchFamily="49" charset="-122"/>
              </a:rPr>
              <a:t> </a:t>
            </a:r>
            <a:r>
              <a:rPr lang="en-US" altLang="zh-CN" sz="2400" b="1" dirty="0">
                <a:solidFill>
                  <a:srgbClr val="0000FF"/>
                </a:solidFill>
                <a:latin typeface="仿宋" panose="02010609060101010101" pitchFamily="49" charset="-122"/>
                <a:ea typeface="仿宋" panose="02010609060101010101" pitchFamily="49" charset="-122"/>
              </a:rPr>
              <a:t>=0</a:t>
            </a:r>
          </a:p>
          <a:p>
            <a:pPr marL="361950" indent="-338138">
              <a:lnSpc>
                <a:spcPct val="125000"/>
              </a:lnSpc>
              <a:spcBef>
                <a:spcPct val="0"/>
              </a:spcBef>
              <a:buClr>
                <a:schemeClr val="tx1"/>
              </a:buClr>
              <a:buFont typeface="Wingdings" pitchFamily="2" charset="2"/>
              <a:buChar char="l"/>
            </a:pPr>
            <a:endParaRPr lang="en-US" altLang="zh-CN" dirty="0">
              <a:solidFill>
                <a:srgbClr val="0000FF"/>
              </a:solidFill>
              <a:latin typeface="宋体" pitchFamily="2" charset="-122"/>
            </a:endParaRPr>
          </a:p>
          <a:p>
            <a:pPr marL="361950" indent="-338138">
              <a:lnSpc>
                <a:spcPct val="125000"/>
              </a:lnSpc>
              <a:spcBef>
                <a:spcPct val="0"/>
              </a:spcBef>
              <a:buClr>
                <a:schemeClr val="tx1"/>
              </a:buClr>
              <a:buFont typeface="Wingdings" pitchFamily="2" charset="2"/>
              <a:buChar char="l"/>
            </a:pPr>
            <a:endParaRPr lang="en-US" altLang="zh-CN" dirty="0">
              <a:solidFill>
                <a:srgbClr val="0000FF"/>
              </a:solidFill>
              <a:latin typeface="宋体" pitchFamily="2" charset="-122"/>
            </a:endParaRPr>
          </a:p>
          <a:p>
            <a:pPr marL="361950" indent="-338138">
              <a:lnSpc>
                <a:spcPct val="125000"/>
              </a:lnSpc>
              <a:spcBef>
                <a:spcPct val="0"/>
              </a:spcBef>
              <a:buClr>
                <a:schemeClr val="tx1"/>
              </a:buClr>
              <a:buFont typeface="Wingdings" pitchFamily="2" charset="2"/>
              <a:buChar char="l"/>
            </a:pPr>
            <a:endParaRPr lang="en-US" altLang="zh-CN" dirty="0">
              <a:solidFill>
                <a:srgbClr val="0000FF"/>
              </a:solidFill>
              <a:latin typeface="宋体" pitchFamily="2"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748412783"/>
              </p:ext>
            </p:extLst>
          </p:nvPr>
        </p:nvGraphicFramePr>
        <p:xfrm>
          <a:off x="1288902" y="4158383"/>
          <a:ext cx="2587625" cy="862012"/>
        </p:xfrm>
        <a:graphic>
          <a:graphicData uri="http://schemas.openxmlformats.org/presentationml/2006/ole">
            <mc:AlternateContent xmlns:mc="http://schemas.openxmlformats.org/markup-compatibility/2006">
              <mc:Choice xmlns:v="urn:schemas-microsoft-com:vml" Requires="v">
                <p:oleObj spid="_x0000_s26764" name="公式" r:id="rId3" imgW="1295460" imgH="457200" progId="Equation.3">
                  <p:embed/>
                </p:oleObj>
              </mc:Choice>
              <mc:Fallback>
                <p:oleObj name="公式" r:id="rId3" imgW="1295460" imgH="457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902" y="4158383"/>
                        <a:ext cx="258762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33586080"/>
              </p:ext>
            </p:extLst>
          </p:nvPr>
        </p:nvGraphicFramePr>
        <p:xfrm>
          <a:off x="4552013" y="4058370"/>
          <a:ext cx="3038475" cy="962025"/>
        </p:xfrm>
        <a:graphic>
          <a:graphicData uri="http://schemas.openxmlformats.org/presentationml/2006/ole">
            <mc:AlternateContent xmlns:mc="http://schemas.openxmlformats.org/markup-compatibility/2006">
              <mc:Choice xmlns:v="urn:schemas-microsoft-com:vml" Requires="v">
                <p:oleObj spid="_x0000_s26765" name="公式" r:id="rId5" imgW="1612900" imgH="457200" progId="Equation.3">
                  <p:embed/>
                </p:oleObj>
              </mc:Choice>
              <mc:Fallback>
                <p:oleObj name="公式" r:id="rId5" imgW="16129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2013" y="4058370"/>
                        <a:ext cx="303847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p:nvPr/>
        </p:nvSpPr>
        <p:spPr>
          <a:xfrm>
            <a:off x="1286185" y="5020395"/>
            <a:ext cx="7613447" cy="1631216"/>
          </a:xfrm>
          <a:prstGeom prst="rect">
            <a:avLst/>
          </a:prstGeom>
        </p:spPr>
        <p:txBody>
          <a:bodyPr wrap="square">
            <a:spAutoFit/>
          </a:bodyPr>
          <a:lstStyle/>
          <a:p>
            <a:pPr marL="361950" indent="-338138">
              <a:lnSpc>
                <a:spcPct val="125000"/>
              </a:lnSpc>
              <a:buClr>
                <a:schemeClr val="tx1"/>
              </a:buClr>
              <a:buFont typeface="Wingdings" pitchFamily="2" charset="2"/>
              <a:buChar char="l"/>
            </a:pPr>
            <a:r>
              <a:rPr lang="zh-CN" altLang="en-US" sz="2000" b="1" dirty="0" smtClean="0">
                <a:solidFill>
                  <a:srgbClr val="0000FF"/>
                </a:solidFill>
                <a:latin typeface="仿宋" panose="02010609060101010101" pitchFamily="49" charset="-122"/>
                <a:ea typeface="仿宋" panose="02010609060101010101" pitchFamily="49" charset="-122"/>
              </a:rPr>
              <a:t>对于气相单分子反应：</a:t>
            </a:r>
            <a:r>
              <a:rPr lang="en-US" altLang="zh-CN" sz="2000" b="1" baseline="30000" dirty="0" smtClean="0">
                <a:solidFill>
                  <a:srgbClr val="0000FF"/>
                </a:solidFill>
                <a:latin typeface="仿宋" panose="02010609060101010101" pitchFamily="49" charset="-122"/>
                <a:ea typeface="仿宋" panose="02010609060101010101" pitchFamily="49" charset="-122"/>
              </a:rPr>
              <a:t>  </a:t>
            </a:r>
            <a:r>
              <a:rPr lang="zh-CN" altLang="en-US" sz="2000" b="1" dirty="0" smtClean="0">
                <a:solidFill>
                  <a:srgbClr val="0000FF"/>
                </a:solidFill>
                <a:latin typeface="仿宋" panose="02010609060101010101" pitchFamily="49" charset="-122"/>
                <a:ea typeface="仿宋" panose="02010609060101010101" pitchFamily="49" charset="-122"/>
              </a:rPr>
              <a:t>高压下，</a:t>
            </a:r>
            <a:r>
              <a:rPr lang="en-US" altLang="zh-CN" sz="2000" b="1" dirty="0" smtClean="0">
                <a:solidFill>
                  <a:srgbClr val="0000FF"/>
                </a:solidFill>
                <a:latin typeface="仿宋" panose="02010609060101010101" pitchFamily="49" charset="-122"/>
                <a:ea typeface="仿宋" panose="02010609060101010101" pitchFamily="49" charset="-122"/>
              </a:rPr>
              <a:t>C</a:t>
            </a:r>
            <a:r>
              <a:rPr lang="en-US" altLang="zh-CN" sz="2000" b="1" baseline="-25000" dirty="0" smtClean="0">
                <a:solidFill>
                  <a:srgbClr val="0000FF"/>
                </a:solidFill>
                <a:latin typeface="仿宋" panose="02010609060101010101" pitchFamily="49" charset="-122"/>
                <a:ea typeface="仿宋" panose="02010609060101010101" pitchFamily="49" charset="-122"/>
              </a:rPr>
              <a:t>A</a:t>
            </a:r>
            <a:r>
              <a:rPr lang="zh-CN" altLang="en-US" sz="2000" b="1" dirty="0" smtClean="0">
                <a:solidFill>
                  <a:srgbClr val="0000FF"/>
                </a:solidFill>
                <a:latin typeface="仿宋" panose="02010609060101010101" pitchFamily="49" charset="-122"/>
                <a:ea typeface="仿宋" panose="02010609060101010101" pitchFamily="49" charset="-122"/>
              </a:rPr>
              <a:t>较大，</a:t>
            </a:r>
            <a:r>
              <a:rPr lang="en-US" altLang="zh-CN" sz="2000" b="1" dirty="0" smtClean="0">
                <a:solidFill>
                  <a:srgbClr val="0000FF"/>
                </a:solidFill>
                <a:latin typeface="仿宋" panose="02010609060101010101" pitchFamily="49" charset="-122"/>
                <a:ea typeface="仿宋" panose="02010609060101010101" pitchFamily="49" charset="-122"/>
              </a:rPr>
              <a:t>k</a:t>
            </a:r>
            <a:r>
              <a:rPr lang="en-US" altLang="zh-CN" sz="2000" b="1" baseline="-25000" dirty="0" smtClean="0">
                <a:solidFill>
                  <a:srgbClr val="0000FF"/>
                </a:solidFill>
                <a:latin typeface="仿宋" panose="02010609060101010101" pitchFamily="49" charset="-122"/>
                <a:ea typeface="仿宋" panose="02010609060101010101" pitchFamily="49" charset="-122"/>
              </a:rPr>
              <a:t>-1</a:t>
            </a:r>
            <a:r>
              <a:rPr lang="en-US" altLang="zh-CN" sz="2000" b="1" dirty="0" smtClean="0">
                <a:solidFill>
                  <a:srgbClr val="0000FF"/>
                </a:solidFill>
                <a:latin typeface="仿宋" panose="02010609060101010101" pitchFamily="49" charset="-122"/>
                <a:ea typeface="仿宋" panose="02010609060101010101" pitchFamily="49" charset="-122"/>
              </a:rPr>
              <a:t>C</a:t>
            </a:r>
            <a:r>
              <a:rPr lang="en-US" altLang="zh-CN" sz="2000" b="1" baseline="-25000" dirty="0" smtClean="0">
                <a:solidFill>
                  <a:srgbClr val="0000FF"/>
                </a:solidFill>
                <a:latin typeface="仿宋" panose="02010609060101010101" pitchFamily="49" charset="-122"/>
                <a:ea typeface="仿宋" panose="02010609060101010101" pitchFamily="49" charset="-122"/>
              </a:rPr>
              <a:t>A</a:t>
            </a:r>
            <a:r>
              <a:rPr lang="en-US" altLang="zh-CN" sz="2000" b="1" dirty="0">
                <a:solidFill>
                  <a:srgbClr val="0000FF"/>
                </a:solidFill>
                <a:latin typeface="仿宋" panose="02010609060101010101" pitchFamily="49" charset="-122"/>
                <a:ea typeface="仿宋" panose="02010609060101010101" pitchFamily="49" charset="-122"/>
              </a:rPr>
              <a:t>&gt;&gt;</a:t>
            </a:r>
            <a:r>
              <a:rPr lang="en-US" altLang="zh-CN" sz="2000" b="1" dirty="0" smtClean="0">
                <a:solidFill>
                  <a:srgbClr val="0000FF"/>
                </a:solidFill>
                <a:latin typeface="仿宋" panose="02010609060101010101" pitchFamily="49" charset="-122"/>
                <a:ea typeface="仿宋" panose="02010609060101010101" pitchFamily="49" charset="-122"/>
              </a:rPr>
              <a:t>k</a:t>
            </a:r>
            <a:r>
              <a:rPr lang="en-US" altLang="zh-CN" sz="2000" b="1" baseline="-25000" dirty="0" smtClean="0">
                <a:solidFill>
                  <a:srgbClr val="0000FF"/>
                </a:solidFill>
                <a:latin typeface="仿宋" panose="02010609060101010101" pitchFamily="49" charset="-122"/>
                <a:ea typeface="仿宋" panose="02010609060101010101" pitchFamily="49" charset="-122"/>
              </a:rPr>
              <a:t>2  </a:t>
            </a:r>
            <a:r>
              <a:rPr lang="en-US" altLang="zh-CN" sz="2000" b="1" dirty="0" err="1" smtClean="0">
                <a:solidFill>
                  <a:srgbClr val="0000FF"/>
                </a:solidFill>
                <a:latin typeface="仿宋" panose="02010609060101010101" pitchFamily="49" charset="-122"/>
                <a:ea typeface="仿宋" panose="02010609060101010101" pitchFamily="49" charset="-122"/>
              </a:rPr>
              <a:t>dC</a:t>
            </a:r>
            <a:r>
              <a:rPr lang="en-US" altLang="zh-CN" sz="2000" b="1" baseline="-25000" dirty="0" err="1" smtClean="0">
                <a:solidFill>
                  <a:srgbClr val="0000FF"/>
                </a:solidFill>
                <a:latin typeface="仿宋" panose="02010609060101010101" pitchFamily="49" charset="-122"/>
                <a:ea typeface="仿宋" panose="02010609060101010101" pitchFamily="49" charset="-122"/>
              </a:rPr>
              <a:t>P</a:t>
            </a:r>
            <a:r>
              <a:rPr lang="en-US" altLang="zh-CN" sz="2000" b="1" dirty="0" smtClean="0">
                <a:solidFill>
                  <a:srgbClr val="0000FF"/>
                </a:solidFill>
                <a:latin typeface="仿宋" panose="02010609060101010101" pitchFamily="49" charset="-122"/>
                <a:ea typeface="仿宋" panose="02010609060101010101" pitchFamily="49" charset="-122"/>
              </a:rPr>
              <a:t>/</a:t>
            </a:r>
            <a:r>
              <a:rPr lang="en-US" altLang="zh-CN" sz="2000" b="1" dirty="0" err="1" smtClean="0">
                <a:solidFill>
                  <a:srgbClr val="0000FF"/>
                </a:solidFill>
                <a:latin typeface="仿宋" panose="02010609060101010101" pitchFamily="49" charset="-122"/>
                <a:ea typeface="仿宋" panose="02010609060101010101" pitchFamily="49" charset="-122"/>
              </a:rPr>
              <a:t>dt</a:t>
            </a:r>
            <a:r>
              <a:rPr lang="en-US" altLang="zh-CN" sz="2000" b="1" dirty="0">
                <a:solidFill>
                  <a:srgbClr val="0000FF"/>
                </a:solidFill>
                <a:latin typeface="仿宋" panose="02010609060101010101" pitchFamily="49" charset="-122"/>
                <a:ea typeface="仿宋" panose="02010609060101010101" pitchFamily="49" charset="-122"/>
              </a:rPr>
              <a:t>=(k</a:t>
            </a:r>
            <a:r>
              <a:rPr lang="en-US" altLang="zh-CN" sz="2000" b="1" baseline="-25000" dirty="0">
                <a:solidFill>
                  <a:srgbClr val="0000FF"/>
                </a:solidFill>
                <a:latin typeface="仿宋" panose="02010609060101010101" pitchFamily="49" charset="-122"/>
                <a:ea typeface="仿宋" panose="02010609060101010101" pitchFamily="49" charset="-122"/>
              </a:rPr>
              <a:t>1</a:t>
            </a:r>
            <a:r>
              <a:rPr lang="en-US" altLang="zh-CN" sz="2000" b="1" dirty="0">
                <a:solidFill>
                  <a:srgbClr val="0000FF"/>
                </a:solidFill>
                <a:latin typeface="仿宋" panose="02010609060101010101" pitchFamily="49" charset="-122"/>
                <a:ea typeface="仿宋" panose="02010609060101010101" pitchFamily="49" charset="-122"/>
              </a:rPr>
              <a:t>k</a:t>
            </a:r>
            <a:r>
              <a:rPr lang="en-US" altLang="zh-CN" sz="2000" b="1" baseline="-25000" dirty="0">
                <a:solidFill>
                  <a:srgbClr val="0000FF"/>
                </a:solidFill>
                <a:latin typeface="仿宋" panose="02010609060101010101" pitchFamily="49" charset="-122"/>
                <a:ea typeface="仿宋" panose="02010609060101010101" pitchFamily="49" charset="-122"/>
              </a:rPr>
              <a:t>2 </a:t>
            </a:r>
            <a:r>
              <a:rPr lang="en-US" altLang="zh-CN" sz="2000" b="1" dirty="0">
                <a:solidFill>
                  <a:srgbClr val="0000FF"/>
                </a:solidFill>
                <a:latin typeface="仿宋" panose="02010609060101010101" pitchFamily="49" charset="-122"/>
                <a:ea typeface="仿宋" panose="02010609060101010101" pitchFamily="49" charset="-122"/>
              </a:rPr>
              <a:t>/k</a:t>
            </a:r>
            <a:r>
              <a:rPr lang="en-US" altLang="zh-CN" sz="2000" b="1" baseline="-25000" dirty="0">
                <a:solidFill>
                  <a:srgbClr val="0000FF"/>
                </a:solidFill>
                <a:latin typeface="仿宋" panose="02010609060101010101" pitchFamily="49" charset="-122"/>
                <a:ea typeface="仿宋" panose="02010609060101010101" pitchFamily="49" charset="-122"/>
              </a:rPr>
              <a:t>-1</a:t>
            </a:r>
            <a:r>
              <a:rPr lang="en-US" altLang="zh-CN" sz="2000" b="1" dirty="0">
                <a:solidFill>
                  <a:srgbClr val="0000FF"/>
                </a:solidFill>
                <a:latin typeface="仿宋" panose="02010609060101010101" pitchFamily="49" charset="-122"/>
                <a:ea typeface="仿宋" panose="02010609060101010101" pitchFamily="49" charset="-122"/>
              </a:rPr>
              <a:t>)C</a:t>
            </a:r>
            <a:r>
              <a:rPr lang="en-US" altLang="zh-CN" sz="2000" b="1" baseline="-25000" dirty="0">
                <a:solidFill>
                  <a:srgbClr val="0000FF"/>
                </a:solidFill>
                <a:latin typeface="仿宋" panose="02010609060101010101" pitchFamily="49" charset="-122"/>
                <a:ea typeface="仿宋" panose="02010609060101010101" pitchFamily="49" charset="-122"/>
              </a:rPr>
              <a:t>A  </a:t>
            </a:r>
            <a:r>
              <a:rPr lang="zh-CN" altLang="en-US" sz="2000" b="1" baseline="-25000" dirty="0" smtClean="0">
                <a:solidFill>
                  <a:srgbClr val="0000FF"/>
                </a:solidFill>
                <a:latin typeface="仿宋" panose="02010609060101010101" pitchFamily="49" charset="-122"/>
                <a:ea typeface="仿宋" panose="02010609060101010101" pitchFamily="49" charset="-122"/>
              </a:rPr>
              <a:t>，</a:t>
            </a:r>
            <a:r>
              <a:rPr lang="zh-CN" altLang="en-US" sz="2000" b="1" dirty="0" smtClean="0">
                <a:solidFill>
                  <a:srgbClr val="0000FF"/>
                </a:solidFill>
                <a:latin typeface="仿宋" panose="02010609060101010101" pitchFamily="49" charset="-122"/>
                <a:ea typeface="仿宋" panose="02010609060101010101" pitchFamily="49" charset="-122"/>
              </a:rPr>
              <a:t>反应</a:t>
            </a:r>
            <a:r>
              <a:rPr lang="zh-CN" altLang="en-US" sz="2000" b="1" dirty="0">
                <a:solidFill>
                  <a:srgbClr val="0000FF"/>
                </a:solidFill>
                <a:latin typeface="仿宋" panose="02010609060101010101" pitchFamily="49" charset="-122"/>
                <a:ea typeface="仿宋" panose="02010609060101010101" pitchFamily="49" charset="-122"/>
              </a:rPr>
              <a:t>表现为一级</a:t>
            </a:r>
          </a:p>
          <a:p>
            <a:pPr marL="361950" indent="-338138">
              <a:lnSpc>
                <a:spcPct val="125000"/>
              </a:lnSpc>
              <a:buClr>
                <a:schemeClr val="tx1"/>
              </a:buClr>
              <a:buFont typeface="Wingdings" pitchFamily="2" charset="2"/>
              <a:buChar char="l"/>
            </a:pPr>
            <a:r>
              <a:rPr lang="zh-CN" altLang="en-US" sz="2000" b="1" dirty="0" smtClean="0">
                <a:solidFill>
                  <a:srgbClr val="0000FF"/>
                </a:solidFill>
                <a:latin typeface="仿宋" panose="02010609060101010101" pitchFamily="49" charset="-122"/>
                <a:ea typeface="仿宋" panose="02010609060101010101" pitchFamily="49" charset="-122"/>
              </a:rPr>
              <a:t>低压</a:t>
            </a:r>
            <a:r>
              <a:rPr lang="zh-CN" altLang="en-US" sz="2000" b="1" dirty="0">
                <a:solidFill>
                  <a:srgbClr val="0000FF"/>
                </a:solidFill>
                <a:latin typeface="仿宋" panose="02010609060101010101" pitchFamily="49" charset="-122"/>
                <a:ea typeface="仿宋" panose="02010609060101010101" pitchFamily="49" charset="-122"/>
              </a:rPr>
              <a:t>下，</a:t>
            </a:r>
            <a:r>
              <a:rPr lang="en-US" altLang="zh-CN" sz="2000" b="1" dirty="0">
                <a:solidFill>
                  <a:srgbClr val="0000FF"/>
                </a:solidFill>
                <a:latin typeface="仿宋" panose="02010609060101010101" pitchFamily="49" charset="-122"/>
                <a:ea typeface="仿宋" panose="02010609060101010101" pitchFamily="49" charset="-122"/>
              </a:rPr>
              <a:t>C</a:t>
            </a:r>
            <a:r>
              <a:rPr lang="en-US" altLang="zh-CN" sz="2000" b="1" baseline="-25000" dirty="0">
                <a:solidFill>
                  <a:srgbClr val="0000FF"/>
                </a:solidFill>
                <a:latin typeface="仿宋" panose="02010609060101010101" pitchFamily="49" charset="-122"/>
                <a:ea typeface="仿宋" panose="02010609060101010101" pitchFamily="49" charset="-122"/>
              </a:rPr>
              <a:t>A</a:t>
            </a:r>
            <a:r>
              <a:rPr lang="zh-CN" altLang="en-US" sz="2000" b="1" dirty="0" smtClean="0">
                <a:solidFill>
                  <a:srgbClr val="0000FF"/>
                </a:solidFill>
                <a:latin typeface="仿宋" panose="02010609060101010101" pitchFamily="49" charset="-122"/>
                <a:ea typeface="仿宋" panose="02010609060101010101" pitchFamily="49" charset="-122"/>
              </a:rPr>
              <a:t>较小， </a:t>
            </a:r>
            <a:r>
              <a:rPr lang="en-US" altLang="zh-CN" sz="2000" b="1" dirty="0" smtClean="0">
                <a:solidFill>
                  <a:srgbClr val="0000FF"/>
                </a:solidFill>
                <a:latin typeface="仿宋" panose="02010609060101010101" pitchFamily="49" charset="-122"/>
                <a:ea typeface="仿宋" panose="02010609060101010101" pitchFamily="49" charset="-122"/>
              </a:rPr>
              <a:t>k</a:t>
            </a:r>
            <a:r>
              <a:rPr lang="en-US" altLang="zh-CN" sz="2000" b="1" baseline="-25000" dirty="0" smtClean="0">
                <a:solidFill>
                  <a:srgbClr val="0000FF"/>
                </a:solidFill>
                <a:latin typeface="仿宋" panose="02010609060101010101" pitchFamily="49" charset="-122"/>
                <a:ea typeface="仿宋" panose="02010609060101010101" pitchFamily="49" charset="-122"/>
              </a:rPr>
              <a:t>-1</a:t>
            </a:r>
            <a:r>
              <a:rPr lang="en-US" altLang="zh-CN" sz="2000" b="1" dirty="0" smtClean="0">
                <a:solidFill>
                  <a:srgbClr val="0000FF"/>
                </a:solidFill>
                <a:latin typeface="仿宋" panose="02010609060101010101" pitchFamily="49" charset="-122"/>
                <a:ea typeface="仿宋" panose="02010609060101010101" pitchFamily="49" charset="-122"/>
              </a:rPr>
              <a:t>C</a:t>
            </a:r>
            <a:r>
              <a:rPr lang="en-US" altLang="zh-CN" sz="2000" b="1" baseline="-25000" dirty="0" smtClean="0">
                <a:solidFill>
                  <a:srgbClr val="0000FF"/>
                </a:solidFill>
                <a:latin typeface="仿宋" panose="02010609060101010101" pitchFamily="49" charset="-122"/>
                <a:ea typeface="仿宋" panose="02010609060101010101" pitchFamily="49" charset="-122"/>
              </a:rPr>
              <a:t>A</a:t>
            </a:r>
            <a:r>
              <a:rPr lang="en-US" altLang="zh-CN" sz="2000" b="1" dirty="0">
                <a:solidFill>
                  <a:srgbClr val="0000FF"/>
                </a:solidFill>
                <a:latin typeface="仿宋" panose="02010609060101010101" pitchFamily="49" charset="-122"/>
                <a:ea typeface="仿宋" panose="02010609060101010101" pitchFamily="49" charset="-122"/>
              </a:rPr>
              <a:t>&lt;&lt;k</a:t>
            </a:r>
            <a:r>
              <a:rPr lang="en-US" altLang="zh-CN" sz="2000" b="1" baseline="-25000" dirty="0">
                <a:solidFill>
                  <a:srgbClr val="0000FF"/>
                </a:solidFill>
                <a:latin typeface="仿宋" panose="02010609060101010101" pitchFamily="49" charset="-122"/>
                <a:ea typeface="仿宋" panose="02010609060101010101" pitchFamily="49" charset="-122"/>
              </a:rPr>
              <a:t>2  </a:t>
            </a:r>
            <a:r>
              <a:rPr lang="zh-CN" altLang="en-US" sz="2000" b="1" dirty="0">
                <a:solidFill>
                  <a:srgbClr val="0000FF"/>
                </a:solidFill>
                <a:latin typeface="仿宋" panose="02010609060101010101" pitchFamily="49" charset="-122"/>
                <a:ea typeface="仿宋" panose="02010609060101010101" pitchFamily="49" charset="-122"/>
              </a:rPr>
              <a:t>则：</a:t>
            </a:r>
            <a:r>
              <a:rPr lang="en-US" altLang="zh-CN" sz="2000" b="1" dirty="0" err="1">
                <a:solidFill>
                  <a:srgbClr val="0000FF"/>
                </a:solidFill>
                <a:latin typeface="仿宋" panose="02010609060101010101" pitchFamily="49" charset="-122"/>
                <a:ea typeface="仿宋" panose="02010609060101010101" pitchFamily="49" charset="-122"/>
              </a:rPr>
              <a:t>dC</a:t>
            </a:r>
            <a:r>
              <a:rPr lang="en-US" altLang="zh-CN" sz="2000" b="1" baseline="-25000" dirty="0" err="1">
                <a:solidFill>
                  <a:srgbClr val="0000FF"/>
                </a:solidFill>
                <a:latin typeface="仿宋" panose="02010609060101010101" pitchFamily="49" charset="-122"/>
                <a:ea typeface="仿宋" panose="02010609060101010101" pitchFamily="49" charset="-122"/>
              </a:rPr>
              <a:t>P</a:t>
            </a:r>
            <a:r>
              <a:rPr lang="en-US" altLang="zh-CN" sz="2000" b="1" dirty="0">
                <a:solidFill>
                  <a:srgbClr val="0000FF"/>
                </a:solidFill>
                <a:latin typeface="仿宋" panose="02010609060101010101" pitchFamily="49" charset="-122"/>
                <a:ea typeface="仿宋" panose="02010609060101010101" pitchFamily="49" charset="-122"/>
              </a:rPr>
              <a:t>/</a:t>
            </a:r>
            <a:r>
              <a:rPr lang="en-US" altLang="zh-CN" sz="2000" b="1" dirty="0" err="1">
                <a:solidFill>
                  <a:srgbClr val="0000FF"/>
                </a:solidFill>
                <a:latin typeface="仿宋" panose="02010609060101010101" pitchFamily="49" charset="-122"/>
                <a:ea typeface="仿宋" panose="02010609060101010101" pitchFamily="49" charset="-122"/>
              </a:rPr>
              <a:t>dt</a:t>
            </a:r>
            <a:r>
              <a:rPr lang="en-US" altLang="zh-CN" sz="2000" b="1" dirty="0">
                <a:solidFill>
                  <a:srgbClr val="0000FF"/>
                </a:solidFill>
                <a:latin typeface="仿宋" panose="02010609060101010101" pitchFamily="49" charset="-122"/>
                <a:ea typeface="仿宋" panose="02010609060101010101" pitchFamily="49" charset="-122"/>
              </a:rPr>
              <a:t>=k</a:t>
            </a:r>
            <a:r>
              <a:rPr lang="en-US" altLang="zh-CN" sz="2000" b="1" baseline="-25000" dirty="0">
                <a:solidFill>
                  <a:srgbClr val="0000FF"/>
                </a:solidFill>
                <a:latin typeface="仿宋" panose="02010609060101010101" pitchFamily="49" charset="-122"/>
                <a:ea typeface="仿宋" panose="02010609060101010101" pitchFamily="49" charset="-122"/>
              </a:rPr>
              <a:t>1</a:t>
            </a:r>
            <a:r>
              <a:rPr lang="en-US" altLang="zh-CN" sz="2000" b="1" dirty="0">
                <a:solidFill>
                  <a:srgbClr val="0000FF"/>
                </a:solidFill>
                <a:latin typeface="仿宋" panose="02010609060101010101" pitchFamily="49" charset="-122"/>
                <a:ea typeface="仿宋" panose="02010609060101010101" pitchFamily="49" charset="-122"/>
              </a:rPr>
              <a:t>C</a:t>
            </a:r>
            <a:r>
              <a:rPr lang="en-US" altLang="zh-CN" sz="2000" b="1" baseline="-25000" dirty="0">
                <a:solidFill>
                  <a:srgbClr val="0000FF"/>
                </a:solidFill>
                <a:latin typeface="仿宋" panose="02010609060101010101" pitchFamily="49" charset="-122"/>
                <a:ea typeface="仿宋" panose="02010609060101010101" pitchFamily="49" charset="-122"/>
              </a:rPr>
              <a:t>A</a:t>
            </a:r>
            <a:r>
              <a:rPr lang="en-US" altLang="zh-CN" sz="2000" b="1" baseline="30000" dirty="0">
                <a:solidFill>
                  <a:srgbClr val="0000FF"/>
                </a:solidFill>
                <a:latin typeface="仿宋" panose="02010609060101010101" pitchFamily="49" charset="-122"/>
                <a:ea typeface="仿宋" panose="02010609060101010101" pitchFamily="49" charset="-122"/>
              </a:rPr>
              <a:t>2     </a:t>
            </a:r>
            <a:r>
              <a:rPr lang="zh-CN" altLang="en-US" sz="2000" b="1" dirty="0" smtClean="0">
                <a:solidFill>
                  <a:srgbClr val="0000FF"/>
                </a:solidFill>
                <a:latin typeface="仿宋" panose="02010609060101010101" pitchFamily="49" charset="-122"/>
                <a:ea typeface="仿宋" panose="02010609060101010101" pitchFamily="49" charset="-122"/>
              </a:rPr>
              <a:t>低压下反应</a:t>
            </a:r>
            <a:r>
              <a:rPr lang="zh-CN" altLang="en-US" sz="2000" b="1" dirty="0">
                <a:solidFill>
                  <a:srgbClr val="0000FF"/>
                </a:solidFill>
                <a:latin typeface="仿宋" panose="02010609060101010101" pitchFamily="49" charset="-122"/>
                <a:ea typeface="仿宋" panose="02010609060101010101" pitchFamily="49" charset="-122"/>
              </a:rPr>
              <a:t>表现为二级</a:t>
            </a:r>
          </a:p>
        </p:txBody>
      </p:sp>
      <p:sp>
        <p:nvSpPr>
          <p:cNvPr id="14" name="矩形 13"/>
          <p:cNvSpPr/>
          <p:nvPr/>
        </p:nvSpPr>
        <p:spPr>
          <a:xfrm>
            <a:off x="307028" y="5020395"/>
            <a:ext cx="1266693" cy="523220"/>
          </a:xfrm>
          <a:prstGeom prst="rect">
            <a:avLst/>
          </a:prstGeom>
        </p:spPr>
        <p:txBody>
          <a:bodyPr wrap="none">
            <a:spAutoFit/>
          </a:bodyPr>
          <a:lstStyle/>
          <a:p>
            <a:r>
              <a:rPr lang="zh-CN" altLang="en-US" sz="2800" b="1" dirty="0" smtClean="0">
                <a:solidFill>
                  <a:srgbClr val="C00000"/>
                </a:solidFill>
                <a:latin typeface="仿宋" panose="02010609060101010101" pitchFamily="49" charset="-122"/>
                <a:ea typeface="仿宋" panose="02010609060101010101" pitchFamily="49" charset="-122"/>
              </a:rPr>
              <a:t>讨论：</a:t>
            </a:r>
            <a:endParaRPr lang="zh-CN" altLang="en-US" sz="2800" dirty="0">
              <a:solidFill>
                <a:srgbClr val="C00000"/>
              </a:solidFill>
            </a:endParaRPr>
          </a:p>
        </p:txBody>
      </p:sp>
      <p:cxnSp>
        <p:nvCxnSpPr>
          <p:cNvPr id="18" name="直接箭头连接符 17"/>
          <p:cNvCxnSpPr/>
          <p:nvPr/>
        </p:nvCxnSpPr>
        <p:spPr>
          <a:xfrm flipV="1">
            <a:off x="3410174" y="1054249"/>
            <a:ext cx="322730"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38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0-#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Grp="1" noChangeArrowheads="1"/>
          </p:cNvSpPr>
          <p:nvPr/>
        </p:nvSpPr>
        <p:spPr bwMode="auto">
          <a:xfrm>
            <a:off x="1174750" y="463550"/>
            <a:ext cx="6646863" cy="1143000"/>
          </a:xfrm>
          <a:prstGeom prst="rect">
            <a:avLst/>
          </a:prstGeom>
          <a:solidFill>
            <a:schemeClr val="bg2"/>
          </a:solidFill>
          <a:ln w="9525">
            <a:noFill/>
            <a:miter lim="800000"/>
            <a:headEnd/>
            <a:tailEnd/>
          </a:ln>
          <a:effectLst/>
        </p:spPr>
        <p:txBody>
          <a:bodyPr anchor="ctr"/>
          <a:lstStyle/>
          <a:p>
            <a:pPr algn="ctr" eaLnBrk="0" hangingPunct="0">
              <a:defRPr/>
            </a:pPr>
            <a:r>
              <a:rPr lang="zh-CN" altLang="en-US" sz="3600">
                <a:solidFill>
                  <a:srgbClr val="000000"/>
                </a:solidFill>
                <a:latin typeface="黑体" pitchFamily="2" charset="-122"/>
              </a:rPr>
              <a:t>拟定反应机理</a:t>
            </a:r>
            <a:r>
              <a:rPr lang="en-US" altLang="zh-CN" sz="3600">
                <a:solidFill>
                  <a:srgbClr val="000000"/>
                </a:solidFill>
                <a:latin typeface="黑体" pitchFamily="2" charset="-122"/>
              </a:rPr>
              <a:t>(</a:t>
            </a:r>
            <a:r>
              <a:rPr lang="zh-CN" altLang="en-US" sz="3600">
                <a:solidFill>
                  <a:srgbClr val="000000"/>
                </a:solidFill>
                <a:latin typeface="黑体" pitchFamily="2" charset="-122"/>
              </a:rPr>
              <a:t>历程</a:t>
            </a:r>
            <a:r>
              <a:rPr lang="en-US" altLang="zh-CN" sz="3600">
                <a:solidFill>
                  <a:srgbClr val="000000"/>
                </a:solidFill>
                <a:latin typeface="黑体" pitchFamily="2" charset="-122"/>
              </a:rPr>
              <a:t>)</a:t>
            </a:r>
            <a:r>
              <a:rPr lang="zh-CN" altLang="en-US" sz="3600">
                <a:solidFill>
                  <a:srgbClr val="000000"/>
                </a:solidFill>
                <a:latin typeface="黑体" pitchFamily="2" charset="-122"/>
              </a:rPr>
              <a:t>的一般方法</a:t>
            </a:r>
          </a:p>
        </p:txBody>
      </p:sp>
      <p:sp>
        <p:nvSpPr>
          <p:cNvPr id="3" name="Rectangle 5"/>
          <p:cNvSpPr>
            <a:spLocks noChangeArrowheads="1"/>
          </p:cNvSpPr>
          <p:nvPr/>
        </p:nvSpPr>
        <p:spPr bwMode="auto">
          <a:xfrm>
            <a:off x="1027113" y="2111375"/>
            <a:ext cx="47529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r>
              <a:rPr lang="en-US" altLang="zh-CN" sz="3200" dirty="0"/>
              <a:t>1. </a:t>
            </a:r>
            <a:r>
              <a:rPr lang="zh-CN" altLang="en-US" sz="3200" dirty="0"/>
              <a:t>写出反应的计量方程；</a:t>
            </a:r>
          </a:p>
        </p:txBody>
      </p:sp>
      <p:sp>
        <p:nvSpPr>
          <p:cNvPr id="4" name="Rectangle 6"/>
          <p:cNvSpPr>
            <a:spLocks noChangeArrowheads="1"/>
          </p:cNvSpPr>
          <p:nvPr/>
        </p:nvSpPr>
        <p:spPr bwMode="auto">
          <a:xfrm>
            <a:off x="1012825" y="2881313"/>
            <a:ext cx="73691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r>
              <a:rPr lang="en-US" altLang="zh-CN" sz="3200" dirty="0"/>
              <a:t>2. </a:t>
            </a:r>
            <a:r>
              <a:rPr lang="zh-CN" altLang="en-US" sz="3200" dirty="0"/>
              <a:t>实验测定速率方程，确定反应级数；</a:t>
            </a:r>
          </a:p>
        </p:txBody>
      </p:sp>
      <p:sp>
        <p:nvSpPr>
          <p:cNvPr id="5" name="Rectangle 7"/>
          <p:cNvSpPr>
            <a:spLocks noChangeArrowheads="1"/>
          </p:cNvSpPr>
          <p:nvPr/>
        </p:nvSpPr>
        <p:spPr bwMode="auto">
          <a:xfrm>
            <a:off x="1000125" y="3616325"/>
            <a:ext cx="51482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r>
              <a:rPr lang="en-US" altLang="zh-CN" sz="3200" dirty="0"/>
              <a:t>3. </a:t>
            </a:r>
            <a:r>
              <a:rPr lang="zh-CN" altLang="en-US" sz="3200" dirty="0"/>
              <a:t>测定反应的活化能；</a:t>
            </a:r>
          </a:p>
        </p:txBody>
      </p:sp>
      <p:sp>
        <p:nvSpPr>
          <p:cNvPr id="6" name="Rectangle 8"/>
          <p:cNvSpPr>
            <a:spLocks noChangeArrowheads="1"/>
          </p:cNvSpPr>
          <p:nvPr/>
        </p:nvSpPr>
        <p:spPr bwMode="auto">
          <a:xfrm>
            <a:off x="1001713" y="4395788"/>
            <a:ext cx="600551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r>
              <a:rPr lang="en-US" altLang="zh-CN" sz="3200" dirty="0"/>
              <a:t>4. </a:t>
            </a:r>
            <a:r>
              <a:rPr lang="zh-CN" altLang="en-US" sz="3200" dirty="0"/>
              <a:t>测定中间产物的化学组成；</a:t>
            </a:r>
          </a:p>
        </p:txBody>
      </p:sp>
      <p:sp>
        <p:nvSpPr>
          <p:cNvPr id="7" name="Rectangle 9"/>
          <p:cNvSpPr>
            <a:spLocks noChangeArrowheads="1"/>
          </p:cNvSpPr>
          <p:nvPr/>
        </p:nvSpPr>
        <p:spPr bwMode="auto">
          <a:xfrm>
            <a:off x="998538" y="5164138"/>
            <a:ext cx="69658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tIns="0" bIns="0">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r>
              <a:rPr lang="en-US" altLang="zh-CN" sz="3200" dirty="0"/>
              <a:t>5. </a:t>
            </a:r>
            <a:r>
              <a:rPr lang="zh-CN" altLang="en-US" sz="3200" dirty="0" smtClean="0"/>
              <a:t>根据相关知识，拟定反应</a:t>
            </a:r>
            <a:r>
              <a:rPr lang="zh-CN" altLang="en-US" sz="3200" dirty="0"/>
              <a:t>历程；</a:t>
            </a:r>
          </a:p>
        </p:txBody>
      </p:sp>
    </p:spTree>
    <p:extLst>
      <p:ext uri="{BB962C8B-B14F-4D97-AF65-F5344CB8AC3E}">
        <p14:creationId xmlns:p14="http://schemas.microsoft.com/office/powerpoint/2010/main" val="35924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4" name="Rectangle 4"/>
          <p:cNvSpPr>
            <a:spLocks noChangeArrowheads="1"/>
          </p:cNvSpPr>
          <p:nvPr/>
        </p:nvSpPr>
        <p:spPr bwMode="auto">
          <a:xfrm>
            <a:off x="570707" y="2389692"/>
            <a:ext cx="8353425"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spcBef>
                <a:spcPct val="30000"/>
              </a:spcBef>
              <a:buClrTx/>
              <a:buSzTx/>
              <a:buFontTx/>
              <a:buNone/>
            </a:pPr>
            <a:r>
              <a:rPr lang="en-US" altLang="zh-CN" dirty="0">
                <a:latin typeface="Times New Roman" panose="02020603050405020304" pitchFamily="18" charset="0"/>
                <a:ea typeface="黑体" panose="02010609060101010101" pitchFamily="49" charset="-122"/>
              </a:rPr>
              <a:t>7. </a:t>
            </a:r>
            <a:r>
              <a:rPr lang="zh-CN" altLang="en-US" dirty="0">
                <a:latin typeface="Times New Roman" panose="02020603050405020304" pitchFamily="18" charset="0"/>
                <a:ea typeface="黑体" panose="02010609060101010101" pitchFamily="49" charset="-122"/>
              </a:rPr>
              <a:t>从动力学方程计算活化能，看是否与实验</a:t>
            </a:r>
          </a:p>
          <a:p>
            <a:pPr>
              <a:spcBef>
                <a:spcPct val="30000"/>
              </a:spcBef>
              <a:buClrTx/>
              <a:buSzTx/>
              <a:buFontTx/>
              <a:buNone/>
            </a:pPr>
            <a:r>
              <a:rPr lang="zh-CN" altLang="en-US" dirty="0">
                <a:latin typeface="Times New Roman" panose="02020603050405020304" pitchFamily="18" charset="0"/>
                <a:ea typeface="黑体" panose="02010609060101010101" pitchFamily="49" charset="-122"/>
              </a:rPr>
              <a:t>    值相等；</a:t>
            </a:r>
          </a:p>
        </p:txBody>
      </p:sp>
      <p:sp>
        <p:nvSpPr>
          <p:cNvPr id="588805" name="Rectangle 5"/>
          <p:cNvSpPr>
            <a:spLocks noChangeArrowheads="1"/>
          </p:cNvSpPr>
          <p:nvPr/>
        </p:nvSpPr>
        <p:spPr bwMode="auto">
          <a:xfrm>
            <a:off x="570707" y="739775"/>
            <a:ext cx="8062912"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spcBef>
                <a:spcPct val="30000"/>
              </a:spcBef>
              <a:buClrTx/>
              <a:buSzTx/>
              <a:buFontTx/>
              <a:buNone/>
            </a:pPr>
            <a:r>
              <a:rPr lang="en-US" altLang="zh-CN" dirty="0">
                <a:latin typeface="Times New Roman" panose="02020603050405020304" pitchFamily="18" charset="0"/>
                <a:ea typeface="黑体" panose="02010609060101010101" pitchFamily="49" charset="-122"/>
              </a:rPr>
              <a:t>6. </a:t>
            </a:r>
            <a:r>
              <a:rPr lang="zh-CN" altLang="en-US" dirty="0">
                <a:latin typeface="Times New Roman" panose="02020603050405020304" pitchFamily="18" charset="0"/>
                <a:ea typeface="黑体" panose="02010609060101010101" pitchFamily="49" charset="-122"/>
              </a:rPr>
              <a:t>用稳态近似、平衡假设等近似方法推导</a:t>
            </a:r>
          </a:p>
          <a:p>
            <a:pPr>
              <a:spcBef>
                <a:spcPct val="30000"/>
              </a:spcBef>
              <a:buClrTx/>
              <a:buSzTx/>
              <a:buFontTx/>
              <a:buNone/>
            </a:pPr>
            <a:r>
              <a:rPr lang="zh-CN" altLang="en-US" dirty="0">
                <a:latin typeface="Times New Roman" panose="02020603050405020304" pitchFamily="18" charset="0"/>
                <a:ea typeface="黑体" panose="02010609060101010101" pitchFamily="49" charset="-122"/>
              </a:rPr>
              <a:t>    动力学方程，看是否与实验测定的一致；</a:t>
            </a:r>
          </a:p>
        </p:txBody>
      </p:sp>
      <p:sp>
        <p:nvSpPr>
          <p:cNvPr id="588806" name="Rectangle 6"/>
          <p:cNvSpPr>
            <a:spLocks noChangeArrowheads="1"/>
          </p:cNvSpPr>
          <p:nvPr/>
        </p:nvSpPr>
        <p:spPr bwMode="auto">
          <a:xfrm>
            <a:off x="556419" y="3832729"/>
            <a:ext cx="83820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a:spcBef>
                <a:spcPct val="30000"/>
              </a:spcBef>
              <a:buClrTx/>
              <a:buSzTx/>
              <a:buFontTx/>
              <a:buNone/>
            </a:pPr>
            <a:r>
              <a:rPr lang="en-US" altLang="zh-CN" dirty="0">
                <a:latin typeface="Times New Roman" panose="02020603050405020304" pitchFamily="18" charset="0"/>
                <a:ea typeface="黑体" panose="02010609060101010101" pitchFamily="49" charset="-122"/>
              </a:rPr>
              <a:t>8. </a:t>
            </a:r>
            <a:r>
              <a:rPr lang="zh-CN" altLang="en-US" dirty="0">
                <a:latin typeface="Times New Roman" panose="02020603050405020304" pitchFamily="18" charset="0"/>
                <a:ea typeface="黑体" panose="02010609060101010101" pitchFamily="49" charset="-122"/>
              </a:rPr>
              <a:t>如果 </a:t>
            </a:r>
            <a:r>
              <a:rPr lang="en-US" altLang="zh-CN" dirty="0">
                <a:latin typeface="Times New Roman" panose="02020603050405020304" pitchFamily="18" charset="0"/>
                <a:ea typeface="黑体" panose="02010609060101010101" pitchFamily="49" charset="-122"/>
              </a:rPr>
              <a:t>(6) (7) </a:t>
            </a:r>
            <a:r>
              <a:rPr lang="zh-CN" altLang="en-US" dirty="0">
                <a:latin typeface="Times New Roman" panose="02020603050405020304" pitchFamily="18" charset="0"/>
                <a:ea typeface="黑体" panose="02010609060101010101" pitchFamily="49" charset="-122"/>
              </a:rPr>
              <a:t>的结果与实验一致，则所拟的</a:t>
            </a:r>
          </a:p>
          <a:p>
            <a:pPr>
              <a:spcBef>
                <a:spcPct val="30000"/>
              </a:spcBef>
              <a:buClrTx/>
              <a:buSzTx/>
              <a:buFontTx/>
              <a:buNone/>
            </a:pPr>
            <a:r>
              <a:rPr lang="zh-CN" altLang="en-US" dirty="0">
                <a:latin typeface="Times New Roman" panose="02020603050405020304" pitchFamily="18" charset="0"/>
                <a:ea typeface="黑体" panose="02010609060101010101" pitchFamily="49" charset="-122"/>
              </a:rPr>
              <a:t>    反应机理基本准确，如果不一致则应作相</a:t>
            </a:r>
          </a:p>
          <a:p>
            <a:pPr>
              <a:spcBef>
                <a:spcPct val="30000"/>
              </a:spcBef>
              <a:buClrTx/>
              <a:buSzTx/>
              <a:buFontTx/>
              <a:buNone/>
            </a:pPr>
            <a:r>
              <a:rPr lang="zh-CN" altLang="en-US" dirty="0">
                <a:latin typeface="Times New Roman" panose="02020603050405020304" pitchFamily="18" charset="0"/>
                <a:ea typeface="黑体" panose="02010609060101010101" pitchFamily="49" charset="-122"/>
              </a:rPr>
              <a:t>    应的修正。</a:t>
            </a:r>
          </a:p>
        </p:txBody>
      </p:sp>
    </p:spTree>
    <p:extLst>
      <p:ext uri="{BB962C8B-B14F-4D97-AF65-F5344CB8AC3E}">
        <p14:creationId xmlns:p14="http://schemas.microsoft.com/office/powerpoint/2010/main" val="311636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88805"/>
                                        </p:tgtEl>
                                        <p:attrNameLst>
                                          <p:attrName>style.visibility</p:attrName>
                                        </p:attrNameLst>
                                      </p:cBhvr>
                                      <p:to>
                                        <p:strVal val="visible"/>
                                      </p:to>
                                    </p:set>
                                    <p:animEffect transition="in" filter="circle(in)">
                                      <p:cBhvr>
                                        <p:cTn id="7" dur="1000"/>
                                        <p:tgtEl>
                                          <p:spTgt spid="588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88804"/>
                                        </p:tgtEl>
                                        <p:attrNameLst>
                                          <p:attrName>style.visibility</p:attrName>
                                        </p:attrNameLst>
                                      </p:cBhvr>
                                      <p:to>
                                        <p:strVal val="visible"/>
                                      </p:to>
                                    </p:set>
                                    <p:animEffect transition="in" filter="circle(in)">
                                      <p:cBhvr>
                                        <p:cTn id="12" dur="1000"/>
                                        <p:tgtEl>
                                          <p:spTgt spid="5888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88806"/>
                                        </p:tgtEl>
                                        <p:attrNameLst>
                                          <p:attrName>style.visibility</p:attrName>
                                        </p:attrNameLst>
                                      </p:cBhvr>
                                      <p:to>
                                        <p:strVal val="visible"/>
                                      </p:to>
                                    </p:set>
                                    <p:animEffect transition="in" filter="circle(in)">
                                      <p:cBhvr>
                                        <p:cTn id="17" dur="1000"/>
                                        <p:tgtEl>
                                          <p:spTgt spid="588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4" grpId="0"/>
      <p:bldP spid="588805" grpId="0"/>
      <p:bldP spid="58880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Grp="1" noChangeArrowheads="1"/>
          </p:cNvSpPr>
          <p:nvPr/>
        </p:nvSpPr>
        <p:spPr bwMode="auto">
          <a:xfrm>
            <a:off x="231775" y="219456"/>
            <a:ext cx="1533017" cy="965962"/>
          </a:xfrm>
          <a:prstGeom prst="rect">
            <a:avLst/>
          </a:prstGeom>
          <a:solidFill>
            <a:schemeClr val="bg2"/>
          </a:solidFill>
          <a:ln>
            <a:noFill/>
          </a:ln>
          <a:extLst/>
        </p:spPr>
        <p:txBody>
          <a:bodyPr anchor="ct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algn="ctr"/>
            <a:r>
              <a:rPr lang="zh-CN" altLang="en-US" dirty="0" smtClean="0">
                <a:solidFill>
                  <a:srgbClr val="FF0000"/>
                </a:solidFill>
                <a:latin typeface="黑体" panose="02010609060101010101" pitchFamily="49" charset="-122"/>
              </a:rPr>
              <a:t>讨论题</a:t>
            </a:r>
            <a:endParaRPr lang="zh-CN" altLang="en-US" dirty="0">
              <a:solidFill>
                <a:srgbClr val="FF0000"/>
              </a:solidFill>
              <a:latin typeface="黑体" panose="02010609060101010101" pitchFamily="49" charset="-122"/>
            </a:endParaRPr>
          </a:p>
        </p:txBody>
      </p:sp>
      <p:sp>
        <p:nvSpPr>
          <p:cNvPr id="3" name="矩形 2"/>
          <p:cNvSpPr/>
          <p:nvPr/>
        </p:nvSpPr>
        <p:spPr>
          <a:xfrm>
            <a:off x="502920" y="1545336"/>
            <a:ext cx="8385048" cy="3970318"/>
          </a:xfrm>
          <a:prstGeom prst="rect">
            <a:avLst/>
          </a:prstGeom>
        </p:spPr>
        <p:txBody>
          <a:bodyPr wrap="square">
            <a:spAutoFit/>
          </a:bodyPr>
          <a:lstStyle/>
          <a:p>
            <a:r>
              <a:rPr lang="zh-CN" altLang="zh-CN" sz="2800" b="1" dirty="0" smtClean="0">
                <a:latin typeface="仿宋" panose="02010609060101010101" pitchFamily="49" charset="-122"/>
                <a:ea typeface="仿宋" panose="02010609060101010101" pitchFamily="49" charset="-122"/>
              </a:rPr>
              <a:t>已知</a:t>
            </a:r>
            <a:r>
              <a:rPr lang="zh-CN" altLang="en-US" sz="2800" b="1" dirty="0" smtClean="0">
                <a:latin typeface="仿宋" panose="02010609060101010101" pitchFamily="49" charset="-122"/>
                <a:ea typeface="仿宋" panose="02010609060101010101" pitchFamily="49" charset="-122"/>
              </a:rPr>
              <a:t>：</a:t>
            </a:r>
            <a:r>
              <a:rPr lang="zh-CN" altLang="zh-CN" sz="2800" b="1" dirty="0" smtClean="0">
                <a:latin typeface="仿宋" panose="02010609060101010101" pitchFamily="49" charset="-122"/>
                <a:ea typeface="仿宋" panose="02010609060101010101" pitchFamily="49" charset="-122"/>
              </a:rPr>
              <a:t>反应</a:t>
            </a:r>
            <a:r>
              <a:rPr lang="en-US" altLang="zh-CN" sz="2800" b="1" dirty="0">
                <a:latin typeface="仿宋" panose="02010609060101010101" pitchFamily="49" charset="-122"/>
                <a:ea typeface="仿宋" panose="02010609060101010101" pitchFamily="49" charset="-122"/>
              </a:rPr>
              <a:t>A</a:t>
            </a:r>
            <a:r>
              <a:rPr lang="zh-CN" altLang="zh-CN" sz="2800" b="1" dirty="0">
                <a:latin typeface="仿宋" panose="02010609060101010101" pitchFamily="49" charset="-122"/>
                <a:ea typeface="仿宋" panose="02010609060101010101" pitchFamily="49" charset="-122"/>
              </a:rPr>
              <a:t>→</a:t>
            </a:r>
            <a:r>
              <a:rPr lang="en-US" altLang="zh-CN" sz="2800" b="1" dirty="0">
                <a:latin typeface="仿宋" panose="02010609060101010101" pitchFamily="49" charset="-122"/>
                <a:ea typeface="仿宋" panose="02010609060101010101" pitchFamily="49" charset="-122"/>
              </a:rPr>
              <a:t>B</a:t>
            </a:r>
            <a:r>
              <a:rPr lang="zh-CN" altLang="zh-CN" sz="2800" b="1" dirty="0">
                <a:latin typeface="仿宋" panose="02010609060101010101" pitchFamily="49" charset="-122"/>
                <a:ea typeface="仿宋" panose="02010609060101010101" pitchFamily="49" charset="-122"/>
              </a:rPr>
              <a:t>满足动力学方程，</a:t>
            </a:r>
            <a:r>
              <a:rPr lang="en-US" altLang="zh-CN" sz="2800" b="1" dirty="0">
                <a:latin typeface="仿宋" panose="02010609060101010101" pitchFamily="49" charset="-122"/>
                <a:ea typeface="仿宋" panose="02010609060101010101" pitchFamily="49" charset="-122"/>
              </a:rPr>
              <a:t>-</a:t>
            </a:r>
            <a:r>
              <a:rPr lang="en-US" altLang="zh-CN" sz="2800" b="1" dirty="0" err="1">
                <a:latin typeface="仿宋" panose="02010609060101010101" pitchFamily="49" charset="-122"/>
                <a:ea typeface="仿宋" panose="02010609060101010101" pitchFamily="49" charset="-122"/>
              </a:rPr>
              <a:t>d</a:t>
            </a:r>
            <a:r>
              <a:rPr lang="en-US" altLang="zh-CN" sz="2800" b="1" i="1" dirty="0" err="1">
                <a:latin typeface="仿宋" panose="02010609060101010101" pitchFamily="49" charset="-122"/>
                <a:ea typeface="仿宋" panose="02010609060101010101" pitchFamily="49" charset="-122"/>
              </a:rPr>
              <a:t>C</a:t>
            </a:r>
            <a:r>
              <a:rPr lang="en-US" altLang="zh-CN" sz="2800" b="1" baseline="-25000" dirty="0" err="1">
                <a:latin typeface="仿宋" panose="02010609060101010101" pitchFamily="49" charset="-122"/>
                <a:ea typeface="仿宋" panose="02010609060101010101" pitchFamily="49" charset="-122"/>
              </a:rPr>
              <a:t>A</a:t>
            </a:r>
            <a:r>
              <a:rPr lang="en-US" altLang="zh-CN" sz="2800" b="1" dirty="0">
                <a:latin typeface="仿宋" panose="02010609060101010101" pitchFamily="49" charset="-122"/>
                <a:ea typeface="仿宋" panose="02010609060101010101" pitchFamily="49" charset="-122"/>
              </a:rPr>
              <a:t>/</a:t>
            </a:r>
            <a:r>
              <a:rPr lang="en-US" altLang="zh-CN" sz="2800" b="1" dirty="0" err="1">
                <a:latin typeface="仿宋" panose="02010609060101010101" pitchFamily="49" charset="-122"/>
                <a:ea typeface="仿宋" panose="02010609060101010101" pitchFamily="49" charset="-122"/>
              </a:rPr>
              <a:t>d</a:t>
            </a:r>
            <a:r>
              <a:rPr lang="en-US" altLang="zh-CN" sz="2800" b="1" i="1" dirty="0" err="1">
                <a:latin typeface="仿宋" panose="02010609060101010101" pitchFamily="49" charset="-122"/>
                <a:ea typeface="仿宋" panose="02010609060101010101" pitchFamily="49" charset="-122"/>
              </a:rPr>
              <a:t>t</a:t>
            </a:r>
            <a:r>
              <a:rPr lang="en-US" altLang="zh-CN" sz="2800" b="1" i="1" dirty="0">
                <a:latin typeface="仿宋" panose="02010609060101010101" pitchFamily="49" charset="-122"/>
                <a:ea typeface="仿宋" panose="02010609060101010101" pitchFamily="49" charset="-122"/>
              </a:rPr>
              <a:t>=</a:t>
            </a:r>
            <a:r>
              <a:rPr lang="en-US" altLang="zh-CN" sz="2800" b="1" i="1" dirty="0" err="1">
                <a:latin typeface="仿宋" panose="02010609060101010101" pitchFamily="49" charset="-122"/>
                <a:ea typeface="仿宋" panose="02010609060101010101" pitchFamily="49" charset="-122"/>
              </a:rPr>
              <a:t>kC</a:t>
            </a:r>
            <a:r>
              <a:rPr lang="en-US" altLang="zh-CN" sz="2800" b="1" baseline="-25000" dirty="0" err="1">
                <a:latin typeface="仿宋" panose="02010609060101010101" pitchFamily="49" charset="-122"/>
                <a:ea typeface="仿宋" panose="02010609060101010101" pitchFamily="49" charset="-122"/>
              </a:rPr>
              <a:t>A</a:t>
            </a:r>
            <a:r>
              <a:rPr lang="en-US" altLang="zh-CN" sz="2800" b="1" baseline="30000" dirty="0" err="1">
                <a:latin typeface="仿宋" panose="02010609060101010101" pitchFamily="49" charset="-122"/>
                <a:ea typeface="仿宋" panose="02010609060101010101" pitchFamily="49" charset="-122"/>
              </a:rPr>
              <a:t>n</a:t>
            </a:r>
            <a:r>
              <a:rPr lang="zh-CN" altLang="zh-CN" sz="2800" b="1" dirty="0">
                <a:latin typeface="仿宋" panose="02010609060101010101" pitchFamily="49" charset="-122"/>
                <a:ea typeface="仿宋" panose="02010609060101010101" pitchFamily="49" charset="-122"/>
              </a:rPr>
              <a:t>并在相同的初始浓度</a:t>
            </a:r>
            <a:r>
              <a:rPr lang="en-US" altLang="zh-CN" sz="2800" b="1" i="1" dirty="0">
                <a:latin typeface="仿宋" panose="02010609060101010101" pitchFamily="49" charset="-122"/>
                <a:ea typeface="仿宋" panose="02010609060101010101" pitchFamily="49" charset="-122"/>
              </a:rPr>
              <a:t>C</a:t>
            </a:r>
            <a:r>
              <a:rPr lang="en-US" altLang="zh-CN" sz="2800" b="1" baseline="-25000" dirty="0">
                <a:latin typeface="仿宋" panose="02010609060101010101" pitchFamily="49" charset="-122"/>
                <a:ea typeface="仿宋" panose="02010609060101010101" pitchFamily="49" charset="-122"/>
              </a:rPr>
              <a:t>A0</a:t>
            </a:r>
            <a:r>
              <a:rPr lang="zh-CN" altLang="zh-CN" sz="2800" b="1" dirty="0">
                <a:latin typeface="仿宋" panose="02010609060101010101" pitchFamily="49" charset="-122"/>
                <a:ea typeface="仿宋" panose="02010609060101010101" pitchFamily="49" charset="-122"/>
              </a:rPr>
              <a:t>条件下得到下列实验数据：</a:t>
            </a:r>
          </a:p>
          <a:p>
            <a:r>
              <a:rPr lang="en-US" altLang="zh-CN" sz="2800" b="1" dirty="0">
                <a:latin typeface="仿宋" panose="02010609060101010101" pitchFamily="49" charset="-122"/>
                <a:ea typeface="仿宋" panose="02010609060101010101" pitchFamily="49" charset="-122"/>
              </a:rPr>
              <a:t>1</a:t>
            </a:r>
            <a:r>
              <a:rPr lang="zh-CN" altLang="zh-CN" sz="2800" b="1" dirty="0" smtClean="0">
                <a:latin typeface="仿宋" panose="02010609060101010101" pitchFamily="49" charset="-122"/>
                <a:ea typeface="仿宋" panose="02010609060101010101" pitchFamily="49" charset="-122"/>
              </a:rPr>
              <a:t>）</a:t>
            </a:r>
            <a:r>
              <a:rPr lang="en-US" altLang="zh-CN" sz="2800" b="1" dirty="0" smtClean="0">
                <a:latin typeface="仿宋" panose="02010609060101010101" pitchFamily="49" charset="-122"/>
                <a:ea typeface="仿宋" panose="02010609060101010101" pitchFamily="49" charset="-122"/>
              </a:rPr>
              <a:t> T=350</a:t>
            </a:r>
            <a:r>
              <a:rPr lang="zh-CN" altLang="zh-CN" sz="2800" b="1" dirty="0">
                <a:latin typeface="仿宋" panose="02010609060101010101" pitchFamily="49" charset="-122"/>
                <a:ea typeface="仿宋" panose="02010609060101010101" pitchFamily="49" charset="-122"/>
              </a:rPr>
              <a:t>℃ </a:t>
            </a:r>
            <a:r>
              <a:rPr lang="en-US" altLang="zh-CN" sz="2800" b="1" dirty="0">
                <a:latin typeface="仿宋" panose="02010609060101010101" pitchFamily="49" charset="-122"/>
                <a:ea typeface="仿宋" panose="02010609060101010101" pitchFamily="49" charset="-122"/>
              </a:rPr>
              <a:t>,   t=752</a:t>
            </a:r>
            <a:r>
              <a:rPr lang="zh-CN" altLang="zh-CN" sz="2800" b="1" dirty="0">
                <a:latin typeface="仿宋" panose="02010609060101010101" pitchFamily="49" charset="-122"/>
                <a:ea typeface="仿宋" panose="02010609060101010101" pitchFamily="49" charset="-122"/>
              </a:rPr>
              <a:t>分钟， 转化率</a:t>
            </a:r>
            <a:r>
              <a:rPr lang="en-US" altLang="zh-CN" sz="2800" b="1" dirty="0">
                <a:latin typeface="仿宋" panose="02010609060101010101" pitchFamily="49" charset="-122"/>
                <a:ea typeface="仿宋" panose="02010609060101010101" pitchFamily="49" charset="-122"/>
              </a:rPr>
              <a:t>X=60%</a:t>
            </a:r>
            <a:r>
              <a:rPr lang="en-US" altLang="zh-CN" sz="2800" b="1" baseline="-25000" dirty="0">
                <a:latin typeface="仿宋" panose="02010609060101010101" pitchFamily="49" charset="-122"/>
                <a:ea typeface="仿宋" panose="02010609060101010101" pitchFamily="49" charset="-122"/>
              </a:rPr>
              <a:t>	</a:t>
            </a:r>
            <a:endParaRPr lang="zh-CN" altLang="zh-CN" sz="2800" b="1" dirty="0">
              <a:latin typeface="仿宋" panose="02010609060101010101" pitchFamily="49" charset="-122"/>
              <a:ea typeface="仿宋" panose="02010609060101010101" pitchFamily="49" charset="-122"/>
            </a:endParaRPr>
          </a:p>
          <a:p>
            <a:r>
              <a:rPr lang="en-US" altLang="zh-CN" sz="2800" b="1" dirty="0">
                <a:latin typeface="仿宋" panose="02010609060101010101" pitchFamily="49" charset="-122"/>
                <a:ea typeface="仿宋" panose="02010609060101010101" pitchFamily="49" charset="-122"/>
              </a:rPr>
              <a:t>2)  T=400</a:t>
            </a:r>
            <a:r>
              <a:rPr lang="zh-CN" altLang="zh-CN" sz="2800" b="1" dirty="0">
                <a:latin typeface="仿宋" panose="02010609060101010101" pitchFamily="49" charset="-122"/>
                <a:ea typeface="仿宋" panose="02010609060101010101" pitchFamily="49" charset="-122"/>
              </a:rPr>
              <a:t>℃</a:t>
            </a:r>
            <a:r>
              <a:rPr lang="en-US" altLang="zh-CN" sz="2800" b="1" dirty="0">
                <a:latin typeface="仿宋" panose="02010609060101010101" pitchFamily="49" charset="-122"/>
                <a:ea typeface="仿宋" panose="02010609060101010101" pitchFamily="49" charset="-122"/>
              </a:rPr>
              <a:t>,    t=10</a:t>
            </a:r>
            <a:r>
              <a:rPr lang="zh-CN" altLang="zh-CN" sz="2800" b="1" dirty="0">
                <a:latin typeface="仿宋" panose="02010609060101010101" pitchFamily="49" charset="-122"/>
                <a:ea typeface="仿宋" panose="02010609060101010101" pitchFamily="49" charset="-122"/>
              </a:rPr>
              <a:t>分钟</a:t>
            </a:r>
            <a:r>
              <a:rPr lang="en-US" altLang="zh-CN" sz="2800" b="1" dirty="0">
                <a:latin typeface="仿宋" panose="02010609060101010101" pitchFamily="49" charset="-122"/>
                <a:ea typeface="仿宋" panose="02010609060101010101" pitchFamily="49" charset="-122"/>
              </a:rPr>
              <a:t>, </a:t>
            </a:r>
            <a:r>
              <a:rPr lang="en-US" altLang="zh-CN" sz="2800" b="1" dirty="0" smtClean="0">
                <a:latin typeface="仿宋" panose="02010609060101010101" pitchFamily="49" charset="-122"/>
                <a:ea typeface="仿宋" panose="02010609060101010101" pitchFamily="49" charset="-122"/>
              </a:rPr>
              <a:t>  </a:t>
            </a:r>
            <a:r>
              <a:rPr lang="zh-CN" altLang="zh-CN" sz="2800" b="1" dirty="0" smtClean="0">
                <a:latin typeface="仿宋" panose="02010609060101010101" pitchFamily="49" charset="-122"/>
                <a:ea typeface="仿宋" panose="02010609060101010101" pitchFamily="49" charset="-122"/>
              </a:rPr>
              <a:t>转化率</a:t>
            </a:r>
            <a:r>
              <a:rPr lang="en-US" altLang="zh-CN" sz="2800" b="1" dirty="0">
                <a:latin typeface="仿宋" panose="02010609060101010101" pitchFamily="49" charset="-122"/>
                <a:ea typeface="仿宋" panose="02010609060101010101" pitchFamily="49" charset="-122"/>
              </a:rPr>
              <a:t>X=20%</a:t>
            </a:r>
            <a:r>
              <a:rPr lang="en-US" altLang="zh-CN" sz="2800" b="1" baseline="-25000" dirty="0">
                <a:latin typeface="仿宋" panose="02010609060101010101" pitchFamily="49" charset="-122"/>
                <a:ea typeface="仿宋" panose="02010609060101010101" pitchFamily="49" charset="-122"/>
              </a:rPr>
              <a:t>	</a:t>
            </a:r>
            <a:endParaRPr lang="zh-CN" altLang="zh-CN" sz="2800" b="1" dirty="0">
              <a:latin typeface="仿宋" panose="02010609060101010101" pitchFamily="49" charset="-122"/>
              <a:ea typeface="仿宋" panose="02010609060101010101" pitchFamily="49" charset="-122"/>
            </a:endParaRPr>
          </a:p>
          <a:p>
            <a:r>
              <a:rPr lang="en-US" altLang="zh-CN" sz="2800" b="1" dirty="0">
                <a:latin typeface="仿宋" panose="02010609060101010101" pitchFamily="49" charset="-122"/>
                <a:ea typeface="仿宋" panose="02010609060101010101" pitchFamily="49" charset="-122"/>
              </a:rPr>
              <a:t>3)  T=400</a:t>
            </a:r>
            <a:r>
              <a:rPr lang="zh-CN" altLang="zh-CN" sz="2800" b="1" dirty="0">
                <a:latin typeface="仿宋" panose="02010609060101010101" pitchFamily="49" charset="-122"/>
                <a:ea typeface="仿宋" panose="02010609060101010101" pitchFamily="49" charset="-122"/>
              </a:rPr>
              <a:t>℃</a:t>
            </a:r>
            <a:r>
              <a:rPr lang="en-US" altLang="zh-CN" sz="2800" b="1" dirty="0">
                <a:latin typeface="仿宋" panose="02010609060101010101" pitchFamily="49" charset="-122"/>
                <a:ea typeface="仿宋" panose="02010609060101010101" pitchFamily="49" charset="-122"/>
              </a:rPr>
              <a:t>,    t=93.3</a:t>
            </a:r>
            <a:r>
              <a:rPr lang="zh-CN" altLang="zh-CN" sz="2800" b="1" dirty="0">
                <a:latin typeface="仿宋" panose="02010609060101010101" pitchFamily="49" charset="-122"/>
                <a:ea typeface="仿宋" panose="02010609060101010101" pitchFamily="49" charset="-122"/>
              </a:rPr>
              <a:t>分钟</a:t>
            </a: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转化率</a:t>
            </a:r>
            <a:r>
              <a:rPr lang="en-US" altLang="zh-CN" sz="2800" b="1" dirty="0">
                <a:latin typeface="仿宋" panose="02010609060101010101" pitchFamily="49" charset="-122"/>
                <a:ea typeface="仿宋" panose="02010609060101010101" pitchFamily="49" charset="-122"/>
              </a:rPr>
              <a:t>X=60%</a:t>
            </a:r>
            <a:r>
              <a:rPr lang="en-US" altLang="zh-CN" sz="2800" b="1" baseline="-25000" dirty="0">
                <a:latin typeface="仿宋" panose="02010609060101010101" pitchFamily="49" charset="-122"/>
                <a:ea typeface="仿宋" panose="02010609060101010101" pitchFamily="49" charset="-122"/>
              </a:rPr>
              <a:t>	</a:t>
            </a:r>
            <a:endParaRPr lang="zh-CN" altLang="zh-CN" sz="2800" b="1" dirty="0">
              <a:latin typeface="仿宋" panose="02010609060101010101" pitchFamily="49" charset="-122"/>
              <a:ea typeface="仿宋" panose="02010609060101010101" pitchFamily="49" charset="-122"/>
            </a:endParaRPr>
          </a:p>
          <a:p>
            <a:r>
              <a:rPr lang="zh-CN" altLang="zh-CN" sz="2800" b="1" dirty="0">
                <a:latin typeface="仿宋" panose="02010609060101010101" pitchFamily="49" charset="-122"/>
                <a:ea typeface="仿宋" panose="02010609060101010101" pitchFamily="49" charset="-122"/>
              </a:rPr>
              <a:t>根据以上</a:t>
            </a:r>
            <a:r>
              <a:rPr lang="zh-CN" altLang="zh-CN" sz="2800" b="1" dirty="0" smtClean="0">
                <a:latin typeface="仿宋" panose="02010609060101010101" pitchFamily="49" charset="-122"/>
                <a:ea typeface="仿宋" panose="02010609060101010101" pitchFamily="49" charset="-122"/>
              </a:rPr>
              <a:t>数据</a:t>
            </a:r>
            <a:r>
              <a:rPr lang="en-US" altLang="zh-CN" sz="2800" b="1" dirty="0" smtClean="0">
                <a:latin typeface="仿宋" panose="02010609060101010101" pitchFamily="49" charset="-122"/>
                <a:ea typeface="仿宋" panose="02010609060101010101" pitchFamily="49" charset="-122"/>
              </a:rPr>
              <a:t> 1</a:t>
            </a:r>
            <a:r>
              <a:rPr lang="zh-CN" altLang="zh-CN" sz="2800" b="1" dirty="0">
                <a:latin typeface="仿宋" panose="02010609060101010101" pitchFamily="49" charset="-122"/>
                <a:ea typeface="仿宋" panose="02010609060101010101" pitchFamily="49" charset="-122"/>
              </a:rPr>
              <a:t>）判断此反应为几级反应？</a:t>
            </a:r>
          </a:p>
          <a:p>
            <a:r>
              <a:rPr lang="en-US" altLang="zh-CN" sz="2800" b="1" dirty="0">
                <a:latin typeface="仿宋" panose="02010609060101010101" pitchFamily="49" charset="-122"/>
                <a:ea typeface="仿宋" panose="02010609060101010101" pitchFamily="49" charset="-122"/>
              </a:rPr>
              <a:t>             2</a:t>
            </a:r>
            <a:r>
              <a:rPr lang="zh-CN" altLang="zh-CN" sz="2800" b="1" dirty="0">
                <a:latin typeface="仿宋" panose="02010609060101010101" pitchFamily="49" charset="-122"/>
                <a:ea typeface="仿宋" panose="02010609060101010101" pitchFamily="49" charset="-122"/>
              </a:rPr>
              <a:t>）此反应的活化能？</a:t>
            </a:r>
          </a:p>
          <a:p>
            <a:r>
              <a:rPr lang="en-US" altLang="zh-CN" sz="2800" b="1" dirty="0">
                <a:latin typeface="仿宋" panose="02010609060101010101" pitchFamily="49" charset="-122"/>
                <a:ea typeface="仿宋" panose="02010609060101010101" pitchFamily="49" charset="-122"/>
              </a:rPr>
              <a:t>             3</a:t>
            </a:r>
            <a:r>
              <a:rPr lang="zh-CN" altLang="zh-CN" sz="2800" b="1" dirty="0">
                <a:latin typeface="仿宋" panose="02010609060101010101" pitchFamily="49" charset="-122"/>
                <a:ea typeface="仿宋" panose="02010609060101010101" pitchFamily="49" charset="-122"/>
              </a:rPr>
              <a:t>）</a:t>
            </a:r>
            <a:r>
              <a:rPr lang="zh-CN" altLang="zh-CN" sz="2800" b="1" dirty="0" smtClean="0">
                <a:latin typeface="仿宋" panose="02010609060101010101" pitchFamily="49" charset="-122"/>
                <a:ea typeface="仿宋" panose="02010609060101010101" pitchFamily="49" charset="-122"/>
              </a:rPr>
              <a:t>如果</a:t>
            </a:r>
            <a:r>
              <a:rPr lang="en-US" altLang="zh-CN" sz="2800" b="1" dirty="0" smtClean="0">
                <a:latin typeface="仿宋" panose="02010609060101010101" pitchFamily="49" charset="-122"/>
                <a:ea typeface="仿宋" panose="02010609060101010101" pitchFamily="49" charset="-122"/>
              </a:rPr>
              <a:t>t=5</a:t>
            </a:r>
            <a:r>
              <a:rPr lang="zh-CN" altLang="zh-CN" sz="2800" b="1" dirty="0" smtClean="0">
                <a:latin typeface="仿宋" panose="02010609060101010101" pitchFamily="49" charset="-122"/>
                <a:ea typeface="仿宋" panose="02010609060101010101" pitchFamily="49" charset="-122"/>
              </a:rPr>
              <a:t>分钟</a:t>
            </a:r>
            <a:r>
              <a:rPr lang="en-US" altLang="zh-CN" sz="2800" b="1" dirty="0" smtClean="0">
                <a:latin typeface="仿宋" panose="02010609060101010101" pitchFamily="49" charset="-122"/>
                <a:ea typeface="仿宋" panose="02010609060101010101" pitchFamily="49" charset="-122"/>
              </a:rPr>
              <a:t>,</a:t>
            </a:r>
            <a:r>
              <a:rPr lang="zh-CN" altLang="zh-CN" sz="2800" b="1" dirty="0" smtClean="0">
                <a:latin typeface="仿宋" panose="02010609060101010101" pitchFamily="49" charset="-122"/>
                <a:ea typeface="仿宋" panose="02010609060101010101" pitchFamily="49" charset="-122"/>
              </a:rPr>
              <a:t>转化率</a:t>
            </a:r>
            <a:r>
              <a:rPr lang="zh-CN" altLang="zh-CN" sz="2800" b="1" dirty="0">
                <a:latin typeface="仿宋" panose="02010609060101010101" pitchFamily="49" charset="-122"/>
                <a:ea typeface="仿宋" panose="02010609060101010101" pitchFamily="49" charset="-122"/>
              </a:rPr>
              <a:t>为</a:t>
            </a:r>
            <a:r>
              <a:rPr lang="en-US" altLang="zh-CN" sz="2800" b="1" dirty="0">
                <a:latin typeface="仿宋" panose="02010609060101010101" pitchFamily="49" charset="-122"/>
                <a:ea typeface="仿宋" panose="02010609060101010101" pitchFamily="49" charset="-122"/>
              </a:rPr>
              <a:t>95%,</a:t>
            </a:r>
            <a:r>
              <a:rPr lang="zh-CN" altLang="zh-CN" sz="2800" b="1" dirty="0">
                <a:latin typeface="仿宋" panose="02010609060101010101" pitchFamily="49" charset="-122"/>
                <a:ea typeface="仿宋" panose="02010609060101010101" pitchFamily="49" charset="-122"/>
              </a:rPr>
              <a:t>温度需控制在多少？</a:t>
            </a:r>
          </a:p>
        </p:txBody>
      </p:sp>
    </p:spTree>
    <p:extLst>
      <p:ext uri="{BB962C8B-B14F-4D97-AF65-F5344CB8AC3E}">
        <p14:creationId xmlns:p14="http://schemas.microsoft.com/office/powerpoint/2010/main" val="30122193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584" y="2144399"/>
            <a:ext cx="8887968" cy="4154984"/>
          </a:xfrm>
          <a:prstGeom prst="rect">
            <a:avLst/>
          </a:prstGeom>
        </p:spPr>
        <p:txBody>
          <a:bodyPr wrap="square">
            <a:spAutoFit/>
          </a:bodyPr>
          <a:lstStyle/>
          <a:p>
            <a:r>
              <a:rPr lang="zh-CN" altLang="zh-CN" sz="2400" b="1" dirty="0">
                <a:solidFill>
                  <a:srgbClr val="FF0000"/>
                </a:solidFill>
                <a:latin typeface="仿宋" panose="02010609060101010101" pitchFamily="49" charset="-122"/>
                <a:ea typeface="仿宋" panose="02010609060101010101" pitchFamily="49" charset="-122"/>
              </a:rPr>
              <a:t>解</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a:t>
            </a:r>
            <a:r>
              <a:rPr lang="zh-CN" altLang="zh-CN" sz="2400" b="1" dirty="0">
                <a:latin typeface="仿宋" panose="02010609060101010101" pitchFamily="49" charset="-122"/>
                <a:ea typeface="仿宋" panose="02010609060101010101" pitchFamily="49" charset="-122"/>
              </a:rPr>
              <a:t>因为</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d</a:t>
            </a:r>
            <a:r>
              <a:rPr lang="en-US" altLang="zh-CN" sz="2400" b="1" i="1" dirty="0" err="1">
                <a:latin typeface="仿宋" panose="02010609060101010101" pitchFamily="49" charset="-122"/>
                <a:ea typeface="仿宋" panose="02010609060101010101" pitchFamily="49" charset="-122"/>
              </a:rPr>
              <a:t>C</a:t>
            </a:r>
            <a:r>
              <a:rPr lang="en-US" altLang="zh-CN" sz="2400" b="1" baseline="-25000" dirty="0" err="1">
                <a:latin typeface="仿宋" panose="02010609060101010101" pitchFamily="49" charset="-122"/>
                <a:ea typeface="仿宋" panose="02010609060101010101" pitchFamily="49" charset="-122"/>
              </a:rPr>
              <a:t>A</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d</a:t>
            </a:r>
            <a:r>
              <a:rPr lang="en-US" altLang="zh-CN" sz="2400" b="1" i="1" dirty="0" err="1">
                <a:latin typeface="仿宋" panose="02010609060101010101" pitchFamily="49" charset="-122"/>
                <a:ea typeface="仿宋" panose="02010609060101010101" pitchFamily="49" charset="-122"/>
              </a:rPr>
              <a:t>t</a:t>
            </a:r>
            <a:r>
              <a:rPr lang="en-US" altLang="zh-CN" sz="2400" b="1" i="1" dirty="0">
                <a:latin typeface="仿宋" panose="02010609060101010101" pitchFamily="49" charset="-122"/>
                <a:ea typeface="仿宋" panose="02010609060101010101" pitchFamily="49" charset="-122"/>
              </a:rPr>
              <a:t>=</a:t>
            </a:r>
            <a:r>
              <a:rPr lang="en-US" altLang="zh-CN" sz="2400" b="1" i="1" dirty="0" err="1">
                <a:latin typeface="仿宋" panose="02010609060101010101" pitchFamily="49" charset="-122"/>
                <a:ea typeface="仿宋" panose="02010609060101010101" pitchFamily="49" charset="-122"/>
              </a:rPr>
              <a:t>kC</a:t>
            </a:r>
            <a:r>
              <a:rPr lang="en-US" altLang="zh-CN" sz="2400" b="1" baseline="-25000" dirty="0" err="1">
                <a:latin typeface="仿宋" panose="02010609060101010101" pitchFamily="49" charset="-122"/>
                <a:ea typeface="仿宋" panose="02010609060101010101" pitchFamily="49" charset="-122"/>
              </a:rPr>
              <a:t>A</a:t>
            </a:r>
            <a:r>
              <a:rPr lang="en-US" altLang="zh-CN" sz="2400" b="1" baseline="30000" dirty="0" err="1">
                <a:latin typeface="仿宋" panose="02010609060101010101" pitchFamily="49" charset="-122"/>
                <a:ea typeface="仿宋" panose="02010609060101010101" pitchFamily="49" charset="-122"/>
              </a:rPr>
              <a:t>n</a:t>
            </a:r>
            <a:r>
              <a:rPr lang="en-US" altLang="zh-CN" sz="2400" b="1" baseline="30000"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试差法确定</a:t>
            </a:r>
            <a:r>
              <a:rPr lang="en-US" altLang="zh-CN" sz="2400" b="1" dirty="0">
                <a:latin typeface="仿宋" panose="02010609060101010101" pitchFamily="49" charset="-122"/>
                <a:ea typeface="仿宋" panose="02010609060101010101" pitchFamily="49" charset="-122"/>
              </a:rPr>
              <a:t>n,</a:t>
            </a:r>
            <a:r>
              <a:rPr lang="zh-CN" altLang="zh-CN" sz="2400" b="1" dirty="0">
                <a:latin typeface="仿宋" panose="02010609060101010101" pitchFamily="49" charset="-122"/>
                <a:ea typeface="仿宋" panose="02010609060101010101" pitchFamily="49" charset="-122"/>
              </a:rPr>
              <a:t>取</a:t>
            </a:r>
            <a:r>
              <a:rPr lang="en-US" altLang="zh-CN" sz="2400" b="1" dirty="0">
                <a:latin typeface="仿宋" panose="02010609060101010101" pitchFamily="49" charset="-122"/>
                <a:ea typeface="仿宋" panose="02010609060101010101" pitchFamily="49" charset="-122"/>
              </a:rPr>
              <a:t>400</a:t>
            </a:r>
            <a:r>
              <a:rPr lang="zh-CN" altLang="zh-CN" sz="2400" b="1" dirty="0">
                <a:latin typeface="仿宋" panose="02010609060101010101" pitchFamily="49" charset="-122"/>
                <a:ea typeface="仿宋" panose="02010609060101010101" pitchFamily="49" charset="-122"/>
              </a:rPr>
              <a:t>℃下</a:t>
            </a:r>
          </a:p>
          <a:p>
            <a:r>
              <a:rPr lang="en-US" altLang="zh-CN" sz="2400" b="1" dirty="0">
                <a:latin typeface="仿宋" panose="02010609060101010101" pitchFamily="49" charset="-122"/>
                <a:ea typeface="仿宋" panose="02010609060101010101" pitchFamily="49" charset="-122"/>
              </a:rPr>
              <a:t>t</a:t>
            </a:r>
            <a:r>
              <a:rPr lang="en-US" altLang="zh-CN" sz="2400" b="1" baseline="-25000" dirty="0">
                <a:latin typeface="仿宋" panose="02010609060101010101" pitchFamily="49" charset="-122"/>
                <a:ea typeface="仿宋" panose="02010609060101010101" pitchFamily="49" charset="-122"/>
              </a:rPr>
              <a:t>1</a:t>
            </a:r>
            <a:r>
              <a:rPr lang="en-US" altLang="zh-CN" sz="2400" b="1" dirty="0">
                <a:latin typeface="仿宋" panose="02010609060101010101" pitchFamily="49" charset="-122"/>
                <a:ea typeface="仿宋" panose="02010609060101010101" pitchFamily="49" charset="-122"/>
              </a:rPr>
              <a:t>=10</a:t>
            </a:r>
            <a:r>
              <a:rPr lang="zh-CN" altLang="zh-CN" sz="2400" b="1" dirty="0">
                <a:latin typeface="仿宋" panose="02010609060101010101" pitchFamily="49" charset="-122"/>
                <a:ea typeface="仿宋" panose="02010609060101010101" pitchFamily="49" charset="-122"/>
              </a:rPr>
              <a:t>分钟</a:t>
            </a: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转化率</a:t>
            </a:r>
            <a:r>
              <a:rPr lang="en-US" altLang="zh-CN" sz="2400" b="1" dirty="0">
                <a:latin typeface="仿宋" panose="02010609060101010101" pitchFamily="49" charset="-122"/>
                <a:ea typeface="仿宋" panose="02010609060101010101" pitchFamily="49" charset="-122"/>
              </a:rPr>
              <a:t>X</a:t>
            </a:r>
            <a:r>
              <a:rPr lang="en-US" altLang="zh-CN" sz="2400" b="1" baseline="-25000" dirty="0">
                <a:latin typeface="仿宋" panose="02010609060101010101" pitchFamily="49" charset="-122"/>
                <a:ea typeface="仿宋" panose="02010609060101010101" pitchFamily="49" charset="-122"/>
              </a:rPr>
              <a:t>1</a:t>
            </a:r>
            <a:r>
              <a:rPr lang="en-US" altLang="zh-CN" sz="2400" b="1" dirty="0">
                <a:latin typeface="仿宋" panose="02010609060101010101" pitchFamily="49" charset="-122"/>
                <a:ea typeface="仿宋" panose="02010609060101010101" pitchFamily="49" charset="-122"/>
              </a:rPr>
              <a:t>=20%</a:t>
            </a:r>
            <a:r>
              <a:rPr lang="en-US" altLang="zh-CN" sz="2400" b="1" baseline="-25000" dirty="0">
                <a:latin typeface="仿宋" panose="02010609060101010101" pitchFamily="49" charset="-122"/>
                <a:ea typeface="仿宋" panose="02010609060101010101" pitchFamily="49" charset="-122"/>
              </a:rPr>
              <a:t>	</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t</a:t>
            </a:r>
            <a:r>
              <a:rPr lang="en-US" altLang="zh-CN" sz="2400" b="1" baseline="-25000" dirty="0">
                <a:latin typeface="仿宋" panose="02010609060101010101" pitchFamily="49" charset="-122"/>
                <a:ea typeface="仿宋" panose="02010609060101010101" pitchFamily="49" charset="-122"/>
              </a:rPr>
              <a:t>2</a:t>
            </a:r>
            <a:r>
              <a:rPr lang="en-US" altLang="zh-CN" sz="2400" b="1" dirty="0">
                <a:latin typeface="仿宋" panose="02010609060101010101" pitchFamily="49" charset="-122"/>
                <a:ea typeface="仿宋" panose="02010609060101010101" pitchFamily="49" charset="-122"/>
              </a:rPr>
              <a:t>=93.3</a:t>
            </a:r>
            <a:r>
              <a:rPr lang="zh-CN" altLang="zh-CN" sz="2400" b="1" dirty="0">
                <a:latin typeface="仿宋" panose="02010609060101010101" pitchFamily="49" charset="-122"/>
                <a:ea typeface="仿宋" panose="02010609060101010101" pitchFamily="49" charset="-122"/>
              </a:rPr>
              <a:t>分钟</a:t>
            </a: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转化率</a:t>
            </a:r>
            <a:r>
              <a:rPr lang="en-US" altLang="zh-CN" sz="2400" b="1" dirty="0">
                <a:latin typeface="仿宋" panose="02010609060101010101" pitchFamily="49" charset="-122"/>
                <a:ea typeface="仿宋" panose="02010609060101010101" pitchFamily="49" charset="-122"/>
              </a:rPr>
              <a:t>X</a:t>
            </a:r>
            <a:r>
              <a:rPr lang="en-US" altLang="zh-CN" sz="2400" b="1" baseline="-25000" dirty="0">
                <a:latin typeface="仿宋" panose="02010609060101010101" pitchFamily="49" charset="-122"/>
                <a:ea typeface="仿宋" panose="02010609060101010101" pitchFamily="49" charset="-122"/>
              </a:rPr>
              <a:t>2</a:t>
            </a:r>
            <a:r>
              <a:rPr lang="en-US" altLang="zh-CN" sz="2400" b="1" dirty="0">
                <a:latin typeface="仿宋" panose="02010609060101010101" pitchFamily="49" charset="-122"/>
                <a:ea typeface="仿宋" panose="02010609060101010101" pitchFamily="49" charset="-122"/>
              </a:rPr>
              <a:t>=60%</a:t>
            </a:r>
            <a:endParaRPr lang="zh-CN" altLang="zh-CN" sz="2400" b="1" dirty="0">
              <a:latin typeface="仿宋" panose="02010609060101010101" pitchFamily="49" charset="-122"/>
              <a:ea typeface="仿宋" panose="02010609060101010101" pitchFamily="49" charset="-122"/>
            </a:endParaRPr>
          </a:p>
          <a:p>
            <a:r>
              <a:rPr lang="zh-CN" altLang="zh-CN" sz="2400" b="1" dirty="0">
                <a:latin typeface="仿宋" panose="02010609060101010101" pitchFamily="49" charset="-122"/>
                <a:ea typeface="仿宋" panose="02010609060101010101" pitchFamily="49" charset="-122"/>
              </a:rPr>
              <a:t>两组数据试差可得：</a:t>
            </a:r>
            <a:r>
              <a:rPr lang="en-US" altLang="zh-CN" sz="2400" b="1" dirty="0">
                <a:latin typeface="仿宋" panose="02010609060101010101" pitchFamily="49" charset="-122"/>
                <a:ea typeface="仿宋" panose="02010609060101010101" pitchFamily="49" charset="-122"/>
              </a:rPr>
              <a:t>n=3</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2</a:t>
            </a:r>
            <a:r>
              <a:rPr lang="en-US" altLang="zh-CN" sz="2400" b="1" dirty="0" smtClean="0">
                <a:latin typeface="仿宋" panose="02010609060101010101" pitchFamily="49" charset="-122"/>
                <a:ea typeface="仿宋" panose="02010609060101010101" pitchFamily="49" charset="-122"/>
              </a:rPr>
              <a:t>)</a:t>
            </a:r>
            <a:r>
              <a:rPr lang="zh-CN" altLang="zh-CN" sz="2400" b="1" dirty="0" smtClean="0">
                <a:latin typeface="仿宋" panose="02010609060101010101" pitchFamily="49" charset="-122"/>
                <a:ea typeface="仿宋" panose="02010609060101010101" pitchFamily="49" charset="-122"/>
              </a:rPr>
              <a:t>同</a:t>
            </a:r>
            <a:r>
              <a:rPr lang="zh-CN" altLang="zh-CN" sz="2400" b="1" dirty="0">
                <a:latin typeface="仿宋" panose="02010609060101010101" pitchFamily="49" charset="-122"/>
                <a:ea typeface="仿宋" panose="02010609060101010101" pitchFamily="49" charset="-122"/>
              </a:rPr>
              <a:t>一反应相同</a:t>
            </a:r>
            <a:r>
              <a:rPr lang="en-US" altLang="zh-CN" sz="2400" b="1" i="1" dirty="0">
                <a:latin typeface="仿宋" panose="02010609060101010101" pitchFamily="49" charset="-122"/>
                <a:ea typeface="仿宋" panose="02010609060101010101" pitchFamily="49" charset="-122"/>
              </a:rPr>
              <a:t>C</a:t>
            </a:r>
            <a:r>
              <a:rPr lang="en-US" altLang="zh-CN" sz="2400" b="1" baseline="-25000" dirty="0">
                <a:latin typeface="仿宋" panose="02010609060101010101" pitchFamily="49" charset="-122"/>
                <a:ea typeface="仿宋" panose="02010609060101010101" pitchFamily="49" charset="-122"/>
              </a:rPr>
              <a:t>A0</a:t>
            </a:r>
            <a:r>
              <a:rPr lang="zh-CN" altLang="zh-CN" sz="2400" b="1" baseline="-25000"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同一转化率，</a:t>
            </a:r>
            <a:r>
              <a:rPr lang="en-US" altLang="zh-CN" sz="2400" b="1" dirty="0">
                <a:latin typeface="仿宋" panose="02010609060101010101" pitchFamily="49" charset="-122"/>
                <a:ea typeface="仿宋" panose="02010609060101010101" pitchFamily="49" charset="-122"/>
              </a:rPr>
              <a:t>T</a:t>
            </a:r>
            <a:r>
              <a:rPr lang="zh-CN" altLang="zh-CN" sz="2400" b="1" dirty="0">
                <a:latin typeface="仿宋" panose="02010609060101010101" pitchFamily="49" charset="-122"/>
                <a:ea typeface="仿宋" panose="02010609060101010101" pitchFamily="49" charset="-122"/>
              </a:rPr>
              <a:t>不同，有关系</a:t>
            </a:r>
            <a:r>
              <a:rPr lang="en-US" altLang="zh-CN" sz="2400" b="1" dirty="0" smtClean="0">
                <a:latin typeface="仿宋" panose="02010609060101010101" pitchFamily="49" charset="-122"/>
                <a:ea typeface="仿宋" panose="02010609060101010101" pitchFamily="49" charset="-122"/>
              </a:rPr>
              <a:t>k</a:t>
            </a:r>
            <a:r>
              <a:rPr lang="en-US" altLang="zh-CN" sz="2400" b="1" baseline="-25000" dirty="0" smtClean="0">
                <a:latin typeface="仿宋" panose="02010609060101010101" pitchFamily="49" charset="-122"/>
                <a:ea typeface="仿宋" panose="02010609060101010101" pitchFamily="49" charset="-122"/>
              </a:rPr>
              <a:t>2</a:t>
            </a:r>
            <a:r>
              <a:rPr lang="en-US" altLang="zh-CN" sz="2400" b="1" dirty="0" smtClean="0">
                <a:latin typeface="仿宋" panose="02010609060101010101" pitchFamily="49" charset="-122"/>
                <a:ea typeface="仿宋" panose="02010609060101010101" pitchFamily="49" charset="-122"/>
              </a:rPr>
              <a:t>/k</a:t>
            </a:r>
            <a:r>
              <a:rPr lang="en-US" altLang="zh-CN" sz="2400" b="1" baseline="-25000" dirty="0" smtClean="0">
                <a:latin typeface="仿宋" panose="02010609060101010101" pitchFamily="49" charset="-122"/>
                <a:ea typeface="仿宋" panose="02010609060101010101" pitchFamily="49" charset="-122"/>
              </a:rPr>
              <a:t>1</a:t>
            </a:r>
            <a:r>
              <a:rPr lang="en-US" altLang="zh-CN" sz="2400" b="1" dirty="0">
                <a:latin typeface="仿宋" panose="02010609060101010101" pitchFamily="49" charset="-122"/>
                <a:ea typeface="仿宋" panose="02010609060101010101" pitchFamily="49" charset="-122"/>
              </a:rPr>
              <a:t>= t</a:t>
            </a:r>
            <a:r>
              <a:rPr lang="en-US" altLang="zh-CN" sz="2400" b="1" baseline="-25000" dirty="0">
                <a:latin typeface="仿宋" panose="02010609060101010101" pitchFamily="49" charset="-122"/>
                <a:ea typeface="仿宋" panose="02010609060101010101" pitchFamily="49" charset="-122"/>
              </a:rPr>
              <a:t>1</a:t>
            </a:r>
            <a:r>
              <a:rPr lang="en-US" altLang="zh-CN" sz="2400" b="1" dirty="0">
                <a:latin typeface="仿宋" panose="02010609060101010101" pitchFamily="49" charset="-122"/>
                <a:ea typeface="仿宋" panose="02010609060101010101" pitchFamily="49" charset="-122"/>
              </a:rPr>
              <a:t> /t</a:t>
            </a:r>
            <a:r>
              <a:rPr lang="en-US" altLang="zh-CN" sz="2400" b="1" baseline="-25000" dirty="0">
                <a:latin typeface="仿宋" panose="02010609060101010101" pitchFamily="49" charset="-122"/>
                <a:ea typeface="仿宋" panose="02010609060101010101" pitchFamily="49" charset="-122"/>
              </a:rPr>
              <a:t>2</a:t>
            </a:r>
            <a:endParaRPr lang="zh-CN" altLang="zh-CN" sz="2400" b="1" dirty="0">
              <a:latin typeface="仿宋" panose="02010609060101010101" pitchFamily="49" charset="-122"/>
              <a:ea typeface="仿宋" panose="02010609060101010101" pitchFamily="49" charset="-122"/>
            </a:endParaRPr>
          </a:p>
          <a:p>
            <a:r>
              <a:rPr lang="zh-CN" altLang="zh-CN" sz="2400" b="1" dirty="0" smtClean="0">
                <a:latin typeface="仿宋" panose="02010609060101010101" pitchFamily="49" charset="-122"/>
                <a:ea typeface="仿宋" panose="02010609060101010101" pitchFamily="49" charset="-122"/>
              </a:rPr>
              <a:t>由</a:t>
            </a:r>
            <a:r>
              <a:rPr lang="en-US" altLang="zh-CN" sz="2400" b="1" dirty="0" smtClean="0">
                <a:latin typeface="仿宋" panose="02010609060101010101" pitchFamily="49" charset="-122"/>
                <a:ea typeface="仿宋" panose="02010609060101010101" pitchFamily="49" charset="-122"/>
              </a:rPr>
              <a:t>               </a:t>
            </a:r>
            <a:r>
              <a:rPr lang="zh-CN" altLang="zh-CN" sz="2400" b="1" dirty="0" smtClean="0">
                <a:latin typeface="仿宋" panose="02010609060101010101" pitchFamily="49" charset="-122"/>
                <a:ea typeface="仿宋" panose="02010609060101010101" pitchFamily="49" charset="-122"/>
              </a:rPr>
              <a:t>将</a:t>
            </a:r>
            <a:r>
              <a:rPr lang="en-US" altLang="zh-CN" sz="2400" b="1" dirty="0">
                <a:latin typeface="仿宋" panose="02010609060101010101" pitchFamily="49" charset="-122"/>
                <a:ea typeface="仿宋" panose="02010609060101010101" pitchFamily="49" charset="-122"/>
              </a:rPr>
              <a:t>k</a:t>
            </a:r>
            <a:r>
              <a:rPr lang="en-US" altLang="zh-CN" sz="2400" b="1" baseline="-25000" dirty="0">
                <a:latin typeface="仿宋" panose="02010609060101010101" pitchFamily="49" charset="-122"/>
                <a:ea typeface="仿宋" panose="02010609060101010101" pitchFamily="49" charset="-122"/>
              </a:rPr>
              <a:t>2</a:t>
            </a:r>
            <a:r>
              <a:rPr lang="en-US" altLang="zh-CN" sz="2400" b="1" dirty="0">
                <a:latin typeface="仿宋" panose="02010609060101010101" pitchFamily="49" charset="-122"/>
                <a:ea typeface="仿宋" panose="02010609060101010101" pitchFamily="49" charset="-122"/>
              </a:rPr>
              <a:t>/ k</a:t>
            </a:r>
            <a:r>
              <a:rPr lang="en-US" altLang="zh-CN" sz="2400" b="1" baseline="-25000" dirty="0">
                <a:latin typeface="仿宋" panose="02010609060101010101" pitchFamily="49" charset="-122"/>
                <a:ea typeface="仿宋" panose="02010609060101010101" pitchFamily="49" charset="-122"/>
              </a:rPr>
              <a:t>1=</a:t>
            </a:r>
            <a:r>
              <a:rPr lang="en-US" altLang="zh-CN" sz="2400" b="1" dirty="0">
                <a:latin typeface="仿宋" panose="02010609060101010101" pitchFamily="49" charset="-122"/>
                <a:ea typeface="仿宋" panose="02010609060101010101" pitchFamily="49" charset="-122"/>
              </a:rPr>
              <a:t> t</a:t>
            </a:r>
            <a:r>
              <a:rPr lang="en-US" altLang="zh-CN" sz="2400" b="1" baseline="-25000" dirty="0">
                <a:latin typeface="仿宋" panose="02010609060101010101" pitchFamily="49" charset="-122"/>
                <a:ea typeface="仿宋" panose="02010609060101010101" pitchFamily="49" charset="-122"/>
              </a:rPr>
              <a:t>1</a:t>
            </a:r>
            <a:r>
              <a:rPr lang="en-US" altLang="zh-CN" sz="2400" b="1" dirty="0">
                <a:latin typeface="仿宋" panose="02010609060101010101" pitchFamily="49" charset="-122"/>
                <a:ea typeface="仿宋" panose="02010609060101010101" pitchFamily="49" charset="-122"/>
              </a:rPr>
              <a:t> /t</a:t>
            </a:r>
            <a:r>
              <a:rPr lang="en-US" altLang="zh-CN" sz="2400" b="1" baseline="-25000" dirty="0">
                <a:latin typeface="仿宋" panose="02010609060101010101" pitchFamily="49" charset="-122"/>
                <a:ea typeface="仿宋" panose="02010609060101010101" pitchFamily="49" charset="-122"/>
              </a:rPr>
              <a:t>2</a:t>
            </a:r>
            <a:r>
              <a:rPr lang="zh-CN" altLang="zh-CN" sz="2400" b="1" dirty="0">
                <a:latin typeface="仿宋" panose="02010609060101010101" pitchFamily="49" charset="-122"/>
                <a:ea typeface="仿宋" panose="02010609060101010101" pitchFamily="49" charset="-122"/>
              </a:rPr>
              <a:t>代入得</a:t>
            </a:r>
            <a:r>
              <a:rPr kumimoji="1" lang="en-US" altLang="zh-CN" sz="2400" b="1" i="1" dirty="0" err="1">
                <a:latin typeface="仿宋" panose="02010609060101010101" pitchFamily="49" charset="-122"/>
                <a:ea typeface="仿宋" panose="02010609060101010101" pitchFamily="49" charset="-122"/>
              </a:rPr>
              <a:t>E</a:t>
            </a:r>
            <a:r>
              <a:rPr kumimoji="1" lang="en-US" altLang="zh-CN" sz="2400" b="1" baseline="-25000" dirty="0" err="1">
                <a:latin typeface="仿宋" panose="02010609060101010101" pitchFamily="49" charset="-122"/>
                <a:ea typeface="仿宋" panose="02010609060101010101" pitchFamily="49" charset="-122"/>
              </a:rPr>
              <a:t>a</a:t>
            </a:r>
            <a:r>
              <a:rPr lang="en-US" altLang="zh-CN" sz="2400" b="1" dirty="0">
                <a:latin typeface="仿宋" panose="02010609060101010101" pitchFamily="49" charset="-122"/>
                <a:ea typeface="仿宋" panose="02010609060101010101" pitchFamily="49" charset="-122"/>
              </a:rPr>
              <a:t>=145.6 </a:t>
            </a:r>
            <a:r>
              <a:rPr kumimoji="1" lang="en-US" altLang="zh-CN" sz="2400" b="1" dirty="0">
                <a:latin typeface="仿宋" panose="02010609060101010101" pitchFamily="49" charset="-122"/>
                <a:ea typeface="仿宋" panose="02010609060101010101" pitchFamily="49" charset="-122"/>
              </a:rPr>
              <a:t>kJ·mol</a:t>
            </a:r>
            <a:r>
              <a:rPr kumimoji="1" lang="en-US" altLang="zh-CN" sz="2400" b="1" baseline="30000" dirty="0">
                <a:latin typeface="仿宋" panose="02010609060101010101" pitchFamily="49" charset="-122"/>
                <a:ea typeface="仿宋" panose="02010609060101010101" pitchFamily="49" charset="-122"/>
              </a:rPr>
              <a:t>-1</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3</a:t>
            </a:r>
            <a:r>
              <a:rPr lang="zh-CN" altLang="zh-CN" sz="2400" b="1" dirty="0" smtClean="0">
                <a:latin typeface="仿宋" panose="02010609060101010101" pitchFamily="49" charset="-122"/>
                <a:ea typeface="仿宋" panose="02010609060101010101" pitchFamily="49" charset="-122"/>
              </a:rPr>
              <a:t>）</a:t>
            </a:r>
            <a:endParaRPr lang="en-US" altLang="zh-CN" sz="2400" b="1" dirty="0" smtClean="0">
              <a:latin typeface="仿宋" panose="02010609060101010101" pitchFamily="49" charset="-122"/>
              <a:ea typeface="仿宋" panose="02010609060101010101" pitchFamily="49" charset="-122"/>
            </a:endParaRPr>
          </a:p>
          <a:p>
            <a:r>
              <a:rPr lang="zh-CN" altLang="zh-CN" sz="2400" b="1" dirty="0" smtClean="0">
                <a:latin typeface="仿宋" panose="02010609060101010101" pitchFamily="49" charset="-122"/>
                <a:ea typeface="仿宋" panose="02010609060101010101" pitchFamily="49" charset="-122"/>
              </a:rPr>
              <a:t>由</a:t>
            </a:r>
            <a:r>
              <a:rPr lang="en-US" altLang="zh-CN" sz="2400" b="1" dirty="0" smtClean="0">
                <a:latin typeface="仿宋" panose="02010609060101010101" pitchFamily="49" charset="-122"/>
                <a:ea typeface="仿宋" panose="02010609060101010101" pitchFamily="49" charset="-122"/>
              </a:rPr>
              <a:t>                  </a:t>
            </a:r>
            <a:r>
              <a:rPr lang="zh-CN" altLang="zh-CN" sz="2400" b="1" dirty="0" smtClean="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 t=93.3</a:t>
            </a:r>
            <a:r>
              <a:rPr lang="zh-CN" altLang="zh-CN" sz="2400" b="1" dirty="0" smtClean="0">
                <a:latin typeface="仿宋" panose="02010609060101010101" pitchFamily="49" charset="-122"/>
                <a:ea typeface="仿宋" panose="02010609060101010101" pitchFamily="49" charset="-122"/>
              </a:rPr>
              <a:t>分钟</a:t>
            </a:r>
            <a:r>
              <a:rPr lang="en-US" altLang="zh-CN" sz="2400" b="1" dirty="0" smtClean="0">
                <a:latin typeface="仿宋" panose="02010609060101010101" pitchFamily="49" charset="-122"/>
                <a:ea typeface="仿宋" panose="02010609060101010101" pitchFamily="49" charset="-122"/>
              </a:rPr>
              <a:t>,</a:t>
            </a:r>
            <a:r>
              <a:rPr lang="zh-CN" altLang="zh-CN" sz="2400" b="1" dirty="0" smtClean="0">
                <a:latin typeface="仿宋" panose="02010609060101010101" pitchFamily="49" charset="-122"/>
                <a:ea typeface="仿宋" panose="02010609060101010101" pitchFamily="49" charset="-122"/>
              </a:rPr>
              <a:t>转化率</a:t>
            </a:r>
            <a:r>
              <a:rPr lang="en-US" altLang="zh-CN" sz="2400" b="1" dirty="0" smtClean="0">
                <a:latin typeface="仿宋" panose="02010609060101010101" pitchFamily="49" charset="-122"/>
                <a:ea typeface="仿宋" panose="02010609060101010101" pitchFamily="49" charset="-122"/>
              </a:rPr>
              <a:t>X=60%</a:t>
            </a:r>
            <a:endParaRPr lang="zh-CN" altLang="zh-CN" sz="2400" b="1" dirty="0" smtClean="0">
              <a:latin typeface="仿宋" panose="02010609060101010101" pitchFamily="49" charset="-122"/>
              <a:ea typeface="仿宋" panose="02010609060101010101" pitchFamily="49" charset="-122"/>
            </a:endParaRPr>
          </a:p>
          <a:p>
            <a:r>
              <a:rPr lang="en-US" altLang="zh-CN" sz="2400" b="1" dirty="0" smtClean="0">
                <a:latin typeface="仿宋" panose="02010609060101010101" pitchFamily="49" charset="-122"/>
                <a:ea typeface="仿宋" panose="02010609060101010101" pitchFamily="49" charset="-122"/>
              </a:rPr>
              <a:t>k</a:t>
            </a:r>
            <a:r>
              <a:rPr lang="en-US" altLang="zh-CN" sz="2400" b="1" baseline="-25000" dirty="0" smtClean="0">
                <a:latin typeface="仿宋" panose="02010609060101010101" pitchFamily="49" charset="-122"/>
                <a:ea typeface="仿宋" panose="02010609060101010101" pitchFamily="49" charset="-122"/>
              </a:rPr>
              <a:t>1=</a:t>
            </a:r>
            <a:r>
              <a:rPr lang="en-US" altLang="zh-CN" sz="2400" b="1" dirty="0" smtClean="0">
                <a:latin typeface="仿宋" panose="02010609060101010101" pitchFamily="49" charset="-122"/>
                <a:ea typeface="仿宋" panose="02010609060101010101" pitchFamily="49" charset="-122"/>
              </a:rPr>
              <a:t>1x2.814x10</a:t>
            </a:r>
            <a:r>
              <a:rPr lang="en-US" altLang="zh-CN" sz="2400" b="1" baseline="30000" dirty="0" smtClean="0">
                <a:latin typeface="仿宋" panose="02010609060101010101" pitchFamily="49" charset="-122"/>
                <a:ea typeface="仿宋" panose="02010609060101010101" pitchFamily="49" charset="-122"/>
              </a:rPr>
              <a:t>-2</a:t>
            </a:r>
            <a:r>
              <a:rPr lang="en-US" altLang="zh-CN" sz="2400" b="1" dirty="0" smtClean="0">
                <a:latin typeface="仿宋" panose="02010609060101010101" pitchFamily="49" charset="-122"/>
                <a:ea typeface="仿宋" panose="02010609060101010101" pitchFamily="49" charset="-122"/>
              </a:rPr>
              <a:t>/C</a:t>
            </a:r>
            <a:r>
              <a:rPr lang="en-US" altLang="zh-CN" sz="2400" b="1" baseline="-25000" dirty="0" smtClean="0">
                <a:latin typeface="仿宋" panose="02010609060101010101" pitchFamily="49" charset="-122"/>
                <a:ea typeface="仿宋" panose="02010609060101010101" pitchFamily="49" charset="-122"/>
              </a:rPr>
              <a:t>A0</a:t>
            </a:r>
            <a:r>
              <a:rPr lang="en-US" altLang="zh-CN" sz="2400" b="1" baseline="30000" dirty="0" smtClean="0">
                <a:latin typeface="仿宋" panose="02010609060101010101" pitchFamily="49" charset="-122"/>
                <a:ea typeface="仿宋" panose="02010609060101010101" pitchFamily="49" charset="-122"/>
              </a:rPr>
              <a:t>2</a:t>
            </a:r>
            <a:r>
              <a:rPr lang="en-US" altLang="zh-CN" sz="2400" b="1" dirty="0">
                <a:latin typeface="仿宋" panose="02010609060101010101" pitchFamily="49" charset="-122"/>
                <a:ea typeface="仿宋" panose="02010609060101010101" pitchFamily="49" charset="-122"/>
              </a:rPr>
              <a:t>(mol.dm</a:t>
            </a:r>
            <a:r>
              <a:rPr lang="en-US" altLang="zh-CN" sz="2400" b="1" baseline="30000" dirty="0" smtClean="0">
                <a:latin typeface="仿宋" panose="02010609060101010101" pitchFamily="49" charset="-122"/>
                <a:ea typeface="仿宋" panose="02010609060101010101" pitchFamily="49" charset="-122"/>
              </a:rPr>
              <a:t>-3</a:t>
            </a:r>
            <a:r>
              <a:rPr lang="en-US" altLang="zh-CN" sz="2400" b="1" dirty="0">
                <a:latin typeface="仿宋" panose="02010609060101010101" pitchFamily="49" charset="-122"/>
                <a:ea typeface="仿宋" panose="02010609060101010101" pitchFamily="49" charset="-122"/>
              </a:rPr>
              <a:t>)</a:t>
            </a:r>
            <a:r>
              <a:rPr lang="en-US" altLang="zh-CN" sz="2400" b="1" baseline="30000" dirty="0" smtClean="0">
                <a:latin typeface="仿宋" panose="02010609060101010101" pitchFamily="49" charset="-122"/>
                <a:ea typeface="仿宋" panose="02010609060101010101" pitchFamily="49" charset="-122"/>
              </a:rPr>
              <a:t>-2</a:t>
            </a:r>
            <a:r>
              <a:rPr lang="zh-CN" altLang="zh-CN" sz="2400" b="1" dirty="0" smtClean="0">
                <a:latin typeface="仿宋" panose="02010609060101010101" pitchFamily="49" charset="-122"/>
                <a:ea typeface="仿宋" panose="02010609060101010101" pitchFamily="49" charset="-122"/>
              </a:rPr>
              <a:t>分钟</a:t>
            </a:r>
            <a:r>
              <a:rPr lang="en-US" altLang="zh-CN" sz="2400" b="1" baseline="30000" dirty="0">
                <a:latin typeface="仿宋" panose="02010609060101010101" pitchFamily="49" charset="-122"/>
                <a:ea typeface="仿宋" panose="02010609060101010101" pitchFamily="49" charset="-122"/>
              </a:rPr>
              <a:t>-</a:t>
            </a:r>
            <a:r>
              <a:rPr lang="en-US" altLang="zh-CN" sz="2400" b="1" baseline="30000" dirty="0" smtClean="0">
                <a:latin typeface="仿宋" panose="02010609060101010101" pitchFamily="49" charset="-122"/>
                <a:ea typeface="仿宋" panose="02010609060101010101" pitchFamily="49" charset="-122"/>
              </a:rPr>
              <a:t>1</a:t>
            </a:r>
            <a:r>
              <a:rPr lang="en-US" altLang="zh-CN" sz="2400" b="1" dirty="0">
                <a:latin typeface="仿宋" panose="02010609060101010101" pitchFamily="49" charset="-122"/>
                <a:ea typeface="仿宋" panose="02010609060101010101" pitchFamily="49" charset="-122"/>
              </a:rPr>
              <a:t> </a:t>
            </a:r>
            <a:r>
              <a:rPr lang="en-US" altLang="zh-CN" sz="2400" b="1" dirty="0" smtClean="0">
                <a:latin typeface="仿宋" panose="02010609060101010101" pitchFamily="49" charset="-122"/>
                <a:ea typeface="仿宋" panose="02010609060101010101" pitchFamily="49" charset="-122"/>
              </a:rPr>
              <a:t>T</a:t>
            </a:r>
            <a:r>
              <a:rPr lang="en-US" altLang="zh-CN" sz="2400" b="1" baseline="-25000" dirty="0" smtClean="0">
                <a:latin typeface="仿宋" panose="02010609060101010101" pitchFamily="49" charset="-122"/>
                <a:ea typeface="仿宋" panose="02010609060101010101" pitchFamily="49" charset="-122"/>
              </a:rPr>
              <a:t>1</a:t>
            </a:r>
            <a:r>
              <a:rPr lang="en-US" altLang="zh-CN" sz="2400" b="1" dirty="0" smtClean="0">
                <a:latin typeface="仿宋" panose="02010609060101010101" pitchFamily="49" charset="-122"/>
                <a:ea typeface="仿宋" panose="02010609060101010101" pitchFamily="49" charset="-122"/>
              </a:rPr>
              <a:t>=673.15K</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t=5</a:t>
            </a:r>
            <a:r>
              <a:rPr lang="zh-CN" altLang="zh-CN" sz="2400" b="1" dirty="0">
                <a:latin typeface="仿宋" panose="02010609060101010101" pitchFamily="49" charset="-122"/>
                <a:ea typeface="仿宋" panose="02010609060101010101" pitchFamily="49" charset="-122"/>
              </a:rPr>
              <a:t>分钟，转化率为</a:t>
            </a:r>
            <a:r>
              <a:rPr lang="en-US" altLang="zh-CN" sz="2400" b="1" dirty="0">
                <a:latin typeface="仿宋" panose="02010609060101010101" pitchFamily="49" charset="-122"/>
                <a:ea typeface="仿宋" panose="02010609060101010101" pitchFamily="49" charset="-122"/>
              </a:rPr>
              <a:t>95%, </a:t>
            </a:r>
            <a:r>
              <a:rPr lang="en-US" altLang="zh-CN" sz="2400" b="1" dirty="0" smtClean="0">
                <a:latin typeface="仿宋" panose="02010609060101010101" pitchFamily="49" charset="-122"/>
                <a:ea typeface="仿宋" panose="02010609060101010101" pitchFamily="49" charset="-122"/>
              </a:rPr>
              <a:t>k</a:t>
            </a:r>
            <a:r>
              <a:rPr lang="en-US" altLang="zh-CN" sz="2400" b="1" baseline="-25000" dirty="0" smtClean="0">
                <a:latin typeface="仿宋" panose="02010609060101010101" pitchFamily="49" charset="-122"/>
                <a:ea typeface="仿宋" panose="02010609060101010101" pitchFamily="49" charset="-122"/>
              </a:rPr>
              <a:t>2=</a:t>
            </a:r>
            <a:r>
              <a:rPr lang="en-US" altLang="zh-CN" sz="2400" b="1" dirty="0" smtClean="0">
                <a:latin typeface="仿宋" panose="02010609060101010101" pitchFamily="49" charset="-122"/>
                <a:ea typeface="仿宋" panose="02010609060101010101" pitchFamily="49" charset="-122"/>
              </a:rPr>
              <a:t>1x39.9/C</a:t>
            </a:r>
            <a:r>
              <a:rPr lang="en-US" altLang="zh-CN" sz="2400" b="1" baseline="-25000" dirty="0" smtClean="0">
                <a:latin typeface="仿宋" panose="02010609060101010101" pitchFamily="49" charset="-122"/>
                <a:ea typeface="仿宋" panose="02010609060101010101" pitchFamily="49" charset="-122"/>
              </a:rPr>
              <a:t>A0</a:t>
            </a:r>
            <a:r>
              <a:rPr lang="en-US" altLang="zh-CN" sz="2400" b="1" baseline="30000" dirty="0" smtClean="0">
                <a:latin typeface="仿宋" panose="02010609060101010101" pitchFamily="49" charset="-122"/>
                <a:ea typeface="仿宋" panose="02010609060101010101" pitchFamily="49" charset="-122"/>
              </a:rPr>
              <a:t>2</a:t>
            </a:r>
            <a:r>
              <a:rPr lang="en-US" altLang="zh-CN" sz="2400" b="1" dirty="0" smtClean="0">
                <a:latin typeface="仿宋" panose="02010609060101010101" pitchFamily="49" charset="-122"/>
                <a:ea typeface="仿宋" panose="02010609060101010101" pitchFamily="49" charset="-122"/>
              </a:rPr>
              <a:t>(mol.dm</a:t>
            </a:r>
            <a:r>
              <a:rPr lang="en-US" altLang="zh-CN" sz="2400" b="1" baseline="30000" dirty="0" smtClean="0">
                <a:latin typeface="仿宋" panose="02010609060101010101" pitchFamily="49" charset="-122"/>
                <a:ea typeface="仿宋" panose="02010609060101010101" pitchFamily="49" charset="-122"/>
              </a:rPr>
              <a:t>-3</a:t>
            </a:r>
            <a:r>
              <a:rPr lang="en-US" altLang="zh-CN" sz="2400" b="1" dirty="0" smtClean="0">
                <a:latin typeface="仿宋" panose="02010609060101010101" pitchFamily="49" charset="-122"/>
                <a:ea typeface="仿宋" panose="02010609060101010101" pitchFamily="49" charset="-122"/>
              </a:rPr>
              <a:t>)</a:t>
            </a:r>
            <a:r>
              <a:rPr lang="en-US" altLang="zh-CN" sz="2400" b="1" baseline="30000" dirty="0">
                <a:latin typeface="仿宋" panose="02010609060101010101" pitchFamily="49" charset="-122"/>
                <a:ea typeface="仿宋" panose="02010609060101010101" pitchFamily="49" charset="-122"/>
              </a:rPr>
              <a:t> -2</a:t>
            </a:r>
            <a:r>
              <a:rPr lang="zh-CN" altLang="zh-CN" sz="2400" b="1" dirty="0" smtClean="0">
                <a:latin typeface="仿宋" panose="02010609060101010101" pitchFamily="49" charset="-122"/>
                <a:ea typeface="仿宋" panose="02010609060101010101" pitchFamily="49" charset="-122"/>
              </a:rPr>
              <a:t>分钟</a:t>
            </a:r>
            <a:r>
              <a:rPr lang="en-US" altLang="zh-CN" sz="2400" b="1" baseline="30000" dirty="0">
                <a:latin typeface="仿宋" panose="02010609060101010101" pitchFamily="49" charset="-122"/>
                <a:ea typeface="仿宋" panose="02010609060101010101" pitchFamily="49" charset="-122"/>
              </a:rPr>
              <a:t>-1</a:t>
            </a:r>
            <a:endParaRPr lang="zh-CN" altLang="zh-CN" sz="2400" b="1" dirty="0">
              <a:latin typeface="仿宋" panose="02010609060101010101" pitchFamily="49" charset="-122"/>
              <a:ea typeface="仿宋" panose="02010609060101010101" pitchFamily="49" charset="-122"/>
            </a:endParaRPr>
          </a:p>
          <a:p>
            <a:r>
              <a:rPr lang="zh-CN" altLang="zh-CN" sz="2400" b="1" dirty="0">
                <a:latin typeface="仿宋" panose="02010609060101010101" pitchFamily="49" charset="-122"/>
                <a:ea typeface="仿宋" panose="02010609060101010101" pitchFamily="49" charset="-122"/>
              </a:rPr>
              <a:t>由</a:t>
            </a:r>
            <a:r>
              <a:rPr lang="en-US" altLang="zh-CN" sz="2400" b="1" dirty="0">
                <a:latin typeface="仿宋" panose="02010609060101010101" pitchFamily="49" charset="-122"/>
                <a:ea typeface="仿宋" panose="02010609060101010101" pitchFamily="49" charset="-122"/>
              </a:rPr>
              <a:t>   </a:t>
            </a:r>
            <a:r>
              <a:rPr lang="en-US" altLang="zh-CN" sz="2400" b="1" dirty="0" smtClean="0">
                <a:latin typeface="仿宋" panose="02010609060101010101" pitchFamily="49" charset="-122"/>
                <a:ea typeface="仿宋" panose="02010609060101010101" pitchFamily="49" charset="-122"/>
              </a:rPr>
              <a:t>              </a:t>
            </a:r>
            <a:r>
              <a:rPr lang="zh-CN" altLang="zh-CN" sz="2400" b="1" dirty="0" smtClean="0">
                <a:latin typeface="仿宋" panose="02010609060101010101" pitchFamily="49" charset="-122"/>
                <a:ea typeface="仿宋" panose="02010609060101010101" pitchFamily="49" charset="-122"/>
              </a:rPr>
              <a:t>求得</a:t>
            </a:r>
            <a:r>
              <a:rPr lang="en-US" altLang="zh-CN" sz="2400" b="1" dirty="0">
                <a:latin typeface="仿宋" panose="02010609060101010101" pitchFamily="49" charset="-122"/>
                <a:ea typeface="仿宋" panose="02010609060101010101" pitchFamily="49" charset="-122"/>
              </a:rPr>
              <a:t>T</a:t>
            </a:r>
            <a:r>
              <a:rPr lang="en-US" altLang="zh-CN" sz="2400" b="1" baseline="-25000" dirty="0">
                <a:latin typeface="仿宋" panose="02010609060101010101" pitchFamily="49" charset="-122"/>
                <a:ea typeface="仿宋" panose="02010609060101010101" pitchFamily="49" charset="-122"/>
              </a:rPr>
              <a:t>2</a:t>
            </a:r>
            <a:r>
              <a:rPr lang="en-US" altLang="zh-CN" sz="2400" b="1" dirty="0">
                <a:latin typeface="仿宋" panose="02010609060101010101" pitchFamily="49" charset="-122"/>
                <a:ea typeface="仿宋" panose="02010609060101010101" pitchFamily="49" charset="-122"/>
              </a:rPr>
              <a:t>=933.54K=660</a:t>
            </a:r>
            <a:r>
              <a:rPr lang="zh-CN" altLang="zh-CN" sz="2400" b="1" dirty="0">
                <a:latin typeface="仿宋" panose="02010609060101010101" pitchFamily="49" charset="-122"/>
                <a:ea typeface="仿宋" panose="02010609060101010101" pitchFamily="49" charset="-122"/>
              </a:rPr>
              <a:t>℃</a:t>
            </a:r>
          </a:p>
        </p:txBody>
      </p:sp>
      <p:sp>
        <p:nvSpPr>
          <p:cNvPr id="3" name="矩形 2"/>
          <p:cNvSpPr/>
          <p:nvPr/>
        </p:nvSpPr>
        <p:spPr>
          <a:xfrm>
            <a:off x="338328" y="82296"/>
            <a:ext cx="8385048" cy="2062103"/>
          </a:xfrm>
          <a:prstGeom prst="rect">
            <a:avLst/>
          </a:prstGeom>
        </p:spPr>
        <p:txBody>
          <a:bodyPr wrap="square">
            <a:spAutoFit/>
          </a:bodyPr>
          <a:lstStyle/>
          <a:p>
            <a:r>
              <a:rPr lang="zh-CN" altLang="zh-CN" sz="1600" b="1" dirty="0" smtClean="0">
                <a:latin typeface="仿宋" panose="02010609060101010101" pitchFamily="49" charset="-122"/>
                <a:ea typeface="仿宋" panose="02010609060101010101" pitchFamily="49" charset="-122"/>
              </a:rPr>
              <a:t>已知</a:t>
            </a:r>
            <a:r>
              <a:rPr lang="zh-CN" altLang="en-US" sz="1600" b="1" dirty="0" smtClean="0">
                <a:latin typeface="仿宋" panose="02010609060101010101" pitchFamily="49" charset="-122"/>
                <a:ea typeface="仿宋" panose="02010609060101010101" pitchFamily="49" charset="-122"/>
              </a:rPr>
              <a:t>：</a:t>
            </a:r>
            <a:r>
              <a:rPr lang="zh-CN" altLang="zh-CN" sz="1600" b="1" dirty="0" smtClean="0">
                <a:latin typeface="仿宋" panose="02010609060101010101" pitchFamily="49" charset="-122"/>
                <a:ea typeface="仿宋" panose="02010609060101010101" pitchFamily="49" charset="-122"/>
              </a:rPr>
              <a:t>反应</a:t>
            </a:r>
            <a:r>
              <a:rPr lang="en-US" altLang="zh-CN" sz="1600" b="1" dirty="0">
                <a:latin typeface="仿宋" panose="02010609060101010101" pitchFamily="49" charset="-122"/>
                <a:ea typeface="仿宋" panose="02010609060101010101" pitchFamily="49" charset="-122"/>
              </a:rPr>
              <a:t>A</a:t>
            </a:r>
            <a:r>
              <a:rPr lang="zh-CN" altLang="zh-CN"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B</a:t>
            </a:r>
            <a:r>
              <a:rPr lang="zh-CN" altLang="zh-CN" sz="1600" b="1" dirty="0">
                <a:latin typeface="仿宋" panose="02010609060101010101" pitchFamily="49" charset="-122"/>
                <a:ea typeface="仿宋" panose="02010609060101010101" pitchFamily="49" charset="-122"/>
              </a:rPr>
              <a:t>满足动力学方程，</a:t>
            </a:r>
            <a:r>
              <a:rPr lang="en-US" altLang="zh-CN" sz="1600" b="1" dirty="0">
                <a:latin typeface="仿宋" panose="02010609060101010101" pitchFamily="49" charset="-122"/>
                <a:ea typeface="仿宋" panose="02010609060101010101" pitchFamily="49" charset="-122"/>
              </a:rPr>
              <a:t>-</a:t>
            </a:r>
            <a:r>
              <a:rPr lang="en-US" altLang="zh-CN" sz="1600" b="1" dirty="0" err="1">
                <a:latin typeface="仿宋" panose="02010609060101010101" pitchFamily="49" charset="-122"/>
                <a:ea typeface="仿宋" panose="02010609060101010101" pitchFamily="49" charset="-122"/>
              </a:rPr>
              <a:t>d</a:t>
            </a:r>
            <a:r>
              <a:rPr lang="en-US" altLang="zh-CN" sz="1600" b="1" i="1" dirty="0" err="1">
                <a:latin typeface="仿宋" panose="02010609060101010101" pitchFamily="49" charset="-122"/>
                <a:ea typeface="仿宋" panose="02010609060101010101" pitchFamily="49" charset="-122"/>
              </a:rPr>
              <a:t>C</a:t>
            </a:r>
            <a:r>
              <a:rPr lang="en-US" altLang="zh-CN" sz="1600" b="1" baseline="-25000" dirty="0" err="1">
                <a:latin typeface="仿宋" panose="02010609060101010101" pitchFamily="49" charset="-122"/>
                <a:ea typeface="仿宋" panose="02010609060101010101" pitchFamily="49" charset="-122"/>
              </a:rPr>
              <a:t>A</a:t>
            </a:r>
            <a:r>
              <a:rPr lang="en-US" altLang="zh-CN" sz="1600" b="1" dirty="0">
                <a:latin typeface="仿宋" panose="02010609060101010101" pitchFamily="49" charset="-122"/>
                <a:ea typeface="仿宋" panose="02010609060101010101" pitchFamily="49" charset="-122"/>
              </a:rPr>
              <a:t>/</a:t>
            </a:r>
            <a:r>
              <a:rPr lang="en-US" altLang="zh-CN" sz="1600" b="1" dirty="0" err="1">
                <a:latin typeface="仿宋" panose="02010609060101010101" pitchFamily="49" charset="-122"/>
                <a:ea typeface="仿宋" panose="02010609060101010101" pitchFamily="49" charset="-122"/>
              </a:rPr>
              <a:t>d</a:t>
            </a:r>
            <a:r>
              <a:rPr lang="en-US" altLang="zh-CN" sz="1600" b="1" i="1" dirty="0" err="1">
                <a:latin typeface="仿宋" panose="02010609060101010101" pitchFamily="49" charset="-122"/>
                <a:ea typeface="仿宋" panose="02010609060101010101" pitchFamily="49" charset="-122"/>
              </a:rPr>
              <a:t>t</a:t>
            </a:r>
            <a:r>
              <a:rPr lang="en-US" altLang="zh-CN" sz="1600" b="1" i="1" dirty="0">
                <a:latin typeface="仿宋" panose="02010609060101010101" pitchFamily="49" charset="-122"/>
                <a:ea typeface="仿宋" panose="02010609060101010101" pitchFamily="49" charset="-122"/>
              </a:rPr>
              <a:t>=</a:t>
            </a:r>
            <a:r>
              <a:rPr lang="en-US" altLang="zh-CN" sz="1600" b="1" i="1" dirty="0" err="1">
                <a:latin typeface="仿宋" panose="02010609060101010101" pitchFamily="49" charset="-122"/>
                <a:ea typeface="仿宋" panose="02010609060101010101" pitchFamily="49" charset="-122"/>
              </a:rPr>
              <a:t>kC</a:t>
            </a:r>
            <a:r>
              <a:rPr lang="en-US" altLang="zh-CN" sz="1600" b="1" baseline="-25000" dirty="0" err="1">
                <a:latin typeface="仿宋" panose="02010609060101010101" pitchFamily="49" charset="-122"/>
                <a:ea typeface="仿宋" panose="02010609060101010101" pitchFamily="49" charset="-122"/>
              </a:rPr>
              <a:t>A</a:t>
            </a:r>
            <a:r>
              <a:rPr lang="en-US" altLang="zh-CN" sz="1600" b="1" baseline="30000" dirty="0" err="1">
                <a:latin typeface="仿宋" panose="02010609060101010101" pitchFamily="49" charset="-122"/>
                <a:ea typeface="仿宋" panose="02010609060101010101" pitchFamily="49" charset="-122"/>
              </a:rPr>
              <a:t>n</a:t>
            </a:r>
            <a:r>
              <a:rPr lang="zh-CN" altLang="zh-CN" sz="1600" b="1" dirty="0">
                <a:latin typeface="仿宋" panose="02010609060101010101" pitchFamily="49" charset="-122"/>
                <a:ea typeface="仿宋" panose="02010609060101010101" pitchFamily="49" charset="-122"/>
              </a:rPr>
              <a:t>并在相同的初始浓度</a:t>
            </a:r>
            <a:r>
              <a:rPr lang="en-US" altLang="zh-CN" sz="1600" b="1" i="1" dirty="0">
                <a:latin typeface="仿宋" panose="02010609060101010101" pitchFamily="49" charset="-122"/>
                <a:ea typeface="仿宋" panose="02010609060101010101" pitchFamily="49" charset="-122"/>
              </a:rPr>
              <a:t>C</a:t>
            </a:r>
            <a:r>
              <a:rPr lang="en-US" altLang="zh-CN" sz="1600" b="1" baseline="-25000" dirty="0">
                <a:latin typeface="仿宋" panose="02010609060101010101" pitchFamily="49" charset="-122"/>
                <a:ea typeface="仿宋" panose="02010609060101010101" pitchFamily="49" charset="-122"/>
              </a:rPr>
              <a:t>A0</a:t>
            </a:r>
            <a:r>
              <a:rPr lang="zh-CN" altLang="zh-CN" sz="1600" b="1" dirty="0">
                <a:latin typeface="仿宋" panose="02010609060101010101" pitchFamily="49" charset="-122"/>
                <a:ea typeface="仿宋" panose="02010609060101010101" pitchFamily="49" charset="-122"/>
              </a:rPr>
              <a:t>条件下得到下列实验数据：</a:t>
            </a:r>
          </a:p>
          <a:p>
            <a:r>
              <a:rPr lang="en-US" altLang="zh-CN" sz="1600" b="1" dirty="0">
                <a:latin typeface="仿宋" panose="02010609060101010101" pitchFamily="49" charset="-122"/>
                <a:ea typeface="仿宋" panose="02010609060101010101" pitchFamily="49" charset="-122"/>
              </a:rPr>
              <a:t>1</a:t>
            </a:r>
            <a:r>
              <a:rPr lang="zh-CN" altLang="zh-CN" sz="1600" b="1" dirty="0" smtClean="0">
                <a:latin typeface="仿宋" panose="02010609060101010101" pitchFamily="49" charset="-122"/>
                <a:ea typeface="仿宋" panose="02010609060101010101" pitchFamily="49" charset="-122"/>
              </a:rPr>
              <a:t>）</a:t>
            </a:r>
            <a:r>
              <a:rPr lang="en-US" altLang="zh-CN" sz="1600" b="1" dirty="0" smtClean="0">
                <a:latin typeface="仿宋" panose="02010609060101010101" pitchFamily="49" charset="-122"/>
                <a:ea typeface="仿宋" panose="02010609060101010101" pitchFamily="49" charset="-122"/>
              </a:rPr>
              <a:t> T=350</a:t>
            </a:r>
            <a:r>
              <a:rPr lang="zh-CN" altLang="zh-CN" sz="1600" b="1" dirty="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   t=752</a:t>
            </a:r>
            <a:r>
              <a:rPr lang="zh-CN" altLang="zh-CN" sz="1600" b="1" dirty="0">
                <a:latin typeface="仿宋" panose="02010609060101010101" pitchFamily="49" charset="-122"/>
                <a:ea typeface="仿宋" panose="02010609060101010101" pitchFamily="49" charset="-122"/>
              </a:rPr>
              <a:t>分钟， 转化率</a:t>
            </a:r>
            <a:r>
              <a:rPr lang="en-US" altLang="zh-CN" sz="1600" b="1" dirty="0">
                <a:latin typeface="仿宋" panose="02010609060101010101" pitchFamily="49" charset="-122"/>
                <a:ea typeface="仿宋" panose="02010609060101010101" pitchFamily="49" charset="-122"/>
              </a:rPr>
              <a:t>X=60%</a:t>
            </a:r>
            <a:r>
              <a:rPr lang="en-US" altLang="zh-CN" sz="1600" b="1" baseline="-25000" dirty="0">
                <a:latin typeface="仿宋" panose="02010609060101010101" pitchFamily="49" charset="-122"/>
                <a:ea typeface="仿宋" panose="02010609060101010101" pitchFamily="49" charset="-122"/>
              </a:rPr>
              <a:t>	</a:t>
            </a:r>
            <a:endParaRPr lang="zh-CN"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2)  T=400</a:t>
            </a:r>
            <a:r>
              <a:rPr lang="zh-CN" altLang="zh-CN"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    t=10</a:t>
            </a:r>
            <a:r>
              <a:rPr lang="zh-CN" altLang="zh-CN" sz="1600" b="1" dirty="0">
                <a:latin typeface="仿宋" panose="02010609060101010101" pitchFamily="49" charset="-122"/>
                <a:ea typeface="仿宋" panose="02010609060101010101" pitchFamily="49" charset="-122"/>
              </a:rPr>
              <a:t>分钟</a:t>
            </a:r>
            <a:r>
              <a:rPr lang="en-US" altLang="zh-CN" sz="1600" b="1" dirty="0">
                <a:latin typeface="仿宋" panose="02010609060101010101" pitchFamily="49" charset="-122"/>
                <a:ea typeface="仿宋" panose="02010609060101010101" pitchFamily="49" charset="-122"/>
              </a:rPr>
              <a:t>, </a:t>
            </a:r>
            <a:r>
              <a:rPr lang="en-US" altLang="zh-CN" sz="1600" b="1" dirty="0" smtClean="0">
                <a:latin typeface="仿宋" panose="02010609060101010101" pitchFamily="49" charset="-122"/>
                <a:ea typeface="仿宋" panose="02010609060101010101" pitchFamily="49" charset="-122"/>
              </a:rPr>
              <a:t>  </a:t>
            </a:r>
            <a:r>
              <a:rPr lang="zh-CN" altLang="zh-CN" sz="1600" b="1" dirty="0" smtClean="0">
                <a:latin typeface="仿宋" panose="02010609060101010101" pitchFamily="49" charset="-122"/>
                <a:ea typeface="仿宋" panose="02010609060101010101" pitchFamily="49" charset="-122"/>
              </a:rPr>
              <a:t>转化率</a:t>
            </a:r>
            <a:r>
              <a:rPr lang="en-US" altLang="zh-CN" sz="1600" b="1" dirty="0">
                <a:latin typeface="仿宋" panose="02010609060101010101" pitchFamily="49" charset="-122"/>
                <a:ea typeface="仿宋" panose="02010609060101010101" pitchFamily="49" charset="-122"/>
              </a:rPr>
              <a:t>X=20%</a:t>
            </a:r>
            <a:r>
              <a:rPr lang="en-US" altLang="zh-CN" sz="1600" b="1" baseline="-25000" dirty="0">
                <a:latin typeface="仿宋" panose="02010609060101010101" pitchFamily="49" charset="-122"/>
                <a:ea typeface="仿宋" panose="02010609060101010101" pitchFamily="49" charset="-122"/>
              </a:rPr>
              <a:t>	</a:t>
            </a:r>
            <a:endParaRPr lang="zh-CN"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3)  T=400</a:t>
            </a:r>
            <a:r>
              <a:rPr lang="zh-CN" altLang="zh-CN"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    t=93.3</a:t>
            </a:r>
            <a:r>
              <a:rPr lang="zh-CN" altLang="zh-CN" sz="1600" b="1" dirty="0">
                <a:latin typeface="仿宋" panose="02010609060101010101" pitchFamily="49" charset="-122"/>
                <a:ea typeface="仿宋" panose="02010609060101010101" pitchFamily="49" charset="-122"/>
              </a:rPr>
              <a:t>分钟</a:t>
            </a:r>
            <a:r>
              <a:rPr lang="en-US" altLang="zh-CN" sz="1600" b="1" dirty="0">
                <a:latin typeface="仿宋" panose="02010609060101010101" pitchFamily="49" charset="-122"/>
                <a:ea typeface="仿宋" panose="02010609060101010101" pitchFamily="49" charset="-122"/>
              </a:rPr>
              <a:t>, </a:t>
            </a:r>
            <a:r>
              <a:rPr lang="zh-CN" altLang="zh-CN" sz="1600" b="1" dirty="0">
                <a:latin typeface="仿宋" panose="02010609060101010101" pitchFamily="49" charset="-122"/>
                <a:ea typeface="仿宋" panose="02010609060101010101" pitchFamily="49" charset="-122"/>
              </a:rPr>
              <a:t>转化率</a:t>
            </a:r>
            <a:r>
              <a:rPr lang="en-US" altLang="zh-CN" sz="1600" b="1" dirty="0">
                <a:latin typeface="仿宋" panose="02010609060101010101" pitchFamily="49" charset="-122"/>
                <a:ea typeface="仿宋" panose="02010609060101010101" pitchFamily="49" charset="-122"/>
              </a:rPr>
              <a:t>X=60%</a:t>
            </a:r>
            <a:r>
              <a:rPr lang="en-US" altLang="zh-CN" sz="1600" b="1" baseline="-25000" dirty="0">
                <a:latin typeface="仿宋" panose="02010609060101010101" pitchFamily="49" charset="-122"/>
                <a:ea typeface="仿宋" panose="02010609060101010101" pitchFamily="49" charset="-122"/>
              </a:rPr>
              <a:t>	</a:t>
            </a:r>
            <a:endParaRPr lang="zh-CN" altLang="zh-CN" sz="1600" b="1" dirty="0" smtClean="0">
              <a:latin typeface="仿宋" panose="02010609060101010101" pitchFamily="49" charset="-122"/>
              <a:ea typeface="仿宋" panose="02010609060101010101" pitchFamily="49" charset="-122"/>
            </a:endParaRPr>
          </a:p>
          <a:p>
            <a:r>
              <a:rPr lang="zh-CN" altLang="zh-CN" sz="1600" b="1" dirty="0" smtClean="0">
                <a:latin typeface="仿宋" panose="02010609060101010101" pitchFamily="49" charset="-122"/>
                <a:ea typeface="仿宋" panose="02010609060101010101" pitchFamily="49" charset="-122"/>
              </a:rPr>
              <a:t>根据以上数据</a:t>
            </a:r>
            <a:r>
              <a:rPr lang="en-US" altLang="zh-CN" sz="1600" b="1" dirty="0" smtClean="0">
                <a:latin typeface="仿宋" panose="02010609060101010101" pitchFamily="49" charset="-122"/>
                <a:ea typeface="仿宋" panose="02010609060101010101" pitchFamily="49" charset="-122"/>
              </a:rPr>
              <a:t> 1</a:t>
            </a:r>
            <a:r>
              <a:rPr lang="zh-CN" altLang="zh-CN" sz="1600" b="1" dirty="0" smtClean="0">
                <a:latin typeface="仿宋" panose="02010609060101010101" pitchFamily="49" charset="-122"/>
                <a:ea typeface="仿宋" panose="02010609060101010101" pitchFamily="49" charset="-122"/>
              </a:rPr>
              <a:t>）判断此反应为几级反应？</a:t>
            </a:r>
          </a:p>
          <a:p>
            <a:r>
              <a:rPr lang="en-US" altLang="zh-CN" sz="1600" b="1" dirty="0" smtClean="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2</a:t>
            </a:r>
            <a:r>
              <a:rPr lang="zh-CN" altLang="zh-CN" sz="1600" b="1" dirty="0">
                <a:latin typeface="仿宋" panose="02010609060101010101" pitchFamily="49" charset="-122"/>
                <a:ea typeface="仿宋" panose="02010609060101010101" pitchFamily="49" charset="-122"/>
              </a:rPr>
              <a:t>）此反应的活化能？</a:t>
            </a:r>
          </a:p>
          <a:p>
            <a:r>
              <a:rPr lang="en-US" altLang="zh-CN" sz="1600" b="1" dirty="0">
                <a:latin typeface="仿宋" panose="02010609060101010101" pitchFamily="49" charset="-122"/>
                <a:ea typeface="仿宋" panose="02010609060101010101" pitchFamily="49" charset="-122"/>
              </a:rPr>
              <a:t>             3</a:t>
            </a:r>
            <a:r>
              <a:rPr lang="zh-CN" altLang="zh-CN" sz="1600" b="1" dirty="0">
                <a:latin typeface="仿宋" panose="02010609060101010101" pitchFamily="49" charset="-122"/>
                <a:ea typeface="仿宋" panose="02010609060101010101" pitchFamily="49" charset="-122"/>
              </a:rPr>
              <a:t>）如果要求</a:t>
            </a:r>
            <a:r>
              <a:rPr lang="en-US" altLang="zh-CN" sz="1600" b="1" dirty="0">
                <a:latin typeface="仿宋" panose="02010609060101010101" pitchFamily="49" charset="-122"/>
                <a:ea typeface="仿宋" panose="02010609060101010101" pitchFamily="49" charset="-122"/>
              </a:rPr>
              <a:t>t=5</a:t>
            </a:r>
            <a:r>
              <a:rPr lang="zh-CN" altLang="zh-CN" sz="1600" b="1" dirty="0">
                <a:latin typeface="仿宋" panose="02010609060101010101" pitchFamily="49" charset="-122"/>
                <a:ea typeface="仿宋" panose="02010609060101010101" pitchFamily="49" charset="-122"/>
              </a:rPr>
              <a:t>分钟，转化率为</a:t>
            </a:r>
            <a:r>
              <a:rPr lang="en-US" altLang="zh-CN" sz="1600" b="1" dirty="0">
                <a:latin typeface="仿宋" panose="02010609060101010101" pitchFamily="49" charset="-122"/>
                <a:ea typeface="仿宋" panose="02010609060101010101" pitchFamily="49" charset="-122"/>
              </a:rPr>
              <a:t>95%,</a:t>
            </a:r>
            <a:r>
              <a:rPr lang="zh-CN" altLang="zh-CN" sz="1600" b="1" dirty="0">
                <a:latin typeface="仿宋" panose="02010609060101010101" pitchFamily="49" charset="-122"/>
                <a:ea typeface="仿宋" panose="02010609060101010101" pitchFamily="49" charset="-122"/>
              </a:rPr>
              <a:t>温度需控制在多少？</a:t>
            </a:r>
          </a:p>
        </p:txBody>
      </p:sp>
      <p:graphicFrame>
        <p:nvGraphicFramePr>
          <p:cNvPr id="4" name="对象 3"/>
          <p:cNvGraphicFramePr>
            <a:graphicFrameLocks noChangeAspect="1"/>
          </p:cNvGraphicFramePr>
          <p:nvPr>
            <p:extLst>
              <p:ext uri="{D42A27DB-BD31-4B8C-83A1-F6EECF244321}">
                <p14:modId xmlns:p14="http://schemas.microsoft.com/office/powerpoint/2010/main" val="691507765"/>
              </p:ext>
            </p:extLst>
          </p:nvPr>
        </p:nvGraphicFramePr>
        <p:xfrm>
          <a:off x="642704" y="4082945"/>
          <a:ext cx="1881802" cy="556727"/>
        </p:xfrm>
        <a:graphic>
          <a:graphicData uri="http://schemas.openxmlformats.org/presentationml/2006/ole">
            <mc:AlternateContent xmlns:mc="http://schemas.openxmlformats.org/markup-compatibility/2006">
              <mc:Choice xmlns:v="urn:schemas-microsoft-com:vml" Requires="v">
                <p:oleObj spid="_x0000_s31873" name="公式" r:id="rId3" imgW="1459866" imgH="431613" progId="Equation.3">
                  <p:embed/>
                </p:oleObj>
              </mc:Choice>
              <mc:Fallback>
                <p:oleObj name="公式" r:id="rId3" imgW="1459866" imgH="431613"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704" y="4082945"/>
                        <a:ext cx="1881802" cy="556727"/>
                      </a:xfrm>
                      <a:prstGeom prst="rect">
                        <a:avLst/>
                      </a:prstGeom>
                      <a:gradFill rotWithShape="1">
                        <a:gsLst>
                          <a:gs pos="0">
                            <a:srgbClr val="003B76"/>
                          </a:gs>
                          <a:gs pos="50000">
                            <a:schemeClr val="hlink"/>
                          </a:gs>
                          <a:gs pos="100000">
                            <a:srgbClr val="003B76"/>
                          </a:gs>
                        </a:gsLst>
                        <a:lin ang="5400000" scaled="1"/>
                      </a:gradFill>
                      <a:ln>
                        <a:noFill/>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04519363"/>
              </p:ext>
            </p:extLst>
          </p:nvPr>
        </p:nvGraphicFramePr>
        <p:xfrm>
          <a:off x="958914" y="5945061"/>
          <a:ext cx="1882775" cy="557212"/>
        </p:xfrm>
        <a:graphic>
          <a:graphicData uri="http://schemas.openxmlformats.org/presentationml/2006/ole">
            <mc:AlternateContent xmlns:mc="http://schemas.openxmlformats.org/markup-compatibility/2006">
              <mc:Choice xmlns:v="urn:schemas-microsoft-com:vml" Requires="v">
                <p:oleObj spid="_x0000_s31874" name="公式" r:id="rId5" imgW="1459866" imgH="431613" progId="Equation.3">
                  <p:embed/>
                </p:oleObj>
              </mc:Choice>
              <mc:Fallback>
                <p:oleObj name="公式" r:id="rId5" imgW="1459866" imgH="431613"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914" y="5945061"/>
                        <a:ext cx="1882775" cy="557212"/>
                      </a:xfrm>
                      <a:prstGeom prst="rect">
                        <a:avLst/>
                      </a:prstGeom>
                      <a:gradFill rotWithShape="1">
                        <a:gsLst>
                          <a:gs pos="0">
                            <a:srgbClr val="003B76"/>
                          </a:gs>
                          <a:gs pos="50000">
                            <a:schemeClr val="hlink"/>
                          </a:gs>
                          <a:gs pos="100000">
                            <a:srgbClr val="003B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24424697"/>
              </p:ext>
            </p:extLst>
          </p:nvPr>
        </p:nvGraphicFramePr>
        <p:xfrm>
          <a:off x="644546" y="4791456"/>
          <a:ext cx="2464018" cy="343691"/>
        </p:xfrm>
        <a:graphic>
          <a:graphicData uri="http://schemas.openxmlformats.org/presentationml/2006/ole">
            <mc:AlternateContent xmlns:mc="http://schemas.openxmlformats.org/markup-compatibility/2006">
              <mc:Choice xmlns:v="urn:schemas-microsoft-com:vml" Requires="v">
                <p:oleObj spid="_x0000_s31875" name="公式" r:id="rId6" imgW="1381050" imgH="200025" progId="Equation.3">
                  <p:embed/>
                </p:oleObj>
              </mc:Choice>
              <mc:Fallback>
                <p:oleObj name="公式" r:id="rId6" imgW="1381050" imgH="200025" progId="Equation.3">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546" y="4791456"/>
                        <a:ext cx="2464018" cy="34369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058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3"/>
          <p:cNvSpPr>
            <a:spLocks noChangeArrowheads="1"/>
          </p:cNvSpPr>
          <p:nvPr/>
        </p:nvSpPr>
        <p:spPr bwMode="auto">
          <a:xfrm>
            <a:off x="801688" y="427038"/>
            <a:ext cx="5362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latin typeface="Times New Roman" panose="02020603050405020304" pitchFamily="18" charset="0"/>
                <a:ea typeface="黑体" panose="02010609060101010101" pitchFamily="49" charset="-122"/>
              </a:rPr>
              <a:t>2</a:t>
            </a:r>
            <a:r>
              <a:rPr lang="zh-CN" altLang="en-US" sz="2800">
                <a:latin typeface="Times New Roman" panose="02020603050405020304" pitchFamily="18" charset="0"/>
                <a:ea typeface="黑体" panose="02010609060101010101" pitchFamily="49" charset="-122"/>
              </a:rPr>
              <a:t>、阿伦尼乌斯</a:t>
            </a:r>
            <a:r>
              <a:rPr lang="en-US" altLang="zh-CN" sz="2800">
                <a:latin typeface="Times New Roman" panose="02020603050405020304" pitchFamily="18" charset="0"/>
                <a:ea typeface="黑体" panose="02010609060101010101" pitchFamily="49" charset="-122"/>
              </a:rPr>
              <a:t>(Arrhenius)</a:t>
            </a:r>
            <a:r>
              <a:rPr lang="zh-CN" altLang="en-US" sz="2800">
                <a:latin typeface="Times New Roman" panose="02020603050405020304" pitchFamily="18" charset="0"/>
                <a:ea typeface="黑体" panose="02010609060101010101" pitchFamily="49" charset="-122"/>
              </a:rPr>
              <a:t>方程</a:t>
            </a:r>
          </a:p>
        </p:txBody>
      </p:sp>
      <p:graphicFrame>
        <p:nvGraphicFramePr>
          <p:cNvPr id="23566" name="Object 14"/>
          <p:cNvGraphicFramePr>
            <a:graphicFrameLocks noChangeAspect="1"/>
          </p:cNvGraphicFramePr>
          <p:nvPr/>
        </p:nvGraphicFramePr>
        <p:xfrm>
          <a:off x="3214688" y="1354138"/>
          <a:ext cx="3019425" cy="766762"/>
        </p:xfrm>
        <a:graphic>
          <a:graphicData uri="http://schemas.openxmlformats.org/presentationml/2006/ole">
            <mc:AlternateContent xmlns:mc="http://schemas.openxmlformats.org/markup-compatibility/2006">
              <mc:Choice xmlns:v="urn:schemas-microsoft-com:vml" Requires="v">
                <p:oleObj spid="_x0000_s2202" name="公式" r:id="rId3" imgW="799753" imgH="203112" progId="Equation.3">
                  <p:embed/>
                </p:oleObj>
              </mc:Choice>
              <mc:Fallback>
                <p:oleObj name="公式" r:id="rId3" imgW="799753"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88" y="1354138"/>
                        <a:ext cx="3019425" cy="766762"/>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2"/>
          <p:cNvGrpSpPr>
            <a:grpSpLocks/>
          </p:cNvGrpSpPr>
          <p:nvPr/>
        </p:nvGrpSpPr>
        <p:grpSpPr bwMode="auto">
          <a:xfrm>
            <a:off x="4076700" y="1536700"/>
            <a:ext cx="869950" cy="1811338"/>
            <a:chOff x="2392" y="832"/>
            <a:chExt cx="548" cy="1141"/>
          </a:xfrm>
        </p:grpSpPr>
        <p:sp>
          <p:nvSpPr>
            <p:cNvPr id="63502" name="Text Box 16"/>
            <p:cNvSpPr txBox="1">
              <a:spLocks noChangeArrowheads="1"/>
            </p:cNvSpPr>
            <p:nvPr/>
          </p:nvSpPr>
          <p:spPr bwMode="auto">
            <a:xfrm>
              <a:off x="2392" y="1455"/>
              <a:ext cx="54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kumimoji="1" lang="zh-CN" altLang="en-US" sz="2400" dirty="0">
                  <a:solidFill>
                    <a:srgbClr val="FF0000"/>
                  </a:solidFill>
                  <a:latin typeface="Times New Roman" panose="02020603050405020304" pitchFamily="18" charset="0"/>
                  <a:ea typeface="宋体" panose="02010600030101010101" pitchFamily="2" charset="-122"/>
                </a:rPr>
                <a:t>指前</a:t>
              </a:r>
            </a:p>
            <a:p>
              <a:pPr eaLnBrk="1" hangingPunct="1">
                <a:spcBef>
                  <a:spcPct val="0"/>
                </a:spcBef>
                <a:buClrTx/>
                <a:buSzTx/>
                <a:buFontTx/>
                <a:buNone/>
              </a:pPr>
              <a:r>
                <a:rPr kumimoji="1" lang="zh-CN" altLang="en-US" sz="2400" dirty="0">
                  <a:solidFill>
                    <a:srgbClr val="FF0000"/>
                  </a:solidFill>
                  <a:latin typeface="Times New Roman" panose="02020603050405020304" pitchFamily="18" charset="0"/>
                  <a:ea typeface="宋体" panose="02010600030101010101" pitchFamily="2" charset="-122"/>
                </a:rPr>
                <a:t>因子</a:t>
              </a:r>
              <a:endParaRPr kumimoji="1" lang="zh-CN" altLang="en-US" sz="2400" b="0" dirty="0">
                <a:latin typeface="Times New Roman" panose="02020603050405020304" pitchFamily="18" charset="0"/>
                <a:ea typeface="宋体" panose="02010600030101010101" pitchFamily="2" charset="-122"/>
              </a:endParaRPr>
            </a:p>
          </p:txBody>
        </p:sp>
        <p:sp>
          <p:nvSpPr>
            <p:cNvPr id="63503" name="AutoShape 17"/>
            <p:cNvSpPr>
              <a:spLocks noChangeArrowheads="1"/>
            </p:cNvSpPr>
            <p:nvPr/>
          </p:nvSpPr>
          <p:spPr bwMode="auto">
            <a:xfrm>
              <a:off x="2553" y="1120"/>
              <a:ext cx="144" cy="336"/>
            </a:xfrm>
            <a:prstGeom prst="downArrow">
              <a:avLst>
                <a:gd name="adj1" fmla="val 50000"/>
                <a:gd name="adj2" fmla="val 58333"/>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endParaRPr lang="zh-CN" altLang="en-US" sz="2800">
                <a:latin typeface="Times New Roman" panose="02020603050405020304" pitchFamily="18" charset="0"/>
                <a:ea typeface="黑体" panose="02010609060101010101" pitchFamily="49" charset="-122"/>
              </a:endParaRPr>
            </a:p>
          </p:txBody>
        </p:sp>
        <p:sp>
          <p:nvSpPr>
            <p:cNvPr id="63504" name="Rectangle 18"/>
            <p:cNvSpPr>
              <a:spLocks noChangeArrowheads="1"/>
            </p:cNvSpPr>
            <p:nvPr/>
          </p:nvSpPr>
          <p:spPr bwMode="auto">
            <a:xfrm>
              <a:off x="2505" y="832"/>
              <a:ext cx="240" cy="288"/>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endParaRPr lang="zh-CN" altLang="en-US" sz="2800">
                <a:latin typeface="Times New Roman" panose="02020603050405020304" pitchFamily="18" charset="0"/>
                <a:ea typeface="黑体" panose="02010609060101010101" pitchFamily="49" charset="-122"/>
              </a:endParaRPr>
            </a:p>
          </p:txBody>
        </p:sp>
      </p:grpSp>
      <p:grpSp>
        <p:nvGrpSpPr>
          <p:cNvPr id="3" name="Group 23"/>
          <p:cNvGrpSpPr>
            <a:grpSpLocks/>
          </p:cNvGrpSpPr>
          <p:nvPr/>
        </p:nvGrpSpPr>
        <p:grpSpPr bwMode="auto">
          <a:xfrm>
            <a:off x="4916488" y="1393825"/>
            <a:ext cx="1154112" cy="1514475"/>
            <a:chOff x="2921" y="742"/>
            <a:chExt cx="727" cy="954"/>
          </a:xfrm>
        </p:grpSpPr>
        <p:sp>
          <p:nvSpPr>
            <p:cNvPr id="63499" name="AutoShape 19"/>
            <p:cNvSpPr>
              <a:spLocks noChangeArrowheads="1"/>
            </p:cNvSpPr>
            <p:nvPr/>
          </p:nvSpPr>
          <p:spPr bwMode="auto">
            <a:xfrm>
              <a:off x="3125" y="1030"/>
              <a:ext cx="144" cy="336"/>
            </a:xfrm>
            <a:prstGeom prst="downArrow">
              <a:avLst>
                <a:gd name="adj1" fmla="val 50000"/>
                <a:gd name="adj2" fmla="val 58333"/>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endParaRPr lang="zh-CN" altLang="en-US" sz="2800">
                <a:latin typeface="Times New Roman" panose="02020603050405020304" pitchFamily="18" charset="0"/>
                <a:ea typeface="黑体" panose="02010609060101010101" pitchFamily="49" charset="-122"/>
              </a:endParaRPr>
            </a:p>
          </p:txBody>
        </p:sp>
        <p:sp>
          <p:nvSpPr>
            <p:cNvPr id="63500" name="Rectangle 20"/>
            <p:cNvSpPr>
              <a:spLocks noChangeArrowheads="1"/>
            </p:cNvSpPr>
            <p:nvPr/>
          </p:nvSpPr>
          <p:spPr bwMode="auto">
            <a:xfrm>
              <a:off x="3077" y="742"/>
              <a:ext cx="240" cy="288"/>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endParaRPr lang="zh-CN" altLang="en-US" sz="2800">
                <a:latin typeface="Times New Roman" panose="02020603050405020304" pitchFamily="18" charset="0"/>
                <a:ea typeface="黑体" panose="02010609060101010101" pitchFamily="49" charset="-122"/>
              </a:endParaRPr>
            </a:p>
          </p:txBody>
        </p:sp>
        <p:sp>
          <p:nvSpPr>
            <p:cNvPr id="63501" name="Text Box 21"/>
            <p:cNvSpPr txBox="1">
              <a:spLocks noChangeArrowheads="1"/>
            </p:cNvSpPr>
            <p:nvPr/>
          </p:nvSpPr>
          <p:spPr bwMode="auto">
            <a:xfrm>
              <a:off x="2921" y="1408"/>
              <a:ext cx="7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kumimoji="1" lang="zh-CN" altLang="en-US" sz="2400" dirty="0">
                  <a:solidFill>
                    <a:srgbClr val="FF0000"/>
                  </a:solidFill>
                  <a:latin typeface="Times New Roman" panose="02020603050405020304" pitchFamily="18" charset="0"/>
                  <a:ea typeface="宋体" panose="02010600030101010101" pitchFamily="2" charset="-122"/>
                </a:rPr>
                <a:t>活化能</a:t>
              </a:r>
              <a:endParaRPr kumimoji="1" lang="zh-CN" altLang="en-US" sz="2400" b="0" dirty="0">
                <a:latin typeface="Times New Roman" panose="02020603050405020304" pitchFamily="18" charset="0"/>
                <a:ea typeface="宋体" panose="02010600030101010101" pitchFamily="2" charset="-122"/>
              </a:endParaRPr>
            </a:p>
          </p:txBody>
        </p:sp>
      </p:grpSp>
      <p:sp>
        <p:nvSpPr>
          <p:cNvPr id="23576" name="Rectangle 24"/>
          <p:cNvSpPr>
            <a:spLocks noChangeArrowheads="1"/>
          </p:cNvSpPr>
          <p:nvPr/>
        </p:nvSpPr>
        <p:spPr bwMode="auto">
          <a:xfrm>
            <a:off x="1085850" y="4206875"/>
            <a:ext cx="1958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a:solidFill>
                  <a:schemeClr val="tx2"/>
                </a:solidFill>
                <a:latin typeface="Times New Roman" panose="02020603050405020304" pitchFamily="18" charset="0"/>
                <a:ea typeface="黑体" panose="02010609060101010101" pitchFamily="49" charset="-122"/>
              </a:rPr>
              <a:t>(2) </a:t>
            </a:r>
            <a:r>
              <a:rPr lang="zh-CN" altLang="en-US" sz="2800" dirty="0">
                <a:solidFill>
                  <a:schemeClr val="tx2"/>
                </a:solidFill>
                <a:latin typeface="Times New Roman" panose="02020603050405020304" pitchFamily="18" charset="0"/>
                <a:ea typeface="黑体" panose="02010609060101010101" pitchFamily="49" charset="-122"/>
              </a:rPr>
              <a:t>对数</a:t>
            </a:r>
            <a:r>
              <a:rPr lang="zh-CN" altLang="en-US" sz="2800" dirty="0" smtClean="0">
                <a:solidFill>
                  <a:schemeClr val="tx2"/>
                </a:solidFill>
                <a:latin typeface="Times New Roman" panose="02020603050405020304" pitchFamily="18" charset="0"/>
                <a:ea typeface="黑体" panose="02010609060101010101" pitchFamily="49" charset="-122"/>
              </a:rPr>
              <a:t>式</a:t>
            </a:r>
            <a:endParaRPr lang="en-US" altLang="zh-CN" sz="2800" dirty="0" smtClean="0">
              <a:solidFill>
                <a:schemeClr val="tx2"/>
              </a:solidFill>
              <a:latin typeface="Times New Roman" panose="02020603050405020304" pitchFamily="18" charset="0"/>
              <a:ea typeface="黑体" panose="02010609060101010101" pitchFamily="49" charset="-122"/>
            </a:endParaRPr>
          </a:p>
        </p:txBody>
      </p:sp>
      <p:sp>
        <p:nvSpPr>
          <p:cNvPr id="23577" name="Rectangle 25"/>
          <p:cNvSpPr>
            <a:spLocks noChangeArrowheads="1"/>
          </p:cNvSpPr>
          <p:nvPr/>
        </p:nvSpPr>
        <p:spPr bwMode="auto">
          <a:xfrm>
            <a:off x="985838" y="1435100"/>
            <a:ext cx="1895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a:solidFill>
                  <a:schemeClr val="tx2"/>
                </a:solidFill>
                <a:latin typeface="Times New Roman" panose="02020603050405020304" pitchFamily="18" charset="0"/>
                <a:ea typeface="黑体" panose="02010609060101010101" pitchFamily="49" charset="-122"/>
              </a:rPr>
              <a:t>(1) </a:t>
            </a:r>
            <a:r>
              <a:rPr lang="zh-CN" altLang="en-US" sz="2800" dirty="0">
                <a:solidFill>
                  <a:schemeClr val="tx2"/>
                </a:solidFill>
                <a:latin typeface="Times New Roman" panose="02020603050405020304" pitchFamily="18" charset="0"/>
                <a:ea typeface="黑体" panose="02010609060101010101" pitchFamily="49" charset="-122"/>
              </a:rPr>
              <a:t>指数式</a:t>
            </a:r>
          </a:p>
        </p:txBody>
      </p:sp>
      <p:graphicFrame>
        <p:nvGraphicFramePr>
          <p:cNvPr id="23578" name="Object 26"/>
          <p:cNvGraphicFramePr>
            <a:graphicFrameLocks noChangeAspect="1"/>
          </p:cNvGraphicFramePr>
          <p:nvPr/>
        </p:nvGraphicFramePr>
        <p:xfrm>
          <a:off x="3194050" y="4197350"/>
          <a:ext cx="2586038" cy="989013"/>
        </p:xfrm>
        <a:graphic>
          <a:graphicData uri="http://schemas.openxmlformats.org/presentationml/2006/ole">
            <mc:AlternateContent xmlns:mc="http://schemas.openxmlformats.org/markup-compatibility/2006">
              <mc:Choice xmlns:v="urn:schemas-microsoft-com:vml" Requires="v">
                <p:oleObj spid="_x0000_s2203" name="公式" r:id="rId5" imgW="1028254" imgH="393529" progId="Equation.3">
                  <p:embed/>
                </p:oleObj>
              </mc:Choice>
              <mc:Fallback>
                <p:oleObj name="公式" r:id="rId5" imgW="1028254"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4050" y="4197350"/>
                        <a:ext cx="2586038" cy="989013"/>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9" name="Text Box 27"/>
          <p:cNvSpPr txBox="1">
            <a:spLocks noChangeArrowheads="1"/>
          </p:cNvSpPr>
          <p:nvPr/>
        </p:nvSpPr>
        <p:spPr bwMode="auto">
          <a:xfrm>
            <a:off x="2262188" y="5375275"/>
            <a:ext cx="54483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a:latin typeface="Times New Roman" panose="02020603050405020304" pitchFamily="18" charset="0"/>
                <a:ea typeface="黑体" panose="02010609060101010101" pitchFamily="49" charset="-122"/>
              </a:rPr>
              <a:t>作 </a:t>
            </a:r>
            <a:r>
              <a:rPr lang="en-US" altLang="zh-CN" sz="2800">
                <a:solidFill>
                  <a:srgbClr val="FF0000"/>
                </a:solidFill>
                <a:latin typeface="Times New Roman" panose="02020603050405020304" pitchFamily="18" charset="0"/>
                <a:ea typeface="黑体" panose="02010609060101010101" pitchFamily="49" charset="-122"/>
              </a:rPr>
              <a:t>lnk ~ 1/T</a:t>
            </a:r>
            <a:r>
              <a:rPr lang="en-US" altLang="zh-CN" sz="2800">
                <a:latin typeface="Times New Roman" panose="02020603050405020304" pitchFamily="18" charset="0"/>
                <a:ea typeface="黑体" panose="02010609060101010101" pitchFamily="49" charset="-122"/>
              </a:rPr>
              <a:t> </a:t>
            </a:r>
            <a:r>
              <a:rPr lang="zh-CN" altLang="en-US" sz="2800">
                <a:latin typeface="Times New Roman" panose="02020603050405020304" pitchFamily="18" charset="0"/>
                <a:ea typeface="黑体" panose="02010609060101010101" pitchFamily="49" charset="-122"/>
              </a:rPr>
              <a:t>图，由斜率可求</a:t>
            </a:r>
            <a:r>
              <a:rPr lang="en-US" altLang="zh-CN" sz="2800">
                <a:latin typeface="Times New Roman" panose="02020603050405020304" pitchFamily="18" charset="0"/>
                <a:ea typeface="黑体" panose="02010609060101010101" pitchFamily="49" charset="-122"/>
              </a:rPr>
              <a:t>E</a:t>
            </a:r>
            <a:r>
              <a:rPr lang="en-US" altLang="zh-CN" sz="2800" baseline="-25000">
                <a:latin typeface="Times New Roman" panose="02020603050405020304" pitchFamily="18" charset="0"/>
                <a:ea typeface="黑体" panose="02010609060101010101" pitchFamily="49" charset="-122"/>
              </a:rPr>
              <a:t>a</a:t>
            </a:r>
            <a:r>
              <a:rPr lang="zh-CN" altLang="en-US" sz="2800">
                <a:latin typeface="Times New Roman" panose="02020603050405020304" pitchFamily="18" charset="0"/>
                <a:ea typeface="黑体" panose="02010609060101010101" pitchFamily="49" charset="-122"/>
              </a:rPr>
              <a:t>，</a:t>
            </a:r>
          </a:p>
          <a:p>
            <a:pPr eaLnBrk="1" hangingPunct="1">
              <a:spcBef>
                <a:spcPct val="50000"/>
              </a:spcBef>
              <a:buClrTx/>
              <a:buSzTx/>
              <a:buFontTx/>
              <a:buNone/>
            </a:pPr>
            <a:r>
              <a:rPr lang="zh-CN" altLang="en-US" sz="2800">
                <a:latin typeface="Times New Roman" panose="02020603050405020304" pitchFamily="18" charset="0"/>
                <a:ea typeface="黑体" panose="02010609060101010101" pitchFamily="49" charset="-122"/>
              </a:rPr>
              <a:t>　　　　　　　 由截距可求</a:t>
            </a:r>
            <a:r>
              <a:rPr lang="en-US" altLang="zh-CN" sz="2800">
                <a:latin typeface="Times New Roman" panose="02020603050405020304" pitchFamily="18" charset="0"/>
                <a:ea typeface="黑体" panose="02010609060101010101" pitchFamily="49" charset="-122"/>
              </a:rPr>
              <a:t>A</a:t>
            </a:r>
            <a:r>
              <a:rPr lang="zh-CN" altLang="en-US" sz="2800">
                <a:latin typeface="Times New Roman" panose="02020603050405020304" pitchFamily="18" charset="0"/>
                <a:ea typeface="黑体" panose="02010609060101010101" pitchFamily="49" charset="-122"/>
              </a:rPr>
              <a:t>。</a:t>
            </a:r>
          </a:p>
        </p:txBody>
      </p:sp>
      <p:sp>
        <p:nvSpPr>
          <p:cNvPr id="23580" name="Text Box 28"/>
          <p:cNvSpPr txBox="1">
            <a:spLocks noChangeArrowheads="1"/>
          </p:cNvSpPr>
          <p:nvPr/>
        </p:nvSpPr>
        <p:spPr bwMode="auto">
          <a:xfrm>
            <a:off x="3151188" y="3409125"/>
            <a:ext cx="506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a:latin typeface="Times New Roman" panose="02020603050405020304" pitchFamily="18" charset="0"/>
                <a:ea typeface="黑体" panose="02010609060101010101" pitchFamily="49" charset="-122"/>
              </a:rPr>
              <a:t>阿氏认为</a:t>
            </a:r>
            <a:r>
              <a:rPr lang="en-US" altLang="zh-CN" sz="2800" dirty="0">
                <a:latin typeface="Times New Roman" panose="02020603050405020304" pitchFamily="18" charset="0"/>
                <a:ea typeface="黑体" panose="02010609060101010101" pitchFamily="49" charset="-122"/>
              </a:rPr>
              <a:t>A</a:t>
            </a:r>
            <a:r>
              <a:rPr lang="zh-CN" altLang="en-US" sz="2800" dirty="0">
                <a:latin typeface="Times New Roman" panose="02020603050405020304" pitchFamily="18" charset="0"/>
                <a:ea typeface="黑体" panose="02010609060101010101" pitchFamily="49" charset="-122"/>
              </a:rPr>
              <a:t>、</a:t>
            </a:r>
            <a:r>
              <a:rPr lang="en-US" altLang="zh-CN" sz="2800" dirty="0" err="1">
                <a:latin typeface="Times New Roman" panose="02020603050405020304" pitchFamily="18" charset="0"/>
                <a:ea typeface="黑体" panose="02010609060101010101" pitchFamily="49" charset="-122"/>
              </a:rPr>
              <a:t>E</a:t>
            </a:r>
            <a:r>
              <a:rPr lang="en-US" altLang="zh-CN" sz="2800" baseline="-25000" dirty="0" err="1">
                <a:latin typeface="Times New Roman" panose="02020603050405020304" pitchFamily="18" charset="0"/>
                <a:ea typeface="黑体" panose="02010609060101010101" pitchFamily="49" charset="-122"/>
              </a:rPr>
              <a:t>a</a:t>
            </a:r>
            <a:r>
              <a:rPr lang="zh-CN" altLang="en-US" sz="2800" dirty="0">
                <a:latin typeface="Times New Roman" panose="02020603050405020304" pitchFamily="18" charset="0"/>
                <a:ea typeface="黑体" panose="02010609060101010101" pitchFamily="49" charset="-122"/>
              </a:rPr>
              <a:t>与温度无关</a:t>
            </a:r>
          </a:p>
        </p:txBody>
      </p:sp>
      <p:sp>
        <p:nvSpPr>
          <p:cNvPr id="17" name="Rectangle 25"/>
          <p:cNvSpPr>
            <a:spLocks noChangeArrowheads="1"/>
          </p:cNvSpPr>
          <p:nvPr/>
        </p:nvSpPr>
        <p:spPr bwMode="auto">
          <a:xfrm>
            <a:off x="6321425" y="2161095"/>
            <a:ext cx="270424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400" dirty="0" smtClean="0">
                <a:latin typeface="Times New Roman" panose="02020603050405020304" pitchFamily="18" charset="0"/>
                <a:ea typeface="黑体" panose="02010609060101010101" pitchFamily="49" charset="-122"/>
              </a:rPr>
              <a:t> A</a:t>
            </a:r>
            <a:r>
              <a:rPr lang="zh-CN" altLang="en-US" sz="2400" dirty="0" smtClean="0">
                <a:latin typeface="Times New Roman" panose="02020603050405020304" pitchFamily="18" charset="0"/>
                <a:ea typeface="黑体" panose="02010609060101010101" pitchFamily="49" charset="-122"/>
              </a:rPr>
              <a:t>的单位与</a:t>
            </a:r>
            <a:r>
              <a:rPr lang="en-US" altLang="zh-CN" sz="2400" dirty="0" smtClean="0">
                <a:latin typeface="Times New Roman" panose="02020603050405020304" pitchFamily="18" charset="0"/>
                <a:ea typeface="黑体" panose="02010609060101010101" pitchFamily="49" charset="-122"/>
              </a:rPr>
              <a:t>k</a:t>
            </a:r>
            <a:r>
              <a:rPr lang="zh-CN" altLang="en-US" sz="2400" dirty="0" smtClean="0">
                <a:latin typeface="Times New Roman" panose="02020603050405020304" pitchFamily="18" charset="0"/>
                <a:ea typeface="黑体" panose="02010609060101010101" pitchFamily="49" charset="-122"/>
              </a:rPr>
              <a:t>相同</a:t>
            </a:r>
            <a:endParaRPr lang="en-US" altLang="zh-CN" sz="2400" dirty="0" smtClean="0">
              <a:latin typeface="Times New Roman" panose="02020603050405020304" pitchFamily="18" charset="0"/>
              <a:ea typeface="黑体" panose="02010609060101010101" pitchFamily="49" charset="-122"/>
            </a:endParaRPr>
          </a:p>
          <a:p>
            <a:pPr eaLnBrk="1" hangingPunct="1">
              <a:spcBef>
                <a:spcPct val="50000"/>
              </a:spcBef>
              <a:buClrTx/>
              <a:buSzTx/>
              <a:buFontTx/>
              <a:buNone/>
            </a:pPr>
            <a:r>
              <a:rPr lang="en-US" altLang="zh-CN" sz="2400" dirty="0" err="1" smtClean="0">
                <a:latin typeface="Times New Roman" panose="02020603050405020304" pitchFamily="18" charset="0"/>
                <a:ea typeface="黑体" panose="02010609060101010101" pitchFamily="49" charset="-122"/>
              </a:rPr>
              <a:t>E</a:t>
            </a:r>
            <a:r>
              <a:rPr lang="en-US" altLang="zh-CN" sz="2400" baseline="-25000" dirty="0" err="1" smtClean="0">
                <a:latin typeface="Times New Roman" panose="02020603050405020304" pitchFamily="18" charset="0"/>
                <a:ea typeface="黑体" panose="02010609060101010101" pitchFamily="49" charset="-122"/>
              </a:rPr>
              <a:t>a</a:t>
            </a:r>
            <a:r>
              <a:rPr lang="zh-CN" altLang="en-US" sz="2400" dirty="0">
                <a:latin typeface="Times New Roman" panose="02020603050405020304" pitchFamily="18" charset="0"/>
                <a:ea typeface="黑体" panose="02010609060101010101" pitchFamily="49" charset="-122"/>
              </a:rPr>
              <a:t>的</a:t>
            </a:r>
            <a:r>
              <a:rPr lang="zh-CN" altLang="en-US" sz="2400" dirty="0" smtClean="0">
                <a:latin typeface="Times New Roman" panose="02020603050405020304" pitchFamily="18" charset="0"/>
                <a:ea typeface="黑体" panose="02010609060101010101" pitchFamily="49" charset="-122"/>
              </a:rPr>
              <a:t>单位</a:t>
            </a:r>
            <a:r>
              <a:rPr lang="en-US" altLang="zh-CN" sz="2400" dirty="0" smtClean="0">
                <a:latin typeface="Times New Roman" panose="02020603050405020304" pitchFamily="18" charset="0"/>
                <a:ea typeface="黑体" panose="02010609060101010101" pitchFamily="49" charset="-122"/>
              </a:rPr>
              <a:t>:kJ.mol</a:t>
            </a:r>
            <a:r>
              <a:rPr lang="en-US" altLang="zh-CN" sz="2400" baseline="30000" dirty="0" smtClean="0">
                <a:latin typeface="Times New Roman" panose="02020603050405020304" pitchFamily="18" charset="0"/>
                <a:ea typeface="黑体" panose="02010609060101010101" pitchFamily="49" charset="-122"/>
              </a:rPr>
              <a:t>-1</a:t>
            </a:r>
            <a:endParaRPr lang="en-US" altLang="zh-CN" sz="2400" baseline="30000" dirty="0">
              <a:latin typeface="Times New Roman" panose="02020603050405020304" pitchFamily="18" charset="0"/>
              <a:ea typeface="黑体" panose="02010609060101010101" pitchFamily="49" charset="-122"/>
            </a:endParaRPr>
          </a:p>
          <a:p>
            <a:pPr eaLnBrk="1" hangingPunct="1">
              <a:spcBef>
                <a:spcPct val="50000"/>
              </a:spcBef>
              <a:buClrTx/>
              <a:buSzTx/>
              <a:buFontTx/>
              <a:buNone/>
            </a:pPr>
            <a:endParaRPr lang="zh-CN" altLang="en-US" sz="2000" dirty="0">
              <a:solidFill>
                <a:srgbClr val="FFFF0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880095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3577"/>
                                        </p:tgtEl>
                                        <p:attrNameLst>
                                          <p:attrName>style.visibility</p:attrName>
                                        </p:attrNameLst>
                                      </p:cBhvr>
                                      <p:to>
                                        <p:strVal val="visible"/>
                                      </p:to>
                                    </p:set>
                                    <p:animEffect transition="in" filter="strips(downRight)">
                                      <p:cBhvr>
                                        <p:cTn id="7" dur="500"/>
                                        <p:tgtEl>
                                          <p:spTgt spid="23577"/>
                                        </p:tgtEl>
                                      </p:cBhvr>
                                    </p:animEffect>
                                  </p:childTnLst>
                                </p:cTn>
                              </p:par>
                              <p:par>
                                <p:cTn id="8" presetID="18" presetClass="entr" presetSubtype="6" fill="hold" nodeType="withEffect">
                                  <p:stCondLst>
                                    <p:cond delay="0"/>
                                  </p:stCondLst>
                                  <p:childTnLst>
                                    <p:set>
                                      <p:cBhvr>
                                        <p:cTn id="9" dur="1" fill="hold">
                                          <p:stCondLst>
                                            <p:cond delay="0"/>
                                          </p:stCondLst>
                                        </p:cTn>
                                        <p:tgtEl>
                                          <p:spTgt spid="23566"/>
                                        </p:tgtEl>
                                        <p:attrNameLst>
                                          <p:attrName>style.visibility</p:attrName>
                                        </p:attrNameLst>
                                      </p:cBhvr>
                                      <p:to>
                                        <p:strVal val="visible"/>
                                      </p:to>
                                    </p:set>
                                    <p:animEffect transition="in" filter="strips(downRight)">
                                      <p:cBhvr>
                                        <p:cTn id="10" dur="500"/>
                                        <p:tgtEl>
                                          <p:spTgt spid="2356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trips(downRigh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trips(downRight)">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23580"/>
                                        </p:tgtEl>
                                        <p:attrNameLst>
                                          <p:attrName>style.visibility</p:attrName>
                                        </p:attrNameLst>
                                      </p:cBhvr>
                                      <p:to>
                                        <p:strVal val="visible"/>
                                      </p:to>
                                    </p:set>
                                    <p:animEffect transition="in" filter="strips(downRight)">
                                      <p:cBhvr>
                                        <p:cTn id="25" dur="500"/>
                                        <p:tgtEl>
                                          <p:spTgt spid="2358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23576"/>
                                        </p:tgtEl>
                                        <p:attrNameLst>
                                          <p:attrName>style.visibility</p:attrName>
                                        </p:attrNameLst>
                                      </p:cBhvr>
                                      <p:to>
                                        <p:strVal val="visible"/>
                                      </p:to>
                                    </p:set>
                                    <p:animEffect transition="in" filter="strips(downRight)">
                                      <p:cBhvr>
                                        <p:cTn id="30" dur="500"/>
                                        <p:tgtEl>
                                          <p:spTgt spid="23576"/>
                                        </p:tgtEl>
                                      </p:cBhvr>
                                    </p:animEffect>
                                  </p:childTnLst>
                                </p:cTn>
                              </p:par>
                              <p:par>
                                <p:cTn id="31" presetID="18" presetClass="entr" presetSubtype="6" fill="hold" nodeType="withEffect">
                                  <p:stCondLst>
                                    <p:cond delay="0"/>
                                  </p:stCondLst>
                                  <p:childTnLst>
                                    <p:set>
                                      <p:cBhvr>
                                        <p:cTn id="32" dur="1" fill="hold">
                                          <p:stCondLst>
                                            <p:cond delay="0"/>
                                          </p:stCondLst>
                                        </p:cTn>
                                        <p:tgtEl>
                                          <p:spTgt spid="23578"/>
                                        </p:tgtEl>
                                        <p:attrNameLst>
                                          <p:attrName>style.visibility</p:attrName>
                                        </p:attrNameLst>
                                      </p:cBhvr>
                                      <p:to>
                                        <p:strVal val="visible"/>
                                      </p:to>
                                    </p:set>
                                    <p:animEffect transition="in" filter="strips(downRight)">
                                      <p:cBhvr>
                                        <p:cTn id="33" dur="500"/>
                                        <p:tgtEl>
                                          <p:spTgt spid="2357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23579"/>
                                        </p:tgtEl>
                                        <p:attrNameLst>
                                          <p:attrName>style.visibility</p:attrName>
                                        </p:attrNameLst>
                                      </p:cBhvr>
                                      <p:to>
                                        <p:strVal val="visible"/>
                                      </p:to>
                                    </p:set>
                                    <p:animEffect transition="in" filter="strips(downRight)">
                                      <p:cBhvr>
                                        <p:cTn id="38" dur="500"/>
                                        <p:tgtEl>
                                          <p:spTgt spid="23579"/>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strips(downRight)">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6" grpId="0"/>
      <p:bldP spid="23577" grpId="0"/>
      <p:bldP spid="23579" grpId="0"/>
      <p:bldP spid="23580"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4"/>
          <p:cNvSpPr>
            <a:spLocks noChangeArrowheads="1"/>
          </p:cNvSpPr>
          <p:nvPr/>
        </p:nvSpPr>
        <p:spPr bwMode="auto">
          <a:xfrm>
            <a:off x="1036638" y="366713"/>
            <a:ext cx="219233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a:solidFill>
                  <a:schemeClr val="tx2"/>
                </a:solidFill>
                <a:latin typeface="Times New Roman" panose="02020603050405020304" pitchFamily="18" charset="0"/>
                <a:ea typeface="黑体" panose="02010609060101010101" pitchFamily="49" charset="-122"/>
              </a:rPr>
              <a:t>(3) </a:t>
            </a:r>
            <a:r>
              <a:rPr lang="zh-CN" altLang="en-US" sz="2800">
                <a:solidFill>
                  <a:schemeClr val="tx2"/>
                </a:solidFill>
                <a:latin typeface="Times New Roman" panose="02020603050405020304" pitchFamily="18" charset="0"/>
                <a:ea typeface="黑体" panose="02010609060101010101" pitchFamily="49" charset="-122"/>
              </a:rPr>
              <a:t>微分式</a:t>
            </a:r>
          </a:p>
        </p:txBody>
      </p:sp>
      <p:graphicFrame>
        <p:nvGraphicFramePr>
          <p:cNvPr id="551941" name="Object 5"/>
          <p:cNvGraphicFramePr>
            <a:graphicFrameLocks noChangeAspect="1"/>
          </p:cNvGraphicFramePr>
          <p:nvPr>
            <p:extLst>
              <p:ext uri="{D42A27DB-BD31-4B8C-83A1-F6EECF244321}">
                <p14:modId xmlns:p14="http://schemas.microsoft.com/office/powerpoint/2010/main" val="1359572979"/>
              </p:ext>
            </p:extLst>
          </p:nvPr>
        </p:nvGraphicFramePr>
        <p:xfrm>
          <a:off x="1731772" y="964184"/>
          <a:ext cx="2106613" cy="989013"/>
        </p:xfrm>
        <a:graphic>
          <a:graphicData uri="http://schemas.openxmlformats.org/presentationml/2006/ole">
            <mc:AlternateContent xmlns:mc="http://schemas.openxmlformats.org/markup-compatibility/2006">
              <mc:Choice xmlns:v="urn:schemas-microsoft-com:vml" Requires="v">
                <p:oleObj spid="_x0000_s3291" name="公式" r:id="rId3" imgW="837836" imgH="393529" progId="Equation.3">
                  <p:embed/>
                </p:oleObj>
              </mc:Choice>
              <mc:Fallback>
                <p:oleObj name="公式" r:id="rId3" imgW="837836"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772" y="964184"/>
                        <a:ext cx="2106613" cy="989013"/>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4"/>
          <p:cNvSpPr>
            <a:spLocks noChangeArrowheads="1"/>
          </p:cNvSpPr>
          <p:nvPr/>
        </p:nvSpPr>
        <p:spPr bwMode="auto">
          <a:xfrm>
            <a:off x="861886" y="3372231"/>
            <a:ext cx="2155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a:solidFill>
                  <a:schemeClr val="tx2"/>
                </a:solidFill>
                <a:latin typeface="Times New Roman" panose="02020603050405020304" pitchFamily="18" charset="0"/>
                <a:ea typeface="黑体" panose="02010609060101010101" pitchFamily="49" charset="-122"/>
              </a:rPr>
              <a:t>(4) </a:t>
            </a:r>
            <a:r>
              <a:rPr lang="zh-CN" altLang="en-US" sz="2800" dirty="0">
                <a:solidFill>
                  <a:schemeClr val="tx2"/>
                </a:solidFill>
                <a:latin typeface="Times New Roman" panose="02020603050405020304" pitchFamily="18" charset="0"/>
                <a:ea typeface="黑体" panose="02010609060101010101" pitchFamily="49" charset="-122"/>
              </a:rPr>
              <a:t>积分式</a:t>
            </a:r>
          </a:p>
        </p:txBody>
      </p:sp>
      <p:graphicFrame>
        <p:nvGraphicFramePr>
          <p:cNvPr id="3" name="对象 2"/>
          <p:cNvGraphicFramePr>
            <a:graphicFrameLocks noChangeAspect="1"/>
          </p:cNvGraphicFramePr>
          <p:nvPr>
            <p:extLst>
              <p:ext uri="{D42A27DB-BD31-4B8C-83A1-F6EECF244321}">
                <p14:modId xmlns:p14="http://schemas.microsoft.com/office/powerpoint/2010/main" val="2835916862"/>
              </p:ext>
            </p:extLst>
          </p:nvPr>
        </p:nvGraphicFramePr>
        <p:xfrm>
          <a:off x="1144207" y="4175062"/>
          <a:ext cx="3670300" cy="1085850"/>
        </p:xfrm>
        <a:graphic>
          <a:graphicData uri="http://schemas.openxmlformats.org/presentationml/2006/ole">
            <mc:AlternateContent xmlns:mc="http://schemas.openxmlformats.org/markup-compatibility/2006">
              <mc:Choice xmlns:v="urn:schemas-microsoft-com:vml" Requires="v">
                <p:oleObj spid="_x0000_s3292" name="公式" r:id="rId5" imgW="1459866" imgH="431613" progId="Equation.3">
                  <p:embed/>
                </p:oleObj>
              </mc:Choice>
              <mc:Fallback>
                <p:oleObj name="公式" r:id="rId5" imgW="1459866"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4207" y="4175062"/>
                        <a:ext cx="3670300" cy="1085850"/>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6"/>
          <p:cNvSpPr txBox="1">
            <a:spLocks noChangeArrowheads="1"/>
          </p:cNvSpPr>
          <p:nvPr/>
        </p:nvSpPr>
        <p:spPr bwMode="auto">
          <a:xfrm>
            <a:off x="935038" y="5483225"/>
            <a:ext cx="616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a:latin typeface="Times New Roman" panose="02020603050405020304" pitchFamily="18" charset="0"/>
                <a:ea typeface="黑体" panose="02010609060101010101" pitchFamily="49" charset="-122"/>
              </a:rPr>
              <a:t>可在 </a:t>
            </a:r>
            <a:r>
              <a:rPr lang="en-US" altLang="zh-CN" sz="2800" i="1">
                <a:latin typeface="Times New Roman" panose="02020603050405020304" pitchFamily="18" charset="0"/>
                <a:ea typeface="黑体" panose="02010609060101010101" pitchFamily="49" charset="-122"/>
              </a:rPr>
              <a:t>k</a:t>
            </a:r>
            <a:r>
              <a:rPr lang="en-US" altLang="zh-CN" sz="2800" baseline="-25000">
                <a:latin typeface="Times New Roman" panose="02020603050405020304" pitchFamily="18" charset="0"/>
                <a:ea typeface="黑体" panose="02010609060101010101" pitchFamily="49" charset="-122"/>
              </a:rPr>
              <a:t>2</a:t>
            </a:r>
            <a:r>
              <a:rPr lang="zh-CN" altLang="en-US" sz="2800">
                <a:latin typeface="Times New Roman" panose="02020603050405020304" pitchFamily="18" charset="0"/>
                <a:ea typeface="黑体" panose="02010609060101010101" pitchFamily="49" charset="-122"/>
              </a:rPr>
              <a:t>、</a:t>
            </a:r>
            <a:r>
              <a:rPr lang="en-US" altLang="zh-CN" sz="2800" i="1">
                <a:latin typeface="Times New Roman" panose="02020603050405020304" pitchFamily="18" charset="0"/>
                <a:ea typeface="黑体" panose="02010609060101010101" pitchFamily="49" charset="-122"/>
              </a:rPr>
              <a:t>k</a:t>
            </a:r>
            <a:r>
              <a:rPr lang="en-US" altLang="zh-CN" sz="2800" baseline="-25000">
                <a:latin typeface="Times New Roman" panose="02020603050405020304" pitchFamily="18" charset="0"/>
                <a:ea typeface="黑体" panose="02010609060101010101" pitchFamily="49" charset="-122"/>
              </a:rPr>
              <a:t>1</a:t>
            </a:r>
            <a:r>
              <a:rPr lang="zh-CN" altLang="en-US" sz="2800">
                <a:latin typeface="Times New Roman" panose="02020603050405020304" pitchFamily="18" charset="0"/>
                <a:ea typeface="黑体" panose="02010609060101010101" pitchFamily="49" charset="-122"/>
              </a:rPr>
              <a:t>、</a:t>
            </a:r>
            <a:r>
              <a:rPr lang="en-US" altLang="zh-CN" sz="2800">
                <a:latin typeface="Times New Roman" panose="02020603050405020304" pitchFamily="18" charset="0"/>
                <a:ea typeface="黑体" panose="02010609060101010101" pitchFamily="49" charset="-122"/>
              </a:rPr>
              <a:t>E</a:t>
            </a:r>
            <a:r>
              <a:rPr lang="en-US" altLang="zh-CN" sz="2800" baseline="-25000">
                <a:latin typeface="Times New Roman" panose="02020603050405020304" pitchFamily="18" charset="0"/>
                <a:ea typeface="黑体" panose="02010609060101010101" pitchFamily="49" charset="-122"/>
              </a:rPr>
              <a:t>a</a:t>
            </a:r>
            <a:r>
              <a:rPr lang="zh-CN" altLang="en-US" sz="2800">
                <a:latin typeface="Times New Roman" panose="02020603050405020304" pitchFamily="18" charset="0"/>
                <a:ea typeface="黑体" panose="02010609060101010101" pitchFamily="49" charset="-122"/>
              </a:rPr>
              <a:t>、</a:t>
            </a:r>
            <a:r>
              <a:rPr lang="en-US" altLang="zh-CN" sz="2800">
                <a:latin typeface="Times New Roman" panose="02020603050405020304" pitchFamily="18" charset="0"/>
                <a:ea typeface="黑体" panose="02010609060101010101" pitchFamily="49" charset="-122"/>
              </a:rPr>
              <a:t>T</a:t>
            </a:r>
            <a:r>
              <a:rPr lang="en-US" altLang="zh-CN" sz="2800" baseline="-25000">
                <a:latin typeface="Times New Roman" panose="02020603050405020304" pitchFamily="18" charset="0"/>
                <a:ea typeface="黑体" panose="02010609060101010101" pitchFamily="49" charset="-122"/>
              </a:rPr>
              <a:t>1</a:t>
            </a:r>
            <a:r>
              <a:rPr lang="zh-CN" altLang="en-US" sz="2800">
                <a:latin typeface="Times New Roman" panose="02020603050405020304" pitchFamily="18" charset="0"/>
                <a:ea typeface="黑体" panose="02010609060101010101" pitchFamily="49" charset="-122"/>
              </a:rPr>
              <a:t>和</a:t>
            </a:r>
            <a:r>
              <a:rPr lang="en-US" altLang="zh-CN" sz="2800">
                <a:latin typeface="Times New Roman" panose="02020603050405020304" pitchFamily="18" charset="0"/>
                <a:ea typeface="黑体" panose="02010609060101010101" pitchFamily="49" charset="-122"/>
              </a:rPr>
              <a:t>T</a:t>
            </a:r>
            <a:r>
              <a:rPr lang="en-US" altLang="zh-CN" sz="2800" baseline="-25000">
                <a:latin typeface="Times New Roman" panose="02020603050405020304" pitchFamily="18" charset="0"/>
                <a:ea typeface="黑体" panose="02010609060101010101" pitchFamily="49" charset="-122"/>
              </a:rPr>
              <a:t>2</a:t>
            </a:r>
            <a:r>
              <a:rPr lang="en-US" altLang="zh-CN" sz="2800">
                <a:latin typeface="Times New Roman" panose="02020603050405020304" pitchFamily="18" charset="0"/>
                <a:ea typeface="黑体" panose="02010609060101010101" pitchFamily="49" charset="-122"/>
              </a:rPr>
              <a:t> </a:t>
            </a:r>
            <a:r>
              <a:rPr lang="zh-CN" altLang="en-US" sz="2800">
                <a:latin typeface="Times New Roman" panose="02020603050405020304" pitchFamily="18" charset="0"/>
                <a:ea typeface="黑体" panose="02010609060101010101" pitchFamily="49" charset="-122"/>
              </a:rPr>
              <a:t>间进行计算</a:t>
            </a:r>
          </a:p>
        </p:txBody>
      </p:sp>
      <p:graphicFrame>
        <p:nvGraphicFramePr>
          <p:cNvPr id="2" name="对象 1"/>
          <p:cNvGraphicFramePr>
            <a:graphicFrameLocks noChangeAspect="1"/>
          </p:cNvGraphicFramePr>
          <p:nvPr>
            <p:extLst>
              <p:ext uri="{D42A27DB-BD31-4B8C-83A1-F6EECF244321}">
                <p14:modId xmlns:p14="http://schemas.microsoft.com/office/powerpoint/2010/main" val="1384417818"/>
              </p:ext>
            </p:extLst>
          </p:nvPr>
        </p:nvGraphicFramePr>
        <p:xfrm>
          <a:off x="1681131" y="2116646"/>
          <a:ext cx="2808288" cy="1020762"/>
        </p:xfrm>
        <a:graphic>
          <a:graphicData uri="http://schemas.openxmlformats.org/presentationml/2006/ole">
            <mc:AlternateContent xmlns:mc="http://schemas.openxmlformats.org/markup-compatibility/2006">
              <mc:Choice xmlns:v="urn:schemas-microsoft-com:vml" Requires="v">
                <p:oleObj spid="_x0000_s3293" name="公式" r:id="rId7" imgW="1117440" imgH="406080" progId="Equation.3">
                  <p:embed/>
                </p:oleObj>
              </mc:Choice>
              <mc:Fallback>
                <p:oleObj name="公式" r:id="rId7" imgW="1117440" imgH="406080" progId="Equation.3">
                  <p:embed/>
                  <p:pic>
                    <p:nvPicPr>
                      <p:cNvPr id="0" name="Object 5"/>
                      <p:cNvPicPr>
                        <a:picLocks noChangeAspect="1" noChangeArrowheads="1"/>
                      </p:cNvPicPr>
                      <p:nvPr/>
                    </p:nvPicPr>
                    <p:blipFill>
                      <a:blip r:embed="rId8"/>
                      <a:srcRect/>
                      <a:stretch>
                        <a:fillRect/>
                      </a:stretch>
                    </p:blipFill>
                    <p:spPr bwMode="auto">
                      <a:xfrm>
                        <a:off x="1681131" y="2116646"/>
                        <a:ext cx="2808288" cy="1020762"/>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4"/>
          <p:cNvSpPr>
            <a:spLocks noChangeArrowheads="1"/>
          </p:cNvSpPr>
          <p:nvPr/>
        </p:nvSpPr>
        <p:spPr bwMode="auto">
          <a:xfrm>
            <a:off x="4653598" y="2459736"/>
            <a:ext cx="36034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smtClean="0">
                <a:solidFill>
                  <a:schemeClr val="tx2"/>
                </a:solidFill>
                <a:latin typeface="Times New Roman" panose="02020603050405020304" pitchFamily="18" charset="0"/>
                <a:ea typeface="黑体" panose="02010609060101010101" pitchFamily="49" charset="-122"/>
              </a:rPr>
              <a:t>——</a:t>
            </a:r>
            <a:r>
              <a:rPr lang="zh-CN" altLang="en-US" sz="2800" dirty="0" smtClean="0">
                <a:solidFill>
                  <a:srgbClr val="C00000"/>
                </a:solidFill>
                <a:latin typeface="Times New Roman" panose="02020603050405020304" pitchFamily="18" charset="0"/>
                <a:ea typeface="黑体" panose="02010609060101010101" pitchFamily="49" charset="-122"/>
              </a:rPr>
              <a:t>活化能的定义式</a:t>
            </a:r>
            <a:endParaRPr lang="zh-CN" altLang="en-US" sz="2800" dirty="0">
              <a:solidFill>
                <a:srgbClr val="C0000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663600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51940"/>
                                        </p:tgtEl>
                                        <p:attrNameLst>
                                          <p:attrName>style.visibility</p:attrName>
                                        </p:attrNameLst>
                                      </p:cBhvr>
                                      <p:to>
                                        <p:strVal val="visible"/>
                                      </p:to>
                                    </p:set>
                                    <p:animEffect transition="in" filter="strips(downRight)">
                                      <p:cBhvr>
                                        <p:cTn id="7" dur="500"/>
                                        <p:tgtEl>
                                          <p:spTgt spid="551940"/>
                                        </p:tgtEl>
                                      </p:cBhvr>
                                    </p:animEffect>
                                  </p:childTnLst>
                                </p:cTn>
                              </p:par>
                              <p:par>
                                <p:cTn id="8" presetID="18" presetClass="entr" presetSubtype="6" fill="hold" nodeType="withEffect">
                                  <p:stCondLst>
                                    <p:cond delay="0"/>
                                  </p:stCondLst>
                                  <p:childTnLst>
                                    <p:set>
                                      <p:cBhvr>
                                        <p:cTn id="9" dur="1" fill="hold">
                                          <p:stCondLst>
                                            <p:cond delay="0"/>
                                          </p:stCondLst>
                                        </p:cTn>
                                        <p:tgtEl>
                                          <p:spTgt spid="551941"/>
                                        </p:tgtEl>
                                        <p:attrNameLst>
                                          <p:attrName>style.visibility</p:attrName>
                                        </p:attrNameLst>
                                      </p:cBhvr>
                                      <p:to>
                                        <p:strVal val="visible"/>
                                      </p:to>
                                    </p:set>
                                    <p:animEffect transition="in" filter="strips(downRight)">
                                      <p:cBhvr>
                                        <p:cTn id="10" dur="500"/>
                                        <p:tgtEl>
                                          <p:spTgt spid="551941"/>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trips(downRight)">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trips(downRigh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trips(downRight)">
                                      <p:cBhvr>
                                        <p:cTn id="23" dur="500"/>
                                        <p:tgtEl>
                                          <p:spTgt spid="13"/>
                                        </p:tgtEl>
                                      </p:cBhvr>
                                    </p:animEffect>
                                  </p:childTnLst>
                                </p:cTn>
                              </p:par>
                              <p:par>
                                <p:cTn id="24" presetID="18" presetClass="entr" presetSubtype="6"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strips(downRight)">
                                      <p:cBhvr>
                                        <p:cTn id="26" dur="500"/>
                                        <p:tgtEl>
                                          <p:spTgt spid="2"/>
                                        </p:tgtEl>
                                      </p:cBhvr>
                                    </p:animEffect>
                                  </p:childTnLst>
                                </p:cTn>
                              </p:par>
                              <p:par>
                                <p:cTn id="27" presetID="18" presetClass="entr" presetSubtype="6"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trips(downRigh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0" grpId="0"/>
      <p:bldP spid="11" grpId="0"/>
      <p:bldP spid="13"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1058"/>
          <p:cNvSpPr>
            <a:spLocks noChangeArrowheads="1"/>
          </p:cNvSpPr>
          <p:nvPr/>
        </p:nvSpPr>
        <p:spPr bwMode="auto">
          <a:xfrm>
            <a:off x="177800" y="323850"/>
            <a:ext cx="766763" cy="679450"/>
          </a:xfrm>
          <a:prstGeom prst="star16">
            <a:avLst>
              <a:gd name="adj" fmla="val 26486"/>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endParaRPr kumimoji="1" lang="zh-CN" altLang="en-US" sz="2800">
              <a:solidFill>
                <a:srgbClr val="0000FF"/>
              </a:solidFill>
              <a:latin typeface="华文行楷" panose="02010800040101010101" pitchFamily="2" charset="-122"/>
              <a:sym typeface="Wingdings" panose="05000000000000000000" pitchFamily="2" charset="2"/>
            </a:endParaRPr>
          </a:p>
        </p:txBody>
      </p:sp>
      <p:sp>
        <p:nvSpPr>
          <p:cNvPr id="65539" name="矩形 2"/>
          <p:cNvSpPr>
            <a:spLocks noChangeArrowheads="1"/>
          </p:cNvSpPr>
          <p:nvPr/>
        </p:nvSpPr>
        <p:spPr bwMode="auto">
          <a:xfrm>
            <a:off x="1201738" y="481013"/>
            <a:ext cx="34305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dirty="0">
                <a:solidFill>
                  <a:srgbClr val="7030A0"/>
                </a:solidFill>
              </a:rPr>
              <a:t>阿累尼乌斯方程讨论</a:t>
            </a:r>
            <a:endParaRPr lang="zh-CN" altLang="en-US" dirty="0">
              <a:solidFill>
                <a:srgbClr val="7030A0"/>
              </a:solidFill>
            </a:endParaRPr>
          </a:p>
        </p:txBody>
      </p:sp>
      <p:sp>
        <p:nvSpPr>
          <p:cNvPr id="65540" name="矩形 3"/>
          <p:cNvSpPr>
            <a:spLocks noChangeArrowheads="1"/>
          </p:cNvSpPr>
          <p:nvPr/>
        </p:nvSpPr>
        <p:spPr bwMode="auto">
          <a:xfrm>
            <a:off x="457962" y="1003300"/>
            <a:ext cx="833120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spcBef>
                <a:spcPct val="25000"/>
              </a:spcBef>
            </a:pPr>
            <a:r>
              <a:rPr kumimoji="1" lang="zh-CN" altLang="en-US" dirty="0"/>
              <a:t>①公式中的</a:t>
            </a:r>
            <a:r>
              <a:rPr kumimoji="1" lang="en-US" altLang="zh-CN" dirty="0"/>
              <a:t>k</a:t>
            </a:r>
            <a:r>
              <a:rPr kumimoji="1" lang="zh-CN" altLang="en-US" dirty="0"/>
              <a:t>应当是用浓度表示的速率常数，如果是用压力表示的要换成浓度表示的</a:t>
            </a:r>
            <a:r>
              <a:rPr kumimoji="1" lang="zh-CN" altLang="en-US" b="0" dirty="0"/>
              <a:t>。</a:t>
            </a:r>
            <a:r>
              <a:rPr kumimoji="1" lang="zh-CN" altLang="en-US" dirty="0"/>
              <a:t> </a:t>
            </a:r>
          </a:p>
          <a:p>
            <a:pPr eaLnBrk="1" hangingPunct="1">
              <a:lnSpc>
                <a:spcPct val="120000"/>
              </a:lnSpc>
              <a:spcBef>
                <a:spcPct val="25000"/>
              </a:spcBef>
            </a:pPr>
            <a:r>
              <a:rPr kumimoji="1" lang="zh-CN" altLang="en-US" dirty="0">
                <a:solidFill>
                  <a:srgbClr val="000000"/>
                </a:solidFill>
              </a:rPr>
              <a:t>②</a:t>
            </a:r>
            <a:r>
              <a:rPr kumimoji="1" lang="zh-CN" altLang="en-US" dirty="0"/>
              <a:t>从公式                                       可以看出：</a:t>
            </a:r>
          </a:p>
          <a:p>
            <a:pPr eaLnBrk="1" hangingPunct="1">
              <a:lnSpc>
                <a:spcPct val="120000"/>
              </a:lnSpc>
              <a:spcBef>
                <a:spcPct val="25000"/>
              </a:spcBef>
              <a:buFont typeface="Wingdings" panose="05000000000000000000" pitchFamily="2" charset="2"/>
              <a:buChar char="l"/>
            </a:pPr>
            <a:r>
              <a:rPr kumimoji="1" lang="en-US" altLang="zh-CN" dirty="0"/>
              <a:t>A</a:t>
            </a:r>
            <a:r>
              <a:rPr kumimoji="1" lang="zh-CN" altLang="en-US" dirty="0"/>
              <a:t>越大速度越快   </a:t>
            </a:r>
            <a:r>
              <a:rPr kumimoji="1" lang="en-US" altLang="zh-CN" dirty="0"/>
              <a:t>,</a:t>
            </a:r>
            <a:r>
              <a:rPr kumimoji="1" lang="en-US" altLang="zh-CN" dirty="0" err="1">
                <a:sym typeface="Wingdings" panose="05000000000000000000" pitchFamily="2" charset="2"/>
              </a:rPr>
              <a:t>Ea</a:t>
            </a:r>
            <a:r>
              <a:rPr kumimoji="1" lang="zh-CN" altLang="en-US" dirty="0"/>
              <a:t>越大</a:t>
            </a:r>
            <a:r>
              <a:rPr kumimoji="1" lang="en-US" altLang="zh-CN" dirty="0"/>
              <a:t>,</a:t>
            </a:r>
            <a:r>
              <a:rPr kumimoji="1" lang="zh-CN" altLang="en-US" dirty="0"/>
              <a:t>反应速率越慢</a:t>
            </a:r>
            <a:endParaRPr kumimoji="1" lang="en-US" altLang="zh-CN" dirty="0"/>
          </a:p>
          <a:p>
            <a:pPr eaLnBrk="1" hangingPunct="1">
              <a:lnSpc>
                <a:spcPct val="120000"/>
              </a:lnSpc>
              <a:spcBef>
                <a:spcPct val="25000"/>
              </a:spcBef>
              <a:buFont typeface="Wingdings" panose="05000000000000000000" pitchFamily="2" charset="2"/>
              <a:buChar char="l"/>
            </a:pPr>
            <a:r>
              <a:rPr kumimoji="1" lang="zh-CN" altLang="en-US" dirty="0"/>
              <a:t>温度升高反应速率加快</a:t>
            </a:r>
          </a:p>
          <a:p>
            <a:pPr eaLnBrk="1" hangingPunct="1">
              <a:lnSpc>
                <a:spcPct val="120000"/>
              </a:lnSpc>
              <a:spcBef>
                <a:spcPct val="25000"/>
              </a:spcBef>
            </a:pPr>
            <a:r>
              <a:rPr kumimoji="1" lang="zh-CN" altLang="en-US" dirty="0"/>
              <a:t>③从公式                                 可以看出</a:t>
            </a:r>
          </a:p>
        </p:txBody>
      </p:sp>
      <p:graphicFrame>
        <p:nvGraphicFramePr>
          <p:cNvPr id="5" name="对象 4"/>
          <p:cNvGraphicFramePr>
            <a:graphicFrameLocks noChangeAspect="1"/>
          </p:cNvGraphicFramePr>
          <p:nvPr>
            <p:extLst>
              <p:ext uri="{D42A27DB-BD31-4B8C-83A1-F6EECF244321}">
                <p14:modId xmlns:p14="http://schemas.microsoft.com/office/powerpoint/2010/main" val="3040356051"/>
              </p:ext>
            </p:extLst>
          </p:nvPr>
        </p:nvGraphicFramePr>
        <p:xfrm>
          <a:off x="2350072" y="2033969"/>
          <a:ext cx="2801937" cy="706437"/>
        </p:xfrm>
        <a:graphic>
          <a:graphicData uri="http://schemas.openxmlformats.org/presentationml/2006/ole">
            <mc:AlternateContent xmlns:mc="http://schemas.openxmlformats.org/markup-compatibility/2006">
              <mc:Choice xmlns:v="urn:schemas-microsoft-com:vml" Requires="v">
                <p:oleObj spid="_x0000_s4249" name="公式" r:id="rId3" imgW="1346040" imgH="419040" progId="Equation.3">
                  <p:embed/>
                </p:oleObj>
              </mc:Choice>
              <mc:Fallback>
                <p:oleObj name="公式" r:id="rId3" imgW="134604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0072" y="2033969"/>
                        <a:ext cx="2801937" cy="70643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15097117"/>
              </p:ext>
            </p:extLst>
          </p:nvPr>
        </p:nvGraphicFramePr>
        <p:xfrm>
          <a:off x="2150015" y="3939223"/>
          <a:ext cx="2590800" cy="890587"/>
        </p:xfrm>
        <a:graphic>
          <a:graphicData uri="http://schemas.openxmlformats.org/presentationml/2006/ole">
            <mc:AlternateContent xmlns:mc="http://schemas.openxmlformats.org/markup-compatibility/2006">
              <mc:Choice xmlns:v="urn:schemas-microsoft-com:vml" Requires="v">
                <p:oleObj spid="_x0000_s4250" name="公式" r:id="rId5" imgW="1143000" imgH="393700" progId="Equation.3">
                  <p:embed/>
                </p:oleObj>
              </mc:Choice>
              <mc:Fallback>
                <p:oleObj name="公式" r:id="rId5" imgW="11430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0015" y="3939223"/>
                        <a:ext cx="2590800"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3" name="矩形 6"/>
          <p:cNvSpPr>
            <a:spLocks noChangeArrowheads="1"/>
          </p:cNvSpPr>
          <p:nvPr/>
        </p:nvSpPr>
        <p:spPr bwMode="auto">
          <a:xfrm>
            <a:off x="561181" y="4760278"/>
            <a:ext cx="8167687"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lnSpc>
                <a:spcPct val="130000"/>
              </a:lnSpc>
              <a:spcBef>
                <a:spcPct val="15000"/>
              </a:spcBef>
              <a:buFont typeface="Wingdings" panose="05000000000000000000" pitchFamily="2" charset="2"/>
              <a:buChar char="l"/>
            </a:pPr>
            <a:r>
              <a:rPr kumimoji="1" lang="zh-CN" altLang="en-US" dirty="0"/>
              <a:t>活化能越大，</a:t>
            </a:r>
            <a:r>
              <a:rPr kumimoji="1" lang="en-US" altLang="zh-CN" dirty="0" err="1"/>
              <a:t>ln</a:t>
            </a:r>
            <a:r>
              <a:rPr kumimoji="1" lang="en-US" altLang="zh-CN" i="1" dirty="0" err="1"/>
              <a:t>k</a:t>
            </a:r>
            <a:r>
              <a:rPr kumimoji="1" lang="en-US" altLang="zh-CN" i="1" dirty="0"/>
              <a:t> </a:t>
            </a:r>
            <a:r>
              <a:rPr kumimoji="1" lang="zh-CN" altLang="en-US" dirty="0"/>
              <a:t>随</a:t>
            </a:r>
            <a:r>
              <a:rPr kumimoji="1" lang="en-US" altLang="zh-CN" i="1" dirty="0"/>
              <a:t>T </a:t>
            </a:r>
            <a:r>
              <a:rPr kumimoji="1" lang="zh-CN" altLang="en-US" dirty="0"/>
              <a:t>变化越大，</a:t>
            </a:r>
          </a:p>
          <a:p>
            <a:pPr eaLnBrk="1" hangingPunct="1">
              <a:lnSpc>
                <a:spcPct val="130000"/>
              </a:lnSpc>
              <a:spcBef>
                <a:spcPct val="15000"/>
              </a:spcBef>
              <a:buFont typeface="Wingdings" panose="05000000000000000000" pitchFamily="2" charset="2"/>
              <a:buChar char="l"/>
            </a:pPr>
            <a:r>
              <a:rPr kumimoji="1" lang="zh-CN" altLang="en-US" dirty="0"/>
              <a:t> 升温对活化能大的反应有利</a:t>
            </a:r>
          </a:p>
        </p:txBody>
      </p:sp>
      <p:sp>
        <p:nvSpPr>
          <p:cNvPr id="65544" name="矩形 7"/>
          <p:cNvSpPr>
            <a:spLocks noChangeArrowheads="1"/>
          </p:cNvSpPr>
          <p:nvPr/>
        </p:nvSpPr>
        <p:spPr bwMode="auto">
          <a:xfrm>
            <a:off x="5950921" y="4874578"/>
            <a:ext cx="3016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28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28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28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dirty="0">
                <a:solidFill>
                  <a:srgbClr val="000000"/>
                </a:solidFill>
              </a:rPr>
              <a:t>即： </a:t>
            </a:r>
            <a:r>
              <a:rPr kumimoji="1" lang="en-US" altLang="zh-CN" i="1" dirty="0">
                <a:solidFill>
                  <a:srgbClr val="000000"/>
                </a:solidFill>
              </a:rPr>
              <a:t>k </a:t>
            </a:r>
            <a:r>
              <a:rPr kumimoji="1" lang="zh-CN" altLang="en-US" dirty="0">
                <a:solidFill>
                  <a:srgbClr val="000000"/>
                </a:solidFill>
              </a:rPr>
              <a:t>对</a:t>
            </a:r>
            <a:r>
              <a:rPr kumimoji="1" lang="en-US" altLang="zh-CN" i="1" dirty="0">
                <a:solidFill>
                  <a:srgbClr val="000000"/>
                </a:solidFill>
              </a:rPr>
              <a:t>T </a:t>
            </a:r>
            <a:r>
              <a:rPr kumimoji="1" lang="zh-CN" altLang="en-US" dirty="0">
                <a:solidFill>
                  <a:srgbClr val="000000"/>
                </a:solidFill>
              </a:rPr>
              <a:t>越敏感</a:t>
            </a:r>
          </a:p>
        </p:txBody>
      </p:sp>
    </p:spTree>
    <p:extLst>
      <p:ext uri="{BB962C8B-B14F-4D97-AF65-F5344CB8AC3E}">
        <p14:creationId xmlns:p14="http://schemas.microsoft.com/office/powerpoint/2010/main" val="4188578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1493838" y="600075"/>
            <a:ext cx="165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a:solidFill>
                  <a:schemeClr val="tx2"/>
                </a:solidFill>
                <a:latin typeface="Times New Roman" panose="02020603050405020304" pitchFamily="18" charset="0"/>
                <a:ea typeface="黑体" panose="02010609060101010101" pitchFamily="49" charset="-122"/>
              </a:rPr>
              <a:t>说明：</a:t>
            </a:r>
          </a:p>
        </p:txBody>
      </p:sp>
      <p:sp>
        <p:nvSpPr>
          <p:cNvPr id="556037" name="Rectangle 5"/>
          <p:cNvSpPr>
            <a:spLocks noChangeArrowheads="1"/>
          </p:cNvSpPr>
          <p:nvPr/>
        </p:nvSpPr>
        <p:spPr bwMode="auto">
          <a:xfrm>
            <a:off x="547688" y="1517650"/>
            <a:ext cx="8189912"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a:latin typeface="Times New Roman" panose="02020603050405020304" pitchFamily="18" charset="0"/>
                <a:ea typeface="黑体" panose="02010609060101010101" pitchFamily="49" charset="-122"/>
              </a:rPr>
              <a:t>(1) </a:t>
            </a:r>
            <a:r>
              <a:rPr lang="zh-CN" altLang="en-US" sz="2800" dirty="0">
                <a:latin typeface="Times New Roman" panose="02020603050405020304" pitchFamily="18" charset="0"/>
                <a:ea typeface="黑体" panose="02010609060101010101" pitchFamily="49" charset="-122"/>
              </a:rPr>
              <a:t>阿伦尼乌斯方程适用于基元反应和非基元反应，</a:t>
            </a:r>
          </a:p>
          <a:p>
            <a:pPr eaLnBrk="1" hangingPunct="1">
              <a:spcBef>
                <a:spcPct val="50000"/>
              </a:spcBef>
              <a:buClrTx/>
              <a:buSzTx/>
              <a:buFontTx/>
              <a:buNone/>
            </a:pPr>
            <a:r>
              <a:rPr lang="zh-CN" altLang="en-US" sz="2800" dirty="0">
                <a:latin typeface="Times New Roman" panose="02020603050405020304" pitchFamily="18" charset="0"/>
                <a:ea typeface="黑体" panose="02010609060101010101" pitchFamily="49" charset="-122"/>
              </a:rPr>
              <a:t>      甚至某些</a:t>
            </a:r>
            <a:r>
              <a:rPr lang="zh-CN" altLang="en-US" sz="2800" dirty="0" smtClean="0">
                <a:latin typeface="Times New Roman" panose="02020603050405020304" pitchFamily="18" charset="0"/>
                <a:ea typeface="黑体" panose="02010609060101010101" pitchFamily="49" charset="-122"/>
              </a:rPr>
              <a:t>非均相反应，此时活化能为表观活化能</a:t>
            </a:r>
            <a:endParaRPr lang="zh-CN" altLang="en-US" sz="2800" dirty="0">
              <a:latin typeface="Times New Roman" panose="02020603050405020304" pitchFamily="18" charset="0"/>
              <a:ea typeface="黑体" panose="02010609060101010101" pitchFamily="49" charset="-122"/>
            </a:endParaRPr>
          </a:p>
        </p:txBody>
      </p:sp>
      <p:sp>
        <p:nvSpPr>
          <p:cNvPr id="556038" name="Rectangle 6"/>
          <p:cNvSpPr>
            <a:spLocks noChangeArrowheads="1"/>
          </p:cNvSpPr>
          <p:nvPr/>
        </p:nvSpPr>
        <p:spPr bwMode="auto">
          <a:xfrm>
            <a:off x="539508" y="2813880"/>
            <a:ext cx="77358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dirty="0" smtClean="0">
                <a:latin typeface="Times New Roman" panose="02020603050405020304" pitchFamily="18" charset="0"/>
                <a:ea typeface="黑体" panose="02010609060101010101" pitchFamily="49" charset="-122"/>
              </a:rPr>
              <a:t>(2) </a:t>
            </a:r>
            <a:r>
              <a:rPr lang="zh-CN" altLang="en-US" sz="2800" dirty="0">
                <a:latin typeface="Times New Roman" panose="02020603050405020304" pitchFamily="18" charset="0"/>
                <a:ea typeface="黑体" panose="02010609060101010101" pitchFamily="49" charset="-122"/>
              </a:rPr>
              <a:t>更精密实验表明</a:t>
            </a:r>
            <a:r>
              <a:rPr lang="zh-CN" altLang="en-US" sz="2800" dirty="0" smtClean="0">
                <a:latin typeface="Times New Roman" panose="02020603050405020304" pitchFamily="18" charset="0"/>
                <a:ea typeface="黑体" panose="02010609060101010101" pitchFamily="49" charset="-122"/>
              </a:rPr>
              <a:t>：温度</a:t>
            </a:r>
            <a:r>
              <a:rPr lang="zh-CN" altLang="en-US" sz="2800" dirty="0">
                <a:latin typeface="Times New Roman" panose="02020603050405020304" pitchFamily="18" charset="0"/>
                <a:ea typeface="黑体" panose="02010609060101010101" pitchFamily="49" charset="-122"/>
              </a:rPr>
              <a:t>范围变化较大时，下列方程更适用</a:t>
            </a:r>
          </a:p>
        </p:txBody>
      </p:sp>
      <p:graphicFrame>
        <p:nvGraphicFramePr>
          <p:cNvPr id="556039" name="Object 7"/>
          <p:cNvGraphicFramePr>
            <a:graphicFrameLocks noChangeAspect="1"/>
          </p:cNvGraphicFramePr>
          <p:nvPr>
            <p:extLst>
              <p:ext uri="{D42A27DB-BD31-4B8C-83A1-F6EECF244321}">
                <p14:modId xmlns:p14="http://schemas.microsoft.com/office/powerpoint/2010/main" val="1972584097"/>
              </p:ext>
            </p:extLst>
          </p:nvPr>
        </p:nvGraphicFramePr>
        <p:xfrm>
          <a:off x="2546040" y="3877267"/>
          <a:ext cx="4654550" cy="601662"/>
        </p:xfrm>
        <a:graphic>
          <a:graphicData uri="http://schemas.openxmlformats.org/presentationml/2006/ole">
            <mc:AlternateContent xmlns:mc="http://schemas.openxmlformats.org/markup-compatibility/2006">
              <mc:Choice xmlns:v="urn:schemas-microsoft-com:vml" Requires="v">
                <p:oleObj spid="_x0000_s5201" name="公式" r:id="rId3" imgW="1765300" imgH="228600" progId="Equation.3">
                  <p:embed/>
                </p:oleObj>
              </mc:Choice>
              <mc:Fallback>
                <p:oleObj name="公式" r:id="rId3" imgW="1765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040" y="3877267"/>
                        <a:ext cx="4654550" cy="601662"/>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6" name="AutoShape 1058"/>
          <p:cNvSpPr>
            <a:spLocks noChangeArrowheads="1"/>
          </p:cNvSpPr>
          <p:nvPr/>
        </p:nvSpPr>
        <p:spPr bwMode="auto">
          <a:xfrm>
            <a:off x="561975" y="600075"/>
            <a:ext cx="766763" cy="679450"/>
          </a:xfrm>
          <a:prstGeom prst="star16">
            <a:avLst>
              <a:gd name="adj" fmla="val 2648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endParaRPr kumimoji="1" lang="zh-CN" altLang="en-US" sz="2800">
              <a:solidFill>
                <a:srgbClr val="FF3300"/>
              </a:solidFill>
              <a:latin typeface="华文行楷" panose="02010800040101010101" pitchFamily="2" charset="-122"/>
              <a:sym typeface="Wingdings" panose="05000000000000000000" pitchFamily="2" charset="2"/>
            </a:endParaRPr>
          </a:p>
        </p:txBody>
      </p:sp>
      <p:sp>
        <p:nvSpPr>
          <p:cNvPr id="2" name="矩形 1"/>
          <p:cNvSpPr/>
          <p:nvPr/>
        </p:nvSpPr>
        <p:spPr>
          <a:xfrm>
            <a:off x="579682" y="4759011"/>
            <a:ext cx="8324715" cy="1384995"/>
          </a:xfrm>
          <a:prstGeom prst="rect">
            <a:avLst/>
          </a:prstGeom>
        </p:spPr>
        <p:txBody>
          <a:bodyPr wrap="none">
            <a:spAutoFit/>
          </a:bodyPr>
          <a:lstStyle/>
          <a:p>
            <a:r>
              <a:rPr lang="en-US" altLang="zh-CN" sz="2800" dirty="0" smtClean="0">
                <a:latin typeface="Times New Roman" panose="02020603050405020304" pitchFamily="18" charset="0"/>
                <a:ea typeface="黑体" panose="02010609060101010101" pitchFamily="49" charset="-122"/>
              </a:rPr>
              <a:t>(3) </a:t>
            </a:r>
            <a:r>
              <a:rPr lang="zh-CN" altLang="en-US" sz="2800" dirty="0" smtClean="0">
                <a:latin typeface="Times New Roman" panose="02020603050405020304" pitchFamily="18" charset="0"/>
                <a:ea typeface="黑体" panose="02010609060101010101" pitchFamily="49" charset="-122"/>
              </a:rPr>
              <a:t>对</a:t>
            </a:r>
            <a:r>
              <a:rPr lang="zh-CN" altLang="en-US" sz="2800" dirty="0">
                <a:latin typeface="Times New Roman" panose="02020603050405020304" pitchFamily="18" charset="0"/>
                <a:ea typeface="黑体" panose="02010609060101010101" pitchFamily="49" charset="-122"/>
              </a:rPr>
              <a:t>同一反应</a:t>
            </a:r>
            <a:r>
              <a:rPr lang="zh-CN" altLang="en-US" sz="2800" dirty="0" smtClean="0">
                <a:latin typeface="Times New Roman" panose="02020603050405020304" pitchFamily="18" charset="0"/>
                <a:ea typeface="黑体" panose="02010609060101010101" pitchFamily="49" charset="-122"/>
              </a:rPr>
              <a:t>，同</a:t>
            </a:r>
            <a:r>
              <a:rPr lang="zh-CN" altLang="en-US" sz="2800" dirty="0">
                <a:latin typeface="Times New Roman" panose="02020603050405020304" pitchFamily="18" charset="0"/>
                <a:ea typeface="黑体" panose="02010609060101010101" pitchFamily="49" charset="-122"/>
              </a:rPr>
              <a:t>一初始浓度，同一</a:t>
            </a:r>
            <a:r>
              <a:rPr lang="zh-CN" altLang="en-US" sz="2800" dirty="0" smtClean="0">
                <a:latin typeface="Times New Roman" panose="02020603050405020304" pitchFamily="18" charset="0"/>
                <a:ea typeface="黑体" panose="02010609060101010101" pitchFamily="49" charset="-122"/>
              </a:rPr>
              <a:t>转化率</a:t>
            </a:r>
            <a:r>
              <a:rPr lang="en-US" altLang="zh-CN" sz="2800" dirty="0" smtClean="0">
                <a:latin typeface="Times New Roman" panose="02020603050405020304" pitchFamily="18" charset="0"/>
                <a:ea typeface="黑体" panose="02010609060101010101" pitchFamily="49" charset="-122"/>
              </a:rPr>
              <a:t>,</a:t>
            </a:r>
            <a:r>
              <a:rPr lang="zh-CN" altLang="en-US" sz="2800" dirty="0">
                <a:latin typeface="Times New Roman" panose="02020603050405020304" pitchFamily="18" charset="0"/>
                <a:ea typeface="黑体" panose="02010609060101010101" pitchFamily="49" charset="-122"/>
              </a:rPr>
              <a:t>不同</a:t>
            </a:r>
            <a:r>
              <a:rPr lang="zh-CN" altLang="en-US" sz="2800" dirty="0" smtClean="0">
                <a:latin typeface="Times New Roman" panose="02020603050405020304" pitchFamily="18" charset="0"/>
                <a:ea typeface="黑体" panose="02010609060101010101" pitchFamily="49" charset="-122"/>
              </a:rPr>
              <a:t>温</a:t>
            </a:r>
            <a:endParaRPr lang="en-US" altLang="zh-CN" sz="2800" dirty="0" smtClean="0">
              <a:latin typeface="Times New Roman" panose="02020603050405020304" pitchFamily="18" charset="0"/>
              <a:ea typeface="黑体" panose="02010609060101010101" pitchFamily="49" charset="-122"/>
            </a:endParaRPr>
          </a:p>
          <a:p>
            <a:r>
              <a:rPr lang="zh-CN" altLang="en-US" sz="2800" dirty="0" smtClean="0">
                <a:latin typeface="Times New Roman" panose="02020603050405020304" pitchFamily="18" charset="0"/>
                <a:ea typeface="黑体" panose="02010609060101010101" pitchFamily="49" charset="-122"/>
              </a:rPr>
              <a:t>度，有关系</a:t>
            </a:r>
            <a:r>
              <a:rPr lang="zh-CN" altLang="en-US" sz="2800" dirty="0">
                <a:latin typeface="Times New Roman" panose="02020603050405020304" pitchFamily="18" charset="0"/>
                <a:ea typeface="黑体" panose="02010609060101010101" pitchFamily="49" charset="-122"/>
              </a:rPr>
              <a:t>：</a:t>
            </a:r>
            <a:r>
              <a:rPr lang="en-US" altLang="zh-CN" sz="2800" dirty="0">
                <a:latin typeface="Times New Roman" panose="02020603050405020304" pitchFamily="18" charset="0"/>
                <a:ea typeface="黑体" panose="02010609060101010101" pitchFamily="49" charset="-122"/>
              </a:rPr>
              <a:t> </a:t>
            </a:r>
            <a:r>
              <a:rPr lang="en-US" altLang="zh-CN" sz="2800" b="1" dirty="0">
                <a:latin typeface="仿宋" panose="02010609060101010101" pitchFamily="49" charset="-122"/>
                <a:ea typeface="仿宋" panose="02010609060101010101" pitchFamily="49" charset="-122"/>
              </a:rPr>
              <a:t>k</a:t>
            </a:r>
            <a:r>
              <a:rPr lang="en-US" altLang="zh-CN" sz="2800" b="1" baseline="-25000" dirty="0">
                <a:latin typeface="仿宋" panose="02010609060101010101" pitchFamily="49" charset="-122"/>
                <a:ea typeface="仿宋" panose="02010609060101010101" pitchFamily="49" charset="-122"/>
              </a:rPr>
              <a:t>2</a:t>
            </a:r>
            <a:r>
              <a:rPr lang="en-US" altLang="zh-CN" sz="2800" b="1" dirty="0">
                <a:latin typeface="仿宋" panose="02010609060101010101" pitchFamily="49" charset="-122"/>
                <a:ea typeface="仿宋" panose="02010609060101010101" pitchFamily="49" charset="-122"/>
              </a:rPr>
              <a:t>/k</a:t>
            </a:r>
            <a:r>
              <a:rPr lang="en-US" altLang="zh-CN" sz="2800" b="1" baseline="-25000" dirty="0">
                <a:latin typeface="仿宋" panose="02010609060101010101" pitchFamily="49" charset="-122"/>
                <a:ea typeface="仿宋" panose="02010609060101010101" pitchFamily="49" charset="-122"/>
              </a:rPr>
              <a:t>1</a:t>
            </a:r>
            <a:r>
              <a:rPr lang="en-US" altLang="zh-CN" sz="2800" b="1" dirty="0">
                <a:latin typeface="仿宋" panose="02010609060101010101" pitchFamily="49" charset="-122"/>
                <a:ea typeface="仿宋" panose="02010609060101010101" pitchFamily="49" charset="-122"/>
              </a:rPr>
              <a:t>= t</a:t>
            </a:r>
            <a:r>
              <a:rPr lang="en-US" altLang="zh-CN" sz="2800" b="1" baseline="-25000" dirty="0">
                <a:latin typeface="仿宋" panose="02010609060101010101" pitchFamily="49" charset="-122"/>
                <a:ea typeface="仿宋" panose="02010609060101010101" pitchFamily="49" charset="-122"/>
              </a:rPr>
              <a:t>1</a:t>
            </a:r>
            <a:r>
              <a:rPr lang="en-US" altLang="zh-CN" sz="2800" b="1" dirty="0">
                <a:latin typeface="仿宋" panose="02010609060101010101" pitchFamily="49" charset="-122"/>
                <a:ea typeface="仿宋" panose="02010609060101010101" pitchFamily="49" charset="-122"/>
              </a:rPr>
              <a:t> /t</a:t>
            </a:r>
            <a:r>
              <a:rPr lang="en-US" altLang="zh-CN" sz="2800" b="1" baseline="-25000" dirty="0">
                <a:latin typeface="仿宋" panose="02010609060101010101" pitchFamily="49" charset="-122"/>
                <a:ea typeface="仿宋" panose="02010609060101010101" pitchFamily="49" charset="-122"/>
              </a:rPr>
              <a:t>2</a:t>
            </a:r>
            <a:endParaRPr lang="zh-CN" altLang="zh-CN" sz="2800" b="1" dirty="0">
              <a:latin typeface="仿宋" panose="02010609060101010101" pitchFamily="49" charset="-122"/>
              <a:ea typeface="仿宋" panose="02010609060101010101" pitchFamily="49" charset="-122"/>
            </a:endParaRPr>
          </a:p>
          <a:p>
            <a:endParaRPr lang="zh-CN" altLang="en-US" sz="28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842795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56037"/>
                                        </p:tgtEl>
                                        <p:attrNameLst>
                                          <p:attrName>style.visibility</p:attrName>
                                        </p:attrNameLst>
                                      </p:cBhvr>
                                      <p:to>
                                        <p:strVal val="visible"/>
                                      </p:to>
                                    </p:set>
                                    <p:animEffect transition="in" filter="strips(downRight)">
                                      <p:cBhvr>
                                        <p:cTn id="7" dur="500"/>
                                        <p:tgtEl>
                                          <p:spTgt spid="556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56038"/>
                                        </p:tgtEl>
                                        <p:attrNameLst>
                                          <p:attrName>style.visibility</p:attrName>
                                        </p:attrNameLst>
                                      </p:cBhvr>
                                      <p:to>
                                        <p:strVal val="visible"/>
                                      </p:to>
                                    </p:set>
                                    <p:animEffect transition="in" filter="strips(downRight)">
                                      <p:cBhvr>
                                        <p:cTn id="12" dur="500"/>
                                        <p:tgtEl>
                                          <p:spTgt spid="556038"/>
                                        </p:tgtEl>
                                      </p:cBhvr>
                                    </p:animEffect>
                                  </p:childTnLst>
                                </p:cTn>
                              </p:par>
                              <p:par>
                                <p:cTn id="13" presetID="18" presetClass="entr" presetSubtype="6" fill="hold" nodeType="withEffect">
                                  <p:stCondLst>
                                    <p:cond delay="0"/>
                                  </p:stCondLst>
                                  <p:childTnLst>
                                    <p:set>
                                      <p:cBhvr>
                                        <p:cTn id="14" dur="1" fill="hold">
                                          <p:stCondLst>
                                            <p:cond delay="0"/>
                                          </p:stCondLst>
                                        </p:cTn>
                                        <p:tgtEl>
                                          <p:spTgt spid="556039"/>
                                        </p:tgtEl>
                                        <p:attrNameLst>
                                          <p:attrName>style.visibility</p:attrName>
                                        </p:attrNameLst>
                                      </p:cBhvr>
                                      <p:to>
                                        <p:strVal val="visible"/>
                                      </p:to>
                                    </p:set>
                                    <p:animEffect transition="in" filter="strips(downRight)">
                                      <p:cBhvr>
                                        <p:cTn id="15" dur="500"/>
                                        <p:tgtEl>
                                          <p:spTgt spid="556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7" grpId="0"/>
      <p:bldP spid="5560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4" name="Rectangle 6"/>
          <p:cNvSpPr>
            <a:spLocks noChangeArrowheads="1"/>
          </p:cNvSpPr>
          <p:nvPr/>
        </p:nvSpPr>
        <p:spPr bwMode="auto">
          <a:xfrm>
            <a:off x="965200" y="1739077"/>
            <a:ext cx="3268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lang="zh-CN" altLang="en-US" sz="2800" dirty="0">
                <a:latin typeface="Times New Roman" panose="02020603050405020304" pitchFamily="18" charset="0"/>
                <a:ea typeface="黑体" panose="02010609060101010101" pitchFamily="49" charset="-122"/>
              </a:rPr>
              <a:t>根据</a:t>
            </a:r>
            <a:r>
              <a:rPr lang="en-US" altLang="zh-CN" sz="2800" dirty="0" err="1">
                <a:latin typeface="Times New Roman" panose="02020603050405020304" pitchFamily="18" charset="0"/>
                <a:ea typeface="黑体" panose="02010609060101010101" pitchFamily="49" charset="-122"/>
              </a:rPr>
              <a:t>van’t</a:t>
            </a:r>
            <a:r>
              <a:rPr lang="en-US" altLang="zh-CN" sz="2800" dirty="0">
                <a:latin typeface="Times New Roman" panose="02020603050405020304" pitchFamily="18" charset="0"/>
                <a:ea typeface="黑体" panose="02010609060101010101" pitchFamily="49" charset="-122"/>
              </a:rPr>
              <a:t> Hoff </a:t>
            </a:r>
            <a:r>
              <a:rPr lang="zh-CN" altLang="en-US" sz="2800" dirty="0">
                <a:latin typeface="Times New Roman" panose="02020603050405020304" pitchFamily="18" charset="0"/>
                <a:ea typeface="黑体" panose="02010609060101010101" pitchFamily="49" charset="-122"/>
              </a:rPr>
              <a:t>公式</a:t>
            </a:r>
          </a:p>
        </p:txBody>
      </p:sp>
      <p:sp>
        <p:nvSpPr>
          <p:cNvPr id="565255" name="Text Box 7"/>
          <p:cNvSpPr txBox="1">
            <a:spLocks noChangeArrowheads="1"/>
          </p:cNvSpPr>
          <p:nvPr/>
        </p:nvSpPr>
        <p:spPr bwMode="auto">
          <a:xfrm>
            <a:off x="853516" y="1149350"/>
            <a:ext cx="268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Char char="•"/>
            </a:pPr>
            <a:r>
              <a:rPr lang="zh-CN" altLang="en-US" sz="2800" dirty="0">
                <a:solidFill>
                  <a:schemeClr val="tx2"/>
                </a:solidFill>
                <a:latin typeface="Times New Roman" panose="02020603050405020304" pitchFamily="18" charset="0"/>
                <a:ea typeface="黑体" panose="02010609060101010101" pitchFamily="49" charset="-122"/>
              </a:rPr>
              <a:t>热力学观点</a:t>
            </a:r>
          </a:p>
        </p:txBody>
      </p:sp>
      <p:sp>
        <p:nvSpPr>
          <p:cNvPr id="565257" name="Text Box 9"/>
          <p:cNvSpPr txBox="1">
            <a:spLocks noChangeArrowheads="1"/>
          </p:cNvSpPr>
          <p:nvPr/>
        </p:nvSpPr>
        <p:spPr bwMode="auto">
          <a:xfrm>
            <a:off x="1428077" y="2459263"/>
            <a:ext cx="31019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fontAlgn="t" hangingPunct="1">
              <a:spcBef>
                <a:spcPct val="50000"/>
              </a:spcBef>
              <a:buClrTx/>
              <a:buSzTx/>
              <a:buFontTx/>
              <a:buNone/>
            </a:pPr>
            <a:r>
              <a:rPr lang="zh-CN" altLang="en-US" sz="2800" dirty="0">
                <a:latin typeface="Arial" panose="020B0604020202020204" pitchFamily="34" charset="0"/>
                <a:ea typeface="黑体" panose="02010609060101010101" pitchFamily="49" charset="-122"/>
              </a:rPr>
              <a:t>对于放热反应：</a:t>
            </a:r>
          </a:p>
        </p:txBody>
      </p:sp>
      <p:sp>
        <p:nvSpPr>
          <p:cNvPr id="565262" name="Text Box 14"/>
          <p:cNvSpPr txBox="1">
            <a:spLocks noChangeArrowheads="1"/>
          </p:cNvSpPr>
          <p:nvPr/>
        </p:nvSpPr>
        <p:spPr bwMode="auto">
          <a:xfrm>
            <a:off x="788614" y="3068637"/>
            <a:ext cx="268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Char char="•"/>
            </a:pPr>
            <a:r>
              <a:rPr lang="zh-CN" altLang="en-US" sz="2800" dirty="0">
                <a:solidFill>
                  <a:schemeClr val="tx2"/>
                </a:solidFill>
                <a:latin typeface="Times New Roman" panose="02020603050405020304" pitchFamily="18" charset="0"/>
                <a:ea typeface="黑体" panose="02010609060101010101" pitchFamily="49" charset="-122"/>
              </a:rPr>
              <a:t>动力学观点</a:t>
            </a:r>
          </a:p>
        </p:txBody>
      </p:sp>
      <p:grpSp>
        <p:nvGrpSpPr>
          <p:cNvPr id="2" name="Group 18"/>
          <p:cNvGrpSpPr>
            <a:grpSpLocks/>
          </p:cNvGrpSpPr>
          <p:nvPr/>
        </p:nvGrpSpPr>
        <p:grpSpPr bwMode="auto">
          <a:xfrm>
            <a:off x="4547608" y="2435450"/>
            <a:ext cx="2635250" cy="450850"/>
            <a:chOff x="2721" y="2109"/>
            <a:chExt cx="1660" cy="284"/>
          </a:xfrm>
        </p:grpSpPr>
        <p:sp>
          <p:nvSpPr>
            <p:cNvPr id="67603" name="Text Box 13"/>
            <p:cNvSpPr txBox="1">
              <a:spLocks noChangeArrowheads="1"/>
            </p:cNvSpPr>
            <p:nvPr/>
          </p:nvSpPr>
          <p:spPr bwMode="auto">
            <a:xfrm>
              <a:off x="2721" y="2124"/>
              <a:ext cx="16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fontAlgn="t" hangingPunct="1">
                <a:spcBef>
                  <a:spcPct val="50000"/>
                </a:spcBef>
                <a:buClrTx/>
                <a:buSzTx/>
                <a:buFontTx/>
                <a:buNone/>
              </a:pPr>
              <a:r>
                <a:rPr lang="en-US" altLang="zh-CN" sz="2800" dirty="0">
                  <a:latin typeface="Times New Roman" panose="02020603050405020304" pitchFamily="18" charset="0"/>
                  <a:ea typeface="黑体" panose="02010609060101010101" pitchFamily="49" charset="-122"/>
                </a:rPr>
                <a:t>T</a:t>
              </a:r>
              <a:r>
                <a:rPr lang="en-US" altLang="zh-CN" sz="2800" dirty="0">
                  <a:latin typeface="Times New Roman" panose="02020603050405020304" pitchFamily="18" charset="0"/>
                  <a:ea typeface="黑体" panose="02010609060101010101" pitchFamily="49" charset="-122"/>
                  <a:sym typeface="Symbol" panose="05050102010706020507" pitchFamily="18" charset="2"/>
                </a:rPr>
                <a:t></a:t>
              </a:r>
              <a:r>
                <a:rPr lang="zh-CN" altLang="en-US" sz="2800"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dirty="0">
                  <a:latin typeface="Times New Roman" panose="02020603050405020304" pitchFamily="18" charset="0"/>
                  <a:ea typeface="黑体" panose="02010609060101010101" pitchFamily="49" charset="-122"/>
                  <a:sym typeface="Symbol" panose="05050102010706020507" pitchFamily="18" charset="2"/>
                </a:rPr>
                <a:t>K</a:t>
              </a:r>
              <a:r>
                <a:rPr lang="zh-CN" altLang="en-US" sz="2800" dirty="0">
                  <a:latin typeface="Times New Roman" panose="02020603050405020304" pitchFamily="18" charset="0"/>
                  <a:ea typeface="黑体" panose="02010609060101010101" pitchFamily="49" charset="-122"/>
                  <a:sym typeface="Symbol" panose="05050102010706020507" pitchFamily="18" charset="2"/>
                </a:rPr>
                <a:t>　</a:t>
              </a:r>
            </a:p>
          </p:txBody>
        </p:sp>
        <p:grpSp>
          <p:nvGrpSpPr>
            <p:cNvPr id="67604" name="Group 17"/>
            <p:cNvGrpSpPr>
              <a:grpSpLocks/>
            </p:cNvGrpSpPr>
            <p:nvPr/>
          </p:nvGrpSpPr>
          <p:grpSpPr bwMode="auto">
            <a:xfrm>
              <a:off x="3675" y="2109"/>
              <a:ext cx="131" cy="86"/>
              <a:chOff x="3348" y="2810"/>
              <a:chExt cx="404" cy="265"/>
            </a:xfrm>
          </p:grpSpPr>
          <p:sp>
            <p:nvSpPr>
              <p:cNvPr id="67605" name="Oval 15"/>
              <p:cNvSpPr>
                <a:spLocks noChangeArrowheads="1"/>
              </p:cNvSpPr>
              <p:nvPr/>
            </p:nvSpPr>
            <p:spPr bwMode="auto">
              <a:xfrm>
                <a:off x="3424" y="2810"/>
                <a:ext cx="257" cy="26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endParaRPr lang="zh-CN" altLang="en-US" sz="2800">
                  <a:latin typeface="Times New Roman" panose="02020603050405020304" pitchFamily="18" charset="0"/>
                  <a:ea typeface="黑体" panose="02010609060101010101" pitchFamily="49" charset="-122"/>
                </a:endParaRPr>
              </a:p>
            </p:txBody>
          </p:sp>
          <p:sp>
            <p:nvSpPr>
              <p:cNvPr id="67606" name="Line 16"/>
              <p:cNvSpPr>
                <a:spLocks noChangeShapeType="1"/>
              </p:cNvSpPr>
              <p:nvPr/>
            </p:nvSpPr>
            <p:spPr bwMode="auto">
              <a:xfrm>
                <a:off x="3348" y="2950"/>
                <a:ext cx="4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65269" name="Text Box 21"/>
          <p:cNvSpPr txBox="1">
            <a:spLocks noChangeArrowheads="1"/>
          </p:cNvSpPr>
          <p:nvPr/>
        </p:nvSpPr>
        <p:spPr bwMode="auto">
          <a:xfrm>
            <a:off x="6665128" y="3160713"/>
            <a:ext cx="21161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fontAlgn="t" hangingPunct="1">
              <a:spcBef>
                <a:spcPct val="50000"/>
              </a:spcBef>
              <a:buClrTx/>
              <a:buSzTx/>
              <a:buFontTx/>
              <a:buNone/>
            </a:pPr>
            <a:r>
              <a:rPr lang="en-US" altLang="zh-CN" sz="2800" dirty="0">
                <a:latin typeface="Times New Roman" panose="02020603050405020304" pitchFamily="18" charset="0"/>
                <a:ea typeface="黑体" panose="02010609060101010101" pitchFamily="49" charset="-122"/>
              </a:rPr>
              <a:t>T</a:t>
            </a:r>
            <a:r>
              <a:rPr lang="en-US" altLang="zh-CN" sz="2800" dirty="0">
                <a:latin typeface="Times New Roman" panose="02020603050405020304" pitchFamily="18" charset="0"/>
                <a:ea typeface="黑体" panose="02010609060101010101" pitchFamily="49" charset="-122"/>
                <a:sym typeface="Symbol" panose="05050102010706020507" pitchFamily="18" charset="2"/>
              </a:rPr>
              <a:t></a:t>
            </a:r>
            <a:r>
              <a:rPr lang="zh-CN" altLang="en-US" sz="2800"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i="1" dirty="0">
                <a:latin typeface="Times New Roman" panose="02020603050405020304" pitchFamily="18" charset="0"/>
                <a:ea typeface="黑体" panose="02010609060101010101" pitchFamily="49" charset="-122"/>
                <a:sym typeface="Symbol" panose="05050102010706020507" pitchFamily="18" charset="2"/>
              </a:rPr>
              <a:t>k</a:t>
            </a: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endParaRPr lang="en-US" altLang="en-US" sz="2800" dirty="0">
              <a:latin typeface="Times New Roman" panose="02020603050405020304" pitchFamily="18" charset="0"/>
              <a:ea typeface="黑体" panose="02010609060101010101" pitchFamily="49" charset="-122"/>
              <a:sym typeface="Symbol" panose="05050102010706020507" pitchFamily="18" charset="2"/>
            </a:endParaRPr>
          </a:p>
        </p:txBody>
      </p:sp>
      <p:sp>
        <p:nvSpPr>
          <p:cNvPr id="565273" name="Rectangle 25"/>
          <p:cNvSpPr>
            <a:spLocks noChangeArrowheads="1"/>
          </p:cNvSpPr>
          <p:nvPr/>
        </p:nvSpPr>
        <p:spPr bwMode="auto">
          <a:xfrm>
            <a:off x="624616" y="4242920"/>
            <a:ext cx="8042275"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fontAlgn="t" hangingPunct="1">
              <a:spcBef>
                <a:spcPct val="30000"/>
              </a:spcBef>
              <a:buClrTx/>
              <a:buSzTx/>
              <a:buFontTx/>
              <a:buNone/>
            </a:pPr>
            <a:r>
              <a:rPr lang="zh-CN" altLang="en-US" sz="2800" dirty="0">
                <a:solidFill>
                  <a:srgbClr val="C00000"/>
                </a:solidFill>
                <a:latin typeface="Times New Roman" panose="02020603050405020304" pitchFamily="18" charset="0"/>
                <a:ea typeface="黑体" panose="02010609060101010101" pitchFamily="49" charset="-122"/>
              </a:rPr>
              <a:t>实际生产中，为了保证一定的反应速率，也适当</a:t>
            </a:r>
          </a:p>
          <a:p>
            <a:pPr eaLnBrk="1" fontAlgn="t" hangingPunct="1">
              <a:spcBef>
                <a:spcPct val="30000"/>
              </a:spcBef>
              <a:buClrTx/>
              <a:buSzTx/>
              <a:buFontTx/>
              <a:buNone/>
            </a:pPr>
            <a:r>
              <a:rPr lang="zh-CN" altLang="en-US" sz="2800" dirty="0">
                <a:solidFill>
                  <a:srgbClr val="C00000"/>
                </a:solidFill>
                <a:latin typeface="Times New Roman" panose="02020603050405020304" pitchFamily="18" charset="0"/>
                <a:ea typeface="黑体" panose="02010609060101010101" pitchFamily="49" charset="-122"/>
              </a:rPr>
              <a:t>提高温度，略降低一点平衡转化率，如合成氨反应</a:t>
            </a:r>
          </a:p>
        </p:txBody>
      </p:sp>
      <p:sp>
        <p:nvSpPr>
          <p:cNvPr id="565274" name="Rectangle 26"/>
          <p:cNvSpPr>
            <a:spLocks noChangeArrowheads="1"/>
          </p:cNvSpPr>
          <p:nvPr/>
        </p:nvSpPr>
        <p:spPr bwMode="auto">
          <a:xfrm>
            <a:off x="455613" y="514350"/>
            <a:ext cx="7056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lang="en-US" altLang="zh-CN" sz="2800" dirty="0" smtClean="0">
                <a:latin typeface="Times New Roman" panose="02020603050405020304" pitchFamily="18" charset="0"/>
                <a:ea typeface="黑体" panose="02010609060101010101" pitchFamily="49" charset="-122"/>
              </a:rPr>
              <a:t>(4) </a:t>
            </a:r>
            <a:r>
              <a:rPr lang="zh-CN" altLang="en-US" sz="2800" dirty="0">
                <a:latin typeface="Times New Roman" panose="02020603050405020304" pitchFamily="18" charset="0"/>
                <a:ea typeface="黑体" panose="02010609060101010101" pitchFamily="49" charset="-122"/>
              </a:rPr>
              <a:t>热力学和动力学对</a:t>
            </a:r>
            <a:r>
              <a:rPr lang="zh-CN" altLang="en-US" sz="2800" i="1" dirty="0">
                <a:latin typeface="Times New Roman" panose="02020603050405020304" pitchFamily="18" charset="0"/>
                <a:ea typeface="黑体" panose="02010609060101010101" pitchFamily="49" charset="-122"/>
              </a:rPr>
              <a:t> </a:t>
            </a:r>
            <a:r>
              <a:rPr lang="zh-CN" altLang="en-US" sz="2800" i="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dirty="0">
                <a:latin typeface="Times New Roman" panose="02020603050405020304" pitchFamily="18" charset="0"/>
                <a:ea typeface="黑体" panose="02010609060101010101" pitchFamily="49" charset="-122"/>
              </a:rPr>
              <a:t>~</a:t>
            </a:r>
            <a:r>
              <a:rPr lang="en-US" altLang="zh-CN" sz="2800" i="1" dirty="0">
                <a:latin typeface="Times New Roman" panose="02020603050405020304" pitchFamily="18" charset="0"/>
                <a:ea typeface="黑体" panose="02010609060101010101" pitchFamily="49" charset="-122"/>
              </a:rPr>
              <a:t>T </a:t>
            </a:r>
            <a:r>
              <a:rPr lang="zh-CN" altLang="en-US" sz="2800" dirty="0" smtClean="0">
                <a:latin typeface="Times New Roman" panose="02020603050405020304" pitchFamily="18" charset="0"/>
                <a:ea typeface="黑体" panose="02010609060101010101" pitchFamily="49" charset="-122"/>
              </a:rPr>
              <a:t>关系的不同看法</a:t>
            </a:r>
            <a:endParaRPr lang="zh-CN" altLang="en-US" sz="2800" dirty="0">
              <a:latin typeface="Times New Roman" panose="02020603050405020304" pitchFamily="18" charset="0"/>
              <a:ea typeface="黑体" panose="02010609060101010101" pitchFamily="49" charset="-122"/>
            </a:endParaRPr>
          </a:p>
        </p:txBody>
      </p:sp>
      <p:grpSp>
        <p:nvGrpSpPr>
          <p:cNvPr id="4" name="Group 38"/>
          <p:cNvGrpSpPr>
            <a:grpSpLocks/>
          </p:cNvGrpSpPr>
          <p:nvPr/>
        </p:nvGrpSpPr>
        <p:grpSpPr bwMode="auto">
          <a:xfrm>
            <a:off x="5026819" y="1149349"/>
            <a:ext cx="2497137" cy="1114425"/>
            <a:chOff x="3153" y="891"/>
            <a:chExt cx="1573" cy="702"/>
          </a:xfrm>
        </p:grpSpPr>
        <p:graphicFrame>
          <p:nvGraphicFramePr>
            <p:cNvPr id="67596" name="Object 28"/>
            <p:cNvGraphicFramePr>
              <a:graphicFrameLocks noChangeAspect="1"/>
            </p:cNvGraphicFramePr>
            <p:nvPr/>
          </p:nvGraphicFramePr>
          <p:xfrm>
            <a:off x="3153" y="891"/>
            <a:ext cx="1573" cy="702"/>
          </p:xfrm>
          <a:graphic>
            <a:graphicData uri="http://schemas.openxmlformats.org/presentationml/2006/ole">
              <mc:AlternateContent xmlns:mc="http://schemas.openxmlformats.org/markup-compatibility/2006">
                <mc:Choice xmlns:v="urn:schemas-microsoft-com:vml" Requires="v">
                  <p:oleObj spid="_x0000_s6304" name="公式" r:id="rId3" imgW="939800" imgH="419100" progId="Equation.3">
                    <p:embed/>
                  </p:oleObj>
                </mc:Choice>
                <mc:Fallback>
                  <p:oleObj name="公式" r:id="rId3" imgW="9398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3" y="891"/>
                          <a:ext cx="1573" cy="702"/>
                        </a:xfrm>
                        <a:prstGeom prst="rect">
                          <a:avLst/>
                        </a:prstGeom>
                        <a:gradFill rotWithShape="1">
                          <a:gsLst>
                            <a:gs pos="0">
                              <a:srgbClr val="003B76"/>
                            </a:gs>
                            <a:gs pos="50000">
                              <a:schemeClr val="hlink"/>
                            </a:gs>
                            <a:gs pos="100000">
                              <a:srgbClr val="003B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7597" name="Group 34"/>
            <p:cNvGrpSpPr>
              <a:grpSpLocks/>
            </p:cNvGrpSpPr>
            <p:nvPr/>
          </p:nvGrpSpPr>
          <p:grpSpPr bwMode="auto">
            <a:xfrm>
              <a:off x="3734" y="974"/>
              <a:ext cx="131" cy="86"/>
              <a:chOff x="3734" y="974"/>
              <a:chExt cx="131" cy="86"/>
            </a:xfrm>
          </p:grpSpPr>
          <p:sp>
            <p:nvSpPr>
              <p:cNvPr id="67601" name="Oval 32"/>
              <p:cNvSpPr>
                <a:spLocks noChangeArrowheads="1"/>
              </p:cNvSpPr>
              <p:nvPr/>
            </p:nvSpPr>
            <p:spPr bwMode="auto">
              <a:xfrm>
                <a:off x="3759" y="974"/>
                <a:ext cx="83" cy="8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endParaRPr lang="zh-CN" altLang="en-US" sz="2800">
                  <a:latin typeface="Times New Roman" panose="02020603050405020304" pitchFamily="18" charset="0"/>
                  <a:ea typeface="黑体" panose="02010609060101010101" pitchFamily="49" charset="-122"/>
                </a:endParaRPr>
              </a:p>
            </p:txBody>
          </p:sp>
          <p:sp>
            <p:nvSpPr>
              <p:cNvPr id="67602" name="Line 33"/>
              <p:cNvSpPr>
                <a:spLocks noChangeShapeType="1"/>
              </p:cNvSpPr>
              <p:nvPr/>
            </p:nvSpPr>
            <p:spPr bwMode="auto">
              <a:xfrm>
                <a:off x="3734" y="1019"/>
                <a:ext cx="131"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7598" name="Group 35"/>
            <p:cNvGrpSpPr>
              <a:grpSpLocks/>
            </p:cNvGrpSpPr>
            <p:nvPr/>
          </p:nvGrpSpPr>
          <p:grpSpPr bwMode="auto">
            <a:xfrm>
              <a:off x="4517" y="955"/>
              <a:ext cx="131" cy="86"/>
              <a:chOff x="3734" y="974"/>
              <a:chExt cx="131" cy="86"/>
            </a:xfrm>
          </p:grpSpPr>
          <p:sp>
            <p:nvSpPr>
              <p:cNvPr id="67599" name="Oval 36"/>
              <p:cNvSpPr>
                <a:spLocks noChangeArrowheads="1"/>
              </p:cNvSpPr>
              <p:nvPr/>
            </p:nvSpPr>
            <p:spPr bwMode="auto">
              <a:xfrm>
                <a:off x="3759" y="974"/>
                <a:ext cx="83" cy="8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endParaRPr lang="zh-CN" altLang="en-US" sz="2800">
                  <a:latin typeface="Times New Roman" panose="02020603050405020304" pitchFamily="18" charset="0"/>
                  <a:ea typeface="黑体" panose="02010609060101010101" pitchFamily="49" charset="-122"/>
                </a:endParaRPr>
              </a:p>
            </p:txBody>
          </p:sp>
          <p:sp>
            <p:nvSpPr>
              <p:cNvPr id="67600" name="Line 37"/>
              <p:cNvSpPr>
                <a:spLocks noChangeShapeType="1"/>
              </p:cNvSpPr>
              <p:nvPr/>
            </p:nvSpPr>
            <p:spPr bwMode="auto">
              <a:xfrm>
                <a:off x="3734" y="1019"/>
                <a:ext cx="131"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3" name="对象 2"/>
          <p:cNvGraphicFramePr>
            <a:graphicFrameLocks noChangeAspect="1"/>
          </p:cNvGraphicFramePr>
          <p:nvPr>
            <p:extLst>
              <p:ext uri="{D42A27DB-BD31-4B8C-83A1-F6EECF244321}">
                <p14:modId xmlns:p14="http://schemas.microsoft.com/office/powerpoint/2010/main" val="3613967626"/>
              </p:ext>
            </p:extLst>
          </p:nvPr>
        </p:nvGraphicFramePr>
        <p:xfrm>
          <a:off x="3613122" y="3068637"/>
          <a:ext cx="2801938" cy="706437"/>
        </p:xfrm>
        <a:graphic>
          <a:graphicData uri="http://schemas.openxmlformats.org/presentationml/2006/ole">
            <mc:AlternateContent xmlns:mc="http://schemas.openxmlformats.org/markup-compatibility/2006">
              <mc:Choice xmlns:v="urn:schemas-microsoft-com:vml" Requires="v">
                <p:oleObj spid="_x0000_s6305" name="公式" r:id="rId5" imgW="2234160" imgH="685800" progId="Equation.3">
                  <p:embed/>
                </p:oleObj>
              </mc:Choice>
              <mc:Fallback>
                <p:oleObj name="公式" r:id="rId5" imgW="2234160" imgH="685800"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3122" y="3068637"/>
                        <a:ext cx="2801938" cy="706437"/>
                      </a:xfrm>
                      <a:prstGeom prst="rect">
                        <a:avLst/>
                      </a:prstGeom>
                      <a:solidFill>
                        <a:schemeClr val="bg2"/>
                      </a:solidFill>
                      <a:ln>
                        <a:solidFill>
                          <a:srgbClr val="C00000"/>
                        </a:solidFill>
                      </a:ln>
                    </p:spPr>
                  </p:pic>
                </p:oleObj>
              </mc:Fallback>
            </mc:AlternateContent>
          </a:graphicData>
        </a:graphic>
      </p:graphicFrame>
      <p:sp>
        <p:nvSpPr>
          <p:cNvPr id="23" name="矩形 22"/>
          <p:cNvSpPr/>
          <p:nvPr/>
        </p:nvSpPr>
        <p:spPr>
          <a:xfrm>
            <a:off x="455613" y="5424918"/>
            <a:ext cx="8335169" cy="892552"/>
          </a:xfrm>
          <a:prstGeom prst="rect">
            <a:avLst/>
          </a:prstGeom>
        </p:spPr>
        <p:txBody>
          <a:bodyPr wrap="square">
            <a:spAutoFit/>
          </a:bodyPr>
          <a:lstStyle/>
          <a:p>
            <a:pPr>
              <a:lnSpc>
                <a:spcPct val="130000"/>
              </a:lnSpc>
              <a:spcBef>
                <a:spcPct val="0"/>
              </a:spcBef>
            </a:pPr>
            <a:r>
              <a:rPr lang="zh-CN" altLang="en-US" sz="20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：对于</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一般服从阿仑尼乌斯方程的化学反应，</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温度越</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高，反应速率越快，因此升高温度有利于</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生成</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更多</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的</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产物？对还是错</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01953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5274"/>
                                        </p:tgtEl>
                                        <p:attrNameLst>
                                          <p:attrName>style.visibility</p:attrName>
                                        </p:attrNameLst>
                                      </p:cBhvr>
                                      <p:to>
                                        <p:strVal val="visible"/>
                                      </p:to>
                                    </p:set>
                                    <p:animEffect transition="in" filter="strips(downRight)">
                                      <p:cBhvr>
                                        <p:cTn id="7" dur="500"/>
                                        <p:tgtEl>
                                          <p:spTgt spid="565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65255"/>
                                        </p:tgtEl>
                                        <p:attrNameLst>
                                          <p:attrName>style.visibility</p:attrName>
                                        </p:attrNameLst>
                                      </p:cBhvr>
                                      <p:to>
                                        <p:strVal val="visible"/>
                                      </p:to>
                                    </p:set>
                                    <p:animEffect transition="in" filter="strips(downRight)">
                                      <p:cBhvr>
                                        <p:cTn id="12" dur="500"/>
                                        <p:tgtEl>
                                          <p:spTgt spid="5652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65254"/>
                                        </p:tgtEl>
                                        <p:attrNameLst>
                                          <p:attrName>style.visibility</p:attrName>
                                        </p:attrNameLst>
                                      </p:cBhvr>
                                      <p:to>
                                        <p:strVal val="visible"/>
                                      </p:to>
                                    </p:set>
                                    <p:animEffect transition="in" filter="strips(downRight)">
                                      <p:cBhvr>
                                        <p:cTn id="17" dur="500"/>
                                        <p:tgtEl>
                                          <p:spTgt spid="565254"/>
                                        </p:tgtEl>
                                      </p:cBhvr>
                                    </p:animEffect>
                                  </p:childTnLst>
                                </p:cTn>
                              </p:par>
                              <p:par>
                                <p:cTn id="18" presetID="18" presetClass="entr" presetSubtype="6"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strips(downRight)">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565257"/>
                                        </p:tgtEl>
                                        <p:attrNameLst>
                                          <p:attrName>style.visibility</p:attrName>
                                        </p:attrNameLst>
                                      </p:cBhvr>
                                      <p:to>
                                        <p:strVal val="visible"/>
                                      </p:to>
                                    </p:set>
                                    <p:animEffect transition="in" filter="strips(downRight)">
                                      <p:cBhvr>
                                        <p:cTn id="25" dur="500"/>
                                        <p:tgtEl>
                                          <p:spTgt spid="56525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12"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strips(downLeft)">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565262"/>
                                        </p:tgtEl>
                                        <p:attrNameLst>
                                          <p:attrName>style.visibility</p:attrName>
                                        </p:attrNameLst>
                                      </p:cBhvr>
                                      <p:to>
                                        <p:strVal val="visible"/>
                                      </p:to>
                                    </p:set>
                                    <p:animEffect transition="in" filter="strips(downRight)">
                                      <p:cBhvr>
                                        <p:cTn id="35" dur="500"/>
                                        <p:tgtEl>
                                          <p:spTgt spid="56526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565269"/>
                                        </p:tgtEl>
                                        <p:attrNameLst>
                                          <p:attrName>style.visibility</p:attrName>
                                        </p:attrNameLst>
                                      </p:cBhvr>
                                      <p:to>
                                        <p:strVal val="visible"/>
                                      </p:to>
                                    </p:set>
                                    <p:animEffect transition="in" filter="strips(downLeft)">
                                      <p:cBhvr>
                                        <p:cTn id="40" dur="500"/>
                                        <p:tgtEl>
                                          <p:spTgt spid="56526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565273"/>
                                        </p:tgtEl>
                                        <p:attrNameLst>
                                          <p:attrName>style.visibility</p:attrName>
                                        </p:attrNameLst>
                                      </p:cBhvr>
                                      <p:to>
                                        <p:strVal val="visible"/>
                                      </p:to>
                                    </p:set>
                                    <p:animEffect transition="in" filter="strips(downRight)">
                                      <p:cBhvr>
                                        <p:cTn id="45" dur="500"/>
                                        <p:tgtEl>
                                          <p:spTgt spid="565273"/>
                                        </p:tgtEl>
                                      </p:cBhvr>
                                    </p:animEffect>
                                  </p:childTnLst>
                                </p:cTn>
                              </p:par>
                            </p:childTnLst>
                          </p:cTn>
                        </p:par>
                        <p:par>
                          <p:cTn id="46" fill="hold">
                            <p:stCondLst>
                              <p:cond delay="500"/>
                            </p:stCondLst>
                            <p:childTnLst>
                              <p:par>
                                <p:cTn id="47" presetID="1" presetClass="entr" presetSubtype="0"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4" grpId="0"/>
      <p:bldP spid="565255" grpId="0"/>
      <p:bldP spid="565257" grpId="0"/>
      <p:bldP spid="565262" grpId="0"/>
      <p:bldP spid="565269" grpId="0"/>
      <p:bldP spid="565273" grpId="0"/>
      <p:bldP spid="56527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TotalTime>
  <Words>2679</Words>
  <Application>Microsoft Office PowerPoint</Application>
  <PresentationFormat>全屏显示(4:3)</PresentationFormat>
  <Paragraphs>391</Paragraphs>
  <Slides>48</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52" baseType="lpstr">
      <vt:lpstr>行云流水</vt:lpstr>
      <vt:lpstr>公式</vt:lpstr>
      <vt:lpstr>Equation</vt:lpstr>
      <vt:lpstr>BMP 图象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Sherry</dc:creator>
  <cp:lastModifiedBy>User</cp:lastModifiedBy>
  <cp:revision>97</cp:revision>
  <dcterms:created xsi:type="dcterms:W3CDTF">2016-01-29T09:47:45Z</dcterms:created>
  <dcterms:modified xsi:type="dcterms:W3CDTF">2017-04-24T08:23:44Z</dcterms:modified>
</cp:coreProperties>
</file>